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33"/>
  </p:notesMasterIdLst>
  <p:handoutMasterIdLst>
    <p:handoutMasterId r:id="rId34"/>
  </p:handoutMasterIdLst>
  <p:sldIdLst>
    <p:sldId id="925" r:id="rId2"/>
    <p:sldId id="935" r:id="rId3"/>
    <p:sldId id="782" r:id="rId4"/>
    <p:sldId id="888" r:id="rId5"/>
    <p:sldId id="737" r:id="rId6"/>
    <p:sldId id="937" r:id="rId7"/>
    <p:sldId id="944" r:id="rId8"/>
    <p:sldId id="927" r:id="rId9"/>
    <p:sldId id="936" r:id="rId10"/>
    <p:sldId id="938" r:id="rId11"/>
    <p:sldId id="960" r:id="rId12"/>
    <p:sldId id="929" r:id="rId13"/>
    <p:sldId id="930" r:id="rId14"/>
    <p:sldId id="939" r:id="rId15"/>
    <p:sldId id="940" r:id="rId16"/>
    <p:sldId id="961" r:id="rId17"/>
    <p:sldId id="945" r:id="rId18"/>
    <p:sldId id="932" r:id="rId19"/>
    <p:sldId id="933" r:id="rId20"/>
    <p:sldId id="946" r:id="rId21"/>
    <p:sldId id="941" r:id="rId22"/>
    <p:sldId id="942" r:id="rId23"/>
    <p:sldId id="963" r:id="rId24"/>
    <p:sldId id="962" r:id="rId25"/>
    <p:sldId id="958" r:id="rId26"/>
    <p:sldId id="947" r:id="rId27"/>
    <p:sldId id="948" r:id="rId28"/>
    <p:sldId id="949" r:id="rId29"/>
    <p:sldId id="950" r:id="rId30"/>
    <p:sldId id="951" r:id="rId31"/>
    <p:sldId id="959" r:id="rId32"/>
  </p:sldIdLst>
  <p:sldSz cx="12196763" cy="685800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1F1"/>
    <a:srgbClr val="006BBC"/>
    <a:srgbClr val="F8F8F8"/>
    <a:srgbClr val="EAEAEA"/>
    <a:srgbClr val="DDDDDD"/>
    <a:srgbClr val="0DC2D5"/>
    <a:srgbClr val="17DCF1"/>
    <a:srgbClr val="12D0CB"/>
    <a:srgbClr val="FDE673"/>
    <a:srgbClr val="FDE1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63" autoAdjust="0"/>
    <p:restoredTop sz="49635" autoAdjust="0"/>
  </p:normalViewPr>
  <p:slideViewPr>
    <p:cSldViewPr snapToObjects="1">
      <p:cViewPr varScale="1">
        <p:scale>
          <a:sx n="74" d="100"/>
          <a:sy n="74" d="100"/>
        </p:scale>
        <p:origin x="750" y="54"/>
      </p:cViewPr>
      <p:guideLst>
        <p:guide orient="horz" pos="2142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69" d="100"/>
          <a:sy n="69" d="100"/>
        </p:scale>
        <p:origin x="-28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555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pPr/>
              <a:t>2017/1/15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610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2106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3996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3996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597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2106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3996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399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860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274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30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6913" y="2886609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30462" y="2758265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0451" y="1447779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7436" y="3771071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76340" y="2904246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7817" y="2574149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1942" y="3206628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2404" y="3446014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86102" y="2725338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2800" y="3624920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4880" y="2365000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4437" y="2795894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3626" y="2785815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19340" y="3325061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39008" y="2909285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4990" y="3446013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56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5624" y="908050"/>
            <a:ext cx="10601349" cy="635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5624" y="1600200"/>
            <a:ext cx="10601349" cy="45259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2" name="Freeform 5"/>
          <p:cNvSpPr>
            <a:spLocks/>
          </p:cNvSpPr>
          <p:nvPr userDrawn="1"/>
        </p:nvSpPr>
        <p:spPr bwMode="auto">
          <a:xfrm>
            <a:off x="0" y="6624205"/>
            <a:ext cx="10372256" cy="233795"/>
          </a:xfrm>
          <a:custGeom>
            <a:avLst/>
            <a:gdLst>
              <a:gd name="T0" fmla="*/ 0 w 13604"/>
              <a:gd name="T1" fmla="*/ 275 h 275"/>
              <a:gd name="T2" fmla="*/ 13508 w 13604"/>
              <a:gd name="T3" fmla="*/ 275 h 275"/>
              <a:gd name="T4" fmla="*/ 13604 w 13604"/>
              <a:gd name="T5" fmla="*/ 0 h 275"/>
              <a:gd name="T6" fmla="*/ 0 w 13604"/>
              <a:gd name="T7" fmla="*/ 0 h 275"/>
              <a:gd name="T8" fmla="*/ 0 w 13604"/>
              <a:gd name="T9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04" h="275">
                <a:moveTo>
                  <a:pt x="0" y="275"/>
                </a:moveTo>
                <a:lnTo>
                  <a:pt x="13508" y="275"/>
                </a:lnTo>
                <a:lnTo>
                  <a:pt x="13604" y="0"/>
                </a:lnTo>
                <a:lnTo>
                  <a:pt x="0" y="0"/>
                </a:lnTo>
                <a:lnTo>
                  <a:pt x="0" y="27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6"/>
          <p:cNvSpPr>
            <a:spLocks/>
          </p:cNvSpPr>
          <p:nvPr userDrawn="1"/>
        </p:nvSpPr>
        <p:spPr bwMode="auto">
          <a:xfrm>
            <a:off x="10337503" y="6482033"/>
            <a:ext cx="1859297" cy="375967"/>
          </a:xfrm>
          <a:custGeom>
            <a:avLst/>
            <a:gdLst>
              <a:gd name="T0" fmla="*/ 162 w 2439"/>
              <a:gd name="T1" fmla="*/ 0 h 443"/>
              <a:gd name="T2" fmla="*/ 0 w 2439"/>
              <a:gd name="T3" fmla="*/ 443 h 443"/>
              <a:gd name="T4" fmla="*/ 2439 w 2439"/>
              <a:gd name="T5" fmla="*/ 443 h 443"/>
              <a:gd name="T6" fmla="*/ 2439 w 2439"/>
              <a:gd name="T7" fmla="*/ 0 h 443"/>
              <a:gd name="T8" fmla="*/ 162 w 2439"/>
              <a:gd name="T9" fmla="*/ 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9" h="443">
                <a:moveTo>
                  <a:pt x="162" y="0"/>
                </a:moveTo>
                <a:lnTo>
                  <a:pt x="0" y="443"/>
                </a:lnTo>
                <a:lnTo>
                  <a:pt x="2439" y="443"/>
                </a:lnTo>
                <a:lnTo>
                  <a:pt x="2439" y="0"/>
                </a:lnTo>
                <a:lnTo>
                  <a:pt x="162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 userDrawn="1"/>
        </p:nvSpPr>
        <p:spPr bwMode="auto">
          <a:xfrm>
            <a:off x="10809099" y="6544615"/>
            <a:ext cx="1115532" cy="24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6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+mj-ea"/>
                <a:ea typeface="+mj-ea"/>
                <a:cs typeface="宋体" pitchFamily="2" charset="-122"/>
              </a:rPr>
              <a:t>第          页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+mj-ea"/>
              <a:ea typeface="+mj-ea"/>
              <a:cs typeface="宋体" pitchFamily="2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1138277" y="6500739"/>
            <a:ext cx="4571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9BCBF865-A225-49B7-8C06-A3D8CF7C3037}" type="slidenum">
              <a:rPr lang="zh-CN" altLang="en-US" sz="1600" smtClean="0">
                <a:solidFill>
                  <a:schemeClr val="accent2"/>
                </a:solidFill>
                <a:latin typeface="+mj-ea"/>
                <a:ea typeface="+mj-ea"/>
              </a:rPr>
              <a:pPr algn="ctr"/>
              <a:t>‹#›</a:t>
            </a:fld>
            <a:endParaRPr lang="zh-CN" altLang="en-US" sz="1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46121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8854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888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472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940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341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04799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89314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dirty="0" smtClean="0"/>
              <a:t>单击此处编辑母版文本样式</a:t>
            </a:r>
          </a:p>
          <a:p>
            <a:pPr lvl="1"/>
            <a:r>
              <a:rPr lang="zh-CN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56812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4" r:id="rId1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0" y="0"/>
            <a:ext cx="12196800" cy="3913816"/>
          </a:xfrm>
          <a:custGeom>
            <a:avLst/>
            <a:gdLst>
              <a:gd name="T0" fmla="*/ 16000 w 16000"/>
              <a:gd name="T1" fmla="*/ 0 h 5120"/>
              <a:gd name="T2" fmla="*/ 0 w 16000"/>
              <a:gd name="T3" fmla="*/ 0 h 5120"/>
              <a:gd name="T4" fmla="*/ 0 w 16000"/>
              <a:gd name="T5" fmla="*/ 5120 h 5120"/>
              <a:gd name="T6" fmla="*/ 4993 w 16000"/>
              <a:gd name="T7" fmla="*/ 5120 h 5120"/>
              <a:gd name="T8" fmla="*/ 5035 w 16000"/>
              <a:gd name="T9" fmla="*/ 5041 h 5120"/>
              <a:gd name="T10" fmla="*/ 16000 w 16000"/>
              <a:gd name="T11" fmla="*/ 5041 h 5120"/>
              <a:gd name="T12" fmla="*/ 16000 w 16000"/>
              <a:gd name="T13" fmla="*/ 0 h 5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00" h="5120">
                <a:moveTo>
                  <a:pt x="16000" y="0"/>
                </a:moveTo>
                <a:lnTo>
                  <a:pt x="0" y="0"/>
                </a:lnTo>
                <a:lnTo>
                  <a:pt x="0" y="5120"/>
                </a:lnTo>
                <a:lnTo>
                  <a:pt x="4993" y="5120"/>
                </a:lnTo>
                <a:lnTo>
                  <a:pt x="5035" y="5041"/>
                </a:lnTo>
                <a:lnTo>
                  <a:pt x="16000" y="5041"/>
                </a:lnTo>
                <a:lnTo>
                  <a:pt x="1600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0" y="3942177"/>
            <a:ext cx="3753104" cy="81932"/>
          </a:xfrm>
          <a:custGeom>
            <a:avLst/>
            <a:gdLst>
              <a:gd name="T0" fmla="*/ 0 w 4924"/>
              <a:gd name="T1" fmla="*/ 107 h 107"/>
              <a:gd name="T2" fmla="*/ 4867 w 4924"/>
              <a:gd name="T3" fmla="*/ 107 h 107"/>
              <a:gd name="T4" fmla="*/ 4924 w 4924"/>
              <a:gd name="T5" fmla="*/ 0 h 107"/>
              <a:gd name="T6" fmla="*/ 0 w 4924"/>
              <a:gd name="T7" fmla="*/ 0 h 107"/>
              <a:gd name="T8" fmla="*/ 0 w 4924"/>
              <a:gd name="T9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24" h="107">
                <a:moveTo>
                  <a:pt x="0" y="107"/>
                </a:moveTo>
                <a:lnTo>
                  <a:pt x="4867" y="107"/>
                </a:lnTo>
                <a:lnTo>
                  <a:pt x="4924" y="0"/>
                </a:lnTo>
                <a:lnTo>
                  <a:pt x="0" y="0"/>
                </a:lnTo>
                <a:lnTo>
                  <a:pt x="0" y="1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775162" y="3877577"/>
            <a:ext cx="8421638" cy="146532"/>
          </a:xfrm>
          <a:custGeom>
            <a:avLst/>
            <a:gdLst>
              <a:gd name="T0" fmla="*/ 11046 w 11049"/>
              <a:gd name="T1" fmla="*/ 191 h 191"/>
              <a:gd name="T2" fmla="*/ 0 w 11049"/>
              <a:gd name="T3" fmla="*/ 191 h 191"/>
              <a:gd name="T4" fmla="*/ 102 w 11049"/>
              <a:gd name="T5" fmla="*/ 0 h 191"/>
              <a:gd name="T6" fmla="*/ 11049 w 11049"/>
              <a:gd name="T7" fmla="*/ 0 h 191"/>
              <a:gd name="T8" fmla="*/ 11049 w 11049"/>
              <a:gd name="T9" fmla="*/ 186 h 191"/>
              <a:gd name="T10" fmla="*/ 11046 w 11049"/>
              <a:gd name="T11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49" h="191">
                <a:moveTo>
                  <a:pt x="11046" y="191"/>
                </a:moveTo>
                <a:lnTo>
                  <a:pt x="0" y="191"/>
                </a:lnTo>
                <a:lnTo>
                  <a:pt x="102" y="0"/>
                </a:lnTo>
                <a:lnTo>
                  <a:pt x="11049" y="0"/>
                </a:lnTo>
                <a:lnTo>
                  <a:pt x="11049" y="186"/>
                </a:lnTo>
                <a:lnTo>
                  <a:pt x="11046" y="19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6" name="Picture 2" descr="D:\快盘\WPS上传PPT\三严三实自我剖析\LOGO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048" y="764704"/>
            <a:ext cx="2010271" cy="2077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886317" y="4538726"/>
            <a:ext cx="10110196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5400" b="1" dirty="0" smtClean="0">
                <a:solidFill>
                  <a:schemeClr val="accent3"/>
                </a:solidFill>
                <a:latin typeface="+mn-ea"/>
                <a:ea typeface="+mn-ea"/>
              </a:rPr>
              <a:t>基层</a:t>
            </a:r>
            <a:r>
              <a:rPr lang="zh-CN" altLang="en-US" sz="5400" b="1" dirty="0" smtClean="0">
                <a:solidFill>
                  <a:schemeClr val="accent3"/>
                </a:solidFill>
                <a:latin typeface="+mn-ea"/>
              </a:rPr>
              <a:t>党建党委</a:t>
            </a:r>
            <a:r>
              <a:rPr lang="zh-CN" altLang="en-US" sz="5400" b="1" dirty="0" smtClean="0">
                <a:solidFill>
                  <a:schemeClr val="accent3"/>
                </a:solidFill>
                <a:latin typeface="+mn-ea"/>
                <a:ea typeface="+mn-ea"/>
              </a:rPr>
              <a:t>党支部工作汇报</a:t>
            </a:r>
            <a:endParaRPr lang="zh-CN" sz="5400" b="1" dirty="0">
              <a:solidFill>
                <a:schemeClr val="accent3"/>
              </a:solidFill>
              <a:latin typeface="+mn-ea"/>
              <a:ea typeface="+mn-ea"/>
            </a:endParaRPr>
          </a:p>
        </p:txBody>
      </p:sp>
      <p:sp>
        <p:nvSpPr>
          <p:cNvPr id="17" name="Rectangle 4"/>
          <p:cNvSpPr txBox="1">
            <a:spLocks noChangeArrowheads="1"/>
          </p:cNvSpPr>
          <p:nvPr/>
        </p:nvSpPr>
        <p:spPr bwMode="auto">
          <a:xfrm>
            <a:off x="886613" y="6381328"/>
            <a:ext cx="5790262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 smtClean="0">
                <a:solidFill>
                  <a:schemeClr val="tx2"/>
                </a:solidFill>
              </a:rPr>
              <a:t>这里输入您的党支部名称</a:t>
            </a:r>
            <a:endParaRPr lang="zh-CN" sz="2800" b="0" dirty="0">
              <a:solidFill>
                <a:schemeClr val="tx2"/>
              </a:solidFill>
            </a:endParaRPr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921592" y="4154686"/>
            <a:ext cx="8496944" cy="3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b="0" dirty="0">
                <a:solidFill>
                  <a:schemeClr val="tx2"/>
                </a:solidFill>
                <a:latin typeface="+mn-ea"/>
              </a:rPr>
              <a:t>本模板有完整的逻辑框架，内容详实完整，稍加改造即</a:t>
            </a:r>
            <a:r>
              <a:rPr lang="zh-CN" altLang="en-US" b="0" dirty="0" smtClean="0">
                <a:solidFill>
                  <a:schemeClr val="tx2"/>
                </a:solidFill>
                <a:latin typeface="+mn-ea"/>
              </a:rPr>
              <a:t>可直接使用</a:t>
            </a:r>
            <a:r>
              <a:rPr lang="zh-CN" altLang="en-US" b="0" dirty="0">
                <a:solidFill>
                  <a:schemeClr val="tx2"/>
                </a:solidFill>
                <a:latin typeface="+mn-ea"/>
              </a:rPr>
              <a:t>。</a:t>
            </a:r>
            <a:endParaRPr lang="zh-CN" altLang="zh-CN" b="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0423" y="5493378"/>
            <a:ext cx="2054609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2"/>
                </a:solidFill>
                <a:latin typeface="+mj-ea"/>
                <a:ea typeface="+mj-ea"/>
              </a:rPr>
              <a:t>汇报人：代用名</a:t>
            </a:r>
            <a:endParaRPr lang="zh-CN" altLang="en-US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65319" y="5493378"/>
            <a:ext cx="2193425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  <a:latin typeface="+mj-ea"/>
                <a:ea typeface="+mj-ea"/>
              </a:rPr>
              <a:t>2016/10/6</a:t>
            </a:r>
            <a:endParaRPr lang="zh-CN" altLang="en-US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pic>
        <p:nvPicPr>
          <p:cNvPr id="3" name="背景音乐 - 盟军敢死队之使命的召唤(短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082157" y="-10354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51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79">
        <p:blinds dir="vert"/>
      </p:transition>
    </mc:Choice>
    <mc:Fallback xmlns="">
      <p:transition spd="slow" advTm="7979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4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1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6" grpId="0"/>
          <p:bldP spid="17" grpId="0"/>
          <p:bldP spid="18" grpId="0"/>
          <p:bldP spid="19" grpId="0" animBg="1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4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1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6" grpId="0"/>
          <p:bldP spid="17" grpId="0"/>
          <p:bldP spid="18" grpId="0"/>
          <p:bldP spid="19" grpId="0" animBg="1"/>
          <p:bldP spid="20" grpId="0" animBg="1"/>
        </p:bldLst>
      </p:timing>
    </mc:Fallback>
  </mc:AlternateContent>
  <p:extLst mod="1"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 bwMode="auto">
          <a:xfrm>
            <a:off x="1774209" y="4149080"/>
            <a:ext cx="9436740" cy="2222117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1774209" y="513080"/>
            <a:ext cx="9436740" cy="3458419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244749" y="0"/>
            <a:ext cx="0" cy="6188081"/>
          </a:xfrm>
          <a:prstGeom prst="line">
            <a:avLst/>
          </a:prstGeom>
          <a:noFill/>
          <a:ln w="38100" cap="flat">
            <a:solidFill>
              <a:srgbClr val="716F6E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椭圆 5"/>
          <p:cNvSpPr/>
          <p:nvPr/>
        </p:nvSpPr>
        <p:spPr bwMode="auto">
          <a:xfrm>
            <a:off x="1008961" y="771024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3067" y="804347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2"/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8" name="等腰三角形 7"/>
          <p:cNvSpPr/>
          <p:nvPr/>
        </p:nvSpPr>
        <p:spPr bwMode="auto">
          <a:xfrm rot="5400000">
            <a:off x="1538031" y="960367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21917" y="665033"/>
            <a:ext cx="56886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公司在日常工作中注重对党员的培养，对党员干部高标准、严要求，率先垂范，在公司聘任重要岗位人员时，优先考虑党员，同时要求他们在各自的工作岗位上尽职尽责，体现党员的政治本色和先进性，对所有内勤岗位均实现末位淘汰制度，对外勤岗位设定劳动合同签订的业绩标准，因此，某某某某全体党员都能恪尽职守，积极进取，某某某某共有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2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名党员荣获省分公司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2013-2015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年优秀共产党员、优秀党务工作者称号，在公司树立了良好的党员模范形象。</a:t>
            </a:r>
          </a:p>
        </p:txBody>
      </p:sp>
      <p:sp>
        <p:nvSpPr>
          <p:cNvPr id="16" name="椭圆 15"/>
          <p:cNvSpPr/>
          <p:nvPr/>
        </p:nvSpPr>
        <p:spPr bwMode="auto">
          <a:xfrm>
            <a:off x="1008961" y="4288185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3067" y="4321508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2"/>
                </a:solidFill>
                <a:latin typeface="+mj-ea"/>
                <a:ea typeface="+mj-ea"/>
              </a:rPr>
              <a:t>4</a:t>
            </a:r>
          </a:p>
        </p:txBody>
      </p:sp>
      <p:sp>
        <p:nvSpPr>
          <p:cNvPr id="18" name="等腰三角形 17"/>
          <p:cNvSpPr/>
          <p:nvPr/>
        </p:nvSpPr>
        <p:spPr bwMode="auto">
          <a:xfrm rot="5400000">
            <a:off x="1538031" y="4477528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21917" y="4427706"/>
            <a:ext cx="56886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某某县支公司率先在几家四级机构中成立了独立党支部，积极开展各项党建工作，公司的各项经营成绩均比较突出，战斗堡垒作用突显，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2015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年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7</a:t>
            </a:r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月某某县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支公司党支部被总公司党委授予“先进基层党组织”荣誉称号。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546" y="4288184"/>
            <a:ext cx="3157991" cy="1940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701" y="804347"/>
            <a:ext cx="3150836" cy="2121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6961861"/>
      </p:ext>
    </p:extLst>
  </p:cSld>
  <p:clrMapOvr>
    <a:masterClrMapping/>
  </p:clrMapOvr>
  <p:transition spd="slow" advTm="707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8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1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1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4" grpId="0" animBg="1"/>
      <p:bldP spid="5" grpId="0" animBg="1"/>
      <p:bldP spid="6" grpId="0" animBg="1"/>
      <p:bldP spid="7" grpId="0"/>
      <p:bldP spid="8" grpId="0" animBg="1"/>
      <p:bldP spid="9" grpId="0"/>
      <p:bldP spid="16" grpId="0" animBg="1"/>
      <p:bldP spid="17" grpId="0"/>
      <p:bldP spid="18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3785269" y="2020454"/>
            <a:ext cx="8411531" cy="2817092"/>
          </a:xfrm>
          <a:custGeom>
            <a:avLst/>
            <a:gdLst>
              <a:gd name="T0" fmla="*/ 1136 w 11039"/>
              <a:gd name="T1" fmla="*/ 0 h 3662"/>
              <a:gd name="T2" fmla="*/ 11039 w 11039"/>
              <a:gd name="T3" fmla="*/ 0 h 3662"/>
              <a:gd name="T4" fmla="*/ 11039 w 11039"/>
              <a:gd name="T5" fmla="*/ 3662 h 3662"/>
              <a:gd name="T6" fmla="*/ 0 w 11039"/>
              <a:gd name="T7" fmla="*/ 3662 h 3662"/>
              <a:gd name="T8" fmla="*/ 1136 w 11039"/>
              <a:gd name="T9" fmla="*/ 0 h 3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39" h="3662">
                <a:moveTo>
                  <a:pt x="1136" y="0"/>
                </a:moveTo>
                <a:lnTo>
                  <a:pt x="11039" y="0"/>
                </a:lnTo>
                <a:lnTo>
                  <a:pt x="11039" y="3662"/>
                </a:lnTo>
                <a:lnTo>
                  <a:pt x="0" y="3662"/>
                </a:lnTo>
                <a:lnTo>
                  <a:pt x="113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61D"/>
              </a:solidFill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0" y="2020454"/>
            <a:ext cx="4548364" cy="2817092"/>
          </a:xfrm>
          <a:custGeom>
            <a:avLst/>
            <a:gdLst>
              <a:gd name="T0" fmla="*/ 5970 w 5970"/>
              <a:gd name="T1" fmla="*/ 0 h 3662"/>
              <a:gd name="T2" fmla="*/ 4846 w 5970"/>
              <a:gd name="T3" fmla="*/ 3662 h 3662"/>
              <a:gd name="T4" fmla="*/ 0 w 5970"/>
              <a:gd name="T5" fmla="*/ 3662 h 3662"/>
              <a:gd name="T6" fmla="*/ 3 w 5970"/>
              <a:gd name="T7" fmla="*/ 0 h 3662"/>
              <a:gd name="T8" fmla="*/ 5970 w 5970"/>
              <a:gd name="T9" fmla="*/ 0 h 3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70" h="3662">
                <a:moveTo>
                  <a:pt x="5970" y="0"/>
                </a:moveTo>
                <a:lnTo>
                  <a:pt x="4846" y="3662"/>
                </a:lnTo>
                <a:lnTo>
                  <a:pt x="0" y="3662"/>
                </a:lnTo>
                <a:lnTo>
                  <a:pt x="3" y="0"/>
                </a:lnTo>
                <a:lnTo>
                  <a:pt x="597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61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36131" y="1943067"/>
            <a:ext cx="175881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 smtClean="0">
                <a:solidFill>
                  <a:srgbClr val="FFFFFF"/>
                </a:solidFill>
                <a:latin typeface="微软雅黑"/>
                <a:ea typeface="微软雅黑"/>
              </a:rPr>
              <a:t>2</a:t>
            </a:r>
            <a:endParaRPr lang="zh-CN" altLang="en-US" sz="19900" b="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 flipH="1">
            <a:off x="3739487" y="2020454"/>
            <a:ext cx="854832" cy="279720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TextBox 12"/>
          <p:cNvSpPr txBox="1"/>
          <p:nvPr/>
        </p:nvSpPr>
        <p:spPr>
          <a:xfrm>
            <a:off x="4607353" y="2396811"/>
            <a:ext cx="7251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accent2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dirty="0"/>
              <a:t>存在的主要问题及原因</a:t>
            </a:r>
          </a:p>
        </p:txBody>
      </p:sp>
      <p:sp>
        <p:nvSpPr>
          <p:cNvPr id="16" name="Oval 39"/>
          <p:cNvSpPr>
            <a:spLocks noChangeAspect="1" noChangeArrowheads="1"/>
          </p:cNvSpPr>
          <p:nvPr/>
        </p:nvSpPr>
        <p:spPr bwMode="auto">
          <a:xfrm>
            <a:off x="4766755" y="3503251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17" name="Oval 40"/>
          <p:cNvSpPr>
            <a:spLocks noChangeAspect="1" noChangeArrowheads="1"/>
          </p:cNvSpPr>
          <p:nvPr/>
        </p:nvSpPr>
        <p:spPr bwMode="auto">
          <a:xfrm>
            <a:off x="4766755" y="3986876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82755" y="3411809"/>
            <a:ext cx="3250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对党建工作重视程度不够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82755" y="3895434"/>
            <a:ext cx="3131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基层党组织还比较薄弱</a:t>
            </a:r>
          </a:p>
        </p:txBody>
      </p:sp>
      <p:sp>
        <p:nvSpPr>
          <p:cNvPr id="22" name="Oval 40"/>
          <p:cNvSpPr>
            <a:spLocks noChangeAspect="1" noChangeArrowheads="1"/>
          </p:cNvSpPr>
          <p:nvPr/>
        </p:nvSpPr>
        <p:spPr bwMode="auto">
          <a:xfrm>
            <a:off x="8260654" y="3503251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76654" y="3411809"/>
            <a:ext cx="3008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>
                <a:latin typeface="+mj-ea"/>
              </a:rPr>
              <a:t>党务工作者能力不强</a:t>
            </a:r>
          </a:p>
        </p:txBody>
      </p:sp>
      <p:sp>
        <p:nvSpPr>
          <p:cNvPr id="24" name="Oval 40"/>
          <p:cNvSpPr>
            <a:spLocks noChangeAspect="1" noChangeArrowheads="1"/>
          </p:cNvSpPr>
          <p:nvPr/>
        </p:nvSpPr>
        <p:spPr bwMode="auto">
          <a:xfrm>
            <a:off x="8260654" y="3985996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476654" y="3894554"/>
            <a:ext cx="3008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>
                <a:latin typeface="+mj-ea"/>
              </a:rPr>
              <a:t>党建工作质量不高</a:t>
            </a:r>
          </a:p>
        </p:txBody>
      </p:sp>
    </p:spTree>
    <p:extLst>
      <p:ext uri="{BB962C8B-B14F-4D97-AF65-F5344CB8AC3E}">
        <p14:creationId xmlns:p14="http://schemas.microsoft.com/office/powerpoint/2010/main" val="217748547"/>
      </p:ext>
    </p:extLst>
  </p:cSld>
  <p:clrMapOvr>
    <a:masterClrMapping/>
  </p:clrMapOvr>
  <p:transition spd="slow" advTm="647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46448E-8 1.3876E-7 L -0.11905 0.68316 " pathEditMode="relative" rAng="0" ptsTypes="AA">
                                      <p:cBhvr>
                                        <p:cTn id="8" dur="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9" y="34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50"/>
                            </p:stCondLst>
                            <p:childTnLst>
                              <p:par>
                                <p:cTn id="3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50"/>
                            </p:stCondLst>
                            <p:childTnLst>
                              <p:par>
                                <p:cTn id="5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8" grpId="0"/>
      <p:bldP spid="28" grpId="1"/>
      <p:bldP spid="13" grpId="0"/>
      <p:bldP spid="16" grpId="0" animBg="1"/>
      <p:bldP spid="17" grpId="0" animBg="1"/>
      <p:bldP spid="18" grpId="0"/>
      <p:bldP spid="21" grpId="0"/>
      <p:bldP spid="22" grpId="0" animBg="1"/>
      <p:bldP spid="23" grpId="0"/>
      <p:bldP spid="24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7040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2.1 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对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党建工作重视程度不够</a:t>
            </a:r>
          </a:p>
        </p:txBody>
      </p:sp>
      <p:sp>
        <p:nvSpPr>
          <p:cNvPr id="2" name="矩形 1"/>
          <p:cNvSpPr/>
          <p:nvPr/>
        </p:nvSpPr>
        <p:spPr>
          <a:xfrm>
            <a:off x="1057821" y="1997258"/>
            <a:ext cx="447913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党委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班子存在重发展、轻党建的倾向，认为业务发展才是公司的第一要务，只要确保实现规模效益双优发展，不断赶超进位就可以了，对党建工作缺乏系统深入的研究，党务工作见子打子，大部分时候主要按照上级党组织的要求被动开展工作，没有形成自己的工作机制，特别是在业务压力较大的时候，比如每年年底收官和一季度“开门红”阶段，甚至连月度学习都会被暂时搁置。</a:t>
            </a: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5882357" y="1772816"/>
            <a:ext cx="5655709" cy="4410273"/>
          </a:xfrm>
          <a:custGeom>
            <a:avLst/>
            <a:gdLst>
              <a:gd name="T0" fmla="*/ 3008 w 6972"/>
              <a:gd name="T1" fmla="*/ 4612 h 5436"/>
              <a:gd name="T2" fmla="*/ 2524 w 6972"/>
              <a:gd name="T3" fmla="*/ 5002 h 5436"/>
              <a:gd name="T4" fmla="*/ 2042 w 6972"/>
              <a:gd name="T5" fmla="*/ 5436 h 5436"/>
              <a:gd name="T6" fmla="*/ 5030 w 6972"/>
              <a:gd name="T7" fmla="*/ 5247 h 5436"/>
              <a:gd name="T8" fmla="*/ 4469 w 6972"/>
              <a:gd name="T9" fmla="*/ 4612 h 5436"/>
              <a:gd name="T10" fmla="*/ 3740 w 6972"/>
              <a:gd name="T11" fmla="*/ 1502 h 5436"/>
              <a:gd name="T12" fmla="*/ 4709 w 6972"/>
              <a:gd name="T13" fmla="*/ 2482 h 5436"/>
              <a:gd name="T14" fmla="*/ 4593 w 6972"/>
              <a:gd name="T15" fmla="*/ 2672 h 5436"/>
              <a:gd name="T16" fmla="*/ 6972 w 6972"/>
              <a:gd name="T17" fmla="*/ 2482 h 5436"/>
              <a:gd name="T18" fmla="*/ 6847 w 6972"/>
              <a:gd name="T19" fmla="*/ 2482 h 5436"/>
              <a:gd name="T20" fmla="*/ 6189 w 6972"/>
              <a:gd name="T21" fmla="*/ 529 h 5436"/>
              <a:gd name="T22" fmla="*/ 5844 w 6972"/>
              <a:gd name="T23" fmla="*/ 306 h 5436"/>
              <a:gd name="T24" fmla="*/ 5610 w 6972"/>
              <a:gd name="T25" fmla="*/ 362 h 5436"/>
              <a:gd name="T26" fmla="*/ 3684 w 6972"/>
              <a:gd name="T27" fmla="*/ 765 h 5436"/>
              <a:gd name="T28" fmla="*/ 3763 w 6972"/>
              <a:gd name="T29" fmla="*/ 637 h 5436"/>
              <a:gd name="T30" fmla="*/ 3648 w 6972"/>
              <a:gd name="T31" fmla="*/ 411 h 5436"/>
              <a:gd name="T32" fmla="*/ 3851 w 6972"/>
              <a:gd name="T33" fmla="*/ 320 h 5436"/>
              <a:gd name="T34" fmla="*/ 3484 w 6972"/>
              <a:gd name="T35" fmla="*/ 0 h 5436"/>
              <a:gd name="T36" fmla="*/ 3117 w 6972"/>
              <a:gd name="T37" fmla="*/ 320 h 5436"/>
              <a:gd name="T38" fmla="*/ 3328 w 6972"/>
              <a:gd name="T39" fmla="*/ 411 h 5436"/>
              <a:gd name="T40" fmla="*/ 3206 w 6972"/>
              <a:gd name="T41" fmla="*/ 637 h 5436"/>
              <a:gd name="T42" fmla="*/ 3313 w 6972"/>
              <a:gd name="T43" fmla="*/ 637 h 5436"/>
              <a:gd name="T44" fmla="*/ 3293 w 6972"/>
              <a:gd name="T45" fmla="*/ 906 h 5436"/>
              <a:gd name="T46" fmla="*/ 1243 w 6972"/>
              <a:gd name="T47" fmla="*/ 1394 h 5436"/>
              <a:gd name="T48" fmla="*/ 1009 w 6972"/>
              <a:gd name="T49" fmla="*/ 1449 h 5436"/>
              <a:gd name="T50" fmla="*/ 800 w 6972"/>
              <a:gd name="T51" fmla="*/ 1803 h 5436"/>
              <a:gd name="T52" fmla="*/ 116 w 6972"/>
              <a:gd name="T53" fmla="*/ 3564 h 5436"/>
              <a:gd name="T54" fmla="*/ 0 w 6972"/>
              <a:gd name="T55" fmla="*/ 3754 h 5436"/>
              <a:gd name="T56" fmla="*/ 2379 w 6972"/>
              <a:gd name="T57" fmla="*/ 3564 h 5436"/>
              <a:gd name="T58" fmla="*/ 2254 w 6972"/>
              <a:gd name="T59" fmla="*/ 3564 h 5436"/>
              <a:gd name="T60" fmla="*/ 3240 w 6972"/>
              <a:gd name="T61" fmla="*/ 1591 h 5436"/>
              <a:gd name="T62" fmla="*/ 5669 w 6972"/>
              <a:gd name="T63" fmla="*/ 740 h 5436"/>
              <a:gd name="T64" fmla="*/ 6754 w 6972"/>
              <a:gd name="T65" fmla="*/ 2482 h 5436"/>
              <a:gd name="T66" fmla="*/ 4871 w 6972"/>
              <a:gd name="T67" fmla="*/ 2482 h 5436"/>
              <a:gd name="T68" fmla="*/ 5669 w 6972"/>
              <a:gd name="T69" fmla="*/ 740 h 5436"/>
              <a:gd name="T70" fmla="*/ 1097 w 6972"/>
              <a:gd name="T71" fmla="*/ 1780 h 5436"/>
              <a:gd name="T72" fmla="*/ 2161 w 6972"/>
              <a:gd name="T73" fmla="*/ 3564 h 5436"/>
              <a:gd name="T74" fmla="*/ 278 w 6972"/>
              <a:gd name="T75" fmla="*/ 3564 h 5436"/>
              <a:gd name="T76" fmla="*/ 1097 w 6972"/>
              <a:gd name="T77" fmla="*/ 1780 h 5436"/>
              <a:gd name="T78" fmla="*/ 3489 w 6972"/>
              <a:gd name="T79" fmla="*/ 975 h 5436"/>
              <a:gd name="T80" fmla="*/ 3489 w 6972"/>
              <a:gd name="T81" fmla="*/ 1156 h 5436"/>
              <a:gd name="T82" fmla="*/ 3489 w 6972"/>
              <a:gd name="T83" fmla="*/ 975 h 5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972" h="5436">
                <a:moveTo>
                  <a:pt x="3240" y="1591"/>
                </a:moveTo>
                <a:cubicBezTo>
                  <a:pt x="3163" y="2598"/>
                  <a:pt x="3094" y="3606"/>
                  <a:pt x="3008" y="4612"/>
                </a:cubicBezTo>
                <a:lnTo>
                  <a:pt x="2524" y="4612"/>
                </a:lnTo>
                <a:lnTo>
                  <a:pt x="2524" y="5002"/>
                </a:lnTo>
                <a:cubicBezTo>
                  <a:pt x="2347" y="5065"/>
                  <a:pt x="2184" y="5146"/>
                  <a:pt x="2042" y="5247"/>
                </a:cubicBezTo>
                <a:cubicBezTo>
                  <a:pt x="2042" y="5310"/>
                  <a:pt x="2042" y="5373"/>
                  <a:pt x="2042" y="5436"/>
                </a:cubicBezTo>
                <a:cubicBezTo>
                  <a:pt x="3038" y="5436"/>
                  <a:pt x="4034" y="5436"/>
                  <a:pt x="5030" y="5436"/>
                </a:cubicBezTo>
                <a:cubicBezTo>
                  <a:pt x="5030" y="5373"/>
                  <a:pt x="5030" y="5310"/>
                  <a:pt x="5030" y="5247"/>
                </a:cubicBezTo>
                <a:cubicBezTo>
                  <a:pt x="4880" y="5129"/>
                  <a:pt x="4687" y="5036"/>
                  <a:pt x="4469" y="4968"/>
                </a:cubicBezTo>
                <a:lnTo>
                  <a:pt x="4469" y="4612"/>
                </a:lnTo>
                <a:lnTo>
                  <a:pt x="3979" y="4612"/>
                </a:lnTo>
                <a:lnTo>
                  <a:pt x="3740" y="1502"/>
                </a:lnTo>
                <a:cubicBezTo>
                  <a:pt x="4316" y="1275"/>
                  <a:pt x="4951" y="1027"/>
                  <a:pt x="5553" y="786"/>
                </a:cubicBezTo>
                <a:lnTo>
                  <a:pt x="4709" y="2482"/>
                </a:lnTo>
                <a:lnTo>
                  <a:pt x="4593" y="2482"/>
                </a:lnTo>
                <a:cubicBezTo>
                  <a:pt x="4593" y="2545"/>
                  <a:pt x="4593" y="2609"/>
                  <a:pt x="4593" y="2672"/>
                </a:cubicBezTo>
                <a:cubicBezTo>
                  <a:pt x="5235" y="3244"/>
                  <a:pt x="6441" y="3195"/>
                  <a:pt x="6972" y="2672"/>
                </a:cubicBezTo>
                <a:cubicBezTo>
                  <a:pt x="6972" y="2609"/>
                  <a:pt x="6972" y="2545"/>
                  <a:pt x="6972" y="2482"/>
                </a:cubicBezTo>
                <a:lnTo>
                  <a:pt x="6877" y="2482"/>
                </a:lnTo>
                <a:lnTo>
                  <a:pt x="6847" y="2482"/>
                </a:lnTo>
                <a:lnTo>
                  <a:pt x="5906" y="644"/>
                </a:lnTo>
                <a:cubicBezTo>
                  <a:pt x="6002" y="606"/>
                  <a:pt x="6097" y="567"/>
                  <a:pt x="6189" y="529"/>
                </a:cubicBezTo>
                <a:lnTo>
                  <a:pt x="6121" y="241"/>
                </a:lnTo>
                <a:lnTo>
                  <a:pt x="5844" y="306"/>
                </a:lnTo>
                <a:lnTo>
                  <a:pt x="5766" y="471"/>
                </a:lnTo>
                <a:lnTo>
                  <a:pt x="5610" y="362"/>
                </a:lnTo>
                <a:lnTo>
                  <a:pt x="3687" y="813"/>
                </a:lnTo>
                <a:lnTo>
                  <a:pt x="3684" y="765"/>
                </a:lnTo>
                <a:lnTo>
                  <a:pt x="3674" y="637"/>
                </a:lnTo>
                <a:lnTo>
                  <a:pt x="3763" y="637"/>
                </a:lnTo>
                <a:lnTo>
                  <a:pt x="3763" y="411"/>
                </a:lnTo>
                <a:lnTo>
                  <a:pt x="3648" y="411"/>
                </a:lnTo>
                <a:lnTo>
                  <a:pt x="3648" y="320"/>
                </a:lnTo>
                <a:lnTo>
                  <a:pt x="3851" y="320"/>
                </a:lnTo>
                <a:lnTo>
                  <a:pt x="3667" y="160"/>
                </a:lnTo>
                <a:lnTo>
                  <a:pt x="3484" y="0"/>
                </a:lnTo>
                <a:lnTo>
                  <a:pt x="3300" y="160"/>
                </a:lnTo>
                <a:lnTo>
                  <a:pt x="3117" y="320"/>
                </a:lnTo>
                <a:lnTo>
                  <a:pt x="3328" y="320"/>
                </a:lnTo>
                <a:lnTo>
                  <a:pt x="3328" y="411"/>
                </a:lnTo>
                <a:lnTo>
                  <a:pt x="3206" y="411"/>
                </a:lnTo>
                <a:lnTo>
                  <a:pt x="3206" y="637"/>
                </a:lnTo>
                <a:lnTo>
                  <a:pt x="3260" y="637"/>
                </a:lnTo>
                <a:lnTo>
                  <a:pt x="3313" y="637"/>
                </a:lnTo>
                <a:lnTo>
                  <a:pt x="3304" y="754"/>
                </a:lnTo>
                <a:lnTo>
                  <a:pt x="3293" y="906"/>
                </a:lnTo>
                <a:lnTo>
                  <a:pt x="3288" y="907"/>
                </a:lnTo>
                <a:lnTo>
                  <a:pt x="1243" y="1394"/>
                </a:lnTo>
                <a:lnTo>
                  <a:pt x="1153" y="1562"/>
                </a:lnTo>
                <a:lnTo>
                  <a:pt x="1009" y="1449"/>
                </a:lnTo>
                <a:lnTo>
                  <a:pt x="732" y="1515"/>
                </a:lnTo>
                <a:lnTo>
                  <a:pt x="800" y="1803"/>
                </a:lnTo>
                <a:cubicBezTo>
                  <a:pt x="867" y="1798"/>
                  <a:pt x="934" y="1793"/>
                  <a:pt x="1000" y="1788"/>
                </a:cubicBezTo>
                <a:lnTo>
                  <a:pt x="116" y="3564"/>
                </a:lnTo>
                <a:lnTo>
                  <a:pt x="0" y="3564"/>
                </a:lnTo>
                <a:cubicBezTo>
                  <a:pt x="0" y="3627"/>
                  <a:pt x="0" y="3691"/>
                  <a:pt x="0" y="3754"/>
                </a:cubicBezTo>
                <a:cubicBezTo>
                  <a:pt x="642" y="4326"/>
                  <a:pt x="1848" y="4277"/>
                  <a:pt x="2379" y="3754"/>
                </a:cubicBezTo>
                <a:cubicBezTo>
                  <a:pt x="2379" y="3691"/>
                  <a:pt x="2379" y="3627"/>
                  <a:pt x="2379" y="3564"/>
                </a:cubicBezTo>
                <a:lnTo>
                  <a:pt x="2284" y="3564"/>
                </a:lnTo>
                <a:lnTo>
                  <a:pt x="2254" y="3564"/>
                </a:lnTo>
                <a:lnTo>
                  <a:pt x="1331" y="1761"/>
                </a:lnTo>
                <a:cubicBezTo>
                  <a:pt x="1967" y="1707"/>
                  <a:pt x="2604" y="1648"/>
                  <a:pt x="3240" y="1591"/>
                </a:cubicBezTo>
                <a:close/>
                <a:moveTo>
                  <a:pt x="5669" y="740"/>
                </a:moveTo>
                <a:lnTo>
                  <a:pt x="5669" y="740"/>
                </a:lnTo>
                <a:cubicBezTo>
                  <a:pt x="5723" y="718"/>
                  <a:pt x="5776" y="697"/>
                  <a:pt x="5829" y="675"/>
                </a:cubicBezTo>
                <a:lnTo>
                  <a:pt x="6754" y="2482"/>
                </a:lnTo>
                <a:lnTo>
                  <a:pt x="6684" y="2482"/>
                </a:lnTo>
                <a:lnTo>
                  <a:pt x="4871" y="2482"/>
                </a:lnTo>
                <a:lnTo>
                  <a:pt x="4801" y="2482"/>
                </a:lnTo>
                <a:lnTo>
                  <a:pt x="5669" y="740"/>
                </a:lnTo>
                <a:close/>
                <a:moveTo>
                  <a:pt x="1097" y="1780"/>
                </a:moveTo>
                <a:lnTo>
                  <a:pt x="1097" y="1780"/>
                </a:lnTo>
                <a:cubicBezTo>
                  <a:pt x="1145" y="1776"/>
                  <a:pt x="1193" y="1772"/>
                  <a:pt x="1242" y="1768"/>
                </a:cubicBezTo>
                <a:lnTo>
                  <a:pt x="2161" y="3564"/>
                </a:lnTo>
                <a:lnTo>
                  <a:pt x="2091" y="3564"/>
                </a:lnTo>
                <a:lnTo>
                  <a:pt x="278" y="3564"/>
                </a:lnTo>
                <a:lnTo>
                  <a:pt x="208" y="3564"/>
                </a:lnTo>
                <a:lnTo>
                  <a:pt x="1097" y="1780"/>
                </a:lnTo>
                <a:close/>
                <a:moveTo>
                  <a:pt x="3489" y="975"/>
                </a:moveTo>
                <a:lnTo>
                  <a:pt x="3489" y="975"/>
                </a:lnTo>
                <a:cubicBezTo>
                  <a:pt x="3539" y="975"/>
                  <a:pt x="3579" y="1015"/>
                  <a:pt x="3579" y="1066"/>
                </a:cubicBezTo>
                <a:cubicBezTo>
                  <a:pt x="3579" y="1116"/>
                  <a:pt x="3539" y="1156"/>
                  <a:pt x="3489" y="1156"/>
                </a:cubicBezTo>
                <a:cubicBezTo>
                  <a:pt x="3438" y="1156"/>
                  <a:pt x="3398" y="1116"/>
                  <a:pt x="3398" y="1066"/>
                </a:cubicBezTo>
                <a:cubicBezTo>
                  <a:pt x="3398" y="1015"/>
                  <a:pt x="3438" y="975"/>
                  <a:pt x="3489" y="9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2397" y="414908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+mj-ea"/>
                <a:ea typeface="+mj-ea"/>
              </a:rPr>
              <a:t>重</a:t>
            </a:r>
            <a:r>
              <a:rPr lang="zh-CN" altLang="en-US" sz="2800" b="1" dirty="0" smtClean="0">
                <a:solidFill>
                  <a:schemeClr val="tx2"/>
                </a:solidFill>
                <a:latin typeface="+mj-ea"/>
                <a:ea typeface="+mj-ea"/>
              </a:rPr>
              <a:t>发展</a:t>
            </a:r>
            <a:endParaRPr lang="zh-CN" altLang="en-US" sz="2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86813" y="321297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+mj-ea"/>
                <a:ea typeface="+mj-ea"/>
              </a:rPr>
              <a:t>轻</a:t>
            </a:r>
            <a:r>
              <a:rPr lang="zh-CN" altLang="en-US" sz="2800" b="1" dirty="0">
                <a:solidFill>
                  <a:schemeClr val="tx2"/>
                </a:solidFill>
                <a:latin typeface="+mj-ea"/>
                <a:ea typeface="+mj-ea"/>
              </a:rPr>
              <a:t>党建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2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841799"/>
      </p:ext>
    </p:extLst>
  </p:cSld>
  <p:clrMapOvr>
    <a:masterClrMapping/>
  </p:clrMapOvr>
  <p:transition spd="slow" advTm="545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2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2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2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" grpId="0"/>
      <p:bldP spid="7" grpId="0" animBg="1"/>
      <p:bldP spid="4" grpId="0"/>
      <p:bldP spid="9" grpId="0"/>
      <p:bldP spid="10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2.2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 基层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党组织还比较薄弱</a:t>
            </a:r>
          </a:p>
        </p:txBody>
      </p:sp>
      <p:sp>
        <p:nvSpPr>
          <p:cNvPr id="2" name="矩形 1"/>
          <p:cNvSpPr/>
          <p:nvPr/>
        </p:nvSpPr>
        <p:spPr>
          <a:xfrm>
            <a:off x="6026373" y="1878676"/>
            <a:ext cx="48568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党委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下设部门不健全，“三定”之后</a:t>
            </a:r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，</a:t>
            </a:r>
            <a:r>
              <a:rPr lang="en-US" altLang="zh-CN" sz="2000" dirty="0" smtClean="0">
                <a:solidFill>
                  <a:schemeClr val="tx2"/>
                </a:solidFill>
                <a:latin typeface="+mj-ea"/>
                <a:ea typeface="+mj-ea"/>
              </a:rPr>
              <a:t>A</a:t>
            </a:r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党支部仅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分设了党委办公室，没有设立党委组织部、党委宣传部</a:t>
            </a:r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；</a:t>
            </a:r>
            <a:endParaRPr lang="zh-CN" altLang="en-US" sz="2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26373" y="3174270"/>
            <a:ext cx="48568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公司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党员力量基本集中在某某本部</a:t>
            </a:r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，</a:t>
            </a:r>
            <a:r>
              <a:rPr lang="en-US" altLang="zh-CN" sz="2000" dirty="0" smtClean="0">
                <a:solidFill>
                  <a:schemeClr val="tx2"/>
                </a:solidFill>
                <a:latin typeface="+mj-ea"/>
                <a:ea typeface="+mj-ea"/>
              </a:rPr>
              <a:t>B</a:t>
            </a:r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机关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本部劳动合同制员工数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38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人，某某公司机关本部党员总数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11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人；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家县支公司劳动合同制员工总数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15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人，县支公司党员总数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5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人；县区级公司领导班子成员总数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8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人，县区级公司领导班子成员中党员总数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5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人，党员队伍建设滞后。</a:t>
            </a:r>
          </a:p>
        </p:txBody>
      </p:sp>
      <p:sp>
        <p:nvSpPr>
          <p:cNvPr id="4" name="椭圆 3"/>
          <p:cNvSpPr/>
          <p:nvPr/>
        </p:nvSpPr>
        <p:spPr bwMode="auto">
          <a:xfrm>
            <a:off x="5714928" y="2100858"/>
            <a:ext cx="263522" cy="263522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5714928" y="3290828"/>
            <a:ext cx="263522" cy="263522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1" name="Picture 2" descr="F:\快盘\商务图片\png\903642_153949082_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3" t="11567" r="13959" b="7668"/>
          <a:stretch/>
        </p:blipFill>
        <p:spPr bwMode="auto">
          <a:xfrm>
            <a:off x="721007" y="1735470"/>
            <a:ext cx="3811667" cy="465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2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913296"/>
      </p:ext>
    </p:extLst>
  </p:cSld>
  <p:clrMapOvr>
    <a:masterClrMapping/>
  </p:clrMapOvr>
  <p:transition spd="slow" advTm="4436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8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80"/>
                            </p:stCondLst>
                            <p:childTnLst>
                              <p:par>
                                <p:cTn id="2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8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" grpId="0"/>
      <p:bldP spid="7" grpId="0"/>
      <p:bldP spid="4" grpId="0" animBg="1"/>
      <p:bldP spid="10" grpId="0" animBg="1"/>
      <p:bldP spid="12" grpId="0" animBg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7112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2.3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党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务工作者能力不强</a:t>
            </a:r>
          </a:p>
        </p:txBody>
      </p:sp>
      <p:sp>
        <p:nvSpPr>
          <p:cNvPr id="2" name="矩形 1"/>
          <p:cNvSpPr/>
          <p:nvPr/>
        </p:nvSpPr>
        <p:spPr>
          <a:xfrm>
            <a:off x="1488283" y="3789040"/>
            <a:ext cx="88585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公司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没有专岗的党务工作者，现有的支委会成员均为兼岗，人员配置不足；兼岗党务工作者专业技术能力较弱，对党建工作如何开展缺乏系统、专业的认识，基层党建工作水平不高，工作活力不强、工作办法不多，实战能力差。</a:t>
            </a:r>
          </a:p>
        </p:txBody>
      </p:sp>
      <p:sp>
        <p:nvSpPr>
          <p:cNvPr id="7" name="椭圆 6"/>
          <p:cNvSpPr/>
          <p:nvPr/>
        </p:nvSpPr>
        <p:spPr bwMode="auto">
          <a:xfrm>
            <a:off x="1641986" y="1604156"/>
            <a:ext cx="1616105" cy="1616105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88372" y="1935154"/>
            <a:ext cx="13233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2"/>
                </a:solidFill>
                <a:latin typeface="+mj-ea"/>
                <a:ea typeface="+mj-ea"/>
              </a:rPr>
              <a:t>人员配置不足</a:t>
            </a:r>
            <a:endParaRPr lang="zh-CN" altLang="en-US" sz="2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3921163" y="1604156"/>
            <a:ext cx="1616105" cy="1616105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7549" y="1935154"/>
            <a:ext cx="13233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2"/>
                </a:solidFill>
                <a:latin typeface="+mj-ea"/>
                <a:ea typeface="+mj-ea"/>
              </a:rPr>
              <a:t>技术能力弱</a:t>
            </a:r>
            <a:endParaRPr lang="zh-CN" altLang="en-US" sz="2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6336816" y="1604156"/>
            <a:ext cx="1616105" cy="1616105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83202" y="1935154"/>
            <a:ext cx="13233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2"/>
                </a:solidFill>
                <a:latin typeface="+mj-ea"/>
                <a:ea typeface="+mj-ea"/>
              </a:rPr>
              <a:t>工作水平不高</a:t>
            </a:r>
            <a:endParaRPr lang="zh-CN" altLang="en-US" sz="2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8639780" y="1604156"/>
            <a:ext cx="1616105" cy="1616105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86166" y="1935154"/>
            <a:ext cx="13233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2"/>
                </a:solidFill>
                <a:latin typeface="+mj-ea"/>
                <a:ea typeface="+mj-ea"/>
              </a:rPr>
              <a:t>工作办法不多</a:t>
            </a:r>
            <a:endParaRPr lang="zh-CN" altLang="en-US" sz="2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2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212855"/>
      </p:ext>
    </p:extLst>
  </p:cSld>
  <p:clrMapOvr>
    <a:masterClrMapping/>
  </p:clrMapOvr>
  <p:transition spd="slow" advTm="4454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4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44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94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2.4 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党建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工作质量不高</a:t>
            </a: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2417511" y="3402334"/>
            <a:ext cx="1350962" cy="946150"/>
          </a:xfrm>
          <a:custGeom>
            <a:avLst/>
            <a:gdLst>
              <a:gd name="T0" fmla="*/ 0 w 1432"/>
              <a:gd name="T1" fmla="*/ 290 h 1002"/>
              <a:gd name="T2" fmla="*/ 1432 w 1432"/>
              <a:gd name="T3" fmla="*/ 0 h 1002"/>
              <a:gd name="T4" fmla="*/ 1245 w 1432"/>
              <a:gd name="T5" fmla="*/ 793 h 1002"/>
              <a:gd name="T6" fmla="*/ 275 w 1432"/>
              <a:gd name="T7" fmla="*/ 1002 h 1002"/>
              <a:gd name="T8" fmla="*/ 0 w 1432"/>
              <a:gd name="T9" fmla="*/ 290 h 10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2" h="1002">
                <a:moveTo>
                  <a:pt x="0" y="290"/>
                </a:moveTo>
                <a:lnTo>
                  <a:pt x="1432" y="0"/>
                </a:lnTo>
                <a:lnTo>
                  <a:pt x="1245" y="793"/>
                </a:lnTo>
                <a:lnTo>
                  <a:pt x="275" y="1002"/>
                </a:lnTo>
                <a:lnTo>
                  <a:pt x="0" y="29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1193549" y="2213296"/>
            <a:ext cx="2206625" cy="220662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8874" y="3402334"/>
            <a:ext cx="3149600" cy="717550"/>
          </a:xfrm>
          <a:custGeom>
            <a:avLst/>
            <a:gdLst>
              <a:gd name="T0" fmla="*/ 0 w 3337"/>
              <a:gd name="T1" fmla="*/ 0 h 760"/>
              <a:gd name="T2" fmla="*/ 3337 w 3337"/>
              <a:gd name="T3" fmla="*/ 0 h 760"/>
              <a:gd name="T4" fmla="*/ 3150 w 3337"/>
              <a:gd name="T5" fmla="*/ 760 h 760"/>
              <a:gd name="T6" fmla="*/ 275 w 3337"/>
              <a:gd name="T7" fmla="*/ 760 h 760"/>
              <a:gd name="T8" fmla="*/ 0 w 3337"/>
              <a:gd name="T9" fmla="*/ 0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37" h="760">
                <a:moveTo>
                  <a:pt x="0" y="0"/>
                </a:moveTo>
                <a:lnTo>
                  <a:pt x="3337" y="0"/>
                </a:lnTo>
                <a:lnTo>
                  <a:pt x="3150" y="760"/>
                </a:lnTo>
                <a:lnTo>
                  <a:pt x="275" y="76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726740" y="1328032"/>
            <a:ext cx="2455862" cy="592138"/>
          </a:xfrm>
          <a:custGeom>
            <a:avLst/>
            <a:gdLst>
              <a:gd name="T0" fmla="*/ 0 w 2601"/>
              <a:gd name="T1" fmla="*/ 118 h 627"/>
              <a:gd name="T2" fmla="*/ 2601 w 2601"/>
              <a:gd name="T3" fmla="*/ 0 h 627"/>
              <a:gd name="T4" fmla="*/ 2601 w 2601"/>
              <a:gd name="T5" fmla="*/ 517 h 627"/>
              <a:gd name="T6" fmla="*/ 189 w 2601"/>
              <a:gd name="T7" fmla="*/ 627 h 627"/>
              <a:gd name="T8" fmla="*/ 0 w 2601"/>
              <a:gd name="T9" fmla="*/ 118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1" h="627">
                <a:moveTo>
                  <a:pt x="0" y="118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7"/>
                </a:lnTo>
                <a:lnTo>
                  <a:pt x="0" y="118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4534652" y="1328032"/>
            <a:ext cx="2647950" cy="487363"/>
          </a:xfrm>
          <a:custGeom>
            <a:avLst/>
            <a:gdLst>
              <a:gd name="T0" fmla="*/ 0 w 2805"/>
              <a:gd name="T1" fmla="*/ 0 h 517"/>
              <a:gd name="T2" fmla="*/ 2805 w 2805"/>
              <a:gd name="T3" fmla="*/ 0 h 517"/>
              <a:gd name="T4" fmla="*/ 2805 w 2805"/>
              <a:gd name="T5" fmla="*/ 517 h 517"/>
              <a:gd name="T6" fmla="*/ 204 w 2805"/>
              <a:gd name="T7" fmla="*/ 517 h 517"/>
              <a:gd name="T8" fmla="*/ 0 w 2805"/>
              <a:gd name="T9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726740" y="3058407"/>
            <a:ext cx="2455862" cy="590550"/>
          </a:xfrm>
          <a:custGeom>
            <a:avLst/>
            <a:gdLst>
              <a:gd name="T0" fmla="*/ 0 w 2601"/>
              <a:gd name="T1" fmla="*/ 118 h 626"/>
              <a:gd name="T2" fmla="*/ 2601 w 2601"/>
              <a:gd name="T3" fmla="*/ 0 h 626"/>
              <a:gd name="T4" fmla="*/ 2601 w 2601"/>
              <a:gd name="T5" fmla="*/ 517 h 626"/>
              <a:gd name="T6" fmla="*/ 189 w 2601"/>
              <a:gd name="T7" fmla="*/ 626 h 626"/>
              <a:gd name="T8" fmla="*/ 0 w 2601"/>
              <a:gd name="T9" fmla="*/ 118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1" h="626">
                <a:moveTo>
                  <a:pt x="0" y="118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6"/>
                </a:lnTo>
                <a:lnTo>
                  <a:pt x="0" y="118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4534652" y="3058407"/>
            <a:ext cx="2647950" cy="487363"/>
          </a:xfrm>
          <a:custGeom>
            <a:avLst/>
            <a:gdLst>
              <a:gd name="T0" fmla="*/ 0 w 2805"/>
              <a:gd name="T1" fmla="*/ 0 h 517"/>
              <a:gd name="T2" fmla="*/ 2805 w 2805"/>
              <a:gd name="T3" fmla="*/ 0 h 517"/>
              <a:gd name="T4" fmla="*/ 2805 w 2805"/>
              <a:gd name="T5" fmla="*/ 517 h 517"/>
              <a:gd name="T6" fmla="*/ 204 w 2805"/>
              <a:gd name="T7" fmla="*/ 517 h 517"/>
              <a:gd name="T8" fmla="*/ 0 w 2805"/>
              <a:gd name="T9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4726740" y="4694238"/>
            <a:ext cx="2455862" cy="592138"/>
          </a:xfrm>
          <a:custGeom>
            <a:avLst/>
            <a:gdLst>
              <a:gd name="T0" fmla="*/ 0 w 2601"/>
              <a:gd name="T1" fmla="*/ 119 h 627"/>
              <a:gd name="T2" fmla="*/ 2601 w 2601"/>
              <a:gd name="T3" fmla="*/ 0 h 627"/>
              <a:gd name="T4" fmla="*/ 2601 w 2601"/>
              <a:gd name="T5" fmla="*/ 517 h 627"/>
              <a:gd name="T6" fmla="*/ 189 w 2601"/>
              <a:gd name="T7" fmla="*/ 627 h 627"/>
              <a:gd name="T8" fmla="*/ 0 w 2601"/>
              <a:gd name="T9" fmla="*/ 119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1" h="627">
                <a:moveTo>
                  <a:pt x="0" y="119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7"/>
                </a:lnTo>
                <a:lnTo>
                  <a:pt x="0" y="119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534652" y="4694238"/>
            <a:ext cx="2647950" cy="487363"/>
          </a:xfrm>
          <a:custGeom>
            <a:avLst/>
            <a:gdLst>
              <a:gd name="T0" fmla="*/ 0 w 2805"/>
              <a:gd name="T1" fmla="*/ 0 h 517"/>
              <a:gd name="T2" fmla="*/ 2805 w 2805"/>
              <a:gd name="T3" fmla="*/ 0 h 517"/>
              <a:gd name="T4" fmla="*/ 2805 w 2805"/>
              <a:gd name="T5" fmla="*/ 517 h 517"/>
              <a:gd name="T6" fmla="*/ 204 w 2805"/>
              <a:gd name="T7" fmla="*/ 517 h 517"/>
              <a:gd name="T8" fmla="*/ 0 w 2805"/>
              <a:gd name="T9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551109" y="2263366"/>
            <a:ext cx="8178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accent2"/>
                </a:solidFill>
                <a:latin typeface="+mj-ea"/>
                <a:ea typeface="+mj-ea"/>
              </a:rPr>
              <a:t>3</a:t>
            </a:r>
            <a:endParaRPr lang="zh-CN" altLang="en-US" sz="80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56888" y="2877491"/>
            <a:ext cx="139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2"/>
                </a:solidFill>
                <a:latin typeface="+mn-ea"/>
                <a:ea typeface="+mn-ea"/>
              </a:rPr>
              <a:t>个表现</a:t>
            </a:r>
            <a:endParaRPr lang="zh-CN" altLang="en-US" sz="2400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85301" y="3483172"/>
            <a:ext cx="24416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 smtClean="0">
                <a:solidFill>
                  <a:schemeClr val="accent2"/>
                </a:solidFill>
                <a:latin typeface="+mn-ea"/>
                <a:ea typeface="+mn-ea"/>
              </a:rPr>
              <a:t>党建工作质量不高</a:t>
            </a:r>
            <a:endParaRPr lang="zh-CN" altLang="en-US" sz="2200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94692" y="1378756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 smtClean="0">
                <a:solidFill>
                  <a:schemeClr val="accent2"/>
                </a:solidFill>
                <a:latin typeface="+mn-ea"/>
                <a:ea typeface="+mn-ea"/>
              </a:rPr>
              <a:t>表现一</a:t>
            </a:r>
            <a:endParaRPr lang="zh-CN" altLang="en-US" sz="2200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94692" y="3057431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 smtClean="0">
                <a:solidFill>
                  <a:schemeClr val="accent2"/>
                </a:solidFill>
                <a:latin typeface="+mn-ea"/>
                <a:ea typeface="+mn-ea"/>
              </a:rPr>
              <a:t>表现二</a:t>
            </a:r>
            <a:endParaRPr lang="zh-CN" altLang="en-US" sz="2200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94692" y="4727879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 smtClean="0">
                <a:solidFill>
                  <a:schemeClr val="accent2"/>
                </a:solidFill>
                <a:latin typeface="+mn-ea"/>
                <a:ea typeface="+mn-ea"/>
              </a:rPr>
              <a:t>表现三</a:t>
            </a:r>
            <a:endParaRPr lang="zh-CN" altLang="en-US" sz="2200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14205" y="1920170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2000" dirty="0"/>
              <a:t>公司党建工作基本为完成省分公司下达的规定动作，自选动作不多</a:t>
            </a:r>
            <a:r>
              <a:rPr lang="en-US" altLang="zh-CN" sz="2000" dirty="0"/>
              <a:t>;</a:t>
            </a:r>
            <a:endParaRPr lang="zh-CN" altLang="en-US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4514205" y="3748970"/>
            <a:ext cx="669674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学习方式仅限于文件传达，管理制度仅限于照搬照套；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14205" y="5351179"/>
            <a:ext cx="6696744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组织生活会与行政会、业务会一起开，党组织活动与工会活动一起开展，党建工作形式单一，缺乏创新。</a:t>
            </a: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2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322709"/>
      </p:ext>
    </p:extLst>
  </p:cSld>
  <p:clrMapOvr>
    <a:masterClrMapping/>
  </p:clrMapOvr>
  <p:transition spd="slow" advTm="994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7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8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3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60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10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4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6" grpId="0"/>
      <p:bldP spid="27" grpId="0" animBg="1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3785269" y="2020454"/>
            <a:ext cx="8411531" cy="2817092"/>
          </a:xfrm>
          <a:custGeom>
            <a:avLst/>
            <a:gdLst>
              <a:gd name="T0" fmla="*/ 1136 w 11039"/>
              <a:gd name="T1" fmla="*/ 0 h 3662"/>
              <a:gd name="T2" fmla="*/ 11039 w 11039"/>
              <a:gd name="T3" fmla="*/ 0 h 3662"/>
              <a:gd name="T4" fmla="*/ 11039 w 11039"/>
              <a:gd name="T5" fmla="*/ 3662 h 3662"/>
              <a:gd name="T6" fmla="*/ 0 w 11039"/>
              <a:gd name="T7" fmla="*/ 3662 h 3662"/>
              <a:gd name="T8" fmla="*/ 1136 w 11039"/>
              <a:gd name="T9" fmla="*/ 0 h 3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39" h="3662">
                <a:moveTo>
                  <a:pt x="1136" y="0"/>
                </a:moveTo>
                <a:lnTo>
                  <a:pt x="11039" y="0"/>
                </a:lnTo>
                <a:lnTo>
                  <a:pt x="11039" y="3662"/>
                </a:lnTo>
                <a:lnTo>
                  <a:pt x="0" y="3662"/>
                </a:lnTo>
                <a:lnTo>
                  <a:pt x="113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61D"/>
              </a:solidFill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0" y="2020454"/>
            <a:ext cx="4548364" cy="2817092"/>
          </a:xfrm>
          <a:custGeom>
            <a:avLst/>
            <a:gdLst>
              <a:gd name="T0" fmla="*/ 5970 w 5970"/>
              <a:gd name="T1" fmla="*/ 0 h 3662"/>
              <a:gd name="T2" fmla="*/ 4846 w 5970"/>
              <a:gd name="T3" fmla="*/ 3662 h 3662"/>
              <a:gd name="T4" fmla="*/ 0 w 5970"/>
              <a:gd name="T5" fmla="*/ 3662 h 3662"/>
              <a:gd name="T6" fmla="*/ 3 w 5970"/>
              <a:gd name="T7" fmla="*/ 0 h 3662"/>
              <a:gd name="T8" fmla="*/ 5970 w 5970"/>
              <a:gd name="T9" fmla="*/ 0 h 3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70" h="3662">
                <a:moveTo>
                  <a:pt x="5970" y="0"/>
                </a:moveTo>
                <a:lnTo>
                  <a:pt x="4846" y="3662"/>
                </a:lnTo>
                <a:lnTo>
                  <a:pt x="0" y="3662"/>
                </a:lnTo>
                <a:lnTo>
                  <a:pt x="3" y="0"/>
                </a:lnTo>
                <a:lnTo>
                  <a:pt x="597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61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36131" y="1943067"/>
            <a:ext cx="175881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 smtClean="0">
                <a:solidFill>
                  <a:srgbClr val="FFFFFF"/>
                </a:solidFill>
                <a:latin typeface="微软雅黑"/>
                <a:ea typeface="微软雅黑"/>
              </a:rPr>
              <a:t>3</a:t>
            </a:r>
            <a:endParaRPr lang="zh-CN" altLang="en-US" sz="19900" b="1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 flipH="1">
            <a:off x="3739487" y="2020454"/>
            <a:ext cx="854832" cy="279720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TextBox 14"/>
          <p:cNvSpPr txBox="1"/>
          <p:nvPr/>
        </p:nvSpPr>
        <p:spPr>
          <a:xfrm>
            <a:off x="4607353" y="2396811"/>
            <a:ext cx="7251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accent2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dirty="0"/>
              <a:t>下一步工作思路和措施</a:t>
            </a:r>
          </a:p>
        </p:txBody>
      </p:sp>
      <p:sp>
        <p:nvSpPr>
          <p:cNvPr id="19" name="Oval 39"/>
          <p:cNvSpPr>
            <a:spLocks noChangeAspect="1" noChangeArrowheads="1"/>
          </p:cNvSpPr>
          <p:nvPr/>
        </p:nvSpPr>
        <p:spPr bwMode="auto">
          <a:xfrm>
            <a:off x="4766755" y="3503251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20" name="Oval 40"/>
          <p:cNvSpPr>
            <a:spLocks noChangeAspect="1" noChangeArrowheads="1"/>
          </p:cNvSpPr>
          <p:nvPr/>
        </p:nvSpPr>
        <p:spPr bwMode="auto">
          <a:xfrm>
            <a:off x="4766755" y="3986876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82755" y="3411809"/>
            <a:ext cx="3250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加大党建工作力度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982755" y="3895434"/>
            <a:ext cx="3131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注重党组织基础建设</a:t>
            </a:r>
          </a:p>
        </p:txBody>
      </p:sp>
      <p:sp>
        <p:nvSpPr>
          <p:cNvPr id="29" name="Oval 40"/>
          <p:cNvSpPr>
            <a:spLocks noChangeAspect="1" noChangeArrowheads="1"/>
          </p:cNvSpPr>
          <p:nvPr/>
        </p:nvSpPr>
        <p:spPr bwMode="auto">
          <a:xfrm>
            <a:off x="8260654" y="3503251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476654" y="3411809"/>
            <a:ext cx="3008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>
                <a:latin typeface="+mj-ea"/>
              </a:rPr>
              <a:t>加强党建能力建设</a:t>
            </a:r>
          </a:p>
        </p:txBody>
      </p:sp>
      <p:sp>
        <p:nvSpPr>
          <p:cNvPr id="31" name="Oval 40"/>
          <p:cNvSpPr>
            <a:spLocks noChangeAspect="1" noChangeArrowheads="1"/>
          </p:cNvSpPr>
          <p:nvPr/>
        </p:nvSpPr>
        <p:spPr bwMode="auto">
          <a:xfrm>
            <a:off x="8260654" y="3985996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476654" y="3894554"/>
            <a:ext cx="3008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>
                <a:latin typeface="+mj-ea"/>
              </a:rPr>
              <a:t>创新基层党建工作模式</a:t>
            </a:r>
          </a:p>
        </p:txBody>
      </p:sp>
    </p:spTree>
    <p:extLst>
      <p:ext uri="{BB962C8B-B14F-4D97-AF65-F5344CB8AC3E}">
        <p14:creationId xmlns:p14="http://schemas.microsoft.com/office/powerpoint/2010/main" val="2470365665"/>
      </p:ext>
    </p:extLst>
  </p:cSld>
  <p:clrMapOvr>
    <a:masterClrMapping/>
  </p:clrMapOvr>
  <p:transition spd="slow" advTm="6017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46448E-8 1.3876E-7 L -0.11905 0.68316 " pathEditMode="relative" rAng="0" ptsTypes="AA">
                                      <p:cBhvr>
                                        <p:cTn id="8" dur="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9" y="34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50"/>
                            </p:stCondLst>
                            <p:childTnLst>
                              <p:par>
                                <p:cTn id="3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50"/>
                            </p:stCondLst>
                            <p:childTnLst>
                              <p:par>
                                <p:cTn id="5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8" grpId="0"/>
      <p:bldP spid="28" grpId="1"/>
      <p:bldP spid="15" grpId="0"/>
      <p:bldP spid="19" grpId="0" animBg="1"/>
      <p:bldP spid="20" grpId="0" animBg="1"/>
      <p:bldP spid="26" grpId="0"/>
      <p:bldP spid="27" grpId="0"/>
      <p:bldP spid="29" grpId="0" animBg="1"/>
      <p:bldP spid="30" grpId="0"/>
      <p:bldP spid="31" grpId="0" animBg="1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3.1 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加大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党建工作力度</a:t>
            </a:r>
          </a:p>
        </p:txBody>
      </p:sp>
      <p:sp>
        <p:nvSpPr>
          <p:cNvPr id="6" name="矩形 5"/>
          <p:cNvSpPr/>
          <p:nvPr/>
        </p:nvSpPr>
        <p:spPr>
          <a:xfrm>
            <a:off x="1272259" y="853343"/>
            <a:ext cx="96506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党建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工作是我们抓好各项工作的根本，我们的工作不仅仅是经营管理，作为央企，应该充分认识到加强公司党建工作的重要性、必要性，增强责任感和紧迫感，党建工作抓好了，基层党组织的核心作用就能更好的发挥，队伍的凝聚力和向心力就更加明显，什么工作都好</a:t>
            </a:r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开展。</a:t>
            </a:r>
            <a:endParaRPr lang="zh-CN" altLang="en-US" sz="2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3472388" y="2977607"/>
            <a:ext cx="1536700" cy="0"/>
          </a:xfrm>
          <a:prstGeom prst="line">
            <a:avLst/>
          </a:prstGeom>
          <a:noFill/>
          <a:ln w="11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3302758" y="3862316"/>
            <a:ext cx="982639" cy="341194"/>
          </a:xfrm>
          <a:prstGeom prst="line">
            <a:avLst/>
          </a:prstGeom>
          <a:noFill/>
          <a:ln w="11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475437" y="4277998"/>
            <a:ext cx="0" cy="1237906"/>
          </a:xfrm>
          <a:prstGeom prst="line">
            <a:avLst/>
          </a:prstGeom>
          <a:noFill/>
          <a:ln w="11" cap="flat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5009393" y="2485482"/>
            <a:ext cx="1011238" cy="101123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4269142" y="3850484"/>
            <a:ext cx="1011238" cy="101123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1969025" y="5194826"/>
            <a:ext cx="1011238" cy="101123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1476900" y="2280923"/>
            <a:ext cx="1995488" cy="1997075"/>
          </a:xfrm>
          <a:prstGeom prst="ellipse">
            <a:avLst/>
          </a:prstGeom>
          <a:solidFill>
            <a:schemeClr val="tx1"/>
          </a:solidFill>
          <a:ln w="11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32403" y="2960526"/>
            <a:ext cx="1484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2"/>
                </a:solidFill>
                <a:latin typeface="+mn-ea"/>
                <a:ea typeface="+mn-ea"/>
              </a:rPr>
              <a:t>营销渠道建设情况</a:t>
            </a:r>
            <a:endParaRPr lang="zh-CN" altLang="en-US" sz="2400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91648" y="5377279"/>
            <a:ext cx="9562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2"/>
                </a:solidFill>
                <a:latin typeface="+mn-ea"/>
                <a:ea typeface="+mn-ea"/>
              </a:rPr>
              <a:t>融入到工作中</a:t>
            </a:r>
            <a:endParaRPr lang="zh-CN" altLang="en-US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04220" y="4055541"/>
            <a:ext cx="741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2"/>
                </a:solidFill>
                <a:latin typeface="+mn-ea"/>
                <a:ea typeface="+mn-ea"/>
              </a:rPr>
              <a:t>一岗双责</a:t>
            </a:r>
            <a:endParaRPr lang="zh-CN" altLang="en-US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62290" y="2675754"/>
            <a:ext cx="868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2"/>
                </a:solidFill>
                <a:latin typeface="+mn-ea"/>
                <a:ea typeface="+mn-ea"/>
              </a:rPr>
              <a:t>思想认识</a:t>
            </a:r>
            <a:endParaRPr lang="zh-CN" altLang="en-US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97588" y="2571574"/>
            <a:ext cx="51133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2000" dirty="0" smtClean="0"/>
              <a:t>克服</a:t>
            </a:r>
            <a:r>
              <a:rPr lang="zh-CN" altLang="en-US" sz="2000" dirty="0"/>
              <a:t>和纠正重业务、轻党建的错误思想，树立党建工作必须服务于公司经营管理的理念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378301" y="3881288"/>
            <a:ext cx="5832648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必须从我做起，带领党员领导干部认真学习党中央、各级党委相关文件精神，主动承担党建工作党委主体责任，落实“一岗双责”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980263" y="5346502"/>
            <a:ext cx="8230685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以围绕发展抓党建，抓好党建促发展为目标，切实把党建工作摆上重要议程日程，把党的建设放在经营管理中去思考，放到日常工作中去安排。</a:t>
            </a: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3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287938"/>
      </p:ext>
    </p:extLst>
  </p:cSld>
  <p:clrMapOvr>
    <a:masterClrMapping/>
  </p:clrMapOvr>
  <p:transition spd="slow" advTm="947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1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6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1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60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1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600"/>
                            </p:stCondLst>
                            <p:childTnLst>
                              <p:par>
                                <p:cTn id="8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1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6" grpId="0"/>
      <p:bldP spid="8" grpId="0" animBg="1"/>
      <p:bldP spid="9" grpId="0" animBg="1"/>
      <p:bldP spid="10" grpId="0" animBg="1"/>
      <p:bldP spid="12" grpId="0" animBg="1"/>
      <p:bldP spid="14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3" grpId="0"/>
      <p:bldP spid="24" grpId="0"/>
      <p:bldP spid="26" grpId="0"/>
      <p:bldP spid="27" grpId="0" animBg="1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3.1 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加大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党建工作力度</a:t>
            </a:r>
          </a:p>
        </p:txBody>
      </p:sp>
      <p:sp>
        <p:nvSpPr>
          <p:cNvPr id="2" name="矩形 1"/>
          <p:cNvSpPr/>
          <p:nvPr/>
        </p:nvSpPr>
        <p:spPr>
          <a:xfrm>
            <a:off x="1036145" y="5093401"/>
            <a:ext cx="101531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广泛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调动公司党员干部参与党建工作的积极性，促进党建工作走上规范化轨道，做到党建工作与经营管理同布置、同落实、同检查，形成党建与经营管理工作相互渗透、相互促进、齐抓共管的工作机制。</a:t>
            </a: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530765" y="2296016"/>
            <a:ext cx="1200439" cy="1384589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041272" y="2296016"/>
            <a:ext cx="1199055" cy="1384589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662954" y="1214652"/>
            <a:ext cx="1199055" cy="1385974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910468" y="1214652"/>
            <a:ext cx="1199055" cy="1385974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4662954" y="3370458"/>
            <a:ext cx="1199055" cy="1385974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910468" y="3370458"/>
            <a:ext cx="1199055" cy="1385974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70284" y="1616399"/>
            <a:ext cx="2528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“三会一课”制度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242396" y="1616399"/>
            <a:ext cx="26724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月度集中学习制度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847414" y="2840185"/>
            <a:ext cx="2931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党建工作责任制制度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214896" y="4008969"/>
            <a:ext cx="2411878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党员考核管理办法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70284" y="4022720"/>
            <a:ext cx="2638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制定年度工作计划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6311" y="2840186"/>
            <a:ext cx="3188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党支部书记年度述职规定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8097" y="1546740"/>
            <a:ext cx="524878" cy="721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242641" y="1546740"/>
            <a:ext cx="524878" cy="721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67534" y="2613631"/>
            <a:ext cx="524878" cy="721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2"/>
                </a:solidFill>
                <a:latin typeface="+mj-ea"/>
                <a:ea typeface="+mj-ea"/>
              </a:rPr>
              <a:t>3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2641" y="3711004"/>
            <a:ext cx="524878" cy="721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2"/>
                </a:solidFill>
                <a:latin typeface="+mj-ea"/>
                <a:ea typeface="+mj-ea"/>
              </a:rPr>
              <a:t>4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992855" y="3711004"/>
            <a:ext cx="524878" cy="721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2"/>
                </a:solidFill>
                <a:latin typeface="+mj-ea"/>
                <a:ea typeface="+mj-ea"/>
              </a:rPr>
              <a:t>5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83204" y="2613631"/>
            <a:ext cx="524878" cy="721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2"/>
                </a:solidFill>
                <a:latin typeface="+mj-ea"/>
                <a:ea typeface="+mj-ea"/>
              </a:rPr>
              <a:t>6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55294" y="2651363"/>
            <a:ext cx="1211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完善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3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868813"/>
      </p:ext>
    </p:extLst>
  </p:cSld>
  <p:clrMapOvr>
    <a:masterClrMapping/>
  </p:clrMapOvr>
  <p:transition spd="slow" advTm="1001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4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6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9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0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5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6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6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7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8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10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10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7050"/>
                                </p:stCondLst>
                                <p:childTnLst>
                                  <p:par>
                                    <p:cTn id="1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7550"/>
                                </p:stCondLst>
                                <p:childTnLst>
                                  <p:par>
                                    <p:cTn id="12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2" grpId="0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20" grpId="0"/>
          <p:bldP spid="23" grpId="0"/>
          <p:bldP spid="26" grpId="0"/>
          <p:bldP spid="28" grpId="0"/>
          <p:bldP spid="30" grpId="0"/>
          <p:bldP spid="32" grpId="0"/>
          <p:bldP spid="5" grpId="0"/>
          <p:bldP spid="33" grpId="0"/>
          <p:bldP spid="34" grpId="0"/>
          <p:bldP spid="35" grpId="0"/>
          <p:bldP spid="36" grpId="0"/>
          <p:bldP spid="37" grpId="0"/>
          <p:bldP spid="39" grpId="0"/>
          <p:bldP spid="27" grpId="0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4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9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0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5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6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6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7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8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10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10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7050"/>
                                </p:stCondLst>
                                <p:childTnLst>
                                  <p:par>
                                    <p:cTn id="1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7550"/>
                                </p:stCondLst>
                                <p:childTnLst>
                                  <p:par>
                                    <p:cTn id="12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2" grpId="0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20" grpId="0"/>
          <p:bldP spid="23" grpId="0"/>
          <p:bldP spid="26" grpId="0"/>
          <p:bldP spid="28" grpId="0"/>
          <p:bldP spid="30" grpId="0"/>
          <p:bldP spid="32" grpId="0"/>
          <p:bldP spid="5" grpId="0"/>
          <p:bldP spid="33" grpId="0"/>
          <p:bldP spid="34" grpId="0"/>
          <p:bldP spid="35" grpId="0"/>
          <p:bldP spid="36" grpId="0"/>
          <p:bldP spid="37" grpId="0"/>
          <p:bldP spid="39" grpId="0"/>
          <p:bldP spid="27" grpId="0" animBg="1"/>
          <p:bldP spid="2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3.2 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注重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党组织基础建设</a:t>
            </a:r>
          </a:p>
        </p:txBody>
      </p:sp>
      <p:sp>
        <p:nvSpPr>
          <p:cNvPr id="2" name="矩形 1"/>
          <p:cNvSpPr/>
          <p:nvPr/>
        </p:nvSpPr>
        <p:spPr>
          <a:xfrm>
            <a:off x="1793673" y="1683958"/>
            <a:ext cx="92216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tx2"/>
                </a:solidFill>
                <a:latin typeface="+mj-ea"/>
                <a:ea typeface="+mj-ea"/>
              </a:rPr>
              <a:t>加强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基层党组织建设，继续吸收新鲜血液，认真对现有的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名入党积极分子、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名入党申请人进行考察，尽快把现有非党员四级机构班子、业务骨干吸收培养为党员，保证党员队伍纯洁性、先进性</a:t>
            </a:r>
            <a:r>
              <a:rPr lang="zh-CN" altLang="en-US" dirty="0" smtClean="0">
                <a:solidFill>
                  <a:schemeClr val="tx2"/>
                </a:solidFill>
                <a:latin typeface="+mj-ea"/>
                <a:ea typeface="+mj-ea"/>
              </a:rPr>
              <a:t>。</a:t>
            </a:r>
            <a:endParaRPr lang="zh-CN" altLang="en-US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3673" y="3217884"/>
            <a:ext cx="9221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tx2"/>
                </a:solidFill>
                <a:latin typeface="+mj-ea"/>
                <a:ea typeface="+mj-ea"/>
              </a:rPr>
              <a:t>进一步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完善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党员年度考核管理办法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，把对党员的管理与经营管理有机结合起来，通过量化考评实现党员标准具体化、党员日常行为规范化，并在基层开展“先进共产党员”、“党员示范岗”评先评优活动，树立典型，以强带弱，形成积极向上、示范带动的新格局，努力提高党员的综合素质和能力水平，发挥先锋模范带头作用</a:t>
            </a:r>
            <a:r>
              <a:rPr lang="zh-CN" altLang="en-US" dirty="0" smtClean="0">
                <a:solidFill>
                  <a:schemeClr val="tx2"/>
                </a:solidFill>
                <a:latin typeface="+mj-ea"/>
                <a:ea typeface="+mj-ea"/>
              </a:rPr>
              <a:t>。</a:t>
            </a:r>
            <a:endParaRPr lang="zh-CN" altLang="en-US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3673" y="5052632"/>
            <a:ext cx="9221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tx2"/>
                </a:solidFill>
                <a:latin typeface="+mj-ea"/>
                <a:ea typeface="+mj-ea"/>
              </a:rPr>
              <a:t>将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党建工作纳入领导干部评价体系，与经营管理指标同步考核，权重不低于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30%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，考核指标包括但不限于集中学习出勤率、心得体会或读书笔记的数量及质量、党风廉政责任制考核结果、民主评议结果、主动组织党建活动、为党建工作出谋划策等</a:t>
            </a:r>
            <a:r>
              <a:rPr lang="zh-CN" altLang="en-US" dirty="0" smtClean="0">
                <a:solidFill>
                  <a:schemeClr val="tx2"/>
                </a:solidFill>
                <a:latin typeface="+mj-ea"/>
                <a:ea typeface="+mj-ea"/>
              </a:rPr>
              <a:t>。连续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两次考核不合格的，将不再续聘，并作出相应的处罚</a:t>
            </a:r>
            <a:r>
              <a:rPr lang="zh-CN" altLang="en-US" dirty="0" smtClean="0">
                <a:solidFill>
                  <a:schemeClr val="tx2"/>
                </a:solidFill>
                <a:latin typeface="+mj-ea"/>
                <a:ea typeface="+mj-ea"/>
              </a:rPr>
              <a:t>。</a:t>
            </a:r>
            <a:endParaRPr lang="zh-CN" altLang="en-US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1244749" y="1434623"/>
            <a:ext cx="0" cy="5423377"/>
          </a:xfrm>
          <a:prstGeom prst="line">
            <a:avLst/>
          </a:prstGeom>
          <a:noFill/>
          <a:ln w="38100" cap="flat">
            <a:solidFill>
              <a:srgbClr val="716F6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椭圆 11"/>
          <p:cNvSpPr/>
          <p:nvPr/>
        </p:nvSpPr>
        <p:spPr bwMode="auto">
          <a:xfrm>
            <a:off x="1008961" y="1273155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3067" y="1306478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14" name="椭圆 13"/>
          <p:cNvSpPr/>
          <p:nvPr/>
        </p:nvSpPr>
        <p:spPr bwMode="auto">
          <a:xfrm>
            <a:off x="1008961" y="2768523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3067" y="2819638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16" name="等腰三角形 15"/>
          <p:cNvSpPr/>
          <p:nvPr/>
        </p:nvSpPr>
        <p:spPr bwMode="auto">
          <a:xfrm rot="5400000">
            <a:off x="1538031" y="1462498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" name="等腰三角形 16"/>
          <p:cNvSpPr/>
          <p:nvPr/>
        </p:nvSpPr>
        <p:spPr bwMode="auto">
          <a:xfrm rot="5400000">
            <a:off x="1538031" y="2952976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1008961" y="4626071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73067" y="4677186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2"/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21" name="等腰三角形 20"/>
          <p:cNvSpPr/>
          <p:nvPr/>
        </p:nvSpPr>
        <p:spPr bwMode="auto">
          <a:xfrm rot="5400000">
            <a:off x="1538031" y="4810524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3673" y="1306478"/>
            <a:ext cx="9221652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+mj-ea"/>
                <a:ea typeface="+mj-ea"/>
              </a:rPr>
              <a:t>加强基层党组织建设</a:t>
            </a:r>
          </a:p>
        </p:txBody>
      </p:sp>
      <p:sp>
        <p:nvSpPr>
          <p:cNvPr id="23" name="矩形 22"/>
          <p:cNvSpPr/>
          <p:nvPr/>
        </p:nvSpPr>
        <p:spPr>
          <a:xfrm>
            <a:off x="1793673" y="2835027"/>
            <a:ext cx="9221652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2"/>
                </a:solidFill>
                <a:latin typeface="+mj-ea"/>
                <a:ea typeface="+mj-ea"/>
              </a:rPr>
              <a:t>强化考核作用、树立典型</a:t>
            </a:r>
            <a:endParaRPr lang="zh-CN" altLang="en-US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93673" y="4677186"/>
            <a:ext cx="9221652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2"/>
                </a:solidFill>
                <a:latin typeface="+mj-ea"/>
                <a:ea typeface="+mj-ea"/>
              </a:rPr>
              <a:t>将党建工作纳入领导评价体系</a:t>
            </a:r>
            <a:endParaRPr lang="zh-CN" altLang="en-US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3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700702"/>
      </p:ext>
    </p:extLst>
  </p:cSld>
  <p:clrMapOvr>
    <a:masterClrMapping/>
  </p:clrMapOvr>
  <p:transition spd="slow" advTm="789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4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4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4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4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4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4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94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4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4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4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40"/>
                            </p:stCondLst>
                            <p:childTnLst>
                              <p:par>
                                <p:cTn id="8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4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4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" grpId="0"/>
      <p:bldP spid="7" grpId="0"/>
      <p:bldP spid="8" grpId="0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 animBg="1"/>
      <p:bldP spid="19" grpId="0" animBg="1"/>
      <p:bldP spid="20" grpId="0"/>
      <p:bldP spid="21" grpId="0" animBg="1"/>
      <p:bldP spid="4" grpId="0" animBg="1"/>
      <p:bldP spid="23" grpId="0" animBg="1"/>
      <p:bldP spid="24" grpId="0" animBg="1"/>
      <p:bldP spid="26" grpId="0" animBg="1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44135"/>
            <a:ext cx="12196763" cy="12138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33885" y="394053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n-ea"/>
                <a:ea typeface="+mn-ea"/>
              </a:rPr>
              <a:t>前   言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5" name="Freeform 10"/>
          <p:cNvSpPr>
            <a:spLocks noEditPoints="1"/>
          </p:cNvSpPr>
          <p:nvPr/>
        </p:nvSpPr>
        <p:spPr bwMode="auto">
          <a:xfrm>
            <a:off x="1082085" y="460403"/>
            <a:ext cx="449832" cy="452080"/>
          </a:xfrm>
          <a:custGeom>
            <a:avLst/>
            <a:gdLst>
              <a:gd name="T0" fmla="*/ 221 w 442"/>
              <a:gd name="T1" fmla="*/ 0 h 442"/>
              <a:gd name="T2" fmla="*/ 442 w 442"/>
              <a:gd name="T3" fmla="*/ 221 h 442"/>
              <a:gd name="T4" fmla="*/ 221 w 442"/>
              <a:gd name="T5" fmla="*/ 442 h 442"/>
              <a:gd name="T6" fmla="*/ 0 w 442"/>
              <a:gd name="T7" fmla="*/ 221 h 442"/>
              <a:gd name="T8" fmla="*/ 221 w 442"/>
              <a:gd name="T9" fmla="*/ 0 h 442"/>
              <a:gd name="T10" fmla="*/ 221 w 442"/>
              <a:gd name="T11" fmla="*/ 45 h 442"/>
              <a:gd name="T12" fmla="*/ 398 w 442"/>
              <a:gd name="T13" fmla="*/ 221 h 442"/>
              <a:gd name="T14" fmla="*/ 221 w 442"/>
              <a:gd name="T15" fmla="*/ 398 h 442"/>
              <a:gd name="T16" fmla="*/ 44 w 442"/>
              <a:gd name="T17" fmla="*/ 221 h 442"/>
              <a:gd name="T18" fmla="*/ 221 w 442"/>
              <a:gd name="T19" fmla="*/ 45 h 442"/>
              <a:gd name="T20" fmla="*/ 366 w 442"/>
              <a:gd name="T21" fmla="*/ 230 h 442"/>
              <a:gd name="T22" fmla="*/ 257 w 442"/>
              <a:gd name="T23" fmla="*/ 293 h 442"/>
              <a:gd name="T24" fmla="*/ 147 w 442"/>
              <a:gd name="T25" fmla="*/ 356 h 442"/>
              <a:gd name="T26" fmla="*/ 147 w 442"/>
              <a:gd name="T27" fmla="*/ 230 h 442"/>
              <a:gd name="T28" fmla="*/ 147 w 442"/>
              <a:gd name="T29" fmla="*/ 104 h 442"/>
              <a:gd name="T30" fmla="*/ 257 w 442"/>
              <a:gd name="T31" fmla="*/ 167 h 442"/>
              <a:gd name="T32" fmla="*/ 366 w 442"/>
              <a:gd name="T33" fmla="*/ 23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2" h="442">
                <a:moveTo>
                  <a:pt x="221" y="0"/>
                </a:moveTo>
                <a:cubicBezTo>
                  <a:pt x="343" y="0"/>
                  <a:pt x="442" y="99"/>
                  <a:pt x="442" y="221"/>
                </a:cubicBezTo>
                <a:cubicBezTo>
                  <a:pt x="442" y="343"/>
                  <a:pt x="343" y="442"/>
                  <a:pt x="221" y="442"/>
                </a:cubicBezTo>
                <a:cubicBezTo>
                  <a:pt x="99" y="442"/>
                  <a:pt x="0" y="343"/>
                  <a:pt x="0" y="221"/>
                </a:cubicBezTo>
                <a:cubicBezTo>
                  <a:pt x="0" y="99"/>
                  <a:pt x="99" y="0"/>
                  <a:pt x="221" y="0"/>
                </a:cubicBezTo>
                <a:close/>
                <a:moveTo>
                  <a:pt x="221" y="45"/>
                </a:moveTo>
                <a:cubicBezTo>
                  <a:pt x="319" y="45"/>
                  <a:pt x="398" y="124"/>
                  <a:pt x="398" y="221"/>
                </a:cubicBezTo>
                <a:cubicBezTo>
                  <a:pt x="398" y="319"/>
                  <a:pt x="319" y="398"/>
                  <a:pt x="221" y="398"/>
                </a:cubicBezTo>
                <a:cubicBezTo>
                  <a:pt x="124" y="398"/>
                  <a:pt x="44" y="319"/>
                  <a:pt x="44" y="221"/>
                </a:cubicBezTo>
                <a:cubicBezTo>
                  <a:pt x="44" y="124"/>
                  <a:pt x="124" y="45"/>
                  <a:pt x="221" y="45"/>
                </a:cubicBezTo>
                <a:close/>
                <a:moveTo>
                  <a:pt x="366" y="230"/>
                </a:moveTo>
                <a:lnTo>
                  <a:pt x="257" y="293"/>
                </a:lnTo>
                <a:lnTo>
                  <a:pt x="147" y="356"/>
                </a:lnTo>
                <a:lnTo>
                  <a:pt x="147" y="230"/>
                </a:lnTo>
                <a:lnTo>
                  <a:pt x="147" y="104"/>
                </a:lnTo>
                <a:lnTo>
                  <a:pt x="257" y="167"/>
                </a:lnTo>
                <a:lnTo>
                  <a:pt x="366" y="2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1082086" y="1567376"/>
            <a:ext cx="10200872" cy="4227784"/>
          </a:xfrm>
          <a:custGeom>
            <a:avLst/>
            <a:gdLst>
              <a:gd name="T0" fmla="*/ 0 w 12629"/>
              <a:gd name="T1" fmla="*/ 0 h 4426"/>
              <a:gd name="T2" fmla="*/ 12629 w 12629"/>
              <a:gd name="T3" fmla="*/ 0 h 4426"/>
              <a:gd name="T4" fmla="*/ 12508 w 12629"/>
              <a:gd name="T5" fmla="*/ 4426 h 4426"/>
              <a:gd name="T6" fmla="*/ 299 w 12629"/>
              <a:gd name="T7" fmla="*/ 4426 h 4426"/>
              <a:gd name="T8" fmla="*/ 0 w 12629"/>
              <a:gd name="T9" fmla="*/ 0 h 4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29" h="4426">
                <a:moveTo>
                  <a:pt x="0" y="0"/>
                </a:moveTo>
                <a:lnTo>
                  <a:pt x="12629" y="0"/>
                </a:lnTo>
                <a:lnTo>
                  <a:pt x="12508" y="4426"/>
                </a:lnTo>
                <a:lnTo>
                  <a:pt x="299" y="4426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333228" y="1341913"/>
            <a:ext cx="9797060" cy="4453246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921917" y="2252791"/>
            <a:ext cx="828092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200">
                <a:solidFill>
                  <a:srgbClr val="F8F8F8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 smtClean="0"/>
              <a:t>201X</a:t>
            </a:r>
            <a:r>
              <a:rPr lang="zh-CN" altLang="en-US" dirty="0" smtClean="0"/>
              <a:t>年</a:t>
            </a:r>
            <a:r>
              <a:rPr lang="zh-CN" altLang="en-US" dirty="0"/>
              <a:t>是深入学习党的十八大精神和十八届三中全会的关键之年，是贯彻好党的群众路线实践教育活动的重要一年</a:t>
            </a:r>
            <a:r>
              <a:rPr lang="zh-CN" altLang="en-US" dirty="0" smtClean="0"/>
              <a:t>，党支部</a:t>
            </a:r>
            <a:r>
              <a:rPr lang="zh-CN" altLang="en-US" dirty="0"/>
              <a:t>紧紧围绕上级党委的总体工作思路，深化思想工作，转变机关作风，加强党建工作，从反“四风”，转作风入手，确保廉政之风的形成，树立良好党员干部形象，主要工作状况总结如下：</a:t>
            </a:r>
          </a:p>
        </p:txBody>
      </p:sp>
      <p:sp>
        <p:nvSpPr>
          <p:cNvPr id="9" name="椭圆 8"/>
          <p:cNvSpPr/>
          <p:nvPr/>
        </p:nvSpPr>
        <p:spPr bwMode="auto">
          <a:xfrm>
            <a:off x="10202837" y="1045325"/>
            <a:ext cx="1256392" cy="125639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3842797"/>
      </p:ext>
    </p:extLst>
  </p:cSld>
  <p:clrMapOvr>
    <a:masterClrMapping/>
  </p:clrMapOvr>
  <p:transition spd="slow" advTm="5822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3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3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60"/>
                                </p:stCondLst>
                                <p:childTnLst>
                                  <p:par>
                                    <p:cTn id="2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6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6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60"/>
                                </p:stCondLst>
                                <p:childTnLst>
                                  <p:par>
                                    <p:cTn id="33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 animBg="1"/>
          <p:bldP spid="7" grpId="0" animBg="1"/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3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3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60"/>
                                </p:stCondLst>
                                <p:childTnLst>
                                  <p:par>
                                    <p:cTn id="2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6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6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60"/>
                                </p:stCondLst>
                                <p:childTnLst>
                                  <p:par>
                                    <p:cTn id="33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 animBg="1"/>
          <p:bldP spid="7" grpId="0" animBg="1"/>
          <p:bldP spid="8" grpId="0"/>
          <p:bldP spid="9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02851" y="1353873"/>
            <a:ext cx="9221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加强基层党组织日常工作，基层党组织书记每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年至少讲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次党课；党支部每月至少组织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次集中学习；基层党组织定期向上级党委做工作汇报；每年年底组织基层党组织书记抓党建述职评议及工作总结；每年开展基层党建调研不低于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2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次；每年七一组织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次专题党建活动。</a:t>
            </a:r>
          </a:p>
        </p:txBody>
      </p:sp>
      <p:sp>
        <p:nvSpPr>
          <p:cNvPr id="7" name="矩形 6"/>
          <p:cNvSpPr/>
          <p:nvPr/>
        </p:nvSpPr>
        <p:spPr>
          <a:xfrm>
            <a:off x="1702851" y="3675758"/>
            <a:ext cx="9221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重点</a:t>
            </a:r>
            <a:r>
              <a:rPr lang="zh-CN" altLang="en-US" dirty="0" smtClean="0">
                <a:solidFill>
                  <a:schemeClr val="tx2"/>
                </a:solidFill>
                <a:latin typeface="+mj-ea"/>
                <a:ea typeface="+mj-ea"/>
              </a:rPr>
              <a:t>关注</a:t>
            </a:r>
            <a:r>
              <a:rPr lang="en-US" altLang="zh-CN" dirty="0" smtClean="0">
                <a:solidFill>
                  <a:schemeClr val="tx2"/>
                </a:solidFill>
                <a:latin typeface="+mj-ea"/>
                <a:ea typeface="+mj-ea"/>
              </a:rPr>
              <a:t>A</a:t>
            </a:r>
            <a:r>
              <a:rPr lang="zh-CN" altLang="en-US" dirty="0" smtClean="0">
                <a:solidFill>
                  <a:schemeClr val="tx2"/>
                </a:solidFill>
                <a:latin typeface="+mj-ea"/>
                <a:ea typeface="+mj-ea"/>
              </a:rPr>
              <a:t>县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支</a:t>
            </a:r>
            <a:r>
              <a:rPr lang="zh-CN" altLang="en-US" dirty="0" smtClean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dirty="0" smtClean="0">
                <a:solidFill>
                  <a:schemeClr val="tx2"/>
                </a:solidFill>
                <a:latin typeface="+mj-ea"/>
                <a:ea typeface="+mj-ea"/>
              </a:rPr>
              <a:t>B</a:t>
            </a:r>
            <a:r>
              <a:rPr lang="zh-CN" altLang="en-US" dirty="0" smtClean="0">
                <a:solidFill>
                  <a:schemeClr val="tx2"/>
                </a:solidFill>
                <a:latin typeface="+mj-ea"/>
                <a:ea typeface="+mj-ea"/>
              </a:rPr>
              <a:t>县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支基层党组织建设工作，指导帮助他们尽快成立县支党支部，力争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年内使全市四级机构独立党支部覆盖率提高到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80%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，实行党员发展指标向基层、业务一线倾斜，确保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2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年内实现四级机构主要负责人党员覆盖率达到</a:t>
            </a:r>
            <a:r>
              <a:rPr lang="en-US" altLang="zh-CN" dirty="0">
                <a:solidFill>
                  <a:schemeClr val="tx2"/>
                </a:solidFill>
                <a:latin typeface="+mj-ea"/>
                <a:ea typeface="+mj-ea"/>
              </a:rPr>
              <a:t>80%</a:t>
            </a:r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，完善基层党组织建设，使党支部的战斗堡垒作用得到充分发挥。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1244749" y="1"/>
            <a:ext cx="0" cy="5013175"/>
          </a:xfrm>
          <a:prstGeom prst="line">
            <a:avLst/>
          </a:prstGeom>
          <a:noFill/>
          <a:ln w="38100" cap="flat">
            <a:solidFill>
              <a:srgbClr val="716F6E"/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椭圆 11"/>
          <p:cNvSpPr/>
          <p:nvPr/>
        </p:nvSpPr>
        <p:spPr bwMode="auto">
          <a:xfrm>
            <a:off x="1008961" y="870735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3067" y="904058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2"/>
                </a:solidFill>
                <a:latin typeface="+mj-ea"/>
                <a:ea typeface="+mj-ea"/>
              </a:rPr>
              <a:t>4</a:t>
            </a:r>
          </a:p>
        </p:txBody>
      </p:sp>
      <p:sp>
        <p:nvSpPr>
          <p:cNvPr id="14" name="椭圆 13"/>
          <p:cNvSpPr/>
          <p:nvPr/>
        </p:nvSpPr>
        <p:spPr bwMode="auto">
          <a:xfrm>
            <a:off x="1008961" y="3268894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3067" y="3320009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2"/>
                </a:solidFill>
                <a:latin typeface="+mj-ea"/>
                <a:ea typeface="+mj-ea"/>
              </a:rPr>
              <a:t>5</a:t>
            </a:r>
          </a:p>
        </p:txBody>
      </p:sp>
      <p:sp>
        <p:nvSpPr>
          <p:cNvPr id="16" name="等腰三角形 15"/>
          <p:cNvSpPr/>
          <p:nvPr/>
        </p:nvSpPr>
        <p:spPr bwMode="auto">
          <a:xfrm rot="5400000">
            <a:off x="1538031" y="1060078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" name="等腰三角形 16"/>
          <p:cNvSpPr/>
          <p:nvPr/>
        </p:nvSpPr>
        <p:spPr bwMode="auto">
          <a:xfrm rot="5400000">
            <a:off x="1538031" y="3453347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93673" y="877077"/>
            <a:ext cx="9221652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2"/>
                </a:solidFill>
                <a:latin typeface="+mj-ea"/>
                <a:ea typeface="+mj-ea"/>
              </a:rPr>
              <a:t>加强基层党组织活动</a:t>
            </a:r>
            <a:endParaRPr lang="zh-CN" altLang="en-US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93673" y="3313701"/>
            <a:ext cx="9221652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2"/>
                </a:solidFill>
                <a:latin typeface="+mj-ea"/>
                <a:ea typeface="+mj-ea"/>
              </a:rPr>
              <a:t>关注重点</a:t>
            </a:r>
            <a:endParaRPr lang="zh-CN" altLang="en-US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30896725"/>
      </p:ext>
    </p:extLst>
  </p:cSld>
  <p:clrMapOvr>
    <a:masterClrMapping/>
  </p:clrMapOvr>
  <p:transition spd="slow" advTm="517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8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1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3.3 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加强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党建能力建设</a:t>
            </a:r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>
            <a:off x="1057821" y="1294905"/>
            <a:ext cx="1157988" cy="1157232"/>
          </a:xfrm>
          <a:custGeom>
            <a:avLst/>
            <a:gdLst>
              <a:gd name="T0" fmla="*/ 3227 w 3227"/>
              <a:gd name="T1" fmla="*/ 1634 h 3227"/>
              <a:gd name="T2" fmla="*/ 1614 w 3227"/>
              <a:gd name="T3" fmla="*/ 3227 h 3227"/>
              <a:gd name="T4" fmla="*/ 0 w 3227"/>
              <a:gd name="T5" fmla="*/ 1613 h 3227"/>
              <a:gd name="T6" fmla="*/ 1593 w 3227"/>
              <a:gd name="T7" fmla="*/ 0 h 3227"/>
              <a:gd name="T8" fmla="*/ 1593 w 3227"/>
              <a:gd name="T9" fmla="*/ 0 h 3227"/>
              <a:gd name="T10" fmla="*/ 1614 w 3227"/>
              <a:gd name="T11" fmla="*/ 0 h 3227"/>
              <a:gd name="T12" fmla="*/ 3227 w 3227"/>
              <a:gd name="T13" fmla="*/ 0 h 3227"/>
              <a:gd name="T14" fmla="*/ 3227 w 3227"/>
              <a:gd name="T15" fmla="*/ 1613 h 3227"/>
              <a:gd name="T16" fmla="*/ 3227 w 3227"/>
              <a:gd name="T17" fmla="*/ 1634 h 3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7" h="3227">
                <a:moveTo>
                  <a:pt x="3227" y="1634"/>
                </a:moveTo>
                <a:cubicBezTo>
                  <a:pt x="3216" y="2515"/>
                  <a:pt x="2498" y="3227"/>
                  <a:pt x="1614" y="3227"/>
                </a:cubicBezTo>
                <a:cubicBezTo>
                  <a:pt x="723" y="3227"/>
                  <a:pt x="0" y="2504"/>
                  <a:pt x="0" y="1613"/>
                </a:cubicBezTo>
                <a:cubicBezTo>
                  <a:pt x="0" y="729"/>
                  <a:pt x="712" y="11"/>
                  <a:pt x="1593" y="0"/>
                </a:cubicBezTo>
                <a:lnTo>
                  <a:pt x="1593" y="0"/>
                </a:lnTo>
                <a:lnTo>
                  <a:pt x="1614" y="0"/>
                </a:lnTo>
                <a:lnTo>
                  <a:pt x="3227" y="0"/>
                </a:lnTo>
                <a:lnTo>
                  <a:pt x="3227" y="1613"/>
                </a:lnTo>
                <a:lnTo>
                  <a:pt x="3227" y="163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54526" y="1424631"/>
            <a:ext cx="5645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endParaRPr lang="zh-CN" altLang="en-US" sz="4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5642" y="1018437"/>
            <a:ext cx="3536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  <a:latin typeface="+mn-ea"/>
                <a:ea typeface="+mn-ea"/>
              </a:rPr>
              <a:t>加党务工作者编制配置</a:t>
            </a:r>
            <a:endParaRPr lang="en-US" altLang="zh-CN" sz="2400" b="1" dirty="0" smtClean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65640" y="1424935"/>
            <a:ext cx="56329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algn="just"/>
            <a:r>
              <a:rPr lang="zh-CN" altLang="en-US" dirty="0">
                <a:solidFill>
                  <a:schemeClr val="tx2"/>
                </a:solidFill>
                <a:latin typeface="+mj-ea"/>
              </a:rPr>
              <a:t>每个支部争取配置一名专职人员，四级机构党支部至少配置一名兼职人员，保障基层党建工作能够顺利开展，日常学习、宣传、组织生活把全体党员都纳入其中，例如月度学习、组织生活会由党支部支委会商定主题后，由全体党员轮流主持安排，以此调动全体党员对党建工作的主观能动，打破以往被动、应付开展工作的局面。</a:t>
            </a: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1057821" y="4168135"/>
            <a:ext cx="1157988" cy="1157232"/>
          </a:xfrm>
          <a:custGeom>
            <a:avLst/>
            <a:gdLst>
              <a:gd name="T0" fmla="*/ 3227 w 3227"/>
              <a:gd name="T1" fmla="*/ 1634 h 3227"/>
              <a:gd name="T2" fmla="*/ 1614 w 3227"/>
              <a:gd name="T3" fmla="*/ 3227 h 3227"/>
              <a:gd name="T4" fmla="*/ 0 w 3227"/>
              <a:gd name="T5" fmla="*/ 1613 h 3227"/>
              <a:gd name="T6" fmla="*/ 1593 w 3227"/>
              <a:gd name="T7" fmla="*/ 0 h 3227"/>
              <a:gd name="T8" fmla="*/ 1593 w 3227"/>
              <a:gd name="T9" fmla="*/ 0 h 3227"/>
              <a:gd name="T10" fmla="*/ 1614 w 3227"/>
              <a:gd name="T11" fmla="*/ 0 h 3227"/>
              <a:gd name="T12" fmla="*/ 3227 w 3227"/>
              <a:gd name="T13" fmla="*/ 0 h 3227"/>
              <a:gd name="T14" fmla="*/ 3227 w 3227"/>
              <a:gd name="T15" fmla="*/ 1613 h 3227"/>
              <a:gd name="T16" fmla="*/ 3227 w 3227"/>
              <a:gd name="T17" fmla="*/ 1634 h 3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7" h="3227">
                <a:moveTo>
                  <a:pt x="3227" y="1634"/>
                </a:moveTo>
                <a:cubicBezTo>
                  <a:pt x="3216" y="2515"/>
                  <a:pt x="2498" y="3227"/>
                  <a:pt x="1614" y="3227"/>
                </a:cubicBezTo>
                <a:cubicBezTo>
                  <a:pt x="723" y="3227"/>
                  <a:pt x="0" y="2504"/>
                  <a:pt x="0" y="1613"/>
                </a:cubicBezTo>
                <a:cubicBezTo>
                  <a:pt x="0" y="729"/>
                  <a:pt x="712" y="11"/>
                  <a:pt x="1593" y="0"/>
                </a:cubicBezTo>
                <a:lnTo>
                  <a:pt x="1593" y="0"/>
                </a:lnTo>
                <a:lnTo>
                  <a:pt x="1614" y="0"/>
                </a:lnTo>
                <a:lnTo>
                  <a:pt x="3227" y="0"/>
                </a:lnTo>
                <a:lnTo>
                  <a:pt x="3227" y="1613"/>
                </a:lnTo>
                <a:lnTo>
                  <a:pt x="3227" y="163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54526" y="4297861"/>
            <a:ext cx="5645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  <a:endParaRPr lang="zh-CN" altLang="en-US" sz="4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65641" y="3891667"/>
            <a:ext cx="5992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  <a:latin typeface="+mn-ea"/>
                <a:ea typeface="+mn-ea"/>
              </a:rPr>
              <a:t>加强党务工作者专业知识和工作能力</a:t>
            </a:r>
            <a:endParaRPr lang="en-US" altLang="zh-CN" sz="2400" b="1" dirty="0" smtClean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65640" y="4298165"/>
            <a:ext cx="56329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algn="just"/>
            <a:r>
              <a:rPr lang="zh-CN" altLang="en-US" dirty="0">
                <a:solidFill>
                  <a:schemeClr val="tx2"/>
                </a:solidFill>
                <a:latin typeface="+mj-ea"/>
              </a:rPr>
              <a:t>主动参加某某市委党校组织的各类培训，每年不少于</a:t>
            </a:r>
            <a:r>
              <a:rPr lang="en-US" altLang="zh-CN" dirty="0">
                <a:solidFill>
                  <a:schemeClr val="tx2"/>
                </a:solidFill>
                <a:latin typeface="+mj-ea"/>
              </a:rPr>
              <a:t>2</a:t>
            </a:r>
            <a:r>
              <a:rPr lang="zh-CN" altLang="en-US" dirty="0">
                <a:solidFill>
                  <a:schemeClr val="tx2"/>
                </a:solidFill>
                <a:latin typeface="+mj-ea"/>
              </a:rPr>
              <a:t>次；邀请党校老师到公司上党课，每年至少</a:t>
            </a:r>
            <a:r>
              <a:rPr lang="en-US" altLang="zh-CN" dirty="0">
                <a:solidFill>
                  <a:schemeClr val="tx2"/>
                </a:solidFill>
                <a:latin typeface="+mj-ea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+mj-ea"/>
              </a:rPr>
              <a:t>次；与业务合作单位、政府部门等相关党组织加强沟通联系，共同组织联谊、公益等活动，促进党务工作者交流学习，增强党务工作能力；寻找党员中专业人才充实到支委会中，改善公司党建工作</a:t>
            </a:r>
            <a:r>
              <a:rPr lang="zh-CN" altLang="en-US" dirty="0" smtClean="0">
                <a:solidFill>
                  <a:schemeClr val="tx2"/>
                </a:solidFill>
                <a:latin typeface="+mj-ea"/>
              </a:rPr>
              <a:t>质量。</a:t>
            </a:r>
            <a:endParaRPr lang="zh-CN" altLang="en-US" dirty="0">
              <a:solidFill>
                <a:schemeClr val="tx2"/>
              </a:solidFill>
              <a:latin typeface="+mj-ea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42597" y="1304244"/>
            <a:ext cx="3257750" cy="49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3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077164"/>
      </p:ext>
    </p:extLst>
  </p:cSld>
  <p:clrMapOvr>
    <a:masterClrMapping/>
  </p:clrMapOvr>
  <p:transition spd="slow" advTm="6987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4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2" presetClass="entr" presetSubtype="1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5" presetID="2" presetClass="entr" presetSubtype="1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11" grpId="0" animBg="1"/>
          <p:bldP spid="12" grpId="0"/>
          <p:bldP spid="13" grpId="0"/>
          <p:bldP spid="14" grpId="0"/>
          <p:bldP spid="15" grpId="0" animBg="1"/>
          <p:bldP spid="16" grpId="0"/>
          <p:bldP spid="17" grpId="0"/>
          <p:bldP spid="18" grpId="0"/>
          <p:bldP spid="19" grpId="0" animBg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4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2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5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11" grpId="0" animBg="1"/>
          <p:bldP spid="12" grpId="0"/>
          <p:bldP spid="13" grpId="0"/>
          <p:bldP spid="14" grpId="0"/>
          <p:bldP spid="15" grpId="0" animBg="1"/>
          <p:bldP spid="16" grpId="0"/>
          <p:bldP spid="17" grpId="0"/>
          <p:bldP spid="18" grpId="0"/>
          <p:bldP spid="19" grpId="0" animBg="1"/>
          <p:bldP spid="21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3.4 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创新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基层党建工作模式</a:t>
            </a:r>
          </a:p>
        </p:txBody>
      </p:sp>
      <p:sp>
        <p:nvSpPr>
          <p:cNvPr id="7" name="矩形 6"/>
          <p:cNvSpPr/>
          <p:nvPr/>
        </p:nvSpPr>
        <p:spPr>
          <a:xfrm>
            <a:off x="7989889" y="1012586"/>
            <a:ext cx="35319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每年建党节组织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重温入党誓词、新党员入党宣誓、上党课、开展警示教育、开展社会公益活动、走访慰问老党员等形式多样的党建活动，加强党、团、工会的组织建设，发挥好党组织的核心领导作用、共青团的后备军作用、工会的桥梁纽带作用。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530725" y="1436380"/>
            <a:ext cx="1516063" cy="2322513"/>
          </a:xfrm>
          <a:custGeom>
            <a:avLst/>
            <a:gdLst>
              <a:gd name="T0" fmla="*/ 207 w 1797"/>
              <a:gd name="T1" fmla="*/ 2754 h 2754"/>
              <a:gd name="T2" fmla="*/ 0 w 1797"/>
              <a:gd name="T3" fmla="*/ 1892 h 2754"/>
              <a:gd name="T4" fmla="*/ 1797 w 1797"/>
              <a:gd name="T5" fmla="*/ 0 h 2754"/>
              <a:gd name="T6" fmla="*/ 1797 w 1797"/>
              <a:gd name="T7" fmla="*/ 592 h 2754"/>
              <a:gd name="T8" fmla="*/ 591 w 1797"/>
              <a:gd name="T9" fmla="*/ 1892 h 2754"/>
              <a:gd name="T10" fmla="*/ 720 w 1797"/>
              <a:gd name="T11" fmla="*/ 2458 h 2754"/>
              <a:gd name="T12" fmla="*/ 207 w 1797"/>
              <a:gd name="T13" fmla="*/ 2754 h 2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7" h="2754">
                <a:moveTo>
                  <a:pt x="207" y="2754"/>
                </a:moveTo>
                <a:cubicBezTo>
                  <a:pt x="75" y="2495"/>
                  <a:pt x="0" y="2202"/>
                  <a:pt x="0" y="1892"/>
                </a:cubicBezTo>
                <a:cubicBezTo>
                  <a:pt x="0" y="878"/>
                  <a:pt x="796" y="50"/>
                  <a:pt x="1797" y="0"/>
                </a:cubicBezTo>
                <a:lnTo>
                  <a:pt x="1797" y="592"/>
                </a:lnTo>
                <a:cubicBezTo>
                  <a:pt x="1123" y="642"/>
                  <a:pt x="591" y="1205"/>
                  <a:pt x="591" y="1892"/>
                </a:cubicBezTo>
                <a:cubicBezTo>
                  <a:pt x="591" y="2094"/>
                  <a:pt x="637" y="2286"/>
                  <a:pt x="720" y="2458"/>
                </a:cubicBezTo>
                <a:lnTo>
                  <a:pt x="207" y="27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4786313" y="3650943"/>
            <a:ext cx="2682875" cy="977900"/>
          </a:xfrm>
          <a:custGeom>
            <a:avLst/>
            <a:gdLst>
              <a:gd name="T0" fmla="*/ 3180 w 3180"/>
              <a:gd name="T1" fmla="*/ 296 h 1160"/>
              <a:gd name="T2" fmla="*/ 1590 w 3180"/>
              <a:gd name="T3" fmla="*/ 1160 h 1160"/>
              <a:gd name="T4" fmla="*/ 0 w 3180"/>
              <a:gd name="T5" fmla="*/ 296 h 1160"/>
              <a:gd name="T6" fmla="*/ 513 w 3180"/>
              <a:gd name="T7" fmla="*/ 0 h 1160"/>
              <a:gd name="T8" fmla="*/ 1590 w 3180"/>
              <a:gd name="T9" fmla="*/ 570 h 1160"/>
              <a:gd name="T10" fmla="*/ 2667 w 3180"/>
              <a:gd name="T11" fmla="*/ 0 h 1160"/>
              <a:gd name="T12" fmla="*/ 3180 w 3180"/>
              <a:gd name="T13" fmla="*/ 29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80" h="1160">
                <a:moveTo>
                  <a:pt x="3180" y="296"/>
                </a:moveTo>
                <a:cubicBezTo>
                  <a:pt x="2842" y="816"/>
                  <a:pt x="2256" y="1160"/>
                  <a:pt x="1590" y="1160"/>
                </a:cubicBezTo>
                <a:cubicBezTo>
                  <a:pt x="924" y="1160"/>
                  <a:pt x="338" y="816"/>
                  <a:pt x="0" y="296"/>
                </a:cubicBezTo>
                <a:lnTo>
                  <a:pt x="513" y="0"/>
                </a:lnTo>
                <a:cubicBezTo>
                  <a:pt x="748" y="344"/>
                  <a:pt x="1143" y="570"/>
                  <a:pt x="1590" y="570"/>
                </a:cubicBezTo>
                <a:cubicBezTo>
                  <a:pt x="2038" y="570"/>
                  <a:pt x="2432" y="344"/>
                  <a:pt x="2667" y="0"/>
                </a:cubicBezTo>
                <a:lnTo>
                  <a:pt x="3180" y="2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6210300" y="1436380"/>
            <a:ext cx="1514475" cy="2322513"/>
          </a:xfrm>
          <a:custGeom>
            <a:avLst/>
            <a:gdLst>
              <a:gd name="T0" fmla="*/ 0 w 1797"/>
              <a:gd name="T1" fmla="*/ 0 h 2754"/>
              <a:gd name="T2" fmla="*/ 1797 w 1797"/>
              <a:gd name="T3" fmla="*/ 1892 h 2754"/>
              <a:gd name="T4" fmla="*/ 1590 w 1797"/>
              <a:gd name="T5" fmla="*/ 2754 h 2754"/>
              <a:gd name="T6" fmla="*/ 1077 w 1797"/>
              <a:gd name="T7" fmla="*/ 2458 h 2754"/>
              <a:gd name="T8" fmla="*/ 1206 w 1797"/>
              <a:gd name="T9" fmla="*/ 1892 h 2754"/>
              <a:gd name="T10" fmla="*/ 0 w 1797"/>
              <a:gd name="T11" fmla="*/ 592 h 2754"/>
              <a:gd name="T12" fmla="*/ 0 w 1797"/>
              <a:gd name="T13" fmla="*/ 0 h 2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7" h="2754">
                <a:moveTo>
                  <a:pt x="0" y="0"/>
                </a:moveTo>
                <a:cubicBezTo>
                  <a:pt x="1001" y="50"/>
                  <a:pt x="1797" y="878"/>
                  <a:pt x="1797" y="1892"/>
                </a:cubicBezTo>
                <a:cubicBezTo>
                  <a:pt x="1797" y="2202"/>
                  <a:pt x="1722" y="2495"/>
                  <a:pt x="1590" y="2754"/>
                </a:cubicBezTo>
                <a:lnTo>
                  <a:pt x="1077" y="2458"/>
                </a:lnTo>
                <a:cubicBezTo>
                  <a:pt x="1160" y="2286"/>
                  <a:pt x="1206" y="2094"/>
                  <a:pt x="1206" y="1892"/>
                </a:cubicBezTo>
                <a:cubicBezTo>
                  <a:pt x="1206" y="1205"/>
                  <a:pt x="674" y="642"/>
                  <a:pt x="0" y="59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5972175" y="4695518"/>
            <a:ext cx="311150" cy="268288"/>
          </a:xfrm>
          <a:custGeom>
            <a:avLst/>
            <a:gdLst>
              <a:gd name="T0" fmla="*/ 216 w 368"/>
              <a:gd name="T1" fmla="*/ 280 h 318"/>
              <a:gd name="T2" fmla="*/ 281 w 368"/>
              <a:gd name="T3" fmla="*/ 168 h 318"/>
              <a:gd name="T4" fmla="*/ 347 w 368"/>
              <a:gd name="T5" fmla="*/ 55 h 318"/>
              <a:gd name="T6" fmla="*/ 314 w 368"/>
              <a:gd name="T7" fmla="*/ 0 h 318"/>
              <a:gd name="T8" fmla="*/ 184 w 368"/>
              <a:gd name="T9" fmla="*/ 0 h 318"/>
              <a:gd name="T10" fmla="*/ 53 w 368"/>
              <a:gd name="T11" fmla="*/ 0 h 318"/>
              <a:gd name="T12" fmla="*/ 22 w 368"/>
              <a:gd name="T13" fmla="*/ 55 h 318"/>
              <a:gd name="T14" fmla="*/ 87 w 368"/>
              <a:gd name="T15" fmla="*/ 168 h 318"/>
              <a:gd name="T16" fmla="*/ 153 w 368"/>
              <a:gd name="T17" fmla="*/ 281 h 318"/>
              <a:gd name="T18" fmla="*/ 216 w 368"/>
              <a:gd name="T19" fmla="*/ 28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8" h="318">
                <a:moveTo>
                  <a:pt x="216" y="280"/>
                </a:moveTo>
                <a:lnTo>
                  <a:pt x="281" y="168"/>
                </a:lnTo>
                <a:cubicBezTo>
                  <a:pt x="303" y="130"/>
                  <a:pt x="325" y="92"/>
                  <a:pt x="347" y="55"/>
                </a:cubicBezTo>
                <a:cubicBezTo>
                  <a:pt x="368" y="18"/>
                  <a:pt x="357" y="0"/>
                  <a:pt x="314" y="0"/>
                </a:cubicBezTo>
                <a:lnTo>
                  <a:pt x="184" y="0"/>
                </a:lnTo>
                <a:cubicBezTo>
                  <a:pt x="140" y="0"/>
                  <a:pt x="97" y="0"/>
                  <a:pt x="53" y="0"/>
                </a:cubicBezTo>
                <a:cubicBezTo>
                  <a:pt x="11" y="0"/>
                  <a:pt x="0" y="18"/>
                  <a:pt x="22" y="55"/>
                </a:cubicBezTo>
                <a:lnTo>
                  <a:pt x="87" y="168"/>
                </a:lnTo>
                <a:cubicBezTo>
                  <a:pt x="109" y="206"/>
                  <a:pt x="131" y="244"/>
                  <a:pt x="153" y="281"/>
                </a:cubicBezTo>
                <a:cubicBezTo>
                  <a:pt x="174" y="318"/>
                  <a:pt x="195" y="318"/>
                  <a:pt x="216" y="2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4257675" y="2373005"/>
            <a:ext cx="300038" cy="298450"/>
          </a:xfrm>
          <a:custGeom>
            <a:avLst/>
            <a:gdLst>
              <a:gd name="T0" fmla="*/ 31 w 355"/>
              <a:gd name="T1" fmla="*/ 140 h 355"/>
              <a:gd name="T2" fmla="*/ 122 w 355"/>
              <a:gd name="T3" fmla="*/ 232 h 355"/>
              <a:gd name="T4" fmla="*/ 215 w 355"/>
              <a:gd name="T5" fmla="*/ 325 h 355"/>
              <a:gd name="T6" fmla="*/ 276 w 355"/>
              <a:gd name="T7" fmla="*/ 307 h 355"/>
              <a:gd name="T8" fmla="*/ 310 w 355"/>
              <a:gd name="T9" fmla="*/ 182 h 355"/>
              <a:gd name="T10" fmla="*/ 344 w 355"/>
              <a:gd name="T11" fmla="*/ 55 h 355"/>
              <a:gd name="T12" fmla="*/ 298 w 355"/>
              <a:gd name="T13" fmla="*/ 11 h 355"/>
              <a:gd name="T14" fmla="*/ 173 w 355"/>
              <a:gd name="T15" fmla="*/ 45 h 355"/>
              <a:gd name="T16" fmla="*/ 46 w 355"/>
              <a:gd name="T17" fmla="*/ 79 h 355"/>
              <a:gd name="T18" fmla="*/ 31 w 355"/>
              <a:gd name="T19" fmla="*/ 14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5" h="355">
                <a:moveTo>
                  <a:pt x="31" y="140"/>
                </a:moveTo>
                <a:lnTo>
                  <a:pt x="122" y="232"/>
                </a:lnTo>
                <a:cubicBezTo>
                  <a:pt x="153" y="263"/>
                  <a:pt x="184" y="294"/>
                  <a:pt x="215" y="325"/>
                </a:cubicBezTo>
                <a:cubicBezTo>
                  <a:pt x="245" y="355"/>
                  <a:pt x="265" y="349"/>
                  <a:pt x="276" y="307"/>
                </a:cubicBezTo>
                <a:lnTo>
                  <a:pt x="310" y="182"/>
                </a:lnTo>
                <a:cubicBezTo>
                  <a:pt x="321" y="140"/>
                  <a:pt x="332" y="97"/>
                  <a:pt x="344" y="55"/>
                </a:cubicBezTo>
                <a:cubicBezTo>
                  <a:pt x="355" y="14"/>
                  <a:pt x="340" y="0"/>
                  <a:pt x="298" y="11"/>
                </a:cubicBezTo>
                <a:lnTo>
                  <a:pt x="173" y="45"/>
                </a:lnTo>
                <a:cubicBezTo>
                  <a:pt x="130" y="56"/>
                  <a:pt x="88" y="67"/>
                  <a:pt x="46" y="79"/>
                </a:cubicBezTo>
                <a:cubicBezTo>
                  <a:pt x="5" y="89"/>
                  <a:pt x="0" y="110"/>
                  <a:pt x="31" y="14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7686675" y="2373005"/>
            <a:ext cx="298450" cy="298450"/>
          </a:xfrm>
          <a:custGeom>
            <a:avLst/>
            <a:gdLst>
              <a:gd name="T0" fmla="*/ 324 w 355"/>
              <a:gd name="T1" fmla="*/ 140 h 355"/>
              <a:gd name="T2" fmla="*/ 233 w 355"/>
              <a:gd name="T3" fmla="*/ 232 h 355"/>
              <a:gd name="T4" fmla="*/ 140 w 355"/>
              <a:gd name="T5" fmla="*/ 325 h 355"/>
              <a:gd name="T6" fmla="*/ 79 w 355"/>
              <a:gd name="T7" fmla="*/ 307 h 355"/>
              <a:gd name="T8" fmla="*/ 45 w 355"/>
              <a:gd name="T9" fmla="*/ 182 h 355"/>
              <a:gd name="T10" fmla="*/ 11 w 355"/>
              <a:gd name="T11" fmla="*/ 55 h 355"/>
              <a:gd name="T12" fmla="*/ 57 w 355"/>
              <a:gd name="T13" fmla="*/ 11 h 355"/>
              <a:gd name="T14" fmla="*/ 182 w 355"/>
              <a:gd name="T15" fmla="*/ 45 h 355"/>
              <a:gd name="T16" fmla="*/ 309 w 355"/>
              <a:gd name="T17" fmla="*/ 79 h 355"/>
              <a:gd name="T18" fmla="*/ 324 w 355"/>
              <a:gd name="T19" fmla="*/ 14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5" h="355">
                <a:moveTo>
                  <a:pt x="324" y="140"/>
                </a:moveTo>
                <a:lnTo>
                  <a:pt x="233" y="232"/>
                </a:lnTo>
                <a:cubicBezTo>
                  <a:pt x="202" y="263"/>
                  <a:pt x="171" y="294"/>
                  <a:pt x="140" y="325"/>
                </a:cubicBezTo>
                <a:cubicBezTo>
                  <a:pt x="110" y="355"/>
                  <a:pt x="90" y="349"/>
                  <a:pt x="79" y="307"/>
                </a:cubicBezTo>
                <a:lnTo>
                  <a:pt x="45" y="182"/>
                </a:lnTo>
                <a:cubicBezTo>
                  <a:pt x="34" y="140"/>
                  <a:pt x="23" y="97"/>
                  <a:pt x="11" y="55"/>
                </a:cubicBezTo>
                <a:cubicBezTo>
                  <a:pt x="0" y="14"/>
                  <a:pt x="15" y="0"/>
                  <a:pt x="57" y="11"/>
                </a:cubicBezTo>
                <a:lnTo>
                  <a:pt x="182" y="45"/>
                </a:lnTo>
                <a:cubicBezTo>
                  <a:pt x="224" y="56"/>
                  <a:pt x="267" y="67"/>
                  <a:pt x="309" y="79"/>
                </a:cubicBezTo>
                <a:cubicBezTo>
                  <a:pt x="350" y="89"/>
                  <a:pt x="355" y="110"/>
                  <a:pt x="324" y="14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21536" y="3070737"/>
            <a:ext cx="16124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+mj-ea"/>
                <a:ea typeface="+mj-ea"/>
              </a:rPr>
              <a:t>创新党建工作模式</a:t>
            </a:r>
            <a:endParaRPr lang="zh-CN" altLang="en-US" sz="2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9789" y="1069742"/>
            <a:ext cx="328423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在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坚持原有的学习方式的基础上，增加观看视频</a:t>
            </a:r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、举办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读书会，撰写读书笔记、心得体会，开展特色组织生活</a:t>
            </a:r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，等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拓宽学习渠道，创新学习方式，严把思想关口，认真践行“三严三实”，把专题教育融入经常性学习教育之中，努力适应新的形势，新的变化。</a:t>
            </a:r>
          </a:p>
        </p:txBody>
      </p:sp>
      <p:sp>
        <p:nvSpPr>
          <p:cNvPr id="17" name="矩形 16"/>
          <p:cNvSpPr/>
          <p:nvPr/>
        </p:nvSpPr>
        <p:spPr>
          <a:xfrm>
            <a:off x="769789" y="5115733"/>
            <a:ext cx="107520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结合党委班子“一对一”挂钩帮扶策略，将业务督导与党建指导相结合，党委班子每人至少确定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家四级机构挂钩联系点，每年至少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6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次到联系点调研指导</a:t>
            </a:r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，带领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四级机构将党建工作落到实处，切实了解基层的难处，帮助四级机构研究解决实际困难。</a:t>
            </a:r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5591969" y="2111067"/>
            <a:ext cx="909637" cy="973138"/>
          </a:xfrm>
          <a:custGeom>
            <a:avLst/>
            <a:gdLst>
              <a:gd name="T0" fmla="*/ 456 w 1204"/>
              <a:gd name="T1" fmla="*/ 800 h 1286"/>
              <a:gd name="T2" fmla="*/ 434 w 1204"/>
              <a:gd name="T3" fmla="*/ 726 h 1286"/>
              <a:gd name="T4" fmla="*/ 526 w 1204"/>
              <a:gd name="T5" fmla="*/ 351 h 1286"/>
              <a:gd name="T6" fmla="*/ 624 w 1204"/>
              <a:gd name="T7" fmla="*/ 656 h 1286"/>
              <a:gd name="T8" fmla="*/ 746 w 1204"/>
              <a:gd name="T9" fmla="*/ 302 h 1286"/>
              <a:gd name="T10" fmla="*/ 476 w 1204"/>
              <a:gd name="T11" fmla="*/ 600 h 1286"/>
              <a:gd name="T12" fmla="*/ 453 w 1204"/>
              <a:gd name="T13" fmla="*/ 640 h 1286"/>
              <a:gd name="T14" fmla="*/ 619 w 1204"/>
              <a:gd name="T15" fmla="*/ 737 h 1286"/>
              <a:gd name="T16" fmla="*/ 794 w 1204"/>
              <a:gd name="T17" fmla="*/ 257 h 1286"/>
              <a:gd name="T18" fmla="*/ 802 w 1204"/>
              <a:gd name="T19" fmla="*/ 164 h 1286"/>
              <a:gd name="T20" fmla="*/ 794 w 1204"/>
              <a:gd name="T21" fmla="*/ 257 h 1286"/>
              <a:gd name="T22" fmla="*/ 940 w 1204"/>
              <a:gd name="T23" fmla="*/ 303 h 1286"/>
              <a:gd name="T24" fmla="*/ 847 w 1204"/>
              <a:gd name="T25" fmla="*/ 311 h 1286"/>
              <a:gd name="T26" fmla="*/ 687 w 1204"/>
              <a:gd name="T27" fmla="*/ 216 h 1286"/>
              <a:gd name="T28" fmla="*/ 648 w 1204"/>
              <a:gd name="T29" fmla="*/ 131 h 1286"/>
              <a:gd name="T30" fmla="*/ 687 w 1204"/>
              <a:gd name="T31" fmla="*/ 216 h 1286"/>
              <a:gd name="T32" fmla="*/ 531 w 1204"/>
              <a:gd name="T33" fmla="*/ 161 h 1286"/>
              <a:gd name="T34" fmla="*/ 540 w 1204"/>
              <a:gd name="T35" fmla="*/ 254 h 1286"/>
              <a:gd name="T36" fmla="*/ 885 w 1204"/>
              <a:gd name="T37" fmla="*/ 459 h 1286"/>
              <a:gd name="T38" fmla="*/ 970 w 1204"/>
              <a:gd name="T39" fmla="*/ 419 h 1286"/>
              <a:gd name="T40" fmla="*/ 885 w 1204"/>
              <a:gd name="T41" fmla="*/ 459 h 1286"/>
              <a:gd name="T42" fmla="*/ 443 w 1204"/>
              <a:gd name="T43" fmla="*/ 658 h 1286"/>
              <a:gd name="T44" fmla="*/ 420 w 1204"/>
              <a:gd name="T45" fmla="*/ 698 h 1286"/>
              <a:gd name="T46" fmla="*/ 585 w 1204"/>
              <a:gd name="T47" fmla="*/ 795 h 1286"/>
              <a:gd name="T48" fmla="*/ 439 w 1204"/>
              <a:gd name="T49" fmla="*/ 1286 h 1286"/>
              <a:gd name="T50" fmla="*/ 470 w 1204"/>
              <a:gd name="T51" fmla="*/ 75 h 1286"/>
              <a:gd name="T52" fmla="*/ 1146 w 1204"/>
              <a:gd name="T53" fmla="*/ 365 h 1286"/>
              <a:gd name="T54" fmla="*/ 1157 w 1204"/>
              <a:gd name="T55" fmla="*/ 559 h 1286"/>
              <a:gd name="T56" fmla="*/ 1190 w 1204"/>
              <a:gd name="T57" fmla="*/ 804 h 1286"/>
              <a:gd name="T58" fmla="*/ 1149 w 1204"/>
              <a:gd name="T59" fmla="*/ 1011 h 1286"/>
              <a:gd name="T60" fmla="*/ 899 w 1204"/>
              <a:gd name="T61" fmla="*/ 1067 h 1286"/>
              <a:gd name="T62" fmla="*/ 439 w 1204"/>
              <a:gd name="T63" fmla="*/ 1286 h 1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04" h="1286">
                <a:moveTo>
                  <a:pt x="434" y="726"/>
                </a:moveTo>
                <a:cubicBezTo>
                  <a:pt x="421" y="753"/>
                  <a:pt x="430" y="785"/>
                  <a:pt x="456" y="800"/>
                </a:cubicBezTo>
                <a:cubicBezTo>
                  <a:pt x="478" y="812"/>
                  <a:pt x="504" y="809"/>
                  <a:pt x="522" y="793"/>
                </a:cubicBezTo>
                <a:lnTo>
                  <a:pt x="434" y="726"/>
                </a:lnTo>
                <a:close/>
                <a:moveTo>
                  <a:pt x="746" y="302"/>
                </a:moveTo>
                <a:cubicBezTo>
                  <a:pt x="667" y="256"/>
                  <a:pt x="568" y="278"/>
                  <a:pt x="526" y="351"/>
                </a:cubicBezTo>
                <a:cubicBezTo>
                  <a:pt x="483" y="425"/>
                  <a:pt x="539" y="507"/>
                  <a:pt x="500" y="584"/>
                </a:cubicBezTo>
                <a:lnTo>
                  <a:pt x="624" y="656"/>
                </a:lnTo>
                <a:cubicBezTo>
                  <a:pt x="672" y="584"/>
                  <a:pt x="771" y="591"/>
                  <a:pt x="814" y="517"/>
                </a:cubicBezTo>
                <a:cubicBezTo>
                  <a:pt x="856" y="444"/>
                  <a:pt x="826" y="348"/>
                  <a:pt x="746" y="302"/>
                </a:cubicBezTo>
                <a:close/>
                <a:moveTo>
                  <a:pt x="612" y="702"/>
                </a:moveTo>
                <a:lnTo>
                  <a:pt x="476" y="600"/>
                </a:lnTo>
                <a:cubicBezTo>
                  <a:pt x="466" y="592"/>
                  <a:pt x="452" y="595"/>
                  <a:pt x="446" y="606"/>
                </a:cubicBezTo>
                <a:cubicBezTo>
                  <a:pt x="440" y="617"/>
                  <a:pt x="443" y="632"/>
                  <a:pt x="453" y="640"/>
                </a:cubicBezTo>
                <a:lnTo>
                  <a:pt x="588" y="743"/>
                </a:lnTo>
                <a:cubicBezTo>
                  <a:pt x="599" y="750"/>
                  <a:pt x="612" y="748"/>
                  <a:pt x="619" y="737"/>
                </a:cubicBezTo>
                <a:cubicBezTo>
                  <a:pt x="625" y="726"/>
                  <a:pt x="622" y="710"/>
                  <a:pt x="612" y="702"/>
                </a:cubicBezTo>
                <a:close/>
                <a:moveTo>
                  <a:pt x="794" y="257"/>
                </a:moveTo>
                <a:lnTo>
                  <a:pt x="837" y="183"/>
                </a:lnTo>
                <a:lnTo>
                  <a:pt x="802" y="164"/>
                </a:lnTo>
                <a:lnTo>
                  <a:pt x="760" y="237"/>
                </a:lnTo>
                <a:lnTo>
                  <a:pt x="794" y="257"/>
                </a:lnTo>
                <a:close/>
                <a:moveTo>
                  <a:pt x="867" y="345"/>
                </a:moveTo>
                <a:lnTo>
                  <a:pt x="940" y="303"/>
                </a:lnTo>
                <a:lnTo>
                  <a:pt x="920" y="269"/>
                </a:lnTo>
                <a:lnTo>
                  <a:pt x="847" y="311"/>
                </a:lnTo>
                <a:lnTo>
                  <a:pt x="867" y="345"/>
                </a:lnTo>
                <a:close/>
                <a:moveTo>
                  <a:pt x="687" y="216"/>
                </a:moveTo>
                <a:lnTo>
                  <a:pt x="687" y="131"/>
                </a:lnTo>
                <a:lnTo>
                  <a:pt x="648" y="131"/>
                </a:lnTo>
                <a:lnTo>
                  <a:pt x="648" y="216"/>
                </a:lnTo>
                <a:lnTo>
                  <a:pt x="687" y="216"/>
                </a:lnTo>
                <a:close/>
                <a:moveTo>
                  <a:pt x="574" y="234"/>
                </a:moveTo>
                <a:lnTo>
                  <a:pt x="531" y="161"/>
                </a:lnTo>
                <a:lnTo>
                  <a:pt x="497" y="181"/>
                </a:lnTo>
                <a:lnTo>
                  <a:pt x="540" y="254"/>
                </a:lnTo>
                <a:lnTo>
                  <a:pt x="574" y="234"/>
                </a:lnTo>
                <a:close/>
                <a:moveTo>
                  <a:pt x="885" y="459"/>
                </a:moveTo>
                <a:lnTo>
                  <a:pt x="970" y="459"/>
                </a:lnTo>
                <a:lnTo>
                  <a:pt x="970" y="419"/>
                </a:lnTo>
                <a:lnTo>
                  <a:pt x="885" y="419"/>
                </a:lnTo>
                <a:lnTo>
                  <a:pt x="885" y="459"/>
                </a:lnTo>
                <a:close/>
                <a:moveTo>
                  <a:pt x="578" y="760"/>
                </a:moveTo>
                <a:lnTo>
                  <a:pt x="443" y="658"/>
                </a:lnTo>
                <a:cubicBezTo>
                  <a:pt x="433" y="650"/>
                  <a:pt x="419" y="653"/>
                  <a:pt x="412" y="664"/>
                </a:cubicBezTo>
                <a:cubicBezTo>
                  <a:pt x="406" y="675"/>
                  <a:pt x="409" y="690"/>
                  <a:pt x="420" y="698"/>
                </a:cubicBezTo>
                <a:lnTo>
                  <a:pt x="555" y="801"/>
                </a:lnTo>
                <a:cubicBezTo>
                  <a:pt x="565" y="808"/>
                  <a:pt x="579" y="806"/>
                  <a:pt x="585" y="795"/>
                </a:cubicBezTo>
                <a:cubicBezTo>
                  <a:pt x="591" y="784"/>
                  <a:pt x="588" y="768"/>
                  <a:pt x="578" y="760"/>
                </a:cubicBezTo>
                <a:close/>
                <a:moveTo>
                  <a:pt x="439" y="1286"/>
                </a:moveTo>
                <a:cubicBezTo>
                  <a:pt x="454" y="1184"/>
                  <a:pt x="453" y="1077"/>
                  <a:pt x="426" y="982"/>
                </a:cubicBezTo>
                <a:cubicBezTo>
                  <a:pt x="0" y="742"/>
                  <a:pt x="111" y="187"/>
                  <a:pt x="470" y="75"/>
                </a:cubicBezTo>
                <a:cubicBezTo>
                  <a:pt x="658" y="0"/>
                  <a:pt x="915" y="45"/>
                  <a:pt x="1083" y="212"/>
                </a:cubicBezTo>
                <a:cubicBezTo>
                  <a:pt x="1204" y="334"/>
                  <a:pt x="1146" y="365"/>
                  <a:pt x="1146" y="365"/>
                </a:cubicBezTo>
                <a:lnTo>
                  <a:pt x="1119" y="380"/>
                </a:lnTo>
                <a:cubicBezTo>
                  <a:pt x="1134" y="438"/>
                  <a:pt x="1160" y="545"/>
                  <a:pt x="1157" y="559"/>
                </a:cubicBezTo>
                <a:cubicBezTo>
                  <a:pt x="1152" y="579"/>
                  <a:pt x="1130" y="600"/>
                  <a:pt x="1130" y="600"/>
                </a:cubicBezTo>
                <a:lnTo>
                  <a:pt x="1190" y="804"/>
                </a:lnTo>
                <a:lnTo>
                  <a:pt x="1136" y="826"/>
                </a:lnTo>
                <a:cubicBezTo>
                  <a:pt x="1148" y="892"/>
                  <a:pt x="1155" y="946"/>
                  <a:pt x="1149" y="1011"/>
                </a:cubicBezTo>
                <a:cubicBezTo>
                  <a:pt x="1148" y="1022"/>
                  <a:pt x="1111" y="1054"/>
                  <a:pt x="1082" y="1056"/>
                </a:cubicBezTo>
                <a:lnTo>
                  <a:pt x="899" y="1067"/>
                </a:lnTo>
                <a:lnTo>
                  <a:pt x="911" y="1286"/>
                </a:lnTo>
                <a:lnTo>
                  <a:pt x="439" y="12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3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494769"/>
      </p:ext>
    </p:extLst>
  </p:cSld>
  <p:clrMapOvr>
    <a:masterClrMapping/>
  </p:clrMapOvr>
  <p:transition spd="slow" advTm="6657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4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80"/>
                                </p:stCondLst>
                                <p:childTnLst>
                                  <p:par>
                                    <p:cTn id="22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68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180"/>
                                </p:stCondLst>
                                <p:childTnLst>
                                  <p:par>
                                    <p:cTn id="41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3" dur="1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4" dur="1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5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6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690"/>
                                </p:stCondLst>
                                <p:childTnLst>
                                  <p:par>
                                    <p:cTn id="4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9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690"/>
                                </p:stCondLst>
                                <p:childTnLst>
                                  <p:par>
                                    <p:cTn id="5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190"/>
                                </p:stCondLst>
                                <p:childTnLst>
                                  <p:par>
                                    <p:cTn id="6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9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19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7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5" grpId="0"/>
          <p:bldP spid="16" grpId="0"/>
          <p:bldP spid="17" grpId="0"/>
          <p:bldP spid="18" grpId="0" animBg="1"/>
          <p:bldP spid="19" grpId="0" animBg="1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4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80"/>
                                </p:stCondLst>
                                <p:childTnLst>
                                  <p:par>
                                    <p:cTn id="22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68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180"/>
                                </p:stCondLst>
                                <p:childTnLst>
                                  <p:par>
                                    <p:cTn id="41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3" dur="1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4" dur="1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5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6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690"/>
                                </p:stCondLst>
                                <p:childTnLst>
                                  <p:par>
                                    <p:cTn id="4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9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690"/>
                                </p:stCondLst>
                                <p:childTnLst>
                                  <p:par>
                                    <p:cTn id="5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190"/>
                                </p:stCondLst>
                                <p:childTnLst>
                                  <p:par>
                                    <p:cTn id="6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9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19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7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5" grpId="0"/>
          <p:bldP spid="16" grpId="0"/>
          <p:bldP spid="17" grpId="0"/>
          <p:bldP spid="18" grpId="0" animBg="1"/>
          <p:bldP spid="19" grpId="0" animBg="1"/>
          <p:bldP spid="20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6800" cy="685706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 bwMode="auto">
          <a:xfrm>
            <a:off x="4082157" y="692695"/>
            <a:ext cx="8114643" cy="2459937"/>
          </a:xfrm>
          <a:prstGeom prst="rect">
            <a:avLst/>
          </a:prstGeom>
          <a:solidFill>
            <a:srgbClr val="F8F8F8">
              <a:alpha val="7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42197" y="989449"/>
            <a:ext cx="7344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2"/>
                </a:solidFill>
              </a:rPr>
              <a:t>在</a:t>
            </a:r>
            <a:r>
              <a:rPr lang="zh-CN" altLang="en-US" dirty="0">
                <a:solidFill>
                  <a:schemeClr val="tx2"/>
                </a:solidFill>
              </a:rPr>
              <a:t>今后的党建工作中，我将严格按照上级党委的要求，一如既往地凝心聚力抓党建，抓好党建促发展，推动党建工作创新争优，提升党建工作水平，切实发挥党的基层组织战斗堡垒作用，为公司发展提供坚强的组织保障。</a:t>
            </a:r>
          </a:p>
        </p:txBody>
      </p:sp>
    </p:spTree>
    <p:extLst>
      <p:ext uri="{BB962C8B-B14F-4D97-AF65-F5344CB8AC3E}">
        <p14:creationId xmlns:p14="http://schemas.microsoft.com/office/powerpoint/2010/main" val="247371741"/>
      </p:ext>
    </p:extLst>
  </p:cSld>
  <p:clrMapOvr>
    <a:masterClrMapping/>
  </p:clrMapOvr>
  <p:transition spd="slow" advTm="733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0" y="0"/>
            <a:ext cx="12196800" cy="3913816"/>
          </a:xfrm>
          <a:custGeom>
            <a:avLst/>
            <a:gdLst>
              <a:gd name="T0" fmla="*/ 16000 w 16000"/>
              <a:gd name="T1" fmla="*/ 0 h 5120"/>
              <a:gd name="T2" fmla="*/ 0 w 16000"/>
              <a:gd name="T3" fmla="*/ 0 h 5120"/>
              <a:gd name="T4" fmla="*/ 0 w 16000"/>
              <a:gd name="T5" fmla="*/ 5120 h 5120"/>
              <a:gd name="T6" fmla="*/ 4993 w 16000"/>
              <a:gd name="T7" fmla="*/ 5120 h 5120"/>
              <a:gd name="T8" fmla="*/ 5035 w 16000"/>
              <a:gd name="T9" fmla="*/ 5041 h 5120"/>
              <a:gd name="T10" fmla="*/ 16000 w 16000"/>
              <a:gd name="T11" fmla="*/ 5041 h 5120"/>
              <a:gd name="T12" fmla="*/ 16000 w 16000"/>
              <a:gd name="T13" fmla="*/ 0 h 5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00" h="5120">
                <a:moveTo>
                  <a:pt x="16000" y="0"/>
                </a:moveTo>
                <a:lnTo>
                  <a:pt x="0" y="0"/>
                </a:lnTo>
                <a:lnTo>
                  <a:pt x="0" y="5120"/>
                </a:lnTo>
                <a:lnTo>
                  <a:pt x="4993" y="5120"/>
                </a:lnTo>
                <a:lnTo>
                  <a:pt x="5035" y="5041"/>
                </a:lnTo>
                <a:lnTo>
                  <a:pt x="16000" y="5041"/>
                </a:lnTo>
                <a:lnTo>
                  <a:pt x="160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61D"/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0" y="3942177"/>
            <a:ext cx="3753104" cy="81932"/>
          </a:xfrm>
          <a:custGeom>
            <a:avLst/>
            <a:gdLst>
              <a:gd name="T0" fmla="*/ 0 w 4924"/>
              <a:gd name="T1" fmla="*/ 107 h 107"/>
              <a:gd name="T2" fmla="*/ 4867 w 4924"/>
              <a:gd name="T3" fmla="*/ 107 h 107"/>
              <a:gd name="T4" fmla="*/ 4924 w 4924"/>
              <a:gd name="T5" fmla="*/ 0 h 107"/>
              <a:gd name="T6" fmla="*/ 0 w 4924"/>
              <a:gd name="T7" fmla="*/ 0 h 107"/>
              <a:gd name="T8" fmla="*/ 0 w 4924"/>
              <a:gd name="T9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24" h="107">
                <a:moveTo>
                  <a:pt x="0" y="107"/>
                </a:moveTo>
                <a:lnTo>
                  <a:pt x="4867" y="107"/>
                </a:lnTo>
                <a:lnTo>
                  <a:pt x="4924" y="0"/>
                </a:lnTo>
                <a:lnTo>
                  <a:pt x="0" y="0"/>
                </a:lnTo>
                <a:lnTo>
                  <a:pt x="0" y="1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61D"/>
              </a:solidFill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775162" y="3877577"/>
            <a:ext cx="8421638" cy="146532"/>
          </a:xfrm>
          <a:custGeom>
            <a:avLst/>
            <a:gdLst>
              <a:gd name="T0" fmla="*/ 11046 w 11049"/>
              <a:gd name="T1" fmla="*/ 191 h 191"/>
              <a:gd name="T2" fmla="*/ 0 w 11049"/>
              <a:gd name="T3" fmla="*/ 191 h 191"/>
              <a:gd name="T4" fmla="*/ 102 w 11049"/>
              <a:gd name="T5" fmla="*/ 0 h 191"/>
              <a:gd name="T6" fmla="*/ 11049 w 11049"/>
              <a:gd name="T7" fmla="*/ 0 h 191"/>
              <a:gd name="T8" fmla="*/ 11049 w 11049"/>
              <a:gd name="T9" fmla="*/ 186 h 191"/>
              <a:gd name="T10" fmla="*/ 11046 w 11049"/>
              <a:gd name="T11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49" h="191">
                <a:moveTo>
                  <a:pt x="11046" y="191"/>
                </a:moveTo>
                <a:lnTo>
                  <a:pt x="0" y="191"/>
                </a:lnTo>
                <a:lnTo>
                  <a:pt x="102" y="0"/>
                </a:lnTo>
                <a:lnTo>
                  <a:pt x="11049" y="0"/>
                </a:lnTo>
                <a:lnTo>
                  <a:pt x="11049" y="186"/>
                </a:lnTo>
                <a:lnTo>
                  <a:pt x="11046" y="19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61D"/>
              </a:solidFill>
            </a:endParaRPr>
          </a:p>
        </p:txBody>
      </p:sp>
      <p:pic>
        <p:nvPicPr>
          <p:cNvPr id="1026" name="Picture 2" descr="D:\快盘\WPS上传PPT\三严三实自我剖析\LOGO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048" y="764704"/>
            <a:ext cx="2010271" cy="2077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886317" y="4365104"/>
            <a:ext cx="10110196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6600" b="1" dirty="0">
                <a:solidFill>
                  <a:srgbClr val="C4261D"/>
                </a:solidFill>
                <a:latin typeface="微软雅黑"/>
              </a:rPr>
              <a:t>汇报完毕 感谢聆听</a:t>
            </a:r>
          </a:p>
        </p:txBody>
      </p:sp>
      <p:sp>
        <p:nvSpPr>
          <p:cNvPr id="17" name="Rectangle 4"/>
          <p:cNvSpPr txBox="1">
            <a:spLocks noChangeArrowheads="1"/>
          </p:cNvSpPr>
          <p:nvPr/>
        </p:nvSpPr>
        <p:spPr bwMode="auto">
          <a:xfrm>
            <a:off x="886613" y="6381328"/>
            <a:ext cx="5790262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 smtClean="0">
                <a:solidFill>
                  <a:srgbClr val="4D4D4D"/>
                </a:solidFill>
              </a:rPr>
              <a:t>这里输入您的党支部名称</a:t>
            </a:r>
            <a:endParaRPr lang="zh-CN" altLang="en-US" sz="2800" b="0" dirty="0">
              <a:solidFill>
                <a:srgbClr val="4D4D4D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0423" y="5493378"/>
            <a:ext cx="2054609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FFFFFF"/>
                </a:solidFill>
                <a:latin typeface="微软雅黑"/>
                <a:ea typeface="微软雅黑"/>
              </a:rPr>
              <a:t>汇报人：代用名</a:t>
            </a:r>
            <a:endParaRPr lang="zh-CN" altLang="en-US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65319" y="5493378"/>
            <a:ext cx="2193425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FFFF"/>
                </a:solidFill>
                <a:latin typeface="微软雅黑"/>
                <a:ea typeface="微软雅黑"/>
              </a:rPr>
              <a:t>2016/4/6</a:t>
            </a:r>
            <a:endParaRPr lang="zh-CN" altLang="en-US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1012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02">
        <p:blinds dir="vert"/>
      </p:transition>
    </mc:Choice>
    <mc:Fallback xmlns="">
      <p:transition spd="slow" advTm="6202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6" grpId="0"/>
          <p:bldP spid="17" grpId="0"/>
          <p:bldP spid="19" grpId="0" animBg="1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6" grpId="0"/>
          <p:bldP spid="17" grpId="0"/>
          <p:bldP spid="19" grpId="0" animBg="1"/>
          <p:bldP spid="20" grpId="0" animBg="1"/>
        </p:bldLst>
      </p:timing>
    </mc:Fallback>
  </mc:AlternateContent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4.1 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备用图形</a:t>
            </a:r>
            <a:endParaRPr lang="zh-CN" altLang="en-US" sz="2800" b="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98369" y="1628467"/>
            <a:ext cx="6761426" cy="4786557"/>
            <a:chOff x="714376" y="1016000"/>
            <a:chExt cx="4909863" cy="3475796"/>
          </a:xfrm>
          <a:solidFill>
            <a:schemeClr val="tx2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811213" y="2927350"/>
              <a:ext cx="430212" cy="396875"/>
            </a:xfrm>
            <a:custGeom>
              <a:avLst/>
              <a:gdLst>
                <a:gd name="T0" fmla="*/ 662 w 662"/>
                <a:gd name="T1" fmla="*/ 41 h 610"/>
                <a:gd name="T2" fmla="*/ 594 w 662"/>
                <a:gd name="T3" fmla="*/ 449 h 610"/>
                <a:gd name="T4" fmla="*/ 611 w 662"/>
                <a:gd name="T5" fmla="*/ 40 h 610"/>
                <a:gd name="T6" fmla="*/ 254 w 662"/>
                <a:gd name="T7" fmla="*/ 404 h 610"/>
                <a:gd name="T8" fmla="*/ 41 w 662"/>
                <a:gd name="T9" fmla="*/ 449 h 610"/>
                <a:gd name="T10" fmla="*/ 41 w 662"/>
                <a:gd name="T11" fmla="*/ 0 h 610"/>
                <a:gd name="T12" fmla="*/ 454 w 662"/>
                <a:gd name="T13" fmla="*/ 252 h 610"/>
                <a:gd name="T14" fmla="*/ 454 w 662"/>
                <a:gd name="T15" fmla="*/ 242 h 610"/>
                <a:gd name="T16" fmla="*/ 454 w 662"/>
                <a:gd name="T17" fmla="*/ 213 h 610"/>
                <a:gd name="T18" fmla="*/ 454 w 662"/>
                <a:gd name="T19" fmla="*/ 203 h 610"/>
                <a:gd name="T20" fmla="*/ 520 w 662"/>
                <a:gd name="T21" fmla="*/ 165 h 610"/>
                <a:gd name="T22" fmla="*/ 520 w 662"/>
                <a:gd name="T23" fmla="*/ 154 h 610"/>
                <a:gd name="T24" fmla="*/ 520 w 662"/>
                <a:gd name="T25" fmla="*/ 130 h 610"/>
                <a:gd name="T26" fmla="*/ 520 w 662"/>
                <a:gd name="T27" fmla="*/ 119 h 610"/>
                <a:gd name="T28" fmla="*/ 520 w 662"/>
                <a:gd name="T29" fmla="*/ 94 h 610"/>
                <a:gd name="T30" fmla="*/ 520 w 662"/>
                <a:gd name="T31" fmla="*/ 83 h 610"/>
                <a:gd name="T32" fmla="*/ 382 w 662"/>
                <a:gd name="T33" fmla="*/ 180 h 610"/>
                <a:gd name="T34" fmla="*/ 382 w 662"/>
                <a:gd name="T35" fmla="*/ 84 h 610"/>
                <a:gd name="T36" fmla="*/ 194 w 662"/>
                <a:gd name="T37" fmla="*/ 298 h 610"/>
                <a:gd name="T38" fmla="*/ 163 w 662"/>
                <a:gd name="T39" fmla="*/ 298 h 610"/>
                <a:gd name="T40" fmla="*/ 103 w 662"/>
                <a:gd name="T41" fmla="*/ 223 h 610"/>
                <a:gd name="T42" fmla="*/ 220 w 662"/>
                <a:gd name="T43" fmla="*/ 201 h 610"/>
                <a:gd name="T44" fmla="*/ 255 w 662"/>
                <a:gd name="T45" fmla="*/ 213 h 610"/>
                <a:gd name="T46" fmla="*/ 282 w 662"/>
                <a:gd name="T47" fmla="*/ 145 h 610"/>
                <a:gd name="T48" fmla="*/ 328 w 662"/>
                <a:gd name="T49" fmla="*/ 138 h 610"/>
                <a:gd name="T50" fmla="*/ 291 w 662"/>
                <a:gd name="T51" fmla="*/ 100 h 610"/>
                <a:gd name="T52" fmla="*/ 260 w 662"/>
                <a:gd name="T53" fmla="*/ 129 h 610"/>
                <a:gd name="T54" fmla="*/ 235 w 662"/>
                <a:gd name="T55" fmla="*/ 182 h 610"/>
                <a:gd name="T56" fmla="*/ 211 w 662"/>
                <a:gd name="T57" fmla="*/ 158 h 610"/>
                <a:gd name="T58" fmla="*/ 117 w 662"/>
                <a:gd name="T59" fmla="*/ 298 h 610"/>
                <a:gd name="T60" fmla="*/ 147 w 662"/>
                <a:gd name="T61" fmla="*/ 231 h 610"/>
                <a:gd name="T62" fmla="*/ 300 w 662"/>
                <a:gd name="T63" fmla="*/ 298 h 610"/>
                <a:gd name="T64" fmla="*/ 331 w 662"/>
                <a:gd name="T65" fmla="*/ 167 h 610"/>
                <a:gd name="T66" fmla="*/ 254 w 662"/>
                <a:gd name="T67" fmla="*/ 298 h 610"/>
                <a:gd name="T68" fmla="*/ 285 w 662"/>
                <a:gd name="T69" fmla="*/ 240 h 610"/>
                <a:gd name="T70" fmla="*/ 208 w 662"/>
                <a:gd name="T71" fmla="*/ 298 h 610"/>
                <a:gd name="T72" fmla="*/ 238 w 662"/>
                <a:gd name="T73" fmla="*/ 224 h 610"/>
                <a:gd name="T74" fmla="*/ 433 w 662"/>
                <a:gd name="T75" fmla="*/ 352 h 610"/>
                <a:gd name="T76" fmla="*/ 384 w 662"/>
                <a:gd name="T77" fmla="*/ 216 h 610"/>
                <a:gd name="T78" fmla="*/ 304 w 662"/>
                <a:gd name="T79" fmla="*/ 391 h 610"/>
                <a:gd name="T80" fmla="*/ 382 w 662"/>
                <a:gd name="T81" fmla="*/ 610 h 610"/>
                <a:gd name="T82" fmla="*/ 552 w 662"/>
                <a:gd name="T83" fmla="*/ 353 h 610"/>
                <a:gd name="T84" fmla="*/ 507 w 662"/>
                <a:gd name="T85" fmla="*/ 321 h 610"/>
                <a:gd name="T86" fmla="*/ 468 w 662"/>
                <a:gd name="T87" fmla="*/ 305 h 610"/>
                <a:gd name="T88" fmla="*/ 17 w 662"/>
                <a:gd name="T89" fmla="*/ 160 h 610"/>
                <a:gd name="T90" fmla="*/ 35 w 662"/>
                <a:gd name="T91" fmla="*/ 277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62" h="610">
                  <a:moveTo>
                    <a:pt x="41" y="0"/>
                  </a:moveTo>
                  <a:lnTo>
                    <a:pt x="620" y="0"/>
                  </a:lnTo>
                  <a:cubicBezTo>
                    <a:pt x="643" y="0"/>
                    <a:pt x="662" y="18"/>
                    <a:pt x="662" y="41"/>
                  </a:cubicBezTo>
                  <a:lnTo>
                    <a:pt x="662" y="407"/>
                  </a:lnTo>
                  <a:cubicBezTo>
                    <a:pt x="662" y="430"/>
                    <a:pt x="643" y="449"/>
                    <a:pt x="620" y="449"/>
                  </a:cubicBezTo>
                  <a:lnTo>
                    <a:pt x="594" y="449"/>
                  </a:lnTo>
                  <a:cubicBezTo>
                    <a:pt x="595" y="434"/>
                    <a:pt x="596" y="419"/>
                    <a:pt x="597" y="404"/>
                  </a:cubicBezTo>
                  <a:lnTo>
                    <a:pt x="611" y="404"/>
                  </a:lnTo>
                  <a:lnTo>
                    <a:pt x="611" y="40"/>
                  </a:lnTo>
                  <a:lnTo>
                    <a:pt x="53" y="40"/>
                  </a:lnTo>
                  <a:lnTo>
                    <a:pt x="53" y="404"/>
                  </a:lnTo>
                  <a:lnTo>
                    <a:pt x="254" y="404"/>
                  </a:lnTo>
                  <a:lnTo>
                    <a:pt x="270" y="422"/>
                  </a:lnTo>
                  <a:cubicBezTo>
                    <a:pt x="277" y="430"/>
                    <a:pt x="282" y="439"/>
                    <a:pt x="287" y="449"/>
                  </a:cubicBezTo>
                  <a:lnTo>
                    <a:pt x="41" y="449"/>
                  </a:lnTo>
                  <a:cubicBezTo>
                    <a:pt x="19" y="449"/>
                    <a:pt x="0" y="430"/>
                    <a:pt x="0" y="407"/>
                  </a:cubicBezTo>
                  <a:lnTo>
                    <a:pt x="0" y="41"/>
                  </a:lnTo>
                  <a:cubicBezTo>
                    <a:pt x="0" y="18"/>
                    <a:pt x="19" y="0"/>
                    <a:pt x="41" y="0"/>
                  </a:cubicBezTo>
                  <a:close/>
                  <a:moveTo>
                    <a:pt x="454" y="242"/>
                  </a:moveTo>
                  <a:lnTo>
                    <a:pt x="454" y="242"/>
                  </a:lnTo>
                  <a:lnTo>
                    <a:pt x="454" y="252"/>
                  </a:lnTo>
                  <a:lnTo>
                    <a:pt x="581" y="252"/>
                  </a:lnTo>
                  <a:lnTo>
                    <a:pt x="581" y="242"/>
                  </a:lnTo>
                  <a:lnTo>
                    <a:pt x="454" y="242"/>
                  </a:lnTo>
                  <a:close/>
                  <a:moveTo>
                    <a:pt x="454" y="203"/>
                  </a:moveTo>
                  <a:lnTo>
                    <a:pt x="454" y="203"/>
                  </a:lnTo>
                  <a:lnTo>
                    <a:pt x="454" y="213"/>
                  </a:lnTo>
                  <a:lnTo>
                    <a:pt x="581" y="213"/>
                  </a:lnTo>
                  <a:lnTo>
                    <a:pt x="581" y="203"/>
                  </a:lnTo>
                  <a:lnTo>
                    <a:pt x="454" y="203"/>
                  </a:lnTo>
                  <a:close/>
                  <a:moveTo>
                    <a:pt x="520" y="154"/>
                  </a:moveTo>
                  <a:lnTo>
                    <a:pt x="520" y="154"/>
                  </a:lnTo>
                  <a:lnTo>
                    <a:pt x="520" y="165"/>
                  </a:lnTo>
                  <a:lnTo>
                    <a:pt x="581" y="165"/>
                  </a:lnTo>
                  <a:lnTo>
                    <a:pt x="581" y="154"/>
                  </a:lnTo>
                  <a:lnTo>
                    <a:pt x="520" y="154"/>
                  </a:lnTo>
                  <a:close/>
                  <a:moveTo>
                    <a:pt x="520" y="119"/>
                  </a:moveTo>
                  <a:lnTo>
                    <a:pt x="520" y="119"/>
                  </a:lnTo>
                  <a:lnTo>
                    <a:pt x="520" y="130"/>
                  </a:lnTo>
                  <a:lnTo>
                    <a:pt x="581" y="130"/>
                  </a:lnTo>
                  <a:lnTo>
                    <a:pt x="581" y="119"/>
                  </a:lnTo>
                  <a:lnTo>
                    <a:pt x="520" y="119"/>
                  </a:lnTo>
                  <a:close/>
                  <a:moveTo>
                    <a:pt x="520" y="83"/>
                  </a:moveTo>
                  <a:lnTo>
                    <a:pt x="520" y="83"/>
                  </a:lnTo>
                  <a:lnTo>
                    <a:pt x="520" y="94"/>
                  </a:lnTo>
                  <a:lnTo>
                    <a:pt x="581" y="94"/>
                  </a:lnTo>
                  <a:lnTo>
                    <a:pt x="581" y="83"/>
                  </a:lnTo>
                  <a:lnTo>
                    <a:pt x="520" y="83"/>
                  </a:lnTo>
                  <a:close/>
                  <a:moveTo>
                    <a:pt x="382" y="84"/>
                  </a:moveTo>
                  <a:lnTo>
                    <a:pt x="382" y="84"/>
                  </a:lnTo>
                  <a:lnTo>
                    <a:pt x="382" y="180"/>
                  </a:lnTo>
                  <a:lnTo>
                    <a:pt x="500" y="180"/>
                  </a:lnTo>
                  <a:lnTo>
                    <a:pt x="500" y="84"/>
                  </a:lnTo>
                  <a:lnTo>
                    <a:pt x="382" y="84"/>
                  </a:lnTo>
                  <a:close/>
                  <a:moveTo>
                    <a:pt x="163" y="298"/>
                  </a:moveTo>
                  <a:lnTo>
                    <a:pt x="163" y="298"/>
                  </a:lnTo>
                  <a:lnTo>
                    <a:pt x="194" y="298"/>
                  </a:lnTo>
                  <a:lnTo>
                    <a:pt x="194" y="208"/>
                  </a:lnTo>
                  <a:lnTo>
                    <a:pt x="163" y="208"/>
                  </a:lnTo>
                  <a:lnTo>
                    <a:pt x="163" y="298"/>
                  </a:lnTo>
                  <a:close/>
                  <a:moveTo>
                    <a:pt x="89" y="203"/>
                  </a:moveTo>
                  <a:lnTo>
                    <a:pt x="89" y="203"/>
                  </a:lnTo>
                  <a:lnTo>
                    <a:pt x="103" y="223"/>
                  </a:lnTo>
                  <a:lnTo>
                    <a:pt x="167" y="179"/>
                  </a:lnTo>
                  <a:lnTo>
                    <a:pt x="200" y="180"/>
                  </a:lnTo>
                  <a:lnTo>
                    <a:pt x="220" y="201"/>
                  </a:lnTo>
                  <a:lnTo>
                    <a:pt x="222" y="203"/>
                  </a:lnTo>
                  <a:lnTo>
                    <a:pt x="225" y="204"/>
                  </a:lnTo>
                  <a:lnTo>
                    <a:pt x="255" y="213"/>
                  </a:lnTo>
                  <a:lnTo>
                    <a:pt x="268" y="217"/>
                  </a:lnTo>
                  <a:lnTo>
                    <a:pt x="271" y="204"/>
                  </a:lnTo>
                  <a:lnTo>
                    <a:pt x="282" y="145"/>
                  </a:lnTo>
                  <a:lnTo>
                    <a:pt x="301" y="141"/>
                  </a:lnTo>
                  <a:lnTo>
                    <a:pt x="306" y="160"/>
                  </a:lnTo>
                  <a:lnTo>
                    <a:pt x="328" y="138"/>
                  </a:lnTo>
                  <a:lnTo>
                    <a:pt x="350" y="117"/>
                  </a:lnTo>
                  <a:lnTo>
                    <a:pt x="320" y="108"/>
                  </a:lnTo>
                  <a:lnTo>
                    <a:pt x="291" y="100"/>
                  </a:lnTo>
                  <a:lnTo>
                    <a:pt x="296" y="119"/>
                  </a:lnTo>
                  <a:lnTo>
                    <a:pt x="265" y="127"/>
                  </a:lnTo>
                  <a:lnTo>
                    <a:pt x="260" y="129"/>
                  </a:lnTo>
                  <a:lnTo>
                    <a:pt x="259" y="135"/>
                  </a:lnTo>
                  <a:lnTo>
                    <a:pt x="249" y="186"/>
                  </a:lnTo>
                  <a:lnTo>
                    <a:pt x="235" y="182"/>
                  </a:lnTo>
                  <a:lnTo>
                    <a:pt x="216" y="161"/>
                  </a:lnTo>
                  <a:lnTo>
                    <a:pt x="214" y="159"/>
                  </a:lnTo>
                  <a:lnTo>
                    <a:pt x="211" y="158"/>
                  </a:lnTo>
                  <a:lnTo>
                    <a:pt x="163" y="152"/>
                  </a:lnTo>
                  <a:lnTo>
                    <a:pt x="89" y="203"/>
                  </a:lnTo>
                  <a:close/>
                  <a:moveTo>
                    <a:pt x="117" y="298"/>
                  </a:moveTo>
                  <a:lnTo>
                    <a:pt x="117" y="298"/>
                  </a:lnTo>
                  <a:lnTo>
                    <a:pt x="147" y="298"/>
                  </a:lnTo>
                  <a:lnTo>
                    <a:pt x="147" y="231"/>
                  </a:lnTo>
                  <a:lnTo>
                    <a:pt x="117" y="231"/>
                  </a:lnTo>
                  <a:lnTo>
                    <a:pt x="117" y="298"/>
                  </a:lnTo>
                  <a:close/>
                  <a:moveTo>
                    <a:pt x="300" y="298"/>
                  </a:moveTo>
                  <a:lnTo>
                    <a:pt x="300" y="298"/>
                  </a:lnTo>
                  <a:lnTo>
                    <a:pt x="331" y="298"/>
                  </a:lnTo>
                  <a:lnTo>
                    <a:pt x="331" y="167"/>
                  </a:lnTo>
                  <a:lnTo>
                    <a:pt x="300" y="167"/>
                  </a:lnTo>
                  <a:lnTo>
                    <a:pt x="300" y="298"/>
                  </a:lnTo>
                  <a:close/>
                  <a:moveTo>
                    <a:pt x="254" y="298"/>
                  </a:moveTo>
                  <a:lnTo>
                    <a:pt x="254" y="298"/>
                  </a:lnTo>
                  <a:lnTo>
                    <a:pt x="285" y="298"/>
                  </a:lnTo>
                  <a:lnTo>
                    <a:pt x="285" y="240"/>
                  </a:lnTo>
                  <a:lnTo>
                    <a:pt x="254" y="240"/>
                  </a:lnTo>
                  <a:lnTo>
                    <a:pt x="254" y="298"/>
                  </a:lnTo>
                  <a:close/>
                  <a:moveTo>
                    <a:pt x="208" y="298"/>
                  </a:moveTo>
                  <a:lnTo>
                    <a:pt x="208" y="298"/>
                  </a:lnTo>
                  <a:lnTo>
                    <a:pt x="238" y="298"/>
                  </a:lnTo>
                  <a:lnTo>
                    <a:pt x="238" y="224"/>
                  </a:lnTo>
                  <a:lnTo>
                    <a:pt x="208" y="224"/>
                  </a:lnTo>
                  <a:lnTo>
                    <a:pt x="208" y="298"/>
                  </a:lnTo>
                  <a:close/>
                  <a:moveTo>
                    <a:pt x="433" y="352"/>
                  </a:moveTo>
                  <a:lnTo>
                    <a:pt x="433" y="352"/>
                  </a:lnTo>
                  <a:cubicBezTo>
                    <a:pt x="429" y="308"/>
                    <a:pt x="426" y="263"/>
                    <a:pt x="423" y="218"/>
                  </a:cubicBezTo>
                  <a:cubicBezTo>
                    <a:pt x="412" y="217"/>
                    <a:pt x="395" y="217"/>
                    <a:pt x="384" y="216"/>
                  </a:cubicBezTo>
                  <a:cubicBezTo>
                    <a:pt x="381" y="286"/>
                    <a:pt x="383" y="356"/>
                    <a:pt x="380" y="427"/>
                  </a:cubicBezTo>
                  <a:cubicBezTo>
                    <a:pt x="370" y="404"/>
                    <a:pt x="356" y="383"/>
                    <a:pt x="321" y="373"/>
                  </a:cubicBezTo>
                  <a:cubicBezTo>
                    <a:pt x="314" y="381"/>
                    <a:pt x="311" y="383"/>
                    <a:pt x="304" y="391"/>
                  </a:cubicBezTo>
                  <a:cubicBezTo>
                    <a:pt x="328" y="417"/>
                    <a:pt x="340" y="452"/>
                    <a:pt x="350" y="486"/>
                  </a:cubicBezTo>
                  <a:lnTo>
                    <a:pt x="357" y="561"/>
                  </a:lnTo>
                  <a:cubicBezTo>
                    <a:pt x="366" y="577"/>
                    <a:pt x="374" y="594"/>
                    <a:pt x="382" y="610"/>
                  </a:cubicBezTo>
                  <a:cubicBezTo>
                    <a:pt x="430" y="609"/>
                    <a:pt x="469" y="607"/>
                    <a:pt x="518" y="606"/>
                  </a:cubicBezTo>
                  <a:cubicBezTo>
                    <a:pt x="522" y="596"/>
                    <a:pt x="527" y="585"/>
                    <a:pt x="532" y="575"/>
                  </a:cubicBezTo>
                  <a:cubicBezTo>
                    <a:pt x="540" y="518"/>
                    <a:pt x="552" y="410"/>
                    <a:pt x="552" y="353"/>
                  </a:cubicBezTo>
                  <a:cubicBezTo>
                    <a:pt x="538" y="350"/>
                    <a:pt x="530" y="347"/>
                    <a:pt x="516" y="344"/>
                  </a:cubicBezTo>
                  <a:cubicBezTo>
                    <a:pt x="515" y="349"/>
                    <a:pt x="511" y="374"/>
                    <a:pt x="509" y="380"/>
                  </a:cubicBezTo>
                  <a:cubicBezTo>
                    <a:pt x="509" y="360"/>
                    <a:pt x="508" y="341"/>
                    <a:pt x="507" y="321"/>
                  </a:cubicBezTo>
                  <a:cubicBezTo>
                    <a:pt x="496" y="319"/>
                    <a:pt x="484" y="316"/>
                    <a:pt x="473" y="314"/>
                  </a:cubicBezTo>
                  <a:cubicBezTo>
                    <a:pt x="472" y="319"/>
                    <a:pt x="471" y="325"/>
                    <a:pt x="470" y="330"/>
                  </a:cubicBezTo>
                  <a:cubicBezTo>
                    <a:pt x="469" y="322"/>
                    <a:pt x="468" y="314"/>
                    <a:pt x="468" y="305"/>
                  </a:cubicBezTo>
                  <a:cubicBezTo>
                    <a:pt x="457" y="304"/>
                    <a:pt x="447" y="302"/>
                    <a:pt x="436" y="301"/>
                  </a:cubicBezTo>
                  <a:cubicBezTo>
                    <a:pt x="435" y="318"/>
                    <a:pt x="434" y="335"/>
                    <a:pt x="433" y="352"/>
                  </a:cubicBezTo>
                  <a:close/>
                  <a:moveTo>
                    <a:pt x="17" y="160"/>
                  </a:moveTo>
                  <a:lnTo>
                    <a:pt x="17" y="160"/>
                  </a:lnTo>
                  <a:lnTo>
                    <a:pt x="17" y="277"/>
                  </a:lnTo>
                  <a:lnTo>
                    <a:pt x="35" y="277"/>
                  </a:lnTo>
                  <a:lnTo>
                    <a:pt x="35" y="160"/>
                  </a:lnTo>
                  <a:lnTo>
                    <a:pt x="17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345615" y="2890043"/>
              <a:ext cx="411162" cy="334963"/>
            </a:xfrm>
            <a:custGeom>
              <a:avLst/>
              <a:gdLst>
                <a:gd name="T0" fmla="*/ 149 w 632"/>
                <a:gd name="T1" fmla="*/ 358 h 515"/>
                <a:gd name="T2" fmla="*/ 221 w 632"/>
                <a:gd name="T3" fmla="*/ 394 h 515"/>
                <a:gd name="T4" fmla="*/ 3 w 632"/>
                <a:gd name="T5" fmla="*/ 475 h 515"/>
                <a:gd name="T6" fmla="*/ 82 w 632"/>
                <a:gd name="T7" fmla="*/ 382 h 515"/>
                <a:gd name="T8" fmla="*/ 63 w 632"/>
                <a:gd name="T9" fmla="*/ 325 h 515"/>
                <a:gd name="T10" fmla="*/ 59 w 632"/>
                <a:gd name="T11" fmla="*/ 202 h 515"/>
                <a:gd name="T12" fmla="*/ 202 w 632"/>
                <a:gd name="T13" fmla="*/ 322 h 515"/>
                <a:gd name="T14" fmla="*/ 395 w 632"/>
                <a:gd name="T15" fmla="*/ 182 h 515"/>
                <a:gd name="T16" fmla="*/ 425 w 632"/>
                <a:gd name="T17" fmla="*/ 182 h 515"/>
                <a:gd name="T18" fmla="*/ 453 w 632"/>
                <a:gd name="T19" fmla="*/ 153 h 515"/>
                <a:gd name="T20" fmla="*/ 427 w 632"/>
                <a:gd name="T21" fmla="*/ 113 h 515"/>
                <a:gd name="T22" fmla="*/ 424 w 632"/>
                <a:gd name="T23" fmla="*/ 89 h 515"/>
                <a:gd name="T24" fmla="*/ 427 w 632"/>
                <a:gd name="T25" fmla="*/ 87 h 515"/>
                <a:gd name="T26" fmla="*/ 539 w 632"/>
                <a:gd name="T27" fmla="*/ 18 h 515"/>
                <a:gd name="T28" fmla="*/ 560 w 632"/>
                <a:gd name="T29" fmla="*/ 87 h 515"/>
                <a:gd name="T30" fmla="*/ 562 w 632"/>
                <a:gd name="T31" fmla="*/ 92 h 515"/>
                <a:gd name="T32" fmla="*/ 550 w 632"/>
                <a:gd name="T33" fmla="*/ 124 h 515"/>
                <a:gd name="T34" fmla="*/ 545 w 632"/>
                <a:gd name="T35" fmla="*/ 178 h 515"/>
                <a:gd name="T36" fmla="*/ 591 w 632"/>
                <a:gd name="T37" fmla="*/ 180 h 515"/>
                <a:gd name="T38" fmla="*/ 357 w 632"/>
                <a:gd name="T39" fmla="*/ 297 h 515"/>
                <a:gd name="T40" fmla="*/ 489 w 632"/>
                <a:gd name="T41" fmla="*/ 183 h 515"/>
                <a:gd name="T42" fmla="*/ 481 w 632"/>
                <a:gd name="T43" fmla="*/ 198 h 515"/>
                <a:gd name="T44" fmla="*/ 470 w 632"/>
                <a:gd name="T45" fmla="*/ 279 h 515"/>
                <a:gd name="T46" fmla="*/ 496 w 632"/>
                <a:gd name="T47" fmla="*/ 299 h 515"/>
                <a:gd name="T48" fmla="*/ 498 w 632"/>
                <a:gd name="T49" fmla="*/ 299 h 515"/>
                <a:gd name="T50" fmla="*/ 524 w 632"/>
                <a:gd name="T51" fmla="*/ 279 h 515"/>
                <a:gd name="T52" fmla="*/ 512 w 632"/>
                <a:gd name="T53" fmla="*/ 198 h 515"/>
                <a:gd name="T54" fmla="*/ 497 w 632"/>
                <a:gd name="T55" fmla="*/ 183 h 515"/>
                <a:gd name="T56" fmla="*/ 307 w 632"/>
                <a:gd name="T57" fmla="*/ 515 h 515"/>
                <a:gd name="T58" fmla="*/ 259 w 632"/>
                <a:gd name="T59" fmla="*/ 387 h 515"/>
                <a:gd name="T60" fmla="*/ 373 w 632"/>
                <a:gd name="T61" fmla="*/ 416 h 515"/>
                <a:gd name="T62" fmla="*/ 509 w 632"/>
                <a:gd name="T63" fmla="*/ 354 h 515"/>
                <a:gd name="T64" fmla="*/ 508 w 632"/>
                <a:gd name="T65" fmla="*/ 434 h 515"/>
                <a:gd name="T66" fmla="*/ 307 w 632"/>
                <a:gd name="T67" fmla="*/ 515 h 515"/>
                <a:gd name="T68" fmla="*/ 327 w 632"/>
                <a:gd name="T69" fmla="*/ 2 h 515"/>
                <a:gd name="T70" fmla="*/ 127 w 632"/>
                <a:gd name="T71" fmla="*/ 84 h 515"/>
                <a:gd name="T72" fmla="*/ 125 w 632"/>
                <a:gd name="T73" fmla="*/ 164 h 515"/>
                <a:gd name="T74" fmla="*/ 262 w 632"/>
                <a:gd name="T75" fmla="*/ 102 h 515"/>
                <a:gd name="T76" fmla="*/ 376 w 632"/>
                <a:gd name="T77" fmla="*/ 131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2" h="515">
                  <a:moveTo>
                    <a:pt x="176" y="325"/>
                  </a:moveTo>
                  <a:cubicBezTo>
                    <a:pt x="170" y="338"/>
                    <a:pt x="161" y="349"/>
                    <a:pt x="149" y="358"/>
                  </a:cubicBezTo>
                  <a:cubicBezTo>
                    <a:pt x="152" y="370"/>
                    <a:pt x="154" y="375"/>
                    <a:pt x="158" y="382"/>
                  </a:cubicBezTo>
                  <a:cubicBezTo>
                    <a:pt x="165" y="382"/>
                    <a:pt x="217" y="385"/>
                    <a:pt x="221" y="394"/>
                  </a:cubicBezTo>
                  <a:cubicBezTo>
                    <a:pt x="239" y="417"/>
                    <a:pt x="240" y="455"/>
                    <a:pt x="237" y="475"/>
                  </a:cubicBezTo>
                  <a:cubicBezTo>
                    <a:pt x="182" y="501"/>
                    <a:pt x="58" y="501"/>
                    <a:pt x="3" y="475"/>
                  </a:cubicBezTo>
                  <a:cubicBezTo>
                    <a:pt x="0" y="455"/>
                    <a:pt x="1" y="417"/>
                    <a:pt x="19" y="394"/>
                  </a:cubicBezTo>
                  <a:cubicBezTo>
                    <a:pt x="23" y="385"/>
                    <a:pt x="75" y="382"/>
                    <a:pt x="82" y="382"/>
                  </a:cubicBezTo>
                  <a:cubicBezTo>
                    <a:pt x="85" y="374"/>
                    <a:pt x="87" y="366"/>
                    <a:pt x="89" y="357"/>
                  </a:cubicBezTo>
                  <a:cubicBezTo>
                    <a:pt x="77" y="349"/>
                    <a:pt x="68" y="338"/>
                    <a:pt x="63" y="325"/>
                  </a:cubicBezTo>
                  <a:cubicBezTo>
                    <a:pt x="57" y="324"/>
                    <a:pt x="44" y="325"/>
                    <a:pt x="38" y="324"/>
                  </a:cubicBezTo>
                  <a:cubicBezTo>
                    <a:pt x="31" y="281"/>
                    <a:pt x="41" y="216"/>
                    <a:pt x="59" y="202"/>
                  </a:cubicBezTo>
                  <a:cubicBezTo>
                    <a:pt x="85" y="180"/>
                    <a:pt x="150" y="179"/>
                    <a:pt x="177" y="199"/>
                  </a:cubicBezTo>
                  <a:cubicBezTo>
                    <a:pt x="196" y="213"/>
                    <a:pt x="209" y="283"/>
                    <a:pt x="202" y="322"/>
                  </a:cubicBezTo>
                  <a:cubicBezTo>
                    <a:pt x="199" y="324"/>
                    <a:pt x="180" y="323"/>
                    <a:pt x="176" y="325"/>
                  </a:cubicBezTo>
                  <a:close/>
                  <a:moveTo>
                    <a:pt x="395" y="182"/>
                  </a:moveTo>
                  <a:lnTo>
                    <a:pt x="395" y="182"/>
                  </a:lnTo>
                  <a:cubicBezTo>
                    <a:pt x="406" y="182"/>
                    <a:pt x="416" y="182"/>
                    <a:pt x="425" y="182"/>
                  </a:cubicBezTo>
                  <a:cubicBezTo>
                    <a:pt x="433" y="183"/>
                    <a:pt x="440" y="181"/>
                    <a:pt x="445" y="175"/>
                  </a:cubicBezTo>
                  <a:cubicBezTo>
                    <a:pt x="449" y="170"/>
                    <a:pt x="451" y="162"/>
                    <a:pt x="453" y="153"/>
                  </a:cubicBezTo>
                  <a:cubicBezTo>
                    <a:pt x="446" y="145"/>
                    <a:pt x="440" y="135"/>
                    <a:pt x="436" y="124"/>
                  </a:cubicBezTo>
                  <a:cubicBezTo>
                    <a:pt x="432" y="122"/>
                    <a:pt x="429" y="118"/>
                    <a:pt x="427" y="113"/>
                  </a:cubicBezTo>
                  <a:cubicBezTo>
                    <a:pt x="424" y="107"/>
                    <a:pt x="423" y="100"/>
                    <a:pt x="423" y="92"/>
                  </a:cubicBezTo>
                  <a:lnTo>
                    <a:pt x="424" y="89"/>
                  </a:lnTo>
                  <a:lnTo>
                    <a:pt x="426" y="87"/>
                  </a:lnTo>
                  <a:cubicBezTo>
                    <a:pt x="426" y="87"/>
                    <a:pt x="427" y="87"/>
                    <a:pt x="427" y="87"/>
                  </a:cubicBezTo>
                  <a:cubicBezTo>
                    <a:pt x="422" y="50"/>
                    <a:pt x="426" y="33"/>
                    <a:pt x="442" y="20"/>
                  </a:cubicBezTo>
                  <a:cubicBezTo>
                    <a:pt x="467" y="0"/>
                    <a:pt x="514" y="0"/>
                    <a:pt x="539" y="18"/>
                  </a:cubicBezTo>
                  <a:cubicBezTo>
                    <a:pt x="556" y="31"/>
                    <a:pt x="562" y="53"/>
                    <a:pt x="557" y="86"/>
                  </a:cubicBezTo>
                  <a:cubicBezTo>
                    <a:pt x="558" y="86"/>
                    <a:pt x="559" y="87"/>
                    <a:pt x="560" y="87"/>
                  </a:cubicBezTo>
                  <a:lnTo>
                    <a:pt x="562" y="89"/>
                  </a:lnTo>
                  <a:lnTo>
                    <a:pt x="562" y="92"/>
                  </a:lnTo>
                  <a:cubicBezTo>
                    <a:pt x="562" y="100"/>
                    <a:pt x="561" y="107"/>
                    <a:pt x="559" y="113"/>
                  </a:cubicBezTo>
                  <a:cubicBezTo>
                    <a:pt x="557" y="118"/>
                    <a:pt x="554" y="121"/>
                    <a:pt x="550" y="124"/>
                  </a:cubicBezTo>
                  <a:cubicBezTo>
                    <a:pt x="547" y="134"/>
                    <a:pt x="541" y="144"/>
                    <a:pt x="534" y="151"/>
                  </a:cubicBezTo>
                  <a:cubicBezTo>
                    <a:pt x="537" y="163"/>
                    <a:pt x="540" y="172"/>
                    <a:pt x="545" y="178"/>
                  </a:cubicBezTo>
                  <a:cubicBezTo>
                    <a:pt x="550" y="180"/>
                    <a:pt x="556" y="181"/>
                    <a:pt x="564" y="180"/>
                  </a:cubicBezTo>
                  <a:cubicBezTo>
                    <a:pt x="572" y="180"/>
                    <a:pt x="581" y="180"/>
                    <a:pt x="591" y="180"/>
                  </a:cubicBezTo>
                  <a:cubicBezTo>
                    <a:pt x="616" y="204"/>
                    <a:pt x="632" y="260"/>
                    <a:pt x="628" y="297"/>
                  </a:cubicBezTo>
                  <a:cubicBezTo>
                    <a:pt x="587" y="325"/>
                    <a:pt x="388" y="327"/>
                    <a:pt x="357" y="297"/>
                  </a:cubicBezTo>
                  <a:cubicBezTo>
                    <a:pt x="357" y="265"/>
                    <a:pt x="363" y="210"/>
                    <a:pt x="395" y="182"/>
                  </a:cubicBezTo>
                  <a:close/>
                  <a:moveTo>
                    <a:pt x="489" y="183"/>
                  </a:moveTo>
                  <a:lnTo>
                    <a:pt x="489" y="183"/>
                  </a:lnTo>
                  <a:lnTo>
                    <a:pt x="481" y="198"/>
                  </a:lnTo>
                  <a:lnTo>
                    <a:pt x="489" y="204"/>
                  </a:lnTo>
                  <a:lnTo>
                    <a:pt x="470" y="279"/>
                  </a:lnTo>
                  <a:lnTo>
                    <a:pt x="496" y="298"/>
                  </a:lnTo>
                  <a:lnTo>
                    <a:pt x="496" y="299"/>
                  </a:lnTo>
                  <a:lnTo>
                    <a:pt x="497" y="299"/>
                  </a:lnTo>
                  <a:lnTo>
                    <a:pt x="498" y="299"/>
                  </a:lnTo>
                  <a:lnTo>
                    <a:pt x="498" y="298"/>
                  </a:lnTo>
                  <a:lnTo>
                    <a:pt x="524" y="279"/>
                  </a:lnTo>
                  <a:lnTo>
                    <a:pt x="504" y="204"/>
                  </a:lnTo>
                  <a:lnTo>
                    <a:pt x="512" y="198"/>
                  </a:lnTo>
                  <a:lnTo>
                    <a:pt x="505" y="183"/>
                  </a:lnTo>
                  <a:lnTo>
                    <a:pt x="497" y="183"/>
                  </a:lnTo>
                  <a:lnTo>
                    <a:pt x="489" y="183"/>
                  </a:lnTo>
                  <a:close/>
                  <a:moveTo>
                    <a:pt x="307" y="515"/>
                  </a:moveTo>
                  <a:lnTo>
                    <a:pt x="307" y="515"/>
                  </a:lnTo>
                  <a:lnTo>
                    <a:pt x="259" y="387"/>
                  </a:lnTo>
                  <a:lnTo>
                    <a:pt x="401" y="372"/>
                  </a:lnTo>
                  <a:lnTo>
                    <a:pt x="373" y="416"/>
                  </a:lnTo>
                  <a:cubicBezTo>
                    <a:pt x="416" y="437"/>
                    <a:pt x="470" y="423"/>
                    <a:pt x="497" y="382"/>
                  </a:cubicBezTo>
                  <a:cubicBezTo>
                    <a:pt x="503" y="373"/>
                    <a:pt x="507" y="363"/>
                    <a:pt x="509" y="354"/>
                  </a:cubicBezTo>
                  <a:lnTo>
                    <a:pt x="530" y="359"/>
                  </a:lnTo>
                  <a:cubicBezTo>
                    <a:pt x="530" y="385"/>
                    <a:pt x="523" y="411"/>
                    <a:pt x="508" y="434"/>
                  </a:cubicBezTo>
                  <a:cubicBezTo>
                    <a:pt x="469" y="493"/>
                    <a:pt x="392" y="511"/>
                    <a:pt x="331" y="479"/>
                  </a:cubicBezTo>
                  <a:lnTo>
                    <a:pt x="307" y="515"/>
                  </a:lnTo>
                  <a:close/>
                  <a:moveTo>
                    <a:pt x="327" y="2"/>
                  </a:moveTo>
                  <a:lnTo>
                    <a:pt x="327" y="2"/>
                  </a:lnTo>
                  <a:lnTo>
                    <a:pt x="303" y="39"/>
                  </a:lnTo>
                  <a:cubicBezTo>
                    <a:pt x="242" y="6"/>
                    <a:pt x="165" y="25"/>
                    <a:pt x="127" y="84"/>
                  </a:cubicBezTo>
                  <a:cubicBezTo>
                    <a:pt x="111" y="107"/>
                    <a:pt x="104" y="133"/>
                    <a:pt x="104" y="159"/>
                  </a:cubicBezTo>
                  <a:lnTo>
                    <a:pt x="125" y="164"/>
                  </a:lnTo>
                  <a:cubicBezTo>
                    <a:pt x="128" y="154"/>
                    <a:pt x="132" y="145"/>
                    <a:pt x="138" y="136"/>
                  </a:cubicBezTo>
                  <a:cubicBezTo>
                    <a:pt x="165" y="95"/>
                    <a:pt x="218" y="81"/>
                    <a:pt x="262" y="102"/>
                  </a:cubicBezTo>
                  <a:lnTo>
                    <a:pt x="233" y="145"/>
                  </a:lnTo>
                  <a:lnTo>
                    <a:pt x="376" y="131"/>
                  </a:lnTo>
                  <a:lnTo>
                    <a:pt x="32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167063" y="1316038"/>
              <a:ext cx="120650" cy="112713"/>
            </a:xfrm>
            <a:custGeom>
              <a:avLst/>
              <a:gdLst>
                <a:gd name="T0" fmla="*/ 93 w 185"/>
                <a:gd name="T1" fmla="*/ 0 h 173"/>
                <a:gd name="T2" fmla="*/ 0 w 185"/>
                <a:gd name="T3" fmla="*/ 87 h 173"/>
                <a:gd name="T4" fmla="*/ 93 w 185"/>
                <a:gd name="T5" fmla="*/ 173 h 173"/>
                <a:gd name="T6" fmla="*/ 185 w 185"/>
                <a:gd name="T7" fmla="*/ 87 h 173"/>
                <a:gd name="T8" fmla="*/ 93 w 185"/>
                <a:gd name="T9" fmla="*/ 0 h 173"/>
                <a:gd name="T10" fmla="*/ 93 w 185"/>
                <a:gd name="T11" fmla="*/ 131 h 173"/>
                <a:gd name="T12" fmla="*/ 93 w 185"/>
                <a:gd name="T13" fmla="*/ 131 h 173"/>
                <a:gd name="T14" fmla="*/ 42 w 185"/>
                <a:gd name="T15" fmla="*/ 87 h 173"/>
                <a:gd name="T16" fmla="*/ 93 w 185"/>
                <a:gd name="T17" fmla="*/ 42 h 173"/>
                <a:gd name="T18" fmla="*/ 143 w 185"/>
                <a:gd name="T19" fmla="*/ 87 h 173"/>
                <a:gd name="T20" fmla="*/ 93 w 185"/>
                <a:gd name="T21" fmla="*/ 13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173">
                  <a:moveTo>
                    <a:pt x="93" y="0"/>
                  </a:moveTo>
                  <a:cubicBezTo>
                    <a:pt x="42" y="0"/>
                    <a:pt x="0" y="39"/>
                    <a:pt x="0" y="87"/>
                  </a:cubicBezTo>
                  <a:cubicBezTo>
                    <a:pt x="0" y="134"/>
                    <a:pt x="42" y="173"/>
                    <a:pt x="93" y="173"/>
                  </a:cubicBezTo>
                  <a:cubicBezTo>
                    <a:pt x="144" y="173"/>
                    <a:pt x="185" y="134"/>
                    <a:pt x="185" y="87"/>
                  </a:cubicBezTo>
                  <a:cubicBezTo>
                    <a:pt x="185" y="39"/>
                    <a:pt x="144" y="0"/>
                    <a:pt x="93" y="0"/>
                  </a:cubicBezTo>
                  <a:close/>
                  <a:moveTo>
                    <a:pt x="93" y="131"/>
                  </a:moveTo>
                  <a:lnTo>
                    <a:pt x="93" y="131"/>
                  </a:lnTo>
                  <a:cubicBezTo>
                    <a:pt x="65" y="131"/>
                    <a:pt x="42" y="111"/>
                    <a:pt x="42" y="87"/>
                  </a:cubicBezTo>
                  <a:cubicBezTo>
                    <a:pt x="42" y="62"/>
                    <a:pt x="65" y="42"/>
                    <a:pt x="93" y="42"/>
                  </a:cubicBezTo>
                  <a:cubicBezTo>
                    <a:pt x="121" y="42"/>
                    <a:pt x="143" y="62"/>
                    <a:pt x="143" y="87"/>
                  </a:cubicBezTo>
                  <a:cubicBezTo>
                    <a:pt x="143" y="111"/>
                    <a:pt x="121" y="131"/>
                    <a:pt x="93" y="1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809875" y="1316038"/>
              <a:ext cx="120650" cy="112713"/>
            </a:xfrm>
            <a:custGeom>
              <a:avLst/>
              <a:gdLst>
                <a:gd name="T0" fmla="*/ 92 w 185"/>
                <a:gd name="T1" fmla="*/ 0 h 173"/>
                <a:gd name="T2" fmla="*/ 0 w 185"/>
                <a:gd name="T3" fmla="*/ 87 h 173"/>
                <a:gd name="T4" fmla="*/ 92 w 185"/>
                <a:gd name="T5" fmla="*/ 173 h 173"/>
                <a:gd name="T6" fmla="*/ 185 w 185"/>
                <a:gd name="T7" fmla="*/ 87 h 173"/>
                <a:gd name="T8" fmla="*/ 92 w 185"/>
                <a:gd name="T9" fmla="*/ 0 h 173"/>
                <a:gd name="T10" fmla="*/ 92 w 185"/>
                <a:gd name="T11" fmla="*/ 131 h 173"/>
                <a:gd name="T12" fmla="*/ 92 w 185"/>
                <a:gd name="T13" fmla="*/ 131 h 173"/>
                <a:gd name="T14" fmla="*/ 42 w 185"/>
                <a:gd name="T15" fmla="*/ 87 h 173"/>
                <a:gd name="T16" fmla="*/ 92 w 185"/>
                <a:gd name="T17" fmla="*/ 42 h 173"/>
                <a:gd name="T18" fmla="*/ 143 w 185"/>
                <a:gd name="T19" fmla="*/ 87 h 173"/>
                <a:gd name="T20" fmla="*/ 92 w 185"/>
                <a:gd name="T21" fmla="*/ 13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173">
                  <a:moveTo>
                    <a:pt x="92" y="0"/>
                  </a:moveTo>
                  <a:cubicBezTo>
                    <a:pt x="41" y="0"/>
                    <a:pt x="0" y="39"/>
                    <a:pt x="0" y="87"/>
                  </a:cubicBezTo>
                  <a:cubicBezTo>
                    <a:pt x="0" y="134"/>
                    <a:pt x="41" y="173"/>
                    <a:pt x="92" y="173"/>
                  </a:cubicBezTo>
                  <a:cubicBezTo>
                    <a:pt x="143" y="173"/>
                    <a:pt x="185" y="134"/>
                    <a:pt x="185" y="87"/>
                  </a:cubicBezTo>
                  <a:cubicBezTo>
                    <a:pt x="185" y="39"/>
                    <a:pt x="143" y="0"/>
                    <a:pt x="92" y="0"/>
                  </a:cubicBezTo>
                  <a:close/>
                  <a:moveTo>
                    <a:pt x="92" y="131"/>
                  </a:moveTo>
                  <a:lnTo>
                    <a:pt x="92" y="131"/>
                  </a:lnTo>
                  <a:cubicBezTo>
                    <a:pt x="64" y="131"/>
                    <a:pt x="42" y="111"/>
                    <a:pt x="42" y="87"/>
                  </a:cubicBezTo>
                  <a:cubicBezTo>
                    <a:pt x="42" y="62"/>
                    <a:pt x="64" y="42"/>
                    <a:pt x="92" y="42"/>
                  </a:cubicBezTo>
                  <a:cubicBezTo>
                    <a:pt x="120" y="42"/>
                    <a:pt x="143" y="62"/>
                    <a:pt x="143" y="87"/>
                  </a:cubicBezTo>
                  <a:cubicBezTo>
                    <a:pt x="143" y="111"/>
                    <a:pt x="120" y="131"/>
                    <a:pt x="92" y="1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2728913" y="1125538"/>
              <a:ext cx="608012" cy="257175"/>
            </a:xfrm>
            <a:custGeom>
              <a:avLst/>
              <a:gdLst>
                <a:gd name="T0" fmla="*/ 922 w 933"/>
                <a:gd name="T1" fmla="*/ 308 h 394"/>
                <a:gd name="T2" fmla="*/ 909 w 933"/>
                <a:gd name="T3" fmla="*/ 308 h 394"/>
                <a:gd name="T4" fmla="*/ 750 w 933"/>
                <a:gd name="T5" fmla="*/ 188 h 394"/>
                <a:gd name="T6" fmla="*/ 714 w 933"/>
                <a:gd name="T7" fmla="*/ 188 h 394"/>
                <a:gd name="T8" fmla="*/ 617 w 933"/>
                <a:gd name="T9" fmla="*/ 55 h 394"/>
                <a:gd name="T10" fmla="*/ 482 w 933"/>
                <a:gd name="T11" fmla="*/ 54 h 394"/>
                <a:gd name="T12" fmla="*/ 482 w 933"/>
                <a:gd name="T13" fmla="*/ 291 h 394"/>
                <a:gd name="T14" fmla="*/ 466 w 933"/>
                <a:gd name="T15" fmla="*/ 291 h 394"/>
                <a:gd name="T16" fmla="*/ 466 w 933"/>
                <a:gd name="T17" fmla="*/ 54 h 394"/>
                <a:gd name="T18" fmla="*/ 466 w 933"/>
                <a:gd name="T19" fmla="*/ 39 h 394"/>
                <a:gd name="T20" fmla="*/ 428 w 933"/>
                <a:gd name="T21" fmla="*/ 0 h 394"/>
                <a:gd name="T22" fmla="*/ 38 w 933"/>
                <a:gd name="T23" fmla="*/ 0 h 394"/>
                <a:gd name="T24" fmla="*/ 0 w 933"/>
                <a:gd name="T25" fmla="*/ 39 h 394"/>
                <a:gd name="T26" fmla="*/ 0 w 933"/>
                <a:gd name="T27" fmla="*/ 137 h 394"/>
                <a:gd name="T28" fmla="*/ 0 w 933"/>
                <a:gd name="T29" fmla="*/ 225 h 394"/>
                <a:gd name="T30" fmla="*/ 0 w 933"/>
                <a:gd name="T31" fmla="*/ 310 h 394"/>
                <a:gd name="T32" fmla="*/ 104 w 933"/>
                <a:gd name="T33" fmla="*/ 394 h 394"/>
                <a:gd name="T34" fmla="*/ 113 w 933"/>
                <a:gd name="T35" fmla="*/ 394 h 394"/>
                <a:gd name="T36" fmla="*/ 112 w 933"/>
                <a:gd name="T37" fmla="*/ 378 h 394"/>
                <a:gd name="T38" fmla="*/ 216 w 933"/>
                <a:gd name="T39" fmla="*/ 279 h 394"/>
                <a:gd name="T40" fmla="*/ 321 w 933"/>
                <a:gd name="T41" fmla="*/ 378 h 394"/>
                <a:gd name="T42" fmla="*/ 319 w 933"/>
                <a:gd name="T43" fmla="*/ 393 h 394"/>
                <a:gd name="T44" fmla="*/ 662 w 933"/>
                <a:gd name="T45" fmla="*/ 392 h 394"/>
                <a:gd name="T46" fmla="*/ 660 w 933"/>
                <a:gd name="T47" fmla="*/ 378 h 394"/>
                <a:gd name="T48" fmla="*/ 767 w 933"/>
                <a:gd name="T49" fmla="*/ 277 h 394"/>
                <a:gd name="T50" fmla="*/ 874 w 933"/>
                <a:gd name="T51" fmla="*/ 378 h 394"/>
                <a:gd name="T52" fmla="*/ 873 w 933"/>
                <a:gd name="T53" fmla="*/ 392 h 394"/>
                <a:gd name="T54" fmla="*/ 932 w 933"/>
                <a:gd name="T55" fmla="*/ 392 h 394"/>
                <a:gd name="T56" fmla="*/ 932 w 933"/>
                <a:gd name="T57" fmla="*/ 384 h 394"/>
                <a:gd name="T58" fmla="*/ 933 w 933"/>
                <a:gd name="T59" fmla="*/ 379 h 394"/>
                <a:gd name="T60" fmla="*/ 933 w 933"/>
                <a:gd name="T61" fmla="*/ 318 h 394"/>
                <a:gd name="T62" fmla="*/ 922 w 933"/>
                <a:gd name="T63" fmla="*/ 308 h 394"/>
                <a:gd name="T64" fmla="*/ 173 w 933"/>
                <a:gd name="T65" fmla="*/ 159 h 394"/>
                <a:gd name="T66" fmla="*/ 173 w 933"/>
                <a:gd name="T67" fmla="*/ 159 h 394"/>
                <a:gd name="T68" fmla="*/ 73 w 933"/>
                <a:gd name="T69" fmla="*/ 94 h 394"/>
                <a:gd name="T70" fmla="*/ 173 w 933"/>
                <a:gd name="T71" fmla="*/ 25 h 394"/>
                <a:gd name="T72" fmla="*/ 173 w 933"/>
                <a:gd name="T73" fmla="*/ 60 h 394"/>
                <a:gd name="T74" fmla="*/ 270 w 933"/>
                <a:gd name="T75" fmla="*/ 60 h 394"/>
                <a:gd name="T76" fmla="*/ 270 w 933"/>
                <a:gd name="T77" fmla="*/ 125 h 394"/>
                <a:gd name="T78" fmla="*/ 173 w 933"/>
                <a:gd name="T79" fmla="*/ 125 h 394"/>
                <a:gd name="T80" fmla="*/ 173 w 933"/>
                <a:gd name="T81" fmla="*/ 159 h 394"/>
                <a:gd name="T82" fmla="*/ 298 w 933"/>
                <a:gd name="T83" fmla="*/ 249 h 394"/>
                <a:gd name="T84" fmla="*/ 298 w 933"/>
                <a:gd name="T85" fmla="*/ 249 h 394"/>
                <a:gd name="T86" fmla="*/ 298 w 933"/>
                <a:gd name="T87" fmla="*/ 215 h 394"/>
                <a:gd name="T88" fmla="*/ 202 w 933"/>
                <a:gd name="T89" fmla="*/ 215 h 394"/>
                <a:gd name="T90" fmla="*/ 202 w 933"/>
                <a:gd name="T91" fmla="*/ 150 h 394"/>
                <a:gd name="T92" fmla="*/ 298 w 933"/>
                <a:gd name="T93" fmla="*/ 150 h 394"/>
                <a:gd name="T94" fmla="*/ 298 w 933"/>
                <a:gd name="T95" fmla="*/ 115 h 394"/>
                <a:gd name="T96" fmla="*/ 398 w 933"/>
                <a:gd name="T97" fmla="*/ 184 h 394"/>
                <a:gd name="T98" fmla="*/ 298 w 933"/>
                <a:gd name="T99" fmla="*/ 249 h 394"/>
                <a:gd name="T100" fmla="*/ 593 w 933"/>
                <a:gd name="T101" fmla="*/ 267 h 394"/>
                <a:gd name="T102" fmla="*/ 593 w 933"/>
                <a:gd name="T103" fmla="*/ 267 h 394"/>
                <a:gd name="T104" fmla="*/ 553 w 933"/>
                <a:gd name="T105" fmla="*/ 267 h 394"/>
                <a:gd name="T106" fmla="*/ 553 w 933"/>
                <a:gd name="T107" fmla="*/ 256 h 394"/>
                <a:gd name="T108" fmla="*/ 593 w 933"/>
                <a:gd name="T109" fmla="*/ 256 h 394"/>
                <a:gd name="T110" fmla="*/ 593 w 933"/>
                <a:gd name="T111" fmla="*/ 267 h 394"/>
                <a:gd name="T112" fmla="*/ 530 w 933"/>
                <a:gd name="T113" fmla="*/ 186 h 394"/>
                <a:gd name="T114" fmla="*/ 530 w 933"/>
                <a:gd name="T115" fmla="*/ 186 h 394"/>
                <a:gd name="T116" fmla="*/ 530 w 933"/>
                <a:gd name="T117" fmla="*/ 94 h 394"/>
                <a:gd name="T118" fmla="*/ 617 w 933"/>
                <a:gd name="T119" fmla="*/ 94 h 394"/>
                <a:gd name="T120" fmla="*/ 674 w 933"/>
                <a:gd name="T121" fmla="*/ 186 h 394"/>
                <a:gd name="T122" fmla="*/ 530 w 933"/>
                <a:gd name="T123" fmla="*/ 18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3" h="394">
                  <a:moveTo>
                    <a:pt x="922" y="308"/>
                  </a:moveTo>
                  <a:lnTo>
                    <a:pt x="909" y="308"/>
                  </a:lnTo>
                  <a:cubicBezTo>
                    <a:pt x="893" y="239"/>
                    <a:pt x="828" y="188"/>
                    <a:pt x="750" y="188"/>
                  </a:cubicBezTo>
                  <a:lnTo>
                    <a:pt x="714" y="188"/>
                  </a:lnTo>
                  <a:cubicBezTo>
                    <a:pt x="703" y="111"/>
                    <a:pt x="664" y="55"/>
                    <a:pt x="617" y="55"/>
                  </a:cubicBezTo>
                  <a:lnTo>
                    <a:pt x="482" y="54"/>
                  </a:lnTo>
                  <a:lnTo>
                    <a:pt x="482" y="291"/>
                  </a:lnTo>
                  <a:lnTo>
                    <a:pt x="466" y="291"/>
                  </a:lnTo>
                  <a:lnTo>
                    <a:pt x="466" y="54"/>
                  </a:lnTo>
                  <a:lnTo>
                    <a:pt x="466" y="39"/>
                  </a:lnTo>
                  <a:cubicBezTo>
                    <a:pt x="466" y="17"/>
                    <a:pt x="449" y="0"/>
                    <a:pt x="428" y="0"/>
                  </a:cubicBezTo>
                  <a:lnTo>
                    <a:pt x="38" y="0"/>
                  </a:lnTo>
                  <a:cubicBezTo>
                    <a:pt x="17" y="0"/>
                    <a:pt x="0" y="17"/>
                    <a:pt x="0" y="39"/>
                  </a:cubicBezTo>
                  <a:lnTo>
                    <a:pt x="0" y="137"/>
                  </a:lnTo>
                  <a:lnTo>
                    <a:pt x="0" y="225"/>
                  </a:lnTo>
                  <a:lnTo>
                    <a:pt x="0" y="310"/>
                  </a:lnTo>
                  <a:cubicBezTo>
                    <a:pt x="0" y="356"/>
                    <a:pt x="46" y="394"/>
                    <a:pt x="104" y="394"/>
                  </a:cubicBezTo>
                  <a:cubicBezTo>
                    <a:pt x="104" y="394"/>
                    <a:pt x="107" y="394"/>
                    <a:pt x="113" y="394"/>
                  </a:cubicBezTo>
                  <a:cubicBezTo>
                    <a:pt x="112" y="389"/>
                    <a:pt x="112" y="383"/>
                    <a:pt x="112" y="378"/>
                  </a:cubicBezTo>
                  <a:cubicBezTo>
                    <a:pt x="112" y="324"/>
                    <a:pt x="159" y="279"/>
                    <a:pt x="216" y="279"/>
                  </a:cubicBezTo>
                  <a:cubicBezTo>
                    <a:pt x="274" y="279"/>
                    <a:pt x="321" y="324"/>
                    <a:pt x="321" y="378"/>
                  </a:cubicBezTo>
                  <a:cubicBezTo>
                    <a:pt x="321" y="383"/>
                    <a:pt x="320" y="388"/>
                    <a:pt x="319" y="393"/>
                  </a:cubicBezTo>
                  <a:cubicBezTo>
                    <a:pt x="462" y="393"/>
                    <a:pt x="629" y="392"/>
                    <a:pt x="662" y="392"/>
                  </a:cubicBezTo>
                  <a:cubicBezTo>
                    <a:pt x="661" y="388"/>
                    <a:pt x="660" y="383"/>
                    <a:pt x="660" y="378"/>
                  </a:cubicBezTo>
                  <a:cubicBezTo>
                    <a:pt x="660" y="322"/>
                    <a:pt x="708" y="277"/>
                    <a:pt x="767" y="277"/>
                  </a:cubicBezTo>
                  <a:cubicBezTo>
                    <a:pt x="826" y="277"/>
                    <a:pt x="874" y="322"/>
                    <a:pt x="874" y="378"/>
                  </a:cubicBezTo>
                  <a:cubicBezTo>
                    <a:pt x="874" y="383"/>
                    <a:pt x="873" y="387"/>
                    <a:pt x="873" y="392"/>
                  </a:cubicBezTo>
                  <a:cubicBezTo>
                    <a:pt x="909" y="392"/>
                    <a:pt x="932" y="392"/>
                    <a:pt x="932" y="392"/>
                  </a:cubicBezTo>
                  <a:lnTo>
                    <a:pt x="932" y="384"/>
                  </a:lnTo>
                  <a:cubicBezTo>
                    <a:pt x="933" y="383"/>
                    <a:pt x="933" y="381"/>
                    <a:pt x="933" y="379"/>
                  </a:cubicBezTo>
                  <a:lnTo>
                    <a:pt x="933" y="318"/>
                  </a:lnTo>
                  <a:cubicBezTo>
                    <a:pt x="933" y="313"/>
                    <a:pt x="928" y="308"/>
                    <a:pt x="922" y="308"/>
                  </a:cubicBezTo>
                  <a:close/>
                  <a:moveTo>
                    <a:pt x="173" y="159"/>
                  </a:moveTo>
                  <a:lnTo>
                    <a:pt x="173" y="159"/>
                  </a:lnTo>
                  <a:lnTo>
                    <a:pt x="73" y="94"/>
                  </a:lnTo>
                  <a:lnTo>
                    <a:pt x="173" y="25"/>
                  </a:lnTo>
                  <a:lnTo>
                    <a:pt x="173" y="60"/>
                  </a:lnTo>
                  <a:lnTo>
                    <a:pt x="270" y="60"/>
                  </a:lnTo>
                  <a:lnTo>
                    <a:pt x="270" y="125"/>
                  </a:lnTo>
                  <a:lnTo>
                    <a:pt x="173" y="125"/>
                  </a:lnTo>
                  <a:lnTo>
                    <a:pt x="173" y="159"/>
                  </a:lnTo>
                  <a:close/>
                  <a:moveTo>
                    <a:pt x="298" y="249"/>
                  </a:moveTo>
                  <a:lnTo>
                    <a:pt x="298" y="249"/>
                  </a:lnTo>
                  <a:lnTo>
                    <a:pt x="298" y="215"/>
                  </a:lnTo>
                  <a:lnTo>
                    <a:pt x="202" y="215"/>
                  </a:lnTo>
                  <a:lnTo>
                    <a:pt x="202" y="150"/>
                  </a:lnTo>
                  <a:lnTo>
                    <a:pt x="298" y="150"/>
                  </a:lnTo>
                  <a:lnTo>
                    <a:pt x="298" y="115"/>
                  </a:lnTo>
                  <a:lnTo>
                    <a:pt x="398" y="184"/>
                  </a:lnTo>
                  <a:lnTo>
                    <a:pt x="298" y="249"/>
                  </a:lnTo>
                  <a:close/>
                  <a:moveTo>
                    <a:pt x="593" y="267"/>
                  </a:moveTo>
                  <a:lnTo>
                    <a:pt x="593" y="267"/>
                  </a:lnTo>
                  <a:lnTo>
                    <a:pt x="553" y="267"/>
                  </a:lnTo>
                  <a:lnTo>
                    <a:pt x="553" y="256"/>
                  </a:lnTo>
                  <a:lnTo>
                    <a:pt x="593" y="256"/>
                  </a:lnTo>
                  <a:lnTo>
                    <a:pt x="593" y="267"/>
                  </a:lnTo>
                  <a:close/>
                  <a:moveTo>
                    <a:pt x="530" y="186"/>
                  </a:moveTo>
                  <a:lnTo>
                    <a:pt x="530" y="186"/>
                  </a:lnTo>
                  <a:lnTo>
                    <a:pt x="530" y="94"/>
                  </a:lnTo>
                  <a:lnTo>
                    <a:pt x="617" y="94"/>
                  </a:lnTo>
                  <a:cubicBezTo>
                    <a:pt x="637" y="94"/>
                    <a:pt x="664" y="129"/>
                    <a:pt x="674" y="186"/>
                  </a:cubicBezTo>
                  <a:lnTo>
                    <a:pt x="530" y="1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4226173" y="1059656"/>
              <a:ext cx="520700" cy="414338"/>
            </a:xfrm>
            <a:custGeom>
              <a:avLst/>
              <a:gdLst>
                <a:gd name="T0" fmla="*/ 581 w 800"/>
                <a:gd name="T1" fmla="*/ 230 h 637"/>
                <a:gd name="T2" fmla="*/ 566 w 800"/>
                <a:gd name="T3" fmla="*/ 245 h 637"/>
                <a:gd name="T4" fmla="*/ 605 w 800"/>
                <a:gd name="T5" fmla="*/ 347 h 637"/>
                <a:gd name="T6" fmla="*/ 566 w 800"/>
                <a:gd name="T7" fmla="*/ 379 h 637"/>
                <a:gd name="T8" fmla="*/ 549 w 800"/>
                <a:gd name="T9" fmla="*/ 357 h 637"/>
                <a:gd name="T10" fmla="*/ 531 w 800"/>
                <a:gd name="T11" fmla="*/ 299 h 637"/>
                <a:gd name="T12" fmla="*/ 549 w 800"/>
                <a:gd name="T13" fmla="*/ 284 h 637"/>
                <a:gd name="T14" fmla="*/ 505 w 800"/>
                <a:gd name="T15" fmla="*/ 196 h 637"/>
                <a:gd name="T16" fmla="*/ 549 w 800"/>
                <a:gd name="T17" fmla="*/ 169 h 637"/>
                <a:gd name="T18" fmla="*/ 566 w 800"/>
                <a:gd name="T19" fmla="*/ 181 h 637"/>
                <a:gd name="T20" fmla="*/ 133 w 800"/>
                <a:gd name="T21" fmla="*/ 582 h 637"/>
                <a:gd name="T22" fmla="*/ 106 w 800"/>
                <a:gd name="T23" fmla="*/ 555 h 637"/>
                <a:gd name="T24" fmla="*/ 160 w 800"/>
                <a:gd name="T25" fmla="*/ 555 h 637"/>
                <a:gd name="T26" fmla="*/ 222 w 800"/>
                <a:gd name="T27" fmla="*/ 569 h 637"/>
                <a:gd name="T28" fmla="*/ 222 w 800"/>
                <a:gd name="T29" fmla="*/ 398 h 637"/>
                <a:gd name="T30" fmla="*/ 488 w 800"/>
                <a:gd name="T31" fmla="*/ 447 h 637"/>
                <a:gd name="T32" fmla="*/ 402 w 800"/>
                <a:gd name="T33" fmla="*/ 520 h 637"/>
                <a:gd name="T34" fmla="*/ 577 w 800"/>
                <a:gd name="T35" fmla="*/ 478 h 637"/>
                <a:gd name="T36" fmla="*/ 756 w 800"/>
                <a:gd name="T37" fmla="*/ 487 h 637"/>
                <a:gd name="T38" fmla="*/ 425 w 800"/>
                <a:gd name="T39" fmla="*/ 607 h 637"/>
                <a:gd name="T40" fmla="*/ 167 w 800"/>
                <a:gd name="T41" fmla="*/ 617 h 637"/>
                <a:gd name="T42" fmla="*/ 36 w 800"/>
                <a:gd name="T43" fmla="*/ 617 h 637"/>
                <a:gd name="T44" fmla="*/ 0 w 800"/>
                <a:gd name="T45" fmla="*/ 383 h 637"/>
                <a:gd name="T46" fmla="*/ 167 w 800"/>
                <a:gd name="T47" fmla="*/ 348 h 637"/>
                <a:gd name="T48" fmla="*/ 203 w 800"/>
                <a:gd name="T49" fmla="*/ 581 h 637"/>
                <a:gd name="T50" fmla="*/ 549 w 800"/>
                <a:gd name="T51" fmla="*/ 211 h 637"/>
                <a:gd name="T52" fmla="*/ 539 w 800"/>
                <a:gd name="T53" fmla="*/ 235 h 637"/>
                <a:gd name="T54" fmla="*/ 549 w 800"/>
                <a:gd name="T55" fmla="*/ 211 h 637"/>
                <a:gd name="T56" fmla="*/ 566 w 800"/>
                <a:gd name="T57" fmla="*/ 327 h 637"/>
                <a:gd name="T58" fmla="*/ 585 w 800"/>
                <a:gd name="T59" fmla="*/ 308 h 637"/>
                <a:gd name="T60" fmla="*/ 566 w 800"/>
                <a:gd name="T61" fmla="*/ 289 h 637"/>
                <a:gd name="T62" fmla="*/ 557 w 800"/>
                <a:gd name="T63" fmla="*/ 116 h 637"/>
                <a:gd name="T64" fmla="*/ 715 w 800"/>
                <a:gd name="T65" fmla="*/ 274 h 637"/>
                <a:gd name="T66" fmla="*/ 398 w 800"/>
                <a:gd name="T67" fmla="*/ 274 h 637"/>
                <a:gd name="T68" fmla="*/ 342 w 800"/>
                <a:gd name="T69" fmla="*/ 0 h 637"/>
                <a:gd name="T70" fmla="*/ 469 w 800"/>
                <a:gd name="T71" fmla="*/ 121 h 637"/>
                <a:gd name="T72" fmla="*/ 399 w 800"/>
                <a:gd name="T73" fmla="*/ 172 h 637"/>
                <a:gd name="T74" fmla="*/ 377 w 800"/>
                <a:gd name="T75" fmla="*/ 153 h 637"/>
                <a:gd name="T76" fmla="*/ 322 w 800"/>
                <a:gd name="T77" fmla="*/ 135 h 637"/>
                <a:gd name="T78" fmla="*/ 384 w 800"/>
                <a:gd name="T79" fmla="*/ 120 h 637"/>
                <a:gd name="T80" fmla="*/ 324 w 800"/>
                <a:gd name="T81" fmla="*/ 102 h 637"/>
                <a:gd name="T82" fmla="*/ 399 w 800"/>
                <a:gd name="T83" fmla="*/ 47 h 637"/>
                <a:gd name="T84" fmla="*/ 275 w 800"/>
                <a:gd name="T85" fmla="*/ 102 h 637"/>
                <a:gd name="T86" fmla="*/ 287 w 800"/>
                <a:gd name="T87" fmla="*/ 120 h 637"/>
                <a:gd name="T88" fmla="*/ 275 w 800"/>
                <a:gd name="T89" fmla="*/ 135 h 637"/>
                <a:gd name="T90" fmla="*/ 289 w 800"/>
                <a:gd name="T91" fmla="*/ 153 h 637"/>
                <a:gd name="T92" fmla="*/ 381 w 800"/>
                <a:gd name="T93" fmla="*/ 249 h 637"/>
                <a:gd name="T94" fmla="*/ 214 w 800"/>
                <a:gd name="T95" fmla="*/ 127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0" h="637">
                  <a:moveTo>
                    <a:pt x="625" y="223"/>
                  </a:moveTo>
                  <a:lnTo>
                    <a:pt x="581" y="230"/>
                  </a:lnTo>
                  <a:cubicBezTo>
                    <a:pt x="577" y="220"/>
                    <a:pt x="575" y="216"/>
                    <a:pt x="566" y="211"/>
                  </a:cubicBezTo>
                  <a:lnTo>
                    <a:pt x="566" y="245"/>
                  </a:lnTo>
                  <a:cubicBezTo>
                    <a:pt x="590" y="252"/>
                    <a:pt x="606" y="258"/>
                    <a:pt x="614" y="266"/>
                  </a:cubicBezTo>
                  <a:cubicBezTo>
                    <a:pt x="640" y="289"/>
                    <a:pt x="632" y="329"/>
                    <a:pt x="605" y="347"/>
                  </a:cubicBezTo>
                  <a:cubicBezTo>
                    <a:pt x="594" y="354"/>
                    <a:pt x="581" y="357"/>
                    <a:pt x="566" y="357"/>
                  </a:cubicBezTo>
                  <a:lnTo>
                    <a:pt x="566" y="379"/>
                  </a:lnTo>
                  <a:lnTo>
                    <a:pt x="549" y="379"/>
                  </a:lnTo>
                  <a:lnTo>
                    <a:pt x="549" y="357"/>
                  </a:lnTo>
                  <a:cubicBezTo>
                    <a:pt x="514" y="354"/>
                    <a:pt x="490" y="341"/>
                    <a:pt x="484" y="305"/>
                  </a:cubicBezTo>
                  <a:lnTo>
                    <a:pt x="531" y="299"/>
                  </a:lnTo>
                  <a:cubicBezTo>
                    <a:pt x="534" y="312"/>
                    <a:pt x="537" y="319"/>
                    <a:pt x="549" y="325"/>
                  </a:cubicBezTo>
                  <a:lnTo>
                    <a:pt x="549" y="284"/>
                  </a:lnTo>
                  <a:cubicBezTo>
                    <a:pt x="533" y="279"/>
                    <a:pt x="522" y="276"/>
                    <a:pt x="515" y="272"/>
                  </a:cubicBezTo>
                  <a:cubicBezTo>
                    <a:pt x="486" y="258"/>
                    <a:pt x="483" y="218"/>
                    <a:pt x="505" y="196"/>
                  </a:cubicBezTo>
                  <a:cubicBezTo>
                    <a:pt x="515" y="187"/>
                    <a:pt x="530" y="182"/>
                    <a:pt x="549" y="181"/>
                  </a:cubicBezTo>
                  <a:lnTo>
                    <a:pt x="549" y="169"/>
                  </a:lnTo>
                  <a:lnTo>
                    <a:pt x="566" y="169"/>
                  </a:lnTo>
                  <a:lnTo>
                    <a:pt x="566" y="181"/>
                  </a:lnTo>
                  <a:cubicBezTo>
                    <a:pt x="595" y="182"/>
                    <a:pt x="618" y="193"/>
                    <a:pt x="625" y="223"/>
                  </a:cubicBezTo>
                  <a:close/>
                  <a:moveTo>
                    <a:pt x="133" y="582"/>
                  </a:moveTo>
                  <a:lnTo>
                    <a:pt x="133" y="582"/>
                  </a:lnTo>
                  <a:cubicBezTo>
                    <a:pt x="118" y="582"/>
                    <a:pt x="106" y="570"/>
                    <a:pt x="106" y="555"/>
                  </a:cubicBezTo>
                  <a:cubicBezTo>
                    <a:pt x="106" y="540"/>
                    <a:pt x="118" y="528"/>
                    <a:pt x="133" y="528"/>
                  </a:cubicBezTo>
                  <a:cubicBezTo>
                    <a:pt x="148" y="528"/>
                    <a:pt x="160" y="540"/>
                    <a:pt x="160" y="555"/>
                  </a:cubicBezTo>
                  <a:cubicBezTo>
                    <a:pt x="160" y="570"/>
                    <a:pt x="148" y="582"/>
                    <a:pt x="133" y="582"/>
                  </a:cubicBezTo>
                  <a:close/>
                  <a:moveTo>
                    <a:pt x="222" y="569"/>
                  </a:moveTo>
                  <a:lnTo>
                    <a:pt x="222" y="569"/>
                  </a:lnTo>
                  <a:cubicBezTo>
                    <a:pt x="222" y="512"/>
                    <a:pt x="222" y="455"/>
                    <a:pt x="222" y="398"/>
                  </a:cubicBezTo>
                  <a:cubicBezTo>
                    <a:pt x="272" y="360"/>
                    <a:pt x="303" y="354"/>
                    <a:pt x="350" y="369"/>
                  </a:cubicBezTo>
                  <a:cubicBezTo>
                    <a:pt x="404" y="387"/>
                    <a:pt x="399" y="421"/>
                    <a:pt x="488" y="447"/>
                  </a:cubicBezTo>
                  <a:cubicBezTo>
                    <a:pt x="598" y="479"/>
                    <a:pt x="573" y="554"/>
                    <a:pt x="502" y="550"/>
                  </a:cubicBezTo>
                  <a:cubicBezTo>
                    <a:pt x="459" y="548"/>
                    <a:pt x="444" y="543"/>
                    <a:pt x="402" y="520"/>
                  </a:cubicBezTo>
                  <a:cubicBezTo>
                    <a:pt x="418" y="541"/>
                    <a:pt x="458" y="560"/>
                    <a:pt x="500" y="561"/>
                  </a:cubicBezTo>
                  <a:cubicBezTo>
                    <a:pt x="566" y="563"/>
                    <a:pt x="592" y="529"/>
                    <a:pt x="577" y="478"/>
                  </a:cubicBezTo>
                  <a:cubicBezTo>
                    <a:pt x="625" y="455"/>
                    <a:pt x="651" y="440"/>
                    <a:pt x="690" y="422"/>
                  </a:cubicBezTo>
                  <a:cubicBezTo>
                    <a:pt x="743" y="397"/>
                    <a:pt x="800" y="445"/>
                    <a:pt x="756" y="487"/>
                  </a:cubicBezTo>
                  <a:cubicBezTo>
                    <a:pt x="735" y="507"/>
                    <a:pt x="628" y="578"/>
                    <a:pt x="596" y="598"/>
                  </a:cubicBezTo>
                  <a:cubicBezTo>
                    <a:pt x="539" y="633"/>
                    <a:pt x="474" y="637"/>
                    <a:pt x="425" y="607"/>
                  </a:cubicBezTo>
                  <a:cubicBezTo>
                    <a:pt x="376" y="577"/>
                    <a:pt x="311" y="567"/>
                    <a:pt x="222" y="569"/>
                  </a:cubicBezTo>
                  <a:close/>
                  <a:moveTo>
                    <a:pt x="167" y="617"/>
                  </a:moveTo>
                  <a:lnTo>
                    <a:pt x="167" y="617"/>
                  </a:lnTo>
                  <a:lnTo>
                    <a:pt x="36" y="617"/>
                  </a:lnTo>
                  <a:cubicBezTo>
                    <a:pt x="16" y="617"/>
                    <a:pt x="0" y="601"/>
                    <a:pt x="0" y="581"/>
                  </a:cubicBezTo>
                  <a:lnTo>
                    <a:pt x="0" y="383"/>
                  </a:lnTo>
                  <a:cubicBezTo>
                    <a:pt x="0" y="364"/>
                    <a:pt x="16" y="348"/>
                    <a:pt x="36" y="348"/>
                  </a:cubicBezTo>
                  <a:lnTo>
                    <a:pt x="167" y="348"/>
                  </a:lnTo>
                  <a:cubicBezTo>
                    <a:pt x="187" y="348"/>
                    <a:pt x="203" y="364"/>
                    <a:pt x="203" y="383"/>
                  </a:cubicBezTo>
                  <a:lnTo>
                    <a:pt x="203" y="581"/>
                  </a:lnTo>
                  <a:cubicBezTo>
                    <a:pt x="203" y="601"/>
                    <a:pt x="187" y="617"/>
                    <a:pt x="167" y="617"/>
                  </a:cubicBezTo>
                  <a:close/>
                  <a:moveTo>
                    <a:pt x="549" y="211"/>
                  </a:moveTo>
                  <a:lnTo>
                    <a:pt x="549" y="211"/>
                  </a:lnTo>
                  <a:cubicBezTo>
                    <a:pt x="538" y="214"/>
                    <a:pt x="530" y="224"/>
                    <a:pt x="539" y="235"/>
                  </a:cubicBezTo>
                  <a:cubicBezTo>
                    <a:pt x="541" y="237"/>
                    <a:pt x="544" y="239"/>
                    <a:pt x="549" y="241"/>
                  </a:cubicBezTo>
                  <a:lnTo>
                    <a:pt x="549" y="211"/>
                  </a:lnTo>
                  <a:close/>
                  <a:moveTo>
                    <a:pt x="566" y="327"/>
                  </a:moveTo>
                  <a:lnTo>
                    <a:pt x="566" y="327"/>
                  </a:lnTo>
                  <a:cubicBezTo>
                    <a:pt x="573" y="325"/>
                    <a:pt x="578" y="323"/>
                    <a:pt x="581" y="319"/>
                  </a:cubicBezTo>
                  <a:cubicBezTo>
                    <a:pt x="584" y="316"/>
                    <a:pt x="585" y="312"/>
                    <a:pt x="585" y="308"/>
                  </a:cubicBezTo>
                  <a:cubicBezTo>
                    <a:pt x="585" y="304"/>
                    <a:pt x="584" y="301"/>
                    <a:pt x="581" y="298"/>
                  </a:cubicBezTo>
                  <a:cubicBezTo>
                    <a:pt x="579" y="294"/>
                    <a:pt x="574" y="292"/>
                    <a:pt x="566" y="289"/>
                  </a:cubicBezTo>
                  <a:lnTo>
                    <a:pt x="566" y="327"/>
                  </a:lnTo>
                  <a:close/>
                  <a:moveTo>
                    <a:pt x="557" y="116"/>
                  </a:moveTo>
                  <a:lnTo>
                    <a:pt x="557" y="116"/>
                  </a:lnTo>
                  <a:cubicBezTo>
                    <a:pt x="644" y="116"/>
                    <a:pt x="715" y="187"/>
                    <a:pt x="715" y="274"/>
                  </a:cubicBezTo>
                  <a:cubicBezTo>
                    <a:pt x="715" y="362"/>
                    <a:pt x="644" y="433"/>
                    <a:pt x="557" y="433"/>
                  </a:cubicBezTo>
                  <a:cubicBezTo>
                    <a:pt x="469" y="433"/>
                    <a:pt x="398" y="362"/>
                    <a:pt x="398" y="274"/>
                  </a:cubicBezTo>
                  <a:cubicBezTo>
                    <a:pt x="398" y="187"/>
                    <a:pt x="469" y="116"/>
                    <a:pt x="557" y="116"/>
                  </a:cubicBezTo>
                  <a:close/>
                  <a:moveTo>
                    <a:pt x="342" y="0"/>
                  </a:moveTo>
                  <a:lnTo>
                    <a:pt x="342" y="0"/>
                  </a:lnTo>
                  <a:cubicBezTo>
                    <a:pt x="410" y="0"/>
                    <a:pt x="466" y="54"/>
                    <a:pt x="469" y="121"/>
                  </a:cubicBezTo>
                  <a:cubicBezTo>
                    <a:pt x="439" y="136"/>
                    <a:pt x="414" y="160"/>
                    <a:pt x="399" y="190"/>
                  </a:cubicBezTo>
                  <a:lnTo>
                    <a:pt x="399" y="172"/>
                  </a:lnTo>
                  <a:cubicBezTo>
                    <a:pt x="375" y="197"/>
                    <a:pt x="331" y="187"/>
                    <a:pt x="324" y="153"/>
                  </a:cubicBezTo>
                  <a:lnTo>
                    <a:pt x="377" y="153"/>
                  </a:lnTo>
                  <a:lnTo>
                    <a:pt x="381" y="135"/>
                  </a:lnTo>
                  <a:lnTo>
                    <a:pt x="322" y="135"/>
                  </a:lnTo>
                  <a:cubicBezTo>
                    <a:pt x="322" y="130"/>
                    <a:pt x="322" y="125"/>
                    <a:pt x="322" y="120"/>
                  </a:cubicBezTo>
                  <a:lnTo>
                    <a:pt x="384" y="120"/>
                  </a:lnTo>
                  <a:lnTo>
                    <a:pt x="388" y="102"/>
                  </a:lnTo>
                  <a:lnTo>
                    <a:pt x="324" y="102"/>
                  </a:lnTo>
                  <a:cubicBezTo>
                    <a:pt x="331" y="71"/>
                    <a:pt x="371" y="57"/>
                    <a:pt x="393" y="79"/>
                  </a:cubicBezTo>
                  <a:lnTo>
                    <a:pt x="399" y="47"/>
                  </a:lnTo>
                  <a:cubicBezTo>
                    <a:pt x="353" y="24"/>
                    <a:pt x="299" y="53"/>
                    <a:pt x="289" y="102"/>
                  </a:cubicBezTo>
                  <a:lnTo>
                    <a:pt x="275" y="102"/>
                  </a:lnTo>
                  <a:lnTo>
                    <a:pt x="272" y="120"/>
                  </a:lnTo>
                  <a:lnTo>
                    <a:pt x="287" y="120"/>
                  </a:lnTo>
                  <a:cubicBezTo>
                    <a:pt x="287" y="125"/>
                    <a:pt x="287" y="130"/>
                    <a:pt x="287" y="135"/>
                  </a:cubicBezTo>
                  <a:lnTo>
                    <a:pt x="275" y="135"/>
                  </a:lnTo>
                  <a:lnTo>
                    <a:pt x="272" y="153"/>
                  </a:lnTo>
                  <a:lnTo>
                    <a:pt x="289" y="153"/>
                  </a:lnTo>
                  <a:cubicBezTo>
                    <a:pt x="298" y="199"/>
                    <a:pt x="345" y="227"/>
                    <a:pt x="389" y="212"/>
                  </a:cubicBezTo>
                  <a:cubicBezTo>
                    <a:pt x="385" y="224"/>
                    <a:pt x="382" y="236"/>
                    <a:pt x="381" y="249"/>
                  </a:cubicBezTo>
                  <a:cubicBezTo>
                    <a:pt x="369" y="253"/>
                    <a:pt x="355" y="255"/>
                    <a:pt x="342" y="255"/>
                  </a:cubicBezTo>
                  <a:cubicBezTo>
                    <a:pt x="271" y="255"/>
                    <a:pt x="214" y="198"/>
                    <a:pt x="214" y="127"/>
                  </a:cubicBezTo>
                  <a:cubicBezTo>
                    <a:pt x="214" y="57"/>
                    <a:pt x="271" y="0"/>
                    <a:pt x="3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714376" y="1673225"/>
              <a:ext cx="501650" cy="419100"/>
            </a:xfrm>
            <a:custGeom>
              <a:avLst/>
              <a:gdLst>
                <a:gd name="T0" fmla="*/ 112 w 773"/>
                <a:gd name="T1" fmla="*/ 613 h 644"/>
                <a:gd name="T2" fmla="*/ 625 w 773"/>
                <a:gd name="T3" fmla="*/ 644 h 644"/>
                <a:gd name="T4" fmla="*/ 703 w 773"/>
                <a:gd name="T5" fmla="*/ 348 h 644"/>
                <a:gd name="T6" fmla="*/ 741 w 773"/>
                <a:gd name="T7" fmla="*/ 268 h 644"/>
                <a:gd name="T8" fmla="*/ 353 w 773"/>
                <a:gd name="T9" fmla="*/ 346 h 644"/>
                <a:gd name="T10" fmla="*/ 32 w 773"/>
                <a:gd name="T11" fmla="*/ 268 h 644"/>
                <a:gd name="T12" fmla="*/ 70 w 773"/>
                <a:gd name="T13" fmla="*/ 348 h 644"/>
                <a:gd name="T14" fmla="*/ 537 w 773"/>
                <a:gd name="T15" fmla="*/ 11 h 644"/>
                <a:gd name="T16" fmla="*/ 577 w 773"/>
                <a:gd name="T17" fmla="*/ 147 h 644"/>
                <a:gd name="T18" fmla="*/ 384 w 773"/>
                <a:gd name="T19" fmla="*/ 147 h 644"/>
                <a:gd name="T20" fmla="*/ 425 w 773"/>
                <a:gd name="T21" fmla="*/ 11 h 644"/>
                <a:gd name="T22" fmla="*/ 180 w 773"/>
                <a:gd name="T23" fmla="*/ 545 h 644"/>
                <a:gd name="T24" fmla="*/ 160 w 773"/>
                <a:gd name="T25" fmla="*/ 428 h 644"/>
                <a:gd name="T26" fmla="*/ 212 w 773"/>
                <a:gd name="T27" fmla="*/ 415 h 644"/>
                <a:gd name="T28" fmla="*/ 180 w 773"/>
                <a:gd name="T29" fmla="*/ 545 h 644"/>
                <a:gd name="T30" fmla="*/ 272 w 773"/>
                <a:gd name="T31" fmla="*/ 545 h 644"/>
                <a:gd name="T32" fmla="*/ 270 w 773"/>
                <a:gd name="T33" fmla="*/ 415 h 644"/>
                <a:gd name="T34" fmla="*/ 325 w 773"/>
                <a:gd name="T35" fmla="*/ 557 h 644"/>
                <a:gd name="T36" fmla="*/ 419 w 773"/>
                <a:gd name="T37" fmla="*/ 545 h 644"/>
                <a:gd name="T38" fmla="*/ 406 w 773"/>
                <a:gd name="T39" fmla="*/ 557 h 644"/>
                <a:gd name="T40" fmla="*/ 354 w 773"/>
                <a:gd name="T41" fmla="*/ 545 h 644"/>
                <a:gd name="T42" fmla="*/ 367 w 773"/>
                <a:gd name="T43" fmla="*/ 415 h 644"/>
                <a:gd name="T44" fmla="*/ 419 w 773"/>
                <a:gd name="T45" fmla="*/ 428 h 644"/>
                <a:gd name="T46" fmla="*/ 515 w 773"/>
                <a:gd name="T47" fmla="*/ 428 h 644"/>
                <a:gd name="T48" fmla="*/ 502 w 773"/>
                <a:gd name="T49" fmla="*/ 545 h 644"/>
                <a:gd name="T50" fmla="*/ 448 w 773"/>
                <a:gd name="T51" fmla="*/ 557 h 644"/>
                <a:gd name="T52" fmla="*/ 503 w 773"/>
                <a:gd name="T53" fmla="*/ 415 h 644"/>
                <a:gd name="T54" fmla="*/ 215 w 773"/>
                <a:gd name="T55" fmla="*/ 47 h 644"/>
                <a:gd name="T56" fmla="*/ 417 w 773"/>
                <a:gd name="T57" fmla="*/ 271 h 644"/>
                <a:gd name="T58" fmla="*/ 153 w 773"/>
                <a:gd name="T59" fmla="*/ 103 h 644"/>
                <a:gd name="T60" fmla="*/ 611 w 773"/>
                <a:gd name="T61" fmla="*/ 428 h 644"/>
                <a:gd name="T62" fmla="*/ 592 w 773"/>
                <a:gd name="T63" fmla="*/ 545 h 644"/>
                <a:gd name="T64" fmla="*/ 542 w 773"/>
                <a:gd name="T65" fmla="*/ 557 h 644"/>
                <a:gd name="T66" fmla="*/ 600 w 773"/>
                <a:gd name="T67" fmla="*/ 415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73" h="644">
                  <a:moveTo>
                    <a:pt x="70" y="348"/>
                  </a:moveTo>
                  <a:lnTo>
                    <a:pt x="112" y="613"/>
                  </a:lnTo>
                  <a:cubicBezTo>
                    <a:pt x="115" y="630"/>
                    <a:pt x="131" y="644"/>
                    <a:pt x="148" y="644"/>
                  </a:cubicBezTo>
                  <a:lnTo>
                    <a:pt x="625" y="644"/>
                  </a:lnTo>
                  <a:cubicBezTo>
                    <a:pt x="643" y="644"/>
                    <a:pt x="658" y="630"/>
                    <a:pt x="661" y="613"/>
                  </a:cubicBezTo>
                  <a:cubicBezTo>
                    <a:pt x="675" y="525"/>
                    <a:pt x="689" y="436"/>
                    <a:pt x="703" y="348"/>
                  </a:cubicBezTo>
                  <a:lnTo>
                    <a:pt x="718" y="348"/>
                  </a:lnTo>
                  <a:cubicBezTo>
                    <a:pt x="765" y="348"/>
                    <a:pt x="773" y="287"/>
                    <a:pt x="741" y="268"/>
                  </a:cubicBezTo>
                  <a:lnTo>
                    <a:pt x="435" y="268"/>
                  </a:lnTo>
                  <a:cubicBezTo>
                    <a:pt x="483" y="326"/>
                    <a:pt x="395" y="390"/>
                    <a:pt x="353" y="346"/>
                  </a:cubicBezTo>
                  <a:lnTo>
                    <a:pt x="281" y="268"/>
                  </a:lnTo>
                  <a:lnTo>
                    <a:pt x="32" y="268"/>
                  </a:lnTo>
                  <a:cubicBezTo>
                    <a:pt x="0" y="287"/>
                    <a:pt x="8" y="348"/>
                    <a:pt x="55" y="348"/>
                  </a:cubicBezTo>
                  <a:lnTo>
                    <a:pt x="70" y="348"/>
                  </a:lnTo>
                  <a:close/>
                  <a:moveTo>
                    <a:pt x="537" y="11"/>
                  </a:moveTo>
                  <a:lnTo>
                    <a:pt x="537" y="11"/>
                  </a:lnTo>
                  <a:lnTo>
                    <a:pt x="537" y="147"/>
                  </a:lnTo>
                  <a:lnTo>
                    <a:pt x="577" y="147"/>
                  </a:lnTo>
                  <a:lnTo>
                    <a:pt x="477" y="243"/>
                  </a:lnTo>
                  <a:lnTo>
                    <a:pt x="384" y="147"/>
                  </a:lnTo>
                  <a:lnTo>
                    <a:pt x="425" y="147"/>
                  </a:lnTo>
                  <a:lnTo>
                    <a:pt x="425" y="11"/>
                  </a:lnTo>
                  <a:lnTo>
                    <a:pt x="537" y="11"/>
                  </a:lnTo>
                  <a:close/>
                  <a:moveTo>
                    <a:pt x="180" y="545"/>
                  </a:moveTo>
                  <a:lnTo>
                    <a:pt x="180" y="545"/>
                  </a:lnTo>
                  <a:lnTo>
                    <a:pt x="160" y="428"/>
                  </a:lnTo>
                  <a:cubicBezTo>
                    <a:pt x="159" y="421"/>
                    <a:pt x="164" y="415"/>
                    <a:pt x="171" y="415"/>
                  </a:cubicBezTo>
                  <a:lnTo>
                    <a:pt x="212" y="415"/>
                  </a:lnTo>
                  <a:lnTo>
                    <a:pt x="232" y="557"/>
                  </a:lnTo>
                  <a:cubicBezTo>
                    <a:pt x="219" y="557"/>
                    <a:pt x="182" y="564"/>
                    <a:pt x="180" y="545"/>
                  </a:cubicBezTo>
                  <a:close/>
                  <a:moveTo>
                    <a:pt x="272" y="545"/>
                  </a:moveTo>
                  <a:lnTo>
                    <a:pt x="272" y="545"/>
                  </a:lnTo>
                  <a:lnTo>
                    <a:pt x="259" y="428"/>
                  </a:lnTo>
                  <a:cubicBezTo>
                    <a:pt x="258" y="421"/>
                    <a:pt x="263" y="415"/>
                    <a:pt x="270" y="415"/>
                  </a:cubicBezTo>
                  <a:cubicBezTo>
                    <a:pt x="280" y="415"/>
                    <a:pt x="303" y="415"/>
                    <a:pt x="316" y="415"/>
                  </a:cubicBezTo>
                  <a:lnTo>
                    <a:pt x="325" y="557"/>
                  </a:lnTo>
                  <a:cubicBezTo>
                    <a:pt x="312" y="559"/>
                    <a:pt x="273" y="563"/>
                    <a:pt x="272" y="545"/>
                  </a:cubicBezTo>
                  <a:close/>
                  <a:moveTo>
                    <a:pt x="419" y="545"/>
                  </a:moveTo>
                  <a:lnTo>
                    <a:pt x="419" y="545"/>
                  </a:lnTo>
                  <a:cubicBezTo>
                    <a:pt x="419" y="552"/>
                    <a:pt x="413" y="557"/>
                    <a:pt x="406" y="557"/>
                  </a:cubicBezTo>
                  <a:lnTo>
                    <a:pt x="367" y="557"/>
                  </a:lnTo>
                  <a:cubicBezTo>
                    <a:pt x="360" y="557"/>
                    <a:pt x="354" y="552"/>
                    <a:pt x="354" y="545"/>
                  </a:cubicBezTo>
                  <a:lnTo>
                    <a:pt x="354" y="428"/>
                  </a:lnTo>
                  <a:cubicBezTo>
                    <a:pt x="354" y="421"/>
                    <a:pt x="360" y="415"/>
                    <a:pt x="367" y="415"/>
                  </a:cubicBezTo>
                  <a:lnTo>
                    <a:pt x="406" y="415"/>
                  </a:lnTo>
                  <a:cubicBezTo>
                    <a:pt x="413" y="415"/>
                    <a:pt x="419" y="421"/>
                    <a:pt x="419" y="428"/>
                  </a:cubicBezTo>
                  <a:lnTo>
                    <a:pt x="419" y="545"/>
                  </a:lnTo>
                  <a:close/>
                  <a:moveTo>
                    <a:pt x="515" y="428"/>
                  </a:moveTo>
                  <a:lnTo>
                    <a:pt x="515" y="428"/>
                  </a:lnTo>
                  <a:lnTo>
                    <a:pt x="502" y="545"/>
                  </a:lnTo>
                  <a:cubicBezTo>
                    <a:pt x="501" y="552"/>
                    <a:pt x="495" y="557"/>
                    <a:pt x="488" y="557"/>
                  </a:cubicBezTo>
                  <a:cubicBezTo>
                    <a:pt x="476" y="557"/>
                    <a:pt x="461" y="557"/>
                    <a:pt x="448" y="557"/>
                  </a:cubicBezTo>
                  <a:lnTo>
                    <a:pt x="457" y="415"/>
                  </a:lnTo>
                  <a:cubicBezTo>
                    <a:pt x="475" y="414"/>
                    <a:pt x="493" y="414"/>
                    <a:pt x="503" y="415"/>
                  </a:cubicBezTo>
                  <a:cubicBezTo>
                    <a:pt x="510" y="415"/>
                    <a:pt x="515" y="421"/>
                    <a:pt x="515" y="428"/>
                  </a:cubicBezTo>
                  <a:close/>
                  <a:moveTo>
                    <a:pt x="215" y="47"/>
                  </a:moveTo>
                  <a:lnTo>
                    <a:pt x="215" y="47"/>
                  </a:lnTo>
                  <a:lnTo>
                    <a:pt x="417" y="271"/>
                  </a:lnTo>
                  <a:cubicBezTo>
                    <a:pt x="457" y="316"/>
                    <a:pt x="396" y="372"/>
                    <a:pt x="355" y="327"/>
                  </a:cubicBezTo>
                  <a:lnTo>
                    <a:pt x="153" y="103"/>
                  </a:lnTo>
                  <a:cubicBezTo>
                    <a:pt x="111" y="56"/>
                    <a:pt x="172" y="0"/>
                    <a:pt x="215" y="47"/>
                  </a:cubicBezTo>
                  <a:close/>
                  <a:moveTo>
                    <a:pt x="611" y="428"/>
                  </a:moveTo>
                  <a:lnTo>
                    <a:pt x="611" y="428"/>
                  </a:lnTo>
                  <a:lnTo>
                    <a:pt x="592" y="545"/>
                  </a:lnTo>
                  <a:cubicBezTo>
                    <a:pt x="591" y="552"/>
                    <a:pt x="584" y="557"/>
                    <a:pt x="577" y="557"/>
                  </a:cubicBezTo>
                  <a:lnTo>
                    <a:pt x="542" y="557"/>
                  </a:lnTo>
                  <a:lnTo>
                    <a:pt x="561" y="415"/>
                  </a:lnTo>
                  <a:lnTo>
                    <a:pt x="600" y="415"/>
                  </a:lnTo>
                  <a:cubicBezTo>
                    <a:pt x="607" y="415"/>
                    <a:pt x="612" y="421"/>
                    <a:pt x="611" y="4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4238708" y="2324100"/>
              <a:ext cx="503237" cy="366713"/>
            </a:xfrm>
            <a:custGeom>
              <a:avLst/>
              <a:gdLst>
                <a:gd name="T0" fmla="*/ 123 w 774"/>
                <a:gd name="T1" fmla="*/ 141 h 564"/>
                <a:gd name="T2" fmla="*/ 251 w 774"/>
                <a:gd name="T3" fmla="*/ 141 h 564"/>
                <a:gd name="T4" fmla="*/ 736 w 774"/>
                <a:gd name="T5" fmla="*/ 564 h 564"/>
                <a:gd name="T6" fmla="*/ 603 w 774"/>
                <a:gd name="T7" fmla="*/ 467 h 564"/>
                <a:gd name="T8" fmla="*/ 774 w 774"/>
                <a:gd name="T9" fmla="*/ 363 h 564"/>
                <a:gd name="T10" fmla="*/ 736 w 774"/>
                <a:gd name="T11" fmla="*/ 564 h 564"/>
                <a:gd name="T12" fmla="*/ 686 w 774"/>
                <a:gd name="T13" fmla="*/ 328 h 564"/>
                <a:gd name="T14" fmla="*/ 586 w 774"/>
                <a:gd name="T15" fmla="*/ 160 h 564"/>
                <a:gd name="T16" fmla="*/ 446 w 774"/>
                <a:gd name="T17" fmla="*/ 12 h 564"/>
                <a:gd name="T18" fmla="*/ 284 w 774"/>
                <a:gd name="T19" fmla="*/ 35 h 564"/>
                <a:gd name="T20" fmla="*/ 384 w 774"/>
                <a:gd name="T21" fmla="*/ 56 h 564"/>
                <a:gd name="T22" fmla="*/ 462 w 774"/>
                <a:gd name="T23" fmla="*/ 137 h 564"/>
                <a:gd name="T24" fmla="*/ 453 w 774"/>
                <a:gd name="T25" fmla="*/ 241 h 564"/>
                <a:gd name="T26" fmla="*/ 268 w 774"/>
                <a:gd name="T27" fmla="*/ 247 h 564"/>
                <a:gd name="T28" fmla="*/ 306 w 774"/>
                <a:gd name="T29" fmla="*/ 302 h 564"/>
                <a:gd name="T30" fmla="*/ 553 w 774"/>
                <a:gd name="T31" fmla="*/ 411 h 564"/>
                <a:gd name="T32" fmla="*/ 686 w 774"/>
                <a:gd name="T33" fmla="*/ 328 h 564"/>
                <a:gd name="T34" fmla="*/ 374 w 774"/>
                <a:gd name="T35" fmla="*/ 238 h 564"/>
                <a:gd name="T36" fmla="*/ 0 w 774"/>
                <a:gd name="T37" fmla="*/ 44 h 564"/>
                <a:gd name="T38" fmla="*/ 374 w 774"/>
                <a:gd name="T39" fmla="*/ 238 h 564"/>
                <a:gd name="T40" fmla="*/ 363 w 774"/>
                <a:gd name="T41" fmla="*/ 58 h 564"/>
                <a:gd name="T42" fmla="*/ 359 w 774"/>
                <a:gd name="T43" fmla="*/ 54 h 564"/>
                <a:gd name="T44" fmla="*/ 11 w 774"/>
                <a:gd name="T45" fmla="*/ 54 h 564"/>
                <a:gd name="T46" fmla="*/ 11 w 774"/>
                <a:gd name="T47" fmla="*/ 224 h 564"/>
                <a:gd name="T48" fmla="*/ 16 w 774"/>
                <a:gd name="T49" fmla="*/ 228 h 564"/>
                <a:gd name="T50" fmla="*/ 363 w 774"/>
                <a:gd name="T51" fmla="*/ 58 h 564"/>
                <a:gd name="T52" fmla="*/ 219 w 774"/>
                <a:gd name="T53" fmla="*/ 117 h 564"/>
                <a:gd name="T54" fmla="*/ 191 w 774"/>
                <a:gd name="T55" fmla="*/ 112 h 564"/>
                <a:gd name="T56" fmla="*/ 209 w 774"/>
                <a:gd name="T57" fmla="*/ 134 h 564"/>
                <a:gd name="T58" fmla="*/ 191 w 774"/>
                <a:gd name="T59" fmla="*/ 180 h 564"/>
                <a:gd name="T60" fmla="*/ 183 w 774"/>
                <a:gd name="T61" fmla="*/ 190 h 564"/>
                <a:gd name="T62" fmla="*/ 153 w 774"/>
                <a:gd name="T63" fmla="*/ 155 h 564"/>
                <a:gd name="T64" fmla="*/ 183 w 774"/>
                <a:gd name="T65" fmla="*/ 165 h 564"/>
                <a:gd name="T66" fmla="*/ 168 w 774"/>
                <a:gd name="T67" fmla="*/ 140 h 564"/>
                <a:gd name="T68" fmla="*/ 183 w 774"/>
                <a:gd name="T69" fmla="*/ 98 h 564"/>
                <a:gd name="T70" fmla="*/ 191 w 774"/>
                <a:gd name="T71" fmla="*/ 92 h 564"/>
                <a:gd name="T72" fmla="*/ 219 w 774"/>
                <a:gd name="T73" fmla="*/ 117 h 564"/>
                <a:gd name="T74" fmla="*/ 183 w 774"/>
                <a:gd name="T75" fmla="*/ 112 h 564"/>
                <a:gd name="T76" fmla="*/ 183 w 774"/>
                <a:gd name="T77" fmla="*/ 112 h 564"/>
                <a:gd name="T78" fmla="*/ 191 w 774"/>
                <a:gd name="T79" fmla="*/ 165 h 564"/>
                <a:gd name="T80" fmla="*/ 191 w 774"/>
                <a:gd name="T81" fmla="*/ 165 h 564"/>
                <a:gd name="T82" fmla="*/ 20 w 774"/>
                <a:gd name="T83" fmla="*/ 219 h 564"/>
                <a:gd name="T84" fmla="*/ 354 w 774"/>
                <a:gd name="T85" fmla="*/ 63 h 564"/>
                <a:gd name="T86" fmla="*/ 20 w 774"/>
                <a:gd name="T87" fmla="*/ 219 h 564"/>
                <a:gd name="T88" fmla="*/ 38 w 774"/>
                <a:gd name="T89" fmla="*/ 182 h 564"/>
                <a:gd name="T90" fmla="*/ 68 w 774"/>
                <a:gd name="T91" fmla="*/ 205 h 564"/>
                <a:gd name="T92" fmla="*/ 336 w 774"/>
                <a:gd name="T93" fmla="*/ 182 h 564"/>
                <a:gd name="T94" fmla="*/ 336 w 774"/>
                <a:gd name="T95" fmla="*/ 205 h 564"/>
                <a:gd name="T96" fmla="*/ 336 w 774"/>
                <a:gd name="T97" fmla="*/ 182 h 564"/>
                <a:gd name="T98" fmla="*/ 307 w 774"/>
                <a:gd name="T99" fmla="*/ 77 h 564"/>
                <a:gd name="T100" fmla="*/ 336 w 774"/>
                <a:gd name="T101" fmla="*/ 100 h 564"/>
                <a:gd name="T102" fmla="*/ 68 w 774"/>
                <a:gd name="T103" fmla="*/ 77 h 564"/>
                <a:gd name="T104" fmla="*/ 38 w 774"/>
                <a:gd name="T105" fmla="*/ 77 h 564"/>
                <a:gd name="T106" fmla="*/ 68 w 774"/>
                <a:gd name="T107" fmla="*/ 7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74" h="564">
                  <a:moveTo>
                    <a:pt x="187" y="205"/>
                  </a:moveTo>
                  <a:cubicBezTo>
                    <a:pt x="152" y="205"/>
                    <a:pt x="123" y="176"/>
                    <a:pt x="123" y="141"/>
                  </a:cubicBezTo>
                  <a:cubicBezTo>
                    <a:pt x="123" y="106"/>
                    <a:pt x="152" y="77"/>
                    <a:pt x="187" y="77"/>
                  </a:cubicBezTo>
                  <a:cubicBezTo>
                    <a:pt x="222" y="77"/>
                    <a:pt x="251" y="106"/>
                    <a:pt x="251" y="141"/>
                  </a:cubicBezTo>
                  <a:cubicBezTo>
                    <a:pt x="251" y="176"/>
                    <a:pt x="222" y="205"/>
                    <a:pt x="187" y="205"/>
                  </a:cubicBezTo>
                  <a:close/>
                  <a:moveTo>
                    <a:pt x="736" y="564"/>
                  </a:moveTo>
                  <a:lnTo>
                    <a:pt x="736" y="564"/>
                  </a:lnTo>
                  <a:lnTo>
                    <a:pt x="603" y="467"/>
                  </a:lnTo>
                  <a:lnTo>
                    <a:pt x="704" y="324"/>
                  </a:lnTo>
                  <a:lnTo>
                    <a:pt x="774" y="363"/>
                  </a:lnTo>
                  <a:lnTo>
                    <a:pt x="774" y="564"/>
                  </a:lnTo>
                  <a:lnTo>
                    <a:pt x="736" y="564"/>
                  </a:lnTo>
                  <a:close/>
                  <a:moveTo>
                    <a:pt x="686" y="328"/>
                  </a:moveTo>
                  <a:lnTo>
                    <a:pt x="686" y="328"/>
                  </a:lnTo>
                  <a:cubicBezTo>
                    <a:pt x="666" y="314"/>
                    <a:pt x="649" y="306"/>
                    <a:pt x="634" y="289"/>
                  </a:cubicBezTo>
                  <a:cubicBezTo>
                    <a:pt x="618" y="270"/>
                    <a:pt x="626" y="250"/>
                    <a:pt x="586" y="160"/>
                  </a:cubicBezTo>
                  <a:cubicBezTo>
                    <a:pt x="576" y="137"/>
                    <a:pt x="565" y="116"/>
                    <a:pt x="548" y="104"/>
                  </a:cubicBezTo>
                  <a:cubicBezTo>
                    <a:pt x="505" y="74"/>
                    <a:pt x="481" y="21"/>
                    <a:pt x="446" y="12"/>
                  </a:cubicBezTo>
                  <a:cubicBezTo>
                    <a:pt x="393" y="0"/>
                    <a:pt x="303" y="0"/>
                    <a:pt x="289" y="19"/>
                  </a:cubicBezTo>
                  <a:cubicBezTo>
                    <a:pt x="284" y="24"/>
                    <a:pt x="283" y="30"/>
                    <a:pt x="284" y="35"/>
                  </a:cubicBezTo>
                  <a:lnTo>
                    <a:pt x="383" y="35"/>
                  </a:lnTo>
                  <a:lnTo>
                    <a:pt x="384" y="56"/>
                  </a:lnTo>
                  <a:cubicBezTo>
                    <a:pt x="391" y="57"/>
                    <a:pt x="404" y="60"/>
                    <a:pt x="408" y="63"/>
                  </a:cubicBezTo>
                  <a:cubicBezTo>
                    <a:pt x="418" y="69"/>
                    <a:pt x="450" y="113"/>
                    <a:pt x="462" y="137"/>
                  </a:cubicBezTo>
                  <a:cubicBezTo>
                    <a:pt x="472" y="156"/>
                    <a:pt x="482" y="181"/>
                    <a:pt x="480" y="199"/>
                  </a:cubicBezTo>
                  <a:cubicBezTo>
                    <a:pt x="478" y="218"/>
                    <a:pt x="472" y="225"/>
                    <a:pt x="453" y="241"/>
                  </a:cubicBezTo>
                  <a:cubicBezTo>
                    <a:pt x="439" y="252"/>
                    <a:pt x="407" y="251"/>
                    <a:pt x="375" y="247"/>
                  </a:cubicBezTo>
                  <a:lnTo>
                    <a:pt x="268" y="247"/>
                  </a:lnTo>
                  <a:cubicBezTo>
                    <a:pt x="261" y="252"/>
                    <a:pt x="256" y="261"/>
                    <a:pt x="254" y="276"/>
                  </a:cubicBezTo>
                  <a:cubicBezTo>
                    <a:pt x="253" y="292"/>
                    <a:pt x="293" y="298"/>
                    <a:pt x="306" y="302"/>
                  </a:cubicBezTo>
                  <a:cubicBezTo>
                    <a:pt x="375" y="317"/>
                    <a:pt x="390" y="318"/>
                    <a:pt x="417" y="334"/>
                  </a:cubicBezTo>
                  <a:cubicBezTo>
                    <a:pt x="470" y="365"/>
                    <a:pt x="469" y="394"/>
                    <a:pt x="553" y="411"/>
                  </a:cubicBezTo>
                  <a:cubicBezTo>
                    <a:pt x="564" y="413"/>
                    <a:pt x="584" y="426"/>
                    <a:pt x="605" y="441"/>
                  </a:cubicBezTo>
                  <a:lnTo>
                    <a:pt x="686" y="328"/>
                  </a:lnTo>
                  <a:close/>
                  <a:moveTo>
                    <a:pt x="374" y="238"/>
                  </a:moveTo>
                  <a:lnTo>
                    <a:pt x="374" y="238"/>
                  </a:lnTo>
                  <a:lnTo>
                    <a:pt x="0" y="238"/>
                  </a:lnTo>
                  <a:lnTo>
                    <a:pt x="0" y="44"/>
                  </a:lnTo>
                  <a:lnTo>
                    <a:pt x="374" y="44"/>
                  </a:lnTo>
                  <a:cubicBezTo>
                    <a:pt x="374" y="109"/>
                    <a:pt x="374" y="173"/>
                    <a:pt x="374" y="238"/>
                  </a:cubicBezTo>
                  <a:close/>
                  <a:moveTo>
                    <a:pt x="363" y="58"/>
                  </a:moveTo>
                  <a:lnTo>
                    <a:pt x="363" y="58"/>
                  </a:lnTo>
                  <a:lnTo>
                    <a:pt x="363" y="54"/>
                  </a:lnTo>
                  <a:lnTo>
                    <a:pt x="359" y="54"/>
                  </a:lnTo>
                  <a:lnTo>
                    <a:pt x="16" y="54"/>
                  </a:lnTo>
                  <a:lnTo>
                    <a:pt x="11" y="54"/>
                  </a:lnTo>
                  <a:lnTo>
                    <a:pt x="11" y="58"/>
                  </a:lnTo>
                  <a:lnTo>
                    <a:pt x="11" y="224"/>
                  </a:lnTo>
                  <a:lnTo>
                    <a:pt x="11" y="228"/>
                  </a:lnTo>
                  <a:lnTo>
                    <a:pt x="16" y="228"/>
                  </a:lnTo>
                  <a:lnTo>
                    <a:pt x="363" y="228"/>
                  </a:lnTo>
                  <a:cubicBezTo>
                    <a:pt x="363" y="172"/>
                    <a:pt x="363" y="115"/>
                    <a:pt x="363" y="58"/>
                  </a:cubicBezTo>
                  <a:close/>
                  <a:moveTo>
                    <a:pt x="219" y="117"/>
                  </a:moveTo>
                  <a:lnTo>
                    <a:pt x="219" y="117"/>
                  </a:lnTo>
                  <a:lnTo>
                    <a:pt x="198" y="120"/>
                  </a:lnTo>
                  <a:cubicBezTo>
                    <a:pt x="197" y="116"/>
                    <a:pt x="196" y="114"/>
                    <a:pt x="191" y="112"/>
                  </a:cubicBezTo>
                  <a:lnTo>
                    <a:pt x="191" y="128"/>
                  </a:lnTo>
                  <a:cubicBezTo>
                    <a:pt x="199" y="130"/>
                    <a:pt x="205" y="132"/>
                    <a:pt x="209" y="134"/>
                  </a:cubicBezTo>
                  <a:cubicBezTo>
                    <a:pt x="229" y="144"/>
                    <a:pt x="223" y="171"/>
                    <a:pt x="203" y="178"/>
                  </a:cubicBezTo>
                  <a:cubicBezTo>
                    <a:pt x="200" y="179"/>
                    <a:pt x="196" y="179"/>
                    <a:pt x="191" y="180"/>
                  </a:cubicBezTo>
                  <a:lnTo>
                    <a:pt x="191" y="190"/>
                  </a:lnTo>
                  <a:lnTo>
                    <a:pt x="183" y="190"/>
                  </a:lnTo>
                  <a:lnTo>
                    <a:pt x="183" y="180"/>
                  </a:lnTo>
                  <a:cubicBezTo>
                    <a:pt x="167" y="178"/>
                    <a:pt x="156" y="172"/>
                    <a:pt x="153" y="155"/>
                  </a:cubicBezTo>
                  <a:lnTo>
                    <a:pt x="175" y="153"/>
                  </a:lnTo>
                  <a:cubicBezTo>
                    <a:pt x="176" y="159"/>
                    <a:pt x="178" y="162"/>
                    <a:pt x="183" y="165"/>
                  </a:cubicBezTo>
                  <a:lnTo>
                    <a:pt x="183" y="146"/>
                  </a:lnTo>
                  <a:cubicBezTo>
                    <a:pt x="176" y="144"/>
                    <a:pt x="171" y="142"/>
                    <a:pt x="168" y="140"/>
                  </a:cubicBezTo>
                  <a:cubicBezTo>
                    <a:pt x="154" y="134"/>
                    <a:pt x="153" y="115"/>
                    <a:pt x="163" y="105"/>
                  </a:cubicBezTo>
                  <a:cubicBezTo>
                    <a:pt x="168" y="100"/>
                    <a:pt x="174" y="98"/>
                    <a:pt x="183" y="98"/>
                  </a:cubicBezTo>
                  <a:lnTo>
                    <a:pt x="183" y="92"/>
                  </a:lnTo>
                  <a:lnTo>
                    <a:pt x="191" y="92"/>
                  </a:lnTo>
                  <a:lnTo>
                    <a:pt x="191" y="98"/>
                  </a:lnTo>
                  <a:cubicBezTo>
                    <a:pt x="205" y="98"/>
                    <a:pt x="215" y="103"/>
                    <a:pt x="219" y="117"/>
                  </a:cubicBezTo>
                  <a:close/>
                  <a:moveTo>
                    <a:pt x="183" y="112"/>
                  </a:moveTo>
                  <a:lnTo>
                    <a:pt x="183" y="112"/>
                  </a:lnTo>
                  <a:cubicBezTo>
                    <a:pt x="175" y="114"/>
                    <a:pt x="175" y="123"/>
                    <a:pt x="183" y="126"/>
                  </a:cubicBezTo>
                  <a:lnTo>
                    <a:pt x="183" y="112"/>
                  </a:lnTo>
                  <a:close/>
                  <a:moveTo>
                    <a:pt x="191" y="165"/>
                  </a:moveTo>
                  <a:lnTo>
                    <a:pt x="191" y="165"/>
                  </a:lnTo>
                  <a:cubicBezTo>
                    <a:pt x="203" y="163"/>
                    <a:pt x="204" y="152"/>
                    <a:pt x="191" y="148"/>
                  </a:cubicBezTo>
                  <a:lnTo>
                    <a:pt x="191" y="165"/>
                  </a:lnTo>
                  <a:close/>
                  <a:moveTo>
                    <a:pt x="20" y="219"/>
                  </a:moveTo>
                  <a:lnTo>
                    <a:pt x="20" y="219"/>
                  </a:lnTo>
                  <a:lnTo>
                    <a:pt x="354" y="219"/>
                  </a:lnTo>
                  <a:lnTo>
                    <a:pt x="354" y="63"/>
                  </a:lnTo>
                  <a:lnTo>
                    <a:pt x="20" y="63"/>
                  </a:lnTo>
                  <a:lnTo>
                    <a:pt x="20" y="219"/>
                  </a:lnTo>
                  <a:close/>
                  <a:moveTo>
                    <a:pt x="38" y="182"/>
                  </a:moveTo>
                  <a:lnTo>
                    <a:pt x="38" y="182"/>
                  </a:lnTo>
                  <a:lnTo>
                    <a:pt x="38" y="205"/>
                  </a:lnTo>
                  <a:lnTo>
                    <a:pt x="68" y="205"/>
                  </a:lnTo>
                  <a:cubicBezTo>
                    <a:pt x="67" y="192"/>
                    <a:pt x="55" y="182"/>
                    <a:pt x="38" y="182"/>
                  </a:cubicBezTo>
                  <a:close/>
                  <a:moveTo>
                    <a:pt x="336" y="182"/>
                  </a:moveTo>
                  <a:lnTo>
                    <a:pt x="336" y="182"/>
                  </a:lnTo>
                  <a:lnTo>
                    <a:pt x="336" y="205"/>
                  </a:lnTo>
                  <a:lnTo>
                    <a:pt x="307" y="205"/>
                  </a:lnTo>
                  <a:cubicBezTo>
                    <a:pt x="307" y="192"/>
                    <a:pt x="320" y="182"/>
                    <a:pt x="336" y="182"/>
                  </a:cubicBezTo>
                  <a:close/>
                  <a:moveTo>
                    <a:pt x="307" y="77"/>
                  </a:moveTo>
                  <a:lnTo>
                    <a:pt x="307" y="77"/>
                  </a:lnTo>
                  <a:lnTo>
                    <a:pt x="336" y="77"/>
                  </a:lnTo>
                  <a:lnTo>
                    <a:pt x="336" y="100"/>
                  </a:lnTo>
                  <a:cubicBezTo>
                    <a:pt x="320" y="100"/>
                    <a:pt x="307" y="90"/>
                    <a:pt x="307" y="77"/>
                  </a:cubicBezTo>
                  <a:close/>
                  <a:moveTo>
                    <a:pt x="68" y="77"/>
                  </a:moveTo>
                  <a:lnTo>
                    <a:pt x="68" y="77"/>
                  </a:lnTo>
                  <a:lnTo>
                    <a:pt x="38" y="77"/>
                  </a:lnTo>
                  <a:lnTo>
                    <a:pt x="38" y="100"/>
                  </a:lnTo>
                  <a:cubicBezTo>
                    <a:pt x="55" y="100"/>
                    <a:pt x="68" y="90"/>
                    <a:pt x="68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4352119" y="3416301"/>
              <a:ext cx="427037" cy="415925"/>
            </a:xfrm>
            <a:custGeom>
              <a:avLst/>
              <a:gdLst>
                <a:gd name="T0" fmla="*/ 68 w 657"/>
                <a:gd name="T1" fmla="*/ 639 h 639"/>
                <a:gd name="T2" fmla="*/ 0 w 657"/>
                <a:gd name="T3" fmla="*/ 569 h 639"/>
                <a:gd name="T4" fmla="*/ 31 w 657"/>
                <a:gd name="T5" fmla="*/ 313 h 639"/>
                <a:gd name="T6" fmla="*/ 68 w 657"/>
                <a:gd name="T7" fmla="*/ 265 h 639"/>
                <a:gd name="T8" fmla="*/ 589 w 657"/>
                <a:gd name="T9" fmla="*/ 253 h 639"/>
                <a:gd name="T10" fmla="*/ 589 w 657"/>
                <a:gd name="T11" fmla="*/ 313 h 639"/>
                <a:gd name="T12" fmla="*/ 657 w 657"/>
                <a:gd name="T13" fmla="*/ 344 h 639"/>
                <a:gd name="T14" fmla="*/ 589 w 657"/>
                <a:gd name="T15" fmla="*/ 569 h 639"/>
                <a:gd name="T16" fmla="*/ 214 w 657"/>
                <a:gd name="T17" fmla="*/ 21 h 639"/>
                <a:gd name="T18" fmla="*/ 214 w 657"/>
                <a:gd name="T19" fmla="*/ 227 h 639"/>
                <a:gd name="T20" fmla="*/ 443 w 657"/>
                <a:gd name="T21" fmla="*/ 63 h 639"/>
                <a:gd name="T22" fmla="*/ 214 w 657"/>
                <a:gd name="T23" fmla="*/ 21 h 639"/>
                <a:gd name="T24" fmla="*/ 241 w 657"/>
                <a:gd name="T25" fmla="*/ 71 h 639"/>
                <a:gd name="T26" fmla="*/ 416 w 657"/>
                <a:gd name="T27" fmla="*/ 92 h 639"/>
                <a:gd name="T28" fmla="*/ 241 w 657"/>
                <a:gd name="T29" fmla="*/ 71 h 639"/>
                <a:gd name="T30" fmla="*/ 241 w 657"/>
                <a:gd name="T31" fmla="*/ 126 h 639"/>
                <a:gd name="T32" fmla="*/ 416 w 657"/>
                <a:gd name="T33" fmla="*/ 147 h 639"/>
                <a:gd name="T34" fmla="*/ 241 w 657"/>
                <a:gd name="T35" fmla="*/ 126 h 639"/>
                <a:gd name="T36" fmla="*/ 241 w 657"/>
                <a:gd name="T37" fmla="*/ 181 h 639"/>
                <a:gd name="T38" fmla="*/ 416 w 657"/>
                <a:gd name="T39" fmla="*/ 201 h 639"/>
                <a:gd name="T40" fmla="*/ 241 w 657"/>
                <a:gd name="T41" fmla="*/ 181 h 639"/>
                <a:gd name="T42" fmla="*/ 192 w 657"/>
                <a:gd name="T43" fmla="*/ 238 h 639"/>
                <a:gd name="T44" fmla="*/ 192 w 657"/>
                <a:gd name="T45" fmla="*/ 0 h 639"/>
                <a:gd name="T46" fmla="*/ 371 w 657"/>
                <a:gd name="T47" fmla="*/ 0 h 639"/>
                <a:gd name="T48" fmla="*/ 376 w 657"/>
                <a:gd name="T49" fmla="*/ 1 h 639"/>
                <a:gd name="T50" fmla="*/ 465 w 657"/>
                <a:gd name="T51" fmla="*/ 50 h 639"/>
                <a:gd name="T52" fmla="*/ 465 w 657"/>
                <a:gd name="T53" fmla="*/ 238 h 639"/>
                <a:gd name="T54" fmla="*/ 454 w 657"/>
                <a:gd name="T55" fmla="*/ 249 h 639"/>
                <a:gd name="T56" fmla="*/ 192 w 657"/>
                <a:gd name="T57" fmla="*/ 249 h 639"/>
                <a:gd name="T58" fmla="*/ 602 w 657"/>
                <a:gd name="T59" fmla="*/ 388 h 639"/>
                <a:gd name="T60" fmla="*/ 582 w 657"/>
                <a:gd name="T61" fmla="*/ 368 h 639"/>
                <a:gd name="T62" fmla="*/ 622 w 657"/>
                <a:gd name="T63" fmla="*/ 368 h 639"/>
                <a:gd name="T64" fmla="*/ 123 w 657"/>
                <a:gd name="T65" fmla="*/ 584 h 639"/>
                <a:gd name="T66" fmla="*/ 534 w 657"/>
                <a:gd name="T67" fmla="*/ 584 h 639"/>
                <a:gd name="T68" fmla="*/ 534 w 657"/>
                <a:gd name="T69" fmla="*/ 613 h 639"/>
                <a:gd name="T70" fmla="*/ 109 w 657"/>
                <a:gd name="T71" fmla="*/ 598 h 639"/>
                <a:gd name="T72" fmla="*/ 46 w 657"/>
                <a:gd name="T73" fmla="*/ 354 h 639"/>
                <a:gd name="T74" fmla="*/ 98 w 657"/>
                <a:gd name="T75" fmla="*/ 354 h 639"/>
                <a:gd name="T76" fmla="*/ 109 w 657"/>
                <a:gd name="T77" fmla="*/ 371 h 639"/>
                <a:gd name="T78" fmla="*/ 46 w 657"/>
                <a:gd name="T79" fmla="*/ 382 h 639"/>
                <a:gd name="T80" fmla="*/ 35 w 657"/>
                <a:gd name="T81" fmla="*/ 364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7" h="639">
                  <a:moveTo>
                    <a:pt x="589" y="639"/>
                  </a:moveTo>
                  <a:lnTo>
                    <a:pt x="68" y="639"/>
                  </a:lnTo>
                  <a:lnTo>
                    <a:pt x="68" y="569"/>
                  </a:lnTo>
                  <a:lnTo>
                    <a:pt x="0" y="569"/>
                  </a:lnTo>
                  <a:lnTo>
                    <a:pt x="0" y="344"/>
                  </a:lnTo>
                  <a:lnTo>
                    <a:pt x="31" y="313"/>
                  </a:lnTo>
                  <a:lnTo>
                    <a:pt x="68" y="313"/>
                  </a:lnTo>
                  <a:lnTo>
                    <a:pt x="68" y="265"/>
                  </a:lnTo>
                  <a:lnTo>
                    <a:pt x="589" y="265"/>
                  </a:lnTo>
                  <a:lnTo>
                    <a:pt x="589" y="253"/>
                  </a:lnTo>
                  <a:lnTo>
                    <a:pt x="589" y="253"/>
                  </a:lnTo>
                  <a:lnTo>
                    <a:pt x="589" y="313"/>
                  </a:lnTo>
                  <a:lnTo>
                    <a:pt x="626" y="313"/>
                  </a:lnTo>
                  <a:lnTo>
                    <a:pt x="657" y="344"/>
                  </a:lnTo>
                  <a:lnTo>
                    <a:pt x="657" y="569"/>
                  </a:lnTo>
                  <a:lnTo>
                    <a:pt x="589" y="569"/>
                  </a:lnTo>
                  <a:lnTo>
                    <a:pt x="589" y="639"/>
                  </a:lnTo>
                  <a:close/>
                  <a:moveTo>
                    <a:pt x="214" y="21"/>
                  </a:moveTo>
                  <a:lnTo>
                    <a:pt x="214" y="21"/>
                  </a:lnTo>
                  <a:lnTo>
                    <a:pt x="214" y="227"/>
                  </a:lnTo>
                  <a:lnTo>
                    <a:pt x="443" y="227"/>
                  </a:lnTo>
                  <a:lnTo>
                    <a:pt x="443" y="63"/>
                  </a:lnTo>
                  <a:lnTo>
                    <a:pt x="368" y="21"/>
                  </a:lnTo>
                  <a:lnTo>
                    <a:pt x="214" y="21"/>
                  </a:lnTo>
                  <a:close/>
                  <a:moveTo>
                    <a:pt x="241" y="71"/>
                  </a:moveTo>
                  <a:lnTo>
                    <a:pt x="241" y="71"/>
                  </a:lnTo>
                  <a:lnTo>
                    <a:pt x="416" y="71"/>
                  </a:lnTo>
                  <a:lnTo>
                    <a:pt x="416" y="92"/>
                  </a:lnTo>
                  <a:lnTo>
                    <a:pt x="241" y="92"/>
                  </a:lnTo>
                  <a:lnTo>
                    <a:pt x="241" y="71"/>
                  </a:lnTo>
                  <a:close/>
                  <a:moveTo>
                    <a:pt x="241" y="126"/>
                  </a:moveTo>
                  <a:lnTo>
                    <a:pt x="241" y="126"/>
                  </a:lnTo>
                  <a:lnTo>
                    <a:pt x="416" y="126"/>
                  </a:lnTo>
                  <a:lnTo>
                    <a:pt x="416" y="147"/>
                  </a:lnTo>
                  <a:lnTo>
                    <a:pt x="241" y="147"/>
                  </a:lnTo>
                  <a:lnTo>
                    <a:pt x="241" y="126"/>
                  </a:lnTo>
                  <a:close/>
                  <a:moveTo>
                    <a:pt x="241" y="181"/>
                  </a:moveTo>
                  <a:lnTo>
                    <a:pt x="241" y="181"/>
                  </a:lnTo>
                  <a:lnTo>
                    <a:pt x="416" y="181"/>
                  </a:lnTo>
                  <a:lnTo>
                    <a:pt x="416" y="201"/>
                  </a:lnTo>
                  <a:lnTo>
                    <a:pt x="241" y="201"/>
                  </a:lnTo>
                  <a:lnTo>
                    <a:pt x="241" y="181"/>
                  </a:lnTo>
                  <a:close/>
                  <a:moveTo>
                    <a:pt x="192" y="238"/>
                  </a:moveTo>
                  <a:lnTo>
                    <a:pt x="192" y="238"/>
                  </a:lnTo>
                  <a:lnTo>
                    <a:pt x="192" y="11"/>
                  </a:lnTo>
                  <a:lnTo>
                    <a:pt x="192" y="0"/>
                  </a:lnTo>
                  <a:lnTo>
                    <a:pt x="203" y="0"/>
                  </a:lnTo>
                  <a:lnTo>
                    <a:pt x="371" y="0"/>
                  </a:lnTo>
                  <a:lnTo>
                    <a:pt x="373" y="0"/>
                  </a:lnTo>
                  <a:lnTo>
                    <a:pt x="376" y="1"/>
                  </a:lnTo>
                  <a:lnTo>
                    <a:pt x="459" y="47"/>
                  </a:lnTo>
                  <a:lnTo>
                    <a:pt x="465" y="50"/>
                  </a:lnTo>
                  <a:lnTo>
                    <a:pt x="465" y="56"/>
                  </a:lnTo>
                  <a:lnTo>
                    <a:pt x="465" y="238"/>
                  </a:lnTo>
                  <a:lnTo>
                    <a:pt x="465" y="249"/>
                  </a:lnTo>
                  <a:lnTo>
                    <a:pt x="454" y="249"/>
                  </a:lnTo>
                  <a:lnTo>
                    <a:pt x="203" y="249"/>
                  </a:lnTo>
                  <a:lnTo>
                    <a:pt x="192" y="249"/>
                  </a:lnTo>
                  <a:lnTo>
                    <a:pt x="192" y="238"/>
                  </a:lnTo>
                  <a:close/>
                  <a:moveTo>
                    <a:pt x="602" y="388"/>
                  </a:moveTo>
                  <a:lnTo>
                    <a:pt x="602" y="388"/>
                  </a:lnTo>
                  <a:cubicBezTo>
                    <a:pt x="591" y="388"/>
                    <a:pt x="582" y="379"/>
                    <a:pt x="582" y="368"/>
                  </a:cubicBezTo>
                  <a:cubicBezTo>
                    <a:pt x="582" y="357"/>
                    <a:pt x="591" y="348"/>
                    <a:pt x="602" y="348"/>
                  </a:cubicBezTo>
                  <a:cubicBezTo>
                    <a:pt x="613" y="348"/>
                    <a:pt x="622" y="357"/>
                    <a:pt x="622" y="368"/>
                  </a:cubicBezTo>
                  <a:cubicBezTo>
                    <a:pt x="622" y="379"/>
                    <a:pt x="613" y="388"/>
                    <a:pt x="602" y="388"/>
                  </a:cubicBezTo>
                  <a:close/>
                  <a:moveTo>
                    <a:pt x="123" y="584"/>
                  </a:moveTo>
                  <a:lnTo>
                    <a:pt x="123" y="584"/>
                  </a:lnTo>
                  <a:lnTo>
                    <a:pt x="534" y="584"/>
                  </a:lnTo>
                  <a:cubicBezTo>
                    <a:pt x="542" y="584"/>
                    <a:pt x="549" y="590"/>
                    <a:pt x="549" y="598"/>
                  </a:cubicBezTo>
                  <a:cubicBezTo>
                    <a:pt x="549" y="606"/>
                    <a:pt x="542" y="613"/>
                    <a:pt x="534" y="613"/>
                  </a:cubicBezTo>
                  <a:lnTo>
                    <a:pt x="123" y="613"/>
                  </a:lnTo>
                  <a:cubicBezTo>
                    <a:pt x="115" y="613"/>
                    <a:pt x="109" y="606"/>
                    <a:pt x="109" y="598"/>
                  </a:cubicBezTo>
                  <a:cubicBezTo>
                    <a:pt x="109" y="590"/>
                    <a:pt x="115" y="584"/>
                    <a:pt x="123" y="584"/>
                  </a:cubicBezTo>
                  <a:close/>
                  <a:moveTo>
                    <a:pt x="46" y="354"/>
                  </a:moveTo>
                  <a:lnTo>
                    <a:pt x="46" y="354"/>
                  </a:lnTo>
                  <a:lnTo>
                    <a:pt x="98" y="354"/>
                  </a:lnTo>
                  <a:cubicBezTo>
                    <a:pt x="104" y="354"/>
                    <a:pt x="109" y="358"/>
                    <a:pt x="109" y="364"/>
                  </a:cubicBezTo>
                  <a:lnTo>
                    <a:pt x="109" y="371"/>
                  </a:lnTo>
                  <a:cubicBezTo>
                    <a:pt x="109" y="377"/>
                    <a:pt x="104" y="382"/>
                    <a:pt x="98" y="382"/>
                  </a:cubicBezTo>
                  <a:lnTo>
                    <a:pt x="46" y="382"/>
                  </a:lnTo>
                  <a:cubicBezTo>
                    <a:pt x="40" y="382"/>
                    <a:pt x="35" y="377"/>
                    <a:pt x="35" y="371"/>
                  </a:cubicBezTo>
                  <a:lnTo>
                    <a:pt x="35" y="364"/>
                  </a:lnTo>
                  <a:cubicBezTo>
                    <a:pt x="35" y="358"/>
                    <a:pt x="40" y="354"/>
                    <a:pt x="46" y="3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4289673" y="1664826"/>
              <a:ext cx="393700" cy="392113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1427163" y="3421063"/>
              <a:ext cx="485775" cy="411163"/>
            </a:xfrm>
            <a:custGeom>
              <a:avLst/>
              <a:gdLst>
                <a:gd name="T0" fmla="*/ 140 w 747"/>
                <a:gd name="T1" fmla="*/ 38 h 632"/>
                <a:gd name="T2" fmla="*/ 248 w 747"/>
                <a:gd name="T3" fmla="*/ 38 h 632"/>
                <a:gd name="T4" fmla="*/ 248 w 747"/>
                <a:gd name="T5" fmla="*/ 93 h 632"/>
                <a:gd name="T6" fmla="*/ 140 w 747"/>
                <a:gd name="T7" fmla="*/ 199 h 632"/>
                <a:gd name="T8" fmla="*/ 140 w 747"/>
                <a:gd name="T9" fmla="*/ 38 h 632"/>
                <a:gd name="T10" fmla="*/ 664 w 747"/>
                <a:gd name="T11" fmla="*/ 391 h 632"/>
                <a:gd name="T12" fmla="*/ 664 w 747"/>
                <a:gd name="T13" fmla="*/ 391 h 632"/>
                <a:gd name="T14" fmla="*/ 664 w 747"/>
                <a:gd name="T15" fmla="*/ 632 h 632"/>
                <a:gd name="T16" fmla="*/ 67 w 747"/>
                <a:gd name="T17" fmla="*/ 632 h 632"/>
                <a:gd name="T18" fmla="*/ 67 w 747"/>
                <a:gd name="T19" fmla="*/ 408 h 632"/>
                <a:gd name="T20" fmla="*/ 47 w 747"/>
                <a:gd name="T21" fmla="*/ 428 h 632"/>
                <a:gd name="T22" fmla="*/ 0 w 747"/>
                <a:gd name="T23" fmla="*/ 382 h 632"/>
                <a:gd name="T24" fmla="*/ 372 w 747"/>
                <a:gd name="T25" fmla="*/ 0 h 632"/>
                <a:gd name="T26" fmla="*/ 747 w 747"/>
                <a:gd name="T27" fmla="*/ 382 h 632"/>
                <a:gd name="T28" fmla="*/ 700 w 747"/>
                <a:gd name="T29" fmla="*/ 428 h 632"/>
                <a:gd name="T30" fmla="*/ 664 w 747"/>
                <a:gd name="T31" fmla="*/ 391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7" h="632">
                  <a:moveTo>
                    <a:pt x="140" y="38"/>
                  </a:moveTo>
                  <a:lnTo>
                    <a:pt x="248" y="38"/>
                  </a:lnTo>
                  <a:lnTo>
                    <a:pt x="248" y="93"/>
                  </a:lnTo>
                  <a:lnTo>
                    <a:pt x="140" y="199"/>
                  </a:lnTo>
                  <a:lnTo>
                    <a:pt x="140" y="38"/>
                  </a:lnTo>
                  <a:close/>
                  <a:moveTo>
                    <a:pt x="664" y="391"/>
                  </a:moveTo>
                  <a:lnTo>
                    <a:pt x="664" y="391"/>
                  </a:lnTo>
                  <a:lnTo>
                    <a:pt x="664" y="632"/>
                  </a:lnTo>
                  <a:lnTo>
                    <a:pt x="67" y="632"/>
                  </a:lnTo>
                  <a:lnTo>
                    <a:pt x="67" y="408"/>
                  </a:lnTo>
                  <a:lnTo>
                    <a:pt x="47" y="428"/>
                  </a:lnTo>
                  <a:lnTo>
                    <a:pt x="0" y="382"/>
                  </a:lnTo>
                  <a:lnTo>
                    <a:pt x="372" y="0"/>
                  </a:lnTo>
                  <a:lnTo>
                    <a:pt x="747" y="382"/>
                  </a:lnTo>
                  <a:lnTo>
                    <a:pt x="700" y="428"/>
                  </a:lnTo>
                  <a:lnTo>
                    <a:pt x="664" y="3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490913" y="1119188"/>
              <a:ext cx="427037" cy="222250"/>
            </a:xfrm>
            <a:custGeom>
              <a:avLst/>
              <a:gdLst>
                <a:gd name="T0" fmla="*/ 625 w 655"/>
                <a:gd name="T1" fmla="*/ 45 h 343"/>
                <a:gd name="T2" fmla="*/ 615 w 655"/>
                <a:gd name="T3" fmla="*/ 44 h 343"/>
                <a:gd name="T4" fmla="*/ 577 w 655"/>
                <a:gd name="T5" fmla="*/ 73 h 343"/>
                <a:gd name="T6" fmla="*/ 576 w 655"/>
                <a:gd name="T7" fmla="*/ 76 h 343"/>
                <a:gd name="T8" fmla="*/ 508 w 655"/>
                <a:gd name="T9" fmla="*/ 248 h 343"/>
                <a:gd name="T10" fmla="*/ 482 w 655"/>
                <a:gd name="T11" fmla="*/ 265 h 343"/>
                <a:gd name="T12" fmla="*/ 252 w 655"/>
                <a:gd name="T13" fmla="*/ 265 h 343"/>
                <a:gd name="T14" fmla="*/ 225 w 655"/>
                <a:gd name="T15" fmla="*/ 245 h 343"/>
                <a:gd name="T16" fmla="*/ 169 w 655"/>
                <a:gd name="T17" fmla="*/ 36 h 343"/>
                <a:gd name="T18" fmla="*/ 164 w 655"/>
                <a:gd name="T19" fmla="*/ 24 h 343"/>
                <a:gd name="T20" fmla="*/ 162 w 655"/>
                <a:gd name="T21" fmla="*/ 21 h 343"/>
                <a:gd name="T22" fmla="*/ 127 w 655"/>
                <a:gd name="T23" fmla="*/ 0 h 343"/>
                <a:gd name="T24" fmla="*/ 39 w 655"/>
                <a:gd name="T25" fmla="*/ 0 h 343"/>
                <a:gd name="T26" fmla="*/ 0 w 655"/>
                <a:gd name="T27" fmla="*/ 38 h 343"/>
                <a:gd name="T28" fmla="*/ 39 w 655"/>
                <a:gd name="T29" fmla="*/ 77 h 343"/>
                <a:gd name="T30" fmla="*/ 79 w 655"/>
                <a:gd name="T31" fmla="*/ 77 h 343"/>
                <a:gd name="T32" fmla="*/ 105 w 655"/>
                <a:gd name="T33" fmla="*/ 98 h 343"/>
                <a:gd name="T34" fmla="*/ 163 w 655"/>
                <a:gd name="T35" fmla="*/ 312 h 343"/>
                <a:gd name="T36" fmla="*/ 171 w 655"/>
                <a:gd name="T37" fmla="*/ 328 h 343"/>
                <a:gd name="T38" fmla="*/ 172 w 655"/>
                <a:gd name="T39" fmla="*/ 329 h 343"/>
                <a:gd name="T40" fmla="*/ 172 w 655"/>
                <a:gd name="T41" fmla="*/ 329 h 343"/>
                <a:gd name="T42" fmla="*/ 173 w 655"/>
                <a:gd name="T43" fmla="*/ 330 h 343"/>
                <a:gd name="T44" fmla="*/ 202 w 655"/>
                <a:gd name="T45" fmla="*/ 343 h 343"/>
                <a:gd name="T46" fmla="*/ 526 w 655"/>
                <a:gd name="T47" fmla="*/ 343 h 343"/>
                <a:gd name="T48" fmla="*/ 549 w 655"/>
                <a:gd name="T49" fmla="*/ 335 h 343"/>
                <a:gd name="T50" fmla="*/ 552 w 655"/>
                <a:gd name="T51" fmla="*/ 333 h 343"/>
                <a:gd name="T52" fmla="*/ 572 w 655"/>
                <a:gd name="T53" fmla="*/ 306 h 343"/>
                <a:gd name="T54" fmla="*/ 652 w 655"/>
                <a:gd name="T55" fmla="*/ 92 h 343"/>
                <a:gd name="T56" fmla="*/ 648 w 655"/>
                <a:gd name="T57" fmla="*/ 63 h 343"/>
                <a:gd name="T58" fmla="*/ 625 w 655"/>
                <a:gd name="T59" fmla="*/ 45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5" h="343">
                  <a:moveTo>
                    <a:pt x="625" y="45"/>
                  </a:moveTo>
                  <a:cubicBezTo>
                    <a:pt x="621" y="44"/>
                    <a:pt x="618" y="44"/>
                    <a:pt x="615" y="44"/>
                  </a:cubicBezTo>
                  <a:cubicBezTo>
                    <a:pt x="597" y="44"/>
                    <a:pt x="582" y="56"/>
                    <a:pt x="577" y="73"/>
                  </a:cubicBezTo>
                  <a:cubicBezTo>
                    <a:pt x="577" y="74"/>
                    <a:pt x="577" y="75"/>
                    <a:pt x="576" y="76"/>
                  </a:cubicBezTo>
                  <a:lnTo>
                    <a:pt x="508" y="248"/>
                  </a:lnTo>
                  <a:cubicBezTo>
                    <a:pt x="504" y="258"/>
                    <a:pt x="494" y="265"/>
                    <a:pt x="482" y="265"/>
                  </a:cubicBezTo>
                  <a:lnTo>
                    <a:pt x="252" y="265"/>
                  </a:lnTo>
                  <a:cubicBezTo>
                    <a:pt x="239" y="265"/>
                    <a:pt x="228" y="257"/>
                    <a:pt x="225" y="245"/>
                  </a:cubicBezTo>
                  <a:lnTo>
                    <a:pt x="169" y="36"/>
                  </a:lnTo>
                  <a:cubicBezTo>
                    <a:pt x="168" y="31"/>
                    <a:pt x="166" y="28"/>
                    <a:pt x="164" y="24"/>
                  </a:cubicBezTo>
                  <a:cubicBezTo>
                    <a:pt x="163" y="23"/>
                    <a:pt x="162" y="22"/>
                    <a:pt x="162" y="21"/>
                  </a:cubicBezTo>
                  <a:cubicBezTo>
                    <a:pt x="155" y="8"/>
                    <a:pt x="142" y="0"/>
                    <a:pt x="127" y="0"/>
                  </a:cubicBezTo>
                  <a:lnTo>
                    <a:pt x="39" y="0"/>
                  </a:lnTo>
                  <a:cubicBezTo>
                    <a:pt x="17" y="0"/>
                    <a:pt x="0" y="17"/>
                    <a:pt x="0" y="38"/>
                  </a:cubicBezTo>
                  <a:cubicBezTo>
                    <a:pt x="0" y="60"/>
                    <a:pt x="17" y="77"/>
                    <a:pt x="39" y="77"/>
                  </a:cubicBezTo>
                  <a:lnTo>
                    <a:pt x="79" y="77"/>
                  </a:lnTo>
                  <a:cubicBezTo>
                    <a:pt x="91" y="77"/>
                    <a:pt x="102" y="85"/>
                    <a:pt x="105" y="98"/>
                  </a:cubicBezTo>
                  <a:lnTo>
                    <a:pt x="163" y="312"/>
                  </a:lnTo>
                  <a:cubicBezTo>
                    <a:pt x="165" y="318"/>
                    <a:pt x="167" y="323"/>
                    <a:pt x="171" y="328"/>
                  </a:cubicBezTo>
                  <a:cubicBezTo>
                    <a:pt x="172" y="328"/>
                    <a:pt x="172" y="329"/>
                    <a:pt x="172" y="329"/>
                  </a:cubicBezTo>
                  <a:lnTo>
                    <a:pt x="172" y="329"/>
                  </a:lnTo>
                  <a:lnTo>
                    <a:pt x="173" y="330"/>
                  </a:lnTo>
                  <a:cubicBezTo>
                    <a:pt x="181" y="338"/>
                    <a:pt x="191" y="343"/>
                    <a:pt x="202" y="343"/>
                  </a:cubicBezTo>
                  <a:lnTo>
                    <a:pt x="526" y="343"/>
                  </a:lnTo>
                  <a:cubicBezTo>
                    <a:pt x="534" y="343"/>
                    <a:pt x="542" y="340"/>
                    <a:pt x="549" y="335"/>
                  </a:cubicBezTo>
                  <a:cubicBezTo>
                    <a:pt x="550" y="335"/>
                    <a:pt x="551" y="334"/>
                    <a:pt x="552" y="333"/>
                  </a:cubicBezTo>
                  <a:cubicBezTo>
                    <a:pt x="559" y="329"/>
                    <a:pt x="565" y="322"/>
                    <a:pt x="572" y="306"/>
                  </a:cubicBezTo>
                  <a:lnTo>
                    <a:pt x="652" y="92"/>
                  </a:lnTo>
                  <a:cubicBezTo>
                    <a:pt x="655" y="82"/>
                    <a:pt x="653" y="72"/>
                    <a:pt x="648" y="63"/>
                  </a:cubicBezTo>
                  <a:cubicBezTo>
                    <a:pt x="643" y="54"/>
                    <a:pt x="635" y="48"/>
                    <a:pt x="625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7"/>
            <p:cNvSpPr>
              <a:spLocks noChangeArrowheads="1"/>
            </p:cNvSpPr>
            <p:nvPr/>
          </p:nvSpPr>
          <p:spPr bwMode="auto">
            <a:xfrm>
              <a:off x="3597275" y="1373188"/>
              <a:ext cx="106362" cy="1063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3757613" y="1373188"/>
              <a:ext cx="106362" cy="1063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3629025" y="1054100"/>
              <a:ext cx="211137" cy="212725"/>
            </a:xfrm>
            <a:custGeom>
              <a:avLst/>
              <a:gdLst>
                <a:gd name="T0" fmla="*/ 306 w 326"/>
                <a:gd name="T1" fmla="*/ 194 h 327"/>
                <a:gd name="T2" fmla="*/ 283 w 326"/>
                <a:gd name="T3" fmla="*/ 194 h 327"/>
                <a:gd name="T4" fmla="*/ 270 w 326"/>
                <a:gd name="T5" fmla="*/ 227 h 327"/>
                <a:gd name="T6" fmla="*/ 285 w 326"/>
                <a:gd name="T7" fmla="*/ 243 h 327"/>
                <a:gd name="T8" fmla="*/ 242 w 326"/>
                <a:gd name="T9" fmla="*/ 286 h 327"/>
                <a:gd name="T10" fmla="*/ 226 w 326"/>
                <a:gd name="T11" fmla="*/ 270 h 327"/>
                <a:gd name="T12" fmla="*/ 215 w 326"/>
                <a:gd name="T13" fmla="*/ 266 h 327"/>
                <a:gd name="T14" fmla="*/ 208 w 326"/>
                <a:gd name="T15" fmla="*/ 267 h 327"/>
                <a:gd name="T16" fmla="*/ 205 w 326"/>
                <a:gd name="T17" fmla="*/ 268 h 327"/>
                <a:gd name="T18" fmla="*/ 203 w 326"/>
                <a:gd name="T19" fmla="*/ 269 h 327"/>
                <a:gd name="T20" fmla="*/ 198 w 326"/>
                <a:gd name="T21" fmla="*/ 274 h 327"/>
                <a:gd name="T22" fmla="*/ 193 w 326"/>
                <a:gd name="T23" fmla="*/ 289 h 327"/>
                <a:gd name="T24" fmla="*/ 172 w 326"/>
                <a:gd name="T25" fmla="*/ 327 h 327"/>
                <a:gd name="T26" fmla="*/ 132 w 326"/>
                <a:gd name="T27" fmla="*/ 299 h 327"/>
                <a:gd name="T28" fmla="*/ 126 w 326"/>
                <a:gd name="T29" fmla="*/ 272 h 327"/>
                <a:gd name="T30" fmla="*/ 109 w 326"/>
                <a:gd name="T31" fmla="*/ 266 h 327"/>
                <a:gd name="T32" fmla="*/ 106 w 326"/>
                <a:gd name="T33" fmla="*/ 267 h 327"/>
                <a:gd name="T34" fmla="*/ 104 w 326"/>
                <a:gd name="T35" fmla="*/ 267 h 327"/>
                <a:gd name="T36" fmla="*/ 101 w 326"/>
                <a:gd name="T37" fmla="*/ 269 h 327"/>
                <a:gd name="T38" fmla="*/ 99 w 326"/>
                <a:gd name="T39" fmla="*/ 270 h 327"/>
                <a:gd name="T40" fmla="*/ 54 w 326"/>
                <a:gd name="T41" fmla="*/ 285 h 327"/>
                <a:gd name="T42" fmla="*/ 45 w 326"/>
                <a:gd name="T43" fmla="*/ 238 h 327"/>
                <a:gd name="T44" fmla="*/ 60 w 326"/>
                <a:gd name="T45" fmla="*/ 214 h 327"/>
                <a:gd name="T46" fmla="*/ 45 w 326"/>
                <a:gd name="T47" fmla="*/ 194 h 327"/>
                <a:gd name="T48" fmla="*/ 27 w 326"/>
                <a:gd name="T49" fmla="*/ 194 h 327"/>
                <a:gd name="T50" fmla="*/ 0 w 326"/>
                <a:gd name="T51" fmla="*/ 153 h 327"/>
                <a:gd name="T52" fmla="*/ 38 w 326"/>
                <a:gd name="T53" fmla="*/ 132 h 327"/>
                <a:gd name="T54" fmla="*/ 55 w 326"/>
                <a:gd name="T55" fmla="*/ 127 h 327"/>
                <a:gd name="T56" fmla="*/ 60 w 326"/>
                <a:gd name="T57" fmla="*/ 106 h 327"/>
                <a:gd name="T58" fmla="*/ 59 w 326"/>
                <a:gd name="T59" fmla="*/ 104 h 327"/>
                <a:gd name="T60" fmla="*/ 57 w 326"/>
                <a:gd name="T61" fmla="*/ 101 h 327"/>
                <a:gd name="T62" fmla="*/ 45 w 326"/>
                <a:gd name="T63" fmla="*/ 88 h 327"/>
                <a:gd name="T64" fmla="*/ 55 w 326"/>
                <a:gd name="T65" fmla="*/ 41 h 327"/>
                <a:gd name="T66" fmla="*/ 96 w 326"/>
                <a:gd name="T67" fmla="*/ 53 h 327"/>
                <a:gd name="T68" fmla="*/ 126 w 326"/>
                <a:gd name="T69" fmla="*/ 56 h 327"/>
                <a:gd name="T70" fmla="*/ 131 w 326"/>
                <a:gd name="T71" fmla="*/ 48 h 327"/>
                <a:gd name="T72" fmla="*/ 132 w 326"/>
                <a:gd name="T73" fmla="*/ 46 h 327"/>
                <a:gd name="T74" fmla="*/ 133 w 326"/>
                <a:gd name="T75" fmla="*/ 43 h 327"/>
                <a:gd name="T76" fmla="*/ 133 w 326"/>
                <a:gd name="T77" fmla="*/ 21 h 327"/>
                <a:gd name="T78" fmla="*/ 194 w 326"/>
                <a:gd name="T79" fmla="*/ 21 h 327"/>
                <a:gd name="T80" fmla="*/ 194 w 326"/>
                <a:gd name="T81" fmla="*/ 43 h 327"/>
                <a:gd name="T82" fmla="*/ 227 w 326"/>
                <a:gd name="T83" fmla="*/ 57 h 327"/>
                <a:gd name="T84" fmla="*/ 243 w 326"/>
                <a:gd name="T85" fmla="*/ 41 h 327"/>
                <a:gd name="T86" fmla="*/ 286 w 326"/>
                <a:gd name="T87" fmla="*/ 84 h 327"/>
                <a:gd name="T88" fmla="*/ 270 w 326"/>
                <a:gd name="T89" fmla="*/ 100 h 327"/>
                <a:gd name="T90" fmla="*/ 275 w 326"/>
                <a:gd name="T91" fmla="*/ 130 h 327"/>
                <a:gd name="T92" fmla="*/ 284 w 326"/>
                <a:gd name="T93" fmla="*/ 133 h 327"/>
                <a:gd name="T94" fmla="*/ 326 w 326"/>
                <a:gd name="T95" fmla="*/ 154 h 327"/>
                <a:gd name="T96" fmla="*/ 98 w 326"/>
                <a:gd name="T97" fmla="*/ 163 h 327"/>
                <a:gd name="T98" fmla="*/ 163 w 326"/>
                <a:gd name="T99" fmla="*/ 99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" h="327">
                  <a:moveTo>
                    <a:pt x="326" y="154"/>
                  </a:moveTo>
                  <a:lnTo>
                    <a:pt x="326" y="173"/>
                  </a:lnTo>
                  <a:cubicBezTo>
                    <a:pt x="325" y="184"/>
                    <a:pt x="316" y="193"/>
                    <a:pt x="306" y="194"/>
                  </a:cubicBezTo>
                  <a:lnTo>
                    <a:pt x="299" y="194"/>
                  </a:lnTo>
                  <a:lnTo>
                    <a:pt x="288" y="194"/>
                  </a:lnTo>
                  <a:lnTo>
                    <a:pt x="283" y="194"/>
                  </a:lnTo>
                  <a:cubicBezTo>
                    <a:pt x="282" y="194"/>
                    <a:pt x="280" y="195"/>
                    <a:pt x="278" y="196"/>
                  </a:cubicBezTo>
                  <a:cubicBezTo>
                    <a:pt x="276" y="197"/>
                    <a:pt x="273" y="198"/>
                    <a:pt x="271" y="200"/>
                  </a:cubicBezTo>
                  <a:cubicBezTo>
                    <a:pt x="264" y="208"/>
                    <a:pt x="263" y="219"/>
                    <a:pt x="270" y="227"/>
                  </a:cubicBezTo>
                  <a:lnTo>
                    <a:pt x="273" y="230"/>
                  </a:lnTo>
                  <a:lnTo>
                    <a:pt x="281" y="238"/>
                  </a:lnTo>
                  <a:lnTo>
                    <a:pt x="285" y="243"/>
                  </a:lnTo>
                  <a:cubicBezTo>
                    <a:pt x="292" y="252"/>
                    <a:pt x="292" y="264"/>
                    <a:pt x="285" y="272"/>
                  </a:cubicBezTo>
                  <a:lnTo>
                    <a:pt x="271" y="286"/>
                  </a:lnTo>
                  <a:cubicBezTo>
                    <a:pt x="263" y="293"/>
                    <a:pt x="251" y="293"/>
                    <a:pt x="242" y="286"/>
                  </a:cubicBezTo>
                  <a:lnTo>
                    <a:pt x="237" y="281"/>
                  </a:lnTo>
                  <a:lnTo>
                    <a:pt x="230" y="274"/>
                  </a:lnTo>
                  <a:lnTo>
                    <a:pt x="226" y="270"/>
                  </a:lnTo>
                  <a:cubicBezTo>
                    <a:pt x="226" y="270"/>
                    <a:pt x="225" y="269"/>
                    <a:pt x="224" y="269"/>
                  </a:cubicBezTo>
                  <a:cubicBezTo>
                    <a:pt x="222" y="267"/>
                    <a:pt x="219" y="266"/>
                    <a:pt x="215" y="266"/>
                  </a:cubicBezTo>
                  <a:cubicBezTo>
                    <a:pt x="215" y="266"/>
                    <a:pt x="215" y="266"/>
                    <a:pt x="215" y="266"/>
                  </a:cubicBezTo>
                  <a:cubicBezTo>
                    <a:pt x="215" y="266"/>
                    <a:pt x="214" y="266"/>
                    <a:pt x="214" y="266"/>
                  </a:cubicBezTo>
                  <a:cubicBezTo>
                    <a:pt x="212" y="266"/>
                    <a:pt x="210" y="266"/>
                    <a:pt x="208" y="267"/>
                  </a:cubicBezTo>
                  <a:cubicBezTo>
                    <a:pt x="208" y="267"/>
                    <a:pt x="208" y="267"/>
                    <a:pt x="208" y="267"/>
                  </a:cubicBezTo>
                  <a:cubicBezTo>
                    <a:pt x="207" y="267"/>
                    <a:pt x="206" y="267"/>
                    <a:pt x="205" y="268"/>
                  </a:cubicBezTo>
                  <a:cubicBezTo>
                    <a:pt x="205" y="268"/>
                    <a:pt x="205" y="268"/>
                    <a:pt x="205" y="268"/>
                  </a:cubicBezTo>
                  <a:lnTo>
                    <a:pt x="205" y="268"/>
                  </a:lnTo>
                  <a:cubicBezTo>
                    <a:pt x="204" y="268"/>
                    <a:pt x="204" y="268"/>
                    <a:pt x="204" y="268"/>
                  </a:cubicBezTo>
                  <a:cubicBezTo>
                    <a:pt x="204" y="269"/>
                    <a:pt x="203" y="269"/>
                    <a:pt x="203" y="269"/>
                  </a:cubicBezTo>
                  <a:lnTo>
                    <a:pt x="203" y="269"/>
                  </a:lnTo>
                  <a:cubicBezTo>
                    <a:pt x="201" y="270"/>
                    <a:pt x="200" y="271"/>
                    <a:pt x="199" y="272"/>
                  </a:cubicBezTo>
                  <a:cubicBezTo>
                    <a:pt x="199" y="273"/>
                    <a:pt x="198" y="273"/>
                    <a:pt x="198" y="273"/>
                  </a:cubicBezTo>
                  <a:cubicBezTo>
                    <a:pt x="198" y="273"/>
                    <a:pt x="198" y="274"/>
                    <a:pt x="198" y="274"/>
                  </a:cubicBezTo>
                  <a:cubicBezTo>
                    <a:pt x="195" y="277"/>
                    <a:pt x="194" y="280"/>
                    <a:pt x="193" y="284"/>
                  </a:cubicBezTo>
                  <a:lnTo>
                    <a:pt x="193" y="284"/>
                  </a:lnTo>
                  <a:lnTo>
                    <a:pt x="193" y="289"/>
                  </a:lnTo>
                  <a:lnTo>
                    <a:pt x="193" y="300"/>
                  </a:lnTo>
                  <a:lnTo>
                    <a:pt x="193" y="306"/>
                  </a:lnTo>
                  <a:cubicBezTo>
                    <a:pt x="192" y="317"/>
                    <a:pt x="183" y="326"/>
                    <a:pt x="172" y="327"/>
                  </a:cubicBezTo>
                  <a:lnTo>
                    <a:pt x="153" y="327"/>
                  </a:lnTo>
                  <a:cubicBezTo>
                    <a:pt x="142" y="325"/>
                    <a:pt x="134" y="317"/>
                    <a:pt x="132" y="306"/>
                  </a:cubicBezTo>
                  <a:lnTo>
                    <a:pt x="132" y="299"/>
                  </a:lnTo>
                  <a:lnTo>
                    <a:pt x="132" y="289"/>
                  </a:lnTo>
                  <a:lnTo>
                    <a:pt x="132" y="284"/>
                  </a:lnTo>
                  <a:cubicBezTo>
                    <a:pt x="132" y="279"/>
                    <a:pt x="130" y="275"/>
                    <a:pt x="126" y="272"/>
                  </a:cubicBezTo>
                  <a:cubicBezTo>
                    <a:pt x="122" y="267"/>
                    <a:pt x="116" y="265"/>
                    <a:pt x="111" y="266"/>
                  </a:cubicBezTo>
                  <a:cubicBezTo>
                    <a:pt x="110" y="266"/>
                    <a:pt x="110" y="266"/>
                    <a:pt x="109" y="266"/>
                  </a:cubicBezTo>
                  <a:cubicBezTo>
                    <a:pt x="109" y="266"/>
                    <a:pt x="109" y="266"/>
                    <a:pt x="109" y="266"/>
                  </a:cubicBezTo>
                  <a:cubicBezTo>
                    <a:pt x="108" y="266"/>
                    <a:pt x="108" y="266"/>
                    <a:pt x="107" y="266"/>
                  </a:cubicBezTo>
                  <a:cubicBezTo>
                    <a:pt x="107" y="266"/>
                    <a:pt x="107" y="266"/>
                    <a:pt x="107" y="266"/>
                  </a:cubicBezTo>
                  <a:cubicBezTo>
                    <a:pt x="107" y="266"/>
                    <a:pt x="106" y="266"/>
                    <a:pt x="106" y="267"/>
                  </a:cubicBezTo>
                  <a:lnTo>
                    <a:pt x="106" y="267"/>
                  </a:lnTo>
                  <a:cubicBezTo>
                    <a:pt x="106" y="267"/>
                    <a:pt x="106" y="267"/>
                    <a:pt x="106" y="267"/>
                  </a:cubicBezTo>
                  <a:cubicBezTo>
                    <a:pt x="105" y="267"/>
                    <a:pt x="104" y="267"/>
                    <a:pt x="104" y="267"/>
                  </a:cubicBezTo>
                  <a:cubicBezTo>
                    <a:pt x="104" y="267"/>
                    <a:pt x="104" y="267"/>
                    <a:pt x="103" y="268"/>
                  </a:cubicBezTo>
                  <a:cubicBezTo>
                    <a:pt x="103" y="268"/>
                    <a:pt x="103" y="268"/>
                    <a:pt x="102" y="268"/>
                  </a:cubicBezTo>
                  <a:cubicBezTo>
                    <a:pt x="102" y="268"/>
                    <a:pt x="102" y="268"/>
                    <a:pt x="101" y="269"/>
                  </a:cubicBezTo>
                  <a:cubicBezTo>
                    <a:pt x="101" y="269"/>
                    <a:pt x="101" y="269"/>
                    <a:pt x="101" y="269"/>
                  </a:cubicBezTo>
                  <a:cubicBezTo>
                    <a:pt x="100" y="269"/>
                    <a:pt x="100" y="270"/>
                    <a:pt x="99" y="270"/>
                  </a:cubicBezTo>
                  <a:cubicBezTo>
                    <a:pt x="99" y="270"/>
                    <a:pt x="99" y="270"/>
                    <a:pt x="99" y="270"/>
                  </a:cubicBezTo>
                  <a:lnTo>
                    <a:pt x="88" y="281"/>
                  </a:lnTo>
                  <a:lnTo>
                    <a:pt x="83" y="286"/>
                  </a:lnTo>
                  <a:cubicBezTo>
                    <a:pt x="75" y="292"/>
                    <a:pt x="63" y="292"/>
                    <a:pt x="54" y="285"/>
                  </a:cubicBezTo>
                  <a:lnTo>
                    <a:pt x="40" y="272"/>
                  </a:lnTo>
                  <a:cubicBezTo>
                    <a:pt x="34" y="263"/>
                    <a:pt x="34" y="251"/>
                    <a:pt x="40" y="242"/>
                  </a:cubicBezTo>
                  <a:lnTo>
                    <a:pt x="45" y="238"/>
                  </a:lnTo>
                  <a:lnTo>
                    <a:pt x="53" y="230"/>
                  </a:lnTo>
                  <a:lnTo>
                    <a:pt x="56" y="227"/>
                  </a:lnTo>
                  <a:cubicBezTo>
                    <a:pt x="59" y="223"/>
                    <a:pt x="60" y="219"/>
                    <a:pt x="60" y="214"/>
                  </a:cubicBezTo>
                  <a:lnTo>
                    <a:pt x="60" y="214"/>
                  </a:lnTo>
                  <a:cubicBezTo>
                    <a:pt x="60" y="205"/>
                    <a:pt x="54" y="197"/>
                    <a:pt x="46" y="194"/>
                  </a:cubicBezTo>
                  <a:cubicBezTo>
                    <a:pt x="46" y="194"/>
                    <a:pt x="45" y="194"/>
                    <a:pt x="45" y="194"/>
                  </a:cubicBezTo>
                  <a:cubicBezTo>
                    <a:pt x="45" y="194"/>
                    <a:pt x="44" y="194"/>
                    <a:pt x="44" y="194"/>
                  </a:cubicBezTo>
                  <a:cubicBezTo>
                    <a:pt x="44" y="194"/>
                    <a:pt x="43" y="194"/>
                    <a:pt x="42" y="194"/>
                  </a:cubicBezTo>
                  <a:lnTo>
                    <a:pt x="27" y="194"/>
                  </a:lnTo>
                  <a:lnTo>
                    <a:pt x="20" y="194"/>
                  </a:lnTo>
                  <a:cubicBezTo>
                    <a:pt x="9" y="192"/>
                    <a:pt x="1" y="183"/>
                    <a:pt x="0" y="172"/>
                  </a:cubicBezTo>
                  <a:lnTo>
                    <a:pt x="0" y="153"/>
                  </a:lnTo>
                  <a:cubicBezTo>
                    <a:pt x="1" y="142"/>
                    <a:pt x="10" y="134"/>
                    <a:pt x="20" y="132"/>
                  </a:cubicBezTo>
                  <a:lnTo>
                    <a:pt x="27" y="132"/>
                  </a:lnTo>
                  <a:lnTo>
                    <a:pt x="38" y="132"/>
                  </a:lnTo>
                  <a:lnTo>
                    <a:pt x="43" y="132"/>
                  </a:lnTo>
                  <a:cubicBezTo>
                    <a:pt x="47" y="132"/>
                    <a:pt x="51" y="130"/>
                    <a:pt x="55" y="127"/>
                  </a:cubicBezTo>
                  <a:lnTo>
                    <a:pt x="55" y="127"/>
                  </a:lnTo>
                  <a:cubicBezTo>
                    <a:pt x="59" y="122"/>
                    <a:pt x="61" y="116"/>
                    <a:pt x="60" y="110"/>
                  </a:cubicBezTo>
                  <a:cubicBezTo>
                    <a:pt x="60" y="109"/>
                    <a:pt x="60" y="108"/>
                    <a:pt x="60" y="108"/>
                  </a:cubicBezTo>
                  <a:cubicBezTo>
                    <a:pt x="60" y="107"/>
                    <a:pt x="60" y="107"/>
                    <a:pt x="60" y="106"/>
                  </a:cubicBezTo>
                  <a:cubicBezTo>
                    <a:pt x="60" y="106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2"/>
                    <a:pt x="58" y="101"/>
                    <a:pt x="57" y="101"/>
                  </a:cubicBezTo>
                  <a:cubicBezTo>
                    <a:pt x="57" y="101"/>
                    <a:pt x="57" y="100"/>
                    <a:pt x="57" y="100"/>
                  </a:cubicBezTo>
                  <a:cubicBezTo>
                    <a:pt x="57" y="100"/>
                    <a:pt x="56" y="100"/>
                    <a:pt x="56" y="99"/>
                  </a:cubicBezTo>
                  <a:lnTo>
                    <a:pt x="45" y="88"/>
                  </a:lnTo>
                  <a:lnTo>
                    <a:pt x="41" y="84"/>
                  </a:lnTo>
                  <a:cubicBezTo>
                    <a:pt x="34" y="75"/>
                    <a:pt x="34" y="63"/>
                    <a:pt x="41" y="54"/>
                  </a:cubicBezTo>
                  <a:lnTo>
                    <a:pt x="55" y="41"/>
                  </a:lnTo>
                  <a:cubicBezTo>
                    <a:pt x="63" y="34"/>
                    <a:pt x="75" y="34"/>
                    <a:pt x="84" y="41"/>
                  </a:cubicBezTo>
                  <a:lnTo>
                    <a:pt x="89" y="45"/>
                  </a:lnTo>
                  <a:lnTo>
                    <a:pt x="96" y="53"/>
                  </a:lnTo>
                  <a:lnTo>
                    <a:pt x="100" y="56"/>
                  </a:lnTo>
                  <a:cubicBezTo>
                    <a:pt x="103" y="59"/>
                    <a:pt x="108" y="61"/>
                    <a:pt x="112" y="61"/>
                  </a:cubicBezTo>
                  <a:cubicBezTo>
                    <a:pt x="117" y="61"/>
                    <a:pt x="122" y="59"/>
                    <a:pt x="126" y="56"/>
                  </a:cubicBezTo>
                  <a:cubicBezTo>
                    <a:pt x="128" y="54"/>
                    <a:pt x="129" y="52"/>
                    <a:pt x="131" y="50"/>
                  </a:cubicBezTo>
                  <a:lnTo>
                    <a:pt x="131" y="50"/>
                  </a:lnTo>
                  <a:cubicBezTo>
                    <a:pt x="131" y="49"/>
                    <a:pt x="131" y="49"/>
                    <a:pt x="131" y="48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2" y="48"/>
                    <a:pt x="132" y="47"/>
                    <a:pt x="132" y="46"/>
                  </a:cubicBezTo>
                  <a:lnTo>
                    <a:pt x="132" y="46"/>
                  </a:lnTo>
                  <a:cubicBezTo>
                    <a:pt x="132" y="46"/>
                    <a:pt x="132" y="45"/>
                    <a:pt x="132" y="45"/>
                  </a:cubicBezTo>
                  <a:cubicBezTo>
                    <a:pt x="132" y="44"/>
                    <a:pt x="132" y="44"/>
                    <a:pt x="132" y="44"/>
                  </a:cubicBezTo>
                  <a:cubicBezTo>
                    <a:pt x="133" y="44"/>
                    <a:pt x="133" y="43"/>
                    <a:pt x="133" y="43"/>
                  </a:cubicBezTo>
                  <a:lnTo>
                    <a:pt x="133" y="38"/>
                  </a:lnTo>
                  <a:lnTo>
                    <a:pt x="133" y="27"/>
                  </a:lnTo>
                  <a:lnTo>
                    <a:pt x="133" y="21"/>
                  </a:lnTo>
                  <a:cubicBezTo>
                    <a:pt x="134" y="10"/>
                    <a:pt x="143" y="1"/>
                    <a:pt x="154" y="0"/>
                  </a:cubicBezTo>
                  <a:lnTo>
                    <a:pt x="173" y="0"/>
                  </a:lnTo>
                  <a:cubicBezTo>
                    <a:pt x="184" y="1"/>
                    <a:pt x="193" y="10"/>
                    <a:pt x="194" y="21"/>
                  </a:cubicBezTo>
                  <a:lnTo>
                    <a:pt x="194" y="27"/>
                  </a:lnTo>
                  <a:lnTo>
                    <a:pt x="194" y="38"/>
                  </a:lnTo>
                  <a:lnTo>
                    <a:pt x="194" y="43"/>
                  </a:lnTo>
                  <a:cubicBezTo>
                    <a:pt x="194" y="47"/>
                    <a:pt x="196" y="52"/>
                    <a:pt x="200" y="55"/>
                  </a:cubicBezTo>
                  <a:cubicBezTo>
                    <a:pt x="202" y="57"/>
                    <a:pt x="204" y="58"/>
                    <a:pt x="206" y="59"/>
                  </a:cubicBezTo>
                  <a:cubicBezTo>
                    <a:pt x="213" y="62"/>
                    <a:pt x="221" y="61"/>
                    <a:pt x="227" y="57"/>
                  </a:cubicBezTo>
                  <a:lnTo>
                    <a:pt x="227" y="57"/>
                  </a:lnTo>
                  <a:lnTo>
                    <a:pt x="238" y="46"/>
                  </a:lnTo>
                  <a:lnTo>
                    <a:pt x="243" y="41"/>
                  </a:lnTo>
                  <a:cubicBezTo>
                    <a:pt x="251" y="34"/>
                    <a:pt x="264" y="35"/>
                    <a:pt x="272" y="41"/>
                  </a:cubicBezTo>
                  <a:lnTo>
                    <a:pt x="286" y="55"/>
                  </a:lnTo>
                  <a:cubicBezTo>
                    <a:pt x="292" y="64"/>
                    <a:pt x="292" y="76"/>
                    <a:pt x="286" y="84"/>
                  </a:cubicBezTo>
                  <a:lnTo>
                    <a:pt x="281" y="89"/>
                  </a:lnTo>
                  <a:lnTo>
                    <a:pt x="274" y="97"/>
                  </a:lnTo>
                  <a:lnTo>
                    <a:pt x="270" y="100"/>
                  </a:lnTo>
                  <a:cubicBezTo>
                    <a:pt x="269" y="102"/>
                    <a:pt x="267" y="104"/>
                    <a:pt x="267" y="106"/>
                  </a:cubicBezTo>
                  <a:cubicBezTo>
                    <a:pt x="266" y="108"/>
                    <a:pt x="266" y="110"/>
                    <a:pt x="266" y="113"/>
                  </a:cubicBezTo>
                  <a:cubicBezTo>
                    <a:pt x="266" y="120"/>
                    <a:pt x="269" y="126"/>
                    <a:pt x="275" y="130"/>
                  </a:cubicBezTo>
                  <a:cubicBezTo>
                    <a:pt x="275" y="130"/>
                    <a:pt x="275" y="130"/>
                    <a:pt x="275" y="130"/>
                  </a:cubicBezTo>
                  <a:cubicBezTo>
                    <a:pt x="278" y="132"/>
                    <a:pt x="281" y="133"/>
                    <a:pt x="284" y="133"/>
                  </a:cubicBezTo>
                  <a:lnTo>
                    <a:pt x="284" y="133"/>
                  </a:lnTo>
                  <a:lnTo>
                    <a:pt x="299" y="133"/>
                  </a:lnTo>
                  <a:lnTo>
                    <a:pt x="306" y="133"/>
                  </a:lnTo>
                  <a:cubicBezTo>
                    <a:pt x="317" y="135"/>
                    <a:pt x="325" y="143"/>
                    <a:pt x="326" y="154"/>
                  </a:cubicBezTo>
                  <a:close/>
                  <a:moveTo>
                    <a:pt x="163" y="99"/>
                  </a:moveTo>
                  <a:lnTo>
                    <a:pt x="163" y="99"/>
                  </a:lnTo>
                  <a:cubicBezTo>
                    <a:pt x="127" y="99"/>
                    <a:pt x="98" y="127"/>
                    <a:pt x="98" y="163"/>
                  </a:cubicBezTo>
                  <a:cubicBezTo>
                    <a:pt x="98" y="199"/>
                    <a:pt x="127" y="228"/>
                    <a:pt x="163" y="228"/>
                  </a:cubicBezTo>
                  <a:cubicBezTo>
                    <a:pt x="199" y="228"/>
                    <a:pt x="228" y="199"/>
                    <a:pt x="228" y="164"/>
                  </a:cubicBezTo>
                  <a:cubicBezTo>
                    <a:pt x="228" y="128"/>
                    <a:pt x="199" y="99"/>
                    <a:pt x="163" y="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2206625" y="1701800"/>
              <a:ext cx="220662" cy="311150"/>
            </a:xfrm>
            <a:custGeom>
              <a:avLst/>
              <a:gdLst>
                <a:gd name="T0" fmla="*/ 170 w 339"/>
                <a:gd name="T1" fmla="*/ 480 h 480"/>
                <a:gd name="T2" fmla="*/ 339 w 339"/>
                <a:gd name="T3" fmla="*/ 164 h 480"/>
                <a:gd name="T4" fmla="*/ 170 w 339"/>
                <a:gd name="T5" fmla="*/ 0 h 480"/>
                <a:gd name="T6" fmla="*/ 0 w 339"/>
                <a:gd name="T7" fmla="*/ 164 h 480"/>
                <a:gd name="T8" fmla="*/ 170 w 339"/>
                <a:gd name="T9" fmla="*/ 480 h 480"/>
                <a:gd name="T10" fmla="*/ 30 w 339"/>
                <a:gd name="T11" fmla="*/ 171 h 480"/>
                <a:gd name="T12" fmla="*/ 30 w 339"/>
                <a:gd name="T13" fmla="*/ 171 h 480"/>
                <a:gd name="T14" fmla="*/ 170 w 339"/>
                <a:gd name="T15" fmla="*/ 37 h 480"/>
                <a:gd name="T16" fmla="*/ 310 w 339"/>
                <a:gd name="T17" fmla="*/ 171 h 480"/>
                <a:gd name="T18" fmla="*/ 170 w 339"/>
                <a:gd name="T19" fmla="*/ 305 h 480"/>
                <a:gd name="T20" fmla="*/ 30 w 339"/>
                <a:gd name="T21" fmla="*/ 1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9" h="480">
                  <a:moveTo>
                    <a:pt x="170" y="480"/>
                  </a:moveTo>
                  <a:cubicBezTo>
                    <a:pt x="263" y="480"/>
                    <a:pt x="339" y="254"/>
                    <a:pt x="339" y="164"/>
                  </a:cubicBezTo>
                  <a:cubicBezTo>
                    <a:pt x="339" y="73"/>
                    <a:pt x="263" y="0"/>
                    <a:pt x="170" y="0"/>
                  </a:cubicBezTo>
                  <a:cubicBezTo>
                    <a:pt x="76" y="0"/>
                    <a:pt x="0" y="73"/>
                    <a:pt x="0" y="164"/>
                  </a:cubicBezTo>
                  <a:cubicBezTo>
                    <a:pt x="0" y="254"/>
                    <a:pt x="76" y="480"/>
                    <a:pt x="170" y="480"/>
                  </a:cubicBezTo>
                  <a:close/>
                  <a:moveTo>
                    <a:pt x="30" y="171"/>
                  </a:moveTo>
                  <a:lnTo>
                    <a:pt x="30" y="171"/>
                  </a:lnTo>
                  <a:cubicBezTo>
                    <a:pt x="30" y="97"/>
                    <a:pt x="93" y="37"/>
                    <a:pt x="170" y="37"/>
                  </a:cubicBezTo>
                  <a:cubicBezTo>
                    <a:pt x="248" y="37"/>
                    <a:pt x="310" y="97"/>
                    <a:pt x="310" y="171"/>
                  </a:cubicBezTo>
                  <a:cubicBezTo>
                    <a:pt x="310" y="245"/>
                    <a:pt x="248" y="305"/>
                    <a:pt x="170" y="305"/>
                  </a:cubicBezTo>
                  <a:cubicBezTo>
                    <a:pt x="93" y="305"/>
                    <a:pt x="30" y="245"/>
                    <a:pt x="30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2162175" y="1997075"/>
              <a:ext cx="317500" cy="96838"/>
            </a:xfrm>
            <a:custGeom>
              <a:avLst/>
              <a:gdLst>
                <a:gd name="T0" fmla="*/ 321 w 487"/>
                <a:gd name="T1" fmla="*/ 0 h 147"/>
                <a:gd name="T2" fmla="*/ 157 w 487"/>
                <a:gd name="T3" fmla="*/ 0 h 147"/>
                <a:gd name="T4" fmla="*/ 0 w 487"/>
                <a:gd name="T5" fmla="*/ 145 h 147"/>
                <a:gd name="T6" fmla="*/ 426 w 487"/>
                <a:gd name="T7" fmla="*/ 0 h 147"/>
                <a:gd name="T8" fmla="*/ 450 w 487"/>
                <a:gd name="T9" fmla="*/ 112 h 147"/>
                <a:gd name="T10" fmla="*/ 430 w 487"/>
                <a:gd name="T11" fmla="*/ 63 h 147"/>
                <a:gd name="T12" fmla="*/ 427 w 487"/>
                <a:gd name="T13" fmla="*/ 55 h 147"/>
                <a:gd name="T14" fmla="*/ 372 w 487"/>
                <a:gd name="T15" fmla="*/ 63 h 147"/>
                <a:gd name="T16" fmla="*/ 415 w 487"/>
                <a:gd name="T17" fmla="*/ 27 h 147"/>
                <a:gd name="T18" fmla="*/ 410 w 487"/>
                <a:gd name="T19" fmla="*/ 20 h 147"/>
                <a:gd name="T20" fmla="*/ 369 w 487"/>
                <a:gd name="T21" fmla="*/ 50 h 147"/>
                <a:gd name="T22" fmla="*/ 410 w 487"/>
                <a:gd name="T23" fmla="*/ 20 h 147"/>
                <a:gd name="T24" fmla="*/ 330 w 487"/>
                <a:gd name="T25" fmla="*/ 20 h 147"/>
                <a:gd name="T26" fmla="*/ 364 w 487"/>
                <a:gd name="T27" fmla="*/ 64 h 147"/>
                <a:gd name="T28" fmla="*/ 286 w 487"/>
                <a:gd name="T29" fmla="*/ 54 h 147"/>
                <a:gd name="T30" fmla="*/ 239 w 487"/>
                <a:gd name="T31" fmla="*/ 65 h 147"/>
                <a:gd name="T32" fmla="*/ 278 w 487"/>
                <a:gd name="T33" fmla="*/ 57 h 147"/>
                <a:gd name="T34" fmla="*/ 267 w 487"/>
                <a:gd name="T35" fmla="*/ 83 h 147"/>
                <a:gd name="T36" fmla="*/ 211 w 487"/>
                <a:gd name="T37" fmla="*/ 91 h 147"/>
                <a:gd name="T38" fmla="*/ 239 w 487"/>
                <a:gd name="T39" fmla="*/ 65 h 147"/>
                <a:gd name="T40" fmla="*/ 212 w 487"/>
                <a:gd name="T41" fmla="*/ 61 h 147"/>
                <a:gd name="T42" fmla="*/ 183 w 487"/>
                <a:gd name="T43" fmla="*/ 95 h 147"/>
                <a:gd name="T44" fmla="*/ 154 w 487"/>
                <a:gd name="T45" fmla="*/ 99 h 147"/>
                <a:gd name="T46" fmla="*/ 128 w 487"/>
                <a:gd name="T47" fmla="*/ 58 h 147"/>
                <a:gd name="T48" fmla="*/ 212 w 487"/>
                <a:gd name="T49" fmla="*/ 61 h 147"/>
                <a:gd name="T50" fmla="*/ 162 w 487"/>
                <a:gd name="T51" fmla="*/ 34 h 147"/>
                <a:gd name="T52" fmla="*/ 129 w 487"/>
                <a:gd name="T53" fmla="*/ 49 h 147"/>
                <a:gd name="T54" fmla="*/ 162 w 487"/>
                <a:gd name="T55" fmla="*/ 34 h 147"/>
                <a:gd name="T56" fmla="*/ 118 w 487"/>
                <a:gd name="T57" fmla="*/ 125 h 147"/>
                <a:gd name="T58" fmla="*/ 41 w 487"/>
                <a:gd name="T59" fmla="*/ 99 h 147"/>
                <a:gd name="T60" fmla="*/ 118 w 487"/>
                <a:gd name="T61" fmla="*/ 125 h 147"/>
                <a:gd name="T62" fmla="*/ 120 w 487"/>
                <a:gd name="T63" fmla="*/ 79 h 147"/>
                <a:gd name="T64" fmla="*/ 54 w 487"/>
                <a:gd name="T65" fmla="*/ 69 h 147"/>
                <a:gd name="T66" fmla="*/ 120 w 487"/>
                <a:gd name="T67" fmla="*/ 79 h 147"/>
                <a:gd name="T68" fmla="*/ 120 w 487"/>
                <a:gd name="T69" fmla="*/ 51 h 147"/>
                <a:gd name="T70" fmla="*/ 74 w 487"/>
                <a:gd name="T71" fmla="*/ 20 h 147"/>
                <a:gd name="T72" fmla="*/ 121 w 487"/>
                <a:gd name="T73" fmla="*/ 38 h 147"/>
                <a:gd name="T74" fmla="*/ 112 w 487"/>
                <a:gd name="T75" fmla="*/ 20 h 147"/>
                <a:gd name="T76" fmla="*/ 148 w 487"/>
                <a:gd name="T77" fmla="*/ 20 h 147"/>
                <a:gd name="T78" fmla="*/ 125 w 487"/>
                <a:gd name="T79" fmla="*/ 31 h 147"/>
                <a:gd name="T80" fmla="*/ 190 w 487"/>
                <a:gd name="T81" fmla="*/ 125 h 147"/>
                <a:gd name="T82" fmla="*/ 126 w 487"/>
                <a:gd name="T83" fmla="*/ 125 h 147"/>
                <a:gd name="T84" fmla="*/ 152 w 487"/>
                <a:gd name="T85" fmla="*/ 108 h 147"/>
                <a:gd name="T86" fmla="*/ 152 w 487"/>
                <a:gd name="T87" fmla="*/ 108 h 147"/>
                <a:gd name="T88" fmla="*/ 152 w 487"/>
                <a:gd name="T89" fmla="*/ 108 h 147"/>
                <a:gd name="T90" fmla="*/ 181 w 487"/>
                <a:gd name="T91" fmla="*/ 103 h 147"/>
                <a:gd name="T92" fmla="*/ 190 w 487"/>
                <a:gd name="T93" fmla="*/ 125 h 147"/>
                <a:gd name="T94" fmla="*/ 199 w 487"/>
                <a:gd name="T95" fmla="*/ 125 h 147"/>
                <a:gd name="T96" fmla="*/ 264 w 487"/>
                <a:gd name="T97" fmla="*/ 91 h 147"/>
                <a:gd name="T98" fmla="*/ 301 w 487"/>
                <a:gd name="T99" fmla="*/ 125 h 147"/>
                <a:gd name="T100" fmla="*/ 309 w 487"/>
                <a:gd name="T101" fmla="*/ 126 h 147"/>
                <a:gd name="T102" fmla="*/ 303 w 487"/>
                <a:gd name="T103" fmla="*/ 105 h 147"/>
                <a:gd name="T104" fmla="*/ 309 w 487"/>
                <a:gd name="T105" fmla="*/ 126 h 147"/>
                <a:gd name="T106" fmla="*/ 299 w 487"/>
                <a:gd name="T107" fmla="*/ 95 h 147"/>
                <a:gd name="T108" fmla="*/ 366 w 487"/>
                <a:gd name="T109" fmla="*/ 72 h 147"/>
                <a:gd name="T110" fmla="*/ 299 w 487"/>
                <a:gd name="T111" fmla="*/ 95 h 147"/>
                <a:gd name="T112" fmla="*/ 376 w 487"/>
                <a:gd name="T113" fmla="*/ 77 h 147"/>
                <a:gd name="T114" fmla="*/ 456 w 487"/>
                <a:gd name="T115" fmla="*/ 126 h 147"/>
                <a:gd name="T116" fmla="*/ 376 w 487"/>
                <a:gd name="T117" fmla="*/ 7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7" h="147">
                  <a:moveTo>
                    <a:pt x="426" y="0"/>
                  </a:moveTo>
                  <a:lnTo>
                    <a:pt x="321" y="0"/>
                  </a:lnTo>
                  <a:cubicBezTo>
                    <a:pt x="298" y="26"/>
                    <a:pt x="271" y="45"/>
                    <a:pt x="239" y="45"/>
                  </a:cubicBezTo>
                  <a:cubicBezTo>
                    <a:pt x="208" y="45"/>
                    <a:pt x="180" y="26"/>
                    <a:pt x="157" y="0"/>
                  </a:cubicBezTo>
                  <a:lnTo>
                    <a:pt x="61" y="0"/>
                  </a:lnTo>
                  <a:lnTo>
                    <a:pt x="0" y="145"/>
                  </a:lnTo>
                  <a:lnTo>
                    <a:pt x="487" y="147"/>
                  </a:lnTo>
                  <a:lnTo>
                    <a:pt x="426" y="0"/>
                  </a:lnTo>
                  <a:close/>
                  <a:moveTo>
                    <a:pt x="450" y="112"/>
                  </a:moveTo>
                  <a:lnTo>
                    <a:pt x="450" y="112"/>
                  </a:lnTo>
                  <a:lnTo>
                    <a:pt x="381" y="70"/>
                  </a:lnTo>
                  <a:lnTo>
                    <a:pt x="430" y="63"/>
                  </a:lnTo>
                  <a:lnTo>
                    <a:pt x="450" y="112"/>
                  </a:lnTo>
                  <a:close/>
                  <a:moveTo>
                    <a:pt x="427" y="55"/>
                  </a:moveTo>
                  <a:lnTo>
                    <a:pt x="427" y="55"/>
                  </a:lnTo>
                  <a:lnTo>
                    <a:pt x="372" y="63"/>
                  </a:lnTo>
                  <a:lnTo>
                    <a:pt x="371" y="58"/>
                  </a:lnTo>
                  <a:lnTo>
                    <a:pt x="415" y="27"/>
                  </a:lnTo>
                  <a:lnTo>
                    <a:pt x="427" y="55"/>
                  </a:lnTo>
                  <a:close/>
                  <a:moveTo>
                    <a:pt x="410" y="20"/>
                  </a:moveTo>
                  <a:lnTo>
                    <a:pt x="410" y="20"/>
                  </a:lnTo>
                  <a:lnTo>
                    <a:pt x="369" y="50"/>
                  </a:lnTo>
                  <a:lnTo>
                    <a:pt x="361" y="20"/>
                  </a:lnTo>
                  <a:lnTo>
                    <a:pt x="410" y="20"/>
                  </a:lnTo>
                  <a:close/>
                  <a:moveTo>
                    <a:pt x="330" y="20"/>
                  </a:moveTo>
                  <a:lnTo>
                    <a:pt x="330" y="20"/>
                  </a:lnTo>
                  <a:lnTo>
                    <a:pt x="353" y="20"/>
                  </a:lnTo>
                  <a:lnTo>
                    <a:pt x="364" y="64"/>
                  </a:lnTo>
                  <a:lnTo>
                    <a:pt x="293" y="75"/>
                  </a:lnTo>
                  <a:lnTo>
                    <a:pt x="286" y="54"/>
                  </a:lnTo>
                  <a:cubicBezTo>
                    <a:pt x="301" y="47"/>
                    <a:pt x="316" y="35"/>
                    <a:pt x="330" y="20"/>
                  </a:cubicBezTo>
                  <a:close/>
                  <a:moveTo>
                    <a:pt x="239" y="65"/>
                  </a:moveTo>
                  <a:lnTo>
                    <a:pt x="239" y="65"/>
                  </a:lnTo>
                  <a:cubicBezTo>
                    <a:pt x="252" y="65"/>
                    <a:pt x="265" y="62"/>
                    <a:pt x="278" y="57"/>
                  </a:cubicBezTo>
                  <a:lnTo>
                    <a:pt x="289" y="91"/>
                  </a:lnTo>
                  <a:lnTo>
                    <a:pt x="267" y="83"/>
                  </a:lnTo>
                  <a:lnTo>
                    <a:pt x="267" y="82"/>
                  </a:lnTo>
                  <a:lnTo>
                    <a:pt x="211" y="91"/>
                  </a:lnTo>
                  <a:lnTo>
                    <a:pt x="220" y="63"/>
                  </a:lnTo>
                  <a:cubicBezTo>
                    <a:pt x="227" y="64"/>
                    <a:pt x="233" y="65"/>
                    <a:pt x="239" y="65"/>
                  </a:cubicBezTo>
                  <a:close/>
                  <a:moveTo>
                    <a:pt x="212" y="61"/>
                  </a:moveTo>
                  <a:lnTo>
                    <a:pt x="212" y="61"/>
                  </a:lnTo>
                  <a:lnTo>
                    <a:pt x="202" y="92"/>
                  </a:lnTo>
                  <a:lnTo>
                    <a:pt x="183" y="95"/>
                  </a:lnTo>
                  <a:lnTo>
                    <a:pt x="183" y="95"/>
                  </a:lnTo>
                  <a:lnTo>
                    <a:pt x="154" y="99"/>
                  </a:lnTo>
                  <a:lnTo>
                    <a:pt x="128" y="79"/>
                  </a:lnTo>
                  <a:lnTo>
                    <a:pt x="128" y="58"/>
                  </a:lnTo>
                  <a:lnTo>
                    <a:pt x="184" y="49"/>
                  </a:lnTo>
                  <a:cubicBezTo>
                    <a:pt x="193" y="55"/>
                    <a:pt x="203" y="59"/>
                    <a:pt x="212" y="61"/>
                  </a:cubicBezTo>
                  <a:close/>
                  <a:moveTo>
                    <a:pt x="162" y="34"/>
                  </a:moveTo>
                  <a:lnTo>
                    <a:pt x="162" y="34"/>
                  </a:lnTo>
                  <a:cubicBezTo>
                    <a:pt x="166" y="37"/>
                    <a:pt x="170" y="40"/>
                    <a:pt x="173" y="42"/>
                  </a:cubicBezTo>
                  <a:lnTo>
                    <a:pt x="129" y="49"/>
                  </a:lnTo>
                  <a:lnTo>
                    <a:pt x="129" y="39"/>
                  </a:lnTo>
                  <a:lnTo>
                    <a:pt x="162" y="34"/>
                  </a:lnTo>
                  <a:close/>
                  <a:moveTo>
                    <a:pt x="118" y="125"/>
                  </a:moveTo>
                  <a:lnTo>
                    <a:pt x="118" y="125"/>
                  </a:lnTo>
                  <a:lnTo>
                    <a:pt x="30" y="124"/>
                  </a:lnTo>
                  <a:lnTo>
                    <a:pt x="41" y="99"/>
                  </a:lnTo>
                  <a:lnTo>
                    <a:pt x="119" y="87"/>
                  </a:lnTo>
                  <a:lnTo>
                    <a:pt x="118" y="125"/>
                  </a:lnTo>
                  <a:close/>
                  <a:moveTo>
                    <a:pt x="120" y="79"/>
                  </a:moveTo>
                  <a:lnTo>
                    <a:pt x="120" y="79"/>
                  </a:lnTo>
                  <a:lnTo>
                    <a:pt x="45" y="90"/>
                  </a:lnTo>
                  <a:lnTo>
                    <a:pt x="54" y="69"/>
                  </a:lnTo>
                  <a:lnTo>
                    <a:pt x="120" y="59"/>
                  </a:lnTo>
                  <a:lnTo>
                    <a:pt x="120" y="79"/>
                  </a:lnTo>
                  <a:close/>
                  <a:moveTo>
                    <a:pt x="120" y="51"/>
                  </a:moveTo>
                  <a:lnTo>
                    <a:pt x="120" y="51"/>
                  </a:lnTo>
                  <a:lnTo>
                    <a:pt x="57" y="60"/>
                  </a:lnTo>
                  <a:lnTo>
                    <a:pt x="74" y="20"/>
                  </a:lnTo>
                  <a:lnTo>
                    <a:pt x="99" y="20"/>
                  </a:lnTo>
                  <a:lnTo>
                    <a:pt x="121" y="38"/>
                  </a:lnTo>
                  <a:lnTo>
                    <a:pt x="120" y="51"/>
                  </a:lnTo>
                  <a:close/>
                  <a:moveTo>
                    <a:pt x="112" y="20"/>
                  </a:moveTo>
                  <a:lnTo>
                    <a:pt x="112" y="20"/>
                  </a:lnTo>
                  <a:lnTo>
                    <a:pt x="148" y="20"/>
                  </a:lnTo>
                  <a:cubicBezTo>
                    <a:pt x="150" y="23"/>
                    <a:pt x="152" y="25"/>
                    <a:pt x="154" y="27"/>
                  </a:cubicBezTo>
                  <a:lnTo>
                    <a:pt x="125" y="31"/>
                  </a:lnTo>
                  <a:lnTo>
                    <a:pt x="112" y="20"/>
                  </a:lnTo>
                  <a:close/>
                  <a:moveTo>
                    <a:pt x="190" y="125"/>
                  </a:moveTo>
                  <a:lnTo>
                    <a:pt x="190" y="125"/>
                  </a:lnTo>
                  <a:lnTo>
                    <a:pt x="126" y="125"/>
                  </a:lnTo>
                  <a:lnTo>
                    <a:pt x="127" y="89"/>
                  </a:lnTo>
                  <a:lnTo>
                    <a:pt x="152" y="108"/>
                  </a:lnTo>
                  <a:lnTo>
                    <a:pt x="152" y="108"/>
                  </a:lnTo>
                  <a:lnTo>
                    <a:pt x="152" y="108"/>
                  </a:lnTo>
                  <a:lnTo>
                    <a:pt x="152" y="108"/>
                  </a:lnTo>
                  <a:lnTo>
                    <a:pt x="152" y="108"/>
                  </a:lnTo>
                  <a:lnTo>
                    <a:pt x="181" y="103"/>
                  </a:lnTo>
                  <a:lnTo>
                    <a:pt x="181" y="103"/>
                  </a:lnTo>
                  <a:lnTo>
                    <a:pt x="199" y="101"/>
                  </a:lnTo>
                  <a:lnTo>
                    <a:pt x="190" y="125"/>
                  </a:lnTo>
                  <a:close/>
                  <a:moveTo>
                    <a:pt x="199" y="125"/>
                  </a:moveTo>
                  <a:lnTo>
                    <a:pt x="199" y="125"/>
                  </a:lnTo>
                  <a:lnTo>
                    <a:pt x="208" y="99"/>
                  </a:lnTo>
                  <a:lnTo>
                    <a:pt x="264" y="91"/>
                  </a:lnTo>
                  <a:lnTo>
                    <a:pt x="293" y="101"/>
                  </a:lnTo>
                  <a:lnTo>
                    <a:pt x="301" y="125"/>
                  </a:lnTo>
                  <a:lnTo>
                    <a:pt x="199" y="125"/>
                  </a:lnTo>
                  <a:close/>
                  <a:moveTo>
                    <a:pt x="309" y="126"/>
                  </a:moveTo>
                  <a:lnTo>
                    <a:pt x="309" y="126"/>
                  </a:lnTo>
                  <a:lnTo>
                    <a:pt x="303" y="105"/>
                  </a:lnTo>
                  <a:lnTo>
                    <a:pt x="358" y="126"/>
                  </a:lnTo>
                  <a:lnTo>
                    <a:pt x="309" y="126"/>
                  </a:lnTo>
                  <a:close/>
                  <a:moveTo>
                    <a:pt x="299" y="95"/>
                  </a:moveTo>
                  <a:lnTo>
                    <a:pt x="299" y="95"/>
                  </a:lnTo>
                  <a:lnTo>
                    <a:pt x="295" y="83"/>
                  </a:lnTo>
                  <a:lnTo>
                    <a:pt x="366" y="72"/>
                  </a:lnTo>
                  <a:lnTo>
                    <a:pt x="380" y="125"/>
                  </a:lnTo>
                  <a:lnTo>
                    <a:pt x="299" y="95"/>
                  </a:lnTo>
                  <a:close/>
                  <a:moveTo>
                    <a:pt x="376" y="77"/>
                  </a:moveTo>
                  <a:lnTo>
                    <a:pt x="376" y="77"/>
                  </a:lnTo>
                  <a:lnTo>
                    <a:pt x="456" y="125"/>
                  </a:lnTo>
                  <a:lnTo>
                    <a:pt x="456" y="126"/>
                  </a:lnTo>
                  <a:lnTo>
                    <a:pt x="389" y="126"/>
                  </a:lnTo>
                  <a:lnTo>
                    <a:pt x="376" y="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"/>
            <p:cNvSpPr>
              <a:spLocks noEditPoints="1"/>
            </p:cNvSpPr>
            <p:nvPr/>
          </p:nvSpPr>
          <p:spPr bwMode="auto">
            <a:xfrm>
              <a:off x="2260600" y="1760538"/>
              <a:ext cx="112712" cy="106363"/>
            </a:xfrm>
            <a:custGeom>
              <a:avLst/>
              <a:gdLst>
                <a:gd name="T0" fmla="*/ 173 w 173"/>
                <a:gd name="T1" fmla="*/ 165 h 165"/>
                <a:gd name="T2" fmla="*/ 161 w 173"/>
                <a:gd name="T3" fmla="*/ 153 h 165"/>
                <a:gd name="T4" fmla="*/ 159 w 173"/>
                <a:gd name="T5" fmla="*/ 153 h 165"/>
                <a:gd name="T6" fmla="*/ 159 w 173"/>
                <a:gd name="T7" fmla="*/ 75 h 165"/>
                <a:gd name="T8" fmla="*/ 87 w 173"/>
                <a:gd name="T9" fmla="*/ 0 h 165"/>
                <a:gd name="T10" fmla="*/ 14 w 173"/>
                <a:gd name="T11" fmla="*/ 75 h 165"/>
                <a:gd name="T12" fmla="*/ 14 w 173"/>
                <a:gd name="T13" fmla="*/ 153 h 165"/>
                <a:gd name="T14" fmla="*/ 12 w 173"/>
                <a:gd name="T15" fmla="*/ 153 h 165"/>
                <a:gd name="T16" fmla="*/ 0 w 173"/>
                <a:gd name="T17" fmla="*/ 165 h 165"/>
                <a:gd name="T18" fmla="*/ 0 w 173"/>
                <a:gd name="T19" fmla="*/ 165 h 165"/>
                <a:gd name="T20" fmla="*/ 173 w 173"/>
                <a:gd name="T21" fmla="*/ 165 h 165"/>
                <a:gd name="T22" fmla="*/ 119 w 173"/>
                <a:gd name="T23" fmla="*/ 141 h 165"/>
                <a:gd name="T24" fmla="*/ 119 w 173"/>
                <a:gd name="T25" fmla="*/ 141 h 165"/>
                <a:gd name="T26" fmla="*/ 59 w 173"/>
                <a:gd name="T27" fmla="*/ 141 h 165"/>
                <a:gd name="T28" fmla="*/ 59 w 173"/>
                <a:gd name="T29" fmla="*/ 81 h 165"/>
                <a:gd name="T30" fmla="*/ 119 w 173"/>
                <a:gd name="T31" fmla="*/ 81 h 165"/>
                <a:gd name="T32" fmla="*/ 119 w 173"/>
                <a:gd name="T33" fmla="*/ 14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3" h="165">
                  <a:moveTo>
                    <a:pt x="173" y="165"/>
                  </a:moveTo>
                  <a:cubicBezTo>
                    <a:pt x="173" y="158"/>
                    <a:pt x="167" y="153"/>
                    <a:pt x="161" y="153"/>
                  </a:cubicBezTo>
                  <a:lnTo>
                    <a:pt x="159" y="153"/>
                  </a:lnTo>
                  <a:lnTo>
                    <a:pt x="159" y="75"/>
                  </a:lnTo>
                  <a:lnTo>
                    <a:pt x="87" y="0"/>
                  </a:lnTo>
                  <a:lnTo>
                    <a:pt x="14" y="75"/>
                  </a:lnTo>
                  <a:lnTo>
                    <a:pt x="14" y="153"/>
                  </a:lnTo>
                  <a:lnTo>
                    <a:pt x="12" y="153"/>
                  </a:lnTo>
                  <a:cubicBezTo>
                    <a:pt x="6" y="153"/>
                    <a:pt x="0" y="158"/>
                    <a:pt x="0" y="165"/>
                  </a:cubicBezTo>
                  <a:lnTo>
                    <a:pt x="0" y="165"/>
                  </a:lnTo>
                  <a:lnTo>
                    <a:pt x="173" y="165"/>
                  </a:lnTo>
                  <a:close/>
                  <a:moveTo>
                    <a:pt x="119" y="141"/>
                  </a:moveTo>
                  <a:lnTo>
                    <a:pt x="119" y="141"/>
                  </a:lnTo>
                  <a:lnTo>
                    <a:pt x="59" y="141"/>
                  </a:lnTo>
                  <a:lnTo>
                    <a:pt x="59" y="81"/>
                  </a:lnTo>
                  <a:lnTo>
                    <a:pt x="119" y="81"/>
                  </a:lnTo>
                  <a:lnTo>
                    <a:pt x="119" y="1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2244725" y="1731963"/>
              <a:ext cx="146050" cy="74613"/>
            </a:xfrm>
            <a:custGeom>
              <a:avLst/>
              <a:gdLst>
                <a:gd name="T0" fmla="*/ 112 w 223"/>
                <a:gd name="T1" fmla="*/ 37 h 114"/>
                <a:gd name="T2" fmla="*/ 187 w 223"/>
                <a:gd name="T3" fmla="*/ 114 h 114"/>
                <a:gd name="T4" fmla="*/ 223 w 223"/>
                <a:gd name="T5" fmla="*/ 114 h 114"/>
                <a:gd name="T6" fmla="*/ 112 w 223"/>
                <a:gd name="T7" fmla="*/ 0 h 114"/>
                <a:gd name="T8" fmla="*/ 0 w 223"/>
                <a:gd name="T9" fmla="*/ 114 h 114"/>
                <a:gd name="T10" fmla="*/ 36 w 223"/>
                <a:gd name="T11" fmla="*/ 114 h 114"/>
                <a:gd name="T12" fmla="*/ 112 w 223"/>
                <a:gd name="T13" fmla="*/ 3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14">
                  <a:moveTo>
                    <a:pt x="112" y="37"/>
                  </a:moveTo>
                  <a:lnTo>
                    <a:pt x="187" y="114"/>
                  </a:lnTo>
                  <a:lnTo>
                    <a:pt x="223" y="114"/>
                  </a:lnTo>
                  <a:lnTo>
                    <a:pt x="112" y="0"/>
                  </a:lnTo>
                  <a:lnTo>
                    <a:pt x="0" y="114"/>
                  </a:lnTo>
                  <a:lnTo>
                    <a:pt x="36" y="114"/>
                  </a:lnTo>
                  <a:lnTo>
                    <a:pt x="112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4"/>
            <p:cNvSpPr>
              <a:spLocks noEditPoints="1"/>
            </p:cNvSpPr>
            <p:nvPr/>
          </p:nvSpPr>
          <p:spPr bwMode="auto">
            <a:xfrm>
              <a:off x="2800350" y="2854325"/>
              <a:ext cx="404812" cy="406400"/>
            </a:xfrm>
            <a:custGeom>
              <a:avLst/>
              <a:gdLst>
                <a:gd name="T0" fmla="*/ 554 w 624"/>
                <a:gd name="T1" fmla="*/ 326 h 625"/>
                <a:gd name="T2" fmla="*/ 554 w 624"/>
                <a:gd name="T3" fmla="*/ 70 h 625"/>
                <a:gd name="T4" fmla="*/ 298 w 624"/>
                <a:gd name="T5" fmla="*/ 70 h 625"/>
                <a:gd name="T6" fmla="*/ 265 w 624"/>
                <a:gd name="T7" fmla="*/ 281 h 625"/>
                <a:gd name="T8" fmla="*/ 260 w 624"/>
                <a:gd name="T9" fmla="*/ 284 h 625"/>
                <a:gd name="T10" fmla="*/ 9 w 624"/>
                <a:gd name="T11" fmla="*/ 535 h 625"/>
                <a:gd name="T12" fmla="*/ 14 w 624"/>
                <a:gd name="T13" fmla="*/ 575 h 625"/>
                <a:gd name="T14" fmla="*/ 49 w 624"/>
                <a:gd name="T15" fmla="*/ 610 h 625"/>
                <a:gd name="T16" fmla="*/ 89 w 624"/>
                <a:gd name="T17" fmla="*/ 615 h 625"/>
                <a:gd name="T18" fmla="*/ 340 w 624"/>
                <a:gd name="T19" fmla="*/ 364 h 625"/>
                <a:gd name="T20" fmla="*/ 343 w 624"/>
                <a:gd name="T21" fmla="*/ 359 h 625"/>
                <a:gd name="T22" fmla="*/ 554 w 624"/>
                <a:gd name="T23" fmla="*/ 326 h 625"/>
                <a:gd name="T24" fmla="*/ 96 w 624"/>
                <a:gd name="T25" fmla="*/ 566 h 625"/>
                <a:gd name="T26" fmla="*/ 96 w 624"/>
                <a:gd name="T27" fmla="*/ 566 h 625"/>
                <a:gd name="T28" fmla="*/ 77 w 624"/>
                <a:gd name="T29" fmla="*/ 564 h 625"/>
                <a:gd name="T30" fmla="*/ 60 w 624"/>
                <a:gd name="T31" fmla="*/ 547 h 625"/>
                <a:gd name="T32" fmla="*/ 58 w 624"/>
                <a:gd name="T33" fmla="*/ 528 h 625"/>
                <a:gd name="T34" fmla="*/ 179 w 624"/>
                <a:gd name="T35" fmla="*/ 407 h 625"/>
                <a:gd name="T36" fmla="*/ 198 w 624"/>
                <a:gd name="T37" fmla="*/ 410 h 625"/>
                <a:gd name="T38" fmla="*/ 214 w 624"/>
                <a:gd name="T39" fmla="*/ 427 h 625"/>
                <a:gd name="T40" fmla="*/ 217 w 624"/>
                <a:gd name="T41" fmla="*/ 445 h 625"/>
                <a:gd name="T42" fmla="*/ 96 w 624"/>
                <a:gd name="T43" fmla="*/ 566 h 625"/>
                <a:gd name="T44" fmla="*/ 321 w 624"/>
                <a:gd name="T45" fmla="*/ 303 h 625"/>
                <a:gd name="T46" fmla="*/ 321 w 624"/>
                <a:gd name="T47" fmla="*/ 303 h 625"/>
                <a:gd name="T48" fmla="*/ 321 w 624"/>
                <a:gd name="T49" fmla="*/ 94 h 625"/>
                <a:gd name="T50" fmla="*/ 530 w 624"/>
                <a:gd name="T51" fmla="*/ 94 h 625"/>
                <a:gd name="T52" fmla="*/ 530 w 624"/>
                <a:gd name="T53" fmla="*/ 303 h 625"/>
                <a:gd name="T54" fmla="*/ 321 w 624"/>
                <a:gd name="T55" fmla="*/ 3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625">
                  <a:moveTo>
                    <a:pt x="554" y="326"/>
                  </a:moveTo>
                  <a:cubicBezTo>
                    <a:pt x="624" y="256"/>
                    <a:pt x="624" y="141"/>
                    <a:pt x="554" y="70"/>
                  </a:cubicBezTo>
                  <a:cubicBezTo>
                    <a:pt x="483" y="0"/>
                    <a:pt x="368" y="0"/>
                    <a:pt x="298" y="70"/>
                  </a:cubicBezTo>
                  <a:cubicBezTo>
                    <a:pt x="241" y="127"/>
                    <a:pt x="230" y="213"/>
                    <a:pt x="265" y="281"/>
                  </a:cubicBezTo>
                  <a:cubicBezTo>
                    <a:pt x="263" y="282"/>
                    <a:pt x="262" y="283"/>
                    <a:pt x="260" y="284"/>
                  </a:cubicBezTo>
                  <a:lnTo>
                    <a:pt x="9" y="535"/>
                  </a:lnTo>
                  <a:cubicBezTo>
                    <a:pt x="0" y="545"/>
                    <a:pt x="2" y="562"/>
                    <a:pt x="14" y="575"/>
                  </a:cubicBezTo>
                  <a:lnTo>
                    <a:pt x="49" y="610"/>
                  </a:lnTo>
                  <a:cubicBezTo>
                    <a:pt x="62" y="622"/>
                    <a:pt x="79" y="625"/>
                    <a:pt x="89" y="615"/>
                  </a:cubicBezTo>
                  <a:lnTo>
                    <a:pt x="340" y="364"/>
                  </a:lnTo>
                  <a:cubicBezTo>
                    <a:pt x="341" y="363"/>
                    <a:pt x="342" y="361"/>
                    <a:pt x="343" y="359"/>
                  </a:cubicBezTo>
                  <a:cubicBezTo>
                    <a:pt x="411" y="394"/>
                    <a:pt x="497" y="383"/>
                    <a:pt x="554" y="326"/>
                  </a:cubicBezTo>
                  <a:close/>
                  <a:moveTo>
                    <a:pt x="96" y="566"/>
                  </a:moveTo>
                  <a:lnTo>
                    <a:pt x="96" y="566"/>
                  </a:lnTo>
                  <a:cubicBezTo>
                    <a:pt x="92" y="571"/>
                    <a:pt x="83" y="570"/>
                    <a:pt x="77" y="564"/>
                  </a:cubicBezTo>
                  <a:lnTo>
                    <a:pt x="60" y="547"/>
                  </a:lnTo>
                  <a:cubicBezTo>
                    <a:pt x="54" y="541"/>
                    <a:pt x="53" y="532"/>
                    <a:pt x="58" y="528"/>
                  </a:cubicBezTo>
                  <a:lnTo>
                    <a:pt x="179" y="407"/>
                  </a:lnTo>
                  <a:cubicBezTo>
                    <a:pt x="183" y="403"/>
                    <a:pt x="192" y="404"/>
                    <a:pt x="198" y="410"/>
                  </a:cubicBezTo>
                  <a:lnTo>
                    <a:pt x="214" y="427"/>
                  </a:lnTo>
                  <a:cubicBezTo>
                    <a:pt x="220" y="432"/>
                    <a:pt x="221" y="441"/>
                    <a:pt x="217" y="445"/>
                  </a:cubicBezTo>
                  <a:lnTo>
                    <a:pt x="96" y="566"/>
                  </a:lnTo>
                  <a:close/>
                  <a:moveTo>
                    <a:pt x="321" y="303"/>
                  </a:moveTo>
                  <a:lnTo>
                    <a:pt x="321" y="303"/>
                  </a:lnTo>
                  <a:cubicBezTo>
                    <a:pt x="264" y="245"/>
                    <a:pt x="264" y="152"/>
                    <a:pt x="321" y="94"/>
                  </a:cubicBezTo>
                  <a:cubicBezTo>
                    <a:pt x="379" y="36"/>
                    <a:pt x="472" y="36"/>
                    <a:pt x="530" y="94"/>
                  </a:cubicBezTo>
                  <a:cubicBezTo>
                    <a:pt x="588" y="152"/>
                    <a:pt x="588" y="245"/>
                    <a:pt x="530" y="303"/>
                  </a:cubicBezTo>
                  <a:cubicBezTo>
                    <a:pt x="472" y="360"/>
                    <a:pt x="379" y="360"/>
                    <a:pt x="321" y="3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"/>
            <p:cNvSpPr>
              <a:spLocks noEditPoints="1"/>
            </p:cNvSpPr>
            <p:nvPr/>
          </p:nvSpPr>
          <p:spPr bwMode="auto">
            <a:xfrm>
              <a:off x="2789238" y="4051300"/>
              <a:ext cx="422275" cy="415925"/>
            </a:xfrm>
            <a:custGeom>
              <a:avLst/>
              <a:gdLst>
                <a:gd name="T0" fmla="*/ 170 w 648"/>
                <a:gd name="T1" fmla="*/ 280 h 639"/>
                <a:gd name="T2" fmla="*/ 226 w 648"/>
                <a:gd name="T3" fmla="*/ 183 h 639"/>
                <a:gd name="T4" fmla="*/ 240 w 648"/>
                <a:gd name="T5" fmla="*/ 167 h 639"/>
                <a:gd name="T6" fmla="*/ 366 w 648"/>
                <a:gd name="T7" fmla="*/ 177 h 639"/>
                <a:gd name="T8" fmla="*/ 359 w 648"/>
                <a:gd name="T9" fmla="*/ 162 h 639"/>
                <a:gd name="T10" fmla="*/ 388 w 648"/>
                <a:gd name="T11" fmla="*/ 153 h 639"/>
                <a:gd name="T12" fmla="*/ 408 w 648"/>
                <a:gd name="T13" fmla="*/ 154 h 639"/>
                <a:gd name="T14" fmla="*/ 402 w 648"/>
                <a:gd name="T15" fmla="*/ 183 h 639"/>
                <a:gd name="T16" fmla="*/ 391 w 648"/>
                <a:gd name="T17" fmla="*/ 199 h 639"/>
                <a:gd name="T18" fmla="*/ 319 w 648"/>
                <a:gd name="T19" fmla="*/ 265 h 639"/>
                <a:gd name="T20" fmla="*/ 318 w 648"/>
                <a:gd name="T21" fmla="*/ 266 h 639"/>
                <a:gd name="T22" fmla="*/ 616 w 648"/>
                <a:gd name="T23" fmla="*/ 615 h 639"/>
                <a:gd name="T24" fmla="*/ 497 w 648"/>
                <a:gd name="T25" fmla="*/ 615 h 639"/>
                <a:gd name="T26" fmla="*/ 272 w 648"/>
                <a:gd name="T27" fmla="*/ 546 h 639"/>
                <a:gd name="T28" fmla="*/ 272 w 648"/>
                <a:gd name="T29" fmla="*/ 0 h 639"/>
                <a:gd name="T30" fmla="*/ 515 w 648"/>
                <a:gd name="T31" fmla="*/ 397 h 639"/>
                <a:gd name="T32" fmla="*/ 616 w 648"/>
                <a:gd name="T33" fmla="*/ 615 h 639"/>
                <a:gd name="T34" fmla="*/ 272 w 648"/>
                <a:gd name="T35" fmla="*/ 511 h 639"/>
                <a:gd name="T36" fmla="*/ 272 w 648"/>
                <a:gd name="T37" fmla="*/ 35 h 639"/>
                <a:gd name="T38" fmla="*/ 272 w 648"/>
                <a:gd name="T39" fmla="*/ 511 h 639"/>
                <a:gd name="T40" fmla="*/ 445 w 648"/>
                <a:gd name="T41" fmla="*/ 391 h 639"/>
                <a:gd name="T42" fmla="*/ 409 w 648"/>
                <a:gd name="T43" fmla="*/ 401 h 639"/>
                <a:gd name="T44" fmla="*/ 338 w 648"/>
                <a:gd name="T45" fmla="*/ 401 h 639"/>
                <a:gd name="T46" fmla="*/ 266 w 648"/>
                <a:gd name="T47" fmla="*/ 401 h 639"/>
                <a:gd name="T48" fmla="*/ 194 w 648"/>
                <a:gd name="T49" fmla="*/ 401 h 639"/>
                <a:gd name="T50" fmla="*/ 111 w 648"/>
                <a:gd name="T51" fmla="*/ 401 h 639"/>
                <a:gd name="T52" fmla="*/ 100 w 648"/>
                <a:gd name="T53" fmla="*/ 391 h 639"/>
                <a:gd name="T54" fmla="*/ 111 w 648"/>
                <a:gd name="T55" fmla="*/ 145 h 639"/>
                <a:gd name="T56" fmla="*/ 122 w 648"/>
                <a:gd name="T57" fmla="*/ 380 h 639"/>
                <a:gd name="T58" fmla="*/ 152 w 648"/>
                <a:gd name="T59" fmla="*/ 331 h 639"/>
                <a:gd name="T60" fmla="*/ 183 w 648"/>
                <a:gd name="T61" fmla="*/ 320 h 639"/>
                <a:gd name="T62" fmla="*/ 194 w 648"/>
                <a:gd name="T63" fmla="*/ 380 h 639"/>
                <a:gd name="T64" fmla="*/ 224 w 648"/>
                <a:gd name="T65" fmla="*/ 256 h 639"/>
                <a:gd name="T66" fmla="*/ 255 w 648"/>
                <a:gd name="T67" fmla="*/ 245 h 639"/>
                <a:gd name="T68" fmla="*/ 266 w 648"/>
                <a:gd name="T69" fmla="*/ 380 h 639"/>
                <a:gd name="T70" fmla="*/ 296 w 648"/>
                <a:gd name="T71" fmla="*/ 292 h 639"/>
                <a:gd name="T72" fmla="*/ 327 w 648"/>
                <a:gd name="T73" fmla="*/ 282 h 639"/>
                <a:gd name="T74" fmla="*/ 338 w 648"/>
                <a:gd name="T75" fmla="*/ 380 h 639"/>
                <a:gd name="T76" fmla="*/ 368 w 648"/>
                <a:gd name="T77" fmla="*/ 230 h 639"/>
                <a:gd name="T78" fmla="*/ 399 w 648"/>
                <a:gd name="T79" fmla="*/ 220 h 639"/>
                <a:gd name="T80" fmla="*/ 409 w 648"/>
                <a:gd name="T81" fmla="*/ 38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8" h="639">
                  <a:moveTo>
                    <a:pt x="242" y="198"/>
                  </a:moveTo>
                  <a:lnTo>
                    <a:pt x="170" y="280"/>
                  </a:lnTo>
                  <a:lnTo>
                    <a:pt x="153" y="266"/>
                  </a:lnTo>
                  <a:lnTo>
                    <a:pt x="226" y="183"/>
                  </a:lnTo>
                  <a:lnTo>
                    <a:pt x="226" y="183"/>
                  </a:lnTo>
                  <a:lnTo>
                    <a:pt x="240" y="167"/>
                  </a:lnTo>
                  <a:lnTo>
                    <a:pt x="316" y="234"/>
                  </a:lnTo>
                  <a:lnTo>
                    <a:pt x="366" y="177"/>
                  </a:lnTo>
                  <a:lnTo>
                    <a:pt x="357" y="169"/>
                  </a:lnTo>
                  <a:cubicBezTo>
                    <a:pt x="354" y="166"/>
                    <a:pt x="355" y="163"/>
                    <a:pt x="359" y="162"/>
                  </a:cubicBezTo>
                  <a:lnTo>
                    <a:pt x="373" y="158"/>
                  </a:lnTo>
                  <a:cubicBezTo>
                    <a:pt x="377" y="156"/>
                    <a:pt x="384" y="154"/>
                    <a:pt x="388" y="153"/>
                  </a:cubicBezTo>
                  <a:lnTo>
                    <a:pt x="402" y="149"/>
                  </a:lnTo>
                  <a:cubicBezTo>
                    <a:pt x="406" y="147"/>
                    <a:pt x="409" y="150"/>
                    <a:pt x="408" y="154"/>
                  </a:cubicBezTo>
                  <a:lnTo>
                    <a:pt x="405" y="167"/>
                  </a:lnTo>
                  <a:cubicBezTo>
                    <a:pt x="404" y="172"/>
                    <a:pt x="402" y="179"/>
                    <a:pt x="402" y="183"/>
                  </a:cubicBezTo>
                  <a:lnTo>
                    <a:pt x="399" y="196"/>
                  </a:lnTo>
                  <a:cubicBezTo>
                    <a:pt x="398" y="200"/>
                    <a:pt x="395" y="201"/>
                    <a:pt x="391" y="199"/>
                  </a:cubicBezTo>
                  <a:lnTo>
                    <a:pt x="383" y="192"/>
                  </a:lnTo>
                  <a:lnTo>
                    <a:pt x="319" y="265"/>
                  </a:lnTo>
                  <a:lnTo>
                    <a:pt x="319" y="265"/>
                  </a:lnTo>
                  <a:lnTo>
                    <a:pt x="318" y="266"/>
                  </a:lnTo>
                  <a:lnTo>
                    <a:pt x="242" y="198"/>
                  </a:lnTo>
                  <a:close/>
                  <a:moveTo>
                    <a:pt x="616" y="615"/>
                  </a:moveTo>
                  <a:cubicBezTo>
                    <a:pt x="599" y="631"/>
                    <a:pt x="578" y="639"/>
                    <a:pt x="556" y="639"/>
                  </a:cubicBezTo>
                  <a:cubicBezTo>
                    <a:pt x="535" y="639"/>
                    <a:pt x="513" y="631"/>
                    <a:pt x="497" y="615"/>
                  </a:cubicBezTo>
                  <a:lnTo>
                    <a:pt x="396" y="516"/>
                  </a:lnTo>
                  <a:cubicBezTo>
                    <a:pt x="359" y="535"/>
                    <a:pt x="317" y="546"/>
                    <a:pt x="272" y="546"/>
                  </a:cubicBezTo>
                  <a:cubicBezTo>
                    <a:pt x="122" y="546"/>
                    <a:pt x="0" y="424"/>
                    <a:pt x="0" y="273"/>
                  </a:cubicBezTo>
                  <a:cubicBezTo>
                    <a:pt x="0" y="122"/>
                    <a:pt x="122" y="0"/>
                    <a:pt x="272" y="0"/>
                  </a:cubicBezTo>
                  <a:cubicBezTo>
                    <a:pt x="423" y="0"/>
                    <a:pt x="545" y="122"/>
                    <a:pt x="545" y="273"/>
                  </a:cubicBezTo>
                  <a:cubicBezTo>
                    <a:pt x="545" y="318"/>
                    <a:pt x="534" y="360"/>
                    <a:pt x="515" y="397"/>
                  </a:cubicBezTo>
                  <a:lnTo>
                    <a:pt x="616" y="496"/>
                  </a:lnTo>
                  <a:cubicBezTo>
                    <a:pt x="648" y="529"/>
                    <a:pt x="648" y="582"/>
                    <a:pt x="616" y="615"/>
                  </a:cubicBezTo>
                  <a:close/>
                  <a:moveTo>
                    <a:pt x="272" y="511"/>
                  </a:moveTo>
                  <a:lnTo>
                    <a:pt x="272" y="511"/>
                  </a:lnTo>
                  <a:cubicBezTo>
                    <a:pt x="404" y="511"/>
                    <a:pt x="510" y="405"/>
                    <a:pt x="510" y="273"/>
                  </a:cubicBezTo>
                  <a:cubicBezTo>
                    <a:pt x="510" y="142"/>
                    <a:pt x="404" y="35"/>
                    <a:pt x="272" y="35"/>
                  </a:cubicBezTo>
                  <a:cubicBezTo>
                    <a:pt x="141" y="35"/>
                    <a:pt x="35" y="142"/>
                    <a:pt x="35" y="273"/>
                  </a:cubicBezTo>
                  <a:cubicBezTo>
                    <a:pt x="35" y="405"/>
                    <a:pt x="141" y="511"/>
                    <a:pt x="272" y="511"/>
                  </a:cubicBezTo>
                  <a:close/>
                  <a:moveTo>
                    <a:pt x="434" y="380"/>
                  </a:moveTo>
                  <a:cubicBezTo>
                    <a:pt x="440" y="380"/>
                    <a:pt x="445" y="385"/>
                    <a:pt x="445" y="391"/>
                  </a:cubicBezTo>
                  <a:cubicBezTo>
                    <a:pt x="445" y="397"/>
                    <a:pt x="440" y="401"/>
                    <a:pt x="434" y="401"/>
                  </a:cubicBezTo>
                  <a:lnTo>
                    <a:pt x="409" y="401"/>
                  </a:lnTo>
                  <a:lnTo>
                    <a:pt x="368" y="401"/>
                  </a:lnTo>
                  <a:lnTo>
                    <a:pt x="338" y="401"/>
                  </a:lnTo>
                  <a:lnTo>
                    <a:pt x="296" y="401"/>
                  </a:lnTo>
                  <a:lnTo>
                    <a:pt x="266" y="401"/>
                  </a:lnTo>
                  <a:lnTo>
                    <a:pt x="224" y="401"/>
                  </a:lnTo>
                  <a:lnTo>
                    <a:pt x="194" y="401"/>
                  </a:lnTo>
                  <a:lnTo>
                    <a:pt x="152" y="401"/>
                  </a:lnTo>
                  <a:lnTo>
                    <a:pt x="111" y="401"/>
                  </a:lnTo>
                  <a:lnTo>
                    <a:pt x="111" y="401"/>
                  </a:lnTo>
                  <a:cubicBezTo>
                    <a:pt x="105" y="401"/>
                    <a:pt x="100" y="397"/>
                    <a:pt x="100" y="391"/>
                  </a:cubicBezTo>
                  <a:lnTo>
                    <a:pt x="100" y="155"/>
                  </a:lnTo>
                  <a:cubicBezTo>
                    <a:pt x="100" y="149"/>
                    <a:pt x="105" y="145"/>
                    <a:pt x="111" y="145"/>
                  </a:cubicBezTo>
                  <a:cubicBezTo>
                    <a:pt x="117" y="145"/>
                    <a:pt x="121" y="149"/>
                    <a:pt x="121" y="155"/>
                  </a:cubicBezTo>
                  <a:lnTo>
                    <a:pt x="122" y="380"/>
                  </a:lnTo>
                  <a:lnTo>
                    <a:pt x="152" y="380"/>
                  </a:lnTo>
                  <a:lnTo>
                    <a:pt x="152" y="331"/>
                  </a:lnTo>
                  <a:cubicBezTo>
                    <a:pt x="152" y="325"/>
                    <a:pt x="157" y="320"/>
                    <a:pt x="163" y="320"/>
                  </a:cubicBezTo>
                  <a:lnTo>
                    <a:pt x="183" y="320"/>
                  </a:lnTo>
                  <a:cubicBezTo>
                    <a:pt x="189" y="320"/>
                    <a:pt x="194" y="325"/>
                    <a:pt x="194" y="331"/>
                  </a:cubicBezTo>
                  <a:lnTo>
                    <a:pt x="194" y="380"/>
                  </a:lnTo>
                  <a:lnTo>
                    <a:pt x="224" y="380"/>
                  </a:lnTo>
                  <a:lnTo>
                    <a:pt x="224" y="256"/>
                  </a:lnTo>
                  <a:cubicBezTo>
                    <a:pt x="224" y="250"/>
                    <a:pt x="229" y="245"/>
                    <a:pt x="235" y="245"/>
                  </a:cubicBezTo>
                  <a:lnTo>
                    <a:pt x="255" y="245"/>
                  </a:lnTo>
                  <a:cubicBezTo>
                    <a:pt x="261" y="245"/>
                    <a:pt x="266" y="250"/>
                    <a:pt x="266" y="256"/>
                  </a:cubicBezTo>
                  <a:lnTo>
                    <a:pt x="266" y="380"/>
                  </a:lnTo>
                  <a:lnTo>
                    <a:pt x="296" y="380"/>
                  </a:lnTo>
                  <a:lnTo>
                    <a:pt x="296" y="292"/>
                  </a:lnTo>
                  <a:cubicBezTo>
                    <a:pt x="296" y="286"/>
                    <a:pt x="301" y="282"/>
                    <a:pt x="307" y="282"/>
                  </a:cubicBezTo>
                  <a:lnTo>
                    <a:pt x="327" y="282"/>
                  </a:lnTo>
                  <a:cubicBezTo>
                    <a:pt x="333" y="282"/>
                    <a:pt x="338" y="286"/>
                    <a:pt x="338" y="292"/>
                  </a:cubicBezTo>
                  <a:lnTo>
                    <a:pt x="338" y="380"/>
                  </a:lnTo>
                  <a:lnTo>
                    <a:pt x="368" y="380"/>
                  </a:lnTo>
                  <a:lnTo>
                    <a:pt x="368" y="230"/>
                  </a:lnTo>
                  <a:cubicBezTo>
                    <a:pt x="368" y="224"/>
                    <a:pt x="372" y="220"/>
                    <a:pt x="378" y="220"/>
                  </a:cubicBezTo>
                  <a:lnTo>
                    <a:pt x="399" y="220"/>
                  </a:lnTo>
                  <a:cubicBezTo>
                    <a:pt x="405" y="220"/>
                    <a:pt x="409" y="224"/>
                    <a:pt x="409" y="230"/>
                  </a:cubicBezTo>
                  <a:lnTo>
                    <a:pt x="409" y="380"/>
                  </a:lnTo>
                  <a:lnTo>
                    <a:pt x="434" y="3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/>
            <p:cNvSpPr>
              <a:spLocks noEditPoints="1"/>
            </p:cNvSpPr>
            <p:nvPr/>
          </p:nvSpPr>
          <p:spPr bwMode="auto">
            <a:xfrm>
              <a:off x="1493838" y="4062413"/>
              <a:ext cx="376237" cy="395288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/>
            <p:cNvSpPr>
              <a:spLocks noEditPoints="1"/>
            </p:cNvSpPr>
            <p:nvPr/>
          </p:nvSpPr>
          <p:spPr bwMode="auto">
            <a:xfrm>
              <a:off x="765175" y="4037013"/>
              <a:ext cx="449262" cy="446088"/>
            </a:xfrm>
            <a:custGeom>
              <a:avLst/>
              <a:gdLst>
                <a:gd name="T0" fmla="*/ 122 w 689"/>
                <a:gd name="T1" fmla="*/ 472 h 688"/>
                <a:gd name="T2" fmla="*/ 567 w 689"/>
                <a:gd name="T3" fmla="*/ 215 h 688"/>
                <a:gd name="T4" fmla="*/ 495 w 689"/>
                <a:gd name="T5" fmla="*/ 605 h 688"/>
                <a:gd name="T6" fmla="*/ 194 w 689"/>
                <a:gd name="T7" fmla="*/ 83 h 688"/>
                <a:gd name="T8" fmla="*/ 495 w 689"/>
                <a:gd name="T9" fmla="*/ 605 h 688"/>
                <a:gd name="T10" fmla="*/ 161 w 689"/>
                <a:gd name="T11" fmla="*/ 450 h 688"/>
                <a:gd name="T12" fmla="*/ 528 w 689"/>
                <a:gd name="T13" fmla="*/ 238 h 688"/>
                <a:gd name="T14" fmla="*/ 460 w 689"/>
                <a:gd name="T15" fmla="*/ 543 h 688"/>
                <a:gd name="T16" fmla="*/ 230 w 689"/>
                <a:gd name="T17" fmla="*/ 144 h 688"/>
                <a:gd name="T18" fmla="*/ 460 w 689"/>
                <a:gd name="T19" fmla="*/ 543 h 688"/>
                <a:gd name="T20" fmla="*/ 345 w 689"/>
                <a:gd name="T21" fmla="*/ 376 h 688"/>
                <a:gd name="T22" fmla="*/ 345 w 689"/>
                <a:gd name="T23" fmla="*/ 311 h 688"/>
                <a:gd name="T24" fmla="*/ 360 w 689"/>
                <a:gd name="T25" fmla="*/ 158 h 688"/>
                <a:gd name="T26" fmla="*/ 344 w 689"/>
                <a:gd name="T27" fmla="*/ 172 h 688"/>
                <a:gd name="T28" fmla="*/ 330 w 689"/>
                <a:gd name="T29" fmla="*/ 135 h 688"/>
                <a:gd name="T30" fmla="*/ 345 w 689"/>
                <a:gd name="T31" fmla="*/ 121 h 688"/>
                <a:gd name="T32" fmla="*/ 360 w 689"/>
                <a:gd name="T33" fmla="*/ 158 h 688"/>
                <a:gd name="T34" fmla="*/ 345 w 689"/>
                <a:gd name="T35" fmla="*/ 567 h 688"/>
                <a:gd name="T36" fmla="*/ 330 w 689"/>
                <a:gd name="T37" fmla="*/ 552 h 688"/>
                <a:gd name="T38" fmla="*/ 344 w 689"/>
                <a:gd name="T39" fmla="*/ 515 h 688"/>
                <a:gd name="T40" fmla="*/ 360 w 689"/>
                <a:gd name="T41" fmla="*/ 530 h 688"/>
                <a:gd name="T42" fmla="*/ 159 w 689"/>
                <a:gd name="T43" fmla="*/ 326 h 688"/>
                <a:gd name="T44" fmla="*/ 173 w 689"/>
                <a:gd name="T45" fmla="*/ 342 h 688"/>
                <a:gd name="T46" fmla="*/ 136 w 689"/>
                <a:gd name="T47" fmla="*/ 356 h 688"/>
                <a:gd name="T48" fmla="*/ 122 w 689"/>
                <a:gd name="T49" fmla="*/ 340 h 688"/>
                <a:gd name="T50" fmla="*/ 159 w 689"/>
                <a:gd name="T51" fmla="*/ 326 h 688"/>
                <a:gd name="T52" fmla="*/ 567 w 689"/>
                <a:gd name="T53" fmla="*/ 340 h 688"/>
                <a:gd name="T54" fmla="*/ 553 w 689"/>
                <a:gd name="T55" fmla="*/ 356 h 688"/>
                <a:gd name="T56" fmla="*/ 516 w 689"/>
                <a:gd name="T57" fmla="*/ 342 h 688"/>
                <a:gd name="T58" fmla="*/ 530 w 689"/>
                <a:gd name="T59" fmla="*/ 326 h 688"/>
                <a:gd name="T60" fmla="*/ 363 w 689"/>
                <a:gd name="T61" fmla="*/ 343 h 688"/>
                <a:gd name="T62" fmla="*/ 327 w 689"/>
                <a:gd name="T63" fmla="*/ 343 h 688"/>
                <a:gd name="T64" fmla="*/ 345 w 689"/>
                <a:gd name="T65" fmla="*/ 201 h 688"/>
                <a:gd name="T66" fmla="*/ 363 w 689"/>
                <a:gd name="T67" fmla="*/ 343 h 688"/>
                <a:gd name="T68" fmla="*/ 262 w 689"/>
                <a:gd name="T69" fmla="*/ 429 h 688"/>
                <a:gd name="T70" fmla="*/ 329 w 689"/>
                <a:gd name="T71" fmla="*/ 336 h 688"/>
                <a:gd name="T72" fmla="*/ 355 w 689"/>
                <a:gd name="T73" fmla="*/ 361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9" h="688">
                  <a:moveTo>
                    <a:pt x="216" y="121"/>
                  </a:moveTo>
                  <a:cubicBezTo>
                    <a:pt x="94" y="192"/>
                    <a:pt x="51" y="350"/>
                    <a:pt x="122" y="472"/>
                  </a:cubicBezTo>
                  <a:cubicBezTo>
                    <a:pt x="193" y="595"/>
                    <a:pt x="350" y="637"/>
                    <a:pt x="473" y="566"/>
                  </a:cubicBezTo>
                  <a:cubicBezTo>
                    <a:pt x="596" y="495"/>
                    <a:pt x="638" y="338"/>
                    <a:pt x="567" y="215"/>
                  </a:cubicBezTo>
                  <a:cubicBezTo>
                    <a:pt x="496" y="93"/>
                    <a:pt x="339" y="51"/>
                    <a:pt x="216" y="121"/>
                  </a:cubicBezTo>
                  <a:close/>
                  <a:moveTo>
                    <a:pt x="495" y="605"/>
                  </a:moveTo>
                  <a:cubicBezTo>
                    <a:pt x="351" y="688"/>
                    <a:pt x="167" y="638"/>
                    <a:pt x="84" y="494"/>
                  </a:cubicBezTo>
                  <a:cubicBezTo>
                    <a:pt x="0" y="351"/>
                    <a:pt x="50" y="166"/>
                    <a:pt x="194" y="83"/>
                  </a:cubicBezTo>
                  <a:cubicBezTo>
                    <a:pt x="338" y="0"/>
                    <a:pt x="522" y="49"/>
                    <a:pt x="606" y="193"/>
                  </a:cubicBezTo>
                  <a:cubicBezTo>
                    <a:pt x="689" y="337"/>
                    <a:pt x="639" y="522"/>
                    <a:pt x="495" y="605"/>
                  </a:cubicBezTo>
                  <a:close/>
                  <a:moveTo>
                    <a:pt x="238" y="160"/>
                  </a:moveTo>
                  <a:cubicBezTo>
                    <a:pt x="137" y="219"/>
                    <a:pt x="102" y="349"/>
                    <a:pt x="161" y="450"/>
                  </a:cubicBezTo>
                  <a:cubicBezTo>
                    <a:pt x="219" y="551"/>
                    <a:pt x="349" y="586"/>
                    <a:pt x="451" y="527"/>
                  </a:cubicBezTo>
                  <a:cubicBezTo>
                    <a:pt x="552" y="469"/>
                    <a:pt x="587" y="339"/>
                    <a:pt x="528" y="238"/>
                  </a:cubicBezTo>
                  <a:cubicBezTo>
                    <a:pt x="470" y="136"/>
                    <a:pt x="340" y="102"/>
                    <a:pt x="238" y="160"/>
                  </a:cubicBezTo>
                  <a:close/>
                  <a:moveTo>
                    <a:pt x="460" y="543"/>
                  </a:moveTo>
                  <a:cubicBezTo>
                    <a:pt x="350" y="606"/>
                    <a:pt x="209" y="569"/>
                    <a:pt x="145" y="459"/>
                  </a:cubicBezTo>
                  <a:cubicBezTo>
                    <a:pt x="82" y="349"/>
                    <a:pt x="120" y="208"/>
                    <a:pt x="230" y="144"/>
                  </a:cubicBezTo>
                  <a:cubicBezTo>
                    <a:pt x="339" y="81"/>
                    <a:pt x="480" y="119"/>
                    <a:pt x="544" y="229"/>
                  </a:cubicBezTo>
                  <a:cubicBezTo>
                    <a:pt x="607" y="339"/>
                    <a:pt x="570" y="480"/>
                    <a:pt x="460" y="543"/>
                  </a:cubicBezTo>
                  <a:close/>
                  <a:moveTo>
                    <a:pt x="377" y="344"/>
                  </a:moveTo>
                  <a:cubicBezTo>
                    <a:pt x="377" y="362"/>
                    <a:pt x="362" y="376"/>
                    <a:pt x="345" y="376"/>
                  </a:cubicBezTo>
                  <a:cubicBezTo>
                    <a:pt x="327" y="376"/>
                    <a:pt x="312" y="362"/>
                    <a:pt x="312" y="344"/>
                  </a:cubicBezTo>
                  <a:cubicBezTo>
                    <a:pt x="312" y="326"/>
                    <a:pt x="327" y="311"/>
                    <a:pt x="345" y="311"/>
                  </a:cubicBezTo>
                  <a:cubicBezTo>
                    <a:pt x="362" y="311"/>
                    <a:pt x="377" y="326"/>
                    <a:pt x="377" y="344"/>
                  </a:cubicBezTo>
                  <a:close/>
                  <a:moveTo>
                    <a:pt x="360" y="158"/>
                  </a:moveTo>
                  <a:cubicBezTo>
                    <a:pt x="360" y="166"/>
                    <a:pt x="353" y="172"/>
                    <a:pt x="345" y="172"/>
                  </a:cubicBezTo>
                  <a:lnTo>
                    <a:pt x="344" y="172"/>
                  </a:lnTo>
                  <a:cubicBezTo>
                    <a:pt x="336" y="172"/>
                    <a:pt x="330" y="166"/>
                    <a:pt x="330" y="158"/>
                  </a:cubicBezTo>
                  <a:lnTo>
                    <a:pt x="330" y="135"/>
                  </a:lnTo>
                  <a:cubicBezTo>
                    <a:pt x="330" y="127"/>
                    <a:pt x="336" y="121"/>
                    <a:pt x="344" y="121"/>
                  </a:cubicBezTo>
                  <a:lnTo>
                    <a:pt x="345" y="121"/>
                  </a:lnTo>
                  <a:cubicBezTo>
                    <a:pt x="353" y="121"/>
                    <a:pt x="360" y="127"/>
                    <a:pt x="360" y="135"/>
                  </a:cubicBezTo>
                  <a:lnTo>
                    <a:pt x="360" y="158"/>
                  </a:lnTo>
                  <a:close/>
                  <a:moveTo>
                    <a:pt x="360" y="552"/>
                  </a:moveTo>
                  <a:cubicBezTo>
                    <a:pt x="360" y="560"/>
                    <a:pt x="353" y="567"/>
                    <a:pt x="345" y="567"/>
                  </a:cubicBezTo>
                  <a:lnTo>
                    <a:pt x="344" y="567"/>
                  </a:lnTo>
                  <a:cubicBezTo>
                    <a:pt x="336" y="567"/>
                    <a:pt x="330" y="560"/>
                    <a:pt x="330" y="552"/>
                  </a:cubicBezTo>
                  <a:lnTo>
                    <a:pt x="330" y="530"/>
                  </a:lnTo>
                  <a:cubicBezTo>
                    <a:pt x="330" y="522"/>
                    <a:pt x="336" y="515"/>
                    <a:pt x="344" y="515"/>
                  </a:cubicBezTo>
                  <a:lnTo>
                    <a:pt x="345" y="515"/>
                  </a:lnTo>
                  <a:cubicBezTo>
                    <a:pt x="353" y="515"/>
                    <a:pt x="360" y="522"/>
                    <a:pt x="360" y="530"/>
                  </a:cubicBezTo>
                  <a:lnTo>
                    <a:pt x="360" y="552"/>
                  </a:lnTo>
                  <a:close/>
                  <a:moveTo>
                    <a:pt x="159" y="326"/>
                  </a:moveTo>
                  <a:cubicBezTo>
                    <a:pt x="166" y="326"/>
                    <a:pt x="173" y="333"/>
                    <a:pt x="173" y="340"/>
                  </a:cubicBezTo>
                  <a:lnTo>
                    <a:pt x="173" y="342"/>
                  </a:lnTo>
                  <a:cubicBezTo>
                    <a:pt x="173" y="350"/>
                    <a:pt x="166" y="356"/>
                    <a:pt x="159" y="356"/>
                  </a:cubicBezTo>
                  <a:lnTo>
                    <a:pt x="136" y="356"/>
                  </a:lnTo>
                  <a:cubicBezTo>
                    <a:pt x="128" y="356"/>
                    <a:pt x="122" y="350"/>
                    <a:pt x="122" y="342"/>
                  </a:cubicBezTo>
                  <a:lnTo>
                    <a:pt x="122" y="340"/>
                  </a:lnTo>
                  <a:cubicBezTo>
                    <a:pt x="122" y="333"/>
                    <a:pt x="128" y="326"/>
                    <a:pt x="136" y="326"/>
                  </a:cubicBezTo>
                  <a:lnTo>
                    <a:pt x="159" y="326"/>
                  </a:lnTo>
                  <a:close/>
                  <a:moveTo>
                    <a:pt x="553" y="326"/>
                  </a:moveTo>
                  <a:cubicBezTo>
                    <a:pt x="561" y="326"/>
                    <a:pt x="567" y="333"/>
                    <a:pt x="567" y="340"/>
                  </a:cubicBezTo>
                  <a:lnTo>
                    <a:pt x="567" y="342"/>
                  </a:lnTo>
                  <a:cubicBezTo>
                    <a:pt x="567" y="350"/>
                    <a:pt x="561" y="356"/>
                    <a:pt x="553" y="356"/>
                  </a:cubicBezTo>
                  <a:lnTo>
                    <a:pt x="530" y="356"/>
                  </a:lnTo>
                  <a:cubicBezTo>
                    <a:pt x="523" y="356"/>
                    <a:pt x="516" y="350"/>
                    <a:pt x="516" y="342"/>
                  </a:cubicBezTo>
                  <a:lnTo>
                    <a:pt x="516" y="340"/>
                  </a:lnTo>
                  <a:cubicBezTo>
                    <a:pt x="516" y="333"/>
                    <a:pt x="523" y="326"/>
                    <a:pt x="530" y="326"/>
                  </a:cubicBezTo>
                  <a:lnTo>
                    <a:pt x="553" y="326"/>
                  </a:lnTo>
                  <a:close/>
                  <a:moveTo>
                    <a:pt x="363" y="343"/>
                  </a:moveTo>
                  <a:cubicBezTo>
                    <a:pt x="363" y="354"/>
                    <a:pt x="355" y="362"/>
                    <a:pt x="345" y="362"/>
                  </a:cubicBezTo>
                  <a:cubicBezTo>
                    <a:pt x="335" y="362"/>
                    <a:pt x="327" y="354"/>
                    <a:pt x="327" y="343"/>
                  </a:cubicBezTo>
                  <a:lnTo>
                    <a:pt x="327" y="219"/>
                  </a:lnTo>
                  <a:cubicBezTo>
                    <a:pt x="327" y="209"/>
                    <a:pt x="335" y="201"/>
                    <a:pt x="345" y="201"/>
                  </a:cubicBezTo>
                  <a:cubicBezTo>
                    <a:pt x="355" y="201"/>
                    <a:pt x="363" y="209"/>
                    <a:pt x="363" y="219"/>
                  </a:cubicBezTo>
                  <a:lnTo>
                    <a:pt x="363" y="343"/>
                  </a:lnTo>
                  <a:close/>
                  <a:moveTo>
                    <a:pt x="289" y="427"/>
                  </a:moveTo>
                  <a:cubicBezTo>
                    <a:pt x="281" y="435"/>
                    <a:pt x="269" y="436"/>
                    <a:pt x="262" y="429"/>
                  </a:cubicBezTo>
                  <a:cubicBezTo>
                    <a:pt x="255" y="422"/>
                    <a:pt x="255" y="409"/>
                    <a:pt x="263" y="402"/>
                  </a:cubicBezTo>
                  <a:lnTo>
                    <a:pt x="329" y="336"/>
                  </a:lnTo>
                  <a:cubicBezTo>
                    <a:pt x="337" y="328"/>
                    <a:pt x="349" y="327"/>
                    <a:pt x="356" y="334"/>
                  </a:cubicBezTo>
                  <a:cubicBezTo>
                    <a:pt x="363" y="341"/>
                    <a:pt x="362" y="353"/>
                    <a:pt x="355" y="361"/>
                  </a:cubicBezTo>
                  <a:lnTo>
                    <a:pt x="289" y="4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/>
            <p:cNvSpPr>
              <a:spLocks noEditPoints="1"/>
            </p:cNvSpPr>
            <p:nvPr/>
          </p:nvSpPr>
          <p:spPr bwMode="auto">
            <a:xfrm>
              <a:off x="2173288" y="3486150"/>
              <a:ext cx="288925" cy="395288"/>
            </a:xfrm>
            <a:custGeom>
              <a:avLst/>
              <a:gdLst>
                <a:gd name="T0" fmla="*/ 90 w 446"/>
                <a:gd name="T1" fmla="*/ 226 h 608"/>
                <a:gd name="T2" fmla="*/ 137 w 446"/>
                <a:gd name="T3" fmla="*/ 337 h 608"/>
                <a:gd name="T4" fmla="*/ 175 w 446"/>
                <a:gd name="T5" fmla="*/ 425 h 608"/>
                <a:gd name="T6" fmla="*/ 261 w 446"/>
                <a:gd name="T7" fmla="*/ 428 h 608"/>
                <a:gd name="T8" fmla="*/ 280 w 446"/>
                <a:gd name="T9" fmla="*/ 393 h 608"/>
                <a:gd name="T10" fmla="*/ 328 w 446"/>
                <a:gd name="T11" fmla="*/ 304 h 608"/>
                <a:gd name="T12" fmla="*/ 223 w 446"/>
                <a:gd name="T13" fmla="*/ 93 h 608"/>
                <a:gd name="T14" fmla="*/ 184 w 446"/>
                <a:gd name="T15" fmla="*/ 456 h 608"/>
                <a:gd name="T16" fmla="*/ 141 w 446"/>
                <a:gd name="T17" fmla="*/ 405 h 608"/>
                <a:gd name="T18" fmla="*/ 94 w 446"/>
                <a:gd name="T19" fmla="*/ 319 h 608"/>
                <a:gd name="T20" fmla="*/ 223 w 446"/>
                <a:gd name="T21" fmla="*/ 65 h 608"/>
                <a:gd name="T22" fmla="*/ 351 w 446"/>
                <a:gd name="T23" fmla="*/ 319 h 608"/>
                <a:gd name="T24" fmla="*/ 305 w 446"/>
                <a:gd name="T25" fmla="*/ 405 h 608"/>
                <a:gd name="T26" fmla="*/ 261 w 446"/>
                <a:gd name="T27" fmla="*/ 456 h 608"/>
                <a:gd name="T28" fmla="*/ 159 w 446"/>
                <a:gd name="T29" fmla="*/ 545 h 608"/>
                <a:gd name="T30" fmla="*/ 267 w 446"/>
                <a:gd name="T31" fmla="*/ 566 h 608"/>
                <a:gd name="T32" fmla="*/ 267 w 446"/>
                <a:gd name="T33" fmla="*/ 524 h 608"/>
                <a:gd name="T34" fmla="*/ 172 w 446"/>
                <a:gd name="T35" fmla="*/ 558 h 608"/>
                <a:gd name="T36" fmla="*/ 276 w 446"/>
                <a:gd name="T37" fmla="*/ 558 h 608"/>
                <a:gd name="T38" fmla="*/ 289 w 446"/>
                <a:gd name="T39" fmla="*/ 545 h 608"/>
                <a:gd name="T40" fmla="*/ 159 w 446"/>
                <a:gd name="T41" fmla="*/ 480 h 608"/>
                <a:gd name="T42" fmla="*/ 289 w 446"/>
                <a:gd name="T43" fmla="*/ 545 h 608"/>
                <a:gd name="T44" fmla="*/ 287 w 446"/>
                <a:gd name="T45" fmla="*/ 254 h 608"/>
                <a:gd name="T46" fmla="*/ 244 w 446"/>
                <a:gd name="T47" fmla="*/ 298 h 608"/>
                <a:gd name="T48" fmla="*/ 202 w 446"/>
                <a:gd name="T49" fmla="*/ 298 h 608"/>
                <a:gd name="T50" fmla="*/ 158 w 446"/>
                <a:gd name="T51" fmla="*/ 254 h 608"/>
                <a:gd name="T52" fmla="*/ 158 w 446"/>
                <a:gd name="T53" fmla="*/ 212 h 608"/>
                <a:gd name="T54" fmla="*/ 202 w 446"/>
                <a:gd name="T55" fmla="*/ 168 h 608"/>
                <a:gd name="T56" fmla="*/ 244 w 446"/>
                <a:gd name="T57" fmla="*/ 168 h 608"/>
                <a:gd name="T58" fmla="*/ 287 w 446"/>
                <a:gd name="T59" fmla="*/ 212 h 608"/>
                <a:gd name="T60" fmla="*/ 428 w 446"/>
                <a:gd name="T61" fmla="*/ 206 h 608"/>
                <a:gd name="T62" fmla="*/ 405 w 446"/>
                <a:gd name="T63" fmla="*/ 226 h 608"/>
                <a:gd name="T64" fmla="*/ 428 w 446"/>
                <a:gd name="T65" fmla="*/ 239 h 608"/>
                <a:gd name="T66" fmla="*/ 428 w 446"/>
                <a:gd name="T67" fmla="*/ 206 h 608"/>
                <a:gd name="T68" fmla="*/ 379 w 446"/>
                <a:gd name="T69" fmla="*/ 90 h 608"/>
                <a:gd name="T70" fmla="*/ 356 w 446"/>
                <a:gd name="T71" fmla="*/ 66 h 608"/>
                <a:gd name="T72" fmla="*/ 362 w 446"/>
                <a:gd name="T73" fmla="*/ 107 h 608"/>
                <a:gd name="T74" fmla="*/ 239 w 446"/>
                <a:gd name="T75" fmla="*/ 44 h 608"/>
                <a:gd name="T76" fmla="*/ 222 w 446"/>
                <a:gd name="T77" fmla="*/ 0 h 608"/>
                <a:gd name="T78" fmla="*/ 206 w 446"/>
                <a:gd name="T79" fmla="*/ 44 h 608"/>
                <a:gd name="T80" fmla="*/ 81 w 446"/>
                <a:gd name="T81" fmla="*/ 109 h 608"/>
                <a:gd name="T82" fmla="*/ 89 w 446"/>
                <a:gd name="T83" fmla="*/ 69 h 608"/>
                <a:gd name="T84" fmla="*/ 65 w 446"/>
                <a:gd name="T85" fmla="*/ 93 h 608"/>
                <a:gd name="T86" fmla="*/ 39 w 446"/>
                <a:gd name="T87" fmla="*/ 226 h 608"/>
                <a:gd name="T88" fmla="*/ 17 w 446"/>
                <a:gd name="T89" fmla="*/ 206 h 608"/>
                <a:gd name="T90" fmla="*/ 17 w 446"/>
                <a:gd name="T91" fmla="*/ 239 h 608"/>
                <a:gd name="T92" fmla="*/ 39 w 446"/>
                <a:gd name="T93" fmla="*/ 22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6" h="608">
                  <a:moveTo>
                    <a:pt x="223" y="93"/>
                  </a:moveTo>
                  <a:cubicBezTo>
                    <a:pt x="149" y="93"/>
                    <a:pt x="90" y="153"/>
                    <a:pt x="90" y="226"/>
                  </a:cubicBezTo>
                  <a:cubicBezTo>
                    <a:pt x="90" y="261"/>
                    <a:pt x="117" y="303"/>
                    <a:pt x="117" y="304"/>
                  </a:cubicBezTo>
                  <a:cubicBezTo>
                    <a:pt x="123" y="313"/>
                    <a:pt x="132" y="327"/>
                    <a:pt x="137" y="337"/>
                  </a:cubicBezTo>
                  <a:lnTo>
                    <a:pt x="165" y="393"/>
                  </a:lnTo>
                  <a:cubicBezTo>
                    <a:pt x="171" y="403"/>
                    <a:pt x="175" y="417"/>
                    <a:pt x="175" y="425"/>
                  </a:cubicBezTo>
                  <a:cubicBezTo>
                    <a:pt x="175" y="426"/>
                    <a:pt x="178" y="428"/>
                    <a:pt x="184" y="428"/>
                  </a:cubicBezTo>
                  <a:lnTo>
                    <a:pt x="261" y="428"/>
                  </a:lnTo>
                  <a:cubicBezTo>
                    <a:pt x="267" y="428"/>
                    <a:pt x="270" y="426"/>
                    <a:pt x="271" y="425"/>
                  </a:cubicBezTo>
                  <a:cubicBezTo>
                    <a:pt x="270" y="417"/>
                    <a:pt x="275" y="403"/>
                    <a:pt x="280" y="393"/>
                  </a:cubicBezTo>
                  <a:lnTo>
                    <a:pt x="309" y="337"/>
                  </a:lnTo>
                  <a:cubicBezTo>
                    <a:pt x="313" y="327"/>
                    <a:pt x="322" y="312"/>
                    <a:pt x="328" y="304"/>
                  </a:cubicBezTo>
                  <a:cubicBezTo>
                    <a:pt x="337" y="289"/>
                    <a:pt x="356" y="254"/>
                    <a:pt x="356" y="226"/>
                  </a:cubicBezTo>
                  <a:cubicBezTo>
                    <a:pt x="356" y="153"/>
                    <a:pt x="296" y="93"/>
                    <a:pt x="223" y="93"/>
                  </a:cubicBezTo>
                  <a:close/>
                  <a:moveTo>
                    <a:pt x="261" y="456"/>
                  </a:moveTo>
                  <a:lnTo>
                    <a:pt x="184" y="456"/>
                  </a:lnTo>
                  <a:cubicBezTo>
                    <a:pt x="163" y="456"/>
                    <a:pt x="147" y="442"/>
                    <a:pt x="147" y="425"/>
                  </a:cubicBezTo>
                  <a:cubicBezTo>
                    <a:pt x="147" y="423"/>
                    <a:pt x="145" y="413"/>
                    <a:pt x="141" y="405"/>
                  </a:cubicBezTo>
                  <a:lnTo>
                    <a:pt x="112" y="349"/>
                  </a:lnTo>
                  <a:cubicBezTo>
                    <a:pt x="107" y="341"/>
                    <a:pt x="99" y="327"/>
                    <a:pt x="94" y="319"/>
                  </a:cubicBezTo>
                  <a:cubicBezTo>
                    <a:pt x="91" y="314"/>
                    <a:pt x="62" y="268"/>
                    <a:pt x="62" y="226"/>
                  </a:cubicBezTo>
                  <a:cubicBezTo>
                    <a:pt x="62" y="137"/>
                    <a:pt x="134" y="65"/>
                    <a:pt x="223" y="65"/>
                  </a:cubicBezTo>
                  <a:cubicBezTo>
                    <a:pt x="311" y="65"/>
                    <a:pt x="383" y="137"/>
                    <a:pt x="383" y="226"/>
                  </a:cubicBezTo>
                  <a:cubicBezTo>
                    <a:pt x="383" y="268"/>
                    <a:pt x="354" y="314"/>
                    <a:pt x="351" y="319"/>
                  </a:cubicBezTo>
                  <a:cubicBezTo>
                    <a:pt x="346" y="327"/>
                    <a:pt x="338" y="341"/>
                    <a:pt x="333" y="349"/>
                  </a:cubicBezTo>
                  <a:lnTo>
                    <a:pt x="305" y="405"/>
                  </a:lnTo>
                  <a:cubicBezTo>
                    <a:pt x="301" y="413"/>
                    <a:pt x="298" y="423"/>
                    <a:pt x="298" y="425"/>
                  </a:cubicBezTo>
                  <a:cubicBezTo>
                    <a:pt x="298" y="442"/>
                    <a:pt x="282" y="456"/>
                    <a:pt x="261" y="456"/>
                  </a:cubicBezTo>
                  <a:close/>
                  <a:moveTo>
                    <a:pt x="180" y="524"/>
                  </a:moveTo>
                  <a:cubicBezTo>
                    <a:pt x="169" y="524"/>
                    <a:pt x="159" y="534"/>
                    <a:pt x="159" y="545"/>
                  </a:cubicBezTo>
                  <a:cubicBezTo>
                    <a:pt x="159" y="556"/>
                    <a:pt x="169" y="566"/>
                    <a:pt x="180" y="566"/>
                  </a:cubicBezTo>
                  <a:lnTo>
                    <a:pt x="267" y="566"/>
                  </a:lnTo>
                  <a:cubicBezTo>
                    <a:pt x="279" y="566"/>
                    <a:pt x="289" y="556"/>
                    <a:pt x="289" y="545"/>
                  </a:cubicBezTo>
                  <a:cubicBezTo>
                    <a:pt x="289" y="534"/>
                    <a:pt x="279" y="524"/>
                    <a:pt x="267" y="524"/>
                  </a:cubicBezTo>
                  <a:lnTo>
                    <a:pt x="180" y="524"/>
                  </a:lnTo>
                  <a:close/>
                  <a:moveTo>
                    <a:pt x="172" y="558"/>
                  </a:moveTo>
                  <a:cubicBezTo>
                    <a:pt x="173" y="586"/>
                    <a:pt x="196" y="608"/>
                    <a:pt x="224" y="608"/>
                  </a:cubicBezTo>
                  <a:cubicBezTo>
                    <a:pt x="252" y="608"/>
                    <a:pt x="275" y="586"/>
                    <a:pt x="276" y="558"/>
                  </a:cubicBezTo>
                  <a:lnTo>
                    <a:pt x="172" y="558"/>
                  </a:lnTo>
                  <a:close/>
                  <a:moveTo>
                    <a:pt x="289" y="545"/>
                  </a:moveTo>
                  <a:lnTo>
                    <a:pt x="159" y="545"/>
                  </a:lnTo>
                  <a:lnTo>
                    <a:pt x="159" y="480"/>
                  </a:lnTo>
                  <a:lnTo>
                    <a:pt x="289" y="480"/>
                  </a:lnTo>
                  <a:lnTo>
                    <a:pt x="289" y="545"/>
                  </a:lnTo>
                  <a:close/>
                  <a:moveTo>
                    <a:pt x="309" y="233"/>
                  </a:moveTo>
                  <a:cubicBezTo>
                    <a:pt x="309" y="245"/>
                    <a:pt x="299" y="254"/>
                    <a:pt x="287" y="254"/>
                  </a:cubicBezTo>
                  <a:lnTo>
                    <a:pt x="244" y="254"/>
                  </a:lnTo>
                  <a:lnTo>
                    <a:pt x="244" y="298"/>
                  </a:lnTo>
                  <a:cubicBezTo>
                    <a:pt x="244" y="309"/>
                    <a:pt x="234" y="319"/>
                    <a:pt x="223" y="319"/>
                  </a:cubicBezTo>
                  <a:cubicBezTo>
                    <a:pt x="211" y="319"/>
                    <a:pt x="202" y="309"/>
                    <a:pt x="202" y="298"/>
                  </a:cubicBezTo>
                  <a:lnTo>
                    <a:pt x="202" y="254"/>
                  </a:lnTo>
                  <a:lnTo>
                    <a:pt x="158" y="254"/>
                  </a:lnTo>
                  <a:cubicBezTo>
                    <a:pt x="146" y="254"/>
                    <a:pt x="137" y="245"/>
                    <a:pt x="137" y="233"/>
                  </a:cubicBezTo>
                  <a:cubicBezTo>
                    <a:pt x="137" y="221"/>
                    <a:pt x="146" y="212"/>
                    <a:pt x="158" y="212"/>
                  </a:cubicBezTo>
                  <a:lnTo>
                    <a:pt x="202" y="212"/>
                  </a:lnTo>
                  <a:lnTo>
                    <a:pt x="202" y="168"/>
                  </a:lnTo>
                  <a:cubicBezTo>
                    <a:pt x="202" y="156"/>
                    <a:pt x="211" y="147"/>
                    <a:pt x="223" y="147"/>
                  </a:cubicBezTo>
                  <a:cubicBezTo>
                    <a:pt x="234" y="147"/>
                    <a:pt x="244" y="156"/>
                    <a:pt x="244" y="168"/>
                  </a:cubicBezTo>
                  <a:lnTo>
                    <a:pt x="244" y="212"/>
                  </a:lnTo>
                  <a:lnTo>
                    <a:pt x="287" y="212"/>
                  </a:lnTo>
                  <a:cubicBezTo>
                    <a:pt x="299" y="212"/>
                    <a:pt x="309" y="221"/>
                    <a:pt x="309" y="233"/>
                  </a:cubicBezTo>
                  <a:close/>
                  <a:moveTo>
                    <a:pt x="428" y="206"/>
                  </a:moveTo>
                  <a:lnTo>
                    <a:pt x="404" y="206"/>
                  </a:lnTo>
                  <a:cubicBezTo>
                    <a:pt x="405" y="212"/>
                    <a:pt x="405" y="219"/>
                    <a:pt x="405" y="226"/>
                  </a:cubicBezTo>
                  <a:cubicBezTo>
                    <a:pt x="405" y="230"/>
                    <a:pt x="405" y="235"/>
                    <a:pt x="405" y="239"/>
                  </a:cubicBezTo>
                  <a:lnTo>
                    <a:pt x="428" y="239"/>
                  </a:lnTo>
                  <a:cubicBezTo>
                    <a:pt x="438" y="239"/>
                    <a:pt x="446" y="232"/>
                    <a:pt x="446" y="222"/>
                  </a:cubicBezTo>
                  <a:cubicBezTo>
                    <a:pt x="446" y="213"/>
                    <a:pt x="438" y="206"/>
                    <a:pt x="428" y="206"/>
                  </a:cubicBezTo>
                  <a:close/>
                  <a:moveTo>
                    <a:pt x="362" y="107"/>
                  </a:moveTo>
                  <a:lnTo>
                    <a:pt x="379" y="90"/>
                  </a:lnTo>
                  <a:cubicBezTo>
                    <a:pt x="386" y="83"/>
                    <a:pt x="386" y="72"/>
                    <a:pt x="380" y="66"/>
                  </a:cubicBezTo>
                  <a:cubicBezTo>
                    <a:pt x="373" y="59"/>
                    <a:pt x="362" y="60"/>
                    <a:pt x="356" y="66"/>
                  </a:cubicBezTo>
                  <a:lnTo>
                    <a:pt x="338" y="84"/>
                  </a:lnTo>
                  <a:cubicBezTo>
                    <a:pt x="347" y="91"/>
                    <a:pt x="355" y="99"/>
                    <a:pt x="362" y="107"/>
                  </a:cubicBezTo>
                  <a:close/>
                  <a:moveTo>
                    <a:pt x="222" y="43"/>
                  </a:moveTo>
                  <a:cubicBezTo>
                    <a:pt x="228" y="43"/>
                    <a:pt x="233" y="43"/>
                    <a:pt x="239" y="44"/>
                  </a:cubicBezTo>
                  <a:lnTo>
                    <a:pt x="239" y="18"/>
                  </a:lnTo>
                  <a:cubicBezTo>
                    <a:pt x="239" y="8"/>
                    <a:pt x="231" y="0"/>
                    <a:pt x="222" y="0"/>
                  </a:cubicBezTo>
                  <a:cubicBezTo>
                    <a:pt x="213" y="0"/>
                    <a:pt x="206" y="8"/>
                    <a:pt x="206" y="18"/>
                  </a:cubicBezTo>
                  <a:lnTo>
                    <a:pt x="206" y="44"/>
                  </a:lnTo>
                  <a:cubicBezTo>
                    <a:pt x="211" y="43"/>
                    <a:pt x="217" y="43"/>
                    <a:pt x="222" y="43"/>
                  </a:cubicBezTo>
                  <a:close/>
                  <a:moveTo>
                    <a:pt x="81" y="109"/>
                  </a:moveTo>
                  <a:cubicBezTo>
                    <a:pt x="89" y="101"/>
                    <a:pt x="96" y="93"/>
                    <a:pt x="105" y="86"/>
                  </a:cubicBezTo>
                  <a:lnTo>
                    <a:pt x="89" y="69"/>
                  </a:lnTo>
                  <a:cubicBezTo>
                    <a:pt x="82" y="63"/>
                    <a:pt x="71" y="62"/>
                    <a:pt x="65" y="69"/>
                  </a:cubicBezTo>
                  <a:cubicBezTo>
                    <a:pt x="58" y="75"/>
                    <a:pt x="58" y="86"/>
                    <a:pt x="65" y="93"/>
                  </a:cubicBezTo>
                  <a:lnTo>
                    <a:pt x="81" y="109"/>
                  </a:lnTo>
                  <a:close/>
                  <a:moveTo>
                    <a:pt x="39" y="226"/>
                  </a:moveTo>
                  <a:cubicBezTo>
                    <a:pt x="39" y="219"/>
                    <a:pt x="40" y="212"/>
                    <a:pt x="41" y="206"/>
                  </a:cubicBezTo>
                  <a:lnTo>
                    <a:pt x="17" y="206"/>
                  </a:lnTo>
                  <a:cubicBezTo>
                    <a:pt x="7" y="206"/>
                    <a:pt x="0" y="213"/>
                    <a:pt x="0" y="222"/>
                  </a:cubicBezTo>
                  <a:cubicBezTo>
                    <a:pt x="0" y="232"/>
                    <a:pt x="7" y="239"/>
                    <a:pt x="17" y="239"/>
                  </a:cubicBezTo>
                  <a:lnTo>
                    <a:pt x="40" y="239"/>
                  </a:lnTo>
                  <a:cubicBezTo>
                    <a:pt x="40" y="235"/>
                    <a:pt x="39" y="230"/>
                    <a:pt x="39" y="2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739775" y="3487738"/>
              <a:ext cx="500062" cy="392113"/>
            </a:xfrm>
            <a:custGeom>
              <a:avLst/>
              <a:gdLst>
                <a:gd name="T0" fmla="*/ 451 w 771"/>
                <a:gd name="T1" fmla="*/ 411 h 602"/>
                <a:gd name="T2" fmla="*/ 457 w 771"/>
                <a:gd name="T3" fmla="*/ 395 h 602"/>
                <a:gd name="T4" fmla="*/ 459 w 771"/>
                <a:gd name="T5" fmla="*/ 388 h 602"/>
                <a:gd name="T6" fmla="*/ 463 w 771"/>
                <a:gd name="T7" fmla="*/ 372 h 602"/>
                <a:gd name="T8" fmla="*/ 464 w 771"/>
                <a:gd name="T9" fmla="*/ 365 h 602"/>
                <a:gd name="T10" fmla="*/ 466 w 771"/>
                <a:gd name="T11" fmla="*/ 341 h 602"/>
                <a:gd name="T12" fmla="*/ 233 w 771"/>
                <a:gd name="T13" fmla="*/ 139 h 602"/>
                <a:gd name="T14" fmla="*/ 201 w 771"/>
                <a:gd name="T15" fmla="*/ 141 h 602"/>
                <a:gd name="T16" fmla="*/ 201 w 771"/>
                <a:gd name="T17" fmla="*/ 141 h 602"/>
                <a:gd name="T18" fmla="*/ 0 w 771"/>
                <a:gd name="T19" fmla="*/ 341 h 602"/>
                <a:gd name="T20" fmla="*/ 61 w 771"/>
                <a:gd name="T21" fmla="*/ 477 h 602"/>
                <a:gd name="T22" fmla="*/ 37 w 771"/>
                <a:gd name="T23" fmla="*/ 602 h 602"/>
                <a:gd name="T24" fmla="*/ 129 w 771"/>
                <a:gd name="T25" fmla="*/ 522 h 602"/>
                <a:gd name="T26" fmla="*/ 233 w 771"/>
                <a:gd name="T27" fmla="*/ 544 h 602"/>
                <a:gd name="T28" fmla="*/ 363 w 771"/>
                <a:gd name="T29" fmla="*/ 509 h 602"/>
                <a:gd name="T30" fmla="*/ 363 w 771"/>
                <a:gd name="T31" fmla="*/ 509 h 602"/>
                <a:gd name="T32" fmla="*/ 383 w 771"/>
                <a:gd name="T33" fmla="*/ 495 h 602"/>
                <a:gd name="T34" fmla="*/ 389 w 771"/>
                <a:gd name="T35" fmla="*/ 491 h 602"/>
                <a:gd name="T36" fmla="*/ 402 w 771"/>
                <a:gd name="T37" fmla="*/ 480 h 602"/>
                <a:gd name="T38" fmla="*/ 408 w 771"/>
                <a:gd name="T39" fmla="*/ 474 h 602"/>
                <a:gd name="T40" fmla="*/ 419 w 771"/>
                <a:gd name="T41" fmla="*/ 462 h 602"/>
                <a:gd name="T42" fmla="*/ 424 w 771"/>
                <a:gd name="T43" fmla="*/ 457 h 602"/>
                <a:gd name="T44" fmla="*/ 448 w 771"/>
                <a:gd name="T45" fmla="*/ 417 h 602"/>
                <a:gd name="T46" fmla="*/ 451 w 771"/>
                <a:gd name="T47" fmla="*/ 411 h 602"/>
                <a:gd name="T48" fmla="*/ 771 w 771"/>
                <a:gd name="T49" fmla="*/ 263 h 602"/>
                <a:gd name="T50" fmla="*/ 771 w 771"/>
                <a:gd name="T51" fmla="*/ 263 h 602"/>
                <a:gd name="T52" fmla="*/ 469 w 771"/>
                <a:gd name="T53" fmla="*/ 0 h 602"/>
                <a:gd name="T54" fmla="*/ 243 w 771"/>
                <a:gd name="T55" fmla="*/ 89 h 602"/>
                <a:gd name="T56" fmla="*/ 508 w 771"/>
                <a:gd name="T57" fmla="*/ 341 h 602"/>
                <a:gd name="T58" fmla="*/ 424 w 771"/>
                <a:gd name="T59" fmla="*/ 523 h 602"/>
                <a:gd name="T60" fmla="*/ 469 w 771"/>
                <a:gd name="T61" fmla="*/ 526 h 602"/>
                <a:gd name="T62" fmla="*/ 603 w 771"/>
                <a:gd name="T63" fmla="*/ 498 h 602"/>
                <a:gd name="T64" fmla="*/ 722 w 771"/>
                <a:gd name="T65" fmla="*/ 602 h 602"/>
                <a:gd name="T66" fmla="*/ 692 w 771"/>
                <a:gd name="T67" fmla="*/ 440 h 602"/>
                <a:gd name="T68" fmla="*/ 771 w 771"/>
                <a:gd name="T69" fmla="*/ 26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1" h="602">
                  <a:moveTo>
                    <a:pt x="451" y="411"/>
                  </a:moveTo>
                  <a:cubicBezTo>
                    <a:pt x="453" y="406"/>
                    <a:pt x="455" y="401"/>
                    <a:pt x="457" y="395"/>
                  </a:cubicBezTo>
                  <a:cubicBezTo>
                    <a:pt x="458" y="393"/>
                    <a:pt x="458" y="390"/>
                    <a:pt x="459" y="388"/>
                  </a:cubicBezTo>
                  <a:cubicBezTo>
                    <a:pt x="460" y="383"/>
                    <a:pt x="462" y="377"/>
                    <a:pt x="463" y="372"/>
                  </a:cubicBezTo>
                  <a:cubicBezTo>
                    <a:pt x="463" y="370"/>
                    <a:pt x="464" y="367"/>
                    <a:pt x="464" y="365"/>
                  </a:cubicBezTo>
                  <a:cubicBezTo>
                    <a:pt x="465" y="357"/>
                    <a:pt x="466" y="349"/>
                    <a:pt x="466" y="341"/>
                  </a:cubicBezTo>
                  <a:cubicBezTo>
                    <a:pt x="466" y="230"/>
                    <a:pt x="361" y="139"/>
                    <a:pt x="233" y="139"/>
                  </a:cubicBezTo>
                  <a:cubicBezTo>
                    <a:pt x="222" y="139"/>
                    <a:pt x="212" y="140"/>
                    <a:pt x="201" y="141"/>
                  </a:cubicBezTo>
                  <a:lnTo>
                    <a:pt x="201" y="141"/>
                  </a:lnTo>
                  <a:cubicBezTo>
                    <a:pt x="88" y="154"/>
                    <a:pt x="0" y="239"/>
                    <a:pt x="0" y="341"/>
                  </a:cubicBezTo>
                  <a:cubicBezTo>
                    <a:pt x="0" y="394"/>
                    <a:pt x="23" y="441"/>
                    <a:pt x="61" y="477"/>
                  </a:cubicBezTo>
                  <a:lnTo>
                    <a:pt x="37" y="602"/>
                  </a:lnTo>
                  <a:lnTo>
                    <a:pt x="129" y="522"/>
                  </a:lnTo>
                  <a:cubicBezTo>
                    <a:pt x="161" y="536"/>
                    <a:pt x="196" y="544"/>
                    <a:pt x="233" y="544"/>
                  </a:cubicBezTo>
                  <a:cubicBezTo>
                    <a:pt x="281" y="544"/>
                    <a:pt x="325" y="531"/>
                    <a:pt x="363" y="509"/>
                  </a:cubicBezTo>
                  <a:cubicBezTo>
                    <a:pt x="363" y="509"/>
                    <a:pt x="363" y="509"/>
                    <a:pt x="363" y="509"/>
                  </a:cubicBezTo>
                  <a:cubicBezTo>
                    <a:pt x="370" y="505"/>
                    <a:pt x="376" y="500"/>
                    <a:pt x="383" y="495"/>
                  </a:cubicBezTo>
                  <a:cubicBezTo>
                    <a:pt x="385" y="494"/>
                    <a:pt x="387" y="493"/>
                    <a:pt x="389" y="491"/>
                  </a:cubicBezTo>
                  <a:cubicBezTo>
                    <a:pt x="393" y="487"/>
                    <a:pt x="398" y="484"/>
                    <a:pt x="402" y="480"/>
                  </a:cubicBezTo>
                  <a:cubicBezTo>
                    <a:pt x="404" y="478"/>
                    <a:pt x="406" y="476"/>
                    <a:pt x="408" y="474"/>
                  </a:cubicBezTo>
                  <a:cubicBezTo>
                    <a:pt x="412" y="470"/>
                    <a:pt x="415" y="466"/>
                    <a:pt x="419" y="462"/>
                  </a:cubicBezTo>
                  <a:cubicBezTo>
                    <a:pt x="421" y="460"/>
                    <a:pt x="422" y="458"/>
                    <a:pt x="424" y="457"/>
                  </a:cubicBezTo>
                  <a:cubicBezTo>
                    <a:pt x="433" y="444"/>
                    <a:pt x="442" y="431"/>
                    <a:pt x="448" y="417"/>
                  </a:cubicBezTo>
                  <a:cubicBezTo>
                    <a:pt x="449" y="415"/>
                    <a:pt x="450" y="413"/>
                    <a:pt x="451" y="411"/>
                  </a:cubicBezTo>
                  <a:close/>
                  <a:moveTo>
                    <a:pt x="771" y="263"/>
                  </a:moveTo>
                  <a:lnTo>
                    <a:pt x="771" y="263"/>
                  </a:lnTo>
                  <a:cubicBezTo>
                    <a:pt x="771" y="118"/>
                    <a:pt x="635" y="0"/>
                    <a:pt x="469" y="0"/>
                  </a:cubicBezTo>
                  <a:cubicBezTo>
                    <a:pt x="379" y="0"/>
                    <a:pt x="299" y="34"/>
                    <a:pt x="243" y="89"/>
                  </a:cubicBezTo>
                  <a:cubicBezTo>
                    <a:pt x="390" y="94"/>
                    <a:pt x="508" y="205"/>
                    <a:pt x="508" y="341"/>
                  </a:cubicBezTo>
                  <a:cubicBezTo>
                    <a:pt x="508" y="413"/>
                    <a:pt x="476" y="477"/>
                    <a:pt x="424" y="523"/>
                  </a:cubicBezTo>
                  <a:cubicBezTo>
                    <a:pt x="439" y="525"/>
                    <a:pt x="453" y="526"/>
                    <a:pt x="469" y="526"/>
                  </a:cubicBezTo>
                  <a:cubicBezTo>
                    <a:pt x="517" y="526"/>
                    <a:pt x="563" y="516"/>
                    <a:pt x="603" y="498"/>
                  </a:cubicBezTo>
                  <a:lnTo>
                    <a:pt x="722" y="602"/>
                  </a:lnTo>
                  <a:lnTo>
                    <a:pt x="692" y="440"/>
                  </a:lnTo>
                  <a:cubicBezTo>
                    <a:pt x="741" y="393"/>
                    <a:pt x="771" y="331"/>
                    <a:pt x="771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"/>
            <p:cNvSpPr>
              <a:spLocks noEditPoints="1"/>
            </p:cNvSpPr>
            <p:nvPr/>
          </p:nvSpPr>
          <p:spPr bwMode="auto">
            <a:xfrm>
              <a:off x="3444875" y="2297113"/>
              <a:ext cx="498475" cy="390525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6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6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9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2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6"/>
                  </a:lnTo>
                  <a:lnTo>
                    <a:pt x="361" y="426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6"/>
                  </a:lnTo>
                  <a:lnTo>
                    <a:pt x="747" y="426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5"/>
                    <a:pt x="189" y="339"/>
                  </a:cubicBezTo>
                  <a:lnTo>
                    <a:pt x="178" y="364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4"/>
                  </a:lnTo>
                  <a:lnTo>
                    <a:pt x="137" y="339"/>
                  </a:lnTo>
                  <a:cubicBezTo>
                    <a:pt x="135" y="335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"/>
            <p:cNvSpPr>
              <a:spLocks noEditPoints="1"/>
            </p:cNvSpPr>
            <p:nvPr/>
          </p:nvSpPr>
          <p:spPr bwMode="auto">
            <a:xfrm>
              <a:off x="2160588" y="2295525"/>
              <a:ext cx="314325" cy="395288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7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2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1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7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6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7"/>
                  </a:lnTo>
                  <a:lnTo>
                    <a:pt x="383" y="27"/>
                  </a:lnTo>
                  <a:cubicBezTo>
                    <a:pt x="389" y="27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4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2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2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1"/>
                  </a:moveTo>
                  <a:lnTo>
                    <a:pt x="156" y="321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1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2"/>
            <p:cNvSpPr>
              <a:spLocks noEditPoints="1"/>
            </p:cNvSpPr>
            <p:nvPr/>
          </p:nvSpPr>
          <p:spPr bwMode="auto">
            <a:xfrm>
              <a:off x="3509963" y="4062413"/>
              <a:ext cx="369887" cy="395288"/>
            </a:xfrm>
            <a:custGeom>
              <a:avLst/>
              <a:gdLst>
                <a:gd name="T0" fmla="*/ 171 w 568"/>
                <a:gd name="T1" fmla="*/ 92 h 606"/>
                <a:gd name="T2" fmla="*/ 372 w 568"/>
                <a:gd name="T3" fmla="*/ 67 h 606"/>
                <a:gd name="T4" fmla="*/ 300 w 568"/>
                <a:gd name="T5" fmla="*/ 41 h 606"/>
                <a:gd name="T6" fmla="*/ 217 w 568"/>
                <a:gd name="T7" fmla="*/ 41 h 606"/>
                <a:gd name="T8" fmla="*/ 145 w 568"/>
                <a:gd name="T9" fmla="*/ 67 h 606"/>
                <a:gd name="T10" fmla="*/ 468 w 568"/>
                <a:gd name="T11" fmla="*/ 525 h 606"/>
                <a:gd name="T12" fmla="*/ 475 w 568"/>
                <a:gd name="T13" fmla="*/ 507 h 606"/>
                <a:gd name="T14" fmla="*/ 443 w 568"/>
                <a:gd name="T15" fmla="*/ 393 h 606"/>
                <a:gd name="T16" fmla="*/ 422 w 568"/>
                <a:gd name="T17" fmla="*/ 393 h 606"/>
                <a:gd name="T18" fmla="*/ 422 w 568"/>
                <a:gd name="T19" fmla="*/ 481 h 606"/>
                <a:gd name="T20" fmla="*/ 422 w 568"/>
                <a:gd name="T21" fmla="*/ 483 h 606"/>
                <a:gd name="T22" fmla="*/ 423 w 568"/>
                <a:gd name="T23" fmla="*/ 484 h 606"/>
                <a:gd name="T24" fmla="*/ 425 w 568"/>
                <a:gd name="T25" fmla="*/ 486 h 606"/>
                <a:gd name="T26" fmla="*/ 541 w 568"/>
                <a:gd name="T27" fmla="*/ 400 h 606"/>
                <a:gd name="T28" fmla="*/ 432 w 568"/>
                <a:gd name="T29" fmla="*/ 342 h 606"/>
                <a:gd name="T30" fmla="*/ 407 w 568"/>
                <a:gd name="T31" fmla="*/ 604 h 606"/>
                <a:gd name="T32" fmla="*/ 562 w 568"/>
                <a:gd name="T33" fmla="*/ 499 h 606"/>
                <a:gd name="T34" fmla="*/ 542 w 568"/>
                <a:gd name="T35" fmla="*/ 495 h 606"/>
                <a:gd name="T36" fmla="*/ 432 w 568"/>
                <a:gd name="T37" fmla="*/ 586 h 606"/>
                <a:gd name="T38" fmla="*/ 323 w 568"/>
                <a:gd name="T39" fmla="*/ 453 h 606"/>
                <a:gd name="T40" fmla="*/ 453 w 568"/>
                <a:gd name="T41" fmla="*/ 364 h 606"/>
                <a:gd name="T42" fmla="*/ 542 w 568"/>
                <a:gd name="T43" fmla="*/ 495 h 606"/>
                <a:gd name="T44" fmla="*/ 190 w 568"/>
                <a:gd name="T45" fmla="*/ 494 h 606"/>
                <a:gd name="T46" fmla="*/ 325 w 568"/>
                <a:gd name="T47" fmla="*/ 360 h 606"/>
                <a:gd name="T48" fmla="*/ 353 w 568"/>
                <a:gd name="T49" fmla="*/ 339 h 606"/>
                <a:gd name="T50" fmla="*/ 491 w 568"/>
                <a:gd name="T51" fmla="*/ 205 h 606"/>
                <a:gd name="T52" fmla="*/ 496 w 568"/>
                <a:gd name="T53" fmla="*/ 331 h 606"/>
                <a:gd name="T54" fmla="*/ 518 w 568"/>
                <a:gd name="T55" fmla="*/ 339 h 606"/>
                <a:gd name="T56" fmla="*/ 518 w 568"/>
                <a:gd name="T57" fmla="*/ 139 h 606"/>
                <a:gd name="T58" fmla="*/ 27 w 568"/>
                <a:gd name="T59" fmla="*/ 112 h 606"/>
                <a:gd name="T60" fmla="*/ 0 w 568"/>
                <a:gd name="T61" fmla="*/ 211 h 606"/>
                <a:gd name="T62" fmla="*/ 0 w 568"/>
                <a:gd name="T63" fmla="*/ 360 h 606"/>
                <a:gd name="T64" fmla="*/ 0 w 568"/>
                <a:gd name="T65" fmla="*/ 504 h 606"/>
                <a:gd name="T66" fmla="*/ 286 w 568"/>
                <a:gd name="T67" fmla="*/ 531 h 606"/>
                <a:gd name="T68" fmla="*/ 21 w 568"/>
                <a:gd name="T69" fmla="*/ 211 h 606"/>
                <a:gd name="T70" fmla="*/ 27 w 568"/>
                <a:gd name="T71" fmla="*/ 205 h 606"/>
                <a:gd name="T72" fmla="*/ 169 w 568"/>
                <a:gd name="T73" fmla="*/ 339 h 606"/>
                <a:gd name="T74" fmla="*/ 21 w 568"/>
                <a:gd name="T75" fmla="*/ 211 h 606"/>
                <a:gd name="T76" fmla="*/ 169 w 568"/>
                <a:gd name="T77" fmla="*/ 360 h 606"/>
                <a:gd name="T78" fmla="*/ 27 w 568"/>
                <a:gd name="T79" fmla="*/ 494 h 606"/>
                <a:gd name="T80" fmla="*/ 21 w 568"/>
                <a:gd name="T81" fmla="*/ 360 h 606"/>
                <a:gd name="T82" fmla="*/ 190 w 568"/>
                <a:gd name="T83" fmla="*/ 339 h 606"/>
                <a:gd name="T84" fmla="*/ 190 w 568"/>
                <a:gd name="T85" fmla="*/ 205 h 606"/>
                <a:gd name="T86" fmla="*/ 332 w 568"/>
                <a:gd name="T87" fmla="*/ 339 h 606"/>
                <a:gd name="T88" fmla="*/ 342 w 568"/>
                <a:gd name="T89" fmla="*/ 139 h 606"/>
                <a:gd name="T90" fmla="*/ 361 w 568"/>
                <a:gd name="T91" fmla="*/ 157 h 606"/>
                <a:gd name="T92" fmla="*/ 324 w 568"/>
                <a:gd name="T93" fmla="*/ 157 h 606"/>
                <a:gd name="T94" fmla="*/ 180 w 568"/>
                <a:gd name="T95" fmla="*/ 139 h 606"/>
                <a:gd name="T96" fmla="*/ 198 w 568"/>
                <a:gd name="T97" fmla="*/ 157 h 606"/>
                <a:gd name="T98" fmla="*/ 161 w 568"/>
                <a:gd name="T99" fmla="*/ 157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8" h="606">
                  <a:moveTo>
                    <a:pt x="145" y="67"/>
                  </a:moveTo>
                  <a:cubicBezTo>
                    <a:pt x="145" y="81"/>
                    <a:pt x="157" y="92"/>
                    <a:pt x="171" y="92"/>
                  </a:cubicBezTo>
                  <a:lnTo>
                    <a:pt x="347" y="92"/>
                  </a:lnTo>
                  <a:cubicBezTo>
                    <a:pt x="361" y="92"/>
                    <a:pt x="372" y="81"/>
                    <a:pt x="372" y="67"/>
                  </a:cubicBezTo>
                  <a:cubicBezTo>
                    <a:pt x="372" y="53"/>
                    <a:pt x="361" y="41"/>
                    <a:pt x="347" y="41"/>
                  </a:cubicBezTo>
                  <a:lnTo>
                    <a:pt x="300" y="41"/>
                  </a:lnTo>
                  <a:cubicBezTo>
                    <a:pt x="300" y="18"/>
                    <a:pt x="282" y="0"/>
                    <a:pt x="259" y="0"/>
                  </a:cubicBezTo>
                  <a:cubicBezTo>
                    <a:pt x="236" y="0"/>
                    <a:pt x="217" y="18"/>
                    <a:pt x="217" y="41"/>
                  </a:cubicBezTo>
                  <a:lnTo>
                    <a:pt x="171" y="41"/>
                  </a:lnTo>
                  <a:cubicBezTo>
                    <a:pt x="157" y="41"/>
                    <a:pt x="145" y="53"/>
                    <a:pt x="145" y="67"/>
                  </a:cubicBezTo>
                  <a:close/>
                  <a:moveTo>
                    <a:pt x="460" y="522"/>
                  </a:moveTo>
                  <a:cubicBezTo>
                    <a:pt x="462" y="524"/>
                    <a:pt x="465" y="525"/>
                    <a:pt x="468" y="525"/>
                  </a:cubicBezTo>
                  <a:cubicBezTo>
                    <a:pt x="471" y="525"/>
                    <a:pt x="473" y="524"/>
                    <a:pt x="475" y="522"/>
                  </a:cubicBezTo>
                  <a:cubicBezTo>
                    <a:pt x="480" y="517"/>
                    <a:pt x="480" y="511"/>
                    <a:pt x="475" y="507"/>
                  </a:cubicBezTo>
                  <a:lnTo>
                    <a:pt x="443" y="474"/>
                  </a:lnTo>
                  <a:lnTo>
                    <a:pt x="443" y="393"/>
                  </a:lnTo>
                  <a:cubicBezTo>
                    <a:pt x="443" y="387"/>
                    <a:pt x="438" y="382"/>
                    <a:pt x="432" y="382"/>
                  </a:cubicBezTo>
                  <a:cubicBezTo>
                    <a:pt x="426" y="382"/>
                    <a:pt x="422" y="387"/>
                    <a:pt x="422" y="393"/>
                  </a:cubicBezTo>
                  <a:lnTo>
                    <a:pt x="422" y="478"/>
                  </a:lnTo>
                  <a:cubicBezTo>
                    <a:pt x="422" y="479"/>
                    <a:pt x="422" y="480"/>
                    <a:pt x="422" y="481"/>
                  </a:cubicBezTo>
                  <a:cubicBezTo>
                    <a:pt x="422" y="481"/>
                    <a:pt x="422" y="481"/>
                    <a:pt x="422" y="481"/>
                  </a:cubicBezTo>
                  <a:cubicBezTo>
                    <a:pt x="422" y="482"/>
                    <a:pt x="422" y="482"/>
                    <a:pt x="422" y="483"/>
                  </a:cubicBezTo>
                  <a:cubicBezTo>
                    <a:pt x="423" y="483"/>
                    <a:pt x="423" y="483"/>
                    <a:pt x="423" y="483"/>
                  </a:cubicBezTo>
                  <a:cubicBezTo>
                    <a:pt x="423" y="484"/>
                    <a:pt x="423" y="484"/>
                    <a:pt x="423" y="484"/>
                  </a:cubicBezTo>
                  <a:cubicBezTo>
                    <a:pt x="424" y="485"/>
                    <a:pt x="424" y="485"/>
                    <a:pt x="425" y="486"/>
                  </a:cubicBezTo>
                  <a:cubicBezTo>
                    <a:pt x="425" y="486"/>
                    <a:pt x="425" y="486"/>
                    <a:pt x="425" y="486"/>
                  </a:cubicBezTo>
                  <a:lnTo>
                    <a:pt x="460" y="522"/>
                  </a:lnTo>
                  <a:close/>
                  <a:moveTo>
                    <a:pt x="541" y="400"/>
                  </a:moveTo>
                  <a:cubicBezTo>
                    <a:pt x="522" y="371"/>
                    <a:pt x="492" y="351"/>
                    <a:pt x="457" y="344"/>
                  </a:cubicBezTo>
                  <a:cubicBezTo>
                    <a:pt x="449" y="343"/>
                    <a:pt x="440" y="342"/>
                    <a:pt x="432" y="342"/>
                  </a:cubicBezTo>
                  <a:cubicBezTo>
                    <a:pt x="369" y="342"/>
                    <a:pt x="314" y="387"/>
                    <a:pt x="303" y="449"/>
                  </a:cubicBezTo>
                  <a:cubicBezTo>
                    <a:pt x="289" y="521"/>
                    <a:pt x="336" y="590"/>
                    <a:pt x="407" y="604"/>
                  </a:cubicBezTo>
                  <a:cubicBezTo>
                    <a:pt x="416" y="605"/>
                    <a:pt x="424" y="606"/>
                    <a:pt x="432" y="606"/>
                  </a:cubicBezTo>
                  <a:cubicBezTo>
                    <a:pt x="496" y="606"/>
                    <a:pt x="550" y="561"/>
                    <a:pt x="562" y="499"/>
                  </a:cubicBezTo>
                  <a:cubicBezTo>
                    <a:pt x="568" y="464"/>
                    <a:pt x="561" y="429"/>
                    <a:pt x="541" y="400"/>
                  </a:cubicBezTo>
                  <a:close/>
                  <a:moveTo>
                    <a:pt x="542" y="495"/>
                  </a:moveTo>
                  <a:lnTo>
                    <a:pt x="542" y="495"/>
                  </a:lnTo>
                  <a:cubicBezTo>
                    <a:pt x="532" y="547"/>
                    <a:pt x="486" y="586"/>
                    <a:pt x="432" y="586"/>
                  </a:cubicBezTo>
                  <a:cubicBezTo>
                    <a:pt x="425" y="586"/>
                    <a:pt x="418" y="585"/>
                    <a:pt x="411" y="584"/>
                  </a:cubicBezTo>
                  <a:cubicBezTo>
                    <a:pt x="351" y="572"/>
                    <a:pt x="311" y="513"/>
                    <a:pt x="323" y="453"/>
                  </a:cubicBezTo>
                  <a:cubicBezTo>
                    <a:pt x="333" y="401"/>
                    <a:pt x="379" y="362"/>
                    <a:pt x="432" y="362"/>
                  </a:cubicBezTo>
                  <a:cubicBezTo>
                    <a:pt x="439" y="362"/>
                    <a:pt x="446" y="363"/>
                    <a:pt x="453" y="364"/>
                  </a:cubicBezTo>
                  <a:cubicBezTo>
                    <a:pt x="482" y="370"/>
                    <a:pt x="508" y="387"/>
                    <a:pt x="524" y="411"/>
                  </a:cubicBezTo>
                  <a:cubicBezTo>
                    <a:pt x="541" y="436"/>
                    <a:pt x="547" y="466"/>
                    <a:pt x="542" y="495"/>
                  </a:cubicBezTo>
                  <a:close/>
                  <a:moveTo>
                    <a:pt x="277" y="494"/>
                  </a:moveTo>
                  <a:lnTo>
                    <a:pt x="190" y="494"/>
                  </a:lnTo>
                  <a:lnTo>
                    <a:pt x="190" y="360"/>
                  </a:lnTo>
                  <a:lnTo>
                    <a:pt x="325" y="360"/>
                  </a:lnTo>
                  <a:cubicBezTo>
                    <a:pt x="334" y="352"/>
                    <a:pt x="343" y="345"/>
                    <a:pt x="353" y="339"/>
                  </a:cubicBezTo>
                  <a:lnTo>
                    <a:pt x="353" y="339"/>
                  </a:lnTo>
                  <a:lnTo>
                    <a:pt x="353" y="205"/>
                  </a:lnTo>
                  <a:lnTo>
                    <a:pt x="491" y="205"/>
                  </a:lnTo>
                  <a:cubicBezTo>
                    <a:pt x="494" y="205"/>
                    <a:pt x="496" y="208"/>
                    <a:pt x="496" y="211"/>
                  </a:cubicBezTo>
                  <a:lnTo>
                    <a:pt x="496" y="331"/>
                  </a:lnTo>
                  <a:cubicBezTo>
                    <a:pt x="504" y="335"/>
                    <a:pt x="511" y="339"/>
                    <a:pt x="518" y="343"/>
                  </a:cubicBezTo>
                  <a:lnTo>
                    <a:pt x="518" y="339"/>
                  </a:lnTo>
                  <a:lnTo>
                    <a:pt x="518" y="211"/>
                  </a:lnTo>
                  <a:lnTo>
                    <a:pt x="518" y="139"/>
                  </a:lnTo>
                  <a:cubicBezTo>
                    <a:pt x="518" y="124"/>
                    <a:pt x="506" y="112"/>
                    <a:pt x="491" y="112"/>
                  </a:cubicBezTo>
                  <a:lnTo>
                    <a:pt x="27" y="112"/>
                  </a:lnTo>
                  <a:cubicBezTo>
                    <a:pt x="12" y="112"/>
                    <a:pt x="0" y="124"/>
                    <a:pt x="0" y="139"/>
                  </a:cubicBezTo>
                  <a:lnTo>
                    <a:pt x="0" y="211"/>
                  </a:lnTo>
                  <a:lnTo>
                    <a:pt x="0" y="339"/>
                  </a:lnTo>
                  <a:lnTo>
                    <a:pt x="0" y="360"/>
                  </a:lnTo>
                  <a:lnTo>
                    <a:pt x="0" y="488"/>
                  </a:lnTo>
                  <a:lnTo>
                    <a:pt x="0" y="504"/>
                  </a:lnTo>
                  <a:cubicBezTo>
                    <a:pt x="0" y="519"/>
                    <a:pt x="12" y="531"/>
                    <a:pt x="27" y="531"/>
                  </a:cubicBezTo>
                  <a:lnTo>
                    <a:pt x="286" y="531"/>
                  </a:lnTo>
                  <a:cubicBezTo>
                    <a:pt x="282" y="519"/>
                    <a:pt x="278" y="506"/>
                    <a:pt x="277" y="494"/>
                  </a:cubicBezTo>
                  <a:close/>
                  <a:moveTo>
                    <a:pt x="21" y="211"/>
                  </a:moveTo>
                  <a:lnTo>
                    <a:pt x="21" y="211"/>
                  </a:lnTo>
                  <a:cubicBezTo>
                    <a:pt x="21" y="208"/>
                    <a:pt x="24" y="205"/>
                    <a:pt x="27" y="205"/>
                  </a:cubicBezTo>
                  <a:lnTo>
                    <a:pt x="169" y="205"/>
                  </a:lnTo>
                  <a:lnTo>
                    <a:pt x="169" y="339"/>
                  </a:lnTo>
                  <a:lnTo>
                    <a:pt x="21" y="339"/>
                  </a:lnTo>
                  <a:lnTo>
                    <a:pt x="21" y="211"/>
                  </a:lnTo>
                  <a:close/>
                  <a:moveTo>
                    <a:pt x="169" y="360"/>
                  </a:moveTo>
                  <a:lnTo>
                    <a:pt x="169" y="360"/>
                  </a:lnTo>
                  <a:lnTo>
                    <a:pt x="169" y="494"/>
                  </a:lnTo>
                  <a:lnTo>
                    <a:pt x="27" y="494"/>
                  </a:lnTo>
                  <a:cubicBezTo>
                    <a:pt x="24" y="494"/>
                    <a:pt x="21" y="491"/>
                    <a:pt x="21" y="488"/>
                  </a:cubicBezTo>
                  <a:lnTo>
                    <a:pt x="21" y="360"/>
                  </a:lnTo>
                  <a:lnTo>
                    <a:pt x="169" y="360"/>
                  </a:lnTo>
                  <a:close/>
                  <a:moveTo>
                    <a:pt x="190" y="339"/>
                  </a:moveTo>
                  <a:lnTo>
                    <a:pt x="190" y="339"/>
                  </a:lnTo>
                  <a:lnTo>
                    <a:pt x="190" y="205"/>
                  </a:lnTo>
                  <a:lnTo>
                    <a:pt x="332" y="205"/>
                  </a:lnTo>
                  <a:lnTo>
                    <a:pt x="332" y="339"/>
                  </a:lnTo>
                  <a:lnTo>
                    <a:pt x="190" y="339"/>
                  </a:lnTo>
                  <a:close/>
                  <a:moveTo>
                    <a:pt x="342" y="139"/>
                  </a:moveTo>
                  <a:lnTo>
                    <a:pt x="342" y="139"/>
                  </a:lnTo>
                  <a:cubicBezTo>
                    <a:pt x="353" y="139"/>
                    <a:pt x="361" y="147"/>
                    <a:pt x="361" y="157"/>
                  </a:cubicBezTo>
                  <a:cubicBezTo>
                    <a:pt x="361" y="167"/>
                    <a:pt x="353" y="176"/>
                    <a:pt x="342" y="176"/>
                  </a:cubicBezTo>
                  <a:cubicBezTo>
                    <a:pt x="332" y="176"/>
                    <a:pt x="324" y="167"/>
                    <a:pt x="324" y="157"/>
                  </a:cubicBezTo>
                  <a:cubicBezTo>
                    <a:pt x="324" y="147"/>
                    <a:pt x="332" y="139"/>
                    <a:pt x="342" y="139"/>
                  </a:cubicBezTo>
                  <a:close/>
                  <a:moveTo>
                    <a:pt x="180" y="139"/>
                  </a:moveTo>
                  <a:lnTo>
                    <a:pt x="180" y="139"/>
                  </a:lnTo>
                  <a:cubicBezTo>
                    <a:pt x="190" y="139"/>
                    <a:pt x="198" y="147"/>
                    <a:pt x="198" y="157"/>
                  </a:cubicBezTo>
                  <a:cubicBezTo>
                    <a:pt x="198" y="167"/>
                    <a:pt x="190" y="176"/>
                    <a:pt x="180" y="176"/>
                  </a:cubicBezTo>
                  <a:cubicBezTo>
                    <a:pt x="170" y="176"/>
                    <a:pt x="161" y="167"/>
                    <a:pt x="161" y="157"/>
                  </a:cubicBezTo>
                  <a:cubicBezTo>
                    <a:pt x="161" y="147"/>
                    <a:pt x="170" y="139"/>
                    <a:pt x="180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/>
            <p:cNvSpPr>
              <a:spLocks noEditPoints="1"/>
            </p:cNvSpPr>
            <p:nvPr/>
          </p:nvSpPr>
          <p:spPr bwMode="auto">
            <a:xfrm>
              <a:off x="781050" y="2295525"/>
              <a:ext cx="417512" cy="392113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"/>
            <p:cNvSpPr>
              <a:spLocks noEditPoints="1"/>
            </p:cNvSpPr>
            <p:nvPr/>
          </p:nvSpPr>
          <p:spPr bwMode="auto">
            <a:xfrm>
              <a:off x="3479800" y="1684338"/>
              <a:ext cx="385762" cy="411163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5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3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3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6"/>
                    <a:pt x="224" y="394"/>
                  </a:cubicBezTo>
                  <a:cubicBezTo>
                    <a:pt x="235" y="400"/>
                    <a:pt x="248" y="398"/>
                    <a:pt x="257" y="390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09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5"/>
                  </a:lnTo>
                  <a:cubicBezTo>
                    <a:pt x="229" y="292"/>
                    <a:pt x="223" y="293"/>
                    <a:pt x="219" y="298"/>
                  </a:cubicBezTo>
                  <a:cubicBezTo>
                    <a:pt x="216" y="304"/>
                    <a:pt x="218" y="311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8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3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6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2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3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"/>
            <p:cNvSpPr>
              <a:spLocks noEditPoints="1"/>
            </p:cNvSpPr>
            <p:nvPr/>
          </p:nvSpPr>
          <p:spPr bwMode="auto">
            <a:xfrm>
              <a:off x="1473200" y="1700213"/>
              <a:ext cx="415925" cy="392113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6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2"/>
                  </a:moveTo>
                  <a:cubicBezTo>
                    <a:pt x="517" y="52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2"/>
                    <a:pt x="305" y="52"/>
                  </a:cubicBezTo>
                  <a:lnTo>
                    <a:pt x="516" y="52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6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8"/>
                    <a:pt x="176" y="88"/>
                    <a:pt x="152" y="88"/>
                  </a:cubicBezTo>
                  <a:cubicBezTo>
                    <a:pt x="127" y="88"/>
                    <a:pt x="108" y="68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"/>
            <p:cNvSpPr>
              <a:spLocks noEditPoints="1"/>
            </p:cNvSpPr>
            <p:nvPr/>
          </p:nvSpPr>
          <p:spPr bwMode="auto">
            <a:xfrm>
              <a:off x="5077346" y="2127250"/>
              <a:ext cx="398462" cy="393700"/>
            </a:xfrm>
            <a:custGeom>
              <a:avLst/>
              <a:gdLst>
                <a:gd name="T0" fmla="*/ 553 w 612"/>
                <a:gd name="T1" fmla="*/ 521 h 605"/>
                <a:gd name="T2" fmla="*/ 490 w 612"/>
                <a:gd name="T3" fmla="*/ 521 h 605"/>
                <a:gd name="T4" fmla="*/ 590 w 612"/>
                <a:gd name="T5" fmla="*/ 58 h 605"/>
                <a:gd name="T6" fmla="*/ 508 w 612"/>
                <a:gd name="T7" fmla="*/ 0 h 605"/>
                <a:gd name="T8" fmla="*/ 288 w 612"/>
                <a:gd name="T9" fmla="*/ 196 h 605"/>
                <a:gd name="T10" fmla="*/ 256 w 612"/>
                <a:gd name="T11" fmla="*/ 241 h 605"/>
                <a:gd name="T12" fmla="*/ 229 w 612"/>
                <a:gd name="T13" fmla="*/ 254 h 605"/>
                <a:gd name="T14" fmla="*/ 232 w 612"/>
                <a:gd name="T15" fmla="*/ 338 h 605"/>
                <a:gd name="T16" fmla="*/ 55 w 612"/>
                <a:gd name="T17" fmla="*/ 492 h 605"/>
                <a:gd name="T18" fmla="*/ 35 w 612"/>
                <a:gd name="T19" fmla="*/ 605 h 605"/>
                <a:gd name="T20" fmla="*/ 127 w 612"/>
                <a:gd name="T21" fmla="*/ 513 h 605"/>
                <a:gd name="T22" fmla="*/ 271 w 612"/>
                <a:gd name="T23" fmla="*/ 377 h 605"/>
                <a:gd name="T24" fmla="*/ 352 w 612"/>
                <a:gd name="T25" fmla="*/ 377 h 605"/>
                <a:gd name="T26" fmla="*/ 375 w 612"/>
                <a:gd name="T27" fmla="*/ 326 h 605"/>
                <a:gd name="T28" fmla="*/ 410 w 612"/>
                <a:gd name="T29" fmla="*/ 319 h 605"/>
                <a:gd name="T30" fmla="*/ 590 w 612"/>
                <a:gd name="T31" fmla="*/ 58 h 605"/>
                <a:gd name="T32" fmla="*/ 239 w 612"/>
                <a:gd name="T33" fmla="*/ 197 h 605"/>
                <a:gd name="T34" fmla="*/ 246 w 612"/>
                <a:gd name="T35" fmla="*/ 190 h 605"/>
                <a:gd name="T36" fmla="*/ 266 w 612"/>
                <a:gd name="T37" fmla="*/ 171 h 605"/>
                <a:gd name="T38" fmla="*/ 131 w 612"/>
                <a:gd name="T39" fmla="*/ 1 h 605"/>
                <a:gd name="T40" fmla="*/ 171 w 612"/>
                <a:gd name="T41" fmla="*/ 97 h 605"/>
                <a:gd name="T42" fmla="*/ 13 w 612"/>
                <a:gd name="T43" fmla="*/ 118 h 605"/>
                <a:gd name="T44" fmla="*/ 141 w 612"/>
                <a:gd name="T45" fmla="*/ 272 h 605"/>
                <a:gd name="T46" fmla="*/ 185 w 612"/>
                <a:gd name="T47" fmla="*/ 263 h 605"/>
                <a:gd name="T48" fmla="*/ 221 w 612"/>
                <a:gd name="T49" fmla="*/ 215 h 605"/>
                <a:gd name="T50" fmla="*/ 409 w 612"/>
                <a:gd name="T51" fmla="*/ 368 h 605"/>
                <a:gd name="T52" fmla="*/ 376 w 612"/>
                <a:gd name="T53" fmla="*/ 401 h 605"/>
                <a:gd name="T54" fmla="*/ 451 w 612"/>
                <a:gd name="T55" fmla="*/ 529 h 605"/>
                <a:gd name="T56" fmla="*/ 529 w 612"/>
                <a:gd name="T57" fmla="*/ 605 h 605"/>
                <a:gd name="T58" fmla="*/ 597 w 612"/>
                <a:gd name="T59" fmla="*/ 502 h 605"/>
                <a:gd name="T60" fmla="*/ 427 w 612"/>
                <a:gd name="T61" fmla="*/ 350 h 605"/>
                <a:gd name="T62" fmla="*/ 401 w 612"/>
                <a:gd name="T63" fmla="*/ 3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8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8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0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1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0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5155121" y="2811463"/>
              <a:ext cx="225425" cy="360363"/>
              <a:chOff x="1568450" y="4695825"/>
              <a:chExt cx="225425" cy="360363"/>
            </a:xfrm>
            <a:grpFill/>
          </p:grpSpPr>
          <p:sp>
            <p:nvSpPr>
              <p:cNvPr id="62" name="Freeform 37"/>
              <p:cNvSpPr>
                <a:spLocks/>
              </p:cNvSpPr>
              <p:nvPr/>
            </p:nvSpPr>
            <p:spPr bwMode="auto">
              <a:xfrm>
                <a:off x="1568450" y="4795838"/>
                <a:ext cx="225425" cy="260350"/>
              </a:xfrm>
              <a:custGeom>
                <a:avLst/>
                <a:gdLst>
                  <a:gd name="T0" fmla="*/ 346 w 346"/>
                  <a:gd name="T1" fmla="*/ 130 h 401"/>
                  <a:gd name="T2" fmla="*/ 346 w 346"/>
                  <a:gd name="T3" fmla="*/ 29 h 401"/>
                  <a:gd name="T4" fmla="*/ 300 w 346"/>
                  <a:gd name="T5" fmla="*/ 29 h 401"/>
                  <a:gd name="T6" fmla="*/ 300 w 346"/>
                  <a:gd name="T7" fmla="*/ 130 h 401"/>
                  <a:gd name="T8" fmla="*/ 176 w 346"/>
                  <a:gd name="T9" fmla="*/ 254 h 401"/>
                  <a:gd name="T10" fmla="*/ 174 w 346"/>
                  <a:gd name="T11" fmla="*/ 254 h 401"/>
                  <a:gd name="T12" fmla="*/ 173 w 346"/>
                  <a:gd name="T13" fmla="*/ 254 h 401"/>
                  <a:gd name="T14" fmla="*/ 173 w 346"/>
                  <a:gd name="T15" fmla="*/ 254 h 401"/>
                  <a:gd name="T16" fmla="*/ 170 w 346"/>
                  <a:gd name="T17" fmla="*/ 254 h 401"/>
                  <a:gd name="T18" fmla="*/ 46 w 346"/>
                  <a:gd name="T19" fmla="*/ 130 h 401"/>
                  <a:gd name="T20" fmla="*/ 46 w 346"/>
                  <a:gd name="T21" fmla="*/ 29 h 401"/>
                  <a:gd name="T22" fmla="*/ 0 w 346"/>
                  <a:gd name="T23" fmla="*/ 29 h 401"/>
                  <a:gd name="T24" fmla="*/ 0 w 346"/>
                  <a:gd name="T25" fmla="*/ 130 h 401"/>
                  <a:gd name="T26" fmla="*/ 146 w 346"/>
                  <a:gd name="T27" fmla="*/ 299 h 401"/>
                  <a:gd name="T28" fmla="*/ 146 w 346"/>
                  <a:gd name="T29" fmla="*/ 372 h 401"/>
                  <a:gd name="T30" fmla="*/ 42 w 346"/>
                  <a:gd name="T31" fmla="*/ 401 h 401"/>
                  <a:gd name="T32" fmla="*/ 304 w 346"/>
                  <a:gd name="T33" fmla="*/ 401 h 401"/>
                  <a:gd name="T34" fmla="*/ 200 w 346"/>
                  <a:gd name="T35" fmla="*/ 371 h 401"/>
                  <a:gd name="T36" fmla="*/ 200 w 346"/>
                  <a:gd name="T37" fmla="*/ 299 h 401"/>
                  <a:gd name="T38" fmla="*/ 346 w 346"/>
                  <a:gd name="T39" fmla="*/ 13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6" h="401">
                    <a:moveTo>
                      <a:pt x="346" y="130"/>
                    </a:moveTo>
                    <a:lnTo>
                      <a:pt x="346" y="29"/>
                    </a:lnTo>
                    <a:cubicBezTo>
                      <a:pt x="346" y="0"/>
                      <a:pt x="300" y="0"/>
                      <a:pt x="300" y="29"/>
                    </a:cubicBezTo>
                    <a:lnTo>
                      <a:pt x="300" y="130"/>
                    </a:lnTo>
                    <a:cubicBezTo>
                      <a:pt x="300" y="199"/>
                      <a:pt x="245" y="254"/>
                      <a:pt x="176" y="254"/>
                    </a:cubicBezTo>
                    <a:cubicBezTo>
                      <a:pt x="176" y="254"/>
                      <a:pt x="175" y="254"/>
                      <a:pt x="174" y="254"/>
                    </a:cubicBezTo>
                    <a:lnTo>
                      <a:pt x="173" y="254"/>
                    </a:lnTo>
                    <a:lnTo>
                      <a:pt x="173" y="254"/>
                    </a:lnTo>
                    <a:cubicBezTo>
                      <a:pt x="172" y="254"/>
                      <a:pt x="171" y="254"/>
                      <a:pt x="170" y="254"/>
                    </a:cubicBezTo>
                    <a:cubicBezTo>
                      <a:pt x="102" y="254"/>
                      <a:pt x="46" y="199"/>
                      <a:pt x="46" y="130"/>
                    </a:cubicBezTo>
                    <a:lnTo>
                      <a:pt x="46" y="29"/>
                    </a:lnTo>
                    <a:cubicBezTo>
                      <a:pt x="46" y="0"/>
                      <a:pt x="0" y="0"/>
                      <a:pt x="0" y="29"/>
                    </a:cubicBezTo>
                    <a:cubicBezTo>
                      <a:pt x="0" y="43"/>
                      <a:pt x="0" y="130"/>
                      <a:pt x="0" y="130"/>
                    </a:cubicBezTo>
                    <a:cubicBezTo>
                      <a:pt x="0" y="216"/>
                      <a:pt x="63" y="287"/>
                      <a:pt x="146" y="299"/>
                    </a:cubicBezTo>
                    <a:lnTo>
                      <a:pt x="146" y="372"/>
                    </a:lnTo>
                    <a:lnTo>
                      <a:pt x="42" y="401"/>
                    </a:lnTo>
                    <a:lnTo>
                      <a:pt x="304" y="401"/>
                    </a:lnTo>
                    <a:lnTo>
                      <a:pt x="200" y="371"/>
                    </a:lnTo>
                    <a:lnTo>
                      <a:pt x="200" y="299"/>
                    </a:lnTo>
                    <a:cubicBezTo>
                      <a:pt x="283" y="287"/>
                      <a:pt x="346" y="216"/>
                      <a:pt x="346" y="1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8"/>
              <p:cNvSpPr>
                <a:spLocks/>
              </p:cNvSpPr>
              <p:nvPr/>
            </p:nvSpPr>
            <p:spPr bwMode="auto">
              <a:xfrm>
                <a:off x="1627188" y="4695825"/>
                <a:ext cx="109537" cy="236538"/>
              </a:xfrm>
              <a:custGeom>
                <a:avLst/>
                <a:gdLst>
                  <a:gd name="T0" fmla="*/ 83 w 168"/>
                  <a:gd name="T1" fmla="*/ 365 h 365"/>
                  <a:gd name="T2" fmla="*/ 84 w 168"/>
                  <a:gd name="T3" fmla="*/ 365 h 365"/>
                  <a:gd name="T4" fmla="*/ 86 w 168"/>
                  <a:gd name="T5" fmla="*/ 365 h 365"/>
                  <a:gd name="T6" fmla="*/ 168 w 168"/>
                  <a:gd name="T7" fmla="*/ 282 h 365"/>
                  <a:gd name="T8" fmla="*/ 168 w 168"/>
                  <a:gd name="T9" fmla="*/ 83 h 365"/>
                  <a:gd name="T10" fmla="*/ 86 w 168"/>
                  <a:gd name="T11" fmla="*/ 0 h 365"/>
                  <a:gd name="T12" fmla="*/ 84 w 168"/>
                  <a:gd name="T13" fmla="*/ 0 h 365"/>
                  <a:gd name="T14" fmla="*/ 83 w 168"/>
                  <a:gd name="T15" fmla="*/ 0 h 365"/>
                  <a:gd name="T16" fmla="*/ 0 w 168"/>
                  <a:gd name="T17" fmla="*/ 83 h 365"/>
                  <a:gd name="T18" fmla="*/ 0 w 168"/>
                  <a:gd name="T19" fmla="*/ 282 h 365"/>
                  <a:gd name="T20" fmla="*/ 83 w 168"/>
                  <a:gd name="T21" fmla="*/ 365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" h="365">
                    <a:moveTo>
                      <a:pt x="83" y="365"/>
                    </a:moveTo>
                    <a:cubicBezTo>
                      <a:pt x="83" y="365"/>
                      <a:pt x="84" y="365"/>
                      <a:pt x="84" y="365"/>
                    </a:cubicBezTo>
                    <a:cubicBezTo>
                      <a:pt x="85" y="365"/>
                      <a:pt x="85" y="365"/>
                      <a:pt x="86" y="365"/>
                    </a:cubicBezTo>
                    <a:cubicBezTo>
                      <a:pt x="131" y="365"/>
                      <a:pt x="168" y="328"/>
                      <a:pt x="168" y="282"/>
                    </a:cubicBezTo>
                    <a:lnTo>
                      <a:pt x="168" y="83"/>
                    </a:lnTo>
                    <a:cubicBezTo>
                      <a:pt x="168" y="37"/>
                      <a:pt x="131" y="0"/>
                      <a:pt x="86" y="0"/>
                    </a:cubicBezTo>
                    <a:cubicBezTo>
                      <a:pt x="85" y="0"/>
                      <a:pt x="85" y="0"/>
                      <a:pt x="84" y="0"/>
                    </a:cubicBezTo>
                    <a:cubicBezTo>
                      <a:pt x="84" y="0"/>
                      <a:pt x="83" y="0"/>
                      <a:pt x="83" y="0"/>
                    </a:cubicBezTo>
                    <a:cubicBezTo>
                      <a:pt x="37" y="0"/>
                      <a:pt x="0" y="37"/>
                      <a:pt x="0" y="83"/>
                    </a:cubicBezTo>
                    <a:lnTo>
                      <a:pt x="0" y="282"/>
                    </a:lnTo>
                    <a:cubicBezTo>
                      <a:pt x="0" y="328"/>
                      <a:pt x="37" y="365"/>
                      <a:pt x="83" y="3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" name="Freeform 39"/>
            <p:cNvSpPr>
              <a:spLocks noEditPoints="1"/>
            </p:cNvSpPr>
            <p:nvPr/>
          </p:nvSpPr>
          <p:spPr bwMode="auto">
            <a:xfrm>
              <a:off x="2173288" y="1071563"/>
              <a:ext cx="288925" cy="392113"/>
            </a:xfrm>
            <a:custGeom>
              <a:avLst/>
              <a:gdLst>
                <a:gd name="T0" fmla="*/ 58 w 443"/>
                <a:gd name="T1" fmla="*/ 98 h 605"/>
                <a:gd name="T2" fmla="*/ 49 w 443"/>
                <a:gd name="T3" fmla="*/ 605 h 605"/>
                <a:gd name="T4" fmla="*/ 443 w 443"/>
                <a:gd name="T5" fmla="*/ 148 h 605"/>
                <a:gd name="T6" fmla="*/ 410 w 443"/>
                <a:gd name="T7" fmla="*/ 159 h 605"/>
                <a:gd name="T8" fmla="*/ 51 w 443"/>
                <a:gd name="T9" fmla="*/ 570 h 605"/>
                <a:gd name="T10" fmla="*/ 192 w 443"/>
                <a:gd name="T11" fmla="*/ 64 h 605"/>
                <a:gd name="T12" fmla="*/ 252 w 443"/>
                <a:gd name="T13" fmla="*/ 64 h 605"/>
                <a:gd name="T14" fmla="*/ 221 w 443"/>
                <a:gd name="T15" fmla="*/ 96 h 605"/>
                <a:gd name="T16" fmla="*/ 155 w 443"/>
                <a:gd name="T17" fmla="*/ 66 h 605"/>
                <a:gd name="T18" fmla="*/ 81 w 443"/>
                <a:gd name="T19" fmla="*/ 153 h 605"/>
                <a:gd name="T20" fmla="*/ 362 w 443"/>
                <a:gd name="T21" fmla="*/ 153 h 605"/>
                <a:gd name="T22" fmla="*/ 288 w 443"/>
                <a:gd name="T23" fmla="*/ 66 h 605"/>
                <a:gd name="T24" fmla="*/ 155 w 443"/>
                <a:gd name="T25" fmla="*/ 66 h 605"/>
                <a:gd name="T26" fmla="*/ 156 w 443"/>
                <a:gd name="T27" fmla="*/ 459 h 605"/>
                <a:gd name="T28" fmla="*/ 107 w 443"/>
                <a:gd name="T29" fmla="*/ 473 h 605"/>
                <a:gd name="T30" fmla="*/ 97 w 443"/>
                <a:gd name="T31" fmla="*/ 484 h 605"/>
                <a:gd name="T32" fmla="*/ 156 w 443"/>
                <a:gd name="T33" fmla="*/ 488 h 605"/>
                <a:gd name="T34" fmla="*/ 94 w 443"/>
                <a:gd name="T35" fmla="*/ 519 h 605"/>
                <a:gd name="T36" fmla="*/ 172 w 443"/>
                <a:gd name="T37" fmla="*/ 481 h 605"/>
                <a:gd name="T38" fmla="*/ 172 w 443"/>
                <a:gd name="T39" fmla="*/ 456 h 605"/>
                <a:gd name="T40" fmla="*/ 78 w 443"/>
                <a:gd name="T41" fmla="*/ 461 h 605"/>
                <a:gd name="T42" fmla="*/ 152 w 443"/>
                <a:gd name="T43" fmla="*/ 539 h 605"/>
                <a:gd name="T44" fmla="*/ 152 w 443"/>
                <a:gd name="T45" fmla="*/ 237 h 605"/>
                <a:gd name="T46" fmla="*/ 107 w 443"/>
                <a:gd name="T47" fmla="*/ 251 h 605"/>
                <a:gd name="T48" fmla="*/ 123 w 443"/>
                <a:gd name="T49" fmla="*/ 291 h 605"/>
                <a:gd name="T50" fmla="*/ 94 w 443"/>
                <a:gd name="T51" fmla="*/ 302 h 605"/>
                <a:gd name="T52" fmla="*/ 152 w 443"/>
                <a:gd name="T53" fmla="*/ 222 h 605"/>
                <a:gd name="T54" fmla="*/ 78 w 443"/>
                <a:gd name="T55" fmla="*/ 300 h 605"/>
                <a:gd name="T56" fmla="*/ 171 w 443"/>
                <a:gd name="T57" fmla="*/ 255 h 605"/>
                <a:gd name="T58" fmla="*/ 170 w 443"/>
                <a:gd name="T59" fmla="*/ 234 h 605"/>
                <a:gd name="T60" fmla="*/ 156 w 443"/>
                <a:gd name="T61" fmla="*/ 357 h 605"/>
                <a:gd name="T62" fmla="*/ 97 w 443"/>
                <a:gd name="T63" fmla="*/ 372 h 605"/>
                <a:gd name="T64" fmla="*/ 156 w 443"/>
                <a:gd name="T65" fmla="*/ 412 h 605"/>
                <a:gd name="T66" fmla="*/ 171 w 443"/>
                <a:gd name="T67" fmla="*/ 345 h 605"/>
                <a:gd name="T68" fmla="*/ 78 w 443"/>
                <a:gd name="T69" fmla="*/ 349 h 605"/>
                <a:gd name="T70" fmla="*/ 156 w 443"/>
                <a:gd name="T71" fmla="*/ 427 h 605"/>
                <a:gd name="T72" fmla="*/ 205 w 443"/>
                <a:gd name="T73" fmla="*/ 330 h 605"/>
                <a:gd name="T74" fmla="*/ 232 w 443"/>
                <a:gd name="T75" fmla="*/ 513 h 605"/>
                <a:gd name="T76" fmla="*/ 356 w 443"/>
                <a:gd name="T77" fmla="*/ 475 h 605"/>
                <a:gd name="T78" fmla="*/ 227 w 443"/>
                <a:gd name="T79" fmla="*/ 508 h 605"/>
                <a:gd name="T80" fmla="*/ 356 w 443"/>
                <a:gd name="T81" fmla="*/ 360 h 605"/>
                <a:gd name="T82" fmla="*/ 227 w 443"/>
                <a:gd name="T83" fmla="*/ 291 h 605"/>
                <a:gd name="T84" fmla="*/ 227 w 443"/>
                <a:gd name="T85" fmla="*/ 25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3" h="605">
                  <a:moveTo>
                    <a:pt x="34" y="159"/>
                  </a:moveTo>
                  <a:cubicBezTo>
                    <a:pt x="34" y="142"/>
                    <a:pt x="42" y="134"/>
                    <a:pt x="58" y="133"/>
                  </a:cubicBezTo>
                  <a:lnTo>
                    <a:pt x="58" y="98"/>
                  </a:lnTo>
                  <a:cubicBezTo>
                    <a:pt x="27" y="99"/>
                    <a:pt x="0" y="118"/>
                    <a:pt x="0" y="148"/>
                  </a:cubicBezTo>
                  <a:lnTo>
                    <a:pt x="0" y="556"/>
                  </a:lnTo>
                  <a:cubicBezTo>
                    <a:pt x="0" y="581"/>
                    <a:pt x="24" y="605"/>
                    <a:pt x="49" y="605"/>
                  </a:cubicBezTo>
                  <a:lnTo>
                    <a:pt x="394" y="605"/>
                  </a:lnTo>
                  <a:cubicBezTo>
                    <a:pt x="419" y="605"/>
                    <a:pt x="443" y="581"/>
                    <a:pt x="443" y="556"/>
                  </a:cubicBezTo>
                  <a:lnTo>
                    <a:pt x="443" y="148"/>
                  </a:lnTo>
                  <a:cubicBezTo>
                    <a:pt x="443" y="118"/>
                    <a:pt x="416" y="99"/>
                    <a:pt x="385" y="98"/>
                  </a:cubicBezTo>
                  <a:lnTo>
                    <a:pt x="385" y="133"/>
                  </a:lnTo>
                  <a:cubicBezTo>
                    <a:pt x="402" y="134"/>
                    <a:pt x="410" y="142"/>
                    <a:pt x="410" y="159"/>
                  </a:cubicBezTo>
                  <a:lnTo>
                    <a:pt x="410" y="545"/>
                  </a:lnTo>
                  <a:cubicBezTo>
                    <a:pt x="410" y="557"/>
                    <a:pt x="404" y="570"/>
                    <a:pt x="393" y="570"/>
                  </a:cubicBezTo>
                  <a:lnTo>
                    <a:pt x="51" y="570"/>
                  </a:lnTo>
                  <a:cubicBezTo>
                    <a:pt x="37" y="570"/>
                    <a:pt x="34" y="556"/>
                    <a:pt x="34" y="542"/>
                  </a:cubicBezTo>
                  <a:lnTo>
                    <a:pt x="34" y="159"/>
                  </a:lnTo>
                  <a:close/>
                  <a:moveTo>
                    <a:pt x="192" y="64"/>
                  </a:moveTo>
                  <a:cubicBezTo>
                    <a:pt x="192" y="50"/>
                    <a:pt x="205" y="37"/>
                    <a:pt x="219" y="37"/>
                  </a:cubicBezTo>
                  <a:lnTo>
                    <a:pt x="224" y="37"/>
                  </a:lnTo>
                  <a:cubicBezTo>
                    <a:pt x="238" y="37"/>
                    <a:pt x="252" y="50"/>
                    <a:pt x="252" y="64"/>
                  </a:cubicBezTo>
                  <a:lnTo>
                    <a:pt x="252" y="67"/>
                  </a:lnTo>
                  <a:cubicBezTo>
                    <a:pt x="252" y="83"/>
                    <a:pt x="238" y="96"/>
                    <a:pt x="222" y="96"/>
                  </a:cubicBezTo>
                  <a:lnTo>
                    <a:pt x="221" y="96"/>
                  </a:lnTo>
                  <a:cubicBezTo>
                    <a:pt x="205" y="96"/>
                    <a:pt x="192" y="83"/>
                    <a:pt x="192" y="67"/>
                  </a:cubicBezTo>
                  <a:lnTo>
                    <a:pt x="192" y="64"/>
                  </a:lnTo>
                  <a:close/>
                  <a:moveTo>
                    <a:pt x="155" y="66"/>
                  </a:moveTo>
                  <a:lnTo>
                    <a:pt x="106" y="66"/>
                  </a:lnTo>
                  <a:cubicBezTo>
                    <a:pt x="89" y="66"/>
                    <a:pt x="81" y="74"/>
                    <a:pt x="81" y="90"/>
                  </a:cubicBezTo>
                  <a:lnTo>
                    <a:pt x="81" y="153"/>
                  </a:lnTo>
                  <a:cubicBezTo>
                    <a:pt x="81" y="164"/>
                    <a:pt x="88" y="175"/>
                    <a:pt x="98" y="175"/>
                  </a:cubicBezTo>
                  <a:lnTo>
                    <a:pt x="345" y="175"/>
                  </a:lnTo>
                  <a:cubicBezTo>
                    <a:pt x="355" y="175"/>
                    <a:pt x="362" y="164"/>
                    <a:pt x="362" y="153"/>
                  </a:cubicBezTo>
                  <a:lnTo>
                    <a:pt x="362" y="90"/>
                  </a:lnTo>
                  <a:cubicBezTo>
                    <a:pt x="362" y="74"/>
                    <a:pt x="354" y="66"/>
                    <a:pt x="337" y="66"/>
                  </a:cubicBezTo>
                  <a:lnTo>
                    <a:pt x="288" y="66"/>
                  </a:lnTo>
                  <a:cubicBezTo>
                    <a:pt x="288" y="32"/>
                    <a:pt x="260" y="0"/>
                    <a:pt x="227" y="0"/>
                  </a:cubicBezTo>
                  <a:lnTo>
                    <a:pt x="216" y="0"/>
                  </a:lnTo>
                  <a:cubicBezTo>
                    <a:pt x="184" y="0"/>
                    <a:pt x="155" y="32"/>
                    <a:pt x="155" y="66"/>
                  </a:cubicBezTo>
                  <a:close/>
                  <a:moveTo>
                    <a:pt x="94" y="464"/>
                  </a:moveTo>
                  <a:cubicBezTo>
                    <a:pt x="94" y="460"/>
                    <a:pt x="95" y="459"/>
                    <a:pt x="98" y="459"/>
                  </a:cubicBezTo>
                  <a:lnTo>
                    <a:pt x="156" y="459"/>
                  </a:lnTo>
                  <a:lnTo>
                    <a:pt x="156" y="464"/>
                  </a:lnTo>
                  <a:cubicBezTo>
                    <a:pt x="156" y="469"/>
                    <a:pt x="132" y="483"/>
                    <a:pt x="127" y="485"/>
                  </a:cubicBezTo>
                  <a:cubicBezTo>
                    <a:pt x="123" y="482"/>
                    <a:pt x="114" y="473"/>
                    <a:pt x="107" y="473"/>
                  </a:cubicBezTo>
                  <a:lnTo>
                    <a:pt x="106" y="473"/>
                  </a:lnTo>
                  <a:cubicBezTo>
                    <a:pt x="102" y="473"/>
                    <a:pt x="97" y="479"/>
                    <a:pt x="97" y="482"/>
                  </a:cubicBezTo>
                  <a:lnTo>
                    <a:pt x="97" y="484"/>
                  </a:lnTo>
                  <a:cubicBezTo>
                    <a:pt x="97" y="488"/>
                    <a:pt x="118" y="511"/>
                    <a:pt x="123" y="511"/>
                  </a:cubicBezTo>
                  <a:lnTo>
                    <a:pt x="124" y="511"/>
                  </a:lnTo>
                  <a:cubicBezTo>
                    <a:pt x="128" y="511"/>
                    <a:pt x="152" y="492"/>
                    <a:pt x="156" y="488"/>
                  </a:cubicBezTo>
                  <a:cubicBezTo>
                    <a:pt x="156" y="497"/>
                    <a:pt x="160" y="524"/>
                    <a:pt x="152" y="524"/>
                  </a:cubicBezTo>
                  <a:lnTo>
                    <a:pt x="98" y="524"/>
                  </a:lnTo>
                  <a:cubicBezTo>
                    <a:pt x="95" y="524"/>
                    <a:pt x="94" y="523"/>
                    <a:pt x="94" y="519"/>
                  </a:cubicBezTo>
                  <a:lnTo>
                    <a:pt x="94" y="464"/>
                  </a:lnTo>
                  <a:close/>
                  <a:moveTo>
                    <a:pt x="152" y="539"/>
                  </a:moveTo>
                  <a:cubicBezTo>
                    <a:pt x="181" y="539"/>
                    <a:pt x="170" y="507"/>
                    <a:pt x="172" y="481"/>
                  </a:cubicBezTo>
                  <a:cubicBezTo>
                    <a:pt x="173" y="467"/>
                    <a:pt x="207" y="455"/>
                    <a:pt x="210" y="443"/>
                  </a:cubicBezTo>
                  <a:lnTo>
                    <a:pt x="206" y="443"/>
                  </a:lnTo>
                  <a:cubicBezTo>
                    <a:pt x="195" y="443"/>
                    <a:pt x="179" y="452"/>
                    <a:pt x="172" y="456"/>
                  </a:cubicBezTo>
                  <a:cubicBezTo>
                    <a:pt x="168" y="451"/>
                    <a:pt x="164" y="444"/>
                    <a:pt x="155" y="444"/>
                  </a:cubicBezTo>
                  <a:lnTo>
                    <a:pt x="95" y="444"/>
                  </a:lnTo>
                  <a:cubicBezTo>
                    <a:pt x="86" y="444"/>
                    <a:pt x="78" y="452"/>
                    <a:pt x="78" y="461"/>
                  </a:cubicBezTo>
                  <a:lnTo>
                    <a:pt x="78" y="522"/>
                  </a:lnTo>
                  <a:cubicBezTo>
                    <a:pt x="78" y="533"/>
                    <a:pt x="87" y="539"/>
                    <a:pt x="98" y="539"/>
                  </a:cubicBezTo>
                  <a:lnTo>
                    <a:pt x="152" y="539"/>
                  </a:lnTo>
                  <a:close/>
                  <a:moveTo>
                    <a:pt x="94" y="242"/>
                  </a:moveTo>
                  <a:cubicBezTo>
                    <a:pt x="94" y="238"/>
                    <a:pt x="95" y="237"/>
                    <a:pt x="98" y="237"/>
                  </a:cubicBezTo>
                  <a:lnTo>
                    <a:pt x="152" y="237"/>
                  </a:lnTo>
                  <a:cubicBezTo>
                    <a:pt x="155" y="237"/>
                    <a:pt x="156" y="238"/>
                    <a:pt x="156" y="242"/>
                  </a:cubicBezTo>
                  <a:cubicBezTo>
                    <a:pt x="156" y="246"/>
                    <a:pt x="130" y="263"/>
                    <a:pt x="127" y="263"/>
                  </a:cubicBezTo>
                  <a:cubicBezTo>
                    <a:pt x="124" y="263"/>
                    <a:pt x="116" y="251"/>
                    <a:pt x="107" y="251"/>
                  </a:cubicBezTo>
                  <a:cubicBezTo>
                    <a:pt x="103" y="251"/>
                    <a:pt x="97" y="256"/>
                    <a:pt x="97" y="260"/>
                  </a:cubicBezTo>
                  <a:lnTo>
                    <a:pt x="97" y="262"/>
                  </a:lnTo>
                  <a:cubicBezTo>
                    <a:pt x="97" y="268"/>
                    <a:pt x="118" y="288"/>
                    <a:pt x="123" y="291"/>
                  </a:cubicBezTo>
                  <a:lnTo>
                    <a:pt x="156" y="266"/>
                  </a:lnTo>
                  <a:lnTo>
                    <a:pt x="156" y="302"/>
                  </a:lnTo>
                  <a:lnTo>
                    <a:pt x="94" y="302"/>
                  </a:lnTo>
                  <a:lnTo>
                    <a:pt x="94" y="242"/>
                  </a:lnTo>
                  <a:close/>
                  <a:moveTo>
                    <a:pt x="170" y="234"/>
                  </a:moveTo>
                  <a:cubicBezTo>
                    <a:pt x="168" y="226"/>
                    <a:pt x="162" y="222"/>
                    <a:pt x="152" y="222"/>
                  </a:cubicBezTo>
                  <a:lnTo>
                    <a:pt x="98" y="222"/>
                  </a:lnTo>
                  <a:cubicBezTo>
                    <a:pt x="87" y="222"/>
                    <a:pt x="78" y="228"/>
                    <a:pt x="78" y="239"/>
                  </a:cubicBezTo>
                  <a:lnTo>
                    <a:pt x="78" y="300"/>
                  </a:lnTo>
                  <a:cubicBezTo>
                    <a:pt x="78" y="309"/>
                    <a:pt x="86" y="317"/>
                    <a:pt x="95" y="317"/>
                  </a:cubicBezTo>
                  <a:lnTo>
                    <a:pt x="155" y="317"/>
                  </a:lnTo>
                  <a:cubicBezTo>
                    <a:pt x="179" y="317"/>
                    <a:pt x="172" y="279"/>
                    <a:pt x="171" y="255"/>
                  </a:cubicBezTo>
                  <a:lnTo>
                    <a:pt x="210" y="222"/>
                  </a:lnTo>
                  <a:cubicBezTo>
                    <a:pt x="210" y="222"/>
                    <a:pt x="207" y="220"/>
                    <a:pt x="207" y="220"/>
                  </a:cubicBezTo>
                  <a:cubicBezTo>
                    <a:pt x="192" y="220"/>
                    <a:pt x="180" y="233"/>
                    <a:pt x="170" y="234"/>
                  </a:cubicBezTo>
                  <a:close/>
                  <a:moveTo>
                    <a:pt x="94" y="349"/>
                  </a:moveTo>
                  <a:lnTo>
                    <a:pt x="156" y="349"/>
                  </a:lnTo>
                  <a:lnTo>
                    <a:pt x="156" y="357"/>
                  </a:lnTo>
                  <a:lnTo>
                    <a:pt x="127" y="375"/>
                  </a:lnTo>
                  <a:lnTo>
                    <a:pt x="108" y="361"/>
                  </a:lnTo>
                  <a:cubicBezTo>
                    <a:pt x="103" y="364"/>
                    <a:pt x="97" y="365"/>
                    <a:pt x="97" y="372"/>
                  </a:cubicBezTo>
                  <a:cubicBezTo>
                    <a:pt x="97" y="377"/>
                    <a:pt x="118" y="401"/>
                    <a:pt x="123" y="401"/>
                  </a:cubicBezTo>
                  <a:cubicBezTo>
                    <a:pt x="130" y="401"/>
                    <a:pt x="148" y="380"/>
                    <a:pt x="156" y="378"/>
                  </a:cubicBezTo>
                  <a:lnTo>
                    <a:pt x="156" y="412"/>
                  </a:lnTo>
                  <a:lnTo>
                    <a:pt x="94" y="412"/>
                  </a:lnTo>
                  <a:lnTo>
                    <a:pt x="94" y="349"/>
                  </a:lnTo>
                  <a:close/>
                  <a:moveTo>
                    <a:pt x="171" y="345"/>
                  </a:moveTo>
                  <a:cubicBezTo>
                    <a:pt x="169" y="340"/>
                    <a:pt x="165" y="334"/>
                    <a:pt x="156" y="334"/>
                  </a:cubicBezTo>
                  <a:lnTo>
                    <a:pt x="94" y="334"/>
                  </a:lnTo>
                  <a:cubicBezTo>
                    <a:pt x="86" y="334"/>
                    <a:pt x="78" y="341"/>
                    <a:pt x="78" y="349"/>
                  </a:cubicBezTo>
                  <a:lnTo>
                    <a:pt x="78" y="412"/>
                  </a:lnTo>
                  <a:cubicBezTo>
                    <a:pt x="78" y="420"/>
                    <a:pt x="86" y="427"/>
                    <a:pt x="94" y="427"/>
                  </a:cubicBezTo>
                  <a:lnTo>
                    <a:pt x="156" y="427"/>
                  </a:lnTo>
                  <a:cubicBezTo>
                    <a:pt x="179" y="427"/>
                    <a:pt x="172" y="388"/>
                    <a:pt x="171" y="365"/>
                  </a:cubicBezTo>
                  <a:lnTo>
                    <a:pt x="210" y="333"/>
                  </a:lnTo>
                  <a:lnTo>
                    <a:pt x="205" y="330"/>
                  </a:lnTo>
                  <a:lnTo>
                    <a:pt x="171" y="345"/>
                  </a:lnTo>
                  <a:close/>
                  <a:moveTo>
                    <a:pt x="227" y="508"/>
                  </a:moveTo>
                  <a:cubicBezTo>
                    <a:pt x="227" y="512"/>
                    <a:pt x="228" y="513"/>
                    <a:pt x="232" y="513"/>
                  </a:cubicBezTo>
                  <a:lnTo>
                    <a:pt x="351" y="513"/>
                  </a:lnTo>
                  <a:cubicBezTo>
                    <a:pt x="355" y="513"/>
                    <a:pt x="356" y="512"/>
                    <a:pt x="356" y="508"/>
                  </a:cubicBezTo>
                  <a:lnTo>
                    <a:pt x="356" y="475"/>
                  </a:lnTo>
                  <a:cubicBezTo>
                    <a:pt x="356" y="471"/>
                    <a:pt x="355" y="470"/>
                    <a:pt x="351" y="470"/>
                  </a:cubicBezTo>
                  <a:lnTo>
                    <a:pt x="227" y="470"/>
                  </a:lnTo>
                  <a:lnTo>
                    <a:pt x="227" y="508"/>
                  </a:lnTo>
                  <a:close/>
                  <a:moveTo>
                    <a:pt x="227" y="401"/>
                  </a:moveTo>
                  <a:lnTo>
                    <a:pt x="356" y="401"/>
                  </a:lnTo>
                  <a:lnTo>
                    <a:pt x="356" y="360"/>
                  </a:lnTo>
                  <a:lnTo>
                    <a:pt x="227" y="360"/>
                  </a:lnTo>
                  <a:lnTo>
                    <a:pt x="227" y="401"/>
                  </a:lnTo>
                  <a:close/>
                  <a:moveTo>
                    <a:pt x="227" y="291"/>
                  </a:moveTo>
                  <a:lnTo>
                    <a:pt x="321" y="291"/>
                  </a:lnTo>
                  <a:lnTo>
                    <a:pt x="321" y="250"/>
                  </a:lnTo>
                  <a:lnTo>
                    <a:pt x="227" y="250"/>
                  </a:lnTo>
                  <a:lnTo>
                    <a:pt x="227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 noEditPoints="1"/>
            </p:cNvSpPr>
            <p:nvPr/>
          </p:nvSpPr>
          <p:spPr bwMode="auto">
            <a:xfrm>
              <a:off x="1460500" y="1062038"/>
              <a:ext cx="441325" cy="409575"/>
            </a:xfrm>
            <a:custGeom>
              <a:avLst/>
              <a:gdLst>
                <a:gd name="T0" fmla="*/ 373 w 678"/>
                <a:gd name="T1" fmla="*/ 551 h 630"/>
                <a:gd name="T2" fmla="*/ 280 w 678"/>
                <a:gd name="T3" fmla="*/ 592 h 630"/>
                <a:gd name="T4" fmla="*/ 190 w 678"/>
                <a:gd name="T5" fmla="*/ 21 h 630"/>
                <a:gd name="T6" fmla="*/ 210 w 678"/>
                <a:gd name="T7" fmla="*/ 34 h 630"/>
                <a:gd name="T8" fmla="*/ 342 w 678"/>
                <a:gd name="T9" fmla="*/ 1 h 630"/>
                <a:gd name="T10" fmla="*/ 169 w 678"/>
                <a:gd name="T11" fmla="*/ 25 h 630"/>
                <a:gd name="T12" fmla="*/ 207 w 678"/>
                <a:gd name="T13" fmla="*/ 62 h 630"/>
                <a:gd name="T14" fmla="*/ 199 w 678"/>
                <a:gd name="T15" fmla="*/ 340 h 630"/>
                <a:gd name="T16" fmla="*/ 161 w 678"/>
                <a:gd name="T17" fmla="*/ 304 h 630"/>
                <a:gd name="T18" fmla="*/ 169 w 678"/>
                <a:gd name="T19" fmla="*/ 25 h 630"/>
                <a:gd name="T20" fmla="*/ 309 w 678"/>
                <a:gd name="T21" fmla="*/ 120 h 630"/>
                <a:gd name="T22" fmla="*/ 467 w 678"/>
                <a:gd name="T23" fmla="*/ 102 h 630"/>
                <a:gd name="T24" fmla="*/ 291 w 678"/>
                <a:gd name="T25" fmla="*/ 109 h 630"/>
                <a:gd name="T26" fmla="*/ 300 w 678"/>
                <a:gd name="T27" fmla="*/ 133 h 630"/>
                <a:gd name="T28" fmla="*/ 308 w 678"/>
                <a:gd name="T29" fmla="*/ 421 h 630"/>
                <a:gd name="T30" fmla="*/ 270 w 678"/>
                <a:gd name="T31" fmla="*/ 410 h 630"/>
                <a:gd name="T32" fmla="*/ 263 w 678"/>
                <a:gd name="T33" fmla="*/ 122 h 630"/>
                <a:gd name="T34" fmla="*/ 322 w 678"/>
                <a:gd name="T35" fmla="*/ 145 h 630"/>
                <a:gd name="T36" fmla="*/ 511 w 678"/>
                <a:gd name="T37" fmla="*/ 145 h 630"/>
                <a:gd name="T38" fmla="*/ 486 w 678"/>
                <a:gd name="T39" fmla="*/ 405 h 630"/>
                <a:gd name="T40" fmla="*/ 322 w 678"/>
                <a:gd name="T41" fmla="*/ 145 h 630"/>
                <a:gd name="T42" fmla="*/ 481 w 678"/>
                <a:gd name="T43" fmla="*/ 166 h 630"/>
                <a:gd name="T44" fmla="*/ 354 w 678"/>
                <a:gd name="T45" fmla="*/ 240 h 630"/>
                <a:gd name="T46" fmla="*/ 221 w 678"/>
                <a:gd name="T47" fmla="*/ 56 h 630"/>
                <a:gd name="T48" fmla="*/ 410 w 678"/>
                <a:gd name="T49" fmla="*/ 56 h 630"/>
                <a:gd name="T50" fmla="*/ 255 w 678"/>
                <a:gd name="T51" fmla="*/ 83 h 630"/>
                <a:gd name="T52" fmla="*/ 240 w 678"/>
                <a:gd name="T53" fmla="*/ 335 h 630"/>
                <a:gd name="T54" fmla="*/ 221 w 678"/>
                <a:gd name="T55" fmla="*/ 56 h 630"/>
                <a:gd name="T56" fmla="*/ 134 w 678"/>
                <a:gd name="T57" fmla="*/ 188 h 630"/>
                <a:gd name="T58" fmla="*/ 104 w 678"/>
                <a:gd name="T59" fmla="*/ 135 h 630"/>
                <a:gd name="T60" fmla="*/ 54 w 678"/>
                <a:gd name="T61" fmla="*/ 467 h 630"/>
                <a:gd name="T62" fmla="*/ 90 w 678"/>
                <a:gd name="T63" fmla="*/ 515 h 630"/>
                <a:gd name="T64" fmla="*/ 0 w 678"/>
                <a:gd name="T65" fmla="*/ 630 h 630"/>
                <a:gd name="T66" fmla="*/ 678 w 678"/>
                <a:gd name="T67" fmla="*/ 586 h 630"/>
                <a:gd name="T68" fmla="*/ 621 w 678"/>
                <a:gd name="T69" fmla="*/ 467 h 630"/>
                <a:gd name="T70" fmla="*/ 571 w 678"/>
                <a:gd name="T71" fmla="*/ 135 h 630"/>
                <a:gd name="T72" fmla="*/ 541 w 678"/>
                <a:gd name="T73" fmla="*/ 188 h 630"/>
                <a:gd name="T74" fmla="*/ 573 w 678"/>
                <a:gd name="T75" fmla="*/ 474 h 630"/>
                <a:gd name="T76" fmla="*/ 101 w 678"/>
                <a:gd name="T77" fmla="*/ 18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8" h="630">
                  <a:moveTo>
                    <a:pt x="301" y="551"/>
                  </a:moveTo>
                  <a:lnTo>
                    <a:pt x="373" y="551"/>
                  </a:lnTo>
                  <a:lnTo>
                    <a:pt x="398" y="592"/>
                  </a:lnTo>
                  <a:lnTo>
                    <a:pt x="280" y="592"/>
                  </a:lnTo>
                  <a:lnTo>
                    <a:pt x="301" y="551"/>
                  </a:lnTo>
                  <a:close/>
                  <a:moveTo>
                    <a:pt x="190" y="21"/>
                  </a:moveTo>
                  <a:lnTo>
                    <a:pt x="207" y="32"/>
                  </a:lnTo>
                  <a:cubicBezTo>
                    <a:pt x="208" y="32"/>
                    <a:pt x="209" y="33"/>
                    <a:pt x="210" y="34"/>
                  </a:cubicBezTo>
                  <a:lnTo>
                    <a:pt x="366" y="14"/>
                  </a:lnTo>
                  <a:cubicBezTo>
                    <a:pt x="362" y="5"/>
                    <a:pt x="353" y="0"/>
                    <a:pt x="342" y="1"/>
                  </a:cubicBezTo>
                  <a:lnTo>
                    <a:pt x="190" y="21"/>
                  </a:lnTo>
                  <a:close/>
                  <a:moveTo>
                    <a:pt x="169" y="25"/>
                  </a:moveTo>
                  <a:lnTo>
                    <a:pt x="199" y="44"/>
                  </a:lnTo>
                  <a:cubicBezTo>
                    <a:pt x="203" y="47"/>
                    <a:pt x="207" y="55"/>
                    <a:pt x="207" y="62"/>
                  </a:cubicBezTo>
                  <a:lnTo>
                    <a:pt x="207" y="333"/>
                  </a:lnTo>
                  <a:cubicBezTo>
                    <a:pt x="207" y="340"/>
                    <a:pt x="203" y="343"/>
                    <a:pt x="199" y="340"/>
                  </a:cubicBezTo>
                  <a:lnTo>
                    <a:pt x="169" y="322"/>
                  </a:lnTo>
                  <a:cubicBezTo>
                    <a:pt x="165" y="319"/>
                    <a:pt x="161" y="311"/>
                    <a:pt x="161" y="304"/>
                  </a:cubicBezTo>
                  <a:lnTo>
                    <a:pt x="161" y="33"/>
                  </a:lnTo>
                  <a:cubicBezTo>
                    <a:pt x="161" y="26"/>
                    <a:pt x="165" y="23"/>
                    <a:pt x="169" y="25"/>
                  </a:cubicBezTo>
                  <a:close/>
                  <a:moveTo>
                    <a:pt x="291" y="109"/>
                  </a:moveTo>
                  <a:lnTo>
                    <a:pt x="309" y="120"/>
                  </a:lnTo>
                  <a:cubicBezTo>
                    <a:pt x="310" y="121"/>
                    <a:pt x="310" y="122"/>
                    <a:pt x="311" y="122"/>
                  </a:cubicBezTo>
                  <a:lnTo>
                    <a:pt x="467" y="102"/>
                  </a:lnTo>
                  <a:cubicBezTo>
                    <a:pt x="464" y="94"/>
                    <a:pt x="454" y="88"/>
                    <a:pt x="443" y="90"/>
                  </a:cubicBezTo>
                  <a:lnTo>
                    <a:pt x="291" y="109"/>
                  </a:lnTo>
                  <a:close/>
                  <a:moveTo>
                    <a:pt x="270" y="114"/>
                  </a:moveTo>
                  <a:lnTo>
                    <a:pt x="300" y="133"/>
                  </a:lnTo>
                  <a:cubicBezTo>
                    <a:pt x="304" y="136"/>
                    <a:pt x="308" y="144"/>
                    <a:pt x="308" y="151"/>
                  </a:cubicBezTo>
                  <a:lnTo>
                    <a:pt x="308" y="421"/>
                  </a:lnTo>
                  <a:cubicBezTo>
                    <a:pt x="308" y="428"/>
                    <a:pt x="304" y="432"/>
                    <a:pt x="300" y="429"/>
                  </a:cubicBezTo>
                  <a:lnTo>
                    <a:pt x="270" y="410"/>
                  </a:lnTo>
                  <a:cubicBezTo>
                    <a:pt x="266" y="407"/>
                    <a:pt x="263" y="399"/>
                    <a:pt x="263" y="393"/>
                  </a:cubicBezTo>
                  <a:lnTo>
                    <a:pt x="263" y="122"/>
                  </a:lnTo>
                  <a:cubicBezTo>
                    <a:pt x="263" y="115"/>
                    <a:pt x="266" y="111"/>
                    <a:pt x="270" y="114"/>
                  </a:cubicBezTo>
                  <a:close/>
                  <a:moveTo>
                    <a:pt x="322" y="145"/>
                  </a:moveTo>
                  <a:lnTo>
                    <a:pt x="486" y="124"/>
                  </a:lnTo>
                  <a:cubicBezTo>
                    <a:pt x="500" y="122"/>
                    <a:pt x="511" y="131"/>
                    <a:pt x="511" y="145"/>
                  </a:cubicBezTo>
                  <a:lnTo>
                    <a:pt x="511" y="378"/>
                  </a:lnTo>
                  <a:cubicBezTo>
                    <a:pt x="511" y="391"/>
                    <a:pt x="500" y="404"/>
                    <a:pt x="486" y="405"/>
                  </a:cubicBezTo>
                  <a:lnTo>
                    <a:pt x="322" y="426"/>
                  </a:lnTo>
                  <a:lnTo>
                    <a:pt x="322" y="145"/>
                  </a:lnTo>
                  <a:close/>
                  <a:moveTo>
                    <a:pt x="354" y="183"/>
                  </a:moveTo>
                  <a:lnTo>
                    <a:pt x="481" y="166"/>
                  </a:lnTo>
                  <a:lnTo>
                    <a:pt x="481" y="224"/>
                  </a:lnTo>
                  <a:lnTo>
                    <a:pt x="354" y="240"/>
                  </a:lnTo>
                  <a:lnTo>
                    <a:pt x="354" y="183"/>
                  </a:lnTo>
                  <a:close/>
                  <a:moveTo>
                    <a:pt x="221" y="56"/>
                  </a:moveTo>
                  <a:lnTo>
                    <a:pt x="384" y="35"/>
                  </a:lnTo>
                  <a:cubicBezTo>
                    <a:pt x="398" y="33"/>
                    <a:pt x="410" y="43"/>
                    <a:pt x="410" y="56"/>
                  </a:cubicBezTo>
                  <a:lnTo>
                    <a:pt x="410" y="63"/>
                  </a:lnTo>
                  <a:lnTo>
                    <a:pt x="255" y="83"/>
                  </a:lnTo>
                  <a:cubicBezTo>
                    <a:pt x="244" y="86"/>
                    <a:pt x="240" y="93"/>
                    <a:pt x="240" y="107"/>
                  </a:cubicBezTo>
                  <a:lnTo>
                    <a:pt x="240" y="335"/>
                  </a:lnTo>
                  <a:lnTo>
                    <a:pt x="221" y="338"/>
                  </a:lnTo>
                  <a:lnTo>
                    <a:pt x="221" y="56"/>
                  </a:lnTo>
                  <a:close/>
                  <a:moveTo>
                    <a:pt x="101" y="188"/>
                  </a:moveTo>
                  <a:lnTo>
                    <a:pt x="134" y="188"/>
                  </a:lnTo>
                  <a:lnTo>
                    <a:pt x="134" y="135"/>
                  </a:lnTo>
                  <a:lnTo>
                    <a:pt x="104" y="135"/>
                  </a:lnTo>
                  <a:cubicBezTo>
                    <a:pt x="76" y="135"/>
                    <a:pt x="54" y="158"/>
                    <a:pt x="54" y="186"/>
                  </a:cubicBezTo>
                  <a:lnTo>
                    <a:pt x="54" y="467"/>
                  </a:lnTo>
                  <a:cubicBezTo>
                    <a:pt x="54" y="489"/>
                    <a:pt x="69" y="509"/>
                    <a:pt x="90" y="515"/>
                  </a:cubicBezTo>
                  <a:lnTo>
                    <a:pt x="90" y="515"/>
                  </a:lnTo>
                  <a:lnTo>
                    <a:pt x="0" y="586"/>
                  </a:lnTo>
                  <a:lnTo>
                    <a:pt x="0" y="630"/>
                  </a:lnTo>
                  <a:lnTo>
                    <a:pt x="678" y="630"/>
                  </a:lnTo>
                  <a:lnTo>
                    <a:pt x="678" y="586"/>
                  </a:lnTo>
                  <a:lnTo>
                    <a:pt x="582" y="516"/>
                  </a:lnTo>
                  <a:cubicBezTo>
                    <a:pt x="604" y="511"/>
                    <a:pt x="621" y="490"/>
                    <a:pt x="621" y="467"/>
                  </a:cubicBezTo>
                  <a:lnTo>
                    <a:pt x="621" y="186"/>
                  </a:lnTo>
                  <a:cubicBezTo>
                    <a:pt x="621" y="158"/>
                    <a:pt x="598" y="135"/>
                    <a:pt x="571" y="135"/>
                  </a:cubicBezTo>
                  <a:lnTo>
                    <a:pt x="541" y="135"/>
                  </a:lnTo>
                  <a:lnTo>
                    <a:pt x="541" y="188"/>
                  </a:lnTo>
                  <a:lnTo>
                    <a:pt x="573" y="188"/>
                  </a:lnTo>
                  <a:lnTo>
                    <a:pt x="573" y="474"/>
                  </a:lnTo>
                  <a:lnTo>
                    <a:pt x="101" y="474"/>
                  </a:lnTo>
                  <a:lnTo>
                    <a:pt x="101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 noEditPoints="1"/>
            </p:cNvSpPr>
            <p:nvPr/>
          </p:nvSpPr>
          <p:spPr bwMode="auto">
            <a:xfrm>
              <a:off x="2116138" y="4076700"/>
              <a:ext cx="384175" cy="384175"/>
            </a:xfrm>
            <a:custGeom>
              <a:avLst/>
              <a:gdLst>
                <a:gd name="T0" fmla="*/ 584 w 591"/>
                <a:gd name="T1" fmla="*/ 216 h 591"/>
                <a:gd name="T2" fmla="*/ 509 w 591"/>
                <a:gd name="T3" fmla="*/ 82 h 591"/>
                <a:gd name="T4" fmla="*/ 370 w 591"/>
                <a:gd name="T5" fmla="*/ 6 h 591"/>
                <a:gd name="T6" fmla="*/ 370 w 591"/>
                <a:gd name="T7" fmla="*/ 216 h 591"/>
                <a:gd name="T8" fmla="*/ 584 w 591"/>
                <a:gd name="T9" fmla="*/ 216 h 591"/>
                <a:gd name="T10" fmla="*/ 299 w 591"/>
                <a:gd name="T11" fmla="*/ 252 h 591"/>
                <a:gd name="T12" fmla="*/ 299 w 591"/>
                <a:gd name="T13" fmla="*/ 0 h 591"/>
                <a:gd name="T14" fmla="*/ 111 w 591"/>
                <a:gd name="T15" fmla="*/ 82 h 591"/>
                <a:gd name="T16" fmla="*/ 111 w 591"/>
                <a:gd name="T17" fmla="*/ 481 h 591"/>
                <a:gd name="T18" fmla="*/ 509 w 591"/>
                <a:gd name="T19" fmla="*/ 481 h 591"/>
                <a:gd name="T20" fmla="*/ 591 w 591"/>
                <a:gd name="T21" fmla="*/ 287 h 591"/>
                <a:gd name="T22" fmla="*/ 334 w 591"/>
                <a:gd name="T23" fmla="*/ 287 h 591"/>
                <a:gd name="T24" fmla="*/ 299 w 591"/>
                <a:gd name="T25" fmla="*/ 25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1" h="591">
                  <a:moveTo>
                    <a:pt x="584" y="216"/>
                  </a:moveTo>
                  <a:cubicBezTo>
                    <a:pt x="572" y="167"/>
                    <a:pt x="547" y="121"/>
                    <a:pt x="509" y="82"/>
                  </a:cubicBezTo>
                  <a:cubicBezTo>
                    <a:pt x="469" y="43"/>
                    <a:pt x="421" y="17"/>
                    <a:pt x="370" y="6"/>
                  </a:cubicBezTo>
                  <a:lnTo>
                    <a:pt x="370" y="216"/>
                  </a:lnTo>
                  <a:lnTo>
                    <a:pt x="584" y="216"/>
                  </a:lnTo>
                  <a:close/>
                  <a:moveTo>
                    <a:pt x="299" y="252"/>
                  </a:moveTo>
                  <a:lnTo>
                    <a:pt x="299" y="0"/>
                  </a:lnTo>
                  <a:cubicBezTo>
                    <a:pt x="231" y="3"/>
                    <a:pt x="163" y="30"/>
                    <a:pt x="111" y="82"/>
                  </a:cubicBezTo>
                  <a:cubicBezTo>
                    <a:pt x="0" y="192"/>
                    <a:pt x="0" y="371"/>
                    <a:pt x="111" y="481"/>
                  </a:cubicBezTo>
                  <a:cubicBezTo>
                    <a:pt x="220" y="591"/>
                    <a:pt x="399" y="591"/>
                    <a:pt x="509" y="481"/>
                  </a:cubicBezTo>
                  <a:cubicBezTo>
                    <a:pt x="563" y="427"/>
                    <a:pt x="590" y="357"/>
                    <a:pt x="591" y="287"/>
                  </a:cubicBezTo>
                  <a:lnTo>
                    <a:pt x="334" y="287"/>
                  </a:lnTo>
                  <a:cubicBezTo>
                    <a:pt x="315" y="287"/>
                    <a:pt x="299" y="271"/>
                    <a:pt x="299" y="2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 noEditPoints="1"/>
            </p:cNvSpPr>
            <p:nvPr/>
          </p:nvSpPr>
          <p:spPr bwMode="auto">
            <a:xfrm>
              <a:off x="2840038" y="3489325"/>
              <a:ext cx="315912" cy="388938"/>
            </a:xfrm>
            <a:custGeom>
              <a:avLst/>
              <a:gdLst>
                <a:gd name="T0" fmla="*/ 0 w 486"/>
                <a:gd name="T1" fmla="*/ 262 h 598"/>
                <a:gd name="T2" fmla="*/ 0 w 486"/>
                <a:gd name="T3" fmla="*/ 500 h 598"/>
                <a:gd name="T4" fmla="*/ 98 w 486"/>
                <a:gd name="T5" fmla="*/ 598 h 598"/>
                <a:gd name="T6" fmla="*/ 388 w 486"/>
                <a:gd name="T7" fmla="*/ 598 h 598"/>
                <a:gd name="T8" fmla="*/ 486 w 486"/>
                <a:gd name="T9" fmla="*/ 500 h 598"/>
                <a:gd name="T10" fmla="*/ 486 w 486"/>
                <a:gd name="T11" fmla="*/ 262 h 598"/>
                <a:gd name="T12" fmla="*/ 445 w 486"/>
                <a:gd name="T13" fmla="*/ 262 h 598"/>
                <a:gd name="T14" fmla="*/ 445 w 486"/>
                <a:gd name="T15" fmla="*/ 199 h 598"/>
                <a:gd name="T16" fmla="*/ 246 w 486"/>
                <a:gd name="T17" fmla="*/ 0 h 598"/>
                <a:gd name="T18" fmla="*/ 48 w 486"/>
                <a:gd name="T19" fmla="*/ 199 h 598"/>
                <a:gd name="T20" fmla="*/ 48 w 486"/>
                <a:gd name="T21" fmla="*/ 262 h 598"/>
                <a:gd name="T22" fmla="*/ 0 w 486"/>
                <a:gd name="T23" fmla="*/ 262 h 598"/>
                <a:gd name="T24" fmla="*/ 370 w 486"/>
                <a:gd name="T25" fmla="*/ 262 h 598"/>
                <a:gd name="T26" fmla="*/ 122 w 486"/>
                <a:gd name="T27" fmla="*/ 262 h 598"/>
                <a:gd name="T28" fmla="*/ 123 w 486"/>
                <a:gd name="T29" fmla="*/ 199 h 598"/>
                <a:gd name="T30" fmla="*/ 246 w 486"/>
                <a:gd name="T31" fmla="*/ 75 h 598"/>
                <a:gd name="T32" fmla="*/ 370 w 486"/>
                <a:gd name="T33" fmla="*/ 199 h 598"/>
                <a:gd name="T34" fmla="*/ 370 w 486"/>
                <a:gd name="T35" fmla="*/ 262 h 598"/>
                <a:gd name="T36" fmla="*/ 276 w 486"/>
                <a:gd name="T37" fmla="*/ 438 h 598"/>
                <a:gd name="T38" fmla="*/ 276 w 486"/>
                <a:gd name="T39" fmla="*/ 438 h 598"/>
                <a:gd name="T40" fmla="*/ 276 w 486"/>
                <a:gd name="T41" fmla="*/ 491 h 598"/>
                <a:gd name="T42" fmla="*/ 243 w 486"/>
                <a:gd name="T43" fmla="*/ 523 h 598"/>
                <a:gd name="T44" fmla="*/ 210 w 486"/>
                <a:gd name="T45" fmla="*/ 491 h 598"/>
                <a:gd name="T46" fmla="*/ 210 w 486"/>
                <a:gd name="T47" fmla="*/ 438 h 598"/>
                <a:gd name="T48" fmla="*/ 187 w 486"/>
                <a:gd name="T49" fmla="*/ 392 h 598"/>
                <a:gd name="T50" fmla="*/ 243 w 486"/>
                <a:gd name="T51" fmla="*/ 336 h 598"/>
                <a:gd name="T52" fmla="*/ 299 w 486"/>
                <a:gd name="T53" fmla="*/ 392 h 598"/>
                <a:gd name="T54" fmla="*/ 276 w 486"/>
                <a:gd name="T55" fmla="*/ 43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6" h="598">
                  <a:moveTo>
                    <a:pt x="0" y="262"/>
                  </a:moveTo>
                  <a:lnTo>
                    <a:pt x="0" y="500"/>
                  </a:lnTo>
                  <a:cubicBezTo>
                    <a:pt x="0" y="554"/>
                    <a:pt x="44" y="598"/>
                    <a:pt x="98" y="598"/>
                  </a:cubicBezTo>
                  <a:lnTo>
                    <a:pt x="388" y="598"/>
                  </a:lnTo>
                  <a:cubicBezTo>
                    <a:pt x="442" y="598"/>
                    <a:pt x="486" y="554"/>
                    <a:pt x="486" y="500"/>
                  </a:cubicBezTo>
                  <a:lnTo>
                    <a:pt x="486" y="262"/>
                  </a:lnTo>
                  <a:lnTo>
                    <a:pt x="445" y="262"/>
                  </a:lnTo>
                  <a:lnTo>
                    <a:pt x="445" y="199"/>
                  </a:lnTo>
                  <a:cubicBezTo>
                    <a:pt x="445" y="89"/>
                    <a:pt x="356" y="0"/>
                    <a:pt x="246" y="0"/>
                  </a:cubicBezTo>
                  <a:cubicBezTo>
                    <a:pt x="137" y="0"/>
                    <a:pt x="48" y="89"/>
                    <a:pt x="48" y="199"/>
                  </a:cubicBezTo>
                  <a:lnTo>
                    <a:pt x="48" y="262"/>
                  </a:lnTo>
                  <a:lnTo>
                    <a:pt x="0" y="262"/>
                  </a:lnTo>
                  <a:close/>
                  <a:moveTo>
                    <a:pt x="370" y="262"/>
                  </a:moveTo>
                  <a:lnTo>
                    <a:pt x="122" y="262"/>
                  </a:lnTo>
                  <a:lnTo>
                    <a:pt x="123" y="199"/>
                  </a:lnTo>
                  <a:cubicBezTo>
                    <a:pt x="123" y="130"/>
                    <a:pt x="178" y="75"/>
                    <a:pt x="246" y="75"/>
                  </a:cubicBezTo>
                  <a:cubicBezTo>
                    <a:pt x="315" y="75"/>
                    <a:pt x="370" y="130"/>
                    <a:pt x="370" y="199"/>
                  </a:cubicBezTo>
                  <a:lnTo>
                    <a:pt x="370" y="262"/>
                  </a:lnTo>
                  <a:close/>
                  <a:moveTo>
                    <a:pt x="276" y="438"/>
                  </a:moveTo>
                  <a:lnTo>
                    <a:pt x="276" y="438"/>
                  </a:lnTo>
                  <a:lnTo>
                    <a:pt x="276" y="491"/>
                  </a:lnTo>
                  <a:cubicBezTo>
                    <a:pt x="276" y="509"/>
                    <a:pt x="261" y="523"/>
                    <a:pt x="243" y="523"/>
                  </a:cubicBezTo>
                  <a:cubicBezTo>
                    <a:pt x="225" y="523"/>
                    <a:pt x="210" y="509"/>
                    <a:pt x="210" y="491"/>
                  </a:cubicBezTo>
                  <a:lnTo>
                    <a:pt x="210" y="438"/>
                  </a:lnTo>
                  <a:cubicBezTo>
                    <a:pt x="196" y="428"/>
                    <a:pt x="187" y="411"/>
                    <a:pt x="187" y="392"/>
                  </a:cubicBezTo>
                  <a:cubicBezTo>
                    <a:pt x="187" y="361"/>
                    <a:pt x="212" y="336"/>
                    <a:pt x="243" y="336"/>
                  </a:cubicBezTo>
                  <a:cubicBezTo>
                    <a:pt x="274" y="336"/>
                    <a:pt x="299" y="361"/>
                    <a:pt x="299" y="392"/>
                  </a:cubicBezTo>
                  <a:cubicBezTo>
                    <a:pt x="299" y="411"/>
                    <a:pt x="290" y="428"/>
                    <a:pt x="276" y="4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 noEditPoints="1"/>
            </p:cNvSpPr>
            <p:nvPr/>
          </p:nvSpPr>
          <p:spPr bwMode="auto">
            <a:xfrm>
              <a:off x="728663" y="1016000"/>
              <a:ext cx="522287" cy="441325"/>
            </a:xfrm>
            <a:custGeom>
              <a:avLst/>
              <a:gdLst>
                <a:gd name="T0" fmla="*/ 564 w 803"/>
                <a:gd name="T1" fmla="*/ 421 h 678"/>
                <a:gd name="T2" fmla="*/ 445 w 803"/>
                <a:gd name="T3" fmla="*/ 421 h 678"/>
                <a:gd name="T4" fmla="*/ 445 w 803"/>
                <a:gd name="T5" fmla="*/ 540 h 678"/>
                <a:gd name="T6" fmla="*/ 358 w 803"/>
                <a:gd name="T7" fmla="*/ 540 h 678"/>
                <a:gd name="T8" fmla="*/ 358 w 803"/>
                <a:gd name="T9" fmla="*/ 421 h 678"/>
                <a:gd name="T10" fmla="*/ 240 w 803"/>
                <a:gd name="T11" fmla="*/ 421 h 678"/>
                <a:gd name="T12" fmla="*/ 240 w 803"/>
                <a:gd name="T13" fmla="*/ 334 h 678"/>
                <a:gd name="T14" fmla="*/ 358 w 803"/>
                <a:gd name="T15" fmla="*/ 334 h 678"/>
                <a:gd name="T16" fmla="*/ 358 w 803"/>
                <a:gd name="T17" fmla="*/ 215 h 678"/>
                <a:gd name="T18" fmla="*/ 445 w 803"/>
                <a:gd name="T19" fmla="*/ 215 h 678"/>
                <a:gd name="T20" fmla="*/ 445 w 803"/>
                <a:gd name="T21" fmla="*/ 334 h 678"/>
                <a:gd name="T22" fmla="*/ 564 w 803"/>
                <a:gd name="T23" fmla="*/ 334 h 678"/>
                <a:gd name="T24" fmla="*/ 564 w 803"/>
                <a:gd name="T25" fmla="*/ 421 h 678"/>
                <a:gd name="T26" fmla="*/ 737 w 803"/>
                <a:gd name="T27" fmla="*/ 218 h 678"/>
                <a:gd name="T28" fmla="*/ 401 w 803"/>
                <a:gd name="T29" fmla="*/ 161 h 678"/>
                <a:gd name="T30" fmla="*/ 66 w 803"/>
                <a:gd name="T31" fmla="*/ 218 h 678"/>
                <a:gd name="T32" fmla="*/ 402 w 803"/>
                <a:gd name="T33" fmla="*/ 678 h 678"/>
                <a:gd name="T34" fmla="*/ 737 w 803"/>
                <a:gd name="T35" fmla="*/ 21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3" h="678">
                  <a:moveTo>
                    <a:pt x="564" y="421"/>
                  </a:moveTo>
                  <a:lnTo>
                    <a:pt x="445" y="421"/>
                  </a:lnTo>
                  <a:lnTo>
                    <a:pt x="445" y="540"/>
                  </a:lnTo>
                  <a:lnTo>
                    <a:pt x="358" y="540"/>
                  </a:lnTo>
                  <a:lnTo>
                    <a:pt x="358" y="421"/>
                  </a:lnTo>
                  <a:lnTo>
                    <a:pt x="240" y="421"/>
                  </a:lnTo>
                  <a:lnTo>
                    <a:pt x="240" y="334"/>
                  </a:lnTo>
                  <a:lnTo>
                    <a:pt x="358" y="334"/>
                  </a:lnTo>
                  <a:lnTo>
                    <a:pt x="358" y="215"/>
                  </a:lnTo>
                  <a:lnTo>
                    <a:pt x="445" y="215"/>
                  </a:lnTo>
                  <a:lnTo>
                    <a:pt x="445" y="334"/>
                  </a:lnTo>
                  <a:lnTo>
                    <a:pt x="564" y="334"/>
                  </a:lnTo>
                  <a:lnTo>
                    <a:pt x="564" y="421"/>
                  </a:lnTo>
                  <a:close/>
                  <a:moveTo>
                    <a:pt x="737" y="218"/>
                  </a:moveTo>
                  <a:cubicBezTo>
                    <a:pt x="680" y="0"/>
                    <a:pt x="440" y="137"/>
                    <a:pt x="401" y="161"/>
                  </a:cubicBezTo>
                  <a:cubicBezTo>
                    <a:pt x="360" y="136"/>
                    <a:pt x="123" y="1"/>
                    <a:pt x="66" y="218"/>
                  </a:cubicBezTo>
                  <a:cubicBezTo>
                    <a:pt x="0" y="469"/>
                    <a:pt x="400" y="676"/>
                    <a:pt x="402" y="678"/>
                  </a:cubicBezTo>
                  <a:cubicBezTo>
                    <a:pt x="402" y="678"/>
                    <a:pt x="803" y="466"/>
                    <a:pt x="737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 noEditPoints="1"/>
            </p:cNvSpPr>
            <p:nvPr/>
          </p:nvSpPr>
          <p:spPr bwMode="auto">
            <a:xfrm>
              <a:off x="2814638" y="2292350"/>
              <a:ext cx="366712" cy="398463"/>
            </a:xfrm>
            <a:custGeom>
              <a:avLst/>
              <a:gdLst>
                <a:gd name="T0" fmla="*/ 38 w 566"/>
                <a:gd name="T1" fmla="*/ 38 h 613"/>
                <a:gd name="T2" fmla="*/ 151 w 566"/>
                <a:gd name="T3" fmla="*/ 37 h 613"/>
                <a:gd name="T4" fmla="*/ 271 w 566"/>
                <a:gd name="T5" fmla="*/ 5 h 613"/>
                <a:gd name="T6" fmla="*/ 283 w 566"/>
                <a:gd name="T7" fmla="*/ 0 h 613"/>
                <a:gd name="T8" fmla="*/ 294 w 566"/>
                <a:gd name="T9" fmla="*/ 5 h 613"/>
                <a:gd name="T10" fmla="*/ 415 w 566"/>
                <a:gd name="T11" fmla="*/ 37 h 613"/>
                <a:gd name="T12" fmla="*/ 528 w 566"/>
                <a:gd name="T13" fmla="*/ 38 h 613"/>
                <a:gd name="T14" fmla="*/ 566 w 566"/>
                <a:gd name="T15" fmla="*/ 33 h 613"/>
                <a:gd name="T16" fmla="*/ 566 w 566"/>
                <a:gd name="T17" fmla="*/ 76 h 613"/>
                <a:gd name="T18" fmla="*/ 486 w 566"/>
                <a:gd name="T19" fmla="*/ 464 h 613"/>
                <a:gd name="T20" fmla="*/ 291 w 566"/>
                <a:gd name="T21" fmla="*/ 611 h 613"/>
                <a:gd name="T22" fmla="*/ 283 w 566"/>
                <a:gd name="T23" fmla="*/ 613 h 613"/>
                <a:gd name="T24" fmla="*/ 275 w 566"/>
                <a:gd name="T25" fmla="*/ 611 h 613"/>
                <a:gd name="T26" fmla="*/ 80 w 566"/>
                <a:gd name="T27" fmla="*/ 464 h 613"/>
                <a:gd name="T28" fmla="*/ 0 w 566"/>
                <a:gd name="T29" fmla="*/ 76 h 613"/>
                <a:gd name="T30" fmla="*/ 0 w 566"/>
                <a:gd name="T31" fmla="*/ 33 h 613"/>
                <a:gd name="T32" fmla="*/ 38 w 566"/>
                <a:gd name="T33" fmla="*/ 38 h 613"/>
                <a:gd name="T34" fmla="*/ 283 w 566"/>
                <a:gd name="T35" fmla="*/ 312 h 613"/>
                <a:gd name="T36" fmla="*/ 283 w 566"/>
                <a:gd name="T37" fmla="*/ 312 h 613"/>
                <a:gd name="T38" fmla="*/ 472 w 566"/>
                <a:gd name="T39" fmla="*/ 312 h 613"/>
                <a:gd name="T40" fmla="*/ 496 w 566"/>
                <a:gd name="T41" fmla="*/ 117 h 613"/>
                <a:gd name="T42" fmla="*/ 407 w 566"/>
                <a:gd name="T43" fmla="*/ 113 h 613"/>
                <a:gd name="T44" fmla="*/ 283 w 566"/>
                <a:gd name="T45" fmla="*/ 81 h 613"/>
                <a:gd name="T46" fmla="*/ 283 w 566"/>
                <a:gd name="T47" fmla="*/ 312 h 613"/>
                <a:gd name="T48" fmla="*/ 283 w 566"/>
                <a:gd name="T49" fmla="*/ 535 h 613"/>
                <a:gd name="T50" fmla="*/ 283 w 566"/>
                <a:gd name="T51" fmla="*/ 535 h 613"/>
                <a:gd name="T52" fmla="*/ 283 w 566"/>
                <a:gd name="T53" fmla="*/ 312 h 613"/>
                <a:gd name="T54" fmla="*/ 94 w 566"/>
                <a:gd name="T55" fmla="*/ 312 h 613"/>
                <a:gd name="T56" fmla="*/ 137 w 566"/>
                <a:gd name="T57" fmla="*/ 423 h 613"/>
                <a:gd name="T58" fmla="*/ 283 w 566"/>
                <a:gd name="T59" fmla="*/ 535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6" h="613">
                  <a:moveTo>
                    <a:pt x="38" y="38"/>
                  </a:moveTo>
                  <a:cubicBezTo>
                    <a:pt x="74" y="43"/>
                    <a:pt x="112" y="42"/>
                    <a:pt x="151" y="37"/>
                  </a:cubicBezTo>
                  <a:cubicBezTo>
                    <a:pt x="190" y="32"/>
                    <a:pt x="230" y="21"/>
                    <a:pt x="271" y="5"/>
                  </a:cubicBezTo>
                  <a:lnTo>
                    <a:pt x="283" y="0"/>
                  </a:lnTo>
                  <a:lnTo>
                    <a:pt x="294" y="5"/>
                  </a:lnTo>
                  <a:cubicBezTo>
                    <a:pt x="336" y="21"/>
                    <a:pt x="376" y="32"/>
                    <a:pt x="415" y="37"/>
                  </a:cubicBezTo>
                  <a:cubicBezTo>
                    <a:pt x="454" y="42"/>
                    <a:pt x="491" y="43"/>
                    <a:pt x="528" y="38"/>
                  </a:cubicBezTo>
                  <a:lnTo>
                    <a:pt x="566" y="33"/>
                  </a:lnTo>
                  <a:lnTo>
                    <a:pt x="566" y="76"/>
                  </a:lnTo>
                  <a:cubicBezTo>
                    <a:pt x="564" y="260"/>
                    <a:pt x="534" y="382"/>
                    <a:pt x="486" y="464"/>
                  </a:cubicBezTo>
                  <a:cubicBezTo>
                    <a:pt x="436" y="550"/>
                    <a:pt x="368" y="591"/>
                    <a:pt x="291" y="611"/>
                  </a:cubicBezTo>
                  <a:lnTo>
                    <a:pt x="283" y="613"/>
                  </a:lnTo>
                  <a:lnTo>
                    <a:pt x="275" y="611"/>
                  </a:lnTo>
                  <a:cubicBezTo>
                    <a:pt x="198" y="591"/>
                    <a:pt x="130" y="550"/>
                    <a:pt x="80" y="464"/>
                  </a:cubicBezTo>
                  <a:cubicBezTo>
                    <a:pt x="32" y="382"/>
                    <a:pt x="2" y="260"/>
                    <a:pt x="0" y="76"/>
                  </a:cubicBezTo>
                  <a:lnTo>
                    <a:pt x="0" y="33"/>
                  </a:lnTo>
                  <a:lnTo>
                    <a:pt x="38" y="38"/>
                  </a:lnTo>
                  <a:close/>
                  <a:moveTo>
                    <a:pt x="283" y="312"/>
                  </a:moveTo>
                  <a:lnTo>
                    <a:pt x="283" y="312"/>
                  </a:lnTo>
                  <a:lnTo>
                    <a:pt x="472" y="312"/>
                  </a:lnTo>
                  <a:cubicBezTo>
                    <a:pt x="485" y="259"/>
                    <a:pt x="493" y="195"/>
                    <a:pt x="496" y="117"/>
                  </a:cubicBezTo>
                  <a:cubicBezTo>
                    <a:pt x="467" y="119"/>
                    <a:pt x="437" y="117"/>
                    <a:pt x="407" y="113"/>
                  </a:cubicBezTo>
                  <a:cubicBezTo>
                    <a:pt x="367" y="108"/>
                    <a:pt x="325" y="97"/>
                    <a:pt x="283" y="81"/>
                  </a:cubicBezTo>
                  <a:lnTo>
                    <a:pt x="283" y="312"/>
                  </a:lnTo>
                  <a:close/>
                  <a:moveTo>
                    <a:pt x="283" y="535"/>
                  </a:moveTo>
                  <a:lnTo>
                    <a:pt x="283" y="535"/>
                  </a:lnTo>
                  <a:lnTo>
                    <a:pt x="283" y="312"/>
                  </a:lnTo>
                  <a:lnTo>
                    <a:pt x="94" y="312"/>
                  </a:lnTo>
                  <a:cubicBezTo>
                    <a:pt x="105" y="357"/>
                    <a:pt x="120" y="393"/>
                    <a:pt x="137" y="423"/>
                  </a:cubicBezTo>
                  <a:cubicBezTo>
                    <a:pt x="174" y="486"/>
                    <a:pt x="225" y="518"/>
                    <a:pt x="283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1520825" y="2278063"/>
              <a:ext cx="319087" cy="411163"/>
            </a:xfrm>
            <a:custGeom>
              <a:avLst/>
              <a:gdLst>
                <a:gd name="T0" fmla="*/ 2 w 491"/>
                <a:gd name="T1" fmla="*/ 492 h 631"/>
                <a:gd name="T2" fmla="*/ 121 w 491"/>
                <a:gd name="T3" fmla="*/ 631 h 631"/>
                <a:gd name="T4" fmla="*/ 122 w 491"/>
                <a:gd name="T5" fmla="*/ 631 h 631"/>
                <a:gd name="T6" fmla="*/ 131 w 491"/>
                <a:gd name="T7" fmla="*/ 631 h 631"/>
                <a:gd name="T8" fmla="*/ 244 w 491"/>
                <a:gd name="T9" fmla="*/ 595 h 631"/>
                <a:gd name="T10" fmla="*/ 247 w 491"/>
                <a:gd name="T11" fmla="*/ 556 h 631"/>
                <a:gd name="T12" fmla="*/ 184 w 491"/>
                <a:gd name="T13" fmla="*/ 498 h 631"/>
                <a:gd name="T14" fmla="*/ 202 w 491"/>
                <a:gd name="T15" fmla="*/ 457 h 631"/>
                <a:gd name="T16" fmla="*/ 162 w 491"/>
                <a:gd name="T17" fmla="*/ 401 h 631"/>
                <a:gd name="T18" fmla="*/ 170 w 491"/>
                <a:gd name="T19" fmla="*/ 372 h 631"/>
                <a:gd name="T20" fmla="*/ 213 w 491"/>
                <a:gd name="T21" fmla="*/ 344 h 631"/>
                <a:gd name="T22" fmla="*/ 198 w 491"/>
                <a:gd name="T23" fmla="*/ 305 h 631"/>
                <a:gd name="T24" fmla="*/ 256 w 491"/>
                <a:gd name="T25" fmla="*/ 246 h 631"/>
                <a:gd name="T26" fmla="*/ 307 w 491"/>
                <a:gd name="T27" fmla="*/ 83 h 631"/>
                <a:gd name="T28" fmla="*/ 2 w 491"/>
                <a:gd name="T29" fmla="*/ 273 h 631"/>
                <a:gd name="T30" fmla="*/ 2 w 491"/>
                <a:gd name="T31" fmla="*/ 492 h 631"/>
                <a:gd name="T32" fmla="*/ 221 w 491"/>
                <a:gd name="T33" fmla="*/ 305 h 631"/>
                <a:gd name="T34" fmla="*/ 256 w 491"/>
                <a:gd name="T35" fmla="*/ 340 h 631"/>
                <a:gd name="T36" fmla="*/ 436 w 491"/>
                <a:gd name="T37" fmla="*/ 340 h 631"/>
                <a:gd name="T38" fmla="*/ 436 w 491"/>
                <a:gd name="T39" fmla="*/ 270 h 631"/>
                <a:gd name="T40" fmla="*/ 265 w 491"/>
                <a:gd name="T41" fmla="*/ 270 h 631"/>
                <a:gd name="T42" fmla="*/ 349 w 491"/>
                <a:gd name="T43" fmla="*/ 366 h 631"/>
                <a:gd name="T44" fmla="*/ 192 w 491"/>
                <a:gd name="T45" fmla="*/ 381 h 631"/>
                <a:gd name="T46" fmla="*/ 221 w 491"/>
                <a:gd name="T47" fmla="*/ 436 h 631"/>
                <a:gd name="T48" fmla="*/ 349 w 491"/>
                <a:gd name="T49" fmla="*/ 436 h 631"/>
                <a:gd name="T50" fmla="*/ 491 w 491"/>
                <a:gd name="T51" fmla="*/ 401 h 631"/>
                <a:gd name="T52" fmla="*/ 349 w 491"/>
                <a:gd name="T53" fmla="*/ 366 h 631"/>
                <a:gd name="T54" fmla="*/ 484 w 491"/>
                <a:gd name="T55" fmla="*/ 498 h 631"/>
                <a:gd name="T56" fmla="*/ 349 w 491"/>
                <a:gd name="T57" fmla="*/ 463 h 631"/>
                <a:gd name="T58" fmla="*/ 256 w 491"/>
                <a:gd name="T59" fmla="*/ 463 h 631"/>
                <a:gd name="T60" fmla="*/ 208 w 491"/>
                <a:gd name="T61" fmla="*/ 492 h 631"/>
                <a:gd name="T62" fmla="*/ 243 w 491"/>
                <a:gd name="T63" fmla="*/ 533 h 631"/>
                <a:gd name="T64" fmla="*/ 315 w 491"/>
                <a:gd name="T65" fmla="*/ 533 h 631"/>
                <a:gd name="T66" fmla="*/ 303 w 491"/>
                <a:gd name="T67" fmla="*/ 629 h 631"/>
                <a:gd name="T68" fmla="*/ 409 w 491"/>
                <a:gd name="T69" fmla="*/ 629 h 631"/>
                <a:gd name="T70" fmla="*/ 409 w 491"/>
                <a:gd name="T71" fmla="*/ 560 h 631"/>
                <a:gd name="T72" fmla="*/ 303 w 491"/>
                <a:gd name="T73" fmla="*/ 560 h 631"/>
                <a:gd name="T74" fmla="*/ 303 w 491"/>
                <a:gd name="T75" fmla="*/ 629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1" h="631">
                  <a:moveTo>
                    <a:pt x="2" y="492"/>
                  </a:moveTo>
                  <a:lnTo>
                    <a:pt x="2" y="492"/>
                  </a:lnTo>
                  <a:cubicBezTo>
                    <a:pt x="2" y="494"/>
                    <a:pt x="2" y="496"/>
                    <a:pt x="2" y="498"/>
                  </a:cubicBezTo>
                  <a:cubicBezTo>
                    <a:pt x="2" y="570"/>
                    <a:pt x="51" y="628"/>
                    <a:pt x="121" y="631"/>
                  </a:cubicBezTo>
                  <a:lnTo>
                    <a:pt x="121" y="631"/>
                  </a:lnTo>
                  <a:lnTo>
                    <a:pt x="122" y="631"/>
                  </a:lnTo>
                  <a:cubicBezTo>
                    <a:pt x="124" y="631"/>
                    <a:pt x="125" y="631"/>
                    <a:pt x="127" y="631"/>
                  </a:cubicBezTo>
                  <a:cubicBezTo>
                    <a:pt x="128" y="631"/>
                    <a:pt x="130" y="631"/>
                    <a:pt x="131" y="631"/>
                  </a:cubicBezTo>
                  <a:lnTo>
                    <a:pt x="257" y="631"/>
                  </a:lnTo>
                  <a:cubicBezTo>
                    <a:pt x="249" y="621"/>
                    <a:pt x="244" y="608"/>
                    <a:pt x="244" y="595"/>
                  </a:cubicBezTo>
                  <a:cubicBezTo>
                    <a:pt x="244" y="580"/>
                    <a:pt x="250" y="567"/>
                    <a:pt x="259" y="556"/>
                  </a:cubicBezTo>
                  <a:lnTo>
                    <a:pt x="247" y="556"/>
                  </a:lnTo>
                  <a:lnTo>
                    <a:pt x="243" y="556"/>
                  </a:lnTo>
                  <a:cubicBezTo>
                    <a:pt x="211" y="556"/>
                    <a:pt x="184" y="530"/>
                    <a:pt x="184" y="498"/>
                  </a:cubicBezTo>
                  <a:cubicBezTo>
                    <a:pt x="184" y="496"/>
                    <a:pt x="184" y="494"/>
                    <a:pt x="185" y="492"/>
                  </a:cubicBezTo>
                  <a:cubicBezTo>
                    <a:pt x="186" y="478"/>
                    <a:pt x="192" y="466"/>
                    <a:pt x="202" y="457"/>
                  </a:cubicBezTo>
                  <a:cubicBezTo>
                    <a:pt x="197" y="455"/>
                    <a:pt x="192" y="453"/>
                    <a:pt x="188" y="450"/>
                  </a:cubicBezTo>
                  <a:cubicBezTo>
                    <a:pt x="172" y="439"/>
                    <a:pt x="162" y="421"/>
                    <a:pt x="162" y="401"/>
                  </a:cubicBezTo>
                  <a:cubicBezTo>
                    <a:pt x="162" y="391"/>
                    <a:pt x="165" y="381"/>
                    <a:pt x="170" y="373"/>
                  </a:cubicBezTo>
                  <a:cubicBezTo>
                    <a:pt x="170" y="372"/>
                    <a:pt x="170" y="372"/>
                    <a:pt x="170" y="372"/>
                  </a:cubicBezTo>
                  <a:cubicBezTo>
                    <a:pt x="178" y="358"/>
                    <a:pt x="192" y="348"/>
                    <a:pt x="207" y="345"/>
                  </a:cubicBezTo>
                  <a:cubicBezTo>
                    <a:pt x="209" y="344"/>
                    <a:pt x="211" y="344"/>
                    <a:pt x="213" y="344"/>
                  </a:cubicBezTo>
                  <a:cubicBezTo>
                    <a:pt x="212" y="343"/>
                    <a:pt x="211" y="342"/>
                    <a:pt x="211" y="342"/>
                  </a:cubicBezTo>
                  <a:cubicBezTo>
                    <a:pt x="203" y="331"/>
                    <a:pt x="198" y="319"/>
                    <a:pt x="198" y="305"/>
                  </a:cubicBezTo>
                  <a:cubicBezTo>
                    <a:pt x="198" y="288"/>
                    <a:pt x="205" y="272"/>
                    <a:pt x="217" y="261"/>
                  </a:cubicBezTo>
                  <a:cubicBezTo>
                    <a:pt x="227" y="252"/>
                    <a:pt x="241" y="246"/>
                    <a:pt x="256" y="246"/>
                  </a:cubicBezTo>
                  <a:lnTo>
                    <a:pt x="278" y="246"/>
                  </a:lnTo>
                  <a:cubicBezTo>
                    <a:pt x="306" y="185"/>
                    <a:pt x="316" y="120"/>
                    <a:pt x="307" y="83"/>
                  </a:cubicBezTo>
                  <a:cubicBezTo>
                    <a:pt x="286" y="0"/>
                    <a:pt x="217" y="20"/>
                    <a:pt x="212" y="67"/>
                  </a:cubicBezTo>
                  <a:cubicBezTo>
                    <a:pt x="195" y="209"/>
                    <a:pt x="7" y="231"/>
                    <a:pt x="2" y="273"/>
                  </a:cubicBezTo>
                  <a:cubicBezTo>
                    <a:pt x="2" y="273"/>
                    <a:pt x="0" y="289"/>
                    <a:pt x="2" y="309"/>
                  </a:cubicBezTo>
                  <a:lnTo>
                    <a:pt x="2" y="492"/>
                  </a:lnTo>
                  <a:close/>
                  <a:moveTo>
                    <a:pt x="256" y="270"/>
                  </a:moveTo>
                  <a:cubicBezTo>
                    <a:pt x="237" y="270"/>
                    <a:pt x="221" y="285"/>
                    <a:pt x="221" y="305"/>
                  </a:cubicBezTo>
                  <a:cubicBezTo>
                    <a:pt x="221" y="312"/>
                    <a:pt x="223" y="319"/>
                    <a:pt x="227" y="324"/>
                  </a:cubicBezTo>
                  <a:cubicBezTo>
                    <a:pt x="233" y="334"/>
                    <a:pt x="244" y="340"/>
                    <a:pt x="256" y="340"/>
                  </a:cubicBezTo>
                  <a:lnTo>
                    <a:pt x="349" y="340"/>
                  </a:lnTo>
                  <a:lnTo>
                    <a:pt x="436" y="340"/>
                  </a:lnTo>
                  <a:cubicBezTo>
                    <a:pt x="455" y="340"/>
                    <a:pt x="471" y="324"/>
                    <a:pt x="471" y="305"/>
                  </a:cubicBezTo>
                  <a:cubicBezTo>
                    <a:pt x="471" y="285"/>
                    <a:pt x="455" y="270"/>
                    <a:pt x="436" y="270"/>
                  </a:cubicBezTo>
                  <a:lnTo>
                    <a:pt x="349" y="270"/>
                  </a:lnTo>
                  <a:lnTo>
                    <a:pt x="265" y="270"/>
                  </a:lnTo>
                  <a:lnTo>
                    <a:pt x="256" y="270"/>
                  </a:lnTo>
                  <a:close/>
                  <a:moveTo>
                    <a:pt x="349" y="366"/>
                  </a:moveTo>
                  <a:lnTo>
                    <a:pt x="221" y="366"/>
                  </a:lnTo>
                  <a:cubicBezTo>
                    <a:pt x="209" y="366"/>
                    <a:pt x="198" y="372"/>
                    <a:pt x="192" y="381"/>
                  </a:cubicBezTo>
                  <a:cubicBezTo>
                    <a:pt x="188" y="387"/>
                    <a:pt x="186" y="394"/>
                    <a:pt x="186" y="401"/>
                  </a:cubicBezTo>
                  <a:cubicBezTo>
                    <a:pt x="186" y="421"/>
                    <a:pt x="201" y="436"/>
                    <a:pt x="221" y="436"/>
                  </a:cubicBezTo>
                  <a:lnTo>
                    <a:pt x="245" y="436"/>
                  </a:lnTo>
                  <a:lnTo>
                    <a:pt x="349" y="436"/>
                  </a:lnTo>
                  <a:lnTo>
                    <a:pt x="456" y="436"/>
                  </a:lnTo>
                  <a:cubicBezTo>
                    <a:pt x="475" y="436"/>
                    <a:pt x="491" y="421"/>
                    <a:pt x="491" y="401"/>
                  </a:cubicBezTo>
                  <a:cubicBezTo>
                    <a:pt x="491" y="382"/>
                    <a:pt x="475" y="366"/>
                    <a:pt x="456" y="366"/>
                  </a:cubicBezTo>
                  <a:lnTo>
                    <a:pt x="349" y="366"/>
                  </a:lnTo>
                  <a:close/>
                  <a:moveTo>
                    <a:pt x="449" y="533"/>
                  </a:moveTo>
                  <a:cubicBezTo>
                    <a:pt x="469" y="533"/>
                    <a:pt x="484" y="517"/>
                    <a:pt x="484" y="498"/>
                  </a:cubicBezTo>
                  <a:cubicBezTo>
                    <a:pt x="484" y="479"/>
                    <a:pt x="469" y="463"/>
                    <a:pt x="449" y="463"/>
                  </a:cubicBezTo>
                  <a:lnTo>
                    <a:pt x="349" y="463"/>
                  </a:lnTo>
                  <a:lnTo>
                    <a:pt x="315" y="463"/>
                  </a:lnTo>
                  <a:lnTo>
                    <a:pt x="256" y="463"/>
                  </a:lnTo>
                  <a:lnTo>
                    <a:pt x="243" y="463"/>
                  </a:lnTo>
                  <a:cubicBezTo>
                    <a:pt x="225" y="463"/>
                    <a:pt x="211" y="476"/>
                    <a:pt x="208" y="492"/>
                  </a:cubicBezTo>
                  <a:cubicBezTo>
                    <a:pt x="208" y="494"/>
                    <a:pt x="208" y="496"/>
                    <a:pt x="208" y="498"/>
                  </a:cubicBezTo>
                  <a:cubicBezTo>
                    <a:pt x="208" y="517"/>
                    <a:pt x="223" y="533"/>
                    <a:pt x="243" y="533"/>
                  </a:cubicBezTo>
                  <a:lnTo>
                    <a:pt x="256" y="533"/>
                  </a:lnTo>
                  <a:lnTo>
                    <a:pt x="315" y="533"/>
                  </a:lnTo>
                  <a:lnTo>
                    <a:pt x="449" y="533"/>
                  </a:lnTo>
                  <a:close/>
                  <a:moveTo>
                    <a:pt x="303" y="629"/>
                  </a:moveTo>
                  <a:lnTo>
                    <a:pt x="315" y="629"/>
                  </a:lnTo>
                  <a:lnTo>
                    <a:pt x="409" y="629"/>
                  </a:lnTo>
                  <a:cubicBezTo>
                    <a:pt x="429" y="629"/>
                    <a:pt x="444" y="614"/>
                    <a:pt x="444" y="595"/>
                  </a:cubicBezTo>
                  <a:cubicBezTo>
                    <a:pt x="444" y="575"/>
                    <a:pt x="429" y="560"/>
                    <a:pt x="409" y="560"/>
                  </a:cubicBezTo>
                  <a:lnTo>
                    <a:pt x="315" y="560"/>
                  </a:lnTo>
                  <a:lnTo>
                    <a:pt x="303" y="560"/>
                  </a:lnTo>
                  <a:cubicBezTo>
                    <a:pt x="283" y="560"/>
                    <a:pt x="268" y="575"/>
                    <a:pt x="268" y="595"/>
                  </a:cubicBezTo>
                  <a:cubicBezTo>
                    <a:pt x="268" y="614"/>
                    <a:pt x="283" y="629"/>
                    <a:pt x="303" y="6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 noEditPoints="1"/>
            </p:cNvSpPr>
            <p:nvPr/>
          </p:nvSpPr>
          <p:spPr bwMode="auto">
            <a:xfrm>
              <a:off x="1500188" y="2862263"/>
              <a:ext cx="361950" cy="398463"/>
            </a:xfrm>
            <a:custGeom>
              <a:avLst/>
              <a:gdLst>
                <a:gd name="T0" fmla="*/ 78 w 556"/>
                <a:gd name="T1" fmla="*/ 285 h 614"/>
                <a:gd name="T2" fmla="*/ 94 w 556"/>
                <a:gd name="T3" fmla="*/ 292 h 614"/>
                <a:gd name="T4" fmla="*/ 113 w 556"/>
                <a:gd name="T5" fmla="*/ 298 h 614"/>
                <a:gd name="T6" fmla="*/ 132 w 556"/>
                <a:gd name="T7" fmla="*/ 303 h 614"/>
                <a:gd name="T8" fmla="*/ 158 w 556"/>
                <a:gd name="T9" fmla="*/ 308 h 614"/>
                <a:gd name="T10" fmla="*/ 182 w 556"/>
                <a:gd name="T11" fmla="*/ 311 h 614"/>
                <a:gd name="T12" fmla="*/ 215 w 556"/>
                <a:gd name="T13" fmla="*/ 312 h 614"/>
                <a:gd name="T14" fmla="*/ 248 w 556"/>
                <a:gd name="T15" fmla="*/ 311 h 614"/>
                <a:gd name="T16" fmla="*/ 272 w 556"/>
                <a:gd name="T17" fmla="*/ 308 h 614"/>
                <a:gd name="T18" fmla="*/ 298 w 556"/>
                <a:gd name="T19" fmla="*/ 303 h 614"/>
                <a:gd name="T20" fmla="*/ 317 w 556"/>
                <a:gd name="T21" fmla="*/ 298 h 614"/>
                <a:gd name="T22" fmla="*/ 336 w 556"/>
                <a:gd name="T23" fmla="*/ 292 h 614"/>
                <a:gd name="T24" fmla="*/ 352 w 556"/>
                <a:gd name="T25" fmla="*/ 286 h 614"/>
                <a:gd name="T26" fmla="*/ 389 w 556"/>
                <a:gd name="T27" fmla="*/ 253 h 614"/>
                <a:gd name="T28" fmla="*/ 41 w 556"/>
                <a:gd name="T29" fmla="*/ 253 h 614"/>
                <a:gd name="T30" fmla="*/ 462 w 556"/>
                <a:gd name="T31" fmla="*/ 302 h 614"/>
                <a:gd name="T32" fmla="*/ 430 w 556"/>
                <a:gd name="T33" fmla="*/ 307 h 614"/>
                <a:gd name="T34" fmla="*/ 426 w 556"/>
                <a:gd name="T35" fmla="*/ 272 h 614"/>
                <a:gd name="T36" fmla="*/ 4 w 556"/>
                <a:gd name="T37" fmla="*/ 272 h 614"/>
                <a:gd name="T38" fmla="*/ 0 w 556"/>
                <a:gd name="T39" fmla="*/ 526 h 614"/>
                <a:gd name="T40" fmla="*/ 343 w 556"/>
                <a:gd name="T41" fmla="*/ 614 h 614"/>
                <a:gd name="T42" fmla="*/ 430 w 556"/>
                <a:gd name="T43" fmla="*/ 485 h 614"/>
                <a:gd name="T44" fmla="*/ 556 w 556"/>
                <a:gd name="T45" fmla="*/ 396 h 614"/>
                <a:gd name="T46" fmla="*/ 462 w 556"/>
                <a:gd name="T47" fmla="*/ 448 h 614"/>
                <a:gd name="T48" fmla="*/ 430 w 556"/>
                <a:gd name="T49" fmla="*/ 437 h 614"/>
                <a:gd name="T50" fmla="*/ 462 w 556"/>
                <a:gd name="T51" fmla="*/ 345 h 614"/>
                <a:gd name="T52" fmla="*/ 462 w 556"/>
                <a:gd name="T53" fmla="*/ 448 h 614"/>
                <a:gd name="T54" fmla="*/ 139 w 556"/>
                <a:gd name="T55" fmla="*/ 143 h 614"/>
                <a:gd name="T56" fmla="*/ 162 w 556"/>
                <a:gd name="T57" fmla="*/ 53 h 614"/>
                <a:gd name="T58" fmla="*/ 116 w 556"/>
                <a:gd name="T59" fmla="*/ 53 h 614"/>
                <a:gd name="T60" fmla="*/ 139 w 556"/>
                <a:gd name="T61" fmla="*/ 143 h 614"/>
                <a:gd name="T62" fmla="*/ 211 w 556"/>
                <a:gd name="T63" fmla="*/ 114 h 614"/>
                <a:gd name="T64" fmla="*/ 234 w 556"/>
                <a:gd name="T65" fmla="*/ 23 h 614"/>
                <a:gd name="T66" fmla="*/ 188 w 556"/>
                <a:gd name="T67" fmla="*/ 23 h 614"/>
                <a:gd name="T68" fmla="*/ 211 w 556"/>
                <a:gd name="T69" fmla="*/ 114 h 614"/>
                <a:gd name="T70" fmla="*/ 283 w 556"/>
                <a:gd name="T71" fmla="*/ 172 h 614"/>
                <a:gd name="T72" fmla="*/ 305 w 556"/>
                <a:gd name="T73" fmla="*/ 82 h 614"/>
                <a:gd name="T74" fmla="*/ 260 w 556"/>
                <a:gd name="T75" fmla="*/ 82 h 614"/>
                <a:gd name="T76" fmla="*/ 283 w 556"/>
                <a:gd name="T77" fmla="*/ 17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6" h="614">
                  <a:moveTo>
                    <a:pt x="55" y="272"/>
                  </a:moveTo>
                  <a:cubicBezTo>
                    <a:pt x="61" y="276"/>
                    <a:pt x="69" y="281"/>
                    <a:pt x="78" y="285"/>
                  </a:cubicBezTo>
                  <a:cubicBezTo>
                    <a:pt x="79" y="286"/>
                    <a:pt x="79" y="286"/>
                    <a:pt x="80" y="286"/>
                  </a:cubicBezTo>
                  <a:cubicBezTo>
                    <a:pt x="84" y="288"/>
                    <a:pt x="89" y="290"/>
                    <a:pt x="94" y="292"/>
                  </a:cubicBezTo>
                  <a:cubicBezTo>
                    <a:pt x="94" y="292"/>
                    <a:pt x="95" y="293"/>
                    <a:pt x="95" y="293"/>
                  </a:cubicBezTo>
                  <a:cubicBezTo>
                    <a:pt x="101" y="295"/>
                    <a:pt x="107" y="297"/>
                    <a:pt x="113" y="298"/>
                  </a:cubicBezTo>
                  <a:cubicBezTo>
                    <a:pt x="114" y="299"/>
                    <a:pt x="115" y="299"/>
                    <a:pt x="116" y="299"/>
                  </a:cubicBezTo>
                  <a:cubicBezTo>
                    <a:pt x="121" y="301"/>
                    <a:pt x="126" y="302"/>
                    <a:pt x="132" y="303"/>
                  </a:cubicBezTo>
                  <a:cubicBezTo>
                    <a:pt x="134" y="304"/>
                    <a:pt x="135" y="304"/>
                    <a:pt x="137" y="304"/>
                  </a:cubicBezTo>
                  <a:cubicBezTo>
                    <a:pt x="144" y="306"/>
                    <a:pt x="151" y="307"/>
                    <a:pt x="158" y="308"/>
                  </a:cubicBezTo>
                  <a:cubicBezTo>
                    <a:pt x="159" y="308"/>
                    <a:pt x="161" y="308"/>
                    <a:pt x="162" y="309"/>
                  </a:cubicBezTo>
                  <a:cubicBezTo>
                    <a:pt x="168" y="309"/>
                    <a:pt x="175" y="310"/>
                    <a:pt x="182" y="311"/>
                  </a:cubicBezTo>
                  <a:cubicBezTo>
                    <a:pt x="184" y="311"/>
                    <a:pt x="187" y="311"/>
                    <a:pt x="189" y="311"/>
                  </a:cubicBezTo>
                  <a:cubicBezTo>
                    <a:pt x="197" y="312"/>
                    <a:pt x="206" y="312"/>
                    <a:pt x="215" y="312"/>
                  </a:cubicBezTo>
                  <a:cubicBezTo>
                    <a:pt x="224" y="312"/>
                    <a:pt x="233" y="312"/>
                    <a:pt x="241" y="311"/>
                  </a:cubicBezTo>
                  <a:cubicBezTo>
                    <a:pt x="243" y="311"/>
                    <a:pt x="246" y="311"/>
                    <a:pt x="248" y="311"/>
                  </a:cubicBezTo>
                  <a:cubicBezTo>
                    <a:pt x="255" y="310"/>
                    <a:pt x="262" y="309"/>
                    <a:pt x="268" y="309"/>
                  </a:cubicBezTo>
                  <a:cubicBezTo>
                    <a:pt x="269" y="308"/>
                    <a:pt x="271" y="308"/>
                    <a:pt x="272" y="308"/>
                  </a:cubicBezTo>
                  <a:cubicBezTo>
                    <a:pt x="279" y="307"/>
                    <a:pt x="286" y="306"/>
                    <a:pt x="293" y="304"/>
                  </a:cubicBezTo>
                  <a:cubicBezTo>
                    <a:pt x="295" y="304"/>
                    <a:pt x="296" y="304"/>
                    <a:pt x="298" y="303"/>
                  </a:cubicBezTo>
                  <a:cubicBezTo>
                    <a:pt x="304" y="302"/>
                    <a:pt x="309" y="301"/>
                    <a:pt x="314" y="299"/>
                  </a:cubicBezTo>
                  <a:cubicBezTo>
                    <a:pt x="315" y="299"/>
                    <a:pt x="316" y="299"/>
                    <a:pt x="317" y="298"/>
                  </a:cubicBezTo>
                  <a:cubicBezTo>
                    <a:pt x="324" y="297"/>
                    <a:pt x="329" y="295"/>
                    <a:pt x="335" y="293"/>
                  </a:cubicBezTo>
                  <a:cubicBezTo>
                    <a:pt x="335" y="293"/>
                    <a:pt x="336" y="292"/>
                    <a:pt x="336" y="292"/>
                  </a:cubicBezTo>
                  <a:cubicBezTo>
                    <a:pt x="341" y="290"/>
                    <a:pt x="346" y="288"/>
                    <a:pt x="350" y="286"/>
                  </a:cubicBezTo>
                  <a:cubicBezTo>
                    <a:pt x="351" y="286"/>
                    <a:pt x="351" y="286"/>
                    <a:pt x="352" y="286"/>
                  </a:cubicBezTo>
                  <a:cubicBezTo>
                    <a:pt x="361" y="281"/>
                    <a:pt x="369" y="276"/>
                    <a:pt x="375" y="272"/>
                  </a:cubicBezTo>
                  <a:cubicBezTo>
                    <a:pt x="384" y="264"/>
                    <a:pt x="389" y="258"/>
                    <a:pt x="389" y="253"/>
                  </a:cubicBezTo>
                  <a:cubicBezTo>
                    <a:pt x="389" y="236"/>
                    <a:pt x="328" y="193"/>
                    <a:pt x="215" y="193"/>
                  </a:cubicBezTo>
                  <a:cubicBezTo>
                    <a:pt x="102" y="193"/>
                    <a:pt x="41" y="236"/>
                    <a:pt x="41" y="253"/>
                  </a:cubicBezTo>
                  <a:cubicBezTo>
                    <a:pt x="41" y="258"/>
                    <a:pt x="46" y="264"/>
                    <a:pt x="55" y="272"/>
                  </a:cubicBezTo>
                  <a:close/>
                  <a:moveTo>
                    <a:pt x="462" y="302"/>
                  </a:moveTo>
                  <a:lnTo>
                    <a:pt x="462" y="302"/>
                  </a:lnTo>
                  <a:cubicBezTo>
                    <a:pt x="451" y="302"/>
                    <a:pt x="440" y="304"/>
                    <a:pt x="430" y="307"/>
                  </a:cubicBezTo>
                  <a:lnTo>
                    <a:pt x="430" y="272"/>
                  </a:lnTo>
                  <a:lnTo>
                    <a:pt x="426" y="272"/>
                  </a:lnTo>
                  <a:cubicBezTo>
                    <a:pt x="407" y="318"/>
                    <a:pt x="320" y="353"/>
                    <a:pt x="215" y="353"/>
                  </a:cubicBezTo>
                  <a:cubicBezTo>
                    <a:pt x="110" y="353"/>
                    <a:pt x="23" y="318"/>
                    <a:pt x="4" y="272"/>
                  </a:cubicBezTo>
                  <a:lnTo>
                    <a:pt x="0" y="272"/>
                  </a:lnTo>
                  <a:lnTo>
                    <a:pt x="0" y="526"/>
                  </a:lnTo>
                  <a:cubicBezTo>
                    <a:pt x="0" y="575"/>
                    <a:pt x="39" y="614"/>
                    <a:pt x="88" y="614"/>
                  </a:cubicBezTo>
                  <a:lnTo>
                    <a:pt x="343" y="614"/>
                  </a:lnTo>
                  <a:cubicBezTo>
                    <a:pt x="391" y="614"/>
                    <a:pt x="430" y="575"/>
                    <a:pt x="430" y="526"/>
                  </a:cubicBezTo>
                  <a:lnTo>
                    <a:pt x="430" y="485"/>
                  </a:lnTo>
                  <a:cubicBezTo>
                    <a:pt x="440" y="489"/>
                    <a:pt x="451" y="491"/>
                    <a:pt x="462" y="491"/>
                  </a:cubicBezTo>
                  <a:cubicBezTo>
                    <a:pt x="514" y="491"/>
                    <a:pt x="556" y="448"/>
                    <a:pt x="556" y="396"/>
                  </a:cubicBezTo>
                  <a:cubicBezTo>
                    <a:pt x="556" y="344"/>
                    <a:pt x="514" y="302"/>
                    <a:pt x="462" y="302"/>
                  </a:cubicBezTo>
                  <a:close/>
                  <a:moveTo>
                    <a:pt x="462" y="448"/>
                  </a:moveTo>
                  <a:lnTo>
                    <a:pt x="462" y="448"/>
                  </a:lnTo>
                  <a:cubicBezTo>
                    <a:pt x="450" y="448"/>
                    <a:pt x="439" y="444"/>
                    <a:pt x="430" y="437"/>
                  </a:cubicBezTo>
                  <a:lnTo>
                    <a:pt x="430" y="356"/>
                  </a:lnTo>
                  <a:cubicBezTo>
                    <a:pt x="439" y="349"/>
                    <a:pt x="450" y="345"/>
                    <a:pt x="462" y="345"/>
                  </a:cubicBezTo>
                  <a:cubicBezTo>
                    <a:pt x="490" y="345"/>
                    <a:pt x="513" y="368"/>
                    <a:pt x="513" y="396"/>
                  </a:cubicBezTo>
                  <a:cubicBezTo>
                    <a:pt x="513" y="425"/>
                    <a:pt x="490" y="448"/>
                    <a:pt x="462" y="448"/>
                  </a:cubicBezTo>
                  <a:close/>
                  <a:moveTo>
                    <a:pt x="139" y="143"/>
                  </a:moveTo>
                  <a:lnTo>
                    <a:pt x="139" y="143"/>
                  </a:lnTo>
                  <a:cubicBezTo>
                    <a:pt x="152" y="143"/>
                    <a:pt x="162" y="133"/>
                    <a:pt x="162" y="120"/>
                  </a:cubicBezTo>
                  <a:lnTo>
                    <a:pt x="162" y="53"/>
                  </a:lnTo>
                  <a:cubicBezTo>
                    <a:pt x="162" y="40"/>
                    <a:pt x="152" y="30"/>
                    <a:pt x="139" y="30"/>
                  </a:cubicBezTo>
                  <a:cubicBezTo>
                    <a:pt x="126" y="30"/>
                    <a:pt x="116" y="40"/>
                    <a:pt x="116" y="53"/>
                  </a:cubicBezTo>
                  <a:lnTo>
                    <a:pt x="116" y="120"/>
                  </a:lnTo>
                  <a:cubicBezTo>
                    <a:pt x="116" y="133"/>
                    <a:pt x="126" y="143"/>
                    <a:pt x="139" y="143"/>
                  </a:cubicBezTo>
                  <a:close/>
                  <a:moveTo>
                    <a:pt x="211" y="114"/>
                  </a:moveTo>
                  <a:lnTo>
                    <a:pt x="211" y="114"/>
                  </a:lnTo>
                  <a:cubicBezTo>
                    <a:pt x="223" y="114"/>
                    <a:pt x="234" y="103"/>
                    <a:pt x="234" y="91"/>
                  </a:cubicBezTo>
                  <a:lnTo>
                    <a:pt x="234" y="23"/>
                  </a:lnTo>
                  <a:cubicBezTo>
                    <a:pt x="234" y="11"/>
                    <a:pt x="223" y="0"/>
                    <a:pt x="211" y="0"/>
                  </a:cubicBezTo>
                  <a:cubicBezTo>
                    <a:pt x="198" y="0"/>
                    <a:pt x="188" y="11"/>
                    <a:pt x="188" y="23"/>
                  </a:cubicBezTo>
                  <a:lnTo>
                    <a:pt x="188" y="91"/>
                  </a:lnTo>
                  <a:cubicBezTo>
                    <a:pt x="188" y="103"/>
                    <a:pt x="198" y="114"/>
                    <a:pt x="211" y="114"/>
                  </a:cubicBezTo>
                  <a:close/>
                  <a:moveTo>
                    <a:pt x="283" y="172"/>
                  </a:moveTo>
                  <a:lnTo>
                    <a:pt x="283" y="172"/>
                  </a:lnTo>
                  <a:cubicBezTo>
                    <a:pt x="295" y="172"/>
                    <a:pt x="305" y="162"/>
                    <a:pt x="305" y="149"/>
                  </a:cubicBezTo>
                  <a:lnTo>
                    <a:pt x="305" y="82"/>
                  </a:lnTo>
                  <a:cubicBezTo>
                    <a:pt x="305" y="69"/>
                    <a:pt x="295" y="59"/>
                    <a:pt x="283" y="59"/>
                  </a:cubicBezTo>
                  <a:cubicBezTo>
                    <a:pt x="270" y="59"/>
                    <a:pt x="260" y="69"/>
                    <a:pt x="260" y="82"/>
                  </a:cubicBezTo>
                  <a:lnTo>
                    <a:pt x="260" y="149"/>
                  </a:lnTo>
                  <a:cubicBezTo>
                    <a:pt x="260" y="162"/>
                    <a:pt x="270" y="172"/>
                    <a:pt x="283" y="1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2787650" y="1703388"/>
              <a:ext cx="420687" cy="387350"/>
            </a:xfrm>
            <a:custGeom>
              <a:avLst/>
              <a:gdLst>
                <a:gd name="T0" fmla="*/ 646 w 646"/>
                <a:gd name="T1" fmla="*/ 149 h 595"/>
                <a:gd name="T2" fmla="*/ 601 w 646"/>
                <a:gd name="T3" fmla="*/ 98 h 595"/>
                <a:gd name="T4" fmla="*/ 282 w 646"/>
                <a:gd name="T5" fmla="*/ 54 h 595"/>
                <a:gd name="T6" fmla="*/ 282 w 646"/>
                <a:gd name="T7" fmla="*/ 42 h 595"/>
                <a:gd name="T8" fmla="*/ 259 w 646"/>
                <a:gd name="T9" fmla="*/ 11 h 595"/>
                <a:gd name="T10" fmla="*/ 173 w 646"/>
                <a:gd name="T11" fmla="*/ 0 h 595"/>
                <a:gd name="T12" fmla="*/ 150 w 646"/>
                <a:gd name="T13" fmla="*/ 12 h 595"/>
                <a:gd name="T14" fmla="*/ 204 w 646"/>
                <a:gd name="T15" fmla="*/ 18 h 595"/>
                <a:gd name="T16" fmla="*/ 240 w 646"/>
                <a:gd name="T17" fmla="*/ 47 h 595"/>
                <a:gd name="T18" fmla="*/ 248 w 646"/>
                <a:gd name="T19" fmla="*/ 74 h 595"/>
                <a:gd name="T20" fmla="*/ 569 w 646"/>
                <a:gd name="T21" fmla="*/ 115 h 595"/>
                <a:gd name="T22" fmla="*/ 617 w 646"/>
                <a:gd name="T23" fmla="*/ 164 h 595"/>
                <a:gd name="T24" fmla="*/ 609 w 646"/>
                <a:gd name="T25" fmla="*/ 529 h 595"/>
                <a:gd name="T26" fmla="*/ 575 w 646"/>
                <a:gd name="T27" fmla="*/ 206 h 595"/>
                <a:gd name="T28" fmla="*/ 534 w 646"/>
                <a:gd name="T29" fmla="*/ 159 h 595"/>
                <a:gd name="T30" fmla="*/ 226 w 646"/>
                <a:gd name="T31" fmla="*/ 118 h 595"/>
                <a:gd name="T32" fmla="*/ 184 w 646"/>
                <a:gd name="T33" fmla="*/ 59 h 595"/>
                <a:gd name="T34" fmla="*/ 76 w 646"/>
                <a:gd name="T35" fmla="*/ 45 h 595"/>
                <a:gd name="T36" fmla="*/ 68 w 646"/>
                <a:gd name="T37" fmla="*/ 105 h 595"/>
                <a:gd name="T38" fmla="*/ 0 w 646"/>
                <a:gd name="T39" fmla="*/ 99 h 595"/>
                <a:gd name="T40" fmla="*/ 60 w 646"/>
                <a:gd name="T41" fmla="*/ 508 h 595"/>
                <a:gd name="T42" fmla="*/ 622 w 646"/>
                <a:gd name="T43" fmla="*/ 595 h 595"/>
                <a:gd name="T44" fmla="*/ 646 w 646"/>
                <a:gd name="T45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6" h="595">
                  <a:moveTo>
                    <a:pt x="646" y="149"/>
                  </a:moveTo>
                  <a:cubicBezTo>
                    <a:pt x="646" y="149"/>
                    <a:pt x="643" y="106"/>
                    <a:pt x="601" y="98"/>
                  </a:cubicBezTo>
                  <a:cubicBezTo>
                    <a:pt x="571" y="92"/>
                    <a:pt x="282" y="54"/>
                    <a:pt x="282" y="54"/>
                  </a:cubicBezTo>
                  <a:lnTo>
                    <a:pt x="282" y="42"/>
                  </a:lnTo>
                  <a:cubicBezTo>
                    <a:pt x="282" y="42"/>
                    <a:pt x="283" y="17"/>
                    <a:pt x="259" y="11"/>
                  </a:cubicBezTo>
                  <a:cubicBezTo>
                    <a:pt x="234" y="5"/>
                    <a:pt x="173" y="0"/>
                    <a:pt x="173" y="0"/>
                  </a:cubicBezTo>
                  <a:lnTo>
                    <a:pt x="150" y="12"/>
                  </a:lnTo>
                  <a:lnTo>
                    <a:pt x="204" y="18"/>
                  </a:lnTo>
                  <a:cubicBezTo>
                    <a:pt x="204" y="18"/>
                    <a:pt x="232" y="20"/>
                    <a:pt x="240" y="47"/>
                  </a:cubicBezTo>
                  <a:cubicBezTo>
                    <a:pt x="248" y="74"/>
                    <a:pt x="248" y="74"/>
                    <a:pt x="248" y="74"/>
                  </a:cubicBezTo>
                  <a:lnTo>
                    <a:pt x="569" y="115"/>
                  </a:lnTo>
                  <a:cubicBezTo>
                    <a:pt x="569" y="115"/>
                    <a:pt x="608" y="115"/>
                    <a:pt x="617" y="164"/>
                  </a:cubicBezTo>
                  <a:cubicBezTo>
                    <a:pt x="621" y="189"/>
                    <a:pt x="605" y="432"/>
                    <a:pt x="609" y="529"/>
                  </a:cubicBezTo>
                  <a:lnTo>
                    <a:pt x="575" y="206"/>
                  </a:lnTo>
                  <a:cubicBezTo>
                    <a:pt x="575" y="206"/>
                    <a:pt x="574" y="164"/>
                    <a:pt x="534" y="159"/>
                  </a:cubicBezTo>
                  <a:cubicBezTo>
                    <a:pt x="493" y="154"/>
                    <a:pt x="226" y="118"/>
                    <a:pt x="226" y="118"/>
                  </a:cubicBezTo>
                  <a:cubicBezTo>
                    <a:pt x="226" y="118"/>
                    <a:pt x="217" y="62"/>
                    <a:pt x="184" y="59"/>
                  </a:cubicBezTo>
                  <a:cubicBezTo>
                    <a:pt x="151" y="56"/>
                    <a:pt x="76" y="45"/>
                    <a:pt x="76" y="45"/>
                  </a:cubicBezTo>
                  <a:cubicBezTo>
                    <a:pt x="76" y="45"/>
                    <a:pt x="49" y="42"/>
                    <a:pt x="68" y="105"/>
                  </a:cubicBezTo>
                  <a:lnTo>
                    <a:pt x="0" y="99"/>
                  </a:lnTo>
                  <a:lnTo>
                    <a:pt x="60" y="508"/>
                  </a:lnTo>
                  <a:lnTo>
                    <a:pt x="622" y="595"/>
                  </a:lnTo>
                  <a:lnTo>
                    <a:pt x="646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 noEditPoints="1"/>
            </p:cNvSpPr>
            <p:nvPr/>
          </p:nvSpPr>
          <p:spPr bwMode="auto">
            <a:xfrm>
              <a:off x="3489325" y="3489325"/>
              <a:ext cx="407987" cy="390525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4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6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50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1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1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1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6"/>
                    <a:pt x="421" y="229"/>
                    <a:pt x="420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6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6"/>
                    <a:pt x="411" y="249"/>
                  </a:cubicBezTo>
                  <a:cubicBezTo>
                    <a:pt x="411" y="249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4"/>
                    <a:pt x="412" y="295"/>
                  </a:cubicBezTo>
                  <a:cubicBezTo>
                    <a:pt x="414" y="298"/>
                    <a:pt x="415" y="301"/>
                    <a:pt x="417" y="304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1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6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0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50" y="232"/>
                    <a:pt x="250" y="270"/>
                  </a:cubicBezTo>
                  <a:cubicBezTo>
                    <a:pt x="250" y="278"/>
                    <a:pt x="249" y="285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2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7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2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0"/>
                    <a:pt x="353" y="391"/>
                    <a:pt x="353" y="391"/>
                  </a:cubicBezTo>
                  <a:cubicBezTo>
                    <a:pt x="337" y="409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1" y="340"/>
                  </a:moveTo>
                  <a:lnTo>
                    <a:pt x="151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4"/>
                  </a:cubicBezTo>
                  <a:cubicBezTo>
                    <a:pt x="213" y="301"/>
                    <a:pt x="214" y="298"/>
                    <a:pt x="216" y="295"/>
                  </a:cubicBezTo>
                  <a:cubicBezTo>
                    <a:pt x="216" y="294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2"/>
                    <a:pt x="219" y="282"/>
                    <a:pt x="219" y="281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2"/>
                    <a:pt x="217" y="250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6" y="246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6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6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0"/>
                    <a:pt x="186" y="210"/>
                  </a:cubicBezTo>
                  <a:cubicBezTo>
                    <a:pt x="184" y="209"/>
                    <a:pt x="181" y="207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1" y="200"/>
                  </a:cubicBezTo>
                  <a:cubicBezTo>
                    <a:pt x="112" y="200"/>
                    <a:pt x="81" y="231"/>
                    <a:pt x="81" y="270"/>
                  </a:cubicBezTo>
                  <a:cubicBezTo>
                    <a:pt x="81" y="309"/>
                    <a:pt x="112" y="340"/>
                    <a:pt x="151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 noEditPoints="1"/>
            </p:cNvSpPr>
            <p:nvPr/>
          </p:nvSpPr>
          <p:spPr bwMode="auto">
            <a:xfrm>
              <a:off x="5155121" y="3416040"/>
              <a:ext cx="387350" cy="379413"/>
            </a:xfrm>
            <a:custGeom>
              <a:avLst/>
              <a:gdLst>
                <a:gd name="T0" fmla="*/ 25 w 596"/>
                <a:gd name="T1" fmla="*/ 345 h 583"/>
                <a:gd name="T2" fmla="*/ 25 w 596"/>
                <a:gd name="T3" fmla="*/ 62 h 583"/>
                <a:gd name="T4" fmla="*/ 61 w 596"/>
                <a:gd name="T5" fmla="*/ 26 h 583"/>
                <a:gd name="T6" fmla="*/ 534 w 596"/>
                <a:gd name="T7" fmla="*/ 26 h 583"/>
                <a:gd name="T8" fmla="*/ 570 w 596"/>
                <a:gd name="T9" fmla="*/ 62 h 583"/>
                <a:gd name="T10" fmla="*/ 570 w 596"/>
                <a:gd name="T11" fmla="*/ 345 h 583"/>
                <a:gd name="T12" fmla="*/ 534 w 596"/>
                <a:gd name="T13" fmla="*/ 381 h 583"/>
                <a:gd name="T14" fmla="*/ 61 w 596"/>
                <a:gd name="T15" fmla="*/ 381 h 583"/>
                <a:gd name="T16" fmla="*/ 25 w 596"/>
                <a:gd name="T17" fmla="*/ 345 h 583"/>
                <a:gd name="T18" fmla="*/ 534 w 596"/>
                <a:gd name="T19" fmla="*/ 406 h 583"/>
                <a:gd name="T20" fmla="*/ 596 w 596"/>
                <a:gd name="T21" fmla="*/ 345 h 583"/>
                <a:gd name="T22" fmla="*/ 596 w 596"/>
                <a:gd name="T23" fmla="*/ 62 h 583"/>
                <a:gd name="T24" fmla="*/ 534 w 596"/>
                <a:gd name="T25" fmla="*/ 0 h 583"/>
                <a:gd name="T26" fmla="*/ 61 w 596"/>
                <a:gd name="T27" fmla="*/ 0 h 583"/>
                <a:gd name="T28" fmla="*/ 0 w 596"/>
                <a:gd name="T29" fmla="*/ 62 h 583"/>
                <a:gd name="T30" fmla="*/ 0 w 596"/>
                <a:gd name="T31" fmla="*/ 345 h 583"/>
                <a:gd name="T32" fmla="*/ 61 w 596"/>
                <a:gd name="T33" fmla="*/ 406 h 583"/>
                <a:gd name="T34" fmla="*/ 245 w 596"/>
                <a:gd name="T35" fmla="*/ 406 h 583"/>
                <a:gd name="T36" fmla="*/ 245 w 596"/>
                <a:gd name="T37" fmla="*/ 462 h 583"/>
                <a:gd name="T38" fmla="*/ 61 w 596"/>
                <a:gd name="T39" fmla="*/ 462 h 583"/>
                <a:gd name="T40" fmla="*/ 0 w 596"/>
                <a:gd name="T41" fmla="*/ 524 h 583"/>
                <a:gd name="T42" fmla="*/ 0 w 596"/>
                <a:gd name="T43" fmla="*/ 570 h 583"/>
                <a:gd name="T44" fmla="*/ 12 w 596"/>
                <a:gd name="T45" fmla="*/ 583 h 583"/>
                <a:gd name="T46" fmla="*/ 583 w 596"/>
                <a:gd name="T47" fmla="*/ 583 h 583"/>
                <a:gd name="T48" fmla="*/ 596 w 596"/>
                <a:gd name="T49" fmla="*/ 570 h 583"/>
                <a:gd name="T50" fmla="*/ 596 w 596"/>
                <a:gd name="T51" fmla="*/ 524 h 583"/>
                <a:gd name="T52" fmla="*/ 534 w 596"/>
                <a:gd name="T53" fmla="*/ 462 h 583"/>
                <a:gd name="T54" fmla="*/ 351 w 596"/>
                <a:gd name="T55" fmla="*/ 462 h 583"/>
                <a:gd name="T56" fmla="*/ 351 w 596"/>
                <a:gd name="T57" fmla="*/ 406 h 583"/>
                <a:gd name="T58" fmla="*/ 534 w 596"/>
                <a:gd name="T59" fmla="*/ 406 h 583"/>
                <a:gd name="T60" fmla="*/ 544 w 596"/>
                <a:gd name="T61" fmla="*/ 345 h 583"/>
                <a:gd name="T62" fmla="*/ 544 w 596"/>
                <a:gd name="T63" fmla="*/ 62 h 583"/>
                <a:gd name="T64" fmla="*/ 534 w 596"/>
                <a:gd name="T65" fmla="*/ 52 h 583"/>
                <a:gd name="T66" fmla="*/ 62 w 596"/>
                <a:gd name="T67" fmla="*/ 52 h 583"/>
                <a:gd name="T68" fmla="*/ 51 w 596"/>
                <a:gd name="T69" fmla="*/ 62 h 583"/>
                <a:gd name="T70" fmla="*/ 51 w 596"/>
                <a:gd name="T71" fmla="*/ 345 h 583"/>
                <a:gd name="T72" fmla="*/ 62 w 596"/>
                <a:gd name="T73" fmla="*/ 355 h 583"/>
                <a:gd name="T74" fmla="*/ 534 w 596"/>
                <a:gd name="T75" fmla="*/ 355 h 583"/>
                <a:gd name="T76" fmla="*/ 544 w 596"/>
                <a:gd name="T77" fmla="*/ 345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6" h="583">
                  <a:moveTo>
                    <a:pt x="25" y="345"/>
                  </a:moveTo>
                  <a:lnTo>
                    <a:pt x="25" y="62"/>
                  </a:lnTo>
                  <a:cubicBezTo>
                    <a:pt x="25" y="42"/>
                    <a:pt x="42" y="26"/>
                    <a:pt x="61" y="26"/>
                  </a:cubicBezTo>
                  <a:lnTo>
                    <a:pt x="534" y="26"/>
                  </a:lnTo>
                  <a:cubicBezTo>
                    <a:pt x="554" y="26"/>
                    <a:pt x="570" y="42"/>
                    <a:pt x="570" y="62"/>
                  </a:cubicBezTo>
                  <a:lnTo>
                    <a:pt x="570" y="345"/>
                  </a:lnTo>
                  <a:cubicBezTo>
                    <a:pt x="570" y="364"/>
                    <a:pt x="554" y="381"/>
                    <a:pt x="534" y="381"/>
                  </a:cubicBezTo>
                  <a:lnTo>
                    <a:pt x="61" y="381"/>
                  </a:lnTo>
                  <a:cubicBezTo>
                    <a:pt x="42" y="381"/>
                    <a:pt x="25" y="364"/>
                    <a:pt x="25" y="345"/>
                  </a:cubicBezTo>
                  <a:close/>
                  <a:moveTo>
                    <a:pt x="534" y="406"/>
                  </a:moveTo>
                  <a:cubicBezTo>
                    <a:pt x="568" y="406"/>
                    <a:pt x="596" y="379"/>
                    <a:pt x="596" y="345"/>
                  </a:cubicBezTo>
                  <a:lnTo>
                    <a:pt x="596" y="62"/>
                  </a:lnTo>
                  <a:cubicBezTo>
                    <a:pt x="596" y="28"/>
                    <a:pt x="568" y="0"/>
                    <a:pt x="534" y="0"/>
                  </a:cubicBezTo>
                  <a:lnTo>
                    <a:pt x="61" y="0"/>
                  </a:lnTo>
                  <a:cubicBezTo>
                    <a:pt x="27" y="0"/>
                    <a:pt x="0" y="28"/>
                    <a:pt x="0" y="62"/>
                  </a:cubicBezTo>
                  <a:lnTo>
                    <a:pt x="0" y="345"/>
                  </a:lnTo>
                  <a:cubicBezTo>
                    <a:pt x="0" y="379"/>
                    <a:pt x="27" y="406"/>
                    <a:pt x="61" y="406"/>
                  </a:cubicBezTo>
                  <a:lnTo>
                    <a:pt x="245" y="406"/>
                  </a:lnTo>
                  <a:lnTo>
                    <a:pt x="245" y="462"/>
                  </a:lnTo>
                  <a:lnTo>
                    <a:pt x="61" y="462"/>
                  </a:lnTo>
                  <a:cubicBezTo>
                    <a:pt x="27" y="462"/>
                    <a:pt x="0" y="490"/>
                    <a:pt x="0" y="524"/>
                  </a:cubicBezTo>
                  <a:lnTo>
                    <a:pt x="0" y="570"/>
                  </a:lnTo>
                  <a:cubicBezTo>
                    <a:pt x="0" y="577"/>
                    <a:pt x="5" y="583"/>
                    <a:pt x="12" y="583"/>
                  </a:cubicBezTo>
                  <a:lnTo>
                    <a:pt x="583" y="583"/>
                  </a:lnTo>
                  <a:cubicBezTo>
                    <a:pt x="590" y="583"/>
                    <a:pt x="596" y="577"/>
                    <a:pt x="596" y="570"/>
                  </a:cubicBezTo>
                  <a:lnTo>
                    <a:pt x="596" y="524"/>
                  </a:lnTo>
                  <a:cubicBezTo>
                    <a:pt x="596" y="490"/>
                    <a:pt x="568" y="462"/>
                    <a:pt x="534" y="462"/>
                  </a:cubicBezTo>
                  <a:lnTo>
                    <a:pt x="351" y="462"/>
                  </a:lnTo>
                  <a:lnTo>
                    <a:pt x="351" y="406"/>
                  </a:lnTo>
                  <a:lnTo>
                    <a:pt x="534" y="406"/>
                  </a:lnTo>
                  <a:close/>
                  <a:moveTo>
                    <a:pt x="544" y="345"/>
                  </a:moveTo>
                  <a:lnTo>
                    <a:pt x="544" y="62"/>
                  </a:lnTo>
                  <a:cubicBezTo>
                    <a:pt x="544" y="56"/>
                    <a:pt x="540" y="52"/>
                    <a:pt x="534" y="52"/>
                  </a:cubicBezTo>
                  <a:lnTo>
                    <a:pt x="62" y="52"/>
                  </a:lnTo>
                  <a:cubicBezTo>
                    <a:pt x="56" y="52"/>
                    <a:pt x="51" y="56"/>
                    <a:pt x="51" y="62"/>
                  </a:cubicBezTo>
                  <a:lnTo>
                    <a:pt x="51" y="345"/>
                  </a:lnTo>
                  <a:cubicBezTo>
                    <a:pt x="51" y="350"/>
                    <a:pt x="56" y="355"/>
                    <a:pt x="62" y="355"/>
                  </a:cubicBezTo>
                  <a:lnTo>
                    <a:pt x="534" y="355"/>
                  </a:lnTo>
                  <a:cubicBezTo>
                    <a:pt x="540" y="355"/>
                    <a:pt x="544" y="350"/>
                    <a:pt x="544" y="3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5162277" y="4028555"/>
              <a:ext cx="461962" cy="425450"/>
              <a:chOff x="2767013" y="4662488"/>
              <a:chExt cx="461962" cy="425450"/>
            </a:xfrm>
            <a:grpFill/>
          </p:grpSpPr>
          <p:sp>
            <p:nvSpPr>
              <p:cNvPr id="59" name="Freeform 50"/>
              <p:cNvSpPr>
                <a:spLocks noEditPoints="1"/>
              </p:cNvSpPr>
              <p:nvPr/>
            </p:nvSpPr>
            <p:spPr bwMode="auto">
              <a:xfrm>
                <a:off x="2767013" y="4832350"/>
                <a:ext cx="228600" cy="230188"/>
              </a:xfrm>
              <a:custGeom>
                <a:avLst/>
                <a:gdLst>
                  <a:gd name="T0" fmla="*/ 101 w 351"/>
                  <a:gd name="T1" fmla="*/ 239 h 353"/>
                  <a:gd name="T2" fmla="*/ 172 w 351"/>
                  <a:gd name="T3" fmla="*/ 119 h 353"/>
                  <a:gd name="T4" fmla="*/ 234 w 351"/>
                  <a:gd name="T5" fmla="*/ 151 h 353"/>
                  <a:gd name="T6" fmla="*/ 188 w 351"/>
                  <a:gd name="T7" fmla="*/ 0 h 353"/>
                  <a:gd name="T8" fmla="*/ 1 w 351"/>
                  <a:gd name="T9" fmla="*/ 31 h 353"/>
                  <a:gd name="T10" fmla="*/ 56 w 351"/>
                  <a:gd name="T11" fmla="*/ 60 h 353"/>
                  <a:gd name="T12" fmla="*/ 14 w 351"/>
                  <a:gd name="T13" fmla="*/ 123 h 353"/>
                  <a:gd name="T14" fmla="*/ 29 w 351"/>
                  <a:gd name="T15" fmla="*/ 201 h 353"/>
                  <a:gd name="T16" fmla="*/ 120 w 351"/>
                  <a:gd name="T17" fmla="*/ 332 h 353"/>
                  <a:gd name="T18" fmla="*/ 101 w 351"/>
                  <a:gd name="T19" fmla="*/ 239 h 353"/>
                  <a:gd name="T20" fmla="*/ 334 w 351"/>
                  <a:gd name="T21" fmla="*/ 214 h 353"/>
                  <a:gd name="T22" fmla="*/ 334 w 351"/>
                  <a:gd name="T23" fmla="*/ 214 h 353"/>
                  <a:gd name="T24" fmla="*/ 132 w 351"/>
                  <a:gd name="T25" fmla="*/ 221 h 353"/>
                  <a:gd name="T26" fmla="*/ 125 w 351"/>
                  <a:gd name="T27" fmla="*/ 282 h 353"/>
                  <a:gd name="T28" fmla="*/ 144 w 351"/>
                  <a:gd name="T29" fmla="*/ 340 h 353"/>
                  <a:gd name="T30" fmla="*/ 185 w 351"/>
                  <a:gd name="T31" fmla="*/ 353 h 353"/>
                  <a:gd name="T32" fmla="*/ 351 w 351"/>
                  <a:gd name="T33" fmla="*/ 345 h 353"/>
                  <a:gd name="T34" fmla="*/ 334 w 351"/>
                  <a:gd name="T35" fmla="*/ 214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1" h="353">
                    <a:moveTo>
                      <a:pt x="101" y="239"/>
                    </a:moveTo>
                    <a:cubicBezTo>
                      <a:pt x="102" y="212"/>
                      <a:pt x="149" y="149"/>
                      <a:pt x="172" y="119"/>
                    </a:cubicBezTo>
                    <a:lnTo>
                      <a:pt x="234" y="151"/>
                    </a:lnTo>
                    <a:lnTo>
                      <a:pt x="188" y="0"/>
                    </a:lnTo>
                    <a:lnTo>
                      <a:pt x="1" y="31"/>
                    </a:lnTo>
                    <a:lnTo>
                      <a:pt x="56" y="60"/>
                    </a:lnTo>
                    <a:cubicBezTo>
                      <a:pt x="43" y="77"/>
                      <a:pt x="24" y="103"/>
                      <a:pt x="14" y="123"/>
                    </a:cubicBezTo>
                    <a:cubicBezTo>
                      <a:pt x="0" y="154"/>
                      <a:pt x="14" y="172"/>
                      <a:pt x="29" y="201"/>
                    </a:cubicBezTo>
                    <a:cubicBezTo>
                      <a:pt x="44" y="230"/>
                      <a:pt x="120" y="332"/>
                      <a:pt x="120" y="332"/>
                    </a:cubicBezTo>
                    <a:cubicBezTo>
                      <a:pt x="120" y="332"/>
                      <a:pt x="100" y="276"/>
                      <a:pt x="101" y="239"/>
                    </a:cubicBezTo>
                    <a:close/>
                    <a:moveTo>
                      <a:pt x="334" y="214"/>
                    </a:moveTo>
                    <a:lnTo>
                      <a:pt x="334" y="214"/>
                    </a:lnTo>
                    <a:lnTo>
                      <a:pt x="132" y="221"/>
                    </a:lnTo>
                    <a:cubicBezTo>
                      <a:pt x="132" y="221"/>
                      <a:pt x="115" y="229"/>
                      <a:pt x="125" y="282"/>
                    </a:cubicBezTo>
                    <a:cubicBezTo>
                      <a:pt x="133" y="322"/>
                      <a:pt x="144" y="340"/>
                      <a:pt x="144" y="340"/>
                    </a:cubicBezTo>
                    <a:cubicBezTo>
                      <a:pt x="144" y="340"/>
                      <a:pt x="151" y="352"/>
                      <a:pt x="185" y="353"/>
                    </a:cubicBezTo>
                    <a:cubicBezTo>
                      <a:pt x="214" y="353"/>
                      <a:pt x="351" y="345"/>
                      <a:pt x="351" y="345"/>
                    </a:cubicBezTo>
                    <a:lnTo>
                      <a:pt x="334" y="2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1"/>
              <p:cNvSpPr>
                <a:spLocks noEditPoints="1"/>
              </p:cNvSpPr>
              <p:nvPr/>
            </p:nvSpPr>
            <p:spPr bwMode="auto">
              <a:xfrm>
                <a:off x="2851150" y="4662488"/>
                <a:ext cx="292100" cy="160338"/>
              </a:xfrm>
              <a:custGeom>
                <a:avLst/>
                <a:gdLst>
                  <a:gd name="T0" fmla="*/ 222 w 450"/>
                  <a:gd name="T1" fmla="*/ 41 h 247"/>
                  <a:gd name="T2" fmla="*/ 285 w 450"/>
                  <a:gd name="T3" fmla="*/ 170 h 247"/>
                  <a:gd name="T4" fmla="*/ 226 w 450"/>
                  <a:gd name="T5" fmla="*/ 202 h 247"/>
                  <a:gd name="T6" fmla="*/ 401 w 450"/>
                  <a:gd name="T7" fmla="*/ 226 h 247"/>
                  <a:gd name="T8" fmla="*/ 450 w 450"/>
                  <a:gd name="T9" fmla="*/ 81 h 247"/>
                  <a:gd name="T10" fmla="*/ 397 w 450"/>
                  <a:gd name="T11" fmla="*/ 110 h 247"/>
                  <a:gd name="T12" fmla="*/ 366 w 450"/>
                  <a:gd name="T13" fmla="*/ 38 h 247"/>
                  <a:gd name="T14" fmla="*/ 293 w 450"/>
                  <a:gd name="T15" fmla="*/ 5 h 247"/>
                  <a:gd name="T16" fmla="*/ 134 w 450"/>
                  <a:gd name="T17" fmla="*/ 3 h 247"/>
                  <a:gd name="T18" fmla="*/ 222 w 450"/>
                  <a:gd name="T19" fmla="*/ 41 h 247"/>
                  <a:gd name="T20" fmla="*/ 119 w 450"/>
                  <a:gd name="T21" fmla="*/ 247 h 247"/>
                  <a:gd name="T22" fmla="*/ 119 w 450"/>
                  <a:gd name="T23" fmla="*/ 247 h 247"/>
                  <a:gd name="T24" fmla="*/ 221 w 450"/>
                  <a:gd name="T25" fmla="*/ 77 h 247"/>
                  <a:gd name="T26" fmla="*/ 173 w 450"/>
                  <a:gd name="T27" fmla="*/ 36 h 247"/>
                  <a:gd name="T28" fmla="*/ 115 w 450"/>
                  <a:gd name="T29" fmla="*/ 18 h 247"/>
                  <a:gd name="T30" fmla="*/ 82 w 450"/>
                  <a:gd name="T31" fmla="*/ 44 h 247"/>
                  <a:gd name="T32" fmla="*/ 0 w 450"/>
                  <a:gd name="T33" fmla="*/ 185 h 247"/>
                  <a:gd name="T34" fmla="*/ 119 w 450"/>
                  <a:gd name="T35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0" h="247">
                    <a:moveTo>
                      <a:pt x="222" y="41"/>
                    </a:moveTo>
                    <a:cubicBezTo>
                      <a:pt x="245" y="58"/>
                      <a:pt x="273" y="134"/>
                      <a:pt x="285" y="170"/>
                    </a:cubicBezTo>
                    <a:lnTo>
                      <a:pt x="226" y="202"/>
                    </a:lnTo>
                    <a:lnTo>
                      <a:pt x="401" y="226"/>
                    </a:lnTo>
                    <a:lnTo>
                      <a:pt x="450" y="81"/>
                    </a:lnTo>
                    <a:lnTo>
                      <a:pt x="397" y="110"/>
                    </a:lnTo>
                    <a:cubicBezTo>
                      <a:pt x="389" y="89"/>
                      <a:pt x="377" y="57"/>
                      <a:pt x="366" y="38"/>
                    </a:cubicBezTo>
                    <a:cubicBezTo>
                      <a:pt x="347" y="8"/>
                      <a:pt x="325" y="9"/>
                      <a:pt x="293" y="5"/>
                    </a:cubicBezTo>
                    <a:cubicBezTo>
                      <a:pt x="260" y="0"/>
                      <a:pt x="134" y="3"/>
                      <a:pt x="134" y="3"/>
                    </a:cubicBezTo>
                    <a:cubicBezTo>
                      <a:pt x="134" y="3"/>
                      <a:pt x="192" y="19"/>
                      <a:pt x="222" y="41"/>
                    </a:cubicBezTo>
                    <a:close/>
                    <a:moveTo>
                      <a:pt x="119" y="247"/>
                    </a:moveTo>
                    <a:lnTo>
                      <a:pt x="119" y="247"/>
                    </a:lnTo>
                    <a:lnTo>
                      <a:pt x="221" y="77"/>
                    </a:lnTo>
                    <a:cubicBezTo>
                      <a:pt x="221" y="77"/>
                      <a:pt x="223" y="60"/>
                      <a:pt x="173" y="36"/>
                    </a:cubicBezTo>
                    <a:cubicBezTo>
                      <a:pt x="136" y="19"/>
                      <a:pt x="115" y="18"/>
                      <a:pt x="115" y="18"/>
                    </a:cubicBezTo>
                    <a:cubicBezTo>
                      <a:pt x="115" y="18"/>
                      <a:pt x="100" y="17"/>
                      <a:pt x="82" y="44"/>
                    </a:cubicBezTo>
                    <a:cubicBezTo>
                      <a:pt x="66" y="68"/>
                      <a:pt x="0" y="185"/>
                      <a:pt x="0" y="185"/>
                    </a:cubicBezTo>
                    <a:lnTo>
                      <a:pt x="119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2"/>
              <p:cNvSpPr>
                <a:spLocks noEditPoints="1"/>
              </p:cNvSpPr>
              <p:nvPr/>
            </p:nvSpPr>
            <p:spPr bwMode="auto">
              <a:xfrm>
                <a:off x="3017838" y="4792663"/>
                <a:ext cx="211137" cy="295275"/>
              </a:xfrm>
              <a:custGeom>
                <a:avLst/>
                <a:gdLst>
                  <a:gd name="T0" fmla="*/ 256 w 324"/>
                  <a:gd name="T1" fmla="*/ 262 h 453"/>
                  <a:gd name="T2" fmla="*/ 114 w 324"/>
                  <a:gd name="T3" fmla="*/ 265 h 453"/>
                  <a:gd name="T4" fmla="*/ 105 w 324"/>
                  <a:gd name="T5" fmla="*/ 198 h 453"/>
                  <a:gd name="T6" fmla="*/ 0 w 324"/>
                  <a:gd name="T7" fmla="*/ 331 h 453"/>
                  <a:gd name="T8" fmla="*/ 137 w 324"/>
                  <a:gd name="T9" fmla="*/ 453 h 453"/>
                  <a:gd name="T10" fmla="*/ 130 w 324"/>
                  <a:gd name="T11" fmla="*/ 392 h 453"/>
                  <a:gd name="T12" fmla="*/ 207 w 324"/>
                  <a:gd name="T13" fmla="*/ 394 h 453"/>
                  <a:gd name="T14" fmla="*/ 265 w 324"/>
                  <a:gd name="T15" fmla="*/ 341 h 453"/>
                  <a:gd name="T16" fmla="*/ 324 w 324"/>
                  <a:gd name="T17" fmla="*/ 198 h 453"/>
                  <a:gd name="T18" fmla="*/ 256 w 324"/>
                  <a:gd name="T19" fmla="*/ 262 h 453"/>
                  <a:gd name="T20" fmla="*/ 102 w 324"/>
                  <a:gd name="T21" fmla="*/ 82 h 453"/>
                  <a:gd name="T22" fmla="*/ 102 w 324"/>
                  <a:gd name="T23" fmla="*/ 82 h 453"/>
                  <a:gd name="T24" fmla="*/ 223 w 324"/>
                  <a:gd name="T25" fmla="*/ 246 h 453"/>
                  <a:gd name="T26" fmla="*/ 279 w 324"/>
                  <a:gd name="T27" fmla="*/ 219 h 453"/>
                  <a:gd name="T28" fmla="*/ 317 w 324"/>
                  <a:gd name="T29" fmla="*/ 174 h 453"/>
                  <a:gd name="T30" fmla="*/ 305 w 324"/>
                  <a:gd name="T31" fmla="*/ 134 h 453"/>
                  <a:gd name="T32" fmla="*/ 203 w 324"/>
                  <a:gd name="T33" fmla="*/ 0 h 453"/>
                  <a:gd name="T34" fmla="*/ 102 w 324"/>
                  <a:gd name="T35" fmla="*/ 8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4" h="453">
                    <a:moveTo>
                      <a:pt x="256" y="262"/>
                    </a:moveTo>
                    <a:cubicBezTo>
                      <a:pt x="232" y="275"/>
                      <a:pt x="152" y="269"/>
                      <a:pt x="114" y="265"/>
                    </a:cubicBezTo>
                    <a:lnTo>
                      <a:pt x="105" y="198"/>
                    </a:lnTo>
                    <a:lnTo>
                      <a:pt x="0" y="331"/>
                    </a:lnTo>
                    <a:lnTo>
                      <a:pt x="137" y="453"/>
                    </a:lnTo>
                    <a:lnTo>
                      <a:pt x="130" y="392"/>
                    </a:lnTo>
                    <a:cubicBezTo>
                      <a:pt x="152" y="394"/>
                      <a:pt x="186" y="396"/>
                      <a:pt x="207" y="394"/>
                    </a:cubicBezTo>
                    <a:cubicBezTo>
                      <a:pt x="242" y="390"/>
                      <a:pt x="249" y="369"/>
                      <a:pt x="265" y="341"/>
                    </a:cubicBezTo>
                    <a:cubicBezTo>
                      <a:pt x="281" y="314"/>
                      <a:pt x="324" y="198"/>
                      <a:pt x="324" y="198"/>
                    </a:cubicBezTo>
                    <a:cubicBezTo>
                      <a:pt x="324" y="198"/>
                      <a:pt x="288" y="243"/>
                      <a:pt x="256" y="262"/>
                    </a:cubicBezTo>
                    <a:close/>
                    <a:moveTo>
                      <a:pt x="102" y="82"/>
                    </a:moveTo>
                    <a:lnTo>
                      <a:pt x="102" y="82"/>
                    </a:lnTo>
                    <a:lnTo>
                      <a:pt x="223" y="246"/>
                    </a:lnTo>
                    <a:cubicBezTo>
                      <a:pt x="223" y="246"/>
                      <a:pt x="239" y="255"/>
                      <a:pt x="279" y="219"/>
                    </a:cubicBezTo>
                    <a:cubicBezTo>
                      <a:pt x="308" y="192"/>
                      <a:pt x="317" y="174"/>
                      <a:pt x="317" y="174"/>
                    </a:cubicBezTo>
                    <a:cubicBezTo>
                      <a:pt x="317" y="174"/>
                      <a:pt x="323" y="161"/>
                      <a:pt x="305" y="134"/>
                    </a:cubicBezTo>
                    <a:cubicBezTo>
                      <a:pt x="288" y="108"/>
                      <a:pt x="203" y="0"/>
                      <a:pt x="203" y="0"/>
                    </a:cubicBezTo>
                    <a:lnTo>
                      <a:pt x="102" y="8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4379746" y="4050471"/>
              <a:ext cx="342900" cy="441325"/>
            </a:xfrm>
            <a:custGeom>
              <a:avLst/>
              <a:gdLst>
                <a:gd name="T0" fmla="*/ 394 w 527"/>
                <a:gd name="T1" fmla="*/ 362 h 679"/>
                <a:gd name="T2" fmla="*/ 340 w 527"/>
                <a:gd name="T3" fmla="*/ 239 h 679"/>
                <a:gd name="T4" fmla="*/ 276 w 527"/>
                <a:gd name="T5" fmla="*/ 270 h 679"/>
                <a:gd name="T6" fmla="*/ 257 w 527"/>
                <a:gd name="T7" fmla="*/ 247 h 679"/>
                <a:gd name="T8" fmla="*/ 256 w 527"/>
                <a:gd name="T9" fmla="*/ 242 h 679"/>
                <a:gd name="T10" fmla="*/ 255 w 527"/>
                <a:gd name="T11" fmla="*/ 237 h 679"/>
                <a:gd name="T12" fmla="*/ 255 w 527"/>
                <a:gd name="T13" fmla="*/ 231 h 679"/>
                <a:gd name="T14" fmla="*/ 255 w 527"/>
                <a:gd name="T15" fmla="*/ 227 h 679"/>
                <a:gd name="T16" fmla="*/ 256 w 527"/>
                <a:gd name="T17" fmla="*/ 222 h 679"/>
                <a:gd name="T18" fmla="*/ 258 w 527"/>
                <a:gd name="T19" fmla="*/ 217 h 679"/>
                <a:gd name="T20" fmla="*/ 261 w 527"/>
                <a:gd name="T21" fmla="*/ 211 h 679"/>
                <a:gd name="T22" fmla="*/ 275 w 527"/>
                <a:gd name="T23" fmla="*/ 196 h 679"/>
                <a:gd name="T24" fmla="*/ 437 w 527"/>
                <a:gd name="T25" fmla="*/ 174 h 679"/>
                <a:gd name="T26" fmla="*/ 349 w 527"/>
                <a:gd name="T27" fmla="*/ 69 h 679"/>
                <a:gd name="T28" fmla="*/ 274 w 527"/>
                <a:gd name="T29" fmla="*/ 138 h 679"/>
                <a:gd name="T30" fmla="*/ 254 w 527"/>
                <a:gd name="T31" fmla="*/ 138 h 679"/>
                <a:gd name="T32" fmla="*/ 225 w 527"/>
                <a:gd name="T33" fmla="*/ 143 h 679"/>
                <a:gd name="T34" fmla="*/ 207 w 527"/>
                <a:gd name="T35" fmla="*/ 150 h 679"/>
                <a:gd name="T36" fmla="*/ 198 w 527"/>
                <a:gd name="T37" fmla="*/ 154 h 679"/>
                <a:gd name="T38" fmla="*/ 189 w 527"/>
                <a:gd name="T39" fmla="*/ 159 h 679"/>
                <a:gd name="T40" fmla="*/ 181 w 527"/>
                <a:gd name="T41" fmla="*/ 164 h 679"/>
                <a:gd name="T42" fmla="*/ 165 w 527"/>
                <a:gd name="T43" fmla="*/ 177 h 679"/>
                <a:gd name="T44" fmla="*/ 158 w 527"/>
                <a:gd name="T45" fmla="*/ 184 h 679"/>
                <a:gd name="T46" fmla="*/ 151 w 527"/>
                <a:gd name="T47" fmla="*/ 193 h 679"/>
                <a:gd name="T48" fmla="*/ 145 w 527"/>
                <a:gd name="T49" fmla="*/ 200 h 679"/>
                <a:gd name="T50" fmla="*/ 138 w 527"/>
                <a:gd name="T51" fmla="*/ 211 h 679"/>
                <a:gd name="T52" fmla="*/ 181 w 527"/>
                <a:gd name="T53" fmla="*/ 430 h 679"/>
                <a:gd name="T54" fmla="*/ 17 w 527"/>
                <a:gd name="T55" fmla="*/ 580 h 679"/>
                <a:gd name="T56" fmla="*/ 44 w 527"/>
                <a:gd name="T57" fmla="*/ 667 h 679"/>
                <a:gd name="T58" fmla="*/ 91 w 527"/>
                <a:gd name="T59" fmla="*/ 614 h 679"/>
                <a:gd name="T60" fmla="*/ 140 w 527"/>
                <a:gd name="T61" fmla="*/ 532 h 679"/>
                <a:gd name="T62" fmla="*/ 253 w 527"/>
                <a:gd name="T63" fmla="*/ 434 h 679"/>
                <a:gd name="T64" fmla="*/ 256 w 527"/>
                <a:gd name="T65" fmla="*/ 434 h 679"/>
                <a:gd name="T66" fmla="*/ 264 w 527"/>
                <a:gd name="T67" fmla="*/ 435 h 679"/>
                <a:gd name="T68" fmla="*/ 272 w 527"/>
                <a:gd name="T69" fmla="*/ 435 h 679"/>
                <a:gd name="T70" fmla="*/ 280 w 527"/>
                <a:gd name="T71" fmla="*/ 434 h 679"/>
                <a:gd name="T72" fmla="*/ 301 w 527"/>
                <a:gd name="T73" fmla="*/ 198 h 679"/>
                <a:gd name="T74" fmla="*/ 298 w 527"/>
                <a:gd name="T75" fmla="*/ 190 h 679"/>
                <a:gd name="T76" fmla="*/ 329 w 527"/>
                <a:gd name="T77" fmla="*/ 203 h 679"/>
                <a:gd name="T78" fmla="*/ 364 w 527"/>
                <a:gd name="T79" fmla="*/ 87 h 679"/>
                <a:gd name="T80" fmla="*/ 485 w 527"/>
                <a:gd name="T81" fmla="*/ 44 h 679"/>
                <a:gd name="T82" fmla="*/ 376 w 527"/>
                <a:gd name="T83" fmla="*/ 187 h 679"/>
                <a:gd name="T84" fmla="*/ 366 w 527"/>
                <a:gd name="T85" fmla="*/ 176 h 679"/>
                <a:gd name="T86" fmla="*/ 364 w 527"/>
                <a:gd name="T87" fmla="*/ 175 h 679"/>
                <a:gd name="T88" fmla="*/ 358 w 527"/>
                <a:gd name="T89" fmla="*/ 170 h 679"/>
                <a:gd name="T90" fmla="*/ 351 w 527"/>
                <a:gd name="T91" fmla="*/ 165 h 679"/>
                <a:gd name="T92" fmla="*/ 342 w 527"/>
                <a:gd name="T93" fmla="*/ 158 h 679"/>
                <a:gd name="T94" fmla="*/ 334 w 527"/>
                <a:gd name="T95" fmla="*/ 154 h 679"/>
                <a:gd name="T96" fmla="*/ 313 w 527"/>
                <a:gd name="T97" fmla="*/ 145 h 679"/>
                <a:gd name="T98" fmla="*/ 37 w 527"/>
                <a:gd name="T99" fmla="*/ 592 h 679"/>
                <a:gd name="T100" fmla="*/ 125 w 527"/>
                <a:gd name="T101" fmla="*/ 444 h 679"/>
                <a:gd name="T102" fmla="*/ 41 w 527"/>
                <a:gd name="T103" fmla="*/ 613 h 679"/>
                <a:gd name="T104" fmla="*/ 37 w 527"/>
                <a:gd name="T105" fmla="*/ 592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7" h="679">
                  <a:moveTo>
                    <a:pt x="320" y="425"/>
                  </a:moveTo>
                  <a:cubicBezTo>
                    <a:pt x="350" y="413"/>
                    <a:pt x="376" y="392"/>
                    <a:pt x="394" y="362"/>
                  </a:cubicBezTo>
                  <a:cubicBezTo>
                    <a:pt x="421" y="316"/>
                    <a:pt x="421" y="262"/>
                    <a:pt x="398" y="217"/>
                  </a:cubicBezTo>
                  <a:cubicBezTo>
                    <a:pt x="378" y="228"/>
                    <a:pt x="358" y="236"/>
                    <a:pt x="340" y="239"/>
                  </a:cubicBezTo>
                  <a:cubicBezTo>
                    <a:pt x="339" y="245"/>
                    <a:pt x="338" y="250"/>
                    <a:pt x="335" y="255"/>
                  </a:cubicBezTo>
                  <a:cubicBezTo>
                    <a:pt x="323" y="275"/>
                    <a:pt x="296" y="282"/>
                    <a:pt x="276" y="270"/>
                  </a:cubicBezTo>
                  <a:cubicBezTo>
                    <a:pt x="268" y="265"/>
                    <a:pt x="262" y="259"/>
                    <a:pt x="259" y="251"/>
                  </a:cubicBezTo>
                  <a:cubicBezTo>
                    <a:pt x="258" y="250"/>
                    <a:pt x="257" y="248"/>
                    <a:pt x="257" y="247"/>
                  </a:cubicBezTo>
                  <a:cubicBezTo>
                    <a:pt x="257" y="246"/>
                    <a:pt x="257" y="246"/>
                    <a:pt x="257" y="246"/>
                  </a:cubicBezTo>
                  <a:cubicBezTo>
                    <a:pt x="256" y="244"/>
                    <a:pt x="256" y="243"/>
                    <a:pt x="256" y="242"/>
                  </a:cubicBezTo>
                  <a:cubicBezTo>
                    <a:pt x="256" y="242"/>
                    <a:pt x="256" y="241"/>
                    <a:pt x="255" y="241"/>
                  </a:cubicBezTo>
                  <a:cubicBezTo>
                    <a:pt x="255" y="240"/>
                    <a:pt x="255" y="238"/>
                    <a:pt x="255" y="237"/>
                  </a:cubicBezTo>
                  <a:cubicBezTo>
                    <a:pt x="255" y="237"/>
                    <a:pt x="255" y="236"/>
                    <a:pt x="255" y="236"/>
                  </a:cubicBezTo>
                  <a:cubicBezTo>
                    <a:pt x="255" y="235"/>
                    <a:pt x="255" y="233"/>
                    <a:pt x="255" y="231"/>
                  </a:cubicBezTo>
                  <a:cubicBezTo>
                    <a:pt x="255" y="231"/>
                    <a:pt x="255" y="231"/>
                    <a:pt x="255" y="231"/>
                  </a:cubicBezTo>
                  <a:cubicBezTo>
                    <a:pt x="255" y="230"/>
                    <a:pt x="255" y="228"/>
                    <a:pt x="255" y="227"/>
                  </a:cubicBezTo>
                  <a:cubicBezTo>
                    <a:pt x="255" y="226"/>
                    <a:pt x="255" y="226"/>
                    <a:pt x="255" y="225"/>
                  </a:cubicBezTo>
                  <a:cubicBezTo>
                    <a:pt x="256" y="224"/>
                    <a:pt x="256" y="223"/>
                    <a:pt x="256" y="222"/>
                  </a:cubicBezTo>
                  <a:cubicBezTo>
                    <a:pt x="256" y="221"/>
                    <a:pt x="257" y="221"/>
                    <a:pt x="257" y="220"/>
                  </a:cubicBezTo>
                  <a:cubicBezTo>
                    <a:pt x="257" y="219"/>
                    <a:pt x="257" y="218"/>
                    <a:pt x="258" y="217"/>
                  </a:cubicBezTo>
                  <a:cubicBezTo>
                    <a:pt x="258" y="217"/>
                    <a:pt x="258" y="216"/>
                    <a:pt x="258" y="216"/>
                  </a:cubicBezTo>
                  <a:cubicBezTo>
                    <a:pt x="259" y="214"/>
                    <a:pt x="260" y="213"/>
                    <a:pt x="261" y="211"/>
                  </a:cubicBezTo>
                  <a:cubicBezTo>
                    <a:pt x="262" y="210"/>
                    <a:pt x="263" y="208"/>
                    <a:pt x="264" y="207"/>
                  </a:cubicBezTo>
                  <a:cubicBezTo>
                    <a:pt x="267" y="203"/>
                    <a:pt x="271" y="199"/>
                    <a:pt x="275" y="196"/>
                  </a:cubicBezTo>
                  <a:cubicBezTo>
                    <a:pt x="277" y="203"/>
                    <a:pt x="279" y="209"/>
                    <a:pt x="283" y="213"/>
                  </a:cubicBezTo>
                  <a:cubicBezTo>
                    <a:pt x="307" y="242"/>
                    <a:pt x="376" y="225"/>
                    <a:pt x="437" y="174"/>
                  </a:cubicBezTo>
                  <a:cubicBezTo>
                    <a:pt x="498" y="123"/>
                    <a:pt x="527" y="58"/>
                    <a:pt x="503" y="29"/>
                  </a:cubicBezTo>
                  <a:cubicBezTo>
                    <a:pt x="479" y="0"/>
                    <a:pt x="410" y="18"/>
                    <a:pt x="349" y="69"/>
                  </a:cubicBezTo>
                  <a:cubicBezTo>
                    <a:pt x="322" y="91"/>
                    <a:pt x="302" y="116"/>
                    <a:pt x="289" y="139"/>
                  </a:cubicBezTo>
                  <a:cubicBezTo>
                    <a:pt x="284" y="139"/>
                    <a:pt x="279" y="138"/>
                    <a:pt x="274" y="138"/>
                  </a:cubicBezTo>
                  <a:lnTo>
                    <a:pt x="274" y="138"/>
                  </a:lnTo>
                  <a:cubicBezTo>
                    <a:pt x="268" y="138"/>
                    <a:pt x="261" y="138"/>
                    <a:pt x="254" y="138"/>
                  </a:cubicBezTo>
                  <a:cubicBezTo>
                    <a:pt x="254" y="138"/>
                    <a:pt x="254" y="138"/>
                    <a:pt x="254" y="138"/>
                  </a:cubicBezTo>
                  <a:cubicBezTo>
                    <a:pt x="244" y="139"/>
                    <a:pt x="235" y="141"/>
                    <a:pt x="225" y="143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19" y="145"/>
                    <a:pt x="213" y="148"/>
                    <a:pt x="207" y="150"/>
                  </a:cubicBezTo>
                  <a:cubicBezTo>
                    <a:pt x="206" y="150"/>
                    <a:pt x="206" y="150"/>
                    <a:pt x="206" y="151"/>
                  </a:cubicBezTo>
                  <a:cubicBezTo>
                    <a:pt x="203" y="152"/>
                    <a:pt x="200" y="153"/>
                    <a:pt x="198" y="154"/>
                  </a:cubicBezTo>
                  <a:cubicBezTo>
                    <a:pt x="197" y="155"/>
                    <a:pt x="197" y="155"/>
                    <a:pt x="197" y="155"/>
                  </a:cubicBezTo>
                  <a:cubicBezTo>
                    <a:pt x="194" y="156"/>
                    <a:pt x="192" y="158"/>
                    <a:pt x="189" y="159"/>
                  </a:cubicBezTo>
                  <a:cubicBezTo>
                    <a:pt x="188" y="160"/>
                    <a:pt x="188" y="160"/>
                    <a:pt x="188" y="160"/>
                  </a:cubicBezTo>
                  <a:cubicBezTo>
                    <a:pt x="185" y="161"/>
                    <a:pt x="183" y="163"/>
                    <a:pt x="181" y="164"/>
                  </a:cubicBezTo>
                  <a:cubicBezTo>
                    <a:pt x="180" y="165"/>
                    <a:pt x="180" y="165"/>
                    <a:pt x="179" y="166"/>
                  </a:cubicBezTo>
                  <a:cubicBezTo>
                    <a:pt x="174" y="169"/>
                    <a:pt x="170" y="173"/>
                    <a:pt x="165" y="177"/>
                  </a:cubicBezTo>
                  <a:cubicBezTo>
                    <a:pt x="165" y="178"/>
                    <a:pt x="164" y="178"/>
                    <a:pt x="163" y="179"/>
                  </a:cubicBezTo>
                  <a:cubicBezTo>
                    <a:pt x="162" y="181"/>
                    <a:pt x="160" y="182"/>
                    <a:pt x="158" y="184"/>
                  </a:cubicBezTo>
                  <a:cubicBezTo>
                    <a:pt x="158" y="185"/>
                    <a:pt x="157" y="185"/>
                    <a:pt x="157" y="186"/>
                  </a:cubicBezTo>
                  <a:cubicBezTo>
                    <a:pt x="155" y="188"/>
                    <a:pt x="153" y="190"/>
                    <a:pt x="151" y="193"/>
                  </a:cubicBezTo>
                  <a:cubicBezTo>
                    <a:pt x="150" y="193"/>
                    <a:pt x="150" y="194"/>
                    <a:pt x="150" y="194"/>
                  </a:cubicBezTo>
                  <a:cubicBezTo>
                    <a:pt x="148" y="196"/>
                    <a:pt x="146" y="198"/>
                    <a:pt x="145" y="200"/>
                  </a:cubicBezTo>
                  <a:cubicBezTo>
                    <a:pt x="144" y="201"/>
                    <a:pt x="144" y="202"/>
                    <a:pt x="144" y="203"/>
                  </a:cubicBezTo>
                  <a:cubicBezTo>
                    <a:pt x="142" y="205"/>
                    <a:pt x="140" y="208"/>
                    <a:pt x="138" y="211"/>
                  </a:cubicBezTo>
                  <a:cubicBezTo>
                    <a:pt x="97" y="281"/>
                    <a:pt x="120" y="372"/>
                    <a:pt x="190" y="414"/>
                  </a:cubicBezTo>
                  <a:lnTo>
                    <a:pt x="181" y="430"/>
                  </a:lnTo>
                  <a:cubicBezTo>
                    <a:pt x="161" y="418"/>
                    <a:pt x="145" y="403"/>
                    <a:pt x="132" y="386"/>
                  </a:cubicBezTo>
                  <a:lnTo>
                    <a:pt x="17" y="580"/>
                  </a:lnTo>
                  <a:cubicBezTo>
                    <a:pt x="0" y="609"/>
                    <a:pt x="9" y="647"/>
                    <a:pt x="39" y="664"/>
                  </a:cubicBezTo>
                  <a:lnTo>
                    <a:pt x="44" y="667"/>
                  </a:lnTo>
                  <a:cubicBezTo>
                    <a:pt x="64" y="679"/>
                    <a:pt x="88" y="678"/>
                    <a:pt x="106" y="667"/>
                  </a:cubicBezTo>
                  <a:lnTo>
                    <a:pt x="91" y="614"/>
                  </a:lnTo>
                  <a:lnTo>
                    <a:pt x="158" y="595"/>
                  </a:lnTo>
                  <a:lnTo>
                    <a:pt x="140" y="532"/>
                  </a:lnTo>
                  <a:lnTo>
                    <a:pt x="204" y="519"/>
                  </a:lnTo>
                  <a:lnTo>
                    <a:pt x="253" y="434"/>
                  </a:lnTo>
                  <a:cubicBezTo>
                    <a:pt x="254" y="434"/>
                    <a:pt x="254" y="434"/>
                    <a:pt x="255" y="434"/>
                  </a:cubicBezTo>
                  <a:cubicBezTo>
                    <a:pt x="255" y="434"/>
                    <a:pt x="256" y="434"/>
                    <a:pt x="256" y="434"/>
                  </a:cubicBezTo>
                  <a:cubicBezTo>
                    <a:pt x="258" y="435"/>
                    <a:pt x="260" y="435"/>
                    <a:pt x="263" y="435"/>
                  </a:cubicBezTo>
                  <a:cubicBezTo>
                    <a:pt x="263" y="435"/>
                    <a:pt x="264" y="435"/>
                    <a:pt x="264" y="435"/>
                  </a:cubicBezTo>
                  <a:cubicBezTo>
                    <a:pt x="266" y="435"/>
                    <a:pt x="269" y="435"/>
                    <a:pt x="271" y="435"/>
                  </a:cubicBezTo>
                  <a:cubicBezTo>
                    <a:pt x="271" y="435"/>
                    <a:pt x="272" y="435"/>
                    <a:pt x="272" y="435"/>
                  </a:cubicBezTo>
                  <a:cubicBezTo>
                    <a:pt x="275" y="435"/>
                    <a:pt x="277" y="434"/>
                    <a:pt x="280" y="434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94" y="433"/>
                    <a:pt x="307" y="430"/>
                    <a:pt x="320" y="425"/>
                  </a:cubicBezTo>
                  <a:close/>
                  <a:moveTo>
                    <a:pt x="301" y="198"/>
                  </a:moveTo>
                  <a:lnTo>
                    <a:pt x="301" y="198"/>
                  </a:lnTo>
                  <a:cubicBezTo>
                    <a:pt x="299" y="196"/>
                    <a:pt x="298" y="194"/>
                    <a:pt x="298" y="190"/>
                  </a:cubicBezTo>
                  <a:cubicBezTo>
                    <a:pt x="305" y="190"/>
                    <a:pt x="313" y="192"/>
                    <a:pt x="320" y="196"/>
                  </a:cubicBezTo>
                  <a:cubicBezTo>
                    <a:pt x="323" y="198"/>
                    <a:pt x="326" y="201"/>
                    <a:pt x="329" y="203"/>
                  </a:cubicBezTo>
                  <a:cubicBezTo>
                    <a:pt x="315" y="205"/>
                    <a:pt x="305" y="203"/>
                    <a:pt x="301" y="198"/>
                  </a:cubicBezTo>
                  <a:close/>
                  <a:moveTo>
                    <a:pt x="364" y="87"/>
                  </a:moveTo>
                  <a:lnTo>
                    <a:pt x="364" y="87"/>
                  </a:lnTo>
                  <a:cubicBezTo>
                    <a:pt x="419" y="40"/>
                    <a:pt x="474" y="30"/>
                    <a:pt x="485" y="44"/>
                  </a:cubicBezTo>
                  <a:cubicBezTo>
                    <a:pt x="497" y="58"/>
                    <a:pt x="478" y="110"/>
                    <a:pt x="422" y="156"/>
                  </a:cubicBezTo>
                  <a:cubicBezTo>
                    <a:pt x="406" y="169"/>
                    <a:pt x="391" y="179"/>
                    <a:pt x="376" y="187"/>
                  </a:cubicBezTo>
                  <a:cubicBezTo>
                    <a:pt x="373" y="183"/>
                    <a:pt x="370" y="180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5" y="176"/>
                    <a:pt x="365" y="175"/>
                    <a:pt x="364" y="175"/>
                  </a:cubicBezTo>
                  <a:cubicBezTo>
                    <a:pt x="363" y="174"/>
                    <a:pt x="362" y="172"/>
                    <a:pt x="360" y="171"/>
                  </a:cubicBezTo>
                  <a:cubicBezTo>
                    <a:pt x="360" y="171"/>
                    <a:pt x="359" y="170"/>
                    <a:pt x="358" y="170"/>
                  </a:cubicBezTo>
                  <a:cubicBezTo>
                    <a:pt x="357" y="169"/>
                    <a:pt x="356" y="168"/>
                    <a:pt x="354" y="167"/>
                  </a:cubicBezTo>
                  <a:cubicBezTo>
                    <a:pt x="353" y="166"/>
                    <a:pt x="352" y="165"/>
                    <a:pt x="351" y="165"/>
                  </a:cubicBezTo>
                  <a:cubicBezTo>
                    <a:pt x="350" y="164"/>
                    <a:pt x="349" y="163"/>
                    <a:pt x="348" y="162"/>
                  </a:cubicBezTo>
                  <a:cubicBezTo>
                    <a:pt x="346" y="161"/>
                    <a:pt x="344" y="160"/>
                    <a:pt x="342" y="158"/>
                  </a:cubicBezTo>
                  <a:cubicBezTo>
                    <a:pt x="339" y="157"/>
                    <a:pt x="337" y="155"/>
                    <a:pt x="334" y="154"/>
                  </a:cubicBezTo>
                  <a:cubicBezTo>
                    <a:pt x="334" y="154"/>
                    <a:pt x="334" y="154"/>
                    <a:pt x="334" y="154"/>
                  </a:cubicBezTo>
                  <a:cubicBezTo>
                    <a:pt x="331" y="153"/>
                    <a:pt x="328" y="151"/>
                    <a:pt x="326" y="150"/>
                  </a:cubicBezTo>
                  <a:cubicBezTo>
                    <a:pt x="321" y="148"/>
                    <a:pt x="317" y="147"/>
                    <a:pt x="313" y="145"/>
                  </a:cubicBezTo>
                  <a:cubicBezTo>
                    <a:pt x="323" y="127"/>
                    <a:pt x="340" y="106"/>
                    <a:pt x="364" y="87"/>
                  </a:cubicBezTo>
                  <a:close/>
                  <a:moveTo>
                    <a:pt x="37" y="592"/>
                  </a:moveTo>
                  <a:lnTo>
                    <a:pt x="37" y="592"/>
                  </a:lnTo>
                  <a:lnTo>
                    <a:pt x="125" y="444"/>
                  </a:lnTo>
                  <a:lnTo>
                    <a:pt x="136" y="451"/>
                  </a:lnTo>
                  <a:lnTo>
                    <a:pt x="41" y="613"/>
                  </a:lnTo>
                  <a:cubicBezTo>
                    <a:pt x="38" y="617"/>
                    <a:pt x="36" y="623"/>
                    <a:pt x="36" y="628"/>
                  </a:cubicBezTo>
                  <a:cubicBezTo>
                    <a:pt x="30" y="617"/>
                    <a:pt x="30" y="603"/>
                    <a:pt x="37" y="5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3516313" y="2849563"/>
              <a:ext cx="363537" cy="455613"/>
            </a:xfrm>
            <a:custGeom>
              <a:avLst/>
              <a:gdLst>
                <a:gd name="T0" fmla="*/ 65 w 558"/>
                <a:gd name="T1" fmla="*/ 190 h 700"/>
                <a:gd name="T2" fmla="*/ 94 w 558"/>
                <a:gd name="T3" fmla="*/ 373 h 700"/>
                <a:gd name="T4" fmla="*/ 273 w 558"/>
                <a:gd name="T5" fmla="*/ 34 h 700"/>
                <a:gd name="T6" fmla="*/ 456 w 558"/>
                <a:gd name="T7" fmla="*/ 368 h 700"/>
                <a:gd name="T8" fmla="*/ 335 w 558"/>
                <a:gd name="T9" fmla="*/ 464 h 700"/>
                <a:gd name="T10" fmla="*/ 340 w 558"/>
                <a:gd name="T11" fmla="*/ 486 h 700"/>
                <a:gd name="T12" fmla="*/ 477 w 558"/>
                <a:gd name="T13" fmla="*/ 370 h 700"/>
                <a:gd name="T14" fmla="*/ 489 w 558"/>
                <a:gd name="T15" fmla="*/ 191 h 700"/>
                <a:gd name="T16" fmla="*/ 262 w 558"/>
                <a:gd name="T17" fmla="*/ 0 h 700"/>
                <a:gd name="T18" fmla="*/ 274 w 558"/>
                <a:gd name="T19" fmla="*/ 89 h 700"/>
                <a:gd name="T20" fmla="*/ 335 w 558"/>
                <a:gd name="T21" fmla="*/ 150 h 700"/>
                <a:gd name="T22" fmla="*/ 274 w 558"/>
                <a:gd name="T23" fmla="*/ 89 h 700"/>
                <a:gd name="T24" fmla="*/ 208 w 558"/>
                <a:gd name="T25" fmla="*/ 271 h 700"/>
                <a:gd name="T26" fmla="*/ 208 w 558"/>
                <a:gd name="T27" fmla="*/ 327 h 700"/>
                <a:gd name="T28" fmla="*/ 208 w 558"/>
                <a:gd name="T29" fmla="*/ 271 h 700"/>
                <a:gd name="T30" fmla="*/ 350 w 558"/>
                <a:gd name="T31" fmla="*/ 271 h 700"/>
                <a:gd name="T32" fmla="*/ 350 w 558"/>
                <a:gd name="T33" fmla="*/ 327 h 700"/>
                <a:gd name="T34" fmla="*/ 350 w 558"/>
                <a:gd name="T35" fmla="*/ 271 h 700"/>
                <a:gd name="T36" fmla="*/ 298 w 558"/>
                <a:gd name="T37" fmla="*/ 457 h 700"/>
                <a:gd name="T38" fmla="*/ 247 w 558"/>
                <a:gd name="T39" fmla="*/ 475 h 700"/>
                <a:gd name="T40" fmla="*/ 268 w 558"/>
                <a:gd name="T41" fmla="*/ 509 h 700"/>
                <a:gd name="T42" fmla="*/ 320 w 558"/>
                <a:gd name="T43" fmla="*/ 491 h 700"/>
                <a:gd name="T44" fmla="*/ 298 w 558"/>
                <a:gd name="T45" fmla="*/ 457 h 700"/>
                <a:gd name="T46" fmla="*/ 395 w 558"/>
                <a:gd name="T47" fmla="*/ 489 h 700"/>
                <a:gd name="T48" fmla="*/ 350 w 558"/>
                <a:gd name="T49" fmla="*/ 700 h 700"/>
                <a:gd name="T50" fmla="*/ 395 w 558"/>
                <a:gd name="T51" fmla="*/ 489 h 700"/>
                <a:gd name="T52" fmla="*/ 169 w 558"/>
                <a:gd name="T53" fmla="*/ 494 h 700"/>
                <a:gd name="T54" fmla="*/ 208 w 558"/>
                <a:gd name="T55" fmla="*/ 700 h 700"/>
                <a:gd name="T56" fmla="*/ 169 w 558"/>
                <a:gd name="T57" fmla="*/ 494 h 700"/>
                <a:gd name="T58" fmla="*/ 244 w 558"/>
                <a:gd name="T59" fmla="*/ 535 h 700"/>
                <a:gd name="T60" fmla="*/ 247 w 558"/>
                <a:gd name="T61" fmla="*/ 700 h 700"/>
                <a:gd name="T62" fmla="*/ 322 w 558"/>
                <a:gd name="T63" fmla="*/ 540 h 700"/>
                <a:gd name="T64" fmla="*/ 244 w 558"/>
                <a:gd name="T65" fmla="*/ 535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8" h="700">
                  <a:moveTo>
                    <a:pt x="262" y="0"/>
                  </a:moveTo>
                  <a:cubicBezTo>
                    <a:pt x="150" y="3"/>
                    <a:pt x="73" y="89"/>
                    <a:pt x="65" y="190"/>
                  </a:cubicBezTo>
                  <a:cubicBezTo>
                    <a:pt x="29" y="203"/>
                    <a:pt x="3" y="238"/>
                    <a:pt x="4" y="279"/>
                  </a:cubicBezTo>
                  <a:cubicBezTo>
                    <a:pt x="6" y="371"/>
                    <a:pt x="44" y="372"/>
                    <a:pt x="94" y="373"/>
                  </a:cubicBezTo>
                  <a:lnTo>
                    <a:pt x="94" y="195"/>
                  </a:lnTo>
                  <a:cubicBezTo>
                    <a:pt x="95" y="119"/>
                    <a:pt x="170" y="34"/>
                    <a:pt x="273" y="34"/>
                  </a:cubicBezTo>
                  <a:cubicBezTo>
                    <a:pt x="375" y="34"/>
                    <a:pt x="431" y="114"/>
                    <a:pt x="456" y="185"/>
                  </a:cubicBezTo>
                  <a:lnTo>
                    <a:pt x="456" y="368"/>
                  </a:lnTo>
                  <a:cubicBezTo>
                    <a:pt x="451" y="380"/>
                    <a:pt x="438" y="393"/>
                    <a:pt x="413" y="417"/>
                  </a:cubicBezTo>
                  <a:cubicBezTo>
                    <a:pt x="381" y="448"/>
                    <a:pt x="335" y="464"/>
                    <a:pt x="335" y="464"/>
                  </a:cubicBezTo>
                  <a:cubicBezTo>
                    <a:pt x="330" y="465"/>
                    <a:pt x="326" y="472"/>
                    <a:pt x="327" y="478"/>
                  </a:cubicBezTo>
                  <a:cubicBezTo>
                    <a:pt x="329" y="484"/>
                    <a:pt x="335" y="488"/>
                    <a:pt x="340" y="486"/>
                  </a:cubicBezTo>
                  <a:cubicBezTo>
                    <a:pt x="340" y="486"/>
                    <a:pt x="389" y="470"/>
                    <a:pt x="426" y="434"/>
                  </a:cubicBezTo>
                  <a:cubicBezTo>
                    <a:pt x="462" y="399"/>
                    <a:pt x="477" y="371"/>
                    <a:pt x="477" y="370"/>
                  </a:cubicBezTo>
                  <a:cubicBezTo>
                    <a:pt x="517" y="360"/>
                    <a:pt x="547" y="361"/>
                    <a:pt x="547" y="279"/>
                  </a:cubicBezTo>
                  <a:cubicBezTo>
                    <a:pt x="547" y="239"/>
                    <a:pt x="523" y="205"/>
                    <a:pt x="489" y="191"/>
                  </a:cubicBezTo>
                  <a:cubicBezTo>
                    <a:pt x="465" y="98"/>
                    <a:pt x="388" y="3"/>
                    <a:pt x="273" y="0"/>
                  </a:cubicBezTo>
                  <a:cubicBezTo>
                    <a:pt x="269" y="0"/>
                    <a:pt x="265" y="0"/>
                    <a:pt x="262" y="0"/>
                  </a:cubicBezTo>
                  <a:close/>
                  <a:moveTo>
                    <a:pt x="274" y="89"/>
                  </a:moveTo>
                  <a:lnTo>
                    <a:pt x="274" y="89"/>
                  </a:lnTo>
                  <a:cubicBezTo>
                    <a:pt x="145" y="89"/>
                    <a:pt x="81" y="187"/>
                    <a:pt x="110" y="290"/>
                  </a:cubicBezTo>
                  <a:cubicBezTo>
                    <a:pt x="110" y="290"/>
                    <a:pt x="333" y="197"/>
                    <a:pt x="335" y="150"/>
                  </a:cubicBezTo>
                  <a:cubicBezTo>
                    <a:pt x="384" y="216"/>
                    <a:pt x="440" y="243"/>
                    <a:pt x="440" y="243"/>
                  </a:cubicBezTo>
                  <a:cubicBezTo>
                    <a:pt x="434" y="129"/>
                    <a:pt x="382" y="90"/>
                    <a:pt x="274" y="89"/>
                  </a:cubicBezTo>
                  <a:close/>
                  <a:moveTo>
                    <a:pt x="208" y="271"/>
                  </a:moveTo>
                  <a:lnTo>
                    <a:pt x="208" y="271"/>
                  </a:lnTo>
                  <a:cubicBezTo>
                    <a:pt x="189" y="271"/>
                    <a:pt x="174" y="283"/>
                    <a:pt x="174" y="299"/>
                  </a:cubicBezTo>
                  <a:cubicBezTo>
                    <a:pt x="174" y="314"/>
                    <a:pt x="189" y="327"/>
                    <a:pt x="208" y="327"/>
                  </a:cubicBezTo>
                  <a:cubicBezTo>
                    <a:pt x="227" y="327"/>
                    <a:pt x="242" y="314"/>
                    <a:pt x="242" y="299"/>
                  </a:cubicBezTo>
                  <a:cubicBezTo>
                    <a:pt x="242" y="283"/>
                    <a:pt x="227" y="271"/>
                    <a:pt x="208" y="271"/>
                  </a:cubicBezTo>
                  <a:close/>
                  <a:moveTo>
                    <a:pt x="350" y="271"/>
                  </a:moveTo>
                  <a:lnTo>
                    <a:pt x="350" y="271"/>
                  </a:lnTo>
                  <a:cubicBezTo>
                    <a:pt x="332" y="271"/>
                    <a:pt x="316" y="283"/>
                    <a:pt x="316" y="299"/>
                  </a:cubicBezTo>
                  <a:cubicBezTo>
                    <a:pt x="316" y="314"/>
                    <a:pt x="332" y="327"/>
                    <a:pt x="350" y="327"/>
                  </a:cubicBezTo>
                  <a:cubicBezTo>
                    <a:pt x="369" y="327"/>
                    <a:pt x="384" y="314"/>
                    <a:pt x="384" y="299"/>
                  </a:cubicBezTo>
                  <a:cubicBezTo>
                    <a:pt x="384" y="283"/>
                    <a:pt x="369" y="271"/>
                    <a:pt x="350" y="271"/>
                  </a:cubicBezTo>
                  <a:close/>
                  <a:moveTo>
                    <a:pt x="298" y="457"/>
                  </a:moveTo>
                  <a:lnTo>
                    <a:pt x="298" y="457"/>
                  </a:lnTo>
                  <a:lnTo>
                    <a:pt x="265" y="460"/>
                  </a:lnTo>
                  <a:cubicBezTo>
                    <a:pt x="255" y="460"/>
                    <a:pt x="246" y="468"/>
                    <a:pt x="247" y="475"/>
                  </a:cubicBezTo>
                  <a:lnTo>
                    <a:pt x="248" y="498"/>
                  </a:lnTo>
                  <a:cubicBezTo>
                    <a:pt x="249" y="505"/>
                    <a:pt x="258" y="510"/>
                    <a:pt x="268" y="509"/>
                  </a:cubicBezTo>
                  <a:lnTo>
                    <a:pt x="301" y="506"/>
                  </a:lnTo>
                  <a:cubicBezTo>
                    <a:pt x="311" y="505"/>
                    <a:pt x="320" y="498"/>
                    <a:pt x="320" y="491"/>
                  </a:cubicBezTo>
                  <a:lnTo>
                    <a:pt x="318" y="468"/>
                  </a:lnTo>
                  <a:cubicBezTo>
                    <a:pt x="318" y="461"/>
                    <a:pt x="308" y="456"/>
                    <a:pt x="298" y="457"/>
                  </a:cubicBezTo>
                  <a:close/>
                  <a:moveTo>
                    <a:pt x="395" y="489"/>
                  </a:moveTo>
                  <a:lnTo>
                    <a:pt x="395" y="489"/>
                  </a:lnTo>
                  <a:cubicBezTo>
                    <a:pt x="387" y="490"/>
                    <a:pt x="378" y="492"/>
                    <a:pt x="369" y="495"/>
                  </a:cubicBezTo>
                  <a:lnTo>
                    <a:pt x="350" y="700"/>
                  </a:lnTo>
                  <a:lnTo>
                    <a:pt x="558" y="700"/>
                  </a:lnTo>
                  <a:cubicBezTo>
                    <a:pt x="527" y="636"/>
                    <a:pt x="475" y="486"/>
                    <a:pt x="395" y="489"/>
                  </a:cubicBezTo>
                  <a:close/>
                  <a:moveTo>
                    <a:pt x="169" y="494"/>
                  </a:moveTo>
                  <a:lnTo>
                    <a:pt x="169" y="494"/>
                  </a:lnTo>
                  <a:cubicBezTo>
                    <a:pt x="77" y="498"/>
                    <a:pt x="32" y="633"/>
                    <a:pt x="0" y="700"/>
                  </a:cubicBezTo>
                  <a:lnTo>
                    <a:pt x="208" y="700"/>
                  </a:lnTo>
                  <a:lnTo>
                    <a:pt x="188" y="495"/>
                  </a:lnTo>
                  <a:cubicBezTo>
                    <a:pt x="182" y="494"/>
                    <a:pt x="176" y="494"/>
                    <a:pt x="169" y="494"/>
                  </a:cubicBezTo>
                  <a:close/>
                  <a:moveTo>
                    <a:pt x="244" y="535"/>
                  </a:moveTo>
                  <a:lnTo>
                    <a:pt x="244" y="535"/>
                  </a:lnTo>
                  <a:cubicBezTo>
                    <a:pt x="240" y="535"/>
                    <a:pt x="235" y="537"/>
                    <a:pt x="236" y="540"/>
                  </a:cubicBezTo>
                  <a:lnTo>
                    <a:pt x="247" y="700"/>
                  </a:lnTo>
                  <a:lnTo>
                    <a:pt x="311" y="700"/>
                  </a:lnTo>
                  <a:lnTo>
                    <a:pt x="322" y="540"/>
                  </a:lnTo>
                  <a:cubicBezTo>
                    <a:pt x="323" y="537"/>
                    <a:pt x="319" y="535"/>
                    <a:pt x="314" y="535"/>
                  </a:cubicBezTo>
                  <a:lnTo>
                    <a:pt x="244" y="5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5"/>
            <p:cNvSpPr>
              <a:spLocks noEditPoints="1"/>
            </p:cNvSpPr>
            <p:nvPr/>
          </p:nvSpPr>
          <p:spPr bwMode="auto">
            <a:xfrm>
              <a:off x="2189163" y="2811463"/>
              <a:ext cx="360362" cy="498475"/>
            </a:xfrm>
            <a:custGeom>
              <a:avLst/>
              <a:gdLst>
                <a:gd name="T0" fmla="*/ 42 w 554"/>
                <a:gd name="T1" fmla="*/ 140 h 767"/>
                <a:gd name="T2" fmla="*/ 0 w 554"/>
                <a:gd name="T3" fmla="*/ 182 h 767"/>
                <a:gd name="T4" fmla="*/ 0 w 554"/>
                <a:gd name="T5" fmla="*/ 253 h 767"/>
                <a:gd name="T6" fmla="*/ 0 w 554"/>
                <a:gd name="T7" fmla="*/ 654 h 767"/>
                <a:gd name="T8" fmla="*/ 0 w 554"/>
                <a:gd name="T9" fmla="*/ 725 h 767"/>
                <a:gd name="T10" fmla="*/ 42 w 554"/>
                <a:gd name="T11" fmla="*/ 767 h 767"/>
                <a:gd name="T12" fmla="*/ 369 w 554"/>
                <a:gd name="T13" fmla="*/ 767 h 767"/>
                <a:gd name="T14" fmla="*/ 411 w 554"/>
                <a:gd name="T15" fmla="*/ 725 h 767"/>
                <a:gd name="T16" fmla="*/ 411 w 554"/>
                <a:gd name="T17" fmla="*/ 654 h 767"/>
                <a:gd name="T18" fmla="*/ 411 w 554"/>
                <a:gd name="T19" fmla="*/ 253 h 767"/>
                <a:gd name="T20" fmla="*/ 411 w 554"/>
                <a:gd name="T21" fmla="*/ 182 h 767"/>
                <a:gd name="T22" fmla="*/ 369 w 554"/>
                <a:gd name="T23" fmla="*/ 140 h 767"/>
                <a:gd name="T24" fmla="*/ 42 w 554"/>
                <a:gd name="T25" fmla="*/ 140 h 767"/>
                <a:gd name="T26" fmla="*/ 158 w 554"/>
                <a:gd name="T27" fmla="*/ 172 h 767"/>
                <a:gd name="T28" fmla="*/ 158 w 554"/>
                <a:gd name="T29" fmla="*/ 172 h 767"/>
                <a:gd name="T30" fmla="*/ 253 w 554"/>
                <a:gd name="T31" fmla="*/ 172 h 767"/>
                <a:gd name="T32" fmla="*/ 273 w 554"/>
                <a:gd name="T33" fmla="*/ 191 h 767"/>
                <a:gd name="T34" fmla="*/ 253 w 554"/>
                <a:gd name="T35" fmla="*/ 211 h 767"/>
                <a:gd name="T36" fmla="*/ 158 w 554"/>
                <a:gd name="T37" fmla="*/ 211 h 767"/>
                <a:gd name="T38" fmla="*/ 138 w 554"/>
                <a:gd name="T39" fmla="*/ 191 h 767"/>
                <a:gd name="T40" fmla="*/ 158 w 554"/>
                <a:gd name="T41" fmla="*/ 172 h 767"/>
                <a:gd name="T42" fmla="*/ 205 w 554"/>
                <a:gd name="T43" fmla="*/ 746 h 767"/>
                <a:gd name="T44" fmla="*/ 205 w 554"/>
                <a:gd name="T45" fmla="*/ 746 h 767"/>
                <a:gd name="T46" fmla="*/ 181 w 554"/>
                <a:gd name="T47" fmla="*/ 721 h 767"/>
                <a:gd name="T48" fmla="*/ 205 w 554"/>
                <a:gd name="T49" fmla="*/ 697 h 767"/>
                <a:gd name="T50" fmla="*/ 230 w 554"/>
                <a:gd name="T51" fmla="*/ 721 h 767"/>
                <a:gd name="T52" fmla="*/ 205 w 554"/>
                <a:gd name="T53" fmla="*/ 746 h 767"/>
                <a:gd name="T54" fmla="*/ 383 w 554"/>
                <a:gd name="T55" fmla="*/ 253 h 767"/>
                <a:gd name="T56" fmla="*/ 383 w 554"/>
                <a:gd name="T57" fmla="*/ 253 h 767"/>
                <a:gd name="T58" fmla="*/ 383 w 554"/>
                <a:gd name="T59" fmla="*/ 654 h 767"/>
                <a:gd name="T60" fmla="*/ 369 w 554"/>
                <a:gd name="T61" fmla="*/ 668 h 767"/>
                <a:gd name="T62" fmla="*/ 42 w 554"/>
                <a:gd name="T63" fmla="*/ 668 h 767"/>
                <a:gd name="T64" fmla="*/ 28 w 554"/>
                <a:gd name="T65" fmla="*/ 654 h 767"/>
                <a:gd name="T66" fmla="*/ 28 w 554"/>
                <a:gd name="T67" fmla="*/ 253 h 767"/>
                <a:gd name="T68" fmla="*/ 42 w 554"/>
                <a:gd name="T69" fmla="*/ 239 h 767"/>
                <a:gd name="T70" fmla="*/ 369 w 554"/>
                <a:gd name="T71" fmla="*/ 239 h 767"/>
                <a:gd name="T72" fmla="*/ 383 w 554"/>
                <a:gd name="T73" fmla="*/ 253 h 767"/>
                <a:gd name="T74" fmla="*/ 376 w 554"/>
                <a:gd name="T75" fmla="*/ 0 h 767"/>
                <a:gd name="T76" fmla="*/ 376 w 554"/>
                <a:gd name="T77" fmla="*/ 36 h 767"/>
                <a:gd name="T78" fmla="*/ 518 w 554"/>
                <a:gd name="T79" fmla="*/ 179 h 767"/>
                <a:gd name="T80" fmla="*/ 518 w 554"/>
                <a:gd name="T81" fmla="*/ 181 h 767"/>
                <a:gd name="T82" fmla="*/ 554 w 554"/>
                <a:gd name="T83" fmla="*/ 181 h 767"/>
                <a:gd name="T84" fmla="*/ 554 w 554"/>
                <a:gd name="T85" fmla="*/ 179 h 767"/>
                <a:gd name="T86" fmla="*/ 540 w 554"/>
                <a:gd name="T87" fmla="*/ 109 h 767"/>
                <a:gd name="T88" fmla="*/ 502 w 554"/>
                <a:gd name="T89" fmla="*/ 52 h 767"/>
                <a:gd name="T90" fmla="*/ 445 w 554"/>
                <a:gd name="T91" fmla="*/ 14 h 767"/>
                <a:gd name="T92" fmla="*/ 376 w 554"/>
                <a:gd name="T93" fmla="*/ 0 h 767"/>
                <a:gd name="T94" fmla="*/ 481 w 554"/>
                <a:gd name="T95" fmla="*/ 181 h 767"/>
                <a:gd name="T96" fmla="*/ 481 w 554"/>
                <a:gd name="T97" fmla="*/ 179 h 767"/>
                <a:gd name="T98" fmla="*/ 376 w 554"/>
                <a:gd name="T99" fmla="*/ 73 h 767"/>
                <a:gd name="T100" fmla="*/ 376 w 554"/>
                <a:gd name="T101" fmla="*/ 109 h 767"/>
                <a:gd name="T102" fmla="*/ 445 w 554"/>
                <a:gd name="T103" fmla="*/ 179 h 767"/>
                <a:gd name="T104" fmla="*/ 445 w 554"/>
                <a:gd name="T105" fmla="*/ 181 h 767"/>
                <a:gd name="T106" fmla="*/ 481 w 554"/>
                <a:gd name="T107" fmla="*/ 181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54" h="767">
                  <a:moveTo>
                    <a:pt x="42" y="140"/>
                  </a:moveTo>
                  <a:cubicBezTo>
                    <a:pt x="19" y="140"/>
                    <a:pt x="0" y="159"/>
                    <a:pt x="0" y="182"/>
                  </a:cubicBezTo>
                  <a:lnTo>
                    <a:pt x="0" y="253"/>
                  </a:lnTo>
                  <a:lnTo>
                    <a:pt x="0" y="654"/>
                  </a:lnTo>
                  <a:lnTo>
                    <a:pt x="0" y="725"/>
                  </a:lnTo>
                  <a:cubicBezTo>
                    <a:pt x="0" y="748"/>
                    <a:pt x="19" y="767"/>
                    <a:pt x="42" y="767"/>
                  </a:cubicBezTo>
                  <a:lnTo>
                    <a:pt x="369" y="767"/>
                  </a:lnTo>
                  <a:cubicBezTo>
                    <a:pt x="392" y="767"/>
                    <a:pt x="411" y="748"/>
                    <a:pt x="411" y="725"/>
                  </a:cubicBezTo>
                  <a:lnTo>
                    <a:pt x="411" y="654"/>
                  </a:lnTo>
                  <a:lnTo>
                    <a:pt x="411" y="253"/>
                  </a:lnTo>
                  <a:lnTo>
                    <a:pt x="411" y="182"/>
                  </a:lnTo>
                  <a:cubicBezTo>
                    <a:pt x="411" y="159"/>
                    <a:pt x="392" y="140"/>
                    <a:pt x="369" y="140"/>
                  </a:cubicBezTo>
                  <a:lnTo>
                    <a:pt x="42" y="140"/>
                  </a:lnTo>
                  <a:close/>
                  <a:moveTo>
                    <a:pt x="158" y="172"/>
                  </a:moveTo>
                  <a:lnTo>
                    <a:pt x="158" y="172"/>
                  </a:lnTo>
                  <a:lnTo>
                    <a:pt x="253" y="172"/>
                  </a:lnTo>
                  <a:cubicBezTo>
                    <a:pt x="264" y="172"/>
                    <a:pt x="273" y="180"/>
                    <a:pt x="273" y="191"/>
                  </a:cubicBezTo>
                  <a:cubicBezTo>
                    <a:pt x="273" y="202"/>
                    <a:pt x="264" y="211"/>
                    <a:pt x="253" y="211"/>
                  </a:cubicBezTo>
                  <a:lnTo>
                    <a:pt x="158" y="211"/>
                  </a:lnTo>
                  <a:cubicBezTo>
                    <a:pt x="147" y="211"/>
                    <a:pt x="138" y="202"/>
                    <a:pt x="138" y="191"/>
                  </a:cubicBezTo>
                  <a:cubicBezTo>
                    <a:pt x="138" y="180"/>
                    <a:pt x="147" y="172"/>
                    <a:pt x="158" y="172"/>
                  </a:cubicBezTo>
                  <a:close/>
                  <a:moveTo>
                    <a:pt x="205" y="746"/>
                  </a:moveTo>
                  <a:lnTo>
                    <a:pt x="205" y="746"/>
                  </a:lnTo>
                  <a:cubicBezTo>
                    <a:pt x="192" y="746"/>
                    <a:pt x="181" y="735"/>
                    <a:pt x="181" y="721"/>
                  </a:cubicBezTo>
                  <a:cubicBezTo>
                    <a:pt x="181" y="708"/>
                    <a:pt x="192" y="697"/>
                    <a:pt x="205" y="697"/>
                  </a:cubicBezTo>
                  <a:cubicBezTo>
                    <a:pt x="219" y="697"/>
                    <a:pt x="230" y="708"/>
                    <a:pt x="230" y="721"/>
                  </a:cubicBezTo>
                  <a:cubicBezTo>
                    <a:pt x="230" y="735"/>
                    <a:pt x="219" y="746"/>
                    <a:pt x="205" y="746"/>
                  </a:cubicBezTo>
                  <a:close/>
                  <a:moveTo>
                    <a:pt x="383" y="253"/>
                  </a:moveTo>
                  <a:lnTo>
                    <a:pt x="383" y="253"/>
                  </a:lnTo>
                  <a:lnTo>
                    <a:pt x="383" y="654"/>
                  </a:lnTo>
                  <a:cubicBezTo>
                    <a:pt x="383" y="662"/>
                    <a:pt x="377" y="668"/>
                    <a:pt x="369" y="668"/>
                  </a:cubicBezTo>
                  <a:lnTo>
                    <a:pt x="42" y="668"/>
                  </a:lnTo>
                  <a:cubicBezTo>
                    <a:pt x="34" y="668"/>
                    <a:pt x="28" y="662"/>
                    <a:pt x="28" y="654"/>
                  </a:cubicBezTo>
                  <a:lnTo>
                    <a:pt x="28" y="253"/>
                  </a:lnTo>
                  <a:cubicBezTo>
                    <a:pt x="28" y="245"/>
                    <a:pt x="34" y="239"/>
                    <a:pt x="42" y="239"/>
                  </a:cubicBezTo>
                  <a:lnTo>
                    <a:pt x="369" y="239"/>
                  </a:lnTo>
                  <a:cubicBezTo>
                    <a:pt x="377" y="239"/>
                    <a:pt x="383" y="245"/>
                    <a:pt x="383" y="253"/>
                  </a:cubicBezTo>
                  <a:close/>
                  <a:moveTo>
                    <a:pt x="376" y="0"/>
                  </a:moveTo>
                  <a:lnTo>
                    <a:pt x="376" y="36"/>
                  </a:lnTo>
                  <a:cubicBezTo>
                    <a:pt x="454" y="36"/>
                    <a:pt x="518" y="100"/>
                    <a:pt x="518" y="179"/>
                  </a:cubicBezTo>
                  <a:cubicBezTo>
                    <a:pt x="518" y="180"/>
                    <a:pt x="518" y="180"/>
                    <a:pt x="518" y="181"/>
                  </a:cubicBezTo>
                  <a:lnTo>
                    <a:pt x="554" y="181"/>
                  </a:lnTo>
                  <a:cubicBezTo>
                    <a:pt x="554" y="180"/>
                    <a:pt x="554" y="180"/>
                    <a:pt x="554" y="179"/>
                  </a:cubicBezTo>
                  <a:cubicBezTo>
                    <a:pt x="554" y="155"/>
                    <a:pt x="550" y="131"/>
                    <a:pt x="540" y="109"/>
                  </a:cubicBezTo>
                  <a:cubicBezTo>
                    <a:pt x="531" y="88"/>
                    <a:pt x="518" y="69"/>
                    <a:pt x="502" y="52"/>
                  </a:cubicBezTo>
                  <a:cubicBezTo>
                    <a:pt x="486" y="36"/>
                    <a:pt x="467" y="23"/>
                    <a:pt x="445" y="14"/>
                  </a:cubicBezTo>
                  <a:cubicBezTo>
                    <a:pt x="423" y="5"/>
                    <a:pt x="400" y="0"/>
                    <a:pt x="376" y="0"/>
                  </a:cubicBezTo>
                  <a:close/>
                  <a:moveTo>
                    <a:pt x="481" y="181"/>
                  </a:moveTo>
                  <a:cubicBezTo>
                    <a:pt x="481" y="180"/>
                    <a:pt x="481" y="180"/>
                    <a:pt x="481" y="179"/>
                  </a:cubicBezTo>
                  <a:cubicBezTo>
                    <a:pt x="481" y="120"/>
                    <a:pt x="434" y="73"/>
                    <a:pt x="376" y="73"/>
                  </a:cubicBezTo>
                  <a:lnTo>
                    <a:pt x="376" y="109"/>
                  </a:lnTo>
                  <a:cubicBezTo>
                    <a:pt x="414" y="109"/>
                    <a:pt x="445" y="141"/>
                    <a:pt x="445" y="179"/>
                  </a:cubicBezTo>
                  <a:cubicBezTo>
                    <a:pt x="445" y="180"/>
                    <a:pt x="445" y="180"/>
                    <a:pt x="445" y="181"/>
                  </a:cubicBezTo>
                  <a:lnTo>
                    <a:pt x="481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"/>
            <p:cNvSpPr>
              <a:spLocks noEditPoints="1"/>
            </p:cNvSpPr>
            <p:nvPr/>
          </p:nvSpPr>
          <p:spPr bwMode="auto">
            <a:xfrm>
              <a:off x="5077346" y="1573170"/>
              <a:ext cx="447720" cy="383615"/>
            </a:xfrm>
            <a:custGeom>
              <a:avLst/>
              <a:gdLst>
                <a:gd name="T0" fmla="*/ 737 w 1149"/>
                <a:gd name="T1" fmla="*/ 427 h 983"/>
                <a:gd name="T2" fmla="*/ 640 w 1149"/>
                <a:gd name="T3" fmla="*/ 427 h 983"/>
                <a:gd name="T4" fmla="*/ 616 w 1149"/>
                <a:gd name="T5" fmla="*/ 502 h 983"/>
                <a:gd name="T6" fmla="*/ 640 w 1149"/>
                <a:gd name="T7" fmla="*/ 810 h 983"/>
                <a:gd name="T8" fmla="*/ 575 w 1149"/>
                <a:gd name="T9" fmla="*/ 921 h 983"/>
                <a:gd name="T10" fmla="*/ 514 w 1149"/>
                <a:gd name="T11" fmla="*/ 810 h 983"/>
                <a:gd name="T12" fmla="*/ 549 w 1149"/>
                <a:gd name="T13" fmla="*/ 503 h 983"/>
                <a:gd name="T14" fmla="*/ 524 w 1149"/>
                <a:gd name="T15" fmla="*/ 427 h 983"/>
                <a:gd name="T16" fmla="*/ 417 w 1149"/>
                <a:gd name="T17" fmla="*/ 427 h 983"/>
                <a:gd name="T18" fmla="*/ 417 w 1149"/>
                <a:gd name="T19" fmla="*/ 427 h 983"/>
                <a:gd name="T20" fmla="*/ 241 w 1149"/>
                <a:gd name="T21" fmla="*/ 612 h 983"/>
                <a:gd name="T22" fmla="*/ 266 w 1149"/>
                <a:gd name="T23" fmla="*/ 801 h 983"/>
                <a:gd name="T24" fmla="*/ 443 w 1149"/>
                <a:gd name="T25" fmla="*/ 983 h 983"/>
                <a:gd name="T26" fmla="*/ 711 w 1149"/>
                <a:gd name="T27" fmla="*/ 983 h 983"/>
                <a:gd name="T28" fmla="*/ 888 w 1149"/>
                <a:gd name="T29" fmla="*/ 799 h 983"/>
                <a:gd name="T30" fmla="*/ 913 w 1149"/>
                <a:gd name="T31" fmla="*/ 609 h 983"/>
                <a:gd name="T32" fmla="*/ 737 w 1149"/>
                <a:gd name="T33" fmla="*/ 427 h 983"/>
                <a:gd name="T34" fmla="*/ 218 w 1149"/>
                <a:gd name="T35" fmla="*/ 308 h 983"/>
                <a:gd name="T36" fmla="*/ 330 w 1149"/>
                <a:gd name="T37" fmla="*/ 196 h 983"/>
                <a:gd name="T38" fmla="*/ 218 w 1149"/>
                <a:gd name="T39" fmla="*/ 83 h 983"/>
                <a:gd name="T40" fmla="*/ 105 w 1149"/>
                <a:gd name="T41" fmla="*/ 196 h 983"/>
                <a:gd name="T42" fmla="*/ 218 w 1149"/>
                <a:gd name="T43" fmla="*/ 308 h 983"/>
                <a:gd name="T44" fmla="*/ 318 w 1149"/>
                <a:gd name="T45" fmla="*/ 344 h 983"/>
                <a:gd name="T46" fmla="*/ 118 w 1149"/>
                <a:gd name="T47" fmla="*/ 344 h 983"/>
                <a:gd name="T48" fmla="*/ 118 w 1149"/>
                <a:gd name="T49" fmla="*/ 343 h 983"/>
                <a:gd name="T50" fmla="*/ 7 w 1149"/>
                <a:gd name="T51" fmla="*/ 458 h 983"/>
                <a:gd name="T52" fmla="*/ 23 w 1149"/>
                <a:gd name="T53" fmla="*/ 577 h 983"/>
                <a:gd name="T54" fmla="*/ 134 w 1149"/>
                <a:gd name="T55" fmla="*/ 689 h 983"/>
                <a:gd name="T56" fmla="*/ 191 w 1149"/>
                <a:gd name="T57" fmla="*/ 689 h 983"/>
                <a:gd name="T58" fmla="*/ 180 w 1149"/>
                <a:gd name="T59" fmla="*/ 606 h 983"/>
                <a:gd name="T60" fmla="*/ 180 w 1149"/>
                <a:gd name="T61" fmla="*/ 606 h 983"/>
                <a:gd name="T62" fmla="*/ 180 w 1149"/>
                <a:gd name="T63" fmla="*/ 606 h 983"/>
                <a:gd name="T64" fmla="*/ 231 w 1149"/>
                <a:gd name="T65" fmla="*/ 449 h 983"/>
                <a:gd name="T66" fmla="*/ 308 w 1149"/>
                <a:gd name="T67" fmla="*/ 393 h 983"/>
                <a:gd name="T68" fmla="*/ 387 w 1149"/>
                <a:gd name="T69" fmla="*/ 367 h 983"/>
                <a:gd name="T70" fmla="*/ 318 w 1149"/>
                <a:gd name="T71" fmla="*/ 344 h 983"/>
                <a:gd name="T72" fmla="*/ 931 w 1149"/>
                <a:gd name="T73" fmla="*/ 308 h 983"/>
                <a:gd name="T74" fmla="*/ 1043 w 1149"/>
                <a:gd name="T75" fmla="*/ 196 h 983"/>
                <a:gd name="T76" fmla="*/ 931 w 1149"/>
                <a:gd name="T77" fmla="*/ 83 h 983"/>
                <a:gd name="T78" fmla="*/ 819 w 1149"/>
                <a:gd name="T79" fmla="*/ 196 h 983"/>
                <a:gd name="T80" fmla="*/ 931 w 1149"/>
                <a:gd name="T81" fmla="*/ 308 h 983"/>
                <a:gd name="T82" fmla="*/ 1031 w 1149"/>
                <a:gd name="T83" fmla="*/ 344 h 983"/>
                <a:gd name="T84" fmla="*/ 831 w 1149"/>
                <a:gd name="T85" fmla="*/ 344 h 983"/>
                <a:gd name="T86" fmla="*/ 831 w 1149"/>
                <a:gd name="T87" fmla="*/ 343 h 983"/>
                <a:gd name="T88" fmla="*/ 763 w 1149"/>
                <a:gd name="T89" fmla="*/ 366 h 983"/>
                <a:gd name="T90" fmla="*/ 847 w 1149"/>
                <a:gd name="T91" fmla="*/ 393 h 983"/>
                <a:gd name="T92" fmla="*/ 925 w 1149"/>
                <a:gd name="T93" fmla="*/ 450 h 983"/>
                <a:gd name="T94" fmla="*/ 974 w 1149"/>
                <a:gd name="T95" fmla="*/ 603 h 983"/>
                <a:gd name="T96" fmla="*/ 974 w 1149"/>
                <a:gd name="T97" fmla="*/ 603 h 983"/>
                <a:gd name="T98" fmla="*/ 974 w 1149"/>
                <a:gd name="T99" fmla="*/ 603 h 983"/>
                <a:gd name="T100" fmla="*/ 962 w 1149"/>
                <a:gd name="T101" fmla="*/ 689 h 983"/>
                <a:gd name="T102" fmla="*/ 1015 w 1149"/>
                <a:gd name="T103" fmla="*/ 689 h 983"/>
                <a:gd name="T104" fmla="*/ 1126 w 1149"/>
                <a:gd name="T105" fmla="*/ 575 h 983"/>
                <a:gd name="T106" fmla="*/ 1142 w 1149"/>
                <a:gd name="T107" fmla="*/ 456 h 983"/>
                <a:gd name="T108" fmla="*/ 1031 w 1149"/>
                <a:gd name="T109" fmla="*/ 344 h 983"/>
                <a:gd name="T110" fmla="*/ 756 w 1149"/>
                <a:gd name="T111" fmla="*/ 184 h 983"/>
                <a:gd name="T112" fmla="*/ 577 w 1149"/>
                <a:gd name="T113" fmla="*/ 369 h 983"/>
                <a:gd name="T114" fmla="*/ 398 w 1149"/>
                <a:gd name="T115" fmla="*/ 184 h 983"/>
                <a:gd name="T116" fmla="*/ 577 w 1149"/>
                <a:gd name="T117" fmla="*/ 0 h 983"/>
                <a:gd name="T118" fmla="*/ 756 w 1149"/>
                <a:gd name="T119" fmla="*/ 184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9" h="983">
                  <a:moveTo>
                    <a:pt x="737" y="427"/>
                  </a:moveTo>
                  <a:lnTo>
                    <a:pt x="640" y="427"/>
                  </a:lnTo>
                  <a:cubicBezTo>
                    <a:pt x="641" y="437"/>
                    <a:pt x="642" y="483"/>
                    <a:pt x="616" y="502"/>
                  </a:cubicBezTo>
                  <a:cubicBezTo>
                    <a:pt x="616" y="502"/>
                    <a:pt x="658" y="735"/>
                    <a:pt x="640" y="810"/>
                  </a:cubicBezTo>
                  <a:cubicBezTo>
                    <a:pt x="633" y="842"/>
                    <a:pt x="606" y="921"/>
                    <a:pt x="575" y="921"/>
                  </a:cubicBezTo>
                  <a:cubicBezTo>
                    <a:pt x="544" y="920"/>
                    <a:pt x="520" y="841"/>
                    <a:pt x="514" y="810"/>
                  </a:cubicBezTo>
                  <a:cubicBezTo>
                    <a:pt x="499" y="735"/>
                    <a:pt x="549" y="503"/>
                    <a:pt x="549" y="503"/>
                  </a:cubicBezTo>
                  <a:cubicBezTo>
                    <a:pt x="541" y="500"/>
                    <a:pt x="527" y="486"/>
                    <a:pt x="524" y="427"/>
                  </a:cubicBezTo>
                  <a:lnTo>
                    <a:pt x="417" y="427"/>
                  </a:lnTo>
                  <a:lnTo>
                    <a:pt x="417" y="427"/>
                  </a:lnTo>
                  <a:cubicBezTo>
                    <a:pt x="320" y="427"/>
                    <a:pt x="229" y="510"/>
                    <a:pt x="241" y="612"/>
                  </a:cubicBezTo>
                  <a:lnTo>
                    <a:pt x="266" y="801"/>
                  </a:lnTo>
                  <a:cubicBezTo>
                    <a:pt x="286" y="902"/>
                    <a:pt x="345" y="983"/>
                    <a:pt x="443" y="983"/>
                  </a:cubicBezTo>
                  <a:lnTo>
                    <a:pt x="711" y="983"/>
                  </a:lnTo>
                  <a:cubicBezTo>
                    <a:pt x="809" y="983"/>
                    <a:pt x="868" y="899"/>
                    <a:pt x="888" y="799"/>
                  </a:cubicBezTo>
                  <a:lnTo>
                    <a:pt x="913" y="609"/>
                  </a:lnTo>
                  <a:cubicBezTo>
                    <a:pt x="925" y="510"/>
                    <a:pt x="834" y="427"/>
                    <a:pt x="737" y="427"/>
                  </a:cubicBezTo>
                  <a:close/>
                  <a:moveTo>
                    <a:pt x="218" y="308"/>
                  </a:moveTo>
                  <a:cubicBezTo>
                    <a:pt x="280" y="308"/>
                    <a:pt x="330" y="258"/>
                    <a:pt x="330" y="196"/>
                  </a:cubicBezTo>
                  <a:cubicBezTo>
                    <a:pt x="330" y="134"/>
                    <a:pt x="280" y="83"/>
                    <a:pt x="218" y="83"/>
                  </a:cubicBezTo>
                  <a:cubicBezTo>
                    <a:pt x="156" y="83"/>
                    <a:pt x="105" y="134"/>
                    <a:pt x="105" y="196"/>
                  </a:cubicBezTo>
                  <a:cubicBezTo>
                    <a:pt x="105" y="258"/>
                    <a:pt x="156" y="308"/>
                    <a:pt x="218" y="308"/>
                  </a:cubicBezTo>
                  <a:close/>
                  <a:moveTo>
                    <a:pt x="318" y="344"/>
                  </a:moveTo>
                  <a:lnTo>
                    <a:pt x="118" y="344"/>
                  </a:lnTo>
                  <a:lnTo>
                    <a:pt x="118" y="343"/>
                  </a:lnTo>
                  <a:cubicBezTo>
                    <a:pt x="57" y="343"/>
                    <a:pt x="0" y="395"/>
                    <a:pt x="7" y="458"/>
                  </a:cubicBezTo>
                  <a:lnTo>
                    <a:pt x="23" y="577"/>
                  </a:lnTo>
                  <a:cubicBezTo>
                    <a:pt x="35" y="639"/>
                    <a:pt x="73" y="689"/>
                    <a:pt x="134" y="689"/>
                  </a:cubicBezTo>
                  <a:lnTo>
                    <a:pt x="191" y="689"/>
                  </a:lnTo>
                  <a:lnTo>
                    <a:pt x="180" y="606"/>
                  </a:lnTo>
                  <a:lnTo>
                    <a:pt x="180" y="606"/>
                  </a:lnTo>
                  <a:lnTo>
                    <a:pt x="180" y="606"/>
                  </a:lnTo>
                  <a:cubicBezTo>
                    <a:pt x="173" y="549"/>
                    <a:pt x="191" y="493"/>
                    <a:pt x="231" y="449"/>
                  </a:cubicBezTo>
                  <a:cubicBezTo>
                    <a:pt x="252" y="425"/>
                    <a:pt x="279" y="406"/>
                    <a:pt x="308" y="393"/>
                  </a:cubicBezTo>
                  <a:cubicBezTo>
                    <a:pt x="333" y="379"/>
                    <a:pt x="359" y="371"/>
                    <a:pt x="387" y="367"/>
                  </a:cubicBezTo>
                  <a:cubicBezTo>
                    <a:pt x="367" y="352"/>
                    <a:pt x="343" y="344"/>
                    <a:pt x="318" y="344"/>
                  </a:cubicBezTo>
                  <a:close/>
                  <a:moveTo>
                    <a:pt x="931" y="308"/>
                  </a:moveTo>
                  <a:cubicBezTo>
                    <a:pt x="993" y="308"/>
                    <a:pt x="1043" y="258"/>
                    <a:pt x="1043" y="196"/>
                  </a:cubicBezTo>
                  <a:cubicBezTo>
                    <a:pt x="1043" y="134"/>
                    <a:pt x="993" y="83"/>
                    <a:pt x="931" y="83"/>
                  </a:cubicBezTo>
                  <a:cubicBezTo>
                    <a:pt x="869" y="83"/>
                    <a:pt x="819" y="134"/>
                    <a:pt x="819" y="196"/>
                  </a:cubicBezTo>
                  <a:cubicBezTo>
                    <a:pt x="819" y="258"/>
                    <a:pt x="869" y="308"/>
                    <a:pt x="931" y="308"/>
                  </a:cubicBezTo>
                  <a:close/>
                  <a:moveTo>
                    <a:pt x="1031" y="344"/>
                  </a:moveTo>
                  <a:lnTo>
                    <a:pt x="831" y="344"/>
                  </a:lnTo>
                  <a:lnTo>
                    <a:pt x="831" y="343"/>
                  </a:lnTo>
                  <a:cubicBezTo>
                    <a:pt x="806" y="343"/>
                    <a:pt x="782" y="352"/>
                    <a:pt x="763" y="366"/>
                  </a:cubicBezTo>
                  <a:cubicBezTo>
                    <a:pt x="792" y="370"/>
                    <a:pt x="821" y="379"/>
                    <a:pt x="847" y="393"/>
                  </a:cubicBezTo>
                  <a:cubicBezTo>
                    <a:pt x="877" y="406"/>
                    <a:pt x="903" y="426"/>
                    <a:pt x="925" y="450"/>
                  </a:cubicBezTo>
                  <a:cubicBezTo>
                    <a:pt x="963" y="494"/>
                    <a:pt x="981" y="548"/>
                    <a:pt x="974" y="603"/>
                  </a:cubicBezTo>
                  <a:lnTo>
                    <a:pt x="974" y="603"/>
                  </a:lnTo>
                  <a:lnTo>
                    <a:pt x="974" y="603"/>
                  </a:lnTo>
                  <a:lnTo>
                    <a:pt x="962" y="689"/>
                  </a:lnTo>
                  <a:lnTo>
                    <a:pt x="1015" y="689"/>
                  </a:lnTo>
                  <a:cubicBezTo>
                    <a:pt x="1076" y="689"/>
                    <a:pt x="1114" y="637"/>
                    <a:pt x="1126" y="575"/>
                  </a:cubicBezTo>
                  <a:lnTo>
                    <a:pt x="1142" y="456"/>
                  </a:lnTo>
                  <a:cubicBezTo>
                    <a:pt x="1149" y="395"/>
                    <a:pt x="1092" y="344"/>
                    <a:pt x="1031" y="344"/>
                  </a:cubicBezTo>
                  <a:close/>
                  <a:moveTo>
                    <a:pt x="756" y="184"/>
                  </a:moveTo>
                  <a:cubicBezTo>
                    <a:pt x="756" y="286"/>
                    <a:pt x="676" y="369"/>
                    <a:pt x="577" y="369"/>
                  </a:cubicBezTo>
                  <a:cubicBezTo>
                    <a:pt x="478" y="369"/>
                    <a:pt x="398" y="286"/>
                    <a:pt x="398" y="184"/>
                  </a:cubicBezTo>
                  <a:cubicBezTo>
                    <a:pt x="398" y="82"/>
                    <a:pt x="478" y="0"/>
                    <a:pt x="577" y="0"/>
                  </a:cubicBezTo>
                  <a:cubicBezTo>
                    <a:pt x="676" y="0"/>
                    <a:pt x="756" y="82"/>
                    <a:pt x="756" y="1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17"/>
            <p:cNvSpPr>
              <a:spLocks noEditPoints="1"/>
            </p:cNvSpPr>
            <p:nvPr/>
          </p:nvSpPr>
          <p:spPr bwMode="auto">
            <a:xfrm>
              <a:off x="5073084" y="1071563"/>
              <a:ext cx="361696" cy="362633"/>
            </a:xfrm>
            <a:custGeom>
              <a:avLst/>
              <a:gdLst>
                <a:gd name="T0" fmla="*/ 504 w 1008"/>
                <a:gd name="T1" fmla="*/ 1009 h 1009"/>
                <a:gd name="T2" fmla="*/ 0 w 1008"/>
                <a:gd name="T3" fmla="*/ 504 h 1009"/>
                <a:gd name="T4" fmla="*/ 504 w 1008"/>
                <a:gd name="T5" fmla="*/ 0 h 1009"/>
                <a:gd name="T6" fmla="*/ 1008 w 1008"/>
                <a:gd name="T7" fmla="*/ 504 h 1009"/>
                <a:gd name="T8" fmla="*/ 504 w 1008"/>
                <a:gd name="T9" fmla="*/ 1009 h 1009"/>
                <a:gd name="T10" fmla="*/ 725 w 1008"/>
                <a:gd name="T11" fmla="*/ 769 h 1009"/>
                <a:gd name="T12" fmla="*/ 725 w 1008"/>
                <a:gd name="T13" fmla="*/ 769 h 1009"/>
                <a:gd name="T14" fmla="*/ 538 w 1008"/>
                <a:gd name="T15" fmla="*/ 586 h 1009"/>
                <a:gd name="T16" fmla="*/ 504 w 1008"/>
                <a:gd name="T17" fmla="*/ 592 h 1009"/>
                <a:gd name="T18" fmla="*/ 416 w 1008"/>
                <a:gd name="T19" fmla="*/ 504 h 1009"/>
                <a:gd name="T20" fmla="*/ 456 w 1008"/>
                <a:gd name="T21" fmla="*/ 431 h 1009"/>
                <a:gd name="T22" fmla="*/ 456 w 1008"/>
                <a:gd name="T23" fmla="*/ 179 h 1009"/>
                <a:gd name="T24" fmla="*/ 553 w 1008"/>
                <a:gd name="T25" fmla="*/ 179 h 1009"/>
                <a:gd name="T26" fmla="*/ 553 w 1008"/>
                <a:gd name="T27" fmla="*/ 431 h 1009"/>
                <a:gd name="T28" fmla="*/ 592 w 1008"/>
                <a:gd name="T29" fmla="*/ 504 h 1009"/>
                <a:gd name="T30" fmla="*/ 586 w 1008"/>
                <a:gd name="T31" fmla="*/ 536 h 1009"/>
                <a:gd name="T32" fmla="*/ 774 w 1008"/>
                <a:gd name="T33" fmla="*/ 719 h 1009"/>
                <a:gd name="T34" fmla="*/ 725 w 1008"/>
                <a:gd name="T35" fmla="*/ 769 h 1009"/>
                <a:gd name="T36" fmla="*/ 168 w 1008"/>
                <a:gd name="T37" fmla="*/ 471 h 1009"/>
                <a:gd name="T38" fmla="*/ 168 w 1008"/>
                <a:gd name="T39" fmla="*/ 471 h 1009"/>
                <a:gd name="T40" fmla="*/ 234 w 1008"/>
                <a:gd name="T41" fmla="*/ 471 h 1009"/>
                <a:gd name="T42" fmla="*/ 234 w 1008"/>
                <a:gd name="T43" fmla="*/ 538 h 1009"/>
                <a:gd name="T44" fmla="*/ 168 w 1008"/>
                <a:gd name="T45" fmla="*/ 538 h 1009"/>
                <a:gd name="T46" fmla="*/ 168 w 1008"/>
                <a:gd name="T47" fmla="*/ 471 h 1009"/>
                <a:gd name="T48" fmla="*/ 774 w 1008"/>
                <a:gd name="T49" fmla="*/ 471 h 1009"/>
                <a:gd name="T50" fmla="*/ 774 w 1008"/>
                <a:gd name="T51" fmla="*/ 471 h 1009"/>
                <a:gd name="T52" fmla="*/ 840 w 1008"/>
                <a:gd name="T53" fmla="*/ 471 h 1009"/>
                <a:gd name="T54" fmla="*/ 840 w 1008"/>
                <a:gd name="T55" fmla="*/ 538 h 1009"/>
                <a:gd name="T56" fmla="*/ 774 w 1008"/>
                <a:gd name="T57" fmla="*/ 538 h 1009"/>
                <a:gd name="T58" fmla="*/ 774 w 1008"/>
                <a:gd name="T59" fmla="*/ 471 h 1009"/>
                <a:gd name="T60" fmla="*/ 470 w 1008"/>
                <a:gd name="T61" fmla="*/ 840 h 1009"/>
                <a:gd name="T62" fmla="*/ 470 w 1008"/>
                <a:gd name="T63" fmla="*/ 840 h 1009"/>
                <a:gd name="T64" fmla="*/ 470 w 1008"/>
                <a:gd name="T65" fmla="*/ 775 h 1009"/>
                <a:gd name="T66" fmla="*/ 538 w 1008"/>
                <a:gd name="T67" fmla="*/ 775 h 1009"/>
                <a:gd name="T68" fmla="*/ 538 w 1008"/>
                <a:gd name="T69" fmla="*/ 840 h 1009"/>
                <a:gd name="T70" fmla="*/ 470 w 1008"/>
                <a:gd name="T71" fmla="*/ 840 h 1009"/>
                <a:gd name="T72" fmla="*/ 504 w 1008"/>
                <a:gd name="T73" fmla="*/ 912 h 1009"/>
                <a:gd name="T74" fmla="*/ 504 w 1008"/>
                <a:gd name="T75" fmla="*/ 912 h 1009"/>
                <a:gd name="T76" fmla="*/ 912 w 1008"/>
                <a:gd name="T77" fmla="*/ 504 h 1009"/>
                <a:gd name="T78" fmla="*/ 504 w 1008"/>
                <a:gd name="T79" fmla="*/ 97 h 1009"/>
                <a:gd name="T80" fmla="*/ 96 w 1008"/>
                <a:gd name="T81" fmla="*/ 504 h 1009"/>
                <a:gd name="T82" fmla="*/ 504 w 1008"/>
                <a:gd name="T83" fmla="*/ 912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08" h="1009">
                  <a:moveTo>
                    <a:pt x="504" y="1009"/>
                  </a:moveTo>
                  <a:cubicBezTo>
                    <a:pt x="226" y="1009"/>
                    <a:pt x="0" y="783"/>
                    <a:pt x="0" y="504"/>
                  </a:cubicBezTo>
                  <a:cubicBezTo>
                    <a:pt x="0" y="226"/>
                    <a:pt x="226" y="0"/>
                    <a:pt x="504" y="0"/>
                  </a:cubicBezTo>
                  <a:cubicBezTo>
                    <a:pt x="782" y="0"/>
                    <a:pt x="1008" y="226"/>
                    <a:pt x="1008" y="504"/>
                  </a:cubicBezTo>
                  <a:cubicBezTo>
                    <a:pt x="1008" y="783"/>
                    <a:pt x="782" y="1009"/>
                    <a:pt x="504" y="1009"/>
                  </a:cubicBezTo>
                  <a:close/>
                  <a:moveTo>
                    <a:pt x="725" y="769"/>
                  </a:moveTo>
                  <a:lnTo>
                    <a:pt x="725" y="769"/>
                  </a:lnTo>
                  <a:lnTo>
                    <a:pt x="538" y="586"/>
                  </a:lnTo>
                  <a:cubicBezTo>
                    <a:pt x="528" y="590"/>
                    <a:pt x="516" y="592"/>
                    <a:pt x="504" y="592"/>
                  </a:cubicBezTo>
                  <a:cubicBezTo>
                    <a:pt x="455" y="592"/>
                    <a:pt x="416" y="553"/>
                    <a:pt x="416" y="504"/>
                  </a:cubicBezTo>
                  <a:cubicBezTo>
                    <a:pt x="416" y="474"/>
                    <a:pt x="432" y="447"/>
                    <a:pt x="456" y="431"/>
                  </a:cubicBezTo>
                  <a:lnTo>
                    <a:pt x="456" y="179"/>
                  </a:lnTo>
                  <a:cubicBezTo>
                    <a:pt x="456" y="115"/>
                    <a:pt x="553" y="115"/>
                    <a:pt x="553" y="179"/>
                  </a:cubicBezTo>
                  <a:lnTo>
                    <a:pt x="553" y="431"/>
                  </a:lnTo>
                  <a:cubicBezTo>
                    <a:pt x="576" y="447"/>
                    <a:pt x="592" y="474"/>
                    <a:pt x="592" y="504"/>
                  </a:cubicBezTo>
                  <a:cubicBezTo>
                    <a:pt x="592" y="516"/>
                    <a:pt x="590" y="526"/>
                    <a:pt x="586" y="536"/>
                  </a:cubicBezTo>
                  <a:lnTo>
                    <a:pt x="774" y="719"/>
                  </a:lnTo>
                  <a:cubicBezTo>
                    <a:pt x="806" y="751"/>
                    <a:pt x="758" y="801"/>
                    <a:pt x="725" y="769"/>
                  </a:cubicBezTo>
                  <a:close/>
                  <a:moveTo>
                    <a:pt x="168" y="471"/>
                  </a:moveTo>
                  <a:lnTo>
                    <a:pt x="168" y="471"/>
                  </a:lnTo>
                  <a:lnTo>
                    <a:pt x="234" y="471"/>
                  </a:lnTo>
                  <a:cubicBezTo>
                    <a:pt x="278" y="471"/>
                    <a:pt x="278" y="538"/>
                    <a:pt x="234" y="538"/>
                  </a:cubicBezTo>
                  <a:lnTo>
                    <a:pt x="168" y="538"/>
                  </a:lnTo>
                  <a:cubicBezTo>
                    <a:pt x="123" y="538"/>
                    <a:pt x="123" y="471"/>
                    <a:pt x="168" y="471"/>
                  </a:cubicBezTo>
                  <a:close/>
                  <a:moveTo>
                    <a:pt x="774" y="471"/>
                  </a:moveTo>
                  <a:lnTo>
                    <a:pt x="774" y="471"/>
                  </a:lnTo>
                  <a:lnTo>
                    <a:pt x="840" y="471"/>
                  </a:lnTo>
                  <a:cubicBezTo>
                    <a:pt x="885" y="471"/>
                    <a:pt x="885" y="538"/>
                    <a:pt x="840" y="538"/>
                  </a:cubicBezTo>
                  <a:lnTo>
                    <a:pt x="774" y="538"/>
                  </a:lnTo>
                  <a:cubicBezTo>
                    <a:pt x="730" y="538"/>
                    <a:pt x="730" y="471"/>
                    <a:pt x="774" y="471"/>
                  </a:cubicBezTo>
                  <a:close/>
                  <a:moveTo>
                    <a:pt x="470" y="840"/>
                  </a:moveTo>
                  <a:lnTo>
                    <a:pt x="470" y="840"/>
                  </a:lnTo>
                  <a:lnTo>
                    <a:pt x="470" y="775"/>
                  </a:lnTo>
                  <a:cubicBezTo>
                    <a:pt x="470" y="730"/>
                    <a:pt x="538" y="730"/>
                    <a:pt x="538" y="775"/>
                  </a:cubicBezTo>
                  <a:lnTo>
                    <a:pt x="538" y="840"/>
                  </a:lnTo>
                  <a:cubicBezTo>
                    <a:pt x="538" y="885"/>
                    <a:pt x="470" y="885"/>
                    <a:pt x="470" y="840"/>
                  </a:cubicBezTo>
                  <a:close/>
                  <a:moveTo>
                    <a:pt x="504" y="912"/>
                  </a:moveTo>
                  <a:lnTo>
                    <a:pt x="504" y="912"/>
                  </a:lnTo>
                  <a:cubicBezTo>
                    <a:pt x="729" y="912"/>
                    <a:pt x="912" y="730"/>
                    <a:pt x="912" y="504"/>
                  </a:cubicBezTo>
                  <a:cubicBezTo>
                    <a:pt x="912" y="279"/>
                    <a:pt x="729" y="97"/>
                    <a:pt x="504" y="97"/>
                  </a:cubicBezTo>
                  <a:cubicBezTo>
                    <a:pt x="279" y="97"/>
                    <a:pt x="96" y="279"/>
                    <a:pt x="96" y="504"/>
                  </a:cubicBezTo>
                  <a:cubicBezTo>
                    <a:pt x="96" y="730"/>
                    <a:pt x="279" y="912"/>
                    <a:pt x="504" y="9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4548725" y="908720"/>
            <a:ext cx="655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微软雅黑"/>
                <a:ea typeface="微软雅黑"/>
              </a:rPr>
              <a:t>可编辑图标</a:t>
            </a:r>
            <a:endParaRPr lang="zh-CN" altLang="en-US" sz="3200" b="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990" y="5146568"/>
            <a:ext cx="1123418" cy="1216414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83" y="1850036"/>
            <a:ext cx="1188910" cy="1216136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989" y="3559856"/>
            <a:ext cx="993013" cy="113597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41" y="5107491"/>
            <a:ext cx="1221873" cy="1221873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59" y="3494170"/>
            <a:ext cx="1166885" cy="1201661"/>
          </a:xfrm>
          <a:prstGeom prst="rect">
            <a:avLst/>
          </a:prstGeom>
        </p:spPr>
      </p:pic>
      <p:pic>
        <p:nvPicPr>
          <p:cNvPr id="70" name="Picture 2" descr="G:\WPS上传PPT\共青团委\国徵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400" y="1854589"/>
            <a:ext cx="1177643" cy="124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332913" y="908720"/>
            <a:ext cx="3605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2"/>
                </a:solidFill>
                <a:latin typeface="微软雅黑"/>
                <a:ea typeface="微软雅黑"/>
              </a:rPr>
              <a:t>备用党政标志</a:t>
            </a:r>
            <a:endParaRPr lang="zh-CN" altLang="en-US" sz="3200" b="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72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4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209277"/>
      </p:ext>
    </p:extLst>
  </p:cSld>
  <p:clrMapOvr>
    <a:masterClrMapping/>
  </p:clrMapOvr>
  <p:transition spd="slow" advTm="300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4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4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40"/>
                            </p:stCondLst>
                            <p:childTnLst>
                              <p:par>
                                <p:cTn id="6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1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4" grpId="0"/>
      <p:bldP spid="71" grpId="0"/>
      <p:bldP spid="72" grpId="0" animBg="1"/>
      <p:bldP spid="7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4.1 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备用图形</a:t>
            </a:r>
            <a:endParaRPr lang="zh-CN" altLang="en-US" sz="2800" b="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6170389" y="980728"/>
            <a:ext cx="4680520" cy="1944216"/>
          </a:xfrm>
          <a:prstGeom prst="rect">
            <a:avLst/>
          </a:prstGeom>
          <a:solidFill>
            <a:schemeClr val="accent2">
              <a:lumMod val="95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85813" y="980728"/>
            <a:ext cx="4680520" cy="1944216"/>
          </a:xfrm>
          <a:prstGeom prst="rect">
            <a:avLst/>
          </a:prstGeom>
          <a:solidFill>
            <a:schemeClr val="accent2">
              <a:lumMod val="95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6170389" y="4365373"/>
            <a:ext cx="4680520" cy="1944216"/>
          </a:xfrm>
          <a:prstGeom prst="rect">
            <a:avLst/>
          </a:prstGeom>
          <a:solidFill>
            <a:schemeClr val="accent2">
              <a:lumMod val="95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985813" y="4365373"/>
            <a:ext cx="4680520" cy="1944216"/>
          </a:xfrm>
          <a:prstGeom prst="rect">
            <a:avLst/>
          </a:prstGeom>
          <a:solidFill>
            <a:schemeClr val="accent2">
              <a:lumMod val="95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Oval 12"/>
          <p:cNvSpPr>
            <a:spLocks noChangeArrowheads="1"/>
          </p:cNvSpPr>
          <p:nvPr/>
        </p:nvSpPr>
        <p:spPr bwMode="auto">
          <a:xfrm>
            <a:off x="1117302" y="1326654"/>
            <a:ext cx="1236663" cy="1238250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3"/>
          <p:cNvSpPr>
            <a:spLocks noChangeArrowheads="1"/>
          </p:cNvSpPr>
          <p:nvPr/>
        </p:nvSpPr>
        <p:spPr bwMode="auto">
          <a:xfrm>
            <a:off x="1230014" y="1440954"/>
            <a:ext cx="1011238" cy="10112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282081" y="1573133"/>
            <a:ext cx="868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2"/>
                </a:solidFill>
                <a:latin typeface="+mn-ea"/>
                <a:ea typeface="+mn-ea"/>
              </a:rPr>
              <a:t>01</a:t>
            </a:r>
            <a:endParaRPr lang="zh-CN" altLang="en-US" sz="4000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97981" y="1196752"/>
            <a:ext cx="176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  <a:latin typeface="+mn-ea"/>
                <a:ea typeface="+mn-ea"/>
              </a:rPr>
              <a:t>添加标题</a:t>
            </a:r>
            <a:endParaRPr lang="en-US" altLang="zh-CN" sz="2000" b="1" dirty="0" smtClean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13479" y="1600994"/>
            <a:ext cx="2936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这里可以添加主要内容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内容</a:t>
            </a:r>
            <a:endParaRPr lang="zh-CN" altLang="en-US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6358042" y="1326654"/>
            <a:ext cx="1236663" cy="1238250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13"/>
          <p:cNvSpPr>
            <a:spLocks noChangeArrowheads="1"/>
          </p:cNvSpPr>
          <p:nvPr/>
        </p:nvSpPr>
        <p:spPr bwMode="auto">
          <a:xfrm>
            <a:off x="6470754" y="1440954"/>
            <a:ext cx="1011238" cy="101123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6522821" y="1573133"/>
            <a:ext cx="868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2"/>
                </a:solidFill>
                <a:latin typeface="+mn-ea"/>
                <a:ea typeface="+mn-ea"/>
              </a:rPr>
              <a:t>02</a:t>
            </a:r>
            <a:endParaRPr lang="zh-CN" altLang="en-US" sz="4000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738721" y="1196752"/>
            <a:ext cx="176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  <a:latin typeface="+mn-ea"/>
                <a:ea typeface="+mn-ea"/>
              </a:rPr>
              <a:t>添加标题</a:t>
            </a:r>
            <a:endParaRPr lang="en-US" altLang="zh-CN" sz="2000" b="1" dirty="0" smtClean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754219" y="1600994"/>
            <a:ext cx="2936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这里可以添加主要内容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内容</a:t>
            </a:r>
            <a:endParaRPr lang="zh-CN" altLang="en-US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9" name="Oval 12"/>
          <p:cNvSpPr>
            <a:spLocks noChangeArrowheads="1"/>
          </p:cNvSpPr>
          <p:nvPr/>
        </p:nvSpPr>
        <p:spPr bwMode="auto">
          <a:xfrm>
            <a:off x="1117302" y="4711299"/>
            <a:ext cx="1236663" cy="1238250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13"/>
          <p:cNvSpPr>
            <a:spLocks noChangeArrowheads="1"/>
          </p:cNvSpPr>
          <p:nvPr/>
        </p:nvSpPr>
        <p:spPr bwMode="auto">
          <a:xfrm>
            <a:off x="1230014" y="4825599"/>
            <a:ext cx="1011238" cy="101123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1282081" y="4957778"/>
            <a:ext cx="868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2"/>
                </a:solidFill>
                <a:latin typeface="+mn-ea"/>
                <a:ea typeface="+mn-ea"/>
              </a:rPr>
              <a:t>03</a:t>
            </a:r>
            <a:endParaRPr lang="zh-CN" altLang="en-US" sz="4000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97981" y="4581397"/>
            <a:ext cx="176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  <a:latin typeface="+mn-ea"/>
                <a:ea typeface="+mn-ea"/>
              </a:rPr>
              <a:t>添加标题</a:t>
            </a:r>
            <a:endParaRPr lang="en-US" altLang="zh-CN" sz="2000" b="1" dirty="0" smtClean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513479" y="4985639"/>
            <a:ext cx="2936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这里可以添加主要内容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内容</a:t>
            </a:r>
            <a:endParaRPr lang="zh-CN" altLang="en-US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34" name="Oval 12"/>
          <p:cNvSpPr>
            <a:spLocks noChangeArrowheads="1"/>
          </p:cNvSpPr>
          <p:nvPr/>
        </p:nvSpPr>
        <p:spPr bwMode="auto">
          <a:xfrm>
            <a:off x="6358042" y="4711299"/>
            <a:ext cx="1236663" cy="1238250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13"/>
          <p:cNvSpPr>
            <a:spLocks noChangeArrowheads="1"/>
          </p:cNvSpPr>
          <p:nvPr/>
        </p:nvSpPr>
        <p:spPr bwMode="auto">
          <a:xfrm>
            <a:off x="6470754" y="4825599"/>
            <a:ext cx="1011238" cy="10112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6522821" y="4957778"/>
            <a:ext cx="868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2"/>
                </a:solidFill>
                <a:latin typeface="+mn-ea"/>
                <a:ea typeface="+mn-ea"/>
              </a:rPr>
              <a:t>04</a:t>
            </a:r>
            <a:endParaRPr lang="zh-CN" altLang="en-US" sz="4000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738721" y="4581397"/>
            <a:ext cx="176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  <a:latin typeface="+mn-ea"/>
                <a:ea typeface="+mn-ea"/>
              </a:rPr>
              <a:t>添加标题</a:t>
            </a:r>
            <a:endParaRPr lang="en-US" altLang="zh-CN" sz="2000" b="1" dirty="0" smtClean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754219" y="4985639"/>
            <a:ext cx="2936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这里可以添加主要内容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内容</a:t>
            </a:r>
            <a:endParaRPr lang="zh-CN" altLang="en-US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0" y="3068960"/>
            <a:ext cx="12196763" cy="1152128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09945" y="3396685"/>
            <a:ext cx="557075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accent2"/>
                </a:solidFill>
                <a:latin typeface="+mj-ea"/>
                <a:ea typeface="+mj-ea"/>
              </a:rPr>
              <a:t>宏观环境利好，表现为四个方面</a:t>
            </a:r>
            <a:endParaRPr lang="zh-CN" altLang="en-US" sz="3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4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827093"/>
      </p:ext>
    </p:extLst>
  </p:cSld>
  <p:clrMapOvr>
    <a:masterClrMapping/>
  </p:clrMapOvr>
  <p:transition spd="slow" advTm="555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4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4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40"/>
                            </p:stCondLst>
                            <p:childTnLst>
                              <p:par>
                                <p:cTn id="3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440"/>
                            </p:stCondLst>
                            <p:childTnLst>
                              <p:par>
                                <p:cTn id="6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940"/>
                            </p:stCondLst>
                            <p:childTnLst>
                              <p:par>
                                <p:cTn id="11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440"/>
                            </p:stCondLst>
                            <p:childTnLst>
                              <p:par>
                                <p:cTn id="1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1" grpId="0"/>
      <p:bldP spid="32" grpId="0"/>
      <p:bldP spid="33" grpId="0"/>
      <p:bldP spid="34" grpId="0" animBg="1"/>
      <p:bldP spid="35" grpId="0" animBg="1"/>
      <p:bldP spid="36" grpId="0"/>
      <p:bldP spid="37" grpId="0"/>
      <p:bldP spid="38" grpId="0"/>
      <p:bldP spid="39" grpId="0" animBg="1"/>
      <p:bldP spid="40" grpId="0"/>
      <p:bldP spid="41" grpId="0" animBg="1"/>
      <p:bldP spid="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4.1 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备用图形</a:t>
            </a:r>
            <a:endParaRPr lang="zh-CN" altLang="en-US" sz="2800" b="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716800" y="4613493"/>
            <a:ext cx="10188575" cy="30163"/>
          </a:xfrm>
          <a:prstGeom prst="rect">
            <a:avLst/>
          </a:prstGeom>
          <a:solidFill>
            <a:srgbClr val="A1A7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5269" y="4985270"/>
            <a:ext cx="87123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方正兰亭细黑_GBK_M" pitchFamily="2" charset="2"/>
              </a:rPr>
              <a:t>再次录入上述图表的综合描述说明，再次录入上述图表的综合描述</a:t>
            </a:r>
            <a:r>
              <a:rPr lang="zh-CN" altLang="en-US" sz="1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方正兰亭细黑_GBK_M" pitchFamily="2" charset="2"/>
              </a:rPr>
              <a:t>说明</a:t>
            </a:r>
            <a:r>
              <a:rPr lang="en-US" altLang="zh-CN" sz="1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方正兰亭细黑_GBK_M" pitchFamily="2" charset="2"/>
              </a:rPr>
              <a:t>,</a:t>
            </a:r>
            <a:r>
              <a:rPr lang="zh-CN" altLang="en-US" sz="16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方正兰亭细黑_GBK_M" pitchFamily="2" charset="2"/>
              </a:rPr>
              <a:t>再次录入上述图表的综合描述说明，再次录入上述图表的综合描述</a:t>
            </a:r>
            <a:r>
              <a:rPr lang="zh-CN" altLang="en-US" sz="1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方正兰亭细黑_GBK_M" pitchFamily="2" charset="2"/>
              </a:rPr>
              <a:t>说明再次</a:t>
            </a:r>
            <a:r>
              <a:rPr lang="zh-CN" altLang="en-US" sz="16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方正兰亭细黑_GBK_M" pitchFamily="2" charset="2"/>
              </a:rPr>
              <a:t>录入上述图表的综合描述说明，再次录入上述图表的综合描述说明</a:t>
            </a:r>
          </a:p>
          <a:p>
            <a:endParaRPr lang="zh-CN" altLang="en-US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方正兰亭细黑_GBK_M" pitchFamily="2" charset="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93582" y="2741285"/>
            <a:ext cx="1682863" cy="1697294"/>
            <a:chOff x="1735645" y="3212976"/>
            <a:chExt cx="1682863" cy="1697294"/>
          </a:xfrm>
        </p:grpSpPr>
        <p:sp>
          <p:nvSpPr>
            <p:cNvPr id="8" name="TextBox 7"/>
            <p:cNvSpPr txBox="1"/>
            <p:nvPr/>
          </p:nvSpPr>
          <p:spPr>
            <a:xfrm>
              <a:off x="1735645" y="3586831"/>
              <a:ext cx="168286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cs typeface="方正兰亭细黑_GBK_M" pitchFamily="2" charset="2"/>
                </a:rPr>
                <a:t>再次录入上述图表的综合描述</a:t>
              </a:r>
              <a:r>
                <a:rPr lang="zh-CN" altLang="en-US" sz="1600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cs typeface="方正兰亭细黑_GBK_M" pitchFamily="2" charset="2"/>
                </a:rPr>
                <a:t>说明再次</a:t>
              </a:r>
              <a:r>
                <a:rPr lang="zh-CN" altLang="en-US" sz="1600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cs typeface="方正兰亭细黑_GBK_M" pitchFamily="2" charset="2"/>
                </a:rPr>
                <a:t>录入上述图表的综合描述说明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850703" y="321297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2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10487" y="1373133"/>
            <a:ext cx="2792412" cy="1004888"/>
            <a:chOff x="1352550" y="1844824"/>
            <a:chExt cx="2792412" cy="1004888"/>
          </a:xfrm>
          <a:solidFill>
            <a:schemeClr val="tx1"/>
          </a:solidFill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352550" y="1844824"/>
              <a:ext cx="2792412" cy="1004888"/>
            </a:xfrm>
            <a:custGeom>
              <a:avLst/>
              <a:gdLst>
                <a:gd name="T0" fmla="*/ 0 w 3372"/>
                <a:gd name="T1" fmla="*/ 2 h 1208"/>
                <a:gd name="T2" fmla="*/ 2694 w 3372"/>
                <a:gd name="T3" fmla="*/ 0 h 1208"/>
                <a:gd name="T4" fmla="*/ 3372 w 3372"/>
                <a:gd name="T5" fmla="*/ 611 h 1208"/>
                <a:gd name="T6" fmla="*/ 2711 w 3372"/>
                <a:gd name="T7" fmla="*/ 1208 h 1208"/>
                <a:gd name="T8" fmla="*/ 13 w 3372"/>
                <a:gd name="T9" fmla="*/ 1205 h 1208"/>
                <a:gd name="T10" fmla="*/ 681 w 3372"/>
                <a:gd name="T11" fmla="*/ 608 h 1208"/>
                <a:gd name="T12" fmla="*/ 0 w 3372"/>
                <a:gd name="T13" fmla="*/ 2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72" h="1208">
                  <a:moveTo>
                    <a:pt x="0" y="2"/>
                  </a:moveTo>
                  <a:lnTo>
                    <a:pt x="2694" y="0"/>
                  </a:lnTo>
                  <a:lnTo>
                    <a:pt x="3372" y="611"/>
                  </a:lnTo>
                  <a:lnTo>
                    <a:pt x="2711" y="1208"/>
                  </a:lnTo>
                  <a:lnTo>
                    <a:pt x="13" y="1205"/>
                  </a:lnTo>
                  <a:lnTo>
                    <a:pt x="681" y="608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138735" y="2116435"/>
              <a:ext cx="1415772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输入内容</a:t>
              </a:r>
              <a:endParaRPr lang="zh-CN" altLang="en-US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317125" y="1373133"/>
            <a:ext cx="2792412" cy="1004888"/>
            <a:chOff x="3659188" y="1844824"/>
            <a:chExt cx="2792412" cy="1004888"/>
          </a:xfrm>
          <a:solidFill>
            <a:schemeClr val="tx2"/>
          </a:solidFill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659188" y="1844824"/>
              <a:ext cx="2792412" cy="1004888"/>
            </a:xfrm>
            <a:custGeom>
              <a:avLst/>
              <a:gdLst>
                <a:gd name="T0" fmla="*/ 0 w 3372"/>
                <a:gd name="T1" fmla="*/ 2 h 1208"/>
                <a:gd name="T2" fmla="*/ 2694 w 3372"/>
                <a:gd name="T3" fmla="*/ 0 h 1208"/>
                <a:gd name="T4" fmla="*/ 3372 w 3372"/>
                <a:gd name="T5" fmla="*/ 611 h 1208"/>
                <a:gd name="T6" fmla="*/ 2712 w 3372"/>
                <a:gd name="T7" fmla="*/ 1208 h 1208"/>
                <a:gd name="T8" fmla="*/ 13 w 3372"/>
                <a:gd name="T9" fmla="*/ 1205 h 1208"/>
                <a:gd name="T10" fmla="*/ 681 w 3372"/>
                <a:gd name="T11" fmla="*/ 608 h 1208"/>
                <a:gd name="T12" fmla="*/ 0 w 3372"/>
                <a:gd name="T13" fmla="*/ 2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72" h="1208">
                  <a:moveTo>
                    <a:pt x="0" y="2"/>
                  </a:moveTo>
                  <a:lnTo>
                    <a:pt x="2694" y="0"/>
                  </a:lnTo>
                  <a:lnTo>
                    <a:pt x="3372" y="611"/>
                  </a:lnTo>
                  <a:lnTo>
                    <a:pt x="2712" y="1208"/>
                  </a:lnTo>
                  <a:lnTo>
                    <a:pt x="13" y="1205"/>
                  </a:lnTo>
                  <a:lnTo>
                    <a:pt x="681" y="608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395316" y="2116435"/>
              <a:ext cx="1415772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输入内容</a:t>
              </a:r>
              <a:endParaRPr lang="zh-CN" altLang="en-US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620587" y="1373133"/>
            <a:ext cx="2792412" cy="1004888"/>
            <a:chOff x="5962650" y="1844824"/>
            <a:chExt cx="2792412" cy="1004888"/>
          </a:xfrm>
          <a:solidFill>
            <a:schemeClr val="tx1"/>
          </a:solidFill>
        </p:grpSpPr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5962650" y="1844824"/>
              <a:ext cx="2792412" cy="1004888"/>
            </a:xfrm>
            <a:custGeom>
              <a:avLst/>
              <a:gdLst>
                <a:gd name="T0" fmla="*/ 0 w 3372"/>
                <a:gd name="T1" fmla="*/ 2 h 1208"/>
                <a:gd name="T2" fmla="*/ 2694 w 3372"/>
                <a:gd name="T3" fmla="*/ 0 h 1208"/>
                <a:gd name="T4" fmla="*/ 3372 w 3372"/>
                <a:gd name="T5" fmla="*/ 611 h 1208"/>
                <a:gd name="T6" fmla="*/ 2711 w 3372"/>
                <a:gd name="T7" fmla="*/ 1208 h 1208"/>
                <a:gd name="T8" fmla="*/ 13 w 3372"/>
                <a:gd name="T9" fmla="*/ 1205 h 1208"/>
                <a:gd name="T10" fmla="*/ 681 w 3372"/>
                <a:gd name="T11" fmla="*/ 608 h 1208"/>
                <a:gd name="T12" fmla="*/ 0 w 3372"/>
                <a:gd name="T13" fmla="*/ 2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72" h="1208">
                  <a:moveTo>
                    <a:pt x="0" y="2"/>
                  </a:moveTo>
                  <a:lnTo>
                    <a:pt x="2694" y="0"/>
                  </a:lnTo>
                  <a:lnTo>
                    <a:pt x="3372" y="611"/>
                  </a:lnTo>
                  <a:lnTo>
                    <a:pt x="2711" y="1208"/>
                  </a:lnTo>
                  <a:lnTo>
                    <a:pt x="13" y="1205"/>
                  </a:lnTo>
                  <a:lnTo>
                    <a:pt x="681" y="608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726554" y="2116435"/>
              <a:ext cx="1415772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输入内容</a:t>
              </a:r>
              <a:endParaRPr lang="zh-CN" altLang="en-US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957387" y="1373133"/>
            <a:ext cx="2792412" cy="1004888"/>
            <a:chOff x="8299450" y="1844824"/>
            <a:chExt cx="2792412" cy="1004888"/>
          </a:xfrm>
          <a:solidFill>
            <a:schemeClr val="tx2"/>
          </a:solidFill>
        </p:grpSpPr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8299450" y="1844824"/>
              <a:ext cx="2792412" cy="1004888"/>
            </a:xfrm>
            <a:custGeom>
              <a:avLst/>
              <a:gdLst>
                <a:gd name="T0" fmla="*/ 0 w 3372"/>
                <a:gd name="T1" fmla="*/ 2 h 1208"/>
                <a:gd name="T2" fmla="*/ 2693 w 3372"/>
                <a:gd name="T3" fmla="*/ 0 h 1208"/>
                <a:gd name="T4" fmla="*/ 3372 w 3372"/>
                <a:gd name="T5" fmla="*/ 611 h 1208"/>
                <a:gd name="T6" fmla="*/ 2711 w 3372"/>
                <a:gd name="T7" fmla="*/ 1208 h 1208"/>
                <a:gd name="T8" fmla="*/ 12 w 3372"/>
                <a:gd name="T9" fmla="*/ 1205 h 1208"/>
                <a:gd name="T10" fmla="*/ 681 w 3372"/>
                <a:gd name="T11" fmla="*/ 608 h 1208"/>
                <a:gd name="T12" fmla="*/ 0 w 3372"/>
                <a:gd name="T13" fmla="*/ 2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72" h="1208">
                  <a:moveTo>
                    <a:pt x="0" y="2"/>
                  </a:moveTo>
                  <a:lnTo>
                    <a:pt x="2693" y="0"/>
                  </a:lnTo>
                  <a:lnTo>
                    <a:pt x="3372" y="611"/>
                  </a:lnTo>
                  <a:lnTo>
                    <a:pt x="2711" y="1208"/>
                  </a:lnTo>
                  <a:lnTo>
                    <a:pt x="12" y="1205"/>
                  </a:lnTo>
                  <a:lnTo>
                    <a:pt x="681" y="608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003296" y="2116435"/>
              <a:ext cx="1415772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输入内容</a:t>
              </a:r>
              <a:endParaRPr lang="zh-CN" altLang="en-US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668297" y="2741285"/>
            <a:ext cx="1682863" cy="1697294"/>
            <a:chOff x="4010360" y="3212976"/>
            <a:chExt cx="1682863" cy="1697294"/>
          </a:xfrm>
        </p:grpSpPr>
        <p:sp>
          <p:nvSpPr>
            <p:cNvPr id="26" name="TextBox 25"/>
            <p:cNvSpPr txBox="1"/>
            <p:nvPr/>
          </p:nvSpPr>
          <p:spPr>
            <a:xfrm>
              <a:off x="4143906" y="321297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2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010360" y="3586831"/>
              <a:ext cx="168286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cs typeface="方正兰亭细黑_GBK_M" pitchFamily="2" charset="2"/>
                </a:rPr>
                <a:t>再次录入上述图表的综合描述</a:t>
              </a:r>
              <a:r>
                <a:rPr lang="zh-CN" altLang="en-US" sz="1600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cs typeface="方正兰亭细黑_GBK_M" pitchFamily="2" charset="2"/>
                </a:rPr>
                <a:t>说明再次</a:t>
              </a:r>
              <a:r>
                <a:rPr lang="zh-CN" altLang="en-US" sz="1600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cs typeface="方正兰亭细黑_GBK_M" pitchFamily="2" charset="2"/>
                </a:rPr>
                <a:t>录入上述图表的综合描述说明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91049" y="2741285"/>
            <a:ext cx="1682863" cy="1697294"/>
            <a:chOff x="6433112" y="3212976"/>
            <a:chExt cx="1682863" cy="1697294"/>
          </a:xfrm>
        </p:grpSpPr>
        <p:sp>
          <p:nvSpPr>
            <p:cNvPr id="29" name="TextBox 28"/>
            <p:cNvSpPr txBox="1"/>
            <p:nvPr/>
          </p:nvSpPr>
          <p:spPr>
            <a:xfrm>
              <a:off x="6566658" y="321297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2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433112" y="3586831"/>
              <a:ext cx="168286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cs typeface="方正兰亭细黑_GBK_M" pitchFamily="2" charset="2"/>
                </a:rPr>
                <a:t>再次录入上述图表的综合描述</a:t>
              </a:r>
              <a:r>
                <a:rPr lang="zh-CN" altLang="en-US" sz="1600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cs typeface="方正兰亭细黑_GBK_M" pitchFamily="2" charset="2"/>
                </a:rPr>
                <a:t>说明再次</a:t>
              </a:r>
              <a:r>
                <a:rPr lang="zh-CN" altLang="en-US" sz="1600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cs typeface="方正兰亭细黑_GBK_M" pitchFamily="2" charset="2"/>
                </a:rPr>
                <a:t>录入上述图表的综合描述说明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394511" y="2741285"/>
            <a:ext cx="1682863" cy="1697294"/>
            <a:chOff x="8736574" y="3212976"/>
            <a:chExt cx="1682863" cy="1697294"/>
          </a:xfrm>
        </p:grpSpPr>
        <p:sp>
          <p:nvSpPr>
            <p:cNvPr id="32" name="TextBox 31"/>
            <p:cNvSpPr txBox="1"/>
            <p:nvPr/>
          </p:nvSpPr>
          <p:spPr>
            <a:xfrm>
              <a:off x="8870120" y="321297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2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736574" y="3586831"/>
              <a:ext cx="168286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cs typeface="方正兰亭细黑_GBK_M" pitchFamily="2" charset="2"/>
                </a:rPr>
                <a:t>再次录入上述图表的综合描述</a:t>
              </a:r>
              <a:r>
                <a:rPr lang="zh-CN" altLang="en-US" sz="1600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cs typeface="方正兰亭细黑_GBK_M" pitchFamily="2" charset="2"/>
                </a:rPr>
                <a:t>说明再次</a:t>
              </a:r>
              <a:r>
                <a:rPr lang="zh-CN" altLang="en-US" sz="1600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cs typeface="方正兰亭细黑_GBK_M" pitchFamily="2" charset="2"/>
                </a:rPr>
                <a:t>录入上述图表的综合描述说明</a:t>
              </a:r>
            </a:p>
          </p:txBody>
        </p:sp>
      </p:grpSp>
      <p:sp>
        <p:nvSpPr>
          <p:cNvPr id="34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4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774554"/>
      </p:ext>
    </p:extLst>
  </p:cSld>
  <p:clrMapOvr>
    <a:masterClrMapping/>
  </p:clrMapOvr>
  <p:transition spd="slow" advTm="600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4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4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4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4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4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4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4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4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40"/>
                            </p:stCondLst>
                            <p:childTnLst>
                              <p:par>
                                <p:cTn id="5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40"/>
                            </p:stCondLst>
                            <p:childTnLst>
                              <p:par>
                                <p:cTn id="5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 animBg="1"/>
      <p:bldP spid="6" grpId="0"/>
      <p:bldP spid="34" grpId="0" animBg="1"/>
      <p:bldP spid="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4.1 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备用图形</a:t>
            </a:r>
            <a:endParaRPr lang="zh-CN" altLang="en-US" sz="2800" b="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882259" y="2339241"/>
            <a:ext cx="4465638" cy="477838"/>
          </a:xfrm>
          <a:custGeom>
            <a:avLst/>
            <a:gdLst>
              <a:gd name="T0" fmla="*/ 326 w 6110"/>
              <a:gd name="T1" fmla="*/ 0 h 651"/>
              <a:gd name="T2" fmla="*/ 5784 w 6110"/>
              <a:gd name="T3" fmla="*/ 0 h 651"/>
              <a:gd name="T4" fmla="*/ 6110 w 6110"/>
              <a:gd name="T5" fmla="*/ 326 h 651"/>
              <a:gd name="T6" fmla="*/ 6110 w 6110"/>
              <a:gd name="T7" fmla="*/ 326 h 651"/>
              <a:gd name="T8" fmla="*/ 5784 w 6110"/>
              <a:gd name="T9" fmla="*/ 651 h 651"/>
              <a:gd name="T10" fmla="*/ 326 w 6110"/>
              <a:gd name="T11" fmla="*/ 651 h 651"/>
              <a:gd name="T12" fmla="*/ 0 w 6110"/>
              <a:gd name="T13" fmla="*/ 326 h 651"/>
              <a:gd name="T14" fmla="*/ 0 w 6110"/>
              <a:gd name="T15" fmla="*/ 326 h 651"/>
              <a:gd name="T16" fmla="*/ 326 w 6110"/>
              <a:gd name="T17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0" h="651">
                <a:moveTo>
                  <a:pt x="326" y="0"/>
                </a:moveTo>
                <a:lnTo>
                  <a:pt x="5784" y="0"/>
                </a:lnTo>
                <a:cubicBezTo>
                  <a:pt x="5963" y="0"/>
                  <a:pt x="6110" y="146"/>
                  <a:pt x="6110" y="326"/>
                </a:cubicBezTo>
                <a:lnTo>
                  <a:pt x="6110" y="326"/>
                </a:lnTo>
                <a:cubicBezTo>
                  <a:pt x="6110" y="505"/>
                  <a:pt x="5963" y="651"/>
                  <a:pt x="5784" y="651"/>
                </a:cubicBezTo>
                <a:lnTo>
                  <a:pt x="326" y="651"/>
                </a:lnTo>
                <a:cubicBezTo>
                  <a:pt x="147" y="651"/>
                  <a:pt x="0" y="505"/>
                  <a:pt x="0" y="326"/>
                </a:cubicBezTo>
                <a:lnTo>
                  <a:pt x="0" y="326"/>
                </a:lnTo>
                <a:cubicBezTo>
                  <a:pt x="0" y="146"/>
                  <a:pt x="147" y="0"/>
                  <a:pt x="32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871647" y="2339241"/>
            <a:ext cx="476250" cy="2874963"/>
          </a:xfrm>
          <a:custGeom>
            <a:avLst/>
            <a:gdLst>
              <a:gd name="T0" fmla="*/ 652 w 652"/>
              <a:gd name="T1" fmla="*/ 326 h 3910"/>
              <a:gd name="T2" fmla="*/ 652 w 652"/>
              <a:gd name="T3" fmla="*/ 3585 h 3910"/>
              <a:gd name="T4" fmla="*/ 326 w 652"/>
              <a:gd name="T5" fmla="*/ 3910 h 3910"/>
              <a:gd name="T6" fmla="*/ 326 w 652"/>
              <a:gd name="T7" fmla="*/ 3910 h 3910"/>
              <a:gd name="T8" fmla="*/ 0 w 652"/>
              <a:gd name="T9" fmla="*/ 3585 h 3910"/>
              <a:gd name="T10" fmla="*/ 0 w 652"/>
              <a:gd name="T11" fmla="*/ 326 h 3910"/>
              <a:gd name="T12" fmla="*/ 326 w 652"/>
              <a:gd name="T13" fmla="*/ 0 h 3910"/>
              <a:gd name="T14" fmla="*/ 326 w 652"/>
              <a:gd name="T15" fmla="*/ 0 h 3910"/>
              <a:gd name="T16" fmla="*/ 652 w 652"/>
              <a:gd name="T17" fmla="*/ 326 h 3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2" h="3910">
                <a:moveTo>
                  <a:pt x="652" y="326"/>
                </a:moveTo>
                <a:lnTo>
                  <a:pt x="652" y="3585"/>
                </a:lnTo>
                <a:cubicBezTo>
                  <a:pt x="652" y="3764"/>
                  <a:pt x="505" y="3910"/>
                  <a:pt x="326" y="3910"/>
                </a:cubicBezTo>
                <a:lnTo>
                  <a:pt x="326" y="3910"/>
                </a:lnTo>
                <a:cubicBezTo>
                  <a:pt x="146" y="3910"/>
                  <a:pt x="0" y="3764"/>
                  <a:pt x="0" y="3585"/>
                </a:cubicBezTo>
                <a:lnTo>
                  <a:pt x="0" y="326"/>
                </a:lnTo>
                <a:cubicBezTo>
                  <a:pt x="0" y="146"/>
                  <a:pt x="146" y="0"/>
                  <a:pt x="326" y="0"/>
                </a:cubicBezTo>
                <a:lnTo>
                  <a:pt x="326" y="0"/>
                </a:lnTo>
                <a:cubicBezTo>
                  <a:pt x="505" y="0"/>
                  <a:pt x="652" y="146"/>
                  <a:pt x="652" y="3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871647" y="4734778"/>
            <a:ext cx="7545388" cy="479425"/>
          </a:xfrm>
          <a:custGeom>
            <a:avLst/>
            <a:gdLst>
              <a:gd name="T0" fmla="*/ 326 w 10324"/>
              <a:gd name="T1" fmla="*/ 0 h 651"/>
              <a:gd name="T2" fmla="*/ 9998 w 10324"/>
              <a:gd name="T3" fmla="*/ 0 h 651"/>
              <a:gd name="T4" fmla="*/ 10324 w 10324"/>
              <a:gd name="T5" fmla="*/ 326 h 651"/>
              <a:gd name="T6" fmla="*/ 10324 w 10324"/>
              <a:gd name="T7" fmla="*/ 326 h 651"/>
              <a:gd name="T8" fmla="*/ 9998 w 10324"/>
              <a:gd name="T9" fmla="*/ 651 h 651"/>
              <a:gd name="T10" fmla="*/ 326 w 10324"/>
              <a:gd name="T11" fmla="*/ 651 h 651"/>
              <a:gd name="T12" fmla="*/ 0 w 10324"/>
              <a:gd name="T13" fmla="*/ 326 h 651"/>
              <a:gd name="T14" fmla="*/ 0 w 10324"/>
              <a:gd name="T15" fmla="*/ 326 h 651"/>
              <a:gd name="T16" fmla="*/ 326 w 10324"/>
              <a:gd name="T17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24" h="651">
                <a:moveTo>
                  <a:pt x="326" y="0"/>
                </a:moveTo>
                <a:lnTo>
                  <a:pt x="9998" y="0"/>
                </a:lnTo>
                <a:cubicBezTo>
                  <a:pt x="10177" y="0"/>
                  <a:pt x="10324" y="146"/>
                  <a:pt x="10324" y="326"/>
                </a:cubicBezTo>
                <a:lnTo>
                  <a:pt x="10324" y="326"/>
                </a:lnTo>
                <a:cubicBezTo>
                  <a:pt x="10324" y="505"/>
                  <a:pt x="10177" y="651"/>
                  <a:pt x="9998" y="651"/>
                </a:cubicBezTo>
                <a:lnTo>
                  <a:pt x="326" y="651"/>
                </a:lnTo>
                <a:cubicBezTo>
                  <a:pt x="146" y="651"/>
                  <a:pt x="0" y="505"/>
                  <a:pt x="0" y="326"/>
                </a:cubicBezTo>
                <a:lnTo>
                  <a:pt x="0" y="326"/>
                </a:lnTo>
                <a:cubicBezTo>
                  <a:pt x="0" y="146"/>
                  <a:pt x="146" y="0"/>
                  <a:pt x="32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1150547" y="2450295"/>
            <a:ext cx="392633" cy="271077"/>
          </a:xfrm>
          <a:custGeom>
            <a:avLst/>
            <a:gdLst/>
            <a:ahLst/>
            <a:cxnLst/>
            <a:rect l="l" t="t" r="r" b="b"/>
            <a:pathLst>
              <a:path w="392633" h="271077">
                <a:moveTo>
                  <a:pt x="22048" y="352"/>
                </a:moveTo>
                <a:cubicBezTo>
                  <a:pt x="26267" y="1110"/>
                  <a:pt x="31031" y="3083"/>
                  <a:pt x="36293" y="6204"/>
                </a:cubicBezTo>
                <a:lnTo>
                  <a:pt x="117590" y="59071"/>
                </a:lnTo>
                <a:lnTo>
                  <a:pt x="176212" y="97045"/>
                </a:lnTo>
                <a:cubicBezTo>
                  <a:pt x="176212" y="73933"/>
                  <a:pt x="176212" y="50930"/>
                  <a:pt x="176212" y="28232"/>
                </a:cubicBezTo>
                <a:cubicBezTo>
                  <a:pt x="179136" y="-405"/>
                  <a:pt x="192296" y="-6279"/>
                  <a:pt x="213497" y="6204"/>
                </a:cubicBezTo>
                <a:lnTo>
                  <a:pt x="294648" y="59071"/>
                </a:lnTo>
                <a:cubicBezTo>
                  <a:pt x="322429" y="76694"/>
                  <a:pt x="350210" y="95051"/>
                  <a:pt x="377992" y="112673"/>
                </a:cubicBezTo>
                <a:cubicBezTo>
                  <a:pt x="398462" y="129561"/>
                  <a:pt x="397000" y="144981"/>
                  <a:pt x="376530" y="159666"/>
                </a:cubicBezTo>
                <a:lnTo>
                  <a:pt x="294648" y="212534"/>
                </a:lnTo>
                <a:cubicBezTo>
                  <a:pt x="267598" y="230156"/>
                  <a:pt x="239817" y="247779"/>
                  <a:pt x="212035" y="266136"/>
                </a:cubicBezTo>
                <a:cubicBezTo>
                  <a:pt x="188641" y="277884"/>
                  <a:pt x="177674" y="268339"/>
                  <a:pt x="176212" y="241171"/>
                </a:cubicBezTo>
                <a:lnTo>
                  <a:pt x="176212" y="174069"/>
                </a:lnTo>
                <a:lnTo>
                  <a:pt x="117590" y="212534"/>
                </a:lnTo>
                <a:cubicBezTo>
                  <a:pt x="90007" y="230156"/>
                  <a:pt x="62424" y="247779"/>
                  <a:pt x="34842" y="266136"/>
                </a:cubicBezTo>
                <a:cubicBezTo>
                  <a:pt x="11614" y="277884"/>
                  <a:pt x="726" y="268339"/>
                  <a:pt x="0" y="241171"/>
                </a:cubicBezTo>
                <a:lnTo>
                  <a:pt x="0" y="135435"/>
                </a:lnTo>
                <a:cubicBezTo>
                  <a:pt x="0" y="99456"/>
                  <a:pt x="0" y="63477"/>
                  <a:pt x="0" y="28232"/>
                </a:cubicBezTo>
                <a:cubicBezTo>
                  <a:pt x="1633" y="6755"/>
                  <a:pt x="9391" y="-1919"/>
                  <a:pt x="22048" y="3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978009" y="3577491"/>
            <a:ext cx="282575" cy="403225"/>
            <a:chOff x="5010150" y="3613772"/>
            <a:chExt cx="282575" cy="403225"/>
          </a:xfrm>
        </p:grpSpPr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5010150" y="3613772"/>
              <a:ext cx="282575" cy="223838"/>
            </a:xfrm>
            <a:custGeom>
              <a:avLst/>
              <a:gdLst>
                <a:gd name="T0" fmla="*/ 161 w 387"/>
                <a:gd name="T1" fmla="*/ 274 h 304"/>
                <a:gd name="T2" fmla="*/ 89 w 387"/>
                <a:gd name="T3" fmla="*/ 162 h 304"/>
                <a:gd name="T4" fmla="*/ 16 w 387"/>
                <a:gd name="T5" fmla="*/ 48 h 304"/>
                <a:gd name="T6" fmla="*/ 50 w 387"/>
                <a:gd name="T7" fmla="*/ 0 h 304"/>
                <a:gd name="T8" fmla="*/ 194 w 387"/>
                <a:gd name="T9" fmla="*/ 0 h 304"/>
                <a:gd name="T10" fmla="*/ 340 w 387"/>
                <a:gd name="T11" fmla="*/ 0 h 304"/>
                <a:gd name="T12" fmla="*/ 370 w 387"/>
                <a:gd name="T13" fmla="*/ 51 h 304"/>
                <a:gd name="T14" fmla="*/ 298 w 387"/>
                <a:gd name="T15" fmla="*/ 162 h 304"/>
                <a:gd name="T16" fmla="*/ 225 w 387"/>
                <a:gd name="T17" fmla="*/ 276 h 304"/>
                <a:gd name="T18" fmla="*/ 161 w 387"/>
                <a:gd name="T19" fmla="*/ 27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7" h="304">
                  <a:moveTo>
                    <a:pt x="161" y="274"/>
                  </a:moveTo>
                  <a:lnTo>
                    <a:pt x="89" y="162"/>
                  </a:lnTo>
                  <a:cubicBezTo>
                    <a:pt x="65" y="124"/>
                    <a:pt x="41" y="86"/>
                    <a:pt x="16" y="48"/>
                  </a:cubicBezTo>
                  <a:cubicBezTo>
                    <a:pt x="0" y="17"/>
                    <a:pt x="13" y="2"/>
                    <a:pt x="50" y="0"/>
                  </a:cubicBezTo>
                  <a:lnTo>
                    <a:pt x="194" y="0"/>
                  </a:lnTo>
                  <a:cubicBezTo>
                    <a:pt x="243" y="0"/>
                    <a:pt x="292" y="0"/>
                    <a:pt x="340" y="0"/>
                  </a:cubicBezTo>
                  <a:cubicBezTo>
                    <a:pt x="379" y="4"/>
                    <a:pt x="387" y="21"/>
                    <a:pt x="370" y="51"/>
                  </a:cubicBezTo>
                  <a:lnTo>
                    <a:pt x="298" y="162"/>
                  </a:lnTo>
                  <a:cubicBezTo>
                    <a:pt x="274" y="200"/>
                    <a:pt x="249" y="238"/>
                    <a:pt x="225" y="276"/>
                  </a:cubicBezTo>
                  <a:cubicBezTo>
                    <a:pt x="202" y="304"/>
                    <a:pt x="181" y="302"/>
                    <a:pt x="161" y="2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5010150" y="3793159"/>
              <a:ext cx="282575" cy="223838"/>
            </a:xfrm>
            <a:custGeom>
              <a:avLst/>
              <a:gdLst>
                <a:gd name="T0" fmla="*/ 161 w 387"/>
                <a:gd name="T1" fmla="*/ 273 h 304"/>
                <a:gd name="T2" fmla="*/ 89 w 387"/>
                <a:gd name="T3" fmla="*/ 162 h 304"/>
                <a:gd name="T4" fmla="*/ 16 w 387"/>
                <a:gd name="T5" fmla="*/ 48 h 304"/>
                <a:gd name="T6" fmla="*/ 50 w 387"/>
                <a:gd name="T7" fmla="*/ 0 h 304"/>
                <a:gd name="T8" fmla="*/ 194 w 387"/>
                <a:gd name="T9" fmla="*/ 0 h 304"/>
                <a:gd name="T10" fmla="*/ 340 w 387"/>
                <a:gd name="T11" fmla="*/ 0 h 304"/>
                <a:gd name="T12" fmla="*/ 370 w 387"/>
                <a:gd name="T13" fmla="*/ 50 h 304"/>
                <a:gd name="T14" fmla="*/ 298 w 387"/>
                <a:gd name="T15" fmla="*/ 162 h 304"/>
                <a:gd name="T16" fmla="*/ 225 w 387"/>
                <a:gd name="T17" fmla="*/ 276 h 304"/>
                <a:gd name="T18" fmla="*/ 161 w 387"/>
                <a:gd name="T19" fmla="*/ 273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7" h="304">
                  <a:moveTo>
                    <a:pt x="161" y="273"/>
                  </a:moveTo>
                  <a:lnTo>
                    <a:pt x="89" y="162"/>
                  </a:lnTo>
                  <a:cubicBezTo>
                    <a:pt x="65" y="124"/>
                    <a:pt x="41" y="86"/>
                    <a:pt x="16" y="48"/>
                  </a:cubicBezTo>
                  <a:cubicBezTo>
                    <a:pt x="0" y="16"/>
                    <a:pt x="13" y="1"/>
                    <a:pt x="50" y="0"/>
                  </a:cubicBezTo>
                  <a:lnTo>
                    <a:pt x="194" y="0"/>
                  </a:lnTo>
                  <a:cubicBezTo>
                    <a:pt x="243" y="0"/>
                    <a:pt x="292" y="0"/>
                    <a:pt x="340" y="0"/>
                  </a:cubicBezTo>
                  <a:cubicBezTo>
                    <a:pt x="379" y="3"/>
                    <a:pt x="387" y="21"/>
                    <a:pt x="370" y="50"/>
                  </a:cubicBezTo>
                  <a:lnTo>
                    <a:pt x="298" y="162"/>
                  </a:lnTo>
                  <a:cubicBezTo>
                    <a:pt x="274" y="200"/>
                    <a:pt x="249" y="238"/>
                    <a:pt x="225" y="276"/>
                  </a:cubicBezTo>
                  <a:cubicBezTo>
                    <a:pt x="202" y="304"/>
                    <a:pt x="181" y="301"/>
                    <a:pt x="161" y="2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15" name="Freeform 14"/>
          <p:cNvSpPr>
            <a:spLocks/>
          </p:cNvSpPr>
          <p:nvPr/>
        </p:nvSpPr>
        <p:spPr bwMode="auto">
          <a:xfrm>
            <a:off x="11313722" y="4829993"/>
            <a:ext cx="395361" cy="272606"/>
          </a:xfrm>
          <a:custGeom>
            <a:avLst/>
            <a:gdLst/>
            <a:ahLst/>
            <a:cxnLst/>
            <a:rect l="l" t="t" r="r" b="b"/>
            <a:pathLst>
              <a:path w="395361" h="272606">
                <a:moveTo>
                  <a:pt x="22309" y="354"/>
                </a:moveTo>
                <a:cubicBezTo>
                  <a:pt x="26502" y="1115"/>
                  <a:pt x="31254" y="3100"/>
                  <a:pt x="36554" y="6238"/>
                </a:cubicBezTo>
                <a:lnTo>
                  <a:pt x="118436" y="59400"/>
                </a:lnTo>
                <a:lnTo>
                  <a:pt x="179387" y="99359"/>
                </a:lnTo>
                <a:cubicBezTo>
                  <a:pt x="179387" y="75702"/>
                  <a:pt x="179387" y="52045"/>
                  <a:pt x="179387" y="28389"/>
                </a:cubicBezTo>
                <a:cubicBezTo>
                  <a:pt x="181580" y="-408"/>
                  <a:pt x="194740" y="-6315"/>
                  <a:pt x="215941" y="6238"/>
                </a:cubicBezTo>
                <a:lnTo>
                  <a:pt x="297823" y="59400"/>
                </a:lnTo>
                <a:cubicBezTo>
                  <a:pt x="325604" y="77860"/>
                  <a:pt x="352654" y="95581"/>
                  <a:pt x="380436" y="114040"/>
                </a:cubicBezTo>
                <a:cubicBezTo>
                  <a:pt x="401637" y="130284"/>
                  <a:pt x="399444" y="146528"/>
                  <a:pt x="378973" y="160557"/>
                </a:cubicBezTo>
                <a:lnTo>
                  <a:pt x="297823" y="213720"/>
                </a:lnTo>
                <a:cubicBezTo>
                  <a:pt x="270042" y="232179"/>
                  <a:pt x="242260" y="249900"/>
                  <a:pt x="214479" y="267621"/>
                </a:cubicBezTo>
                <a:cubicBezTo>
                  <a:pt x="191084" y="279435"/>
                  <a:pt x="180118" y="269836"/>
                  <a:pt x="179387" y="243255"/>
                </a:cubicBezTo>
                <a:lnTo>
                  <a:pt x="179387" y="174147"/>
                </a:lnTo>
                <a:lnTo>
                  <a:pt x="118436" y="213720"/>
                </a:lnTo>
                <a:cubicBezTo>
                  <a:pt x="90655" y="232179"/>
                  <a:pt x="62873" y="249900"/>
                  <a:pt x="35092" y="267621"/>
                </a:cubicBezTo>
                <a:cubicBezTo>
                  <a:pt x="11697" y="279435"/>
                  <a:pt x="731" y="269836"/>
                  <a:pt x="0" y="243255"/>
                </a:cubicBezTo>
                <a:lnTo>
                  <a:pt x="0" y="136929"/>
                </a:lnTo>
                <a:cubicBezTo>
                  <a:pt x="0" y="100749"/>
                  <a:pt x="0" y="64569"/>
                  <a:pt x="0" y="28389"/>
                </a:cubicBezTo>
                <a:cubicBezTo>
                  <a:pt x="2193" y="6791"/>
                  <a:pt x="9733" y="-1931"/>
                  <a:pt x="22309" y="3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6" name="Freeform 20"/>
          <p:cNvSpPr>
            <a:spLocks/>
          </p:cNvSpPr>
          <p:nvPr/>
        </p:nvSpPr>
        <p:spPr bwMode="auto">
          <a:xfrm>
            <a:off x="5412984" y="2413853"/>
            <a:ext cx="222250" cy="284163"/>
          </a:xfrm>
          <a:custGeom>
            <a:avLst/>
            <a:gdLst>
              <a:gd name="T0" fmla="*/ 274 w 304"/>
              <a:gd name="T1" fmla="*/ 226 h 387"/>
              <a:gd name="T2" fmla="*/ 162 w 304"/>
              <a:gd name="T3" fmla="*/ 298 h 387"/>
              <a:gd name="T4" fmla="*/ 49 w 304"/>
              <a:gd name="T5" fmla="*/ 371 h 387"/>
              <a:gd name="T6" fmla="*/ 0 w 304"/>
              <a:gd name="T7" fmla="*/ 337 h 387"/>
              <a:gd name="T8" fmla="*/ 0 w 304"/>
              <a:gd name="T9" fmla="*/ 193 h 387"/>
              <a:gd name="T10" fmla="*/ 0 w 304"/>
              <a:gd name="T11" fmla="*/ 47 h 387"/>
              <a:gd name="T12" fmla="*/ 51 w 304"/>
              <a:gd name="T13" fmla="*/ 17 h 387"/>
              <a:gd name="T14" fmla="*/ 162 w 304"/>
              <a:gd name="T15" fmla="*/ 89 h 387"/>
              <a:gd name="T16" fmla="*/ 276 w 304"/>
              <a:gd name="T17" fmla="*/ 162 h 387"/>
              <a:gd name="T18" fmla="*/ 274 w 304"/>
              <a:gd name="T19" fmla="*/ 226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4" h="387">
                <a:moveTo>
                  <a:pt x="274" y="226"/>
                </a:moveTo>
                <a:lnTo>
                  <a:pt x="162" y="298"/>
                </a:lnTo>
                <a:cubicBezTo>
                  <a:pt x="124" y="322"/>
                  <a:pt x="86" y="347"/>
                  <a:pt x="49" y="371"/>
                </a:cubicBezTo>
                <a:cubicBezTo>
                  <a:pt x="17" y="387"/>
                  <a:pt x="2" y="374"/>
                  <a:pt x="0" y="337"/>
                </a:cubicBezTo>
                <a:lnTo>
                  <a:pt x="0" y="193"/>
                </a:lnTo>
                <a:cubicBezTo>
                  <a:pt x="0" y="145"/>
                  <a:pt x="0" y="96"/>
                  <a:pt x="0" y="47"/>
                </a:cubicBezTo>
                <a:cubicBezTo>
                  <a:pt x="4" y="8"/>
                  <a:pt x="21" y="0"/>
                  <a:pt x="51" y="17"/>
                </a:cubicBezTo>
                <a:lnTo>
                  <a:pt x="162" y="89"/>
                </a:lnTo>
                <a:cubicBezTo>
                  <a:pt x="200" y="114"/>
                  <a:pt x="238" y="138"/>
                  <a:pt x="276" y="162"/>
                </a:cubicBezTo>
                <a:cubicBezTo>
                  <a:pt x="304" y="185"/>
                  <a:pt x="302" y="206"/>
                  <a:pt x="274" y="2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7" name="Freeform 21"/>
          <p:cNvSpPr>
            <a:spLocks/>
          </p:cNvSpPr>
          <p:nvPr/>
        </p:nvSpPr>
        <p:spPr bwMode="auto">
          <a:xfrm>
            <a:off x="2164959" y="2051903"/>
            <a:ext cx="282575" cy="223838"/>
          </a:xfrm>
          <a:custGeom>
            <a:avLst/>
            <a:gdLst>
              <a:gd name="T0" fmla="*/ 226 w 387"/>
              <a:gd name="T1" fmla="*/ 30 h 304"/>
              <a:gd name="T2" fmla="*/ 298 w 387"/>
              <a:gd name="T3" fmla="*/ 142 h 304"/>
              <a:gd name="T4" fmla="*/ 371 w 387"/>
              <a:gd name="T5" fmla="*/ 256 h 304"/>
              <a:gd name="T6" fmla="*/ 337 w 387"/>
              <a:gd name="T7" fmla="*/ 304 h 304"/>
              <a:gd name="T8" fmla="*/ 194 w 387"/>
              <a:gd name="T9" fmla="*/ 304 h 304"/>
              <a:gd name="T10" fmla="*/ 47 w 387"/>
              <a:gd name="T11" fmla="*/ 304 h 304"/>
              <a:gd name="T12" fmla="*/ 17 w 387"/>
              <a:gd name="T13" fmla="*/ 253 h 304"/>
              <a:gd name="T14" fmla="*/ 89 w 387"/>
              <a:gd name="T15" fmla="*/ 142 h 304"/>
              <a:gd name="T16" fmla="*/ 163 w 387"/>
              <a:gd name="T17" fmla="*/ 28 h 304"/>
              <a:gd name="T18" fmla="*/ 226 w 387"/>
              <a:gd name="T19" fmla="*/ 3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7" h="304">
                <a:moveTo>
                  <a:pt x="226" y="30"/>
                </a:moveTo>
                <a:lnTo>
                  <a:pt x="298" y="142"/>
                </a:lnTo>
                <a:cubicBezTo>
                  <a:pt x="322" y="180"/>
                  <a:pt x="347" y="218"/>
                  <a:pt x="371" y="256"/>
                </a:cubicBezTo>
                <a:cubicBezTo>
                  <a:pt x="387" y="287"/>
                  <a:pt x="374" y="302"/>
                  <a:pt x="337" y="304"/>
                </a:cubicBezTo>
                <a:lnTo>
                  <a:pt x="194" y="304"/>
                </a:lnTo>
                <a:cubicBezTo>
                  <a:pt x="145" y="304"/>
                  <a:pt x="96" y="304"/>
                  <a:pt x="47" y="304"/>
                </a:cubicBezTo>
                <a:cubicBezTo>
                  <a:pt x="8" y="300"/>
                  <a:pt x="0" y="283"/>
                  <a:pt x="17" y="253"/>
                </a:cubicBezTo>
                <a:lnTo>
                  <a:pt x="89" y="142"/>
                </a:lnTo>
                <a:cubicBezTo>
                  <a:pt x="114" y="104"/>
                  <a:pt x="138" y="66"/>
                  <a:pt x="163" y="28"/>
                </a:cubicBezTo>
                <a:cubicBezTo>
                  <a:pt x="185" y="0"/>
                  <a:pt x="206" y="2"/>
                  <a:pt x="226" y="3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8" name="Freeform 22"/>
          <p:cNvSpPr>
            <a:spLocks/>
          </p:cNvSpPr>
          <p:nvPr/>
        </p:nvSpPr>
        <p:spPr bwMode="auto">
          <a:xfrm>
            <a:off x="3557197" y="2896453"/>
            <a:ext cx="282575" cy="223838"/>
          </a:xfrm>
          <a:custGeom>
            <a:avLst/>
            <a:gdLst>
              <a:gd name="T0" fmla="*/ 226 w 387"/>
              <a:gd name="T1" fmla="*/ 274 h 304"/>
              <a:gd name="T2" fmla="*/ 298 w 387"/>
              <a:gd name="T3" fmla="*/ 162 h 304"/>
              <a:gd name="T4" fmla="*/ 371 w 387"/>
              <a:gd name="T5" fmla="*/ 48 h 304"/>
              <a:gd name="T6" fmla="*/ 337 w 387"/>
              <a:gd name="T7" fmla="*/ 0 h 304"/>
              <a:gd name="T8" fmla="*/ 193 w 387"/>
              <a:gd name="T9" fmla="*/ 0 h 304"/>
              <a:gd name="T10" fmla="*/ 47 w 387"/>
              <a:gd name="T11" fmla="*/ 0 h 304"/>
              <a:gd name="T12" fmla="*/ 17 w 387"/>
              <a:gd name="T13" fmla="*/ 51 h 304"/>
              <a:gd name="T14" fmla="*/ 89 w 387"/>
              <a:gd name="T15" fmla="*/ 162 h 304"/>
              <a:gd name="T16" fmla="*/ 162 w 387"/>
              <a:gd name="T17" fmla="*/ 276 h 304"/>
              <a:gd name="T18" fmla="*/ 226 w 387"/>
              <a:gd name="T19" fmla="*/ 27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7" h="304">
                <a:moveTo>
                  <a:pt x="226" y="274"/>
                </a:moveTo>
                <a:lnTo>
                  <a:pt x="298" y="162"/>
                </a:lnTo>
                <a:cubicBezTo>
                  <a:pt x="322" y="124"/>
                  <a:pt x="347" y="86"/>
                  <a:pt x="371" y="48"/>
                </a:cubicBezTo>
                <a:cubicBezTo>
                  <a:pt x="387" y="17"/>
                  <a:pt x="374" y="1"/>
                  <a:pt x="337" y="0"/>
                </a:cubicBezTo>
                <a:lnTo>
                  <a:pt x="193" y="0"/>
                </a:lnTo>
                <a:cubicBezTo>
                  <a:pt x="144" y="0"/>
                  <a:pt x="96" y="0"/>
                  <a:pt x="47" y="0"/>
                </a:cubicBezTo>
                <a:cubicBezTo>
                  <a:pt x="8" y="4"/>
                  <a:pt x="0" y="21"/>
                  <a:pt x="17" y="51"/>
                </a:cubicBezTo>
                <a:lnTo>
                  <a:pt x="89" y="162"/>
                </a:lnTo>
                <a:cubicBezTo>
                  <a:pt x="113" y="200"/>
                  <a:pt x="138" y="238"/>
                  <a:pt x="162" y="276"/>
                </a:cubicBezTo>
                <a:cubicBezTo>
                  <a:pt x="185" y="304"/>
                  <a:pt x="206" y="302"/>
                  <a:pt x="226" y="2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9" name="Freeform 24"/>
          <p:cNvSpPr>
            <a:spLocks/>
          </p:cNvSpPr>
          <p:nvPr/>
        </p:nvSpPr>
        <p:spPr bwMode="auto">
          <a:xfrm>
            <a:off x="6916557" y="4458553"/>
            <a:ext cx="282575" cy="223838"/>
          </a:xfrm>
          <a:custGeom>
            <a:avLst/>
            <a:gdLst>
              <a:gd name="T0" fmla="*/ 226 w 387"/>
              <a:gd name="T1" fmla="*/ 30 h 304"/>
              <a:gd name="T2" fmla="*/ 298 w 387"/>
              <a:gd name="T3" fmla="*/ 142 h 304"/>
              <a:gd name="T4" fmla="*/ 371 w 387"/>
              <a:gd name="T5" fmla="*/ 255 h 304"/>
              <a:gd name="T6" fmla="*/ 337 w 387"/>
              <a:gd name="T7" fmla="*/ 304 h 304"/>
              <a:gd name="T8" fmla="*/ 194 w 387"/>
              <a:gd name="T9" fmla="*/ 304 h 304"/>
              <a:gd name="T10" fmla="*/ 47 w 387"/>
              <a:gd name="T11" fmla="*/ 304 h 304"/>
              <a:gd name="T12" fmla="*/ 17 w 387"/>
              <a:gd name="T13" fmla="*/ 253 h 304"/>
              <a:gd name="T14" fmla="*/ 89 w 387"/>
              <a:gd name="T15" fmla="*/ 142 h 304"/>
              <a:gd name="T16" fmla="*/ 163 w 387"/>
              <a:gd name="T17" fmla="*/ 28 h 304"/>
              <a:gd name="T18" fmla="*/ 226 w 387"/>
              <a:gd name="T19" fmla="*/ 3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7" h="304">
                <a:moveTo>
                  <a:pt x="226" y="30"/>
                </a:moveTo>
                <a:lnTo>
                  <a:pt x="298" y="142"/>
                </a:lnTo>
                <a:cubicBezTo>
                  <a:pt x="322" y="180"/>
                  <a:pt x="347" y="217"/>
                  <a:pt x="371" y="255"/>
                </a:cubicBezTo>
                <a:cubicBezTo>
                  <a:pt x="387" y="287"/>
                  <a:pt x="374" y="302"/>
                  <a:pt x="337" y="304"/>
                </a:cubicBezTo>
                <a:lnTo>
                  <a:pt x="194" y="304"/>
                </a:lnTo>
                <a:cubicBezTo>
                  <a:pt x="145" y="304"/>
                  <a:pt x="96" y="304"/>
                  <a:pt x="47" y="304"/>
                </a:cubicBezTo>
                <a:cubicBezTo>
                  <a:pt x="8" y="300"/>
                  <a:pt x="0" y="282"/>
                  <a:pt x="17" y="253"/>
                </a:cubicBezTo>
                <a:lnTo>
                  <a:pt x="89" y="142"/>
                </a:lnTo>
                <a:cubicBezTo>
                  <a:pt x="114" y="104"/>
                  <a:pt x="138" y="66"/>
                  <a:pt x="163" y="28"/>
                </a:cubicBezTo>
                <a:cubicBezTo>
                  <a:pt x="185" y="0"/>
                  <a:pt x="206" y="2"/>
                  <a:pt x="226" y="3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52350" y="1101795"/>
            <a:ext cx="176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2"/>
                </a:solidFill>
                <a:latin typeface="+mn-ea"/>
                <a:ea typeface="+mn-ea"/>
              </a:rPr>
              <a:t>这里是标题</a:t>
            </a:r>
            <a:endParaRPr lang="en-US" altLang="zh-CN" sz="2000" b="1" dirty="0" smtClean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9893" y="1466879"/>
            <a:ext cx="2210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这里可以添加主要内容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可以</a:t>
            </a:r>
            <a:endParaRPr lang="zh-CN" altLang="en-US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77057" y="3241007"/>
            <a:ext cx="176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2"/>
                </a:solidFill>
                <a:latin typeface="+mn-ea"/>
                <a:ea typeface="+mn-ea"/>
              </a:rPr>
              <a:t>这里是标题</a:t>
            </a:r>
            <a:endParaRPr lang="en-US" altLang="zh-CN" sz="2000" b="1" dirty="0" smtClean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4600" y="3606091"/>
            <a:ext cx="2210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这里可以添加主要内容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可以</a:t>
            </a:r>
            <a:endParaRPr lang="zh-CN" altLang="en-US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79839" y="2103949"/>
            <a:ext cx="176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  <a:latin typeface="+mn-ea"/>
                <a:ea typeface="+mn-ea"/>
              </a:rPr>
              <a:t>这里是标题</a:t>
            </a:r>
            <a:endParaRPr lang="en-US" altLang="zh-CN" sz="2000" b="1" dirty="0" smtClean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79839" y="2469033"/>
            <a:ext cx="2210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这里可以添加主要内容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可以</a:t>
            </a:r>
            <a:endParaRPr lang="zh-CN" altLang="en-US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2082838" y="2360615"/>
            <a:ext cx="383753" cy="383753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ea"/>
                <a:ea typeface="+mn-ea"/>
              </a:rPr>
              <a:t>1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3497936" y="2366814"/>
            <a:ext cx="383753" cy="383753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ea"/>
                <a:ea typeface="+mn-ea"/>
              </a:rPr>
              <a:t>2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4876831" y="2386283"/>
            <a:ext cx="383753" cy="383753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ea"/>
                <a:ea typeface="+mn-ea"/>
              </a:rPr>
              <a:t>3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4932003" y="4734778"/>
            <a:ext cx="383753" cy="383753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ea"/>
                <a:ea typeface="+mn-ea"/>
              </a:rPr>
              <a:t>4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6865969" y="4782613"/>
            <a:ext cx="383753" cy="383753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ea"/>
                <a:ea typeface="+mn-ea"/>
              </a:rPr>
              <a:t>5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8896169" y="4774419"/>
            <a:ext cx="383753" cy="383753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ea"/>
                <a:ea typeface="+mn-ea"/>
              </a:rPr>
              <a:t>6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2" name="Freeform 23"/>
          <p:cNvSpPr>
            <a:spLocks/>
          </p:cNvSpPr>
          <p:nvPr/>
        </p:nvSpPr>
        <p:spPr bwMode="auto">
          <a:xfrm>
            <a:off x="4949161" y="5272941"/>
            <a:ext cx="282575" cy="223838"/>
          </a:xfrm>
          <a:custGeom>
            <a:avLst/>
            <a:gdLst>
              <a:gd name="T0" fmla="*/ 226 w 387"/>
              <a:gd name="T1" fmla="*/ 274 h 304"/>
              <a:gd name="T2" fmla="*/ 298 w 387"/>
              <a:gd name="T3" fmla="*/ 162 h 304"/>
              <a:gd name="T4" fmla="*/ 371 w 387"/>
              <a:gd name="T5" fmla="*/ 49 h 304"/>
              <a:gd name="T6" fmla="*/ 338 w 387"/>
              <a:gd name="T7" fmla="*/ 0 h 304"/>
              <a:gd name="T8" fmla="*/ 194 w 387"/>
              <a:gd name="T9" fmla="*/ 0 h 304"/>
              <a:gd name="T10" fmla="*/ 47 w 387"/>
              <a:gd name="T11" fmla="*/ 0 h 304"/>
              <a:gd name="T12" fmla="*/ 18 w 387"/>
              <a:gd name="T13" fmla="*/ 51 h 304"/>
              <a:gd name="T14" fmla="*/ 89 w 387"/>
              <a:gd name="T15" fmla="*/ 162 h 304"/>
              <a:gd name="T16" fmla="*/ 163 w 387"/>
              <a:gd name="T17" fmla="*/ 276 h 304"/>
              <a:gd name="T18" fmla="*/ 226 w 387"/>
              <a:gd name="T19" fmla="*/ 27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7" h="304">
                <a:moveTo>
                  <a:pt x="226" y="274"/>
                </a:moveTo>
                <a:lnTo>
                  <a:pt x="298" y="162"/>
                </a:lnTo>
                <a:cubicBezTo>
                  <a:pt x="323" y="124"/>
                  <a:pt x="347" y="86"/>
                  <a:pt x="371" y="49"/>
                </a:cubicBezTo>
                <a:cubicBezTo>
                  <a:pt x="387" y="17"/>
                  <a:pt x="374" y="2"/>
                  <a:pt x="338" y="0"/>
                </a:cubicBezTo>
                <a:lnTo>
                  <a:pt x="194" y="0"/>
                </a:lnTo>
                <a:cubicBezTo>
                  <a:pt x="145" y="0"/>
                  <a:pt x="96" y="0"/>
                  <a:pt x="47" y="0"/>
                </a:cubicBezTo>
                <a:cubicBezTo>
                  <a:pt x="9" y="4"/>
                  <a:pt x="0" y="22"/>
                  <a:pt x="18" y="51"/>
                </a:cubicBezTo>
                <a:lnTo>
                  <a:pt x="89" y="162"/>
                </a:lnTo>
                <a:cubicBezTo>
                  <a:pt x="114" y="200"/>
                  <a:pt x="138" y="238"/>
                  <a:pt x="163" y="276"/>
                </a:cubicBezTo>
                <a:cubicBezTo>
                  <a:pt x="186" y="304"/>
                  <a:pt x="207" y="302"/>
                  <a:pt x="226" y="2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33" name="Freeform 23"/>
          <p:cNvSpPr>
            <a:spLocks/>
          </p:cNvSpPr>
          <p:nvPr/>
        </p:nvSpPr>
        <p:spPr bwMode="auto">
          <a:xfrm>
            <a:off x="8937837" y="5272941"/>
            <a:ext cx="282575" cy="223838"/>
          </a:xfrm>
          <a:custGeom>
            <a:avLst/>
            <a:gdLst>
              <a:gd name="T0" fmla="*/ 226 w 387"/>
              <a:gd name="T1" fmla="*/ 274 h 304"/>
              <a:gd name="T2" fmla="*/ 298 w 387"/>
              <a:gd name="T3" fmla="*/ 162 h 304"/>
              <a:gd name="T4" fmla="*/ 371 w 387"/>
              <a:gd name="T5" fmla="*/ 49 h 304"/>
              <a:gd name="T6" fmla="*/ 338 w 387"/>
              <a:gd name="T7" fmla="*/ 0 h 304"/>
              <a:gd name="T8" fmla="*/ 194 w 387"/>
              <a:gd name="T9" fmla="*/ 0 h 304"/>
              <a:gd name="T10" fmla="*/ 47 w 387"/>
              <a:gd name="T11" fmla="*/ 0 h 304"/>
              <a:gd name="T12" fmla="*/ 18 w 387"/>
              <a:gd name="T13" fmla="*/ 51 h 304"/>
              <a:gd name="T14" fmla="*/ 89 w 387"/>
              <a:gd name="T15" fmla="*/ 162 h 304"/>
              <a:gd name="T16" fmla="*/ 163 w 387"/>
              <a:gd name="T17" fmla="*/ 276 h 304"/>
              <a:gd name="T18" fmla="*/ 226 w 387"/>
              <a:gd name="T19" fmla="*/ 27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7" h="304">
                <a:moveTo>
                  <a:pt x="226" y="274"/>
                </a:moveTo>
                <a:lnTo>
                  <a:pt x="298" y="162"/>
                </a:lnTo>
                <a:cubicBezTo>
                  <a:pt x="323" y="124"/>
                  <a:pt x="347" y="86"/>
                  <a:pt x="371" y="49"/>
                </a:cubicBezTo>
                <a:cubicBezTo>
                  <a:pt x="387" y="17"/>
                  <a:pt x="374" y="2"/>
                  <a:pt x="338" y="0"/>
                </a:cubicBezTo>
                <a:lnTo>
                  <a:pt x="194" y="0"/>
                </a:lnTo>
                <a:cubicBezTo>
                  <a:pt x="145" y="0"/>
                  <a:pt x="96" y="0"/>
                  <a:pt x="47" y="0"/>
                </a:cubicBezTo>
                <a:cubicBezTo>
                  <a:pt x="9" y="4"/>
                  <a:pt x="0" y="22"/>
                  <a:pt x="18" y="51"/>
                </a:cubicBezTo>
                <a:lnTo>
                  <a:pt x="89" y="162"/>
                </a:lnTo>
                <a:cubicBezTo>
                  <a:pt x="114" y="200"/>
                  <a:pt x="138" y="238"/>
                  <a:pt x="163" y="276"/>
                </a:cubicBezTo>
                <a:cubicBezTo>
                  <a:pt x="186" y="304"/>
                  <a:pt x="207" y="302"/>
                  <a:pt x="226" y="2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82115" y="5509300"/>
            <a:ext cx="176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  <a:latin typeface="+mn-ea"/>
                <a:ea typeface="+mn-ea"/>
              </a:rPr>
              <a:t>这里是标题</a:t>
            </a:r>
            <a:endParaRPr lang="en-US" altLang="zh-CN" sz="2000" b="1" dirty="0" smtClean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182115" y="5874384"/>
            <a:ext cx="2210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这里可以添加主要内容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可以</a:t>
            </a:r>
            <a:endParaRPr lang="zh-CN" altLang="en-US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20354" y="3490554"/>
            <a:ext cx="176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2"/>
                </a:solidFill>
                <a:latin typeface="+mn-ea"/>
                <a:ea typeface="+mn-ea"/>
              </a:rPr>
              <a:t>这里是标题</a:t>
            </a:r>
            <a:endParaRPr lang="en-US" altLang="zh-CN" sz="2000" b="1" dirty="0" smtClean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95150" y="3855638"/>
            <a:ext cx="2210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这里可以添加主要内容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可以</a:t>
            </a:r>
            <a:endParaRPr lang="zh-CN" altLang="en-US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240357" y="5509300"/>
            <a:ext cx="176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2"/>
                </a:solidFill>
                <a:latin typeface="+mn-ea"/>
                <a:ea typeface="+mn-ea"/>
              </a:rPr>
              <a:t>这里是标题</a:t>
            </a:r>
            <a:endParaRPr lang="en-US" altLang="zh-CN" sz="2000" b="1" dirty="0" smtClean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015153" y="5874384"/>
            <a:ext cx="2210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这里可以添加主要内容</a:t>
            </a:r>
            <a:r>
              <a:rPr lang="zh-CN" altLang="en-US" dirty="0">
                <a:solidFill>
                  <a:schemeClr val="tx2"/>
                </a:solidFill>
                <a:latin typeface="+mn-ea"/>
                <a:ea typeface="+mn-ea"/>
              </a:rPr>
              <a:t>这里</a:t>
            </a:r>
            <a:r>
              <a:rPr lang="zh-CN" altLang="en-US" dirty="0" smtClean="0">
                <a:solidFill>
                  <a:schemeClr val="tx2"/>
                </a:solidFill>
                <a:latin typeface="+mn-ea"/>
                <a:ea typeface="+mn-ea"/>
              </a:rPr>
              <a:t>可以</a:t>
            </a:r>
            <a:endParaRPr lang="zh-CN" altLang="en-US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4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462510"/>
      </p:ext>
    </p:extLst>
  </p:cSld>
  <p:clrMapOvr>
    <a:masterClrMapping/>
  </p:clrMapOvr>
  <p:transition spd="slow" advTm="1073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4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4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4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4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94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4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4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840"/>
                            </p:stCondLst>
                            <p:childTnLst>
                              <p:par>
                                <p:cTn id="6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140"/>
                            </p:stCondLst>
                            <p:childTnLst>
                              <p:par>
                                <p:cTn id="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44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74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40"/>
                            </p:stCondLst>
                            <p:childTnLst>
                              <p:par>
                                <p:cTn id="8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340"/>
                            </p:stCondLst>
                            <p:childTnLst>
                              <p:par>
                                <p:cTn id="9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64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940"/>
                            </p:stCondLst>
                            <p:childTnLst>
                              <p:par>
                                <p:cTn id="10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24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540"/>
                            </p:stCondLst>
                            <p:childTnLst>
                              <p:par>
                                <p:cTn id="1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3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840"/>
                            </p:stCondLst>
                            <p:childTnLst>
                              <p:par>
                                <p:cTn id="1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140"/>
                            </p:stCondLst>
                            <p:childTnLst>
                              <p:par>
                                <p:cTn id="1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44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740"/>
                            </p:stCondLst>
                            <p:childTnLst>
                              <p:par>
                                <p:cTn id="1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1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8040"/>
                            </p:stCondLst>
                            <p:childTnLst>
                              <p:par>
                                <p:cTn id="1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8340"/>
                            </p:stCondLst>
                            <p:childTnLst>
                              <p:par>
                                <p:cTn id="1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8640"/>
                            </p:stCondLst>
                            <p:childTnLst>
                              <p:par>
                                <p:cTn id="1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8940"/>
                            </p:stCondLst>
                            <p:childTnLst>
                              <p:par>
                                <p:cTn id="16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3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9240"/>
                            </p:stCondLst>
                            <p:childTnLst>
                              <p:par>
                                <p:cTn id="1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9540"/>
                            </p:stCondLst>
                            <p:childTnLst>
                              <p:par>
                                <p:cTn id="1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840"/>
                            </p:stCondLst>
                            <p:childTnLst>
                              <p:par>
                                <p:cTn id="1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 animBg="1"/>
      <p:bldP spid="6" grpId="0" animBg="1"/>
      <p:bldP spid="7" grpId="0" animBg="1"/>
      <p:bldP spid="8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 animBg="1"/>
      <p:bldP spid="4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4.1 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备用图形</a:t>
            </a:r>
            <a:endParaRPr lang="zh-CN" altLang="en-US" sz="2800" b="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5741962" y="2290763"/>
            <a:ext cx="1262063" cy="2006600"/>
          </a:xfrm>
          <a:custGeom>
            <a:avLst/>
            <a:gdLst>
              <a:gd name="T0" fmla="*/ 1155 w 1831"/>
              <a:gd name="T1" fmla="*/ 0 h 2906"/>
              <a:gd name="T2" fmla="*/ 475 w 1831"/>
              <a:gd name="T3" fmla="*/ 2872 h 2906"/>
              <a:gd name="T4" fmla="*/ 931 w 1831"/>
              <a:gd name="T5" fmla="*/ 1456 h 2906"/>
              <a:gd name="T6" fmla="*/ 751 w 1831"/>
              <a:gd name="T7" fmla="*/ 2906 h 2906"/>
              <a:gd name="T8" fmla="*/ 1614 w 1831"/>
              <a:gd name="T9" fmla="*/ 944 h 2906"/>
              <a:gd name="T10" fmla="*/ 1155 w 1831"/>
              <a:gd name="T11" fmla="*/ 0 h 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31" h="2906">
                <a:moveTo>
                  <a:pt x="1155" y="0"/>
                </a:moveTo>
                <a:cubicBezTo>
                  <a:pt x="0" y="1102"/>
                  <a:pt x="64" y="2081"/>
                  <a:pt x="475" y="2872"/>
                </a:cubicBezTo>
                <a:cubicBezTo>
                  <a:pt x="537" y="2368"/>
                  <a:pt x="678" y="1885"/>
                  <a:pt x="931" y="1456"/>
                </a:cubicBezTo>
                <a:cubicBezTo>
                  <a:pt x="832" y="1921"/>
                  <a:pt x="751" y="2408"/>
                  <a:pt x="751" y="2906"/>
                </a:cubicBezTo>
                <a:cubicBezTo>
                  <a:pt x="1305" y="2471"/>
                  <a:pt x="1831" y="1969"/>
                  <a:pt x="1614" y="944"/>
                </a:cubicBezTo>
                <a:cubicBezTo>
                  <a:pt x="1540" y="590"/>
                  <a:pt x="1362" y="288"/>
                  <a:pt x="115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648175" y="2520951"/>
            <a:ext cx="1223963" cy="1685925"/>
          </a:xfrm>
          <a:custGeom>
            <a:avLst/>
            <a:gdLst>
              <a:gd name="T0" fmla="*/ 156 w 1776"/>
              <a:gd name="T1" fmla="*/ 0 h 2442"/>
              <a:gd name="T2" fmla="*/ 1233 w 1776"/>
              <a:gd name="T3" fmla="*/ 2442 h 2442"/>
              <a:gd name="T4" fmla="*/ 835 w 1776"/>
              <a:gd name="T5" fmla="*/ 1187 h 2442"/>
              <a:gd name="T6" fmla="*/ 1454 w 1776"/>
              <a:gd name="T7" fmla="*/ 2338 h 2442"/>
              <a:gd name="T8" fmla="*/ 1001 w 1776"/>
              <a:gd name="T9" fmla="*/ 418 h 2442"/>
              <a:gd name="T10" fmla="*/ 156 w 1776"/>
              <a:gd name="T11" fmla="*/ 0 h 2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76" h="2442">
                <a:moveTo>
                  <a:pt x="156" y="0"/>
                </a:moveTo>
                <a:cubicBezTo>
                  <a:pt x="0" y="1492"/>
                  <a:pt x="478" y="2118"/>
                  <a:pt x="1233" y="2442"/>
                </a:cubicBezTo>
                <a:cubicBezTo>
                  <a:pt x="975" y="2041"/>
                  <a:pt x="910" y="1650"/>
                  <a:pt x="835" y="1187"/>
                </a:cubicBezTo>
                <a:cubicBezTo>
                  <a:pt x="1043" y="1584"/>
                  <a:pt x="1154" y="1978"/>
                  <a:pt x="1454" y="2338"/>
                </a:cubicBezTo>
                <a:cubicBezTo>
                  <a:pt x="1604" y="1733"/>
                  <a:pt x="1776" y="1029"/>
                  <a:pt x="1001" y="418"/>
                </a:cubicBezTo>
                <a:cubicBezTo>
                  <a:pt x="734" y="207"/>
                  <a:pt x="479" y="83"/>
                  <a:pt x="15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684562" y="3694113"/>
            <a:ext cx="1641475" cy="1063625"/>
          </a:xfrm>
          <a:custGeom>
            <a:avLst/>
            <a:gdLst>
              <a:gd name="T0" fmla="*/ 0 w 2382"/>
              <a:gd name="T1" fmla="*/ 660 h 1541"/>
              <a:gd name="T2" fmla="*/ 2345 w 2382"/>
              <a:gd name="T3" fmla="*/ 1125 h 1541"/>
              <a:gd name="T4" fmla="*/ 1220 w 2382"/>
              <a:gd name="T5" fmla="*/ 772 h 1541"/>
              <a:gd name="T6" fmla="*/ 2382 w 2382"/>
              <a:gd name="T7" fmla="*/ 909 h 1541"/>
              <a:gd name="T8" fmla="*/ 741 w 2382"/>
              <a:gd name="T9" fmla="*/ 255 h 1541"/>
              <a:gd name="T10" fmla="*/ 0 w 2382"/>
              <a:gd name="T11" fmla="*/ 66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2" h="1541">
                <a:moveTo>
                  <a:pt x="0" y="660"/>
                </a:moveTo>
                <a:cubicBezTo>
                  <a:pt x="1014" y="1541"/>
                  <a:pt x="1719" y="1512"/>
                  <a:pt x="2345" y="1125"/>
                </a:cubicBezTo>
                <a:cubicBezTo>
                  <a:pt x="1918" y="1108"/>
                  <a:pt x="1597" y="954"/>
                  <a:pt x="1220" y="772"/>
                </a:cubicBezTo>
                <a:cubicBezTo>
                  <a:pt x="1617" y="823"/>
                  <a:pt x="1963" y="944"/>
                  <a:pt x="2382" y="909"/>
                </a:cubicBezTo>
                <a:cubicBezTo>
                  <a:pt x="2015" y="488"/>
                  <a:pt x="1587" y="0"/>
                  <a:pt x="741" y="255"/>
                </a:cubicBezTo>
                <a:cubicBezTo>
                  <a:pt x="449" y="342"/>
                  <a:pt x="227" y="466"/>
                  <a:pt x="0" y="6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478562" y="3579813"/>
            <a:ext cx="1587500" cy="1139825"/>
          </a:xfrm>
          <a:custGeom>
            <a:avLst/>
            <a:gdLst>
              <a:gd name="T0" fmla="*/ 2304 w 2304"/>
              <a:gd name="T1" fmla="*/ 261 h 1650"/>
              <a:gd name="T2" fmla="*/ 0 w 2304"/>
              <a:gd name="T3" fmla="*/ 1044 h 1650"/>
              <a:gd name="T4" fmla="*/ 1172 w 2304"/>
              <a:gd name="T5" fmla="*/ 782 h 1650"/>
              <a:gd name="T6" fmla="*/ 77 w 2304"/>
              <a:gd name="T7" fmla="*/ 1253 h 1650"/>
              <a:gd name="T8" fmla="*/ 1857 w 2304"/>
              <a:gd name="T9" fmla="*/ 995 h 1650"/>
              <a:gd name="T10" fmla="*/ 2304 w 2304"/>
              <a:gd name="T11" fmla="*/ 261 h 1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04" h="1650">
                <a:moveTo>
                  <a:pt x="2304" y="261"/>
                </a:moveTo>
                <a:cubicBezTo>
                  <a:pt x="962" y="0"/>
                  <a:pt x="355" y="384"/>
                  <a:pt x="0" y="1044"/>
                </a:cubicBezTo>
                <a:cubicBezTo>
                  <a:pt x="385" y="842"/>
                  <a:pt x="746" y="814"/>
                  <a:pt x="1172" y="782"/>
                </a:cubicBezTo>
                <a:cubicBezTo>
                  <a:pt x="795" y="939"/>
                  <a:pt x="428" y="1009"/>
                  <a:pt x="77" y="1253"/>
                </a:cubicBezTo>
                <a:cubicBezTo>
                  <a:pt x="615" y="1438"/>
                  <a:pt x="1240" y="1650"/>
                  <a:pt x="1857" y="995"/>
                </a:cubicBezTo>
                <a:cubicBezTo>
                  <a:pt x="2070" y="769"/>
                  <a:pt x="2203" y="547"/>
                  <a:pt x="2304" y="2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5327625" y="4178301"/>
            <a:ext cx="1174750" cy="2717800"/>
          </a:xfrm>
          <a:custGeom>
            <a:avLst/>
            <a:gdLst>
              <a:gd name="T0" fmla="*/ 1624 w 1703"/>
              <a:gd name="T1" fmla="*/ 560 h 3938"/>
              <a:gd name="T2" fmla="*/ 1257 w 1703"/>
              <a:gd name="T3" fmla="*/ 1410 h 3938"/>
              <a:gd name="T4" fmla="*/ 1289 w 1703"/>
              <a:gd name="T5" fmla="*/ 3938 h 3938"/>
              <a:gd name="T6" fmla="*/ 699 w 1703"/>
              <a:gd name="T7" fmla="*/ 3938 h 3938"/>
              <a:gd name="T8" fmla="*/ 748 w 1703"/>
              <a:gd name="T9" fmla="*/ 1602 h 3938"/>
              <a:gd name="T10" fmla="*/ 425 w 1703"/>
              <a:gd name="T11" fmla="*/ 1112 h 3938"/>
              <a:gd name="T12" fmla="*/ 103 w 1703"/>
              <a:gd name="T13" fmla="*/ 901 h 3938"/>
              <a:gd name="T14" fmla="*/ 152 w 1703"/>
              <a:gd name="T15" fmla="*/ 780 h 3938"/>
              <a:gd name="T16" fmla="*/ 362 w 1703"/>
              <a:gd name="T17" fmla="*/ 913 h 3938"/>
              <a:gd name="T18" fmla="*/ 393 w 1703"/>
              <a:gd name="T19" fmla="*/ 864 h 3938"/>
              <a:gd name="T20" fmla="*/ 87 w 1703"/>
              <a:gd name="T21" fmla="*/ 516 h 3938"/>
              <a:gd name="T22" fmla="*/ 157 w 1703"/>
              <a:gd name="T23" fmla="*/ 387 h 3938"/>
              <a:gd name="T24" fmla="*/ 450 w 1703"/>
              <a:gd name="T25" fmla="*/ 696 h 3938"/>
              <a:gd name="T26" fmla="*/ 506 w 1703"/>
              <a:gd name="T27" fmla="*/ 643 h 3938"/>
              <a:gd name="T28" fmla="*/ 293 w 1703"/>
              <a:gd name="T29" fmla="*/ 224 h 3938"/>
              <a:gd name="T30" fmla="*/ 384 w 1703"/>
              <a:gd name="T31" fmla="*/ 164 h 3938"/>
              <a:gd name="T32" fmla="*/ 606 w 1703"/>
              <a:gd name="T33" fmla="*/ 547 h 3938"/>
              <a:gd name="T34" fmla="*/ 686 w 1703"/>
              <a:gd name="T35" fmla="*/ 628 h 3938"/>
              <a:gd name="T36" fmla="*/ 761 w 1703"/>
              <a:gd name="T37" fmla="*/ 590 h 3938"/>
              <a:gd name="T38" fmla="*/ 736 w 1703"/>
              <a:gd name="T39" fmla="*/ 106 h 3938"/>
              <a:gd name="T40" fmla="*/ 848 w 1703"/>
              <a:gd name="T41" fmla="*/ 81 h 3938"/>
              <a:gd name="T42" fmla="*/ 1015 w 1703"/>
              <a:gd name="T43" fmla="*/ 621 h 3938"/>
              <a:gd name="T44" fmla="*/ 1245 w 1703"/>
              <a:gd name="T45" fmla="*/ 733 h 3938"/>
              <a:gd name="T46" fmla="*/ 1500 w 1703"/>
              <a:gd name="T47" fmla="*/ 448 h 3938"/>
              <a:gd name="T48" fmla="*/ 1624 w 1703"/>
              <a:gd name="T49" fmla="*/ 560 h 3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03" h="3938">
                <a:moveTo>
                  <a:pt x="1624" y="560"/>
                </a:moveTo>
                <a:cubicBezTo>
                  <a:pt x="1402" y="833"/>
                  <a:pt x="1318" y="1120"/>
                  <a:pt x="1257" y="1410"/>
                </a:cubicBezTo>
                <a:cubicBezTo>
                  <a:pt x="1214" y="1942"/>
                  <a:pt x="1249" y="3422"/>
                  <a:pt x="1289" y="3938"/>
                </a:cubicBezTo>
                <a:cubicBezTo>
                  <a:pt x="1092" y="3938"/>
                  <a:pt x="895" y="3938"/>
                  <a:pt x="699" y="3938"/>
                </a:cubicBezTo>
                <a:cubicBezTo>
                  <a:pt x="715" y="3481"/>
                  <a:pt x="732" y="2060"/>
                  <a:pt x="748" y="1602"/>
                </a:cubicBezTo>
                <a:cubicBezTo>
                  <a:pt x="669" y="1422"/>
                  <a:pt x="588" y="1242"/>
                  <a:pt x="425" y="1112"/>
                </a:cubicBezTo>
                <a:cubicBezTo>
                  <a:pt x="318" y="1042"/>
                  <a:pt x="210" y="971"/>
                  <a:pt x="103" y="901"/>
                </a:cubicBezTo>
                <a:cubicBezTo>
                  <a:pt x="0" y="834"/>
                  <a:pt x="24" y="718"/>
                  <a:pt x="152" y="780"/>
                </a:cubicBezTo>
                <a:cubicBezTo>
                  <a:pt x="230" y="829"/>
                  <a:pt x="291" y="864"/>
                  <a:pt x="362" y="913"/>
                </a:cubicBezTo>
                <a:cubicBezTo>
                  <a:pt x="399" y="926"/>
                  <a:pt x="439" y="934"/>
                  <a:pt x="393" y="864"/>
                </a:cubicBezTo>
                <a:cubicBezTo>
                  <a:pt x="291" y="746"/>
                  <a:pt x="188" y="634"/>
                  <a:pt x="87" y="516"/>
                </a:cubicBezTo>
                <a:cubicBezTo>
                  <a:pt x="5" y="390"/>
                  <a:pt x="79" y="326"/>
                  <a:pt x="157" y="387"/>
                </a:cubicBezTo>
                <a:cubicBezTo>
                  <a:pt x="256" y="495"/>
                  <a:pt x="351" y="588"/>
                  <a:pt x="450" y="696"/>
                </a:cubicBezTo>
                <a:cubicBezTo>
                  <a:pt x="503" y="746"/>
                  <a:pt x="561" y="776"/>
                  <a:pt x="506" y="643"/>
                </a:cubicBezTo>
                <a:cubicBezTo>
                  <a:pt x="438" y="496"/>
                  <a:pt x="362" y="371"/>
                  <a:pt x="293" y="224"/>
                </a:cubicBezTo>
                <a:cubicBezTo>
                  <a:pt x="262" y="110"/>
                  <a:pt x="315" y="107"/>
                  <a:pt x="384" y="164"/>
                </a:cubicBezTo>
                <a:cubicBezTo>
                  <a:pt x="471" y="281"/>
                  <a:pt x="512" y="406"/>
                  <a:pt x="606" y="547"/>
                </a:cubicBezTo>
                <a:cubicBezTo>
                  <a:pt x="632" y="582"/>
                  <a:pt x="659" y="609"/>
                  <a:pt x="686" y="628"/>
                </a:cubicBezTo>
                <a:cubicBezTo>
                  <a:pt x="727" y="669"/>
                  <a:pt x="749" y="645"/>
                  <a:pt x="761" y="590"/>
                </a:cubicBezTo>
                <a:cubicBezTo>
                  <a:pt x="766" y="440"/>
                  <a:pt x="752" y="269"/>
                  <a:pt x="736" y="106"/>
                </a:cubicBezTo>
                <a:cubicBezTo>
                  <a:pt x="744" y="7"/>
                  <a:pt x="792" y="0"/>
                  <a:pt x="848" y="81"/>
                </a:cubicBezTo>
                <a:cubicBezTo>
                  <a:pt x="904" y="261"/>
                  <a:pt x="959" y="441"/>
                  <a:pt x="1015" y="621"/>
                </a:cubicBezTo>
                <a:cubicBezTo>
                  <a:pt x="1081" y="779"/>
                  <a:pt x="1159" y="796"/>
                  <a:pt x="1245" y="733"/>
                </a:cubicBezTo>
                <a:cubicBezTo>
                  <a:pt x="1330" y="638"/>
                  <a:pt x="1415" y="543"/>
                  <a:pt x="1500" y="448"/>
                </a:cubicBezTo>
                <a:cubicBezTo>
                  <a:pt x="1624" y="342"/>
                  <a:pt x="1703" y="459"/>
                  <a:pt x="1624" y="5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6591275" y="4556126"/>
            <a:ext cx="795338" cy="528638"/>
          </a:xfrm>
          <a:custGeom>
            <a:avLst/>
            <a:gdLst>
              <a:gd name="T0" fmla="*/ 1155 w 1155"/>
              <a:gd name="T1" fmla="*/ 605 h 764"/>
              <a:gd name="T2" fmla="*/ 41 w 1155"/>
              <a:gd name="T3" fmla="*/ 126 h 764"/>
              <a:gd name="T4" fmla="*/ 562 w 1155"/>
              <a:gd name="T5" fmla="*/ 420 h 764"/>
              <a:gd name="T6" fmla="*/ 0 w 1155"/>
              <a:gd name="T7" fmla="*/ 229 h 764"/>
              <a:gd name="T8" fmla="*/ 745 w 1155"/>
              <a:gd name="T9" fmla="*/ 727 h 764"/>
              <a:gd name="T10" fmla="*/ 1155 w 1155"/>
              <a:gd name="T11" fmla="*/ 605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55" h="764">
                <a:moveTo>
                  <a:pt x="1155" y="605"/>
                </a:moveTo>
                <a:cubicBezTo>
                  <a:pt x="746" y="60"/>
                  <a:pt x="393" y="0"/>
                  <a:pt x="41" y="126"/>
                </a:cubicBezTo>
                <a:cubicBezTo>
                  <a:pt x="252" y="179"/>
                  <a:pt x="394" y="289"/>
                  <a:pt x="562" y="420"/>
                </a:cubicBezTo>
                <a:cubicBezTo>
                  <a:pt x="371" y="352"/>
                  <a:pt x="212" y="256"/>
                  <a:pt x="0" y="229"/>
                </a:cubicBezTo>
                <a:cubicBezTo>
                  <a:pt x="137" y="477"/>
                  <a:pt x="298" y="764"/>
                  <a:pt x="745" y="727"/>
                </a:cubicBezTo>
                <a:cubicBezTo>
                  <a:pt x="899" y="715"/>
                  <a:pt x="1022" y="677"/>
                  <a:pt x="1155" y="60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8887" y="3825815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  <a:latin typeface="+mj-ea"/>
                <a:ea typeface="+mj-ea"/>
              </a:rPr>
              <a:t>关键技术一</a:t>
            </a:r>
            <a:endParaRPr lang="zh-CN" altLang="en-US" sz="20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8888" y="4223276"/>
            <a:ext cx="27767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请在这里输入段落文本内容请在这里输入段落文本内容</a:t>
            </a:r>
            <a:r>
              <a:rPr lang="zh-CN" altLang="en-US" dirty="0" smtClean="0">
                <a:solidFill>
                  <a:schemeClr val="tx2"/>
                </a:solidFill>
              </a:rPr>
              <a:t>请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77560" y="1890653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关键技术二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77561" y="2288114"/>
            <a:ext cx="27767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请在这里输入段落文本内容请在这里输入段落文本内容</a:t>
            </a:r>
            <a:r>
              <a:rPr lang="zh-CN" altLang="en-US" dirty="0" smtClean="0">
                <a:solidFill>
                  <a:schemeClr val="tx2"/>
                </a:solidFill>
              </a:rPr>
              <a:t>请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74320" y="859822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关键技术三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74321" y="1257283"/>
            <a:ext cx="27767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请在这里输入段落文本内容请在这里输入段落文本内容</a:t>
            </a:r>
            <a:r>
              <a:rPr lang="zh-CN" altLang="en-US" dirty="0" smtClean="0">
                <a:solidFill>
                  <a:schemeClr val="tx2"/>
                </a:solidFill>
              </a:rPr>
              <a:t>请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14565" y="2677094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关键技术四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14566" y="3074555"/>
            <a:ext cx="27767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请在这里输入段落文本内容请在这里输入段落文本内容</a:t>
            </a:r>
            <a:r>
              <a:rPr lang="zh-CN" altLang="en-US" dirty="0" smtClean="0">
                <a:solidFill>
                  <a:schemeClr val="tx2"/>
                </a:solidFill>
              </a:rPr>
              <a:t>请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57365" y="4633485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关键技术五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757366" y="5030946"/>
            <a:ext cx="27767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请在这里输入段落文本内容请在这里输入段落文本内容</a:t>
            </a:r>
            <a:r>
              <a:rPr lang="zh-CN" altLang="en-US" dirty="0" smtClean="0">
                <a:solidFill>
                  <a:schemeClr val="tx2"/>
                </a:solidFill>
              </a:rPr>
              <a:t>请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4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592486"/>
      </p:ext>
    </p:extLst>
  </p:cSld>
  <p:clrMapOvr>
    <a:masterClrMapping/>
  </p:clrMapOvr>
  <p:transition spd="slow" advTm="919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4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4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4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4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4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4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4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44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94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4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94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44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94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44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940"/>
                            </p:stCondLst>
                            <p:childTnLst>
                              <p:par>
                                <p:cTn id="9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44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588" y="6614576"/>
            <a:ext cx="12196800" cy="243424"/>
            <a:chOff x="1" y="-503"/>
            <a:chExt cx="7616" cy="152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" y="-503"/>
              <a:ext cx="1201" cy="152"/>
            </a:xfrm>
            <a:custGeom>
              <a:avLst/>
              <a:gdLst>
                <a:gd name="T0" fmla="*/ 2524 w 2524"/>
                <a:gd name="T1" fmla="*/ 0 h 275"/>
                <a:gd name="T2" fmla="*/ 2439 w 2524"/>
                <a:gd name="T3" fmla="*/ 275 h 275"/>
                <a:gd name="T4" fmla="*/ 0 w 2524"/>
                <a:gd name="T5" fmla="*/ 275 h 275"/>
                <a:gd name="T6" fmla="*/ 0 w 2524"/>
                <a:gd name="T7" fmla="*/ 0 h 275"/>
                <a:gd name="T8" fmla="*/ 2524 w 2524"/>
                <a:gd name="T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4" h="275">
                  <a:moveTo>
                    <a:pt x="2524" y="0"/>
                  </a:moveTo>
                  <a:lnTo>
                    <a:pt x="2439" y="275"/>
                  </a:lnTo>
                  <a:lnTo>
                    <a:pt x="0" y="275"/>
                  </a:lnTo>
                  <a:lnTo>
                    <a:pt x="0" y="0"/>
                  </a:lnTo>
                  <a:lnTo>
                    <a:pt x="252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187" y="-503"/>
              <a:ext cx="6430" cy="152"/>
            </a:xfrm>
            <a:custGeom>
              <a:avLst/>
              <a:gdLst>
                <a:gd name="T0" fmla="*/ 13509 w 13509"/>
                <a:gd name="T1" fmla="*/ 0 h 275"/>
                <a:gd name="T2" fmla="*/ 13509 w 13509"/>
                <a:gd name="T3" fmla="*/ 275 h 275"/>
                <a:gd name="T4" fmla="*/ 0 w 13509"/>
                <a:gd name="T5" fmla="*/ 275 h 275"/>
                <a:gd name="T6" fmla="*/ 86 w 13509"/>
                <a:gd name="T7" fmla="*/ 0 h 275"/>
                <a:gd name="T8" fmla="*/ 13509 w 13509"/>
                <a:gd name="T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09" h="275">
                  <a:moveTo>
                    <a:pt x="13509" y="0"/>
                  </a:moveTo>
                  <a:lnTo>
                    <a:pt x="13509" y="275"/>
                  </a:lnTo>
                  <a:lnTo>
                    <a:pt x="0" y="275"/>
                  </a:lnTo>
                  <a:lnTo>
                    <a:pt x="86" y="0"/>
                  </a:lnTo>
                  <a:lnTo>
                    <a:pt x="13509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07591" y="1920526"/>
            <a:ext cx="3306848" cy="3298934"/>
            <a:chOff x="567625" y="1876138"/>
            <a:chExt cx="3317875" cy="3309938"/>
          </a:xfrm>
        </p:grpSpPr>
        <p:sp>
          <p:nvSpPr>
            <p:cNvPr id="29" name="Oval 19"/>
            <p:cNvSpPr>
              <a:spLocks noChangeArrowheads="1"/>
            </p:cNvSpPr>
            <p:nvPr/>
          </p:nvSpPr>
          <p:spPr bwMode="auto">
            <a:xfrm>
              <a:off x="828378" y="2121010"/>
              <a:ext cx="2790825" cy="2782888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 rot="20826965">
              <a:off x="567625" y="1876138"/>
              <a:ext cx="3317875" cy="3309938"/>
              <a:chOff x="625806" y="2032000"/>
              <a:chExt cx="3317875" cy="3309938"/>
            </a:xfrm>
          </p:grpSpPr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865519" y="2032000"/>
                <a:ext cx="1376363" cy="885825"/>
              </a:xfrm>
              <a:custGeom>
                <a:avLst/>
                <a:gdLst>
                  <a:gd name="T0" fmla="*/ 227 w 2059"/>
                  <a:gd name="T1" fmla="*/ 1328 h 1328"/>
                  <a:gd name="T2" fmla="*/ 2059 w 2059"/>
                  <a:gd name="T3" fmla="*/ 262 h 1328"/>
                  <a:gd name="T4" fmla="*/ 2059 w 2059"/>
                  <a:gd name="T5" fmla="*/ 0 h 1328"/>
                  <a:gd name="T6" fmla="*/ 0 w 2059"/>
                  <a:gd name="T7" fmla="*/ 1197 h 1328"/>
                  <a:gd name="T8" fmla="*/ 227 w 2059"/>
                  <a:gd name="T9" fmla="*/ 1328 h 1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9" h="1328">
                    <a:moveTo>
                      <a:pt x="227" y="1328"/>
                    </a:moveTo>
                    <a:cubicBezTo>
                      <a:pt x="606" y="706"/>
                      <a:pt x="1282" y="285"/>
                      <a:pt x="2059" y="262"/>
                    </a:cubicBezTo>
                    <a:lnTo>
                      <a:pt x="2059" y="0"/>
                    </a:lnTo>
                    <a:cubicBezTo>
                      <a:pt x="1186" y="23"/>
                      <a:pt x="424" y="497"/>
                      <a:pt x="0" y="1197"/>
                    </a:cubicBezTo>
                    <a:lnTo>
                      <a:pt x="227" y="132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2"/>
              <p:cNvSpPr>
                <a:spLocks/>
              </p:cNvSpPr>
              <p:nvPr/>
            </p:nvSpPr>
            <p:spPr bwMode="auto">
              <a:xfrm>
                <a:off x="625806" y="2032000"/>
                <a:ext cx="3317875" cy="3309938"/>
              </a:xfrm>
              <a:custGeom>
                <a:avLst/>
                <a:gdLst>
                  <a:gd name="T0" fmla="*/ 2527 w 4963"/>
                  <a:gd name="T1" fmla="*/ 262 h 4963"/>
                  <a:gd name="T2" fmla="*/ 4702 w 4963"/>
                  <a:gd name="T3" fmla="*/ 2481 h 4963"/>
                  <a:gd name="T4" fmla="*/ 2482 w 4963"/>
                  <a:gd name="T5" fmla="*/ 4701 h 4963"/>
                  <a:gd name="T6" fmla="*/ 262 w 4963"/>
                  <a:gd name="T7" fmla="*/ 2481 h 4963"/>
                  <a:gd name="T8" fmla="*/ 530 w 4963"/>
                  <a:gd name="T9" fmla="*/ 1424 h 4963"/>
                  <a:gd name="T10" fmla="*/ 303 w 4963"/>
                  <a:gd name="T11" fmla="*/ 1293 h 4963"/>
                  <a:gd name="T12" fmla="*/ 0 w 4963"/>
                  <a:gd name="T13" fmla="*/ 2481 h 4963"/>
                  <a:gd name="T14" fmla="*/ 2482 w 4963"/>
                  <a:gd name="T15" fmla="*/ 4963 h 4963"/>
                  <a:gd name="T16" fmla="*/ 4963 w 4963"/>
                  <a:gd name="T17" fmla="*/ 2481 h 4963"/>
                  <a:gd name="T18" fmla="*/ 2527 w 4963"/>
                  <a:gd name="T19" fmla="*/ 0 h 4963"/>
                  <a:gd name="T20" fmla="*/ 2527 w 4963"/>
                  <a:gd name="T21" fmla="*/ 262 h 4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63" h="4963">
                    <a:moveTo>
                      <a:pt x="2527" y="262"/>
                    </a:moveTo>
                    <a:cubicBezTo>
                      <a:pt x="3732" y="286"/>
                      <a:pt x="4702" y="1271"/>
                      <a:pt x="4702" y="2481"/>
                    </a:cubicBezTo>
                    <a:cubicBezTo>
                      <a:pt x="4702" y="3707"/>
                      <a:pt x="3708" y="4701"/>
                      <a:pt x="2482" y="4701"/>
                    </a:cubicBezTo>
                    <a:cubicBezTo>
                      <a:pt x="1256" y="4701"/>
                      <a:pt x="262" y="3707"/>
                      <a:pt x="262" y="2481"/>
                    </a:cubicBezTo>
                    <a:cubicBezTo>
                      <a:pt x="262" y="2098"/>
                      <a:pt x="359" y="1738"/>
                      <a:pt x="530" y="1424"/>
                    </a:cubicBezTo>
                    <a:lnTo>
                      <a:pt x="303" y="1293"/>
                    </a:lnTo>
                    <a:cubicBezTo>
                      <a:pt x="110" y="1646"/>
                      <a:pt x="0" y="2051"/>
                      <a:pt x="0" y="2481"/>
                    </a:cubicBezTo>
                    <a:cubicBezTo>
                      <a:pt x="0" y="3852"/>
                      <a:pt x="1111" y="4963"/>
                      <a:pt x="2482" y="4963"/>
                    </a:cubicBezTo>
                    <a:cubicBezTo>
                      <a:pt x="3852" y="4963"/>
                      <a:pt x="4963" y="3852"/>
                      <a:pt x="4963" y="2481"/>
                    </a:cubicBezTo>
                    <a:cubicBezTo>
                      <a:pt x="4963" y="1126"/>
                      <a:pt x="3877" y="24"/>
                      <a:pt x="2527" y="0"/>
                    </a:cubicBezTo>
                    <a:lnTo>
                      <a:pt x="2527" y="262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3" name="椭圆 32"/>
          <p:cNvSpPr/>
          <p:nvPr/>
        </p:nvSpPr>
        <p:spPr bwMode="auto">
          <a:xfrm>
            <a:off x="2607923" y="4358058"/>
            <a:ext cx="1060695" cy="1060695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686865" y="4520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2"/>
                </a:solidFill>
                <a:latin typeface="+mn-ea"/>
                <a:ea typeface="+mn-ea"/>
              </a:rPr>
              <a:t>目录</a:t>
            </a:r>
            <a:endParaRPr lang="zh-CN" altLang="en-US" sz="2800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687666" y="4956784"/>
            <a:ext cx="9012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/>
                </a:solidFill>
                <a:latin typeface="+mj-lt"/>
                <a:ea typeface="+mn-ea"/>
              </a:rPr>
              <a:t>Contents</a:t>
            </a:r>
            <a:endParaRPr lang="zh-CN" altLang="en-US" sz="1400" dirty="0">
              <a:solidFill>
                <a:schemeClr val="accent2"/>
              </a:solidFill>
              <a:latin typeface="+mj-lt"/>
              <a:ea typeface="+mn-ea"/>
            </a:endParaRPr>
          </a:p>
        </p:txBody>
      </p:sp>
      <p:sp>
        <p:nvSpPr>
          <p:cNvPr id="35" name="Freeform 23"/>
          <p:cNvSpPr>
            <a:spLocks/>
          </p:cNvSpPr>
          <p:nvPr/>
        </p:nvSpPr>
        <p:spPr bwMode="auto">
          <a:xfrm>
            <a:off x="4694073" y="1695068"/>
            <a:ext cx="709613" cy="714375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4"/>
          <p:cNvSpPr>
            <a:spLocks/>
          </p:cNvSpPr>
          <p:nvPr/>
        </p:nvSpPr>
        <p:spPr bwMode="auto">
          <a:xfrm>
            <a:off x="5473536" y="1695068"/>
            <a:ext cx="5720609" cy="714375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bg2">
                <a:lumMod val="40000"/>
                <a:lumOff val="6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5"/>
          <p:cNvSpPr>
            <a:spLocks/>
          </p:cNvSpPr>
          <p:nvPr/>
        </p:nvSpPr>
        <p:spPr bwMode="auto">
          <a:xfrm>
            <a:off x="4694073" y="3092602"/>
            <a:ext cx="709613" cy="714375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6"/>
          <p:cNvSpPr>
            <a:spLocks/>
          </p:cNvSpPr>
          <p:nvPr/>
        </p:nvSpPr>
        <p:spPr bwMode="auto">
          <a:xfrm>
            <a:off x="5473536" y="3092602"/>
            <a:ext cx="5720609" cy="714375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bg2">
                <a:lumMod val="40000"/>
                <a:lumOff val="6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7"/>
          <p:cNvSpPr>
            <a:spLocks/>
          </p:cNvSpPr>
          <p:nvPr/>
        </p:nvSpPr>
        <p:spPr bwMode="auto">
          <a:xfrm>
            <a:off x="4694073" y="4498780"/>
            <a:ext cx="709613" cy="714375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6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8"/>
          <p:cNvSpPr>
            <a:spLocks/>
          </p:cNvSpPr>
          <p:nvPr/>
        </p:nvSpPr>
        <p:spPr bwMode="auto">
          <a:xfrm>
            <a:off x="5473536" y="4498780"/>
            <a:ext cx="5720609" cy="714375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6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bg2">
                <a:lumMod val="40000"/>
                <a:lumOff val="6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5639344" y="1759867"/>
            <a:ext cx="4464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2"/>
                </a:solidFill>
                <a:latin typeface="微软雅黑"/>
                <a:ea typeface="微软雅黑"/>
              </a:rPr>
              <a:t>履职工作特色和亮点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639344" y="3166263"/>
            <a:ext cx="4464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存在的主要问题及原因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639344" y="4557823"/>
            <a:ext cx="5424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下一步工作思路和主要措施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813879" y="1729088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813879" y="3096127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813879" y="4510538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2"/>
                </a:solidFill>
                <a:latin typeface="+mj-ea"/>
                <a:ea typeface="+mj-ea"/>
              </a:rPr>
              <a:t>3</a:t>
            </a:r>
            <a:endParaRPr lang="zh-CN" altLang="en-US" sz="36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91708184"/>
      </p:ext>
    </p:extLst>
  </p:cSld>
  <p:clrMapOvr>
    <a:masterClrMapping/>
  </p:clrMapOvr>
  <p:transition spd="slow" advTm="6974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00"/>
                            </p:stCondLst>
                            <p:childTnLst>
                              <p:par>
                                <p:cTn id="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600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9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6" grpId="0"/>
      <p:bldP spid="35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8" grpId="0"/>
      <p:bldP spid="49" grpId="0"/>
      <p:bldP spid="56" grpId="0"/>
      <p:bldP spid="59" grpId="0"/>
      <p:bldP spid="60" grpId="0"/>
      <p:bldP spid="6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4.1 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备用图形</a:t>
            </a:r>
            <a:endParaRPr lang="zh-CN" altLang="en-US" sz="2800" b="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pic>
        <p:nvPicPr>
          <p:cNvPr id="5" name="Picture 2" descr="D:\快盘\商务图片\4695500_162817990000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39"/>
          <a:stretch/>
        </p:blipFill>
        <p:spPr bwMode="auto">
          <a:xfrm>
            <a:off x="913805" y="1086920"/>
            <a:ext cx="2979374" cy="489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472227"/>
              </p:ext>
            </p:extLst>
          </p:nvPr>
        </p:nvGraphicFramePr>
        <p:xfrm>
          <a:off x="4226173" y="1556792"/>
          <a:ext cx="6915149" cy="31119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30573"/>
                <a:gridCol w="1800200"/>
                <a:gridCol w="2016224"/>
                <a:gridCol w="1368152"/>
              </a:tblGrid>
              <a:tr h="51605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项目</a:t>
                      </a:r>
                      <a:endParaRPr lang="zh-CN" altLang="en-US" sz="1800" b="1" i="0" u="none" strike="noStrike" dirty="0">
                        <a:solidFill>
                          <a:schemeClr val="accent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金额</a:t>
                      </a:r>
                      <a:endParaRPr lang="zh-CN" altLang="en-US" sz="1800" b="1" i="0" u="none" strike="noStrike" dirty="0">
                        <a:solidFill>
                          <a:schemeClr val="accent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1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项目</a:t>
                      </a:r>
                      <a:endParaRPr lang="zh-CN" altLang="en-US" sz="1800" b="1" i="0" u="none" strike="noStrike" dirty="0">
                        <a:solidFill>
                          <a:schemeClr val="accent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金额</a:t>
                      </a:r>
                      <a:endParaRPr lang="zh-CN" altLang="en-US" sz="1800" b="1" i="0" u="none" strike="noStrike" dirty="0">
                        <a:solidFill>
                          <a:schemeClr val="accent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6315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车间设备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80</a:t>
                      </a:r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万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办公设备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solidFill>
                            <a:schemeClr val="tx2"/>
                          </a:solidFill>
                          <a:effectLst/>
                        </a:rPr>
                        <a:t>20</a:t>
                      </a:r>
                      <a:r>
                        <a:rPr lang="zh-CN" altLang="en-US" sz="1800" u="none" strike="noStrike">
                          <a:solidFill>
                            <a:schemeClr val="tx2"/>
                          </a:solidFill>
                          <a:effectLst/>
                        </a:rPr>
                        <a:t>万</a:t>
                      </a:r>
                      <a:endParaRPr lang="zh-CN" altLang="en-US" sz="1800" b="0" i="0" u="none" strike="noStrike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36315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车间装修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40</a:t>
                      </a:r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万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汽车展厅装修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solidFill>
                            <a:schemeClr val="tx2"/>
                          </a:solidFill>
                          <a:effectLst/>
                        </a:rPr>
                        <a:t>30</a:t>
                      </a:r>
                      <a:r>
                        <a:rPr lang="zh-CN" altLang="en-US" sz="1800" u="none" strike="noStrike">
                          <a:solidFill>
                            <a:schemeClr val="tx2"/>
                          </a:solidFill>
                          <a:effectLst/>
                        </a:rPr>
                        <a:t>万</a:t>
                      </a:r>
                      <a:endParaRPr lang="zh-CN" altLang="en-US" sz="1800" b="0" i="0" u="none" strike="noStrike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36315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客休区装修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30</a:t>
                      </a:r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万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办公区装修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10</a:t>
                      </a:r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万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36315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美容精品区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15</a:t>
                      </a:r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万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广宣费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25</a:t>
                      </a:r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万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36315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厂房租金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80</a:t>
                      </a:r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万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其它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10</a:t>
                      </a:r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万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36315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流动资金：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70</a:t>
                      </a:r>
                      <a:r>
                        <a:rPr lang="zh-CN" alt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万</a:t>
                      </a:r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40137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合计</a:t>
                      </a:r>
                      <a:endParaRPr lang="zh-CN" altLang="en-US" sz="1800" b="0" i="0" u="none" strike="noStrike" dirty="0">
                        <a:solidFill>
                          <a:schemeClr val="accent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410</a:t>
                      </a:r>
                      <a:r>
                        <a:rPr lang="zh-CN" altLang="en-US" sz="18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万</a:t>
                      </a:r>
                      <a:endParaRPr lang="zh-CN" altLang="en-US" sz="1800" b="0" i="0" u="none" strike="noStrike" dirty="0">
                        <a:solidFill>
                          <a:schemeClr val="accent2"/>
                        </a:solidFill>
                        <a:effectLst/>
                        <a:latin typeface="微软雅黑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526644" y="909148"/>
            <a:ext cx="45672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+mj-ea"/>
                <a:ea typeface="+mj-ea"/>
              </a:rPr>
              <a:t>201X</a:t>
            </a:r>
            <a:r>
              <a:rPr lang="zh-CN" altLang="en-US" sz="2400" b="1" dirty="0" smtClean="0">
                <a:latin typeface="+mj-ea"/>
                <a:ea typeface="+mj-ea"/>
              </a:rPr>
              <a:t>年第</a:t>
            </a:r>
            <a:r>
              <a:rPr lang="en-US" altLang="zh-CN" sz="2400" b="1" dirty="0" smtClean="0">
                <a:latin typeface="+mj-ea"/>
                <a:ea typeface="+mj-ea"/>
              </a:rPr>
              <a:t>X</a:t>
            </a:r>
            <a:r>
              <a:rPr lang="zh-CN" altLang="en-US" sz="2400" b="1" dirty="0" smtClean="0">
                <a:latin typeface="+mj-ea"/>
                <a:ea typeface="+mj-ea"/>
              </a:rPr>
              <a:t>季度营销经费分配表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6172" y="5301207"/>
            <a:ext cx="69151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这是一个表格范例，可以将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EXCEL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里的表格直接复制到这里，表格线框、字体、配色均可参照上表进行。</a:t>
            </a:r>
            <a:endParaRPr lang="zh-CN" altLang="en-US" sz="20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4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092253"/>
      </p:ext>
    </p:extLst>
  </p:cSld>
  <p:clrMapOvr>
    <a:masterClrMapping/>
  </p:clrMapOvr>
  <p:transition spd="slow" advTm="445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4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4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4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4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  <p:bldP spid="8" grpId="0"/>
      <p:bldP spid="9" grpId="0" animBg="1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362271" y="154085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4.1 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备用图形</a:t>
            </a:r>
            <a:endParaRPr lang="zh-CN" altLang="en-US" sz="2800" b="1" dirty="0">
              <a:solidFill>
                <a:schemeClr val="tx2"/>
              </a:solidFill>
              <a:latin typeface="微软雅黑"/>
              <a:ea typeface="微软雅黑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5977582" y="3602053"/>
            <a:ext cx="1704975" cy="1663700"/>
          </a:xfrm>
          <a:custGeom>
            <a:avLst/>
            <a:gdLst>
              <a:gd name="T0" fmla="*/ 24 w 1727"/>
              <a:gd name="T1" fmla="*/ 0 h 1685"/>
              <a:gd name="T2" fmla="*/ 954 w 1727"/>
              <a:gd name="T3" fmla="*/ 0 h 1685"/>
              <a:gd name="T4" fmla="*/ 1714 w 1727"/>
              <a:gd name="T5" fmla="*/ 761 h 1685"/>
              <a:gd name="T6" fmla="*/ 1714 w 1727"/>
              <a:gd name="T7" fmla="*/ 1685 h 1685"/>
              <a:gd name="T8" fmla="*/ 785 w 1727"/>
              <a:gd name="T9" fmla="*/ 1685 h 1685"/>
              <a:gd name="T10" fmla="*/ 13 w 1727"/>
              <a:gd name="T11" fmla="*/ 772 h 1685"/>
              <a:gd name="T12" fmla="*/ 24 w 1727"/>
              <a:gd name="T13" fmla="*/ 0 h 1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7" h="1685">
                <a:moveTo>
                  <a:pt x="24" y="0"/>
                </a:moveTo>
                <a:cubicBezTo>
                  <a:pt x="334" y="0"/>
                  <a:pt x="644" y="0"/>
                  <a:pt x="954" y="0"/>
                </a:cubicBezTo>
                <a:cubicBezTo>
                  <a:pt x="1403" y="24"/>
                  <a:pt x="1727" y="492"/>
                  <a:pt x="1714" y="761"/>
                </a:cubicBezTo>
                <a:cubicBezTo>
                  <a:pt x="1714" y="1069"/>
                  <a:pt x="1714" y="1377"/>
                  <a:pt x="1714" y="1685"/>
                </a:cubicBezTo>
                <a:cubicBezTo>
                  <a:pt x="1405" y="1685"/>
                  <a:pt x="1095" y="1685"/>
                  <a:pt x="785" y="1685"/>
                </a:cubicBezTo>
                <a:cubicBezTo>
                  <a:pt x="315" y="1681"/>
                  <a:pt x="0" y="1230"/>
                  <a:pt x="13" y="772"/>
                </a:cubicBezTo>
                <a:cubicBezTo>
                  <a:pt x="17" y="514"/>
                  <a:pt x="20" y="257"/>
                  <a:pt x="2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5977582" y="1828815"/>
            <a:ext cx="1704975" cy="1663700"/>
          </a:xfrm>
          <a:custGeom>
            <a:avLst/>
            <a:gdLst>
              <a:gd name="T0" fmla="*/ 24 w 1727"/>
              <a:gd name="T1" fmla="*/ 1685 h 1685"/>
              <a:gd name="T2" fmla="*/ 954 w 1727"/>
              <a:gd name="T3" fmla="*/ 1685 h 1685"/>
              <a:gd name="T4" fmla="*/ 1714 w 1727"/>
              <a:gd name="T5" fmla="*/ 924 h 1685"/>
              <a:gd name="T6" fmla="*/ 1714 w 1727"/>
              <a:gd name="T7" fmla="*/ 0 h 1685"/>
              <a:gd name="T8" fmla="*/ 785 w 1727"/>
              <a:gd name="T9" fmla="*/ 0 h 1685"/>
              <a:gd name="T10" fmla="*/ 13 w 1727"/>
              <a:gd name="T11" fmla="*/ 914 h 1685"/>
              <a:gd name="T12" fmla="*/ 24 w 1727"/>
              <a:gd name="T13" fmla="*/ 1685 h 1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7" h="1685">
                <a:moveTo>
                  <a:pt x="24" y="1685"/>
                </a:moveTo>
                <a:cubicBezTo>
                  <a:pt x="334" y="1685"/>
                  <a:pt x="644" y="1685"/>
                  <a:pt x="954" y="1685"/>
                </a:cubicBezTo>
                <a:cubicBezTo>
                  <a:pt x="1403" y="1661"/>
                  <a:pt x="1727" y="1194"/>
                  <a:pt x="1714" y="924"/>
                </a:cubicBezTo>
                <a:cubicBezTo>
                  <a:pt x="1714" y="616"/>
                  <a:pt x="1714" y="308"/>
                  <a:pt x="1714" y="0"/>
                </a:cubicBezTo>
                <a:cubicBezTo>
                  <a:pt x="1405" y="0"/>
                  <a:pt x="1095" y="0"/>
                  <a:pt x="785" y="0"/>
                </a:cubicBezTo>
                <a:cubicBezTo>
                  <a:pt x="315" y="4"/>
                  <a:pt x="0" y="455"/>
                  <a:pt x="13" y="914"/>
                </a:cubicBezTo>
                <a:cubicBezTo>
                  <a:pt x="17" y="1171"/>
                  <a:pt x="20" y="1428"/>
                  <a:pt x="24" y="1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4223394" y="3602053"/>
            <a:ext cx="1704975" cy="1663700"/>
          </a:xfrm>
          <a:custGeom>
            <a:avLst/>
            <a:gdLst>
              <a:gd name="T0" fmla="*/ 1704 w 1727"/>
              <a:gd name="T1" fmla="*/ 0 h 1685"/>
              <a:gd name="T2" fmla="*/ 774 w 1727"/>
              <a:gd name="T3" fmla="*/ 0 h 1685"/>
              <a:gd name="T4" fmla="*/ 13 w 1727"/>
              <a:gd name="T5" fmla="*/ 761 h 1685"/>
              <a:gd name="T6" fmla="*/ 13 w 1727"/>
              <a:gd name="T7" fmla="*/ 1685 h 1685"/>
              <a:gd name="T8" fmla="*/ 943 w 1727"/>
              <a:gd name="T9" fmla="*/ 1685 h 1685"/>
              <a:gd name="T10" fmla="*/ 1714 w 1727"/>
              <a:gd name="T11" fmla="*/ 772 h 1685"/>
              <a:gd name="T12" fmla="*/ 1704 w 1727"/>
              <a:gd name="T13" fmla="*/ 0 h 1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7" h="1685">
                <a:moveTo>
                  <a:pt x="1704" y="0"/>
                </a:moveTo>
                <a:cubicBezTo>
                  <a:pt x="1394" y="0"/>
                  <a:pt x="1084" y="0"/>
                  <a:pt x="774" y="0"/>
                </a:cubicBezTo>
                <a:cubicBezTo>
                  <a:pt x="325" y="24"/>
                  <a:pt x="0" y="492"/>
                  <a:pt x="13" y="761"/>
                </a:cubicBezTo>
                <a:cubicBezTo>
                  <a:pt x="13" y="1069"/>
                  <a:pt x="13" y="1377"/>
                  <a:pt x="13" y="1685"/>
                </a:cubicBezTo>
                <a:cubicBezTo>
                  <a:pt x="323" y="1685"/>
                  <a:pt x="633" y="1685"/>
                  <a:pt x="943" y="1685"/>
                </a:cubicBezTo>
                <a:cubicBezTo>
                  <a:pt x="1413" y="1681"/>
                  <a:pt x="1727" y="1230"/>
                  <a:pt x="1714" y="772"/>
                </a:cubicBezTo>
                <a:cubicBezTo>
                  <a:pt x="1711" y="514"/>
                  <a:pt x="1707" y="257"/>
                  <a:pt x="170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>
            <a:off x="4223394" y="1828815"/>
            <a:ext cx="1704975" cy="1663700"/>
          </a:xfrm>
          <a:custGeom>
            <a:avLst/>
            <a:gdLst>
              <a:gd name="T0" fmla="*/ 1704 w 1727"/>
              <a:gd name="T1" fmla="*/ 1685 h 1685"/>
              <a:gd name="T2" fmla="*/ 774 w 1727"/>
              <a:gd name="T3" fmla="*/ 1685 h 1685"/>
              <a:gd name="T4" fmla="*/ 13 w 1727"/>
              <a:gd name="T5" fmla="*/ 924 h 1685"/>
              <a:gd name="T6" fmla="*/ 13 w 1727"/>
              <a:gd name="T7" fmla="*/ 0 h 1685"/>
              <a:gd name="T8" fmla="*/ 943 w 1727"/>
              <a:gd name="T9" fmla="*/ 0 h 1685"/>
              <a:gd name="T10" fmla="*/ 1714 w 1727"/>
              <a:gd name="T11" fmla="*/ 914 h 1685"/>
              <a:gd name="T12" fmla="*/ 1704 w 1727"/>
              <a:gd name="T13" fmla="*/ 1685 h 1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7" h="1685">
                <a:moveTo>
                  <a:pt x="1704" y="1685"/>
                </a:moveTo>
                <a:cubicBezTo>
                  <a:pt x="1394" y="1685"/>
                  <a:pt x="1084" y="1685"/>
                  <a:pt x="774" y="1685"/>
                </a:cubicBezTo>
                <a:cubicBezTo>
                  <a:pt x="325" y="1661"/>
                  <a:pt x="0" y="1194"/>
                  <a:pt x="13" y="924"/>
                </a:cubicBezTo>
                <a:cubicBezTo>
                  <a:pt x="13" y="616"/>
                  <a:pt x="13" y="308"/>
                  <a:pt x="13" y="0"/>
                </a:cubicBezTo>
                <a:cubicBezTo>
                  <a:pt x="323" y="0"/>
                  <a:pt x="633" y="0"/>
                  <a:pt x="943" y="0"/>
                </a:cubicBezTo>
                <a:cubicBezTo>
                  <a:pt x="1413" y="4"/>
                  <a:pt x="1727" y="455"/>
                  <a:pt x="1714" y="914"/>
                </a:cubicBezTo>
                <a:cubicBezTo>
                  <a:pt x="1711" y="1171"/>
                  <a:pt x="1707" y="1428"/>
                  <a:pt x="1704" y="16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6" name="Oval 10"/>
          <p:cNvSpPr>
            <a:spLocks noChangeArrowheads="1"/>
          </p:cNvSpPr>
          <p:nvPr/>
        </p:nvSpPr>
        <p:spPr bwMode="auto">
          <a:xfrm>
            <a:off x="4711929" y="2245610"/>
            <a:ext cx="775540" cy="7755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78792" y="2279437"/>
            <a:ext cx="641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tx2"/>
                </a:solidFill>
                <a:latin typeface="+mj-ea"/>
                <a:ea typeface="+mj-ea"/>
              </a:rPr>
              <a:t>S</a:t>
            </a:r>
            <a:endParaRPr lang="zh-CN" altLang="en-US" sz="40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97391" y="1522987"/>
            <a:ext cx="2865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  <a:latin typeface="+mj-ea"/>
                <a:ea typeface="+mj-ea"/>
              </a:rPr>
              <a:t>劣势</a:t>
            </a:r>
            <a:r>
              <a:rPr lang="en-US" altLang="zh-CN" sz="2400" dirty="0" smtClean="0">
                <a:solidFill>
                  <a:schemeClr val="tx2"/>
                </a:solidFill>
                <a:latin typeface="+mj-ea"/>
                <a:ea typeface="+mj-ea"/>
              </a:rPr>
              <a:t>(Weaknesses</a:t>
            </a:r>
            <a:r>
              <a:rPr lang="en-US" altLang="zh-CN" sz="2400" dirty="0">
                <a:solidFill>
                  <a:schemeClr val="tx2"/>
                </a:solidFill>
                <a:latin typeface="+mj-ea"/>
                <a:ea typeface="+mj-ea"/>
              </a:rPr>
              <a:t>)</a:t>
            </a:r>
            <a:endParaRPr lang="zh-CN" altLang="en-US" sz="24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97392" y="1960086"/>
            <a:ext cx="36575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en-US" altLang="zh-CN" dirty="0" smtClean="0">
                <a:solidFill>
                  <a:schemeClr val="tx2"/>
                </a:solidFill>
              </a:rPr>
              <a:t>1</a:t>
            </a:r>
            <a:r>
              <a:rPr lang="zh-CN" altLang="en-US" dirty="0" smtClean="0">
                <a:solidFill>
                  <a:schemeClr val="tx2"/>
                </a:solidFill>
              </a:rPr>
              <a:t>、学历方面有劣势，在研究生盛行的时代本科生劣势明显。</a:t>
            </a:r>
            <a:endParaRPr lang="en-US" altLang="zh-CN" dirty="0" smtClean="0">
              <a:solidFill>
                <a:schemeClr val="tx2"/>
              </a:solidFill>
            </a:endParaRPr>
          </a:p>
          <a:p>
            <a:r>
              <a:rPr lang="en-US" altLang="zh-CN" dirty="0" smtClean="0">
                <a:solidFill>
                  <a:schemeClr val="tx2"/>
                </a:solidFill>
              </a:rPr>
              <a:t>2</a:t>
            </a:r>
            <a:r>
              <a:rPr lang="zh-CN" altLang="en-US" dirty="0" smtClean="0">
                <a:solidFill>
                  <a:schemeClr val="tx2"/>
                </a:solidFill>
              </a:rPr>
              <a:t>、家庭劣势：普通家庭长大，使得眼界有一定的局限，能获得的家庭资源有限。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68222" y="1522987"/>
            <a:ext cx="2906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tx2"/>
                </a:solidFill>
                <a:latin typeface="+mj-ea"/>
                <a:ea typeface="+mj-ea"/>
              </a:rPr>
              <a:t>优势</a:t>
            </a:r>
            <a:r>
              <a:rPr lang="en-US" altLang="zh-CN" sz="2400" dirty="0" smtClean="0">
                <a:solidFill>
                  <a:schemeClr val="tx2"/>
                </a:solidFill>
                <a:latin typeface="+mj-ea"/>
                <a:ea typeface="+mj-ea"/>
              </a:rPr>
              <a:t>(Strengths</a:t>
            </a:r>
            <a:r>
              <a:rPr lang="en-US" altLang="zh-CN" sz="2400" dirty="0">
                <a:solidFill>
                  <a:schemeClr val="tx2"/>
                </a:solidFill>
                <a:latin typeface="+mj-ea"/>
                <a:ea typeface="+mj-ea"/>
              </a:rPr>
              <a:t>)</a:t>
            </a:r>
            <a:endParaRPr lang="zh-CN" altLang="en-US" sz="24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7669" y="1960086"/>
            <a:ext cx="34305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en-US" altLang="zh-CN" dirty="0" smtClean="0">
                <a:solidFill>
                  <a:schemeClr val="tx2"/>
                </a:solidFill>
              </a:rPr>
              <a:t>1</a:t>
            </a:r>
            <a:r>
              <a:rPr lang="zh-CN" altLang="en-US" dirty="0" smtClean="0">
                <a:solidFill>
                  <a:schemeClr val="tx2"/>
                </a:solidFill>
              </a:rPr>
              <a:t>、专业有优势，属热门专业。</a:t>
            </a:r>
            <a:endParaRPr lang="en-US" altLang="zh-CN" dirty="0" smtClean="0">
              <a:solidFill>
                <a:schemeClr val="tx2"/>
              </a:solidFill>
            </a:endParaRPr>
          </a:p>
          <a:p>
            <a:r>
              <a:rPr lang="en-US" altLang="zh-CN" dirty="0" smtClean="0">
                <a:solidFill>
                  <a:schemeClr val="tx2"/>
                </a:solidFill>
              </a:rPr>
              <a:t>2</a:t>
            </a:r>
            <a:r>
              <a:rPr lang="zh-CN" altLang="en-US" dirty="0" smtClean="0">
                <a:solidFill>
                  <a:schemeClr val="tx2"/>
                </a:solidFill>
              </a:rPr>
              <a:t>、特长有优势，成绩优秀，有大公司实习经验。</a:t>
            </a:r>
            <a:endParaRPr lang="en-US" altLang="zh-CN" dirty="0" smtClean="0">
              <a:solidFill>
                <a:schemeClr val="tx2"/>
              </a:solidFill>
            </a:endParaRPr>
          </a:p>
          <a:p>
            <a:r>
              <a:rPr lang="en-US" altLang="zh-CN" dirty="0" smtClean="0">
                <a:solidFill>
                  <a:schemeClr val="tx2"/>
                </a:solidFill>
              </a:rPr>
              <a:t>3</a:t>
            </a:r>
            <a:r>
              <a:rPr lang="zh-CN" altLang="en-US" dirty="0" smtClean="0">
                <a:solidFill>
                  <a:schemeClr val="tx2"/>
                </a:solidFill>
              </a:rPr>
              <a:t>、能力有优势，担任过学生会干部，获得优干等称号。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97392" y="4511900"/>
            <a:ext cx="36575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en-US" altLang="zh-CN" dirty="0" smtClean="0">
                <a:solidFill>
                  <a:schemeClr val="tx2"/>
                </a:solidFill>
              </a:rPr>
              <a:t>1</a:t>
            </a:r>
            <a:r>
              <a:rPr lang="zh-CN" altLang="en-US" dirty="0" smtClean="0">
                <a:solidFill>
                  <a:schemeClr val="tx2"/>
                </a:solidFill>
              </a:rPr>
              <a:t>、如果参加了工作，就失去了进一步深造机会。</a:t>
            </a:r>
            <a:endParaRPr lang="en-US" altLang="zh-CN" dirty="0" smtClean="0">
              <a:solidFill>
                <a:schemeClr val="tx2"/>
              </a:solidFill>
            </a:endParaRPr>
          </a:p>
          <a:p>
            <a:r>
              <a:rPr lang="en-US" altLang="zh-CN" dirty="0" smtClean="0">
                <a:solidFill>
                  <a:schemeClr val="tx2"/>
                </a:solidFill>
              </a:rPr>
              <a:t>2</a:t>
            </a:r>
            <a:r>
              <a:rPr lang="zh-CN" altLang="en-US" dirty="0" smtClean="0">
                <a:solidFill>
                  <a:schemeClr val="tx2"/>
                </a:solidFill>
              </a:rPr>
              <a:t>、本科学历在本行业中发展空间越来越小。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7669" y="4511900"/>
            <a:ext cx="34305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en-US" altLang="zh-CN" dirty="0" smtClean="0">
                <a:solidFill>
                  <a:schemeClr val="tx2"/>
                </a:solidFill>
              </a:rPr>
              <a:t>1</a:t>
            </a:r>
            <a:r>
              <a:rPr lang="zh-CN" altLang="en-US" dirty="0" smtClean="0">
                <a:solidFill>
                  <a:schemeClr val="tx2"/>
                </a:solidFill>
              </a:rPr>
              <a:t>、抓紧热门专业，找到工作煅炼自己的业务能力。</a:t>
            </a:r>
            <a:endParaRPr lang="en-US" altLang="zh-CN" dirty="0" smtClean="0">
              <a:solidFill>
                <a:schemeClr val="tx2"/>
              </a:solidFill>
            </a:endParaRPr>
          </a:p>
          <a:p>
            <a:r>
              <a:rPr lang="en-US" altLang="zh-CN" dirty="0" smtClean="0">
                <a:solidFill>
                  <a:schemeClr val="tx2"/>
                </a:solidFill>
              </a:rPr>
              <a:t>2</a:t>
            </a:r>
            <a:r>
              <a:rPr lang="zh-CN" altLang="en-US" dirty="0" smtClean="0">
                <a:solidFill>
                  <a:schemeClr val="tx2"/>
                </a:solidFill>
              </a:rPr>
              <a:t>、发挥能力优势，尽一切机会为自己创造机会。</a:t>
            </a:r>
            <a:endParaRPr lang="en-US" altLang="zh-CN" dirty="0" smtClean="0">
              <a:solidFill>
                <a:schemeClr val="tx2"/>
              </a:solidFill>
            </a:endParaRPr>
          </a:p>
        </p:txBody>
      </p:sp>
      <p:sp>
        <p:nvSpPr>
          <p:cNvPr id="24" name="Oval 10"/>
          <p:cNvSpPr>
            <a:spLocks noChangeArrowheads="1"/>
          </p:cNvSpPr>
          <p:nvPr/>
        </p:nvSpPr>
        <p:spPr bwMode="auto">
          <a:xfrm>
            <a:off x="6414605" y="2245610"/>
            <a:ext cx="775540" cy="7755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81468" y="2279437"/>
            <a:ext cx="641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tx2"/>
                </a:solidFill>
                <a:latin typeface="+mj-ea"/>
                <a:ea typeface="+mj-ea"/>
              </a:rPr>
              <a:t>W</a:t>
            </a:r>
            <a:endParaRPr lang="zh-CN" altLang="en-US" sz="40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26" name="Oval 10"/>
          <p:cNvSpPr>
            <a:spLocks noChangeArrowheads="1"/>
          </p:cNvSpPr>
          <p:nvPr/>
        </p:nvSpPr>
        <p:spPr bwMode="auto">
          <a:xfrm>
            <a:off x="4711929" y="4011348"/>
            <a:ext cx="775540" cy="7755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78792" y="4045175"/>
            <a:ext cx="641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tx2"/>
                </a:solidFill>
                <a:latin typeface="+mj-ea"/>
                <a:ea typeface="+mj-ea"/>
              </a:rPr>
              <a:t>O</a:t>
            </a:r>
            <a:endParaRPr lang="zh-CN" altLang="en-US" sz="40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28" name="Oval 10"/>
          <p:cNvSpPr>
            <a:spLocks noChangeArrowheads="1"/>
          </p:cNvSpPr>
          <p:nvPr/>
        </p:nvSpPr>
        <p:spPr bwMode="auto">
          <a:xfrm>
            <a:off x="6414605" y="4011348"/>
            <a:ext cx="775540" cy="7755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81468" y="4045175"/>
            <a:ext cx="641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tx2"/>
                </a:solidFill>
                <a:latin typeface="+mj-ea"/>
                <a:ea typeface="+mj-ea"/>
              </a:rPr>
              <a:t>T</a:t>
            </a:r>
            <a:endParaRPr lang="zh-CN" altLang="en-US" sz="40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97391" y="4108531"/>
            <a:ext cx="2865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  <a:latin typeface="+mj-ea"/>
                <a:ea typeface="+mj-ea"/>
              </a:rPr>
              <a:t>风险</a:t>
            </a:r>
            <a:r>
              <a:rPr lang="en-US" altLang="zh-CN" sz="2400" dirty="0" smtClean="0">
                <a:solidFill>
                  <a:schemeClr val="tx2"/>
                </a:solidFill>
                <a:latin typeface="+mj-ea"/>
                <a:ea typeface="+mj-ea"/>
              </a:rPr>
              <a:t>(Threats)</a:t>
            </a:r>
            <a:endParaRPr lang="zh-CN" altLang="en-US" sz="24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7670" y="4108531"/>
            <a:ext cx="3267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tx2"/>
                </a:solidFill>
                <a:latin typeface="+mj-ea"/>
                <a:ea typeface="+mj-ea"/>
              </a:rPr>
              <a:t>机遇</a:t>
            </a:r>
            <a:r>
              <a:rPr lang="en-US" altLang="zh-CN" sz="2400" dirty="0" smtClean="0">
                <a:solidFill>
                  <a:schemeClr val="tx2"/>
                </a:solidFill>
                <a:latin typeface="+mj-ea"/>
                <a:ea typeface="+mj-ea"/>
              </a:rPr>
              <a:t>(Opportunities)</a:t>
            </a:r>
            <a:endParaRPr lang="zh-CN" altLang="en-US" sz="24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4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569048"/>
      </p:ext>
    </p:extLst>
  </p:cSld>
  <p:clrMapOvr>
    <a:masterClrMapping/>
  </p:clrMapOvr>
  <p:transition spd="slow" advTm="7482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4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940"/>
                                </p:stCondLst>
                                <p:childTnLst>
                                  <p:par>
                                    <p:cTn id="22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6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44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940"/>
                                </p:stCondLst>
                                <p:childTnLst>
                                  <p:par>
                                    <p:cTn id="5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4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340"/>
                                </p:stCondLst>
                                <p:childTnLst>
                                  <p:par>
                                    <p:cTn id="5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84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340"/>
                                </p:stCondLst>
                                <p:childTnLst>
                                  <p:par>
                                    <p:cTn id="7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4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740"/>
                                </p:stCondLst>
                                <p:childTnLst>
                                  <p:par>
                                    <p:cTn id="7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4240"/>
                                </p:stCondLst>
                                <p:childTnLst>
                                  <p:par>
                                    <p:cTn id="8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4740"/>
                                </p:stCondLst>
                                <p:childTnLst>
                                  <p:par>
                                    <p:cTn id="9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140"/>
                                </p:stCondLst>
                                <p:childTnLst>
                                  <p:par>
                                    <p:cTn id="10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5640"/>
                                </p:stCondLst>
                                <p:childTnLst>
                                  <p:par>
                                    <p:cTn id="10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140"/>
                                </p:stCondLst>
                                <p:childTnLst>
                                  <p:par>
                                    <p:cTn id="11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6540"/>
                                </p:stCondLst>
                                <p:childTnLst>
                                  <p:par>
                                    <p:cTn id="12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9" grpId="0" animBg="1"/>
          <p:bldP spid="10" grpId="0" animBg="1"/>
          <p:bldP spid="11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 animBg="1"/>
          <p:bldP spid="25" grpId="0"/>
          <p:bldP spid="26" grpId="0" animBg="1"/>
          <p:bldP spid="27" grpId="0"/>
          <p:bldP spid="28" grpId="0" animBg="1"/>
          <p:bldP spid="29" grpId="0"/>
          <p:bldP spid="30" grpId="0"/>
          <p:bldP spid="31" grpId="0"/>
          <p:bldP spid="32" grpId="0" animBg="1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4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940"/>
                                </p:stCondLst>
                                <p:childTnLst>
                                  <p:par>
                                    <p:cTn id="22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44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940"/>
                                </p:stCondLst>
                                <p:childTnLst>
                                  <p:par>
                                    <p:cTn id="5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4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340"/>
                                </p:stCondLst>
                                <p:childTnLst>
                                  <p:par>
                                    <p:cTn id="5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84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340"/>
                                </p:stCondLst>
                                <p:childTnLst>
                                  <p:par>
                                    <p:cTn id="7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4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740"/>
                                </p:stCondLst>
                                <p:childTnLst>
                                  <p:par>
                                    <p:cTn id="7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4240"/>
                                </p:stCondLst>
                                <p:childTnLst>
                                  <p:par>
                                    <p:cTn id="8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4740"/>
                                </p:stCondLst>
                                <p:childTnLst>
                                  <p:par>
                                    <p:cTn id="9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140"/>
                                </p:stCondLst>
                                <p:childTnLst>
                                  <p:par>
                                    <p:cTn id="10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5640"/>
                                </p:stCondLst>
                                <p:childTnLst>
                                  <p:par>
                                    <p:cTn id="10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140"/>
                                </p:stCondLst>
                                <p:childTnLst>
                                  <p:par>
                                    <p:cTn id="11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6540"/>
                                </p:stCondLst>
                                <p:childTnLst>
                                  <p:par>
                                    <p:cTn id="12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9" grpId="0" animBg="1"/>
          <p:bldP spid="10" grpId="0" animBg="1"/>
          <p:bldP spid="11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 animBg="1"/>
          <p:bldP spid="25" grpId="0"/>
          <p:bldP spid="26" grpId="0" animBg="1"/>
          <p:bldP spid="27" grpId="0"/>
          <p:bldP spid="28" grpId="0" animBg="1"/>
          <p:bldP spid="29" grpId="0"/>
          <p:bldP spid="30" grpId="0"/>
          <p:bldP spid="31" grpId="0"/>
          <p:bldP spid="32" grpId="0" animBg="1"/>
          <p:bldP spid="3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3785269" y="2020454"/>
            <a:ext cx="8411531" cy="2817092"/>
          </a:xfrm>
          <a:custGeom>
            <a:avLst/>
            <a:gdLst>
              <a:gd name="T0" fmla="*/ 1136 w 11039"/>
              <a:gd name="T1" fmla="*/ 0 h 3662"/>
              <a:gd name="T2" fmla="*/ 11039 w 11039"/>
              <a:gd name="T3" fmla="*/ 0 h 3662"/>
              <a:gd name="T4" fmla="*/ 11039 w 11039"/>
              <a:gd name="T5" fmla="*/ 3662 h 3662"/>
              <a:gd name="T6" fmla="*/ 0 w 11039"/>
              <a:gd name="T7" fmla="*/ 3662 h 3662"/>
              <a:gd name="T8" fmla="*/ 1136 w 11039"/>
              <a:gd name="T9" fmla="*/ 0 h 3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39" h="3662">
                <a:moveTo>
                  <a:pt x="1136" y="0"/>
                </a:moveTo>
                <a:lnTo>
                  <a:pt x="11039" y="0"/>
                </a:lnTo>
                <a:lnTo>
                  <a:pt x="11039" y="3662"/>
                </a:lnTo>
                <a:lnTo>
                  <a:pt x="0" y="3662"/>
                </a:lnTo>
                <a:lnTo>
                  <a:pt x="113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0" y="2020454"/>
            <a:ext cx="4548364" cy="2817092"/>
          </a:xfrm>
          <a:custGeom>
            <a:avLst/>
            <a:gdLst>
              <a:gd name="T0" fmla="*/ 5970 w 5970"/>
              <a:gd name="T1" fmla="*/ 0 h 3662"/>
              <a:gd name="T2" fmla="*/ 4846 w 5970"/>
              <a:gd name="T3" fmla="*/ 3662 h 3662"/>
              <a:gd name="T4" fmla="*/ 0 w 5970"/>
              <a:gd name="T5" fmla="*/ 3662 h 3662"/>
              <a:gd name="T6" fmla="*/ 3 w 5970"/>
              <a:gd name="T7" fmla="*/ 0 h 3662"/>
              <a:gd name="T8" fmla="*/ 5970 w 5970"/>
              <a:gd name="T9" fmla="*/ 0 h 3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70" h="3662">
                <a:moveTo>
                  <a:pt x="5970" y="0"/>
                </a:moveTo>
                <a:lnTo>
                  <a:pt x="4846" y="3662"/>
                </a:lnTo>
                <a:lnTo>
                  <a:pt x="0" y="3662"/>
                </a:lnTo>
                <a:lnTo>
                  <a:pt x="3" y="0"/>
                </a:lnTo>
                <a:lnTo>
                  <a:pt x="597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4607353" y="2396811"/>
            <a:ext cx="6767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accent2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dirty="0"/>
              <a:t>履职工作特色和亮点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936131" y="1943067"/>
            <a:ext cx="175881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 smtClean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endParaRPr lang="zh-CN" altLang="en-US" sz="199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1" name="Oval 39"/>
          <p:cNvSpPr>
            <a:spLocks noChangeAspect="1" noChangeArrowheads="1"/>
          </p:cNvSpPr>
          <p:nvPr/>
        </p:nvSpPr>
        <p:spPr bwMode="auto">
          <a:xfrm>
            <a:off x="4766755" y="3411809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12" name="Oval 40"/>
          <p:cNvSpPr>
            <a:spLocks noChangeAspect="1" noChangeArrowheads="1"/>
          </p:cNvSpPr>
          <p:nvPr/>
        </p:nvSpPr>
        <p:spPr bwMode="auto">
          <a:xfrm>
            <a:off x="4766755" y="3808474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82755" y="3320367"/>
            <a:ext cx="60841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抓责任落实，建立党建工作联动机制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82755" y="3717032"/>
            <a:ext cx="4860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抓学习教育，营造树党风扬正气的氛围</a:t>
            </a:r>
          </a:p>
        </p:txBody>
      </p:sp>
      <p:sp>
        <p:nvSpPr>
          <p:cNvPr id="19" name="Oval 40"/>
          <p:cNvSpPr>
            <a:spLocks noChangeAspect="1" noChangeArrowheads="1"/>
          </p:cNvSpPr>
          <p:nvPr/>
        </p:nvSpPr>
        <p:spPr bwMode="auto">
          <a:xfrm>
            <a:off x="4766755" y="4231554"/>
            <a:ext cx="216000" cy="217227"/>
          </a:xfrm>
          <a:prstGeom prst="ellips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solidFill>
                <a:schemeClr val="accent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2755" y="4140112"/>
            <a:ext cx="5148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抓组织建设，凝聚党员领导干部战斗力</a:t>
            </a:r>
          </a:p>
        </p:txBody>
      </p:sp>
      <p:cxnSp>
        <p:nvCxnSpPr>
          <p:cNvPr id="3" name="直接连接符 2"/>
          <p:cNvCxnSpPr/>
          <p:nvPr/>
        </p:nvCxnSpPr>
        <p:spPr bwMode="auto">
          <a:xfrm flipH="1">
            <a:off x="3739487" y="2020454"/>
            <a:ext cx="854832" cy="279720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292075916"/>
      </p:ext>
    </p:extLst>
  </p:cSld>
  <p:clrMapOvr>
    <a:masterClrMapping/>
  </p:clrMapOvr>
  <p:transition spd="slow" advTm="5018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46448E-8 1.3876E-7 L -0.11905 0.68316 " pathEditMode="relative" rAng="0" ptsTypes="AA">
                                      <p:cBhvr>
                                        <p:cTn id="8" dur="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9" y="34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7" grpId="0"/>
      <p:bldP spid="28" grpId="0"/>
      <p:bldP spid="28" grpId="1"/>
      <p:bldP spid="11" grpId="0" animBg="1"/>
      <p:bldP spid="12" grpId="0" animBg="1"/>
      <p:bldP spid="14" grpId="0"/>
      <p:bldP spid="15" grpId="0"/>
      <p:bldP spid="19" grpId="0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85525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1.1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抓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责任落实，建立党建工作联动机制</a:t>
            </a:r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21917" y="1192171"/>
            <a:ext cx="92890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dirty="0" smtClean="0">
                <a:solidFill>
                  <a:schemeClr val="tx2"/>
                </a:solidFill>
                <a:latin typeface="+mj-ea"/>
                <a:ea typeface="+mj-ea"/>
              </a:rPr>
              <a:t>2015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年，在省分公司党委总经理室的关心支持下，某某某某党委班子得以充实健全，为充分发挥班子整体功能，班子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人细化职责，明确分工，分别负责党委、纪委、工会工作，坚持党委统一领导，纪委协同监督，工会保障权益，打造党政齐抓共管的格局</a:t>
            </a:r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。</a:t>
            </a:r>
            <a:endParaRPr lang="zh-CN" altLang="en-US" sz="2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2071856" y="2951355"/>
            <a:ext cx="792088" cy="792088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9086" y="3147344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党委</a:t>
            </a:r>
          </a:p>
        </p:txBody>
      </p:sp>
      <p:sp>
        <p:nvSpPr>
          <p:cNvPr id="9" name="右箭头 8"/>
          <p:cNvSpPr/>
          <p:nvPr/>
        </p:nvSpPr>
        <p:spPr bwMode="auto">
          <a:xfrm>
            <a:off x="3007960" y="3222626"/>
            <a:ext cx="247828" cy="249546"/>
          </a:xfrm>
          <a:prstGeom prst="rightArrow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20089" y="3132089"/>
            <a:ext cx="1415772" cy="46166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accent2"/>
                </a:solidFill>
                <a:latin typeface="+mj-ea"/>
                <a:ea typeface="+mj-ea"/>
              </a:rPr>
              <a:t>统一领导</a:t>
            </a:r>
            <a:endParaRPr lang="zh-CN" altLang="en-US" sz="2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2071856" y="4055576"/>
            <a:ext cx="792088" cy="792088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19086" y="4251565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accent2"/>
                </a:solidFill>
                <a:latin typeface="+mj-ea"/>
                <a:ea typeface="+mj-ea"/>
              </a:rPr>
              <a:t>纪委</a:t>
            </a:r>
            <a:endParaRPr lang="zh-CN" altLang="en-US" sz="2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6" name="右箭头 15"/>
          <p:cNvSpPr/>
          <p:nvPr/>
        </p:nvSpPr>
        <p:spPr bwMode="auto">
          <a:xfrm>
            <a:off x="3007960" y="4326847"/>
            <a:ext cx="247828" cy="249546"/>
          </a:xfrm>
          <a:prstGeom prst="rightArrow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20089" y="4236310"/>
            <a:ext cx="1415772" cy="46166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accent2"/>
                </a:solidFill>
                <a:latin typeface="+mj-ea"/>
                <a:ea typeface="+mj-ea"/>
              </a:rPr>
              <a:t>协同监督</a:t>
            </a:r>
            <a:endParaRPr lang="zh-CN" altLang="en-US" sz="2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2071856" y="5111810"/>
            <a:ext cx="792088" cy="792088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19086" y="5307799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accent2"/>
                </a:solidFill>
                <a:latin typeface="+mj-ea"/>
                <a:ea typeface="+mj-ea"/>
              </a:rPr>
              <a:t>工会</a:t>
            </a:r>
            <a:endParaRPr lang="zh-CN" altLang="en-US" sz="2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0" name="右箭头 19"/>
          <p:cNvSpPr/>
          <p:nvPr/>
        </p:nvSpPr>
        <p:spPr bwMode="auto">
          <a:xfrm>
            <a:off x="3007960" y="5383081"/>
            <a:ext cx="247828" cy="249546"/>
          </a:xfrm>
          <a:prstGeom prst="rightArrow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20089" y="5292544"/>
            <a:ext cx="1415772" cy="46166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accent2"/>
                </a:solidFill>
                <a:latin typeface="+mj-ea"/>
                <a:ea typeface="+mj-ea"/>
              </a:rPr>
              <a:t>保障权益</a:t>
            </a:r>
            <a:endParaRPr lang="zh-CN" altLang="en-US" sz="2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277" y="2601246"/>
            <a:ext cx="5880431" cy="3420042"/>
          </a:xfrm>
          <a:prstGeom prst="rect">
            <a:avLst/>
          </a:prstGeom>
          <a:noFill/>
          <a:ln w="9525">
            <a:solidFill>
              <a:schemeClr val="bg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圆角矩形 9"/>
          <p:cNvSpPr/>
          <p:nvPr/>
        </p:nvSpPr>
        <p:spPr bwMode="auto">
          <a:xfrm>
            <a:off x="1218255" y="1311536"/>
            <a:ext cx="576064" cy="576064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62271" y="1337958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endParaRPr lang="zh-CN" altLang="en-US" sz="2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86268" y="6026104"/>
            <a:ext cx="40324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2"/>
                </a:solidFill>
                <a:latin typeface="+mj-ea"/>
                <a:ea typeface="+mj-ea"/>
              </a:rPr>
              <a:t>某某党支部领导班子在讨论新年工作计划</a:t>
            </a:r>
            <a:endParaRPr lang="zh-CN" altLang="en-US" sz="1600" dirty="0">
              <a:solidFill>
                <a:schemeClr val="tx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51093572"/>
      </p:ext>
    </p:extLst>
  </p:cSld>
  <p:clrMapOvr>
    <a:masterClrMapping/>
  </p:clrMapOvr>
  <p:transition spd="slow" advTm="10534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2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2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2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20"/>
                            </p:stCondLst>
                            <p:childTnLst>
                              <p:par>
                                <p:cTn id="4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2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82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320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2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2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620"/>
                            </p:stCondLst>
                            <p:childTnLst>
                              <p:par>
                                <p:cTn id="8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20"/>
                            </p:stCondLst>
                            <p:childTnLst>
                              <p:par>
                                <p:cTn id="9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42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92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320"/>
                            </p:stCondLst>
                            <p:childTnLst>
                              <p:par>
                                <p:cTn id="1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82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2" grpId="0" animBg="1"/>
      <p:bldP spid="25" grpId="0"/>
      <p:bldP spid="2" grpId="0"/>
      <p:bldP spid="6" grpId="0" animBg="1"/>
      <p:bldP spid="8" grpId="0"/>
      <p:bldP spid="9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10" grpId="0" animBg="1"/>
      <p:bldP spid="10" grpId="1" animBg="1"/>
      <p:bldP spid="5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8768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1.1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抓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责任落实，建立党建工作联动机制</a:t>
            </a:r>
          </a:p>
        </p:txBody>
      </p:sp>
      <p:sp>
        <p:nvSpPr>
          <p:cNvPr id="5" name="矩形 4"/>
          <p:cNvSpPr/>
          <p:nvPr/>
        </p:nvSpPr>
        <p:spPr>
          <a:xfrm>
            <a:off x="1921917" y="1420247"/>
            <a:ext cx="32403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完善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公司党建工作机制，出台了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党委中心组学习制度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某某党支部学习制度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 smtClean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某某县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支党支部学习制度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某某党支部年度工作计划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党员考核管理办法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等，制定学习规划、明确年度任务、严格党员考核，实现党建工作规范化、制度化。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477" y="1412776"/>
            <a:ext cx="5675825" cy="406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1218255" y="1412776"/>
            <a:ext cx="576064" cy="576064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62271" y="1439198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  <a:endParaRPr lang="zh-CN" altLang="en-US" sz="2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42358730"/>
      </p:ext>
    </p:extLst>
  </p:cSld>
  <p:clrMapOvr>
    <a:masterClrMapping/>
  </p:clrMapOvr>
  <p:transition spd="slow" advTm="495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2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2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2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2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" grpId="0"/>
      <p:bldP spid="9" grpId="0" animBg="1"/>
      <p:bldP spid="10" grpId="0"/>
      <p:bldP spid="11" grpId="0" animBg="1"/>
      <p:bldP spid="11" grpId="1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 bwMode="auto">
          <a:xfrm>
            <a:off x="1795527" y="3356992"/>
            <a:ext cx="5832648" cy="2736304"/>
          </a:xfrm>
          <a:prstGeom prst="roundRect">
            <a:avLst>
              <a:gd name="adj" fmla="val 5694"/>
            </a:avLst>
          </a:prstGeom>
          <a:solidFill>
            <a:schemeClr val="accent2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圆角矩形 28"/>
          <p:cNvSpPr/>
          <p:nvPr/>
        </p:nvSpPr>
        <p:spPr bwMode="auto">
          <a:xfrm>
            <a:off x="7950667" y="3356992"/>
            <a:ext cx="3137479" cy="2736304"/>
          </a:xfrm>
          <a:prstGeom prst="roundRect">
            <a:avLst>
              <a:gd name="adj" fmla="val 5694"/>
            </a:avLst>
          </a:prstGeom>
          <a:solidFill>
            <a:schemeClr val="accent2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362271" y="154085"/>
            <a:ext cx="7328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1.2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抓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学习教育，营造树党风扬正气的氛围</a:t>
            </a:r>
          </a:p>
        </p:txBody>
      </p:sp>
      <p:sp>
        <p:nvSpPr>
          <p:cNvPr id="2" name="矩形 1"/>
          <p:cNvSpPr/>
          <p:nvPr/>
        </p:nvSpPr>
        <p:spPr>
          <a:xfrm>
            <a:off x="1921917" y="1124744"/>
            <a:ext cx="92692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由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公司党委班子带头，通过每月组织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次集中学习、统一发放了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党章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习近平总书记系列重要讲话读本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习近平关于党风廉政建设和反腐败斗争论述摘编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十八大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报告学习辅导读本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等进行自主学习、订购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半月谈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求是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党支部工作指导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等党刊轮流传阅、在职场安置党务宣传栏、建立某某某某党员微信群讨论学习等多种方式，不断强化党员干部政治理论学习，提高政治素养</a:t>
            </a:r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。</a:t>
            </a:r>
            <a:endParaRPr lang="zh-CN" altLang="en-US" sz="2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2002868" y="3712795"/>
            <a:ext cx="308230" cy="375984"/>
          </a:xfrm>
          <a:custGeom>
            <a:avLst/>
            <a:gdLst>
              <a:gd name="T0" fmla="*/ 517 w 3460"/>
              <a:gd name="T1" fmla="*/ 0 h 4224"/>
              <a:gd name="T2" fmla="*/ 3298 w 3460"/>
              <a:gd name="T3" fmla="*/ 0 h 4224"/>
              <a:gd name="T4" fmla="*/ 3460 w 3460"/>
              <a:gd name="T5" fmla="*/ 0 h 4224"/>
              <a:gd name="T6" fmla="*/ 3460 w 3460"/>
              <a:gd name="T7" fmla="*/ 163 h 4224"/>
              <a:gd name="T8" fmla="*/ 3460 w 3460"/>
              <a:gd name="T9" fmla="*/ 3730 h 4224"/>
              <a:gd name="T10" fmla="*/ 3460 w 3460"/>
              <a:gd name="T11" fmla="*/ 3893 h 4224"/>
              <a:gd name="T12" fmla="*/ 3298 w 3460"/>
              <a:gd name="T13" fmla="*/ 3893 h 4224"/>
              <a:gd name="T14" fmla="*/ 3183 w 3460"/>
              <a:gd name="T15" fmla="*/ 3893 h 4224"/>
              <a:gd name="T16" fmla="*/ 3183 w 3460"/>
              <a:gd name="T17" fmla="*/ 253 h 4224"/>
              <a:gd name="T18" fmla="*/ 355 w 3460"/>
              <a:gd name="T19" fmla="*/ 253 h 4224"/>
              <a:gd name="T20" fmla="*/ 355 w 3460"/>
              <a:gd name="T21" fmla="*/ 163 h 4224"/>
              <a:gd name="T22" fmla="*/ 355 w 3460"/>
              <a:gd name="T23" fmla="*/ 0 h 4224"/>
              <a:gd name="T24" fmla="*/ 517 w 3460"/>
              <a:gd name="T25" fmla="*/ 0 h 4224"/>
              <a:gd name="T26" fmla="*/ 163 w 3460"/>
              <a:gd name="T27" fmla="*/ 331 h 4224"/>
              <a:gd name="T28" fmla="*/ 2943 w 3460"/>
              <a:gd name="T29" fmla="*/ 331 h 4224"/>
              <a:gd name="T30" fmla="*/ 3106 w 3460"/>
              <a:gd name="T31" fmla="*/ 331 h 4224"/>
              <a:gd name="T32" fmla="*/ 3106 w 3460"/>
              <a:gd name="T33" fmla="*/ 494 h 4224"/>
              <a:gd name="T34" fmla="*/ 3106 w 3460"/>
              <a:gd name="T35" fmla="*/ 4061 h 4224"/>
              <a:gd name="T36" fmla="*/ 3106 w 3460"/>
              <a:gd name="T37" fmla="*/ 4224 h 4224"/>
              <a:gd name="T38" fmla="*/ 2943 w 3460"/>
              <a:gd name="T39" fmla="*/ 4224 h 4224"/>
              <a:gd name="T40" fmla="*/ 981 w 3460"/>
              <a:gd name="T41" fmla="*/ 4224 h 4224"/>
              <a:gd name="T42" fmla="*/ 928 w 3460"/>
              <a:gd name="T43" fmla="*/ 4224 h 4224"/>
              <a:gd name="T44" fmla="*/ 884 w 3460"/>
              <a:gd name="T45" fmla="*/ 4192 h 4224"/>
              <a:gd name="T46" fmla="*/ 66 w 3460"/>
              <a:gd name="T47" fmla="*/ 3583 h 4224"/>
              <a:gd name="T48" fmla="*/ 0 w 3460"/>
              <a:gd name="T49" fmla="*/ 3534 h 4224"/>
              <a:gd name="T50" fmla="*/ 0 w 3460"/>
              <a:gd name="T51" fmla="*/ 3452 h 4224"/>
              <a:gd name="T52" fmla="*/ 0 w 3460"/>
              <a:gd name="T53" fmla="*/ 494 h 4224"/>
              <a:gd name="T54" fmla="*/ 0 w 3460"/>
              <a:gd name="T55" fmla="*/ 331 h 4224"/>
              <a:gd name="T56" fmla="*/ 163 w 3460"/>
              <a:gd name="T57" fmla="*/ 331 h 4224"/>
              <a:gd name="T58" fmla="*/ 325 w 3460"/>
              <a:gd name="T59" fmla="*/ 3287 h 4224"/>
              <a:gd name="T60" fmla="*/ 325 w 3460"/>
              <a:gd name="T61" fmla="*/ 3287 h 4224"/>
              <a:gd name="T62" fmla="*/ 821 w 3460"/>
              <a:gd name="T63" fmla="*/ 3105 h 4224"/>
              <a:gd name="T64" fmla="*/ 891 w 3460"/>
              <a:gd name="T65" fmla="*/ 3079 h 4224"/>
              <a:gd name="T66" fmla="*/ 912 w 3460"/>
              <a:gd name="T67" fmla="*/ 3151 h 4224"/>
              <a:gd name="T68" fmla="*/ 1126 w 3460"/>
              <a:gd name="T69" fmla="*/ 3899 h 4224"/>
              <a:gd name="T70" fmla="*/ 2781 w 3460"/>
              <a:gd name="T71" fmla="*/ 3899 h 4224"/>
              <a:gd name="T72" fmla="*/ 2781 w 3460"/>
              <a:gd name="T73" fmla="*/ 657 h 4224"/>
              <a:gd name="T74" fmla="*/ 325 w 3460"/>
              <a:gd name="T75" fmla="*/ 657 h 4224"/>
              <a:gd name="T76" fmla="*/ 325 w 3460"/>
              <a:gd name="T77" fmla="*/ 3287 h 4224"/>
              <a:gd name="T78" fmla="*/ 966 w 3460"/>
              <a:gd name="T79" fmla="*/ 3849 h 4224"/>
              <a:gd name="T80" fmla="*/ 966 w 3460"/>
              <a:gd name="T81" fmla="*/ 3849 h 4224"/>
              <a:gd name="T82" fmla="*/ 798 w 3460"/>
              <a:gd name="T83" fmla="*/ 3261 h 4224"/>
              <a:gd name="T84" fmla="*/ 383 w 3460"/>
              <a:gd name="T85" fmla="*/ 3414 h 4224"/>
              <a:gd name="T86" fmla="*/ 966 w 3460"/>
              <a:gd name="T87" fmla="*/ 3849 h 4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79340" y="371612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《</a:t>
            </a:r>
            <a:r>
              <a:rPr lang="zh-CN" altLang="en-US" dirty="0">
                <a:latin typeface="+mj-ea"/>
                <a:ea typeface="+mj-ea"/>
              </a:rPr>
              <a:t>党章</a:t>
            </a:r>
            <a:r>
              <a:rPr lang="en-US" altLang="zh-CN" dirty="0">
                <a:latin typeface="+mj-ea"/>
                <a:ea typeface="+mj-ea"/>
              </a:rPr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78859" y="4788471"/>
            <a:ext cx="54957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《</a:t>
            </a:r>
            <a:r>
              <a:rPr lang="zh-CN" altLang="en-US" dirty="0">
                <a:latin typeface="+mj-ea"/>
                <a:ea typeface="+mj-ea"/>
              </a:rPr>
              <a:t>习近平关于党风廉政建设和反腐败斗争论述摘编</a:t>
            </a:r>
            <a:r>
              <a:rPr lang="en-US" altLang="zh-CN" dirty="0">
                <a:latin typeface="+mj-ea"/>
                <a:ea typeface="+mj-ea"/>
              </a:rPr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2002868" y="4217762"/>
            <a:ext cx="308230" cy="375984"/>
          </a:xfrm>
          <a:custGeom>
            <a:avLst/>
            <a:gdLst>
              <a:gd name="T0" fmla="*/ 517 w 3460"/>
              <a:gd name="T1" fmla="*/ 0 h 4224"/>
              <a:gd name="T2" fmla="*/ 3298 w 3460"/>
              <a:gd name="T3" fmla="*/ 0 h 4224"/>
              <a:gd name="T4" fmla="*/ 3460 w 3460"/>
              <a:gd name="T5" fmla="*/ 0 h 4224"/>
              <a:gd name="T6" fmla="*/ 3460 w 3460"/>
              <a:gd name="T7" fmla="*/ 163 h 4224"/>
              <a:gd name="T8" fmla="*/ 3460 w 3460"/>
              <a:gd name="T9" fmla="*/ 3730 h 4224"/>
              <a:gd name="T10" fmla="*/ 3460 w 3460"/>
              <a:gd name="T11" fmla="*/ 3893 h 4224"/>
              <a:gd name="T12" fmla="*/ 3298 w 3460"/>
              <a:gd name="T13" fmla="*/ 3893 h 4224"/>
              <a:gd name="T14" fmla="*/ 3183 w 3460"/>
              <a:gd name="T15" fmla="*/ 3893 h 4224"/>
              <a:gd name="T16" fmla="*/ 3183 w 3460"/>
              <a:gd name="T17" fmla="*/ 253 h 4224"/>
              <a:gd name="T18" fmla="*/ 355 w 3460"/>
              <a:gd name="T19" fmla="*/ 253 h 4224"/>
              <a:gd name="T20" fmla="*/ 355 w 3460"/>
              <a:gd name="T21" fmla="*/ 163 h 4224"/>
              <a:gd name="T22" fmla="*/ 355 w 3460"/>
              <a:gd name="T23" fmla="*/ 0 h 4224"/>
              <a:gd name="T24" fmla="*/ 517 w 3460"/>
              <a:gd name="T25" fmla="*/ 0 h 4224"/>
              <a:gd name="T26" fmla="*/ 163 w 3460"/>
              <a:gd name="T27" fmla="*/ 331 h 4224"/>
              <a:gd name="T28" fmla="*/ 2943 w 3460"/>
              <a:gd name="T29" fmla="*/ 331 h 4224"/>
              <a:gd name="T30" fmla="*/ 3106 w 3460"/>
              <a:gd name="T31" fmla="*/ 331 h 4224"/>
              <a:gd name="T32" fmla="*/ 3106 w 3460"/>
              <a:gd name="T33" fmla="*/ 494 h 4224"/>
              <a:gd name="T34" fmla="*/ 3106 w 3460"/>
              <a:gd name="T35" fmla="*/ 4061 h 4224"/>
              <a:gd name="T36" fmla="*/ 3106 w 3460"/>
              <a:gd name="T37" fmla="*/ 4224 h 4224"/>
              <a:gd name="T38" fmla="*/ 2943 w 3460"/>
              <a:gd name="T39" fmla="*/ 4224 h 4224"/>
              <a:gd name="T40" fmla="*/ 981 w 3460"/>
              <a:gd name="T41" fmla="*/ 4224 h 4224"/>
              <a:gd name="T42" fmla="*/ 928 w 3460"/>
              <a:gd name="T43" fmla="*/ 4224 h 4224"/>
              <a:gd name="T44" fmla="*/ 884 w 3460"/>
              <a:gd name="T45" fmla="*/ 4192 h 4224"/>
              <a:gd name="T46" fmla="*/ 66 w 3460"/>
              <a:gd name="T47" fmla="*/ 3583 h 4224"/>
              <a:gd name="T48" fmla="*/ 0 w 3460"/>
              <a:gd name="T49" fmla="*/ 3534 h 4224"/>
              <a:gd name="T50" fmla="*/ 0 w 3460"/>
              <a:gd name="T51" fmla="*/ 3452 h 4224"/>
              <a:gd name="T52" fmla="*/ 0 w 3460"/>
              <a:gd name="T53" fmla="*/ 494 h 4224"/>
              <a:gd name="T54" fmla="*/ 0 w 3460"/>
              <a:gd name="T55" fmla="*/ 331 h 4224"/>
              <a:gd name="T56" fmla="*/ 163 w 3460"/>
              <a:gd name="T57" fmla="*/ 331 h 4224"/>
              <a:gd name="T58" fmla="*/ 325 w 3460"/>
              <a:gd name="T59" fmla="*/ 3287 h 4224"/>
              <a:gd name="T60" fmla="*/ 325 w 3460"/>
              <a:gd name="T61" fmla="*/ 3287 h 4224"/>
              <a:gd name="T62" fmla="*/ 821 w 3460"/>
              <a:gd name="T63" fmla="*/ 3105 h 4224"/>
              <a:gd name="T64" fmla="*/ 891 w 3460"/>
              <a:gd name="T65" fmla="*/ 3079 h 4224"/>
              <a:gd name="T66" fmla="*/ 912 w 3460"/>
              <a:gd name="T67" fmla="*/ 3151 h 4224"/>
              <a:gd name="T68" fmla="*/ 1126 w 3460"/>
              <a:gd name="T69" fmla="*/ 3899 h 4224"/>
              <a:gd name="T70" fmla="*/ 2781 w 3460"/>
              <a:gd name="T71" fmla="*/ 3899 h 4224"/>
              <a:gd name="T72" fmla="*/ 2781 w 3460"/>
              <a:gd name="T73" fmla="*/ 657 h 4224"/>
              <a:gd name="T74" fmla="*/ 325 w 3460"/>
              <a:gd name="T75" fmla="*/ 657 h 4224"/>
              <a:gd name="T76" fmla="*/ 325 w 3460"/>
              <a:gd name="T77" fmla="*/ 3287 h 4224"/>
              <a:gd name="T78" fmla="*/ 966 w 3460"/>
              <a:gd name="T79" fmla="*/ 3849 h 4224"/>
              <a:gd name="T80" fmla="*/ 966 w 3460"/>
              <a:gd name="T81" fmla="*/ 3849 h 4224"/>
              <a:gd name="T82" fmla="*/ 798 w 3460"/>
              <a:gd name="T83" fmla="*/ 3261 h 4224"/>
              <a:gd name="T84" fmla="*/ 383 w 3460"/>
              <a:gd name="T85" fmla="*/ 3414 h 4224"/>
              <a:gd name="T86" fmla="*/ 966 w 3460"/>
              <a:gd name="T87" fmla="*/ 3849 h 4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79340" y="4221088"/>
            <a:ext cx="38779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《</a:t>
            </a:r>
            <a:r>
              <a:rPr lang="zh-CN" altLang="en-US" dirty="0">
                <a:latin typeface="+mj-ea"/>
                <a:ea typeface="+mj-ea"/>
              </a:rPr>
              <a:t>习近平总书记系列重要讲话读本</a:t>
            </a:r>
            <a:r>
              <a:rPr lang="en-US" altLang="zh-CN" dirty="0">
                <a:latin typeface="+mj-ea"/>
                <a:ea typeface="+mj-ea"/>
              </a:rPr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2002868" y="4777320"/>
            <a:ext cx="308230" cy="375984"/>
          </a:xfrm>
          <a:custGeom>
            <a:avLst/>
            <a:gdLst>
              <a:gd name="T0" fmla="*/ 517 w 3460"/>
              <a:gd name="T1" fmla="*/ 0 h 4224"/>
              <a:gd name="T2" fmla="*/ 3298 w 3460"/>
              <a:gd name="T3" fmla="*/ 0 h 4224"/>
              <a:gd name="T4" fmla="*/ 3460 w 3460"/>
              <a:gd name="T5" fmla="*/ 0 h 4224"/>
              <a:gd name="T6" fmla="*/ 3460 w 3460"/>
              <a:gd name="T7" fmla="*/ 163 h 4224"/>
              <a:gd name="T8" fmla="*/ 3460 w 3460"/>
              <a:gd name="T9" fmla="*/ 3730 h 4224"/>
              <a:gd name="T10" fmla="*/ 3460 w 3460"/>
              <a:gd name="T11" fmla="*/ 3893 h 4224"/>
              <a:gd name="T12" fmla="*/ 3298 w 3460"/>
              <a:gd name="T13" fmla="*/ 3893 h 4224"/>
              <a:gd name="T14" fmla="*/ 3183 w 3460"/>
              <a:gd name="T15" fmla="*/ 3893 h 4224"/>
              <a:gd name="T16" fmla="*/ 3183 w 3460"/>
              <a:gd name="T17" fmla="*/ 253 h 4224"/>
              <a:gd name="T18" fmla="*/ 355 w 3460"/>
              <a:gd name="T19" fmla="*/ 253 h 4224"/>
              <a:gd name="T20" fmla="*/ 355 w 3460"/>
              <a:gd name="T21" fmla="*/ 163 h 4224"/>
              <a:gd name="T22" fmla="*/ 355 w 3460"/>
              <a:gd name="T23" fmla="*/ 0 h 4224"/>
              <a:gd name="T24" fmla="*/ 517 w 3460"/>
              <a:gd name="T25" fmla="*/ 0 h 4224"/>
              <a:gd name="T26" fmla="*/ 163 w 3460"/>
              <a:gd name="T27" fmla="*/ 331 h 4224"/>
              <a:gd name="T28" fmla="*/ 2943 w 3460"/>
              <a:gd name="T29" fmla="*/ 331 h 4224"/>
              <a:gd name="T30" fmla="*/ 3106 w 3460"/>
              <a:gd name="T31" fmla="*/ 331 h 4224"/>
              <a:gd name="T32" fmla="*/ 3106 w 3460"/>
              <a:gd name="T33" fmla="*/ 494 h 4224"/>
              <a:gd name="T34" fmla="*/ 3106 w 3460"/>
              <a:gd name="T35" fmla="*/ 4061 h 4224"/>
              <a:gd name="T36" fmla="*/ 3106 w 3460"/>
              <a:gd name="T37" fmla="*/ 4224 h 4224"/>
              <a:gd name="T38" fmla="*/ 2943 w 3460"/>
              <a:gd name="T39" fmla="*/ 4224 h 4224"/>
              <a:gd name="T40" fmla="*/ 981 w 3460"/>
              <a:gd name="T41" fmla="*/ 4224 h 4224"/>
              <a:gd name="T42" fmla="*/ 928 w 3460"/>
              <a:gd name="T43" fmla="*/ 4224 h 4224"/>
              <a:gd name="T44" fmla="*/ 884 w 3460"/>
              <a:gd name="T45" fmla="*/ 4192 h 4224"/>
              <a:gd name="T46" fmla="*/ 66 w 3460"/>
              <a:gd name="T47" fmla="*/ 3583 h 4224"/>
              <a:gd name="T48" fmla="*/ 0 w 3460"/>
              <a:gd name="T49" fmla="*/ 3534 h 4224"/>
              <a:gd name="T50" fmla="*/ 0 w 3460"/>
              <a:gd name="T51" fmla="*/ 3452 h 4224"/>
              <a:gd name="T52" fmla="*/ 0 w 3460"/>
              <a:gd name="T53" fmla="*/ 494 h 4224"/>
              <a:gd name="T54" fmla="*/ 0 w 3460"/>
              <a:gd name="T55" fmla="*/ 331 h 4224"/>
              <a:gd name="T56" fmla="*/ 163 w 3460"/>
              <a:gd name="T57" fmla="*/ 331 h 4224"/>
              <a:gd name="T58" fmla="*/ 325 w 3460"/>
              <a:gd name="T59" fmla="*/ 3287 h 4224"/>
              <a:gd name="T60" fmla="*/ 325 w 3460"/>
              <a:gd name="T61" fmla="*/ 3287 h 4224"/>
              <a:gd name="T62" fmla="*/ 821 w 3460"/>
              <a:gd name="T63" fmla="*/ 3105 h 4224"/>
              <a:gd name="T64" fmla="*/ 891 w 3460"/>
              <a:gd name="T65" fmla="*/ 3079 h 4224"/>
              <a:gd name="T66" fmla="*/ 912 w 3460"/>
              <a:gd name="T67" fmla="*/ 3151 h 4224"/>
              <a:gd name="T68" fmla="*/ 1126 w 3460"/>
              <a:gd name="T69" fmla="*/ 3899 h 4224"/>
              <a:gd name="T70" fmla="*/ 2781 w 3460"/>
              <a:gd name="T71" fmla="*/ 3899 h 4224"/>
              <a:gd name="T72" fmla="*/ 2781 w 3460"/>
              <a:gd name="T73" fmla="*/ 657 h 4224"/>
              <a:gd name="T74" fmla="*/ 325 w 3460"/>
              <a:gd name="T75" fmla="*/ 657 h 4224"/>
              <a:gd name="T76" fmla="*/ 325 w 3460"/>
              <a:gd name="T77" fmla="*/ 3287 h 4224"/>
              <a:gd name="T78" fmla="*/ 966 w 3460"/>
              <a:gd name="T79" fmla="*/ 3849 h 4224"/>
              <a:gd name="T80" fmla="*/ 966 w 3460"/>
              <a:gd name="T81" fmla="*/ 3849 h 4224"/>
              <a:gd name="T82" fmla="*/ 798 w 3460"/>
              <a:gd name="T83" fmla="*/ 3261 h 4224"/>
              <a:gd name="T84" fmla="*/ 383 w 3460"/>
              <a:gd name="T85" fmla="*/ 3414 h 4224"/>
              <a:gd name="T86" fmla="*/ 966 w 3460"/>
              <a:gd name="T87" fmla="*/ 3849 h 4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178860" y="5334381"/>
            <a:ext cx="37034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《</a:t>
            </a:r>
            <a:r>
              <a:rPr lang="zh-CN" altLang="en-US" dirty="0">
                <a:latin typeface="+mj-ea"/>
                <a:ea typeface="+mj-ea"/>
              </a:rPr>
              <a:t>十八大报告学习辅导读本</a:t>
            </a:r>
            <a:r>
              <a:rPr lang="en-US" altLang="zh-CN" dirty="0">
                <a:latin typeface="+mj-ea"/>
                <a:ea typeface="+mj-ea"/>
              </a:rPr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2002868" y="5323230"/>
            <a:ext cx="308230" cy="375984"/>
          </a:xfrm>
          <a:custGeom>
            <a:avLst/>
            <a:gdLst>
              <a:gd name="T0" fmla="*/ 517 w 3460"/>
              <a:gd name="T1" fmla="*/ 0 h 4224"/>
              <a:gd name="T2" fmla="*/ 3298 w 3460"/>
              <a:gd name="T3" fmla="*/ 0 h 4224"/>
              <a:gd name="T4" fmla="*/ 3460 w 3460"/>
              <a:gd name="T5" fmla="*/ 0 h 4224"/>
              <a:gd name="T6" fmla="*/ 3460 w 3460"/>
              <a:gd name="T7" fmla="*/ 163 h 4224"/>
              <a:gd name="T8" fmla="*/ 3460 w 3460"/>
              <a:gd name="T9" fmla="*/ 3730 h 4224"/>
              <a:gd name="T10" fmla="*/ 3460 w 3460"/>
              <a:gd name="T11" fmla="*/ 3893 h 4224"/>
              <a:gd name="T12" fmla="*/ 3298 w 3460"/>
              <a:gd name="T13" fmla="*/ 3893 h 4224"/>
              <a:gd name="T14" fmla="*/ 3183 w 3460"/>
              <a:gd name="T15" fmla="*/ 3893 h 4224"/>
              <a:gd name="T16" fmla="*/ 3183 w 3460"/>
              <a:gd name="T17" fmla="*/ 253 h 4224"/>
              <a:gd name="T18" fmla="*/ 355 w 3460"/>
              <a:gd name="T19" fmla="*/ 253 h 4224"/>
              <a:gd name="T20" fmla="*/ 355 w 3460"/>
              <a:gd name="T21" fmla="*/ 163 h 4224"/>
              <a:gd name="T22" fmla="*/ 355 w 3460"/>
              <a:gd name="T23" fmla="*/ 0 h 4224"/>
              <a:gd name="T24" fmla="*/ 517 w 3460"/>
              <a:gd name="T25" fmla="*/ 0 h 4224"/>
              <a:gd name="T26" fmla="*/ 163 w 3460"/>
              <a:gd name="T27" fmla="*/ 331 h 4224"/>
              <a:gd name="T28" fmla="*/ 2943 w 3460"/>
              <a:gd name="T29" fmla="*/ 331 h 4224"/>
              <a:gd name="T30" fmla="*/ 3106 w 3460"/>
              <a:gd name="T31" fmla="*/ 331 h 4224"/>
              <a:gd name="T32" fmla="*/ 3106 w 3460"/>
              <a:gd name="T33" fmla="*/ 494 h 4224"/>
              <a:gd name="T34" fmla="*/ 3106 w 3460"/>
              <a:gd name="T35" fmla="*/ 4061 h 4224"/>
              <a:gd name="T36" fmla="*/ 3106 w 3460"/>
              <a:gd name="T37" fmla="*/ 4224 h 4224"/>
              <a:gd name="T38" fmla="*/ 2943 w 3460"/>
              <a:gd name="T39" fmla="*/ 4224 h 4224"/>
              <a:gd name="T40" fmla="*/ 981 w 3460"/>
              <a:gd name="T41" fmla="*/ 4224 h 4224"/>
              <a:gd name="T42" fmla="*/ 928 w 3460"/>
              <a:gd name="T43" fmla="*/ 4224 h 4224"/>
              <a:gd name="T44" fmla="*/ 884 w 3460"/>
              <a:gd name="T45" fmla="*/ 4192 h 4224"/>
              <a:gd name="T46" fmla="*/ 66 w 3460"/>
              <a:gd name="T47" fmla="*/ 3583 h 4224"/>
              <a:gd name="T48" fmla="*/ 0 w 3460"/>
              <a:gd name="T49" fmla="*/ 3534 h 4224"/>
              <a:gd name="T50" fmla="*/ 0 w 3460"/>
              <a:gd name="T51" fmla="*/ 3452 h 4224"/>
              <a:gd name="T52" fmla="*/ 0 w 3460"/>
              <a:gd name="T53" fmla="*/ 494 h 4224"/>
              <a:gd name="T54" fmla="*/ 0 w 3460"/>
              <a:gd name="T55" fmla="*/ 331 h 4224"/>
              <a:gd name="T56" fmla="*/ 163 w 3460"/>
              <a:gd name="T57" fmla="*/ 331 h 4224"/>
              <a:gd name="T58" fmla="*/ 325 w 3460"/>
              <a:gd name="T59" fmla="*/ 3287 h 4224"/>
              <a:gd name="T60" fmla="*/ 325 w 3460"/>
              <a:gd name="T61" fmla="*/ 3287 h 4224"/>
              <a:gd name="T62" fmla="*/ 821 w 3460"/>
              <a:gd name="T63" fmla="*/ 3105 h 4224"/>
              <a:gd name="T64" fmla="*/ 891 w 3460"/>
              <a:gd name="T65" fmla="*/ 3079 h 4224"/>
              <a:gd name="T66" fmla="*/ 912 w 3460"/>
              <a:gd name="T67" fmla="*/ 3151 h 4224"/>
              <a:gd name="T68" fmla="*/ 1126 w 3460"/>
              <a:gd name="T69" fmla="*/ 3899 h 4224"/>
              <a:gd name="T70" fmla="*/ 2781 w 3460"/>
              <a:gd name="T71" fmla="*/ 3899 h 4224"/>
              <a:gd name="T72" fmla="*/ 2781 w 3460"/>
              <a:gd name="T73" fmla="*/ 657 h 4224"/>
              <a:gd name="T74" fmla="*/ 325 w 3460"/>
              <a:gd name="T75" fmla="*/ 657 h 4224"/>
              <a:gd name="T76" fmla="*/ 325 w 3460"/>
              <a:gd name="T77" fmla="*/ 3287 h 4224"/>
              <a:gd name="T78" fmla="*/ 966 w 3460"/>
              <a:gd name="T79" fmla="*/ 3849 h 4224"/>
              <a:gd name="T80" fmla="*/ 966 w 3460"/>
              <a:gd name="T81" fmla="*/ 3849 h 4224"/>
              <a:gd name="T82" fmla="*/ 798 w 3460"/>
              <a:gd name="T83" fmla="*/ 3261 h 4224"/>
              <a:gd name="T84" fmla="*/ 383 w 3460"/>
              <a:gd name="T85" fmla="*/ 3414 h 4224"/>
              <a:gd name="T86" fmla="*/ 966 w 3460"/>
              <a:gd name="T87" fmla="*/ 3849 h 4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>
            <a:off x="8351960" y="3712795"/>
            <a:ext cx="308230" cy="375984"/>
          </a:xfrm>
          <a:custGeom>
            <a:avLst/>
            <a:gdLst>
              <a:gd name="T0" fmla="*/ 517 w 3460"/>
              <a:gd name="T1" fmla="*/ 0 h 4224"/>
              <a:gd name="T2" fmla="*/ 3298 w 3460"/>
              <a:gd name="T3" fmla="*/ 0 h 4224"/>
              <a:gd name="T4" fmla="*/ 3460 w 3460"/>
              <a:gd name="T5" fmla="*/ 0 h 4224"/>
              <a:gd name="T6" fmla="*/ 3460 w 3460"/>
              <a:gd name="T7" fmla="*/ 163 h 4224"/>
              <a:gd name="T8" fmla="*/ 3460 w 3460"/>
              <a:gd name="T9" fmla="*/ 3730 h 4224"/>
              <a:gd name="T10" fmla="*/ 3460 w 3460"/>
              <a:gd name="T11" fmla="*/ 3893 h 4224"/>
              <a:gd name="T12" fmla="*/ 3298 w 3460"/>
              <a:gd name="T13" fmla="*/ 3893 h 4224"/>
              <a:gd name="T14" fmla="*/ 3183 w 3460"/>
              <a:gd name="T15" fmla="*/ 3893 h 4224"/>
              <a:gd name="T16" fmla="*/ 3183 w 3460"/>
              <a:gd name="T17" fmla="*/ 253 h 4224"/>
              <a:gd name="T18" fmla="*/ 355 w 3460"/>
              <a:gd name="T19" fmla="*/ 253 h 4224"/>
              <a:gd name="T20" fmla="*/ 355 w 3460"/>
              <a:gd name="T21" fmla="*/ 163 h 4224"/>
              <a:gd name="T22" fmla="*/ 355 w 3460"/>
              <a:gd name="T23" fmla="*/ 0 h 4224"/>
              <a:gd name="T24" fmla="*/ 517 w 3460"/>
              <a:gd name="T25" fmla="*/ 0 h 4224"/>
              <a:gd name="T26" fmla="*/ 163 w 3460"/>
              <a:gd name="T27" fmla="*/ 331 h 4224"/>
              <a:gd name="T28" fmla="*/ 2943 w 3460"/>
              <a:gd name="T29" fmla="*/ 331 h 4224"/>
              <a:gd name="T30" fmla="*/ 3106 w 3460"/>
              <a:gd name="T31" fmla="*/ 331 h 4224"/>
              <a:gd name="T32" fmla="*/ 3106 w 3460"/>
              <a:gd name="T33" fmla="*/ 494 h 4224"/>
              <a:gd name="T34" fmla="*/ 3106 w 3460"/>
              <a:gd name="T35" fmla="*/ 4061 h 4224"/>
              <a:gd name="T36" fmla="*/ 3106 w 3460"/>
              <a:gd name="T37" fmla="*/ 4224 h 4224"/>
              <a:gd name="T38" fmla="*/ 2943 w 3460"/>
              <a:gd name="T39" fmla="*/ 4224 h 4224"/>
              <a:gd name="T40" fmla="*/ 981 w 3460"/>
              <a:gd name="T41" fmla="*/ 4224 h 4224"/>
              <a:gd name="T42" fmla="*/ 928 w 3460"/>
              <a:gd name="T43" fmla="*/ 4224 h 4224"/>
              <a:gd name="T44" fmla="*/ 884 w 3460"/>
              <a:gd name="T45" fmla="*/ 4192 h 4224"/>
              <a:gd name="T46" fmla="*/ 66 w 3460"/>
              <a:gd name="T47" fmla="*/ 3583 h 4224"/>
              <a:gd name="T48" fmla="*/ 0 w 3460"/>
              <a:gd name="T49" fmla="*/ 3534 h 4224"/>
              <a:gd name="T50" fmla="*/ 0 w 3460"/>
              <a:gd name="T51" fmla="*/ 3452 h 4224"/>
              <a:gd name="T52" fmla="*/ 0 w 3460"/>
              <a:gd name="T53" fmla="*/ 494 h 4224"/>
              <a:gd name="T54" fmla="*/ 0 w 3460"/>
              <a:gd name="T55" fmla="*/ 331 h 4224"/>
              <a:gd name="T56" fmla="*/ 163 w 3460"/>
              <a:gd name="T57" fmla="*/ 331 h 4224"/>
              <a:gd name="T58" fmla="*/ 325 w 3460"/>
              <a:gd name="T59" fmla="*/ 3287 h 4224"/>
              <a:gd name="T60" fmla="*/ 325 w 3460"/>
              <a:gd name="T61" fmla="*/ 3287 h 4224"/>
              <a:gd name="T62" fmla="*/ 821 w 3460"/>
              <a:gd name="T63" fmla="*/ 3105 h 4224"/>
              <a:gd name="T64" fmla="*/ 891 w 3460"/>
              <a:gd name="T65" fmla="*/ 3079 h 4224"/>
              <a:gd name="T66" fmla="*/ 912 w 3460"/>
              <a:gd name="T67" fmla="*/ 3151 h 4224"/>
              <a:gd name="T68" fmla="*/ 1126 w 3460"/>
              <a:gd name="T69" fmla="*/ 3899 h 4224"/>
              <a:gd name="T70" fmla="*/ 2781 w 3460"/>
              <a:gd name="T71" fmla="*/ 3899 h 4224"/>
              <a:gd name="T72" fmla="*/ 2781 w 3460"/>
              <a:gd name="T73" fmla="*/ 657 h 4224"/>
              <a:gd name="T74" fmla="*/ 325 w 3460"/>
              <a:gd name="T75" fmla="*/ 657 h 4224"/>
              <a:gd name="T76" fmla="*/ 325 w 3460"/>
              <a:gd name="T77" fmla="*/ 3287 h 4224"/>
              <a:gd name="T78" fmla="*/ 966 w 3460"/>
              <a:gd name="T79" fmla="*/ 3849 h 4224"/>
              <a:gd name="T80" fmla="*/ 966 w 3460"/>
              <a:gd name="T81" fmla="*/ 3849 h 4224"/>
              <a:gd name="T82" fmla="*/ 798 w 3460"/>
              <a:gd name="T83" fmla="*/ 3261 h 4224"/>
              <a:gd name="T84" fmla="*/ 383 w 3460"/>
              <a:gd name="T85" fmla="*/ 3414 h 4224"/>
              <a:gd name="T86" fmla="*/ 966 w 3460"/>
              <a:gd name="T87" fmla="*/ 3849 h 4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628432" y="3716121"/>
            <a:ext cx="13388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《</a:t>
            </a:r>
            <a:r>
              <a:rPr lang="zh-CN" altLang="en-US" dirty="0">
                <a:latin typeface="+mj-ea"/>
                <a:ea typeface="+mj-ea"/>
              </a:rPr>
              <a:t>半月谈</a:t>
            </a:r>
            <a:r>
              <a:rPr lang="en-US" altLang="zh-CN" dirty="0">
                <a:latin typeface="+mj-ea"/>
                <a:ea typeface="+mj-ea"/>
              </a:rPr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527952" y="4788471"/>
            <a:ext cx="25601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《</a:t>
            </a:r>
            <a:r>
              <a:rPr lang="zh-CN" altLang="en-US" dirty="0">
                <a:latin typeface="+mj-ea"/>
                <a:ea typeface="+mj-ea"/>
              </a:rPr>
              <a:t>党支部工作指导</a:t>
            </a:r>
            <a:r>
              <a:rPr lang="en-US" altLang="zh-CN" dirty="0">
                <a:latin typeface="+mj-ea"/>
                <a:ea typeface="+mj-ea"/>
              </a:rPr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8351960" y="4217762"/>
            <a:ext cx="308230" cy="375984"/>
          </a:xfrm>
          <a:custGeom>
            <a:avLst/>
            <a:gdLst>
              <a:gd name="T0" fmla="*/ 517 w 3460"/>
              <a:gd name="T1" fmla="*/ 0 h 4224"/>
              <a:gd name="T2" fmla="*/ 3298 w 3460"/>
              <a:gd name="T3" fmla="*/ 0 h 4224"/>
              <a:gd name="T4" fmla="*/ 3460 w 3460"/>
              <a:gd name="T5" fmla="*/ 0 h 4224"/>
              <a:gd name="T6" fmla="*/ 3460 w 3460"/>
              <a:gd name="T7" fmla="*/ 163 h 4224"/>
              <a:gd name="T8" fmla="*/ 3460 w 3460"/>
              <a:gd name="T9" fmla="*/ 3730 h 4224"/>
              <a:gd name="T10" fmla="*/ 3460 w 3460"/>
              <a:gd name="T11" fmla="*/ 3893 h 4224"/>
              <a:gd name="T12" fmla="*/ 3298 w 3460"/>
              <a:gd name="T13" fmla="*/ 3893 h 4224"/>
              <a:gd name="T14" fmla="*/ 3183 w 3460"/>
              <a:gd name="T15" fmla="*/ 3893 h 4224"/>
              <a:gd name="T16" fmla="*/ 3183 w 3460"/>
              <a:gd name="T17" fmla="*/ 253 h 4224"/>
              <a:gd name="T18" fmla="*/ 355 w 3460"/>
              <a:gd name="T19" fmla="*/ 253 h 4224"/>
              <a:gd name="T20" fmla="*/ 355 w 3460"/>
              <a:gd name="T21" fmla="*/ 163 h 4224"/>
              <a:gd name="T22" fmla="*/ 355 w 3460"/>
              <a:gd name="T23" fmla="*/ 0 h 4224"/>
              <a:gd name="T24" fmla="*/ 517 w 3460"/>
              <a:gd name="T25" fmla="*/ 0 h 4224"/>
              <a:gd name="T26" fmla="*/ 163 w 3460"/>
              <a:gd name="T27" fmla="*/ 331 h 4224"/>
              <a:gd name="T28" fmla="*/ 2943 w 3460"/>
              <a:gd name="T29" fmla="*/ 331 h 4224"/>
              <a:gd name="T30" fmla="*/ 3106 w 3460"/>
              <a:gd name="T31" fmla="*/ 331 h 4224"/>
              <a:gd name="T32" fmla="*/ 3106 w 3460"/>
              <a:gd name="T33" fmla="*/ 494 h 4224"/>
              <a:gd name="T34" fmla="*/ 3106 w 3460"/>
              <a:gd name="T35" fmla="*/ 4061 h 4224"/>
              <a:gd name="T36" fmla="*/ 3106 w 3460"/>
              <a:gd name="T37" fmla="*/ 4224 h 4224"/>
              <a:gd name="T38" fmla="*/ 2943 w 3460"/>
              <a:gd name="T39" fmla="*/ 4224 h 4224"/>
              <a:gd name="T40" fmla="*/ 981 w 3460"/>
              <a:gd name="T41" fmla="*/ 4224 h 4224"/>
              <a:gd name="T42" fmla="*/ 928 w 3460"/>
              <a:gd name="T43" fmla="*/ 4224 h 4224"/>
              <a:gd name="T44" fmla="*/ 884 w 3460"/>
              <a:gd name="T45" fmla="*/ 4192 h 4224"/>
              <a:gd name="T46" fmla="*/ 66 w 3460"/>
              <a:gd name="T47" fmla="*/ 3583 h 4224"/>
              <a:gd name="T48" fmla="*/ 0 w 3460"/>
              <a:gd name="T49" fmla="*/ 3534 h 4224"/>
              <a:gd name="T50" fmla="*/ 0 w 3460"/>
              <a:gd name="T51" fmla="*/ 3452 h 4224"/>
              <a:gd name="T52" fmla="*/ 0 w 3460"/>
              <a:gd name="T53" fmla="*/ 494 h 4224"/>
              <a:gd name="T54" fmla="*/ 0 w 3460"/>
              <a:gd name="T55" fmla="*/ 331 h 4224"/>
              <a:gd name="T56" fmla="*/ 163 w 3460"/>
              <a:gd name="T57" fmla="*/ 331 h 4224"/>
              <a:gd name="T58" fmla="*/ 325 w 3460"/>
              <a:gd name="T59" fmla="*/ 3287 h 4224"/>
              <a:gd name="T60" fmla="*/ 325 w 3460"/>
              <a:gd name="T61" fmla="*/ 3287 h 4224"/>
              <a:gd name="T62" fmla="*/ 821 w 3460"/>
              <a:gd name="T63" fmla="*/ 3105 h 4224"/>
              <a:gd name="T64" fmla="*/ 891 w 3460"/>
              <a:gd name="T65" fmla="*/ 3079 h 4224"/>
              <a:gd name="T66" fmla="*/ 912 w 3460"/>
              <a:gd name="T67" fmla="*/ 3151 h 4224"/>
              <a:gd name="T68" fmla="*/ 1126 w 3460"/>
              <a:gd name="T69" fmla="*/ 3899 h 4224"/>
              <a:gd name="T70" fmla="*/ 2781 w 3460"/>
              <a:gd name="T71" fmla="*/ 3899 h 4224"/>
              <a:gd name="T72" fmla="*/ 2781 w 3460"/>
              <a:gd name="T73" fmla="*/ 657 h 4224"/>
              <a:gd name="T74" fmla="*/ 325 w 3460"/>
              <a:gd name="T75" fmla="*/ 657 h 4224"/>
              <a:gd name="T76" fmla="*/ 325 w 3460"/>
              <a:gd name="T77" fmla="*/ 3287 h 4224"/>
              <a:gd name="T78" fmla="*/ 966 w 3460"/>
              <a:gd name="T79" fmla="*/ 3849 h 4224"/>
              <a:gd name="T80" fmla="*/ 966 w 3460"/>
              <a:gd name="T81" fmla="*/ 3849 h 4224"/>
              <a:gd name="T82" fmla="*/ 798 w 3460"/>
              <a:gd name="T83" fmla="*/ 3261 h 4224"/>
              <a:gd name="T84" fmla="*/ 383 w 3460"/>
              <a:gd name="T85" fmla="*/ 3414 h 4224"/>
              <a:gd name="T86" fmla="*/ 966 w 3460"/>
              <a:gd name="T87" fmla="*/ 3849 h 4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628432" y="4221088"/>
            <a:ext cx="24597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《</a:t>
            </a:r>
            <a:r>
              <a:rPr lang="zh-CN" altLang="en-US" dirty="0">
                <a:latin typeface="+mj-ea"/>
                <a:ea typeface="+mj-ea"/>
              </a:rPr>
              <a:t>求是</a:t>
            </a:r>
            <a:r>
              <a:rPr lang="en-US" altLang="zh-CN" dirty="0">
                <a:latin typeface="+mj-ea"/>
                <a:ea typeface="+mj-ea"/>
              </a:rPr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8351960" y="4777320"/>
            <a:ext cx="308230" cy="375984"/>
          </a:xfrm>
          <a:custGeom>
            <a:avLst/>
            <a:gdLst>
              <a:gd name="T0" fmla="*/ 517 w 3460"/>
              <a:gd name="T1" fmla="*/ 0 h 4224"/>
              <a:gd name="T2" fmla="*/ 3298 w 3460"/>
              <a:gd name="T3" fmla="*/ 0 h 4224"/>
              <a:gd name="T4" fmla="*/ 3460 w 3460"/>
              <a:gd name="T5" fmla="*/ 0 h 4224"/>
              <a:gd name="T6" fmla="*/ 3460 w 3460"/>
              <a:gd name="T7" fmla="*/ 163 h 4224"/>
              <a:gd name="T8" fmla="*/ 3460 w 3460"/>
              <a:gd name="T9" fmla="*/ 3730 h 4224"/>
              <a:gd name="T10" fmla="*/ 3460 w 3460"/>
              <a:gd name="T11" fmla="*/ 3893 h 4224"/>
              <a:gd name="T12" fmla="*/ 3298 w 3460"/>
              <a:gd name="T13" fmla="*/ 3893 h 4224"/>
              <a:gd name="T14" fmla="*/ 3183 w 3460"/>
              <a:gd name="T15" fmla="*/ 3893 h 4224"/>
              <a:gd name="T16" fmla="*/ 3183 w 3460"/>
              <a:gd name="T17" fmla="*/ 253 h 4224"/>
              <a:gd name="T18" fmla="*/ 355 w 3460"/>
              <a:gd name="T19" fmla="*/ 253 h 4224"/>
              <a:gd name="T20" fmla="*/ 355 w 3460"/>
              <a:gd name="T21" fmla="*/ 163 h 4224"/>
              <a:gd name="T22" fmla="*/ 355 w 3460"/>
              <a:gd name="T23" fmla="*/ 0 h 4224"/>
              <a:gd name="T24" fmla="*/ 517 w 3460"/>
              <a:gd name="T25" fmla="*/ 0 h 4224"/>
              <a:gd name="T26" fmla="*/ 163 w 3460"/>
              <a:gd name="T27" fmla="*/ 331 h 4224"/>
              <a:gd name="T28" fmla="*/ 2943 w 3460"/>
              <a:gd name="T29" fmla="*/ 331 h 4224"/>
              <a:gd name="T30" fmla="*/ 3106 w 3460"/>
              <a:gd name="T31" fmla="*/ 331 h 4224"/>
              <a:gd name="T32" fmla="*/ 3106 w 3460"/>
              <a:gd name="T33" fmla="*/ 494 h 4224"/>
              <a:gd name="T34" fmla="*/ 3106 w 3460"/>
              <a:gd name="T35" fmla="*/ 4061 h 4224"/>
              <a:gd name="T36" fmla="*/ 3106 w 3460"/>
              <a:gd name="T37" fmla="*/ 4224 h 4224"/>
              <a:gd name="T38" fmla="*/ 2943 w 3460"/>
              <a:gd name="T39" fmla="*/ 4224 h 4224"/>
              <a:gd name="T40" fmla="*/ 981 w 3460"/>
              <a:gd name="T41" fmla="*/ 4224 h 4224"/>
              <a:gd name="T42" fmla="*/ 928 w 3460"/>
              <a:gd name="T43" fmla="*/ 4224 h 4224"/>
              <a:gd name="T44" fmla="*/ 884 w 3460"/>
              <a:gd name="T45" fmla="*/ 4192 h 4224"/>
              <a:gd name="T46" fmla="*/ 66 w 3460"/>
              <a:gd name="T47" fmla="*/ 3583 h 4224"/>
              <a:gd name="T48" fmla="*/ 0 w 3460"/>
              <a:gd name="T49" fmla="*/ 3534 h 4224"/>
              <a:gd name="T50" fmla="*/ 0 w 3460"/>
              <a:gd name="T51" fmla="*/ 3452 h 4224"/>
              <a:gd name="T52" fmla="*/ 0 w 3460"/>
              <a:gd name="T53" fmla="*/ 494 h 4224"/>
              <a:gd name="T54" fmla="*/ 0 w 3460"/>
              <a:gd name="T55" fmla="*/ 331 h 4224"/>
              <a:gd name="T56" fmla="*/ 163 w 3460"/>
              <a:gd name="T57" fmla="*/ 331 h 4224"/>
              <a:gd name="T58" fmla="*/ 325 w 3460"/>
              <a:gd name="T59" fmla="*/ 3287 h 4224"/>
              <a:gd name="T60" fmla="*/ 325 w 3460"/>
              <a:gd name="T61" fmla="*/ 3287 h 4224"/>
              <a:gd name="T62" fmla="*/ 821 w 3460"/>
              <a:gd name="T63" fmla="*/ 3105 h 4224"/>
              <a:gd name="T64" fmla="*/ 891 w 3460"/>
              <a:gd name="T65" fmla="*/ 3079 h 4224"/>
              <a:gd name="T66" fmla="*/ 912 w 3460"/>
              <a:gd name="T67" fmla="*/ 3151 h 4224"/>
              <a:gd name="T68" fmla="*/ 1126 w 3460"/>
              <a:gd name="T69" fmla="*/ 3899 h 4224"/>
              <a:gd name="T70" fmla="*/ 2781 w 3460"/>
              <a:gd name="T71" fmla="*/ 3899 h 4224"/>
              <a:gd name="T72" fmla="*/ 2781 w 3460"/>
              <a:gd name="T73" fmla="*/ 657 h 4224"/>
              <a:gd name="T74" fmla="*/ 325 w 3460"/>
              <a:gd name="T75" fmla="*/ 657 h 4224"/>
              <a:gd name="T76" fmla="*/ 325 w 3460"/>
              <a:gd name="T77" fmla="*/ 3287 h 4224"/>
              <a:gd name="T78" fmla="*/ 966 w 3460"/>
              <a:gd name="T79" fmla="*/ 3849 h 4224"/>
              <a:gd name="T80" fmla="*/ 966 w 3460"/>
              <a:gd name="T81" fmla="*/ 3849 h 4224"/>
              <a:gd name="T82" fmla="*/ 798 w 3460"/>
              <a:gd name="T83" fmla="*/ 3261 h 4224"/>
              <a:gd name="T84" fmla="*/ 383 w 3460"/>
              <a:gd name="T85" fmla="*/ 3414 h 4224"/>
              <a:gd name="T86" fmla="*/ 966 w 3460"/>
              <a:gd name="T87" fmla="*/ 3849 h 4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1151" y="3172326"/>
            <a:ext cx="2236510" cy="400110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accent2"/>
                </a:solidFill>
                <a:latin typeface="+mj-ea"/>
                <a:ea typeface="+mj-ea"/>
              </a:rPr>
              <a:t>订购轮流传阅刊物</a:t>
            </a:r>
            <a:endParaRPr lang="zh-CN" altLang="en-US" sz="2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93596" y="3172326"/>
            <a:ext cx="2236510" cy="400110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accent2"/>
                </a:solidFill>
                <a:latin typeface="+mj-ea"/>
                <a:ea typeface="+mj-ea"/>
              </a:rPr>
              <a:t>统一发放学习刊物</a:t>
            </a:r>
            <a:endParaRPr lang="zh-CN" altLang="en-US" sz="2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1" name="圆角矩形 30"/>
          <p:cNvSpPr/>
          <p:nvPr/>
        </p:nvSpPr>
        <p:spPr bwMode="auto">
          <a:xfrm>
            <a:off x="1218255" y="1311536"/>
            <a:ext cx="576064" cy="576064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62271" y="1337958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endParaRPr lang="zh-CN" altLang="en-US" sz="2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81895660"/>
      </p:ext>
    </p:extLst>
  </p:cSld>
  <p:clrMapOvr>
    <a:masterClrMapping/>
  </p:clrMapOvr>
  <p:transition spd="slow" advTm="890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6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6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6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6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6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6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6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6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6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60"/>
                            </p:stCondLst>
                            <p:childTnLst>
                              <p:par>
                                <p:cTn id="9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26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 animBg="1"/>
      <p:bldP spid="55" grpId="0"/>
      <p:bldP spid="2" grpId="0"/>
      <p:bldP spid="8" grpId="0" animBg="1"/>
      <p:bldP spid="3" grpId="0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 animBg="1"/>
      <p:bldP spid="20" grpId="0"/>
      <p:bldP spid="21" grpId="0"/>
      <p:bldP spid="23" grpId="0" animBg="1"/>
      <p:bldP spid="24" grpId="0"/>
      <p:bldP spid="26" grpId="0" animBg="1"/>
      <p:bldP spid="5" grpId="0" animBg="1"/>
      <p:bldP spid="30" grpId="0" animBg="1"/>
      <p:bldP spid="27" grpId="0" animBg="1"/>
      <p:bldP spid="28" grpId="0"/>
      <p:bldP spid="31" grpId="0" animBg="1"/>
      <p:bldP spid="31" grpId="1" animBg="1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62271" y="154085"/>
            <a:ext cx="7328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1.2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抓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学习教育，营造树党风扬正气的氛围</a:t>
            </a:r>
          </a:p>
        </p:txBody>
      </p:sp>
      <p:sp>
        <p:nvSpPr>
          <p:cNvPr id="2" name="矩形 1"/>
          <p:cNvSpPr/>
          <p:nvPr/>
        </p:nvSpPr>
        <p:spPr>
          <a:xfrm>
            <a:off x="1567340" y="913944"/>
            <a:ext cx="936262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公司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积极开展“三严三实”专题教育，共召开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次党委班子扩大会议，由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位班子成员分别上了主题为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严以修身，加强党性修养，坚定理想信念，打牢思想和行动的“总开关”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 smtClean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第二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专题“严以律己”研讨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牢牢把握严以用权，用谋事创业的实绩践行“三严三实”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的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次党课。通过向公司员工发放征求意见表、开展交心谈心活动等方式，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位班子虚心听取了广大群众的意见建议，认真查摆问题，撰写对照检查材料，严肃开展批评和自我批评，摆正心态，加强党性修养。 </a:t>
            </a:r>
          </a:p>
        </p:txBody>
      </p:sp>
      <p:sp>
        <p:nvSpPr>
          <p:cNvPr id="13" name="Oval 8"/>
          <p:cNvSpPr>
            <a:spLocks noChangeArrowheads="1"/>
          </p:cNvSpPr>
          <p:nvPr/>
        </p:nvSpPr>
        <p:spPr bwMode="auto">
          <a:xfrm flipH="1">
            <a:off x="3601424" y="3247459"/>
            <a:ext cx="752038" cy="753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4" name="Oval 9"/>
          <p:cNvSpPr>
            <a:spLocks noChangeArrowheads="1"/>
          </p:cNvSpPr>
          <p:nvPr/>
        </p:nvSpPr>
        <p:spPr bwMode="auto">
          <a:xfrm flipH="1">
            <a:off x="4047663" y="4387066"/>
            <a:ext cx="753016" cy="7520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 flipH="1">
            <a:off x="3602461" y="5593729"/>
            <a:ext cx="753016" cy="7520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flipH="1">
            <a:off x="3689467" y="3361229"/>
            <a:ext cx="575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accent2"/>
                </a:solidFill>
                <a:latin typeface="+mn-ea"/>
                <a:ea typeface="+mn-ea"/>
              </a:rPr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 flipH="1">
            <a:off x="4154935" y="4508939"/>
            <a:ext cx="575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en-US" altLang="zh-CN" sz="3200" b="1" dirty="0" smtClean="0"/>
              <a:t>2</a:t>
            </a:r>
            <a:endParaRPr lang="en-US" altLang="zh-CN" sz="3200" b="1" dirty="0"/>
          </a:p>
        </p:txBody>
      </p:sp>
      <p:sp>
        <p:nvSpPr>
          <p:cNvPr id="23" name="TextBox 22"/>
          <p:cNvSpPr txBox="1"/>
          <p:nvPr/>
        </p:nvSpPr>
        <p:spPr>
          <a:xfrm flipH="1">
            <a:off x="3682190" y="5715373"/>
            <a:ext cx="575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en-US" altLang="zh-CN" sz="3200" b="1" dirty="0" smtClean="0"/>
              <a:t>3</a:t>
            </a:r>
            <a:endParaRPr lang="en-US" altLang="zh-CN" sz="3200" b="1" dirty="0"/>
          </a:p>
        </p:txBody>
      </p:sp>
      <p:sp>
        <p:nvSpPr>
          <p:cNvPr id="9" name="矩形 8"/>
          <p:cNvSpPr/>
          <p:nvPr/>
        </p:nvSpPr>
        <p:spPr>
          <a:xfrm>
            <a:off x="4476489" y="3170861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严以修身，加强党性修养，坚定理想信念，打牢思想和行动的“总开关”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endParaRPr lang="zh-CN" altLang="en-US" sz="2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67808" y="4335631"/>
            <a:ext cx="56046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《“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三严三实”专题教育第二专题“严以律己”研讨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endParaRPr lang="zh-CN" altLang="en-US" sz="2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86212" y="5572867"/>
            <a:ext cx="59862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牢牢把握严以用权，用谋事创业的实绩践行“三严三实”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》</a:t>
            </a:r>
            <a:endParaRPr lang="zh-CN" altLang="en-US" sz="2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28" name="圆角矩形 27"/>
          <p:cNvSpPr/>
          <p:nvPr/>
        </p:nvSpPr>
        <p:spPr bwMode="auto">
          <a:xfrm>
            <a:off x="975123" y="968584"/>
            <a:ext cx="576064" cy="576064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19139" y="995006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  <a:endParaRPr lang="zh-CN" altLang="en-US" sz="2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1589340" y="3953809"/>
            <a:ext cx="1800200" cy="1800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38818" y="4253744"/>
            <a:ext cx="150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accent2"/>
                </a:solidFill>
                <a:latin typeface="+mj-ea"/>
                <a:ea typeface="+mj-ea"/>
              </a:rPr>
              <a:t>3</a:t>
            </a:r>
            <a:r>
              <a:rPr lang="zh-CN" altLang="en-US" sz="2400" b="1" dirty="0" smtClean="0">
                <a:solidFill>
                  <a:schemeClr val="accent2"/>
                </a:solidFill>
                <a:latin typeface="+mj-ea"/>
                <a:ea typeface="+mj-ea"/>
              </a:rPr>
              <a:t>位班子成员分别讲党课</a:t>
            </a:r>
            <a:endParaRPr lang="zh-CN" altLang="en-US" sz="2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15873146"/>
      </p:ext>
    </p:extLst>
  </p:cSld>
  <p:clrMapOvr>
    <a:masterClrMapping/>
  </p:clrMapOvr>
  <p:transition spd="slow" advTm="873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6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6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6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60"/>
                            </p:stCondLst>
                            <p:childTnLst>
                              <p:par>
                                <p:cTn id="4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6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6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4785E-6 -3.34875E-6 L -0.12478 0.18571 " pathEditMode="relative" rAng="0" ptsTypes="AA">
                                      <p:cBhvr>
                                        <p:cTn id="56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45" y="927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66198E-6 -2.03515E-6 L -0.16355 0.02799 " pathEditMode="relative" rAng="0" ptsTypes="AA">
                                      <p:cBhvr>
                                        <p:cTn id="60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84" y="138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64117E-6 4.78261E-6 L -0.12477 -0.15172 " pathEditMode="relative" rAng="0" ptsTypes="AA">
                                      <p:cBhvr>
                                        <p:cTn id="64" dur="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45" y="-7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960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36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86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6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760"/>
                            </p:stCondLst>
                            <p:childTnLst>
                              <p:par>
                                <p:cTn id="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16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2" grpId="0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0" grpId="0"/>
      <p:bldP spid="21" grpId="0"/>
      <p:bldP spid="23" grpId="0"/>
      <p:bldP spid="9" grpId="0"/>
      <p:bldP spid="26" grpId="0"/>
      <p:bldP spid="27" grpId="0"/>
      <p:bldP spid="19" grpId="0" animBg="1"/>
      <p:bldP spid="24" grpId="0"/>
      <p:bldP spid="28" grpId="0" animBg="1"/>
      <p:bldP spid="28" grpId="1" animBg="1"/>
      <p:bldP spid="29" grpId="0"/>
      <p:bldP spid="4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 bwMode="auto">
          <a:xfrm>
            <a:off x="1708056" y="3447204"/>
            <a:ext cx="9502893" cy="2934124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708056" y="908721"/>
            <a:ext cx="9502893" cy="2304256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362271" y="154085"/>
            <a:ext cx="7112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1.3 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/>
                <a:ea typeface="微软雅黑"/>
              </a:rPr>
              <a:t>抓</a:t>
            </a:r>
            <a:r>
              <a:rPr lang="zh-CN" altLang="en-US" sz="2800" b="1" dirty="0">
                <a:solidFill>
                  <a:schemeClr val="tx2"/>
                </a:solidFill>
                <a:latin typeface="微软雅黑"/>
                <a:ea typeface="微软雅黑"/>
              </a:rPr>
              <a:t>组织建设，凝聚党员领导干部战斗力</a:t>
            </a: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1244749" y="1434623"/>
            <a:ext cx="0" cy="5423377"/>
          </a:xfrm>
          <a:prstGeom prst="line">
            <a:avLst/>
          </a:prstGeom>
          <a:noFill/>
          <a:ln w="38100" cap="flat">
            <a:solidFill>
              <a:srgbClr val="716F6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椭圆 7"/>
          <p:cNvSpPr/>
          <p:nvPr/>
        </p:nvSpPr>
        <p:spPr bwMode="auto">
          <a:xfrm>
            <a:off x="1008961" y="1273155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3067" y="1306478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10" name="椭圆 9"/>
          <p:cNvSpPr/>
          <p:nvPr/>
        </p:nvSpPr>
        <p:spPr bwMode="auto">
          <a:xfrm>
            <a:off x="1008961" y="3765918"/>
            <a:ext cx="458948" cy="458946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3067" y="3817033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12" name="等腰三角形 11"/>
          <p:cNvSpPr/>
          <p:nvPr/>
        </p:nvSpPr>
        <p:spPr bwMode="auto">
          <a:xfrm rot="5400000">
            <a:off x="1538031" y="1462498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" name="等腰三角形 12"/>
          <p:cNvSpPr/>
          <p:nvPr/>
        </p:nvSpPr>
        <p:spPr bwMode="auto">
          <a:xfrm rot="5400000">
            <a:off x="1538031" y="3950371"/>
            <a:ext cx="199785" cy="129855"/>
          </a:xfrm>
          <a:prstGeom prst="triangl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25975" y="1273155"/>
            <a:ext cx="40283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截止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2015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年底，公司在某某本部和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个县支公司基础上共建立了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sz="2000" dirty="0" smtClean="0">
                <a:solidFill>
                  <a:schemeClr val="tx2"/>
                </a:solidFill>
                <a:latin typeface="+mj-ea"/>
                <a:ea typeface="+mj-ea"/>
              </a:rPr>
              <a:t>个联合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党支部、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个县支党支部，基层党组织建设比较完善。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925974" y="3717032"/>
            <a:ext cx="402839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通过不断吸收优秀员工加入党组织，公司党员队伍得到了不断充实，现共有党员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16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名，入党积极分子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名，其中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党员领导干部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10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人，占比为</a:t>
            </a:r>
            <a:r>
              <a:rPr lang="en-US" altLang="zh-CN" sz="2000" dirty="0">
                <a:solidFill>
                  <a:schemeClr val="tx2"/>
                </a:solidFill>
                <a:latin typeface="+mj-ea"/>
                <a:ea typeface="+mj-ea"/>
              </a:rPr>
              <a:t>62.5%</a:t>
            </a:r>
            <a:r>
              <a:rPr lang="zh-CN" altLang="en-US" sz="2000" dirty="0">
                <a:solidFill>
                  <a:schemeClr val="tx2"/>
                </a:solidFill>
                <a:latin typeface="+mj-ea"/>
                <a:ea typeface="+mj-ea"/>
              </a:rPr>
              <a:t>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33"/>
          <a:stretch/>
        </p:blipFill>
        <p:spPr bwMode="auto">
          <a:xfrm>
            <a:off x="6236357" y="3590667"/>
            <a:ext cx="4852052" cy="267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Freeform 5"/>
          <p:cNvSpPr>
            <a:spLocks/>
          </p:cNvSpPr>
          <p:nvPr/>
        </p:nvSpPr>
        <p:spPr bwMode="auto">
          <a:xfrm>
            <a:off x="252626" y="229065"/>
            <a:ext cx="1092299" cy="373260"/>
          </a:xfrm>
          <a:custGeom>
            <a:avLst/>
            <a:gdLst>
              <a:gd name="T0" fmla="*/ 49 w 1510"/>
              <a:gd name="T1" fmla="*/ 0 h 494"/>
              <a:gd name="T2" fmla="*/ 1314 w 1510"/>
              <a:gd name="T3" fmla="*/ 0 h 494"/>
              <a:gd name="T4" fmla="*/ 1363 w 1510"/>
              <a:gd name="T5" fmla="*/ 49 h 494"/>
              <a:gd name="T6" fmla="*/ 1363 w 1510"/>
              <a:gd name="T7" fmla="*/ 125 h 494"/>
              <a:gd name="T8" fmla="*/ 1433 w 1510"/>
              <a:gd name="T9" fmla="*/ 183 h 494"/>
              <a:gd name="T10" fmla="*/ 1510 w 1510"/>
              <a:gd name="T11" fmla="*/ 247 h 494"/>
              <a:gd name="T12" fmla="*/ 1433 w 1510"/>
              <a:gd name="T13" fmla="*/ 310 h 494"/>
              <a:gd name="T14" fmla="*/ 1363 w 1510"/>
              <a:gd name="T15" fmla="*/ 369 h 494"/>
              <a:gd name="T16" fmla="*/ 1363 w 1510"/>
              <a:gd name="T17" fmla="*/ 444 h 494"/>
              <a:gd name="T18" fmla="*/ 1314 w 1510"/>
              <a:gd name="T19" fmla="*/ 494 h 494"/>
              <a:gd name="T20" fmla="*/ 49 w 1510"/>
              <a:gd name="T21" fmla="*/ 494 h 494"/>
              <a:gd name="T22" fmla="*/ 0 w 1510"/>
              <a:gd name="T23" fmla="*/ 444 h 494"/>
              <a:gd name="T24" fmla="*/ 0 w 1510"/>
              <a:gd name="T25" fmla="*/ 49 h 494"/>
              <a:gd name="T26" fmla="*/ 49 w 1510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0" h="494">
                <a:moveTo>
                  <a:pt x="49" y="0"/>
                </a:moveTo>
                <a:lnTo>
                  <a:pt x="1314" y="0"/>
                </a:lnTo>
                <a:cubicBezTo>
                  <a:pt x="1341" y="0"/>
                  <a:pt x="1363" y="22"/>
                  <a:pt x="1363" y="49"/>
                </a:cubicBezTo>
                <a:lnTo>
                  <a:pt x="1363" y="125"/>
                </a:lnTo>
                <a:lnTo>
                  <a:pt x="1433" y="183"/>
                </a:lnTo>
                <a:lnTo>
                  <a:pt x="1510" y="247"/>
                </a:lnTo>
                <a:lnTo>
                  <a:pt x="1433" y="310"/>
                </a:lnTo>
                <a:lnTo>
                  <a:pt x="1363" y="369"/>
                </a:lnTo>
                <a:lnTo>
                  <a:pt x="1363" y="444"/>
                </a:lnTo>
                <a:cubicBezTo>
                  <a:pt x="1363" y="471"/>
                  <a:pt x="1341" y="494"/>
                  <a:pt x="1314" y="494"/>
                </a:cubicBezTo>
                <a:lnTo>
                  <a:pt x="49" y="494"/>
                </a:lnTo>
                <a:cubicBezTo>
                  <a:pt x="22" y="494"/>
                  <a:pt x="0" y="471"/>
                  <a:pt x="0" y="444"/>
                </a:cubicBezTo>
                <a:lnTo>
                  <a:pt x="0" y="49"/>
                </a:lnTo>
                <a:cubicBezTo>
                  <a:pt x="0" y="22"/>
                  <a:pt x="22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304106" y="202215"/>
            <a:ext cx="90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accent2"/>
                </a:solidFill>
              </a:rPr>
              <a:t>Part</a:t>
            </a:r>
            <a:r>
              <a:rPr lang="en-US" altLang="zh-CN" dirty="0" smtClean="0">
                <a:solidFill>
                  <a:schemeClr val="accent2"/>
                </a:solidFill>
              </a:rPr>
              <a:t> 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6189259" y="1065269"/>
            <a:ext cx="1616105" cy="1616105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9162708" y="1065269"/>
            <a:ext cx="1616105" cy="1616105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36356" y="1273156"/>
            <a:ext cx="1452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2"/>
                </a:solidFill>
                <a:latin typeface="+mj-ea"/>
                <a:ea typeface="+mj-ea"/>
              </a:rPr>
              <a:t>新增</a:t>
            </a:r>
            <a:endParaRPr lang="en-US" altLang="zh-CN" sz="2400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en-US" altLang="zh-CN" sz="2400" dirty="0" smtClean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r>
              <a:rPr lang="zh-CN" altLang="en-US" sz="2400" dirty="0" smtClean="0">
                <a:solidFill>
                  <a:schemeClr val="accent2"/>
                </a:solidFill>
                <a:latin typeface="+mj-ea"/>
                <a:ea typeface="+mj-ea"/>
              </a:rPr>
              <a:t>个联合党支部</a:t>
            </a:r>
            <a:endParaRPr lang="zh-CN" altLang="en-US" sz="2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244592" y="1292056"/>
            <a:ext cx="1452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新增</a:t>
            </a:r>
            <a:endParaRPr lang="en-US" altLang="zh-CN" sz="2400" dirty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个县支党支部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1146" y="1273155"/>
            <a:ext cx="8691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tx2"/>
                </a:solidFill>
                <a:latin typeface="+mj-ea"/>
                <a:ea typeface="+mj-ea"/>
              </a:rPr>
              <a:t>+</a:t>
            </a:r>
            <a:endParaRPr lang="zh-CN" altLang="en-US" sz="7200" dirty="0">
              <a:solidFill>
                <a:schemeClr val="tx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42580391"/>
      </p:ext>
    </p:extLst>
  </p:cSld>
  <p:clrMapOvr>
    <a:masterClrMapping/>
  </p:clrMapOvr>
  <p:transition spd="slow" advTm="909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6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6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6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6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6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60"/>
                            </p:stCondLst>
                            <p:childTnLst>
                              <p:par>
                                <p:cTn id="5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6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6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66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6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60"/>
                            </p:stCondLst>
                            <p:childTnLst>
                              <p:par>
                                <p:cTn id="9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86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360"/>
                            </p:stCondLst>
                            <p:childTnLst>
                              <p:par>
                                <p:cTn id="10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6" grpId="0" animBg="1"/>
      <p:bldP spid="55" grpId="0"/>
      <p:bldP spid="7" grpId="0" animBg="1"/>
      <p:bldP spid="8" grpId="0" animBg="1"/>
      <p:bldP spid="9" grpId="0"/>
      <p:bldP spid="10" grpId="0" animBg="1"/>
      <p:bldP spid="11" grpId="0"/>
      <p:bldP spid="12" grpId="0" animBg="1"/>
      <p:bldP spid="13" grpId="0" animBg="1"/>
      <p:bldP spid="15" grpId="0"/>
      <p:bldP spid="17" grpId="0"/>
      <p:bldP spid="23" grpId="0" animBg="1"/>
      <p:bldP spid="24" grpId="0"/>
      <p:bldP spid="4" grpId="0" animBg="1"/>
      <p:bldP spid="19" grpId="0" animBg="1"/>
      <p:bldP spid="20" grpId="0"/>
      <p:bldP spid="21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jicengdangzudangweidangzhibugongzuozongjiehuibaoganbushuzhiPPT.pptx"/>
</p:tagLst>
</file>

<file path=ppt/theme/theme1.xml><?xml version="1.0" encoding="utf-8"?>
<a:theme xmlns:a="http://schemas.openxmlformats.org/drawingml/2006/main" name="1_默认设计模板">
  <a:themeElements>
    <a:clrScheme name="自定义 1">
      <a:dk1>
        <a:srgbClr val="C4261D"/>
      </a:dk1>
      <a:lt1>
        <a:srgbClr val="FF9900"/>
      </a:lt1>
      <a:dk2>
        <a:srgbClr val="4D4D4D"/>
      </a:dk2>
      <a:lt2>
        <a:srgbClr val="929090"/>
      </a:lt2>
      <a:accent1>
        <a:srgbClr val="F1F1F1"/>
      </a:accent1>
      <a:accent2>
        <a:srgbClr val="FFFFFF"/>
      </a:accent2>
      <a:accent3>
        <a:srgbClr val="C4261D"/>
      </a:accent3>
      <a:accent4>
        <a:srgbClr val="FF9900"/>
      </a:accent4>
      <a:accent5>
        <a:srgbClr val="4D4D4D"/>
      </a:accent5>
      <a:accent6>
        <a:srgbClr val="999999"/>
      </a:accent6>
      <a:hlink>
        <a:srgbClr val="F1F1F1"/>
      </a:hlink>
      <a:folHlink>
        <a:srgbClr val="DEDEDD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5528</Words>
  <Characters>0</Characters>
  <Application>Microsoft Office PowerPoint</Application>
  <DocSecurity>0</DocSecurity>
  <PresentationFormat>Custom</PresentationFormat>
  <Lines>0</Lines>
  <Paragraphs>323</Paragraphs>
  <Slides>31</Slides>
  <Notes>31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仿宋_GB2312</vt:lpstr>
      <vt:lpstr>宋体</vt:lpstr>
      <vt:lpstr>微软雅黑</vt:lpstr>
      <vt:lpstr>Arial</vt:lpstr>
      <vt:lpstr>Calibri</vt:lpstr>
      <vt:lpstr>方正兰亭细黑_GBK_M</vt:lpstr>
      <vt:lpstr>1_默认设计模板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jicengdangzudangweidangzhibugongzuozongjiehuibaoganbushuzhiPPT.pptx</dc:title>
  <dc:creator/>
  <cp:lastModifiedBy/>
  <cp:revision>1</cp:revision>
  <dcterms:created xsi:type="dcterms:W3CDTF">2017-01-15T15:15:38Z</dcterms:created>
  <dcterms:modified xsi:type="dcterms:W3CDTF">2017-01-15T15:17:37Z</dcterms:modified>
</cp:coreProperties>
</file>