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91" r:id="rId2"/>
    <p:sldId id="290" r:id="rId3"/>
    <p:sldId id="293" r:id="rId4"/>
    <p:sldId id="29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7373"/>
    <a:srgbClr val="FF9870"/>
    <a:srgbClr val="274991"/>
    <a:srgbClr val="7CA82A"/>
    <a:srgbClr val="55375F"/>
    <a:srgbClr val="442C4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1506" y="-432"/>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pPr/>
              <a:t>2018/2/26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pPr/>
              <a:t>‹#›</a:t>
            </a:fld>
            <a:endParaRPr lang="zh-CN" altLang="en-US"/>
          </a:p>
        </p:txBody>
      </p:sp>
    </p:spTree>
    <p:extLst>
      <p:ext uri="{BB962C8B-B14F-4D97-AF65-F5344CB8AC3E}">
        <p14:creationId xmlns:p14="http://schemas.microsoft.com/office/powerpoint/2010/main" xmlns=""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648322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15862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11</a:t>
            </a:fld>
            <a:endParaRPr lang="zh-CN" altLang="en-US"/>
          </a:p>
        </p:txBody>
      </p:sp>
    </p:spTree>
    <p:extLst>
      <p:ext uri="{BB962C8B-B14F-4D97-AF65-F5344CB8AC3E}">
        <p14:creationId xmlns:p14="http://schemas.microsoft.com/office/powerpoint/2010/main" xmlns="" val="1435845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12</a:t>
            </a:fld>
            <a:endParaRPr lang="zh-CN" altLang="en-US"/>
          </a:p>
        </p:txBody>
      </p:sp>
    </p:spTree>
    <p:extLst>
      <p:ext uri="{BB962C8B-B14F-4D97-AF65-F5344CB8AC3E}">
        <p14:creationId xmlns:p14="http://schemas.microsoft.com/office/powerpoint/2010/main" xmlns="" val="2726892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13</a:t>
            </a:fld>
            <a:endParaRPr lang="zh-CN" altLang="en-US"/>
          </a:p>
        </p:txBody>
      </p:sp>
    </p:spTree>
    <p:extLst>
      <p:ext uri="{BB962C8B-B14F-4D97-AF65-F5344CB8AC3E}">
        <p14:creationId xmlns:p14="http://schemas.microsoft.com/office/powerpoint/2010/main" xmlns="" val="3999222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14</a:t>
            </a:fld>
            <a:endParaRPr lang="zh-CN" altLang="en-US"/>
          </a:p>
        </p:txBody>
      </p:sp>
    </p:spTree>
    <p:extLst>
      <p:ext uri="{BB962C8B-B14F-4D97-AF65-F5344CB8AC3E}">
        <p14:creationId xmlns:p14="http://schemas.microsoft.com/office/powerpoint/2010/main" xmlns="" val="7855474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15</a:t>
            </a:fld>
            <a:endParaRPr lang="zh-CN" altLang="en-US"/>
          </a:p>
        </p:txBody>
      </p:sp>
    </p:spTree>
    <p:extLst>
      <p:ext uri="{BB962C8B-B14F-4D97-AF65-F5344CB8AC3E}">
        <p14:creationId xmlns:p14="http://schemas.microsoft.com/office/powerpoint/2010/main" xmlns="" val="4115504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3950387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17</a:t>
            </a:fld>
            <a:endParaRPr lang="zh-CN" altLang="en-US"/>
          </a:p>
        </p:txBody>
      </p:sp>
    </p:spTree>
    <p:extLst>
      <p:ext uri="{BB962C8B-B14F-4D97-AF65-F5344CB8AC3E}">
        <p14:creationId xmlns:p14="http://schemas.microsoft.com/office/powerpoint/2010/main" xmlns="" val="2309029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18</a:t>
            </a:fld>
            <a:endParaRPr lang="zh-CN" altLang="en-US"/>
          </a:p>
        </p:txBody>
      </p:sp>
    </p:spTree>
    <p:extLst>
      <p:ext uri="{BB962C8B-B14F-4D97-AF65-F5344CB8AC3E}">
        <p14:creationId xmlns:p14="http://schemas.microsoft.com/office/powerpoint/2010/main" xmlns="" val="2433839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19</a:t>
            </a:fld>
            <a:endParaRPr lang="zh-CN" altLang="en-US"/>
          </a:p>
        </p:txBody>
      </p:sp>
    </p:spTree>
    <p:extLst>
      <p:ext uri="{BB962C8B-B14F-4D97-AF65-F5344CB8AC3E}">
        <p14:creationId xmlns:p14="http://schemas.microsoft.com/office/powerpoint/2010/main" xmlns="" val="1800999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24011398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20</a:t>
            </a:fld>
            <a:endParaRPr lang="zh-CN" altLang="en-US"/>
          </a:p>
        </p:txBody>
      </p:sp>
    </p:spTree>
    <p:extLst>
      <p:ext uri="{BB962C8B-B14F-4D97-AF65-F5344CB8AC3E}">
        <p14:creationId xmlns:p14="http://schemas.microsoft.com/office/powerpoint/2010/main" xmlns="" val="5500902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21</a:t>
            </a:fld>
            <a:endParaRPr lang="zh-CN" altLang="en-US"/>
          </a:p>
        </p:txBody>
      </p:sp>
    </p:spTree>
    <p:extLst>
      <p:ext uri="{BB962C8B-B14F-4D97-AF65-F5344CB8AC3E}">
        <p14:creationId xmlns:p14="http://schemas.microsoft.com/office/powerpoint/2010/main" xmlns="" val="30718620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2221413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23</a:t>
            </a:fld>
            <a:endParaRPr lang="zh-CN" altLang="en-US"/>
          </a:p>
        </p:txBody>
      </p:sp>
    </p:spTree>
    <p:extLst>
      <p:ext uri="{BB962C8B-B14F-4D97-AF65-F5344CB8AC3E}">
        <p14:creationId xmlns:p14="http://schemas.microsoft.com/office/powerpoint/2010/main" xmlns="" val="1614900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24</a:t>
            </a:fld>
            <a:endParaRPr lang="zh-CN" altLang="en-US"/>
          </a:p>
        </p:txBody>
      </p:sp>
    </p:spTree>
    <p:extLst>
      <p:ext uri="{BB962C8B-B14F-4D97-AF65-F5344CB8AC3E}">
        <p14:creationId xmlns:p14="http://schemas.microsoft.com/office/powerpoint/2010/main" xmlns="" val="3889216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25</a:t>
            </a:fld>
            <a:endParaRPr lang="zh-CN" altLang="en-US"/>
          </a:p>
        </p:txBody>
      </p:sp>
    </p:spTree>
    <p:extLst>
      <p:ext uri="{BB962C8B-B14F-4D97-AF65-F5344CB8AC3E}">
        <p14:creationId xmlns:p14="http://schemas.microsoft.com/office/powerpoint/2010/main" xmlns="" val="3804264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26</a:t>
            </a:fld>
            <a:endParaRPr lang="zh-CN" altLang="en-US"/>
          </a:p>
        </p:txBody>
      </p:sp>
    </p:spTree>
    <p:extLst>
      <p:ext uri="{BB962C8B-B14F-4D97-AF65-F5344CB8AC3E}">
        <p14:creationId xmlns:p14="http://schemas.microsoft.com/office/powerpoint/2010/main" xmlns="" val="39302449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27</a:t>
            </a:fld>
            <a:endParaRPr lang="zh-CN" altLang="en-US"/>
          </a:p>
        </p:txBody>
      </p:sp>
    </p:spTree>
    <p:extLst>
      <p:ext uri="{BB962C8B-B14F-4D97-AF65-F5344CB8AC3E}">
        <p14:creationId xmlns:p14="http://schemas.microsoft.com/office/powerpoint/2010/main" xmlns="" val="1298307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3246974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1592886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2175715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5</a:t>
            </a:fld>
            <a:endParaRPr lang="zh-CN" altLang="en-US"/>
          </a:p>
        </p:txBody>
      </p:sp>
    </p:spTree>
    <p:extLst>
      <p:ext uri="{BB962C8B-B14F-4D97-AF65-F5344CB8AC3E}">
        <p14:creationId xmlns:p14="http://schemas.microsoft.com/office/powerpoint/2010/main" xmlns="" val="3240715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6</a:t>
            </a:fld>
            <a:endParaRPr lang="zh-CN" altLang="en-US"/>
          </a:p>
        </p:txBody>
      </p:sp>
    </p:spTree>
    <p:extLst>
      <p:ext uri="{BB962C8B-B14F-4D97-AF65-F5344CB8AC3E}">
        <p14:creationId xmlns:p14="http://schemas.microsoft.com/office/powerpoint/2010/main" xmlns="" val="1505577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7</a:t>
            </a:fld>
            <a:endParaRPr lang="zh-CN" altLang="en-US"/>
          </a:p>
        </p:txBody>
      </p:sp>
    </p:spTree>
    <p:extLst>
      <p:ext uri="{BB962C8B-B14F-4D97-AF65-F5344CB8AC3E}">
        <p14:creationId xmlns:p14="http://schemas.microsoft.com/office/powerpoint/2010/main" xmlns="" val="3602288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8</a:t>
            </a:fld>
            <a:endParaRPr lang="zh-CN" altLang="en-US"/>
          </a:p>
        </p:txBody>
      </p:sp>
    </p:spTree>
    <p:extLst>
      <p:ext uri="{BB962C8B-B14F-4D97-AF65-F5344CB8AC3E}">
        <p14:creationId xmlns:p14="http://schemas.microsoft.com/office/powerpoint/2010/main" xmlns="" val="2659789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9</a:t>
            </a:fld>
            <a:endParaRPr lang="zh-CN" altLang="en-US"/>
          </a:p>
        </p:txBody>
      </p:sp>
    </p:spTree>
    <p:extLst>
      <p:ext uri="{BB962C8B-B14F-4D97-AF65-F5344CB8AC3E}">
        <p14:creationId xmlns:p14="http://schemas.microsoft.com/office/powerpoint/2010/main" xmlns="" val="538271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92374672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1859827731"/>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46884665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8464370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1561560" y="357504"/>
            <a:ext cx="318548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解</a:t>
            </a:r>
            <a:r>
              <a:rPr lang="zh-CN" altLang="zh-CN" sz="1800" b="1" dirty="0">
                <a:solidFill>
                  <a:schemeClr val="bg1"/>
                </a:solidFill>
                <a:latin typeface="微软雅黑" pitchFamily="34" charset="-122"/>
                <a:ea typeface="微软雅黑" pitchFamily="34" charset="-122"/>
              </a:rPr>
              <a:t>析“四讲四有”的深刻内涵</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866489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1561560" y="357504"/>
            <a:ext cx="318548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解</a:t>
            </a:r>
            <a:r>
              <a:rPr lang="zh-CN" altLang="zh-CN" sz="1800" b="1" dirty="0">
                <a:solidFill>
                  <a:schemeClr val="bg1"/>
                </a:solidFill>
                <a:latin typeface="微软雅黑" pitchFamily="34" charset="-122"/>
                <a:ea typeface="微软雅黑" pitchFamily="34" charset="-122"/>
              </a:rPr>
              <a:t>析“四讲四有”的深刻内涵</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86818552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7" name="矩形 6"/>
          <p:cNvSpPr/>
          <p:nvPr userDrawn="1"/>
        </p:nvSpPr>
        <p:spPr>
          <a:xfrm>
            <a:off x="1561560" y="357504"/>
            <a:ext cx="318548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解</a:t>
            </a:r>
            <a:r>
              <a:rPr lang="zh-CN" altLang="zh-CN" sz="1800" b="1" dirty="0">
                <a:solidFill>
                  <a:schemeClr val="bg1"/>
                </a:solidFill>
                <a:latin typeface="微软雅黑" pitchFamily="34" charset="-122"/>
                <a:ea typeface="微软雅黑" pitchFamily="34" charset="-122"/>
              </a:rPr>
              <a:t>析“四讲四有”的深刻内涵</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031218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7" name="矩形 6"/>
          <p:cNvSpPr/>
          <p:nvPr userDrawn="1"/>
        </p:nvSpPr>
        <p:spPr>
          <a:xfrm>
            <a:off x="1561560" y="357504"/>
            <a:ext cx="318548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解</a:t>
            </a:r>
            <a:r>
              <a:rPr lang="zh-CN" altLang="zh-CN" sz="1800" b="1" dirty="0">
                <a:solidFill>
                  <a:schemeClr val="bg1"/>
                </a:solidFill>
                <a:latin typeface="微软雅黑" pitchFamily="34" charset="-122"/>
                <a:ea typeface="微软雅黑" pitchFamily="34" charset="-122"/>
              </a:rPr>
              <a:t>析“四讲四有”的深刻内涵</a:t>
            </a:r>
            <a:endParaRPr lang="zh-CN" altLang="en-US" sz="1800" b="1" dirty="0">
              <a:solidFill>
                <a:schemeClr val="bg1"/>
              </a:solidFill>
              <a:latin typeface="微软雅黑" pitchFamily="34" charset="-122"/>
              <a:ea typeface="微软雅黑" pitchFamily="34" charset="-122"/>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0"/>
            <a:ext cx="745414" cy="746246"/>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0" y="3890769"/>
            <a:ext cx="9144000" cy="1274767"/>
          </a:xfrm>
          <a:prstGeom prst="rect">
            <a:avLst/>
          </a:prstGeom>
        </p:spPr>
      </p:pic>
      <p:sp>
        <p:nvSpPr>
          <p:cNvPr id="2" name="矩形 1"/>
          <p:cNvSpPr/>
          <p:nvPr userDrawn="1"/>
        </p:nvSpPr>
        <p:spPr>
          <a:xfrm>
            <a:off x="0" y="537029"/>
            <a:ext cx="9144000" cy="4455885"/>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userDrawn="1"/>
        </p:nvSpPr>
        <p:spPr>
          <a:xfrm>
            <a:off x="372707" y="134893"/>
            <a:ext cx="2502608" cy="338554"/>
          </a:xfrm>
          <a:prstGeom prst="rect">
            <a:avLst/>
          </a:prstGeom>
          <a:noFill/>
        </p:spPr>
        <p:txBody>
          <a:bodyPr wrap="none" rtlCol="0">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践行四讲四有 做合格党员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993411"/>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7" name="矩形 6"/>
          <p:cNvSpPr/>
          <p:nvPr userDrawn="1"/>
        </p:nvSpPr>
        <p:spPr>
          <a:xfrm>
            <a:off x="1561560" y="357504"/>
            <a:ext cx="318548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解</a:t>
            </a:r>
            <a:r>
              <a:rPr lang="zh-CN" altLang="zh-CN" sz="1800" b="1" dirty="0">
                <a:solidFill>
                  <a:schemeClr val="bg1"/>
                </a:solidFill>
                <a:latin typeface="微软雅黑" pitchFamily="34" charset="-122"/>
                <a:ea typeface="微软雅黑" pitchFamily="34" charset="-122"/>
              </a:rPr>
              <a:t>析“四讲四有”的深刻内涵</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4704219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矩形 6"/>
          <p:cNvSpPr/>
          <p:nvPr userDrawn="1"/>
        </p:nvSpPr>
        <p:spPr>
          <a:xfrm>
            <a:off x="1370942" y="357504"/>
            <a:ext cx="410881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做</a:t>
            </a:r>
            <a:r>
              <a:rPr lang="zh-CN" altLang="zh-CN" sz="1800" b="1" dirty="0">
                <a:solidFill>
                  <a:schemeClr val="bg1"/>
                </a:solidFill>
                <a:latin typeface="微软雅黑" pitchFamily="34" charset="-122"/>
                <a:ea typeface="微软雅黑" pitchFamily="34" charset="-122"/>
              </a:rPr>
              <a:t>“四讲四有”</a:t>
            </a:r>
            <a:r>
              <a:rPr lang="zh-CN" altLang="en-US" sz="1800" b="1" dirty="0">
                <a:solidFill>
                  <a:schemeClr val="bg1"/>
                </a:solidFill>
                <a:latin typeface="微软雅黑" pitchFamily="34" charset="-122"/>
                <a:ea typeface="微软雅黑" pitchFamily="34" charset="-122"/>
              </a:rPr>
              <a:t>合格党员</a:t>
            </a:r>
            <a:r>
              <a:rPr lang="zh-CN" altLang="zh-CN" sz="1800" b="1" dirty="0">
                <a:solidFill>
                  <a:schemeClr val="bg1"/>
                </a:solidFill>
                <a:latin typeface="微软雅黑" pitchFamily="34" charset="-122"/>
                <a:ea typeface="微软雅黑" pitchFamily="34" charset="-122"/>
              </a:rPr>
              <a:t>的</a:t>
            </a:r>
            <a:r>
              <a:rPr lang="zh-CN" altLang="en-US" sz="1800" b="1" dirty="0">
                <a:solidFill>
                  <a:schemeClr val="bg1"/>
                </a:solidFill>
                <a:latin typeface="微软雅黑" pitchFamily="34" charset="-122"/>
                <a:ea typeface="微软雅黑" pitchFamily="34" charset="-122"/>
              </a:rPr>
              <a:t>标志和特质</a:t>
            </a:r>
          </a:p>
        </p:txBody>
      </p:sp>
    </p:spTree>
    <p:extLst>
      <p:ext uri="{BB962C8B-B14F-4D97-AF65-F5344CB8AC3E}">
        <p14:creationId xmlns:p14="http://schemas.microsoft.com/office/powerpoint/2010/main" xmlns="" val="139659994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7" name="矩形 6"/>
          <p:cNvSpPr/>
          <p:nvPr userDrawn="1"/>
        </p:nvSpPr>
        <p:spPr>
          <a:xfrm>
            <a:off x="1370942" y="357504"/>
            <a:ext cx="410881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做</a:t>
            </a:r>
            <a:r>
              <a:rPr lang="zh-CN" altLang="zh-CN" sz="1800" b="1" dirty="0">
                <a:solidFill>
                  <a:schemeClr val="bg1"/>
                </a:solidFill>
                <a:latin typeface="微软雅黑" pitchFamily="34" charset="-122"/>
                <a:ea typeface="微软雅黑" pitchFamily="34" charset="-122"/>
              </a:rPr>
              <a:t>“四讲四有”</a:t>
            </a:r>
            <a:r>
              <a:rPr lang="zh-CN" altLang="en-US" sz="1800" b="1" dirty="0">
                <a:solidFill>
                  <a:schemeClr val="bg1"/>
                </a:solidFill>
                <a:latin typeface="微软雅黑" pitchFamily="34" charset="-122"/>
                <a:ea typeface="微软雅黑" pitchFamily="34" charset="-122"/>
              </a:rPr>
              <a:t>合格党员</a:t>
            </a:r>
            <a:r>
              <a:rPr lang="zh-CN" altLang="zh-CN" sz="1800" b="1" dirty="0">
                <a:solidFill>
                  <a:schemeClr val="bg1"/>
                </a:solidFill>
                <a:latin typeface="微软雅黑" pitchFamily="34" charset="-122"/>
                <a:ea typeface="微软雅黑" pitchFamily="34" charset="-122"/>
              </a:rPr>
              <a:t>的</a:t>
            </a:r>
            <a:r>
              <a:rPr lang="zh-CN" altLang="en-US" sz="1800" b="1" dirty="0">
                <a:solidFill>
                  <a:schemeClr val="bg1"/>
                </a:solidFill>
                <a:latin typeface="微软雅黑" pitchFamily="34" charset="-122"/>
                <a:ea typeface="微软雅黑" pitchFamily="34" charset="-122"/>
              </a:rPr>
              <a:t>标志和特质</a:t>
            </a:r>
          </a:p>
        </p:txBody>
      </p:sp>
    </p:spTree>
    <p:extLst>
      <p:ext uri="{BB962C8B-B14F-4D97-AF65-F5344CB8AC3E}">
        <p14:creationId xmlns:p14="http://schemas.microsoft.com/office/powerpoint/2010/main" xmlns="" val="352808281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244610353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7" name="矩形 6"/>
          <p:cNvSpPr/>
          <p:nvPr userDrawn="1"/>
        </p:nvSpPr>
        <p:spPr>
          <a:xfrm>
            <a:off x="1370942" y="357504"/>
            <a:ext cx="410881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做</a:t>
            </a:r>
            <a:r>
              <a:rPr lang="zh-CN" altLang="zh-CN" sz="1800" b="1" dirty="0">
                <a:solidFill>
                  <a:schemeClr val="bg1"/>
                </a:solidFill>
                <a:latin typeface="微软雅黑" pitchFamily="34" charset="-122"/>
                <a:ea typeface="微软雅黑" pitchFamily="34" charset="-122"/>
              </a:rPr>
              <a:t>“四讲四有”</a:t>
            </a:r>
            <a:r>
              <a:rPr lang="zh-CN" altLang="en-US" sz="1800" b="1" dirty="0">
                <a:solidFill>
                  <a:schemeClr val="bg1"/>
                </a:solidFill>
                <a:latin typeface="微软雅黑" pitchFamily="34" charset="-122"/>
                <a:ea typeface="微软雅黑" pitchFamily="34" charset="-122"/>
              </a:rPr>
              <a:t>合格党员</a:t>
            </a:r>
            <a:r>
              <a:rPr lang="zh-CN" altLang="zh-CN" sz="1800" b="1" dirty="0">
                <a:solidFill>
                  <a:schemeClr val="bg1"/>
                </a:solidFill>
                <a:latin typeface="微软雅黑" pitchFamily="34" charset="-122"/>
                <a:ea typeface="微软雅黑" pitchFamily="34" charset="-122"/>
              </a:rPr>
              <a:t>的</a:t>
            </a:r>
            <a:r>
              <a:rPr lang="zh-CN" altLang="en-US" sz="1800" b="1" dirty="0">
                <a:solidFill>
                  <a:schemeClr val="bg1"/>
                </a:solidFill>
                <a:latin typeface="微软雅黑" pitchFamily="34" charset="-122"/>
                <a:ea typeface="微软雅黑" pitchFamily="34" charset="-122"/>
              </a:rPr>
              <a:t>标志和特质</a:t>
            </a:r>
          </a:p>
        </p:txBody>
      </p:sp>
    </p:spTree>
    <p:extLst>
      <p:ext uri="{BB962C8B-B14F-4D97-AF65-F5344CB8AC3E}">
        <p14:creationId xmlns:p14="http://schemas.microsoft.com/office/powerpoint/2010/main" xmlns="" val="100265703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7" name="矩形 6"/>
          <p:cNvSpPr/>
          <p:nvPr userDrawn="1"/>
        </p:nvSpPr>
        <p:spPr>
          <a:xfrm>
            <a:off x="1370942" y="357504"/>
            <a:ext cx="410881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做</a:t>
            </a:r>
            <a:r>
              <a:rPr lang="zh-CN" altLang="zh-CN" sz="1800" b="1" dirty="0">
                <a:solidFill>
                  <a:schemeClr val="bg1"/>
                </a:solidFill>
                <a:latin typeface="微软雅黑" pitchFamily="34" charset="-122"/>
                <a:ea typeface="微软雅黑" pitchFamily="34" charset="-122"/>
              </a:rPr>
              <a:t>“四讲四有”</a:t>
            </a:r>
            <a:r>
              <a:rPr lang="zh-CN" altLang="en-US" sz="1800" b="1" dirty="0">
                <a:solidFill>
                  <a:schemeClr val="bg1"/>
                </a:solidFill>
                <a:latin typeface="微软雅黑" pitchFamily="34" charset="-122"/>
                <a:ea typeface="微软雅黑" pitchFamily="34" charset="-122"/>
              </a:rPr>
              <a:t>合格党员</a:t>
            </a:r>
            <a:r>
              <a:rPr lang="zh-CN" altLang="zh-CN" sz="1800" b="1" dirty="0">
                <a:solidFill>
                  <a:schemeClr val="bg1"/>
                </a:solidFill>
                <a:latin typeface="微软雅黑" pitchFamily="34" charset="-122"/>
                <a:ea typeface="微软雅黑" pitchFamily="34" charset="-122"/>
              </a:rPr>
              <a:t>的</a:t>
            </a:r>
            <a:r>
              <a:rPr lang="zh-CN" altLang="en-US" sz="1800" b="1" dirty="0">
                <a:solidFill>
                  <a:schemeClr val="bg1"/>
                </a:solidFill>
                <a:latin typeface="微软雅黑" pitchFamily="34" charset="-122"/>
                <a:ea typeface="微软雅黑" pitchFamily="34" charset="-122"/>
              </a:rPr>
              <a:t>标志和特质</a:t>
            </a:r>
          </a:p>
        </p:txBody>
      </p:sp>
    </p:spTree>
    <p:extLst>
      <p:ext uri="{BB962C8B-B14F-4D97-AF65-F5344CB8AC3E}">
        <p14:creationId xmlns:p14="http://schemas.microsoft.com/office/powerpoint/2010/main" xmlns="" val="35574490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7" name="矩形 6"/>
          <p:cNvSpPr/>
          <p:nvPr userDrawn="1"/>
        </p:nvSpPr>
        <p:spPr>
          <a:xfrm>
            <a:off x="1370942" y="357504"/>
            <a:ext cx="4108817"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做</a:t>
            </a:r>
            <a:r>
              <a:rPr lang="zh-CN" altLang="zh-CN" sz="1800" b="1" dirty="0">
                <a:solidFill>
                  <a:schemeClr val="bg1"/>
                </a:solidFill>
                <a:latin typeface="微软雅黑" pitchFamily="34" charset="-122"/>
                <a:ea typeface="微软雅黑" pitchFamily="34" charset="-122"/>
              </a:rPr>
              <a:t>“四讲四有”</a:t>
            </a:r>
            <a:r>
              <a:rPr lang="zh-CN" altLang="en-US" sz="1800" b="1" dirty="0">
                <a:solidFill>
                  <a:schemeClr val="bg1"/>
                </a:solidFill>
                <a:latin typeface="微软雅黑" pitchFamily="34" charset="-122"/>
                <a:ea typeface="微软雅黑" pitchFamily="34" charset="-122"/>
              </a:rPr>
              <a:t>合格党员</a:t>
            </a:r>
            <a:r>
              <a:rPr lang="zh-CN" altLang="zh-CN" sz="1800" b="1" dirty="0">
                <a:solidFill>
                  <a:schemeClr val="bg1"/>
                </a:solidFill>
                <a:latin typeface="微软雅黑" pitchFamily="34" charset="-122"/>
                <a:ea typeface="微软雅黑" pitchFamily="34" charset="-122"/>
              </a:rPr>
              <a:t>的</a:t>
            </a:r>
            <a:r>
              <a:rPr lang="zh-CN" altLang="en-US" sz="1800" b="1" dirty="0">
                <a:solidFill>
                  <a:schemeClr val="bg1"/>
                </a:solidFill>
                <a:latin typeface="微软雅黑" pitchFamily="34" charset="-122"/>
                <a:ea typeface="微软雅黑" pitchFamily="34" charset="-122"/>
              </a:rPr>
              <a:t>标志和特质</a:t>
            </a:r>
          </a:p>
        </p:txBody>
      </p:sp>
    </p:spTree>
    <p:extLst>
      <p:ext uri="{BB962C8B-B14F-4D97-AF65-F5344CB8AC3E}">
        <p14:creationId xmlns:p14="http://schemas.microsoft.com/office/powerpoint/2010/main" xmlns="" val="354080555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7" name="矩形 6"/>
          <p:cNvSpPr/>
          <p:nvPr userDrawn="1"/>
        </p:nvSpPr>
        <p:spPr>
          <a:xfrm>
            <a:off x="1476701" y="357504"/>
            <a:ext cx="2492990"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如何践行</a:t>
            </a:r>
            <a:r>
              <a:rPr lang="zh-CN" altLang="zh-CN" sz="1800" b="1" dirty="0">
                <a:solidFill>
                  <a:schemeClr val="bg1"/>
                </a:solidFill>
                <a:latin typeface="微软雅黑" pitchFamily="34" charset="-122"/>
                <a:ea typeface="微软雅黑" pitchFamily="34" charset="-122"/>
              </a:rPr>
              <a:t>“四讲四有”</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7486934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7" name="矩形 6"/>
          <p:cNvSpPr/>
          <p:nvPr userDrawn="1"/>
        </p:nvSpPr>
        <p:spPr>
          <a:xfrm>
            <a:off x="1476701" y="357504"/>
            <a:ext cx="2492990"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如何践行</a:t>
            </a:r>
            <a:r>
              <a:rPr lang="zh-CN" altLang="zh-CN" sz="1800" b="1" dirty="0">
                <a:solidFill>
                  <a:schemeClr val="bg1"/>
                </a:solidFill>
                <a:latin typeface="微软雅黑" pitchFamily="34" charset="-122"/>
                <a:ea typeface="微软雅黑" pitchFamily="34" charset="-122"/>
              </a:rPr>
              <a:t>“四讲四有”</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74080662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7" name="矩形 6"/>
          <p:cNvSpPr/>
          <p:nvPr userDrawn="1"/>
        </p:nvSpPr>
        <p:spPr>
          <a:xfrm>
            <a:off x="1476701" y="357504"/>
            <a:ext cx="2492990"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如何践行</a:t>
            </a:r>
            <a:r>
              <a:rPr lang="zh-CN" altLang="zh-CN" sz="1800" b="1" dirty="0">
                <a:solidFill>
                  <a:schemeClr val="bg1"/>
                </a:solidFill>
                <a:latin typeface="微软雅黑" pitchFamily="34" charset="-122"/>
                <a:ea typeface="微软雅黑" pitchFamily="34" charset="-122"/>
              </a:rPr>
              <a:t>“四讲四有”</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55050581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7" name="矩形 6"/>
          <p:cNvSpPr/>
          <p:nvPr userDrawn="1"/>
        </p:nvSpPr>
        <p:spPr>
          <a:xfrm>
            <a:off x="1476701" y="357504"/>
            <a:ext cx="2492990"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如何践行</a:t>
            </a:r>
            <a:r>
              <a:rPr lang="zh-CN" altLang="zh-CN" sz="1800" b="1" dirty="0">
                <a:solidFill>
                  <a:schemeClr val="bg1"/>
                </a:solidFill>
                <a:latin typeface="微软雅黑" pitchFamily="34" charset="-122"/>
                <a:ea typeface="微软雅黑" pitchFamily="34" charset="-122"/>
              </a:rPr>
              <a:t>“四讲四有”</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3860918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7" name="矩形 6"/>
          <p:cNvSpPr/>
          <p:nvPr userDrawn="1"/>
        </p:nvSpPr>
        <p:spPr>
          <a:xfrm>
            <a:off x="1476701" y="357504"/>
            <a:ext cx="2492990"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如何践行</a:t>
            </a:r>
            <a:r>
              <a:rPr lang="zh-CN" altLang="zh-CN" sz="1800" b="1" dirty="0">
                <a:solidFill>
                  <a:schemeClr val="bg1"/>
                </a:solidFill>
                <a:latin typeface="微软雅黑" pitchFamily="34" charset="-122"/>
                <a:ea typeface="微软雅黑" pitchFamily="34" charset="-122"/>
              </a:rPr>
              <a:t>“四讲四有”</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6727548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8" name="矩形 7"/>
          <p:cNvSpPr/>
          <p:nvPr userDrawn="1"/>
        </p:nvSpPr>
        <p:spPr>
          <a:xfrm>
            <a:off x="1476701" y="357504"/>
            <a:ext cx="2723823"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如何做一名合格共产党员</a:t>
            </a:r>
          </a:p>
        </p:txBody>
      </p:sp>
    </p:spTree>
    <p:extLst>
      <p:ext uri="{BB962C8B-B14F-4D97-AF65-F5344CB8AC3E}">
        <p14:creationId xmlns:p14="http://schemas.microsoft.com/office/powerpoint/2010/main" xmlns="" val="171986067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8" name="矩形 7"/>
          <p:cNvSpPr/>
          <p:nvPr userDrawn="1"/>
        </p:nvSpPr>
        <p:spPr>
          <a:xfrm>
            <a:off x="1476701" y="357504"/>
            <a:ext cx="2723823"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如何做一名合格共产党员</a:t>
            </a:r>
          </a:p>
        </p:txBody>
      </p:sp>
    </p:spTree>
    <p:extLst>
      <p:ext uri="{BB962C8B-B14F-4D97-AF65-F5344CB8AC3E}">
        <p14:creationId xmlns:p14="http://schemas.microsoft.com/office/powerpoint/2010/main" xmlns="" val="15353396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857908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8" name="矩形 7"/>
          <p:cNvSpPr/>
          <p:nvPr userDrawn="1"/>
        </p:nvSpPr>
        <p:spPr>
          <a:xfrm>
            <a:off x="1476701" y="357504"/>
            <a:ext cx="2723823"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如何做一名合格共产党员</a:t>
            </a:r>
          </a:p>
        </p:txBody>
      </p:sp>
    </p:spTree>
    <p:extLst>
      <p:ext uri="{BB962C8B-B14F-4D97-AF65-F5344CB8AC3E}">
        <p14:creationId xmlns:p14="http://schemas.microsoft.com/office/powerpoint/2010/main" xmlns="" val="403817577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8" name="矩形 7"/>
          <p:cNvSpPr/>
          <p:nvPr userDrawn="1"/>
        </p:nvSpPr>
        <p:spPr>
          <a:xfrm>
            <a:off x="1476701" y="357504"/>
            <a:ext cx="2723823"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如何做一名合格共产党员</a:t>
            </a:r>
          </a:p>
        </p:txBody>
      </p:sp>
    </p:spTree>
    <p:extLst>
      <p:ext uri="{BB962C8B-B14F-4D97-AF65-F5344CB8AC3E}">
        <p14:creationId xmlns:p14="http://schemas.microsoft.com/office/powerpoint/2010/main" xmlns="" val="372063664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8" name="矩形 7"/>
          <p:cNvSpPr/>
          <p:nvPr userDrawn="1"/>
        </p:nvSpPr>
        <p:spPr>
          <a:xfrm>
            <a:off x="1476701" y="357504"/>
            <a:ext cx="2723823" cy="369332"/>
          </a:xfrm>
          <a:prstGeom prst="rect">
            <a:avLst/>
          </a:prstGeom>
        </p:spPr>
        <p:txBody>
          <a:bodyPr wrap="none">
            <a:spAutoFit/>
          </a:bodyPr>
          <a:lstStyle/>
          <a:p>
            <a:r>
              <a:rPr lang="zh-CN" altLang="en-US" sz="1800" b="1" dirty="0">
                <a:solidFill>
                  <a:schemeClr val="bg1"/>
                </a:solidFill>
                <a:latin typeface="微软雅黑" pitchFamily="34" charset="-122"/>
                <a:ea typeface="微软雅黑" pitchFamily="34" charset="-122"/>
              </a:rPr>
              <a:t>如何做一名合格共产党员</a:t>
            </a:r>
          </a:p>
        </p:txBody>
      </p:sp>
    </p:spTree>
    <p:extLst>
      <p:ext uri="{BB962C8B-B14F-4D97-AF65-F5344CB8AC3E}">
        <p14:creationId xmlns:p14="http://schemas.microsoft.com/office/powerpoint/2010/main" xmlns="" val="1325972171"/>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63515921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549227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238905792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404042892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526863871"/>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2018/2/26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42720138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pPr/>
              <a:t>2018/2/26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Lst>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9.png"/><Relationship Id="rId3" Type="http://schemas.openxmlformats.org/officeDocument/2006/relationships/notesSlide" Target="../notesSlides/notesSlide1.xml"/><Relationship Id="rId7" Type="http://schemas.openxmlformats.org/officeDocument/2006/relationships/image" Target="../media/image5.png"/><Relationship Id="rId12" Type="http://schemas.microsoft.com/office/2007/relationships/media" Target="../media/media1.mp3"/><Relationship Id="rId2" Type="http://schemas.openxmlformats.org/officeDocument/2006/relationships/slideLayout" Target="../slideLayouts/slideLayout7.xml"/><Relationship Id="rId1" Type="http://schemas.openxmlformats.org/officeDocument/2006/relationships/audio" Target="../media/media1.mp3"/><Relationship Id="rId6" Type="http://schemas.microsoft.com/office/2007/relationships/hdphoto" Target="../media/hdphoto1.wdp"/><Relationship Id="rId11" Type="http://schemas.openxmlformats.org/officeDocument/2006/relationships/image" Target="../media/image8.png"/><Relationship Id="rId10"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BEBA8EAE-BF5A-486C-A8C5-ECC9F3942E4B}">
                <a14:imgProps xmlns:a14="http://schemas.microsoft.com/office/drawing/2010/main" xmlns="">
                  <a14:imgLayer r:embed="rId6">
                    <a14:imgEffect>
                      <a14:saturation sat="200000"/>
                    </a14:imgEffect>
                  </a14:imgLayer>
                </a14:imgProps>
              </a:ext>
              <a:ext uri="{28A0092B-C50C-407E-A947-70E740481C1C}">
                <a14:useLocalDpi xmlns:a14="http://schemas.microsoft.com/office/drawing/2010/main" xmlns="" val="0"/>
              </a:ext>
            </a:extLst>
          </a:blip>
          <a:srcRect t="43750"/>
          <a:stretch/>
        </p:blipFill>
        <p:spPr>
          <a:xfrm>
            <a:off x="0" y="0"/>
            <a:ext cx="9144000" cy="5143500"/>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381125" y="3503549"/>
            <a:ext cx="6381750" cy="1639951"/>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815924"/>
            <a:ext cx="3503691" cy="3507600"/>
          </a:xfrm>
          <a:prstGeom prst="rect">
            <a:avLst/>
          </a:prstGeom>
        </p:spPr>
      </p:pic>
      <p:pic>
        <p:nvPicPr>
          <p:cNvPr id="3" name="图片 2"/>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0" y="3871973"/>
            <a:ext cx="9144000" cy="1274767"/>
          </a:xfrm>
          <a:prstGeom prst="rect">
            <a:avLst/>
          </a:prstGeom>
        </p:spPr>
      </p:pic>
      <p:pic>
        <p:nvPicPr>
          <p:cNvPr id="4" name="图片 3"/>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6955178" y="2140020"/>
            <a:ext cx="2188822" cy="3005100"/>
          </a:xfrm>
          <a:prstGeom prst="rect">
            <a:avLst/>
          </a:prstGeom>
        </p:spPr>
      </p:pic>
      <p:sp>
        <p:nvSpPr>
          <p:cNvPr id="8" name="矩形 7"/>
          <p:cNvSpPr/>
          <p:nvPr/>
        </p:nvSpPr>
        <p:spPr>
          <a:xfrm>
            <a:off x="2002716" y="1248751"/>
            <a:ext cx="5138567" cy="1569660"/>
          </a:xfrm>
          <a:prstGeom prst="rect">
            <a:avLst/>
          </a:prstGeom>
        </p:spPr>
        <p:txBody>
          <a:bodyPr wrap="square">
            <a:spAutoFit/>
          </a:bodyPr>
          <a:lstStyle/>
          <a:p>
            <a:pPr algn="ctr"/>
            <a:r>
              <a:rPr lang="zh-CN" altLang="en-US" sz="9600" dirty="0" smtClean="0">
                <a:gradFill>
                  <a:gsLst>
                    <a:gs pos="0">
                      <a:srgbClr val="C00000"/>
                    </a:gs>
                    <a:gs pos="55000">
                      <a:srgbClr val="FF0000"/>
                    </a:gs>
                    <a:gs pos="36000">
                      <a:srgbClr val="DA0000"/>
                    </a:gs>
                    <a:gs pos="72000">
                      <a:srgbClr val="C00000"/>
                    </a:gs>
                    <a:gs pos="100000">
                      <a:srgbClr val="C00000"/>
                    </a:gs>
                  </a:gsLst>
                  <a:lin ang="5400000" scaled="1"/>
                </a:gradFill>
                <a:latin typeface="李旭科书法" panose="02000603000000000000" pitchFamily="2" charset="-122"/>
                <a:ea typeface="李旭科书法" panose="02000603000000000000" pitchFamily="2" charset="-122"/>
              </a:rPr>
              <a:t>四讲四有</a:t>
            </a:r>
            <a:endParaRPr lang="zh-CN" altLang="en-US" sz="9600" dirty="0">
              <a:gradFill>
                <a:gsLst>
                  <a:gs pos="0">
                    <a:srgbClr val="C00000"/>
                  </a:gs>
                  <a:gs pos="55000">
                    <a:srgbClr val="FF0000"/>
                  </a:gs>
                  <a:gs pos="36000">
                    <a:srgbClr val="DA0000"/>
                  </a:gs>
                  <a:gs pos="72000">
                    <a:srgbClr val="C00000"/>
                  </a:gs>
                  <a:gs pos="100000">
                    <a:srgbClr val="C00000"/>
                  </a:gs>
                </a:gsLst>
                <a:lin ang="5400000" scaled="1"/>
              </a:gradFill>
              <a:latin typeface="李旭科书法" panose="02000603000000000000" pitchFamily="2" charset="-122"/>
              <a:ea typeface="李旭科书法" panose="02000603000000000000" pitchFamily="2" charset="-122"/>
            </a:endParaRPr>
          </a:p>
        </p:txBody>
      </p:sp>
      <p:pic>
        <p:nvPicPr>
          <p:cNvPr id="9"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tretch>
            <a:fillRect/>
          </a:stretch>
        </p:blipFill>
        <p:spPr bwMode="auto">
          <a:xfrm>
            <a:off x="4423817" y="598379"/>
            <a:ext cx="1082590" cy="1052026"/>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11" name="谭晶 - 党旗更鲜艳 (伴奏)">
            <a:hlinkClick r:id="" action="ppaction://media"/>
          </p:cNvPr>
          <p:cNvPicPr>
            <a:picLocks noChangeAspect="1"/>
          </p:cNvPicPr>
          <p:nvPr>
            <a:audioFile r:link="rId1"/>
            <p:extLst>
              <p:ext uri="{DAA4B4D4-6D71-4841-9C94-3DE7FCFB9230}">
                <p14:media xmlns:p14="http://schemas.microsoft.com/office/powerpoint/2010/main" xmlns="" r:embed="rId12"/>
              </p:ext>
            </p:extLst>
          </p:nvPr>
        </p:nvPicPr>
        <p:blipFill>
          <a:blip r:embed="rId13" cstate="print"/>
          <a:stretch>
            <a:fillRect/>
          </a:stretch>
        </p:blipFill>
        <p:spPr>
          <a:xfrm>
            <a:off x="1866900" y="-796985"/>
            <a:ext cx="609600" cy="609600"/>
          </a:xfrm>
          <a:prstGeom prst="rect">
            <a:avLst/>
          </a:prstGeom>
        </p:spPr>
      </p:pic>
      <p:sp>
        <p:nvSpPr>
          <p:cNvPr id="10" name="文本框 9"/>
          <p:cNvSpPr txBox="1"/>
          <p:nvPr/>
        </p:nvSpPr>
        <p:spPr>
          <a:xfrm>
            <a:off x="2750827" y="2767439"/>
            <a:ext cx="3642344" cy="646331"/>
          </a:xfrm>
          <a:prstGeom prst="rect">
            <a:avLst/>
          </a:prstGeom>
          <a:noFill/>
        </p:spPr>
        <p:txBody>
          <a:bodyPr wrap="none" rtlCol="0">
            <a:spAutoFit/>
          </a:bodyPr>
          <a:lstStyle/>
          <a:p>
            <a:r>
              <a:rPr lang="zh-CN" altLang="en-US" sz="1800" dirty="0" smtClean="0">
                <a:solidFill>
                  <a:srgbClr val="FF0000"/>
                </a:solidFill>
              </a:rPr>
              <a:t>讲政治     有信念    讲规矩    有纪律</a:t>
            </a:r>
            <a:endParaRPr lang="en-US" altLang="zh-CN" sz="1800" dirty="0" smtClean="0">
              <a:solidFill>
                <a:srgbClr val="FF0000"/>
              </a:solidFill>
            </a:endParaRPr>
          </a:p>
          <a:p>
            <a:r>
              <a:rPr lang="zh-CN" altLang="en-US" sz="1800" dirty="0" smtClean="0">
                <a:solidFill>
                  <a:srgbClr val="FF0000"/>
                </a:solidFill>
              </a:rPr>
              <a:t>讲道德     有品行    讲奉献    有作为</a:t>
            </a:r>
            <a:endParaRPr lang="zh-CN" altLang="en-US" sz="1800" dirty="0">
              <a:solidFill>
                <a:srgbClr val="FF0000"/>
              </a:solidFill>
            </a:endParaRPr>
          </a:p>
        </p:txBody>
      </p:sp>
    </p:spTree>
    <p:extLst>
      <p:ext uri="{BB962C8B-B14F-4D97-AF65-F5344CB8AC3E}">
        <p14:creationId xmlns:p14="http://schemas.microsoft.com/office/powerpoint/2010/main" xmlns="" val="124940883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1+#ppt_w/2"/>
                                          </p:val>
                                        </p:tav>
                                        <p:tav tm="100000">
                                          <p:val>
                                            <p:strVal val="#ppt_x"/>
                                          </p:val>
                                        </p:tav>
                                      </p:tavLst>
                                    </p:anim>
                                    <p:anim calcmode="lin" valueType="num">
                                      <p:cBhvr additive="base">
                                        <p:cTn id="20" dur="75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750"/>
                                        <p:tgtEl>
                                          <p:spTgt spid="6"/>
                                        </p:tgtEl>
                                      </p:cBhvr>
                                    </p:animEffect>
                                  </p:childTnLst>
                                </p:cTn>
                              </p:par>
                            </p:childTnLst>
                          </p:cTn>
                        </p:par>
                        <p:par>
                          <p:cTn id="25" fill="hold">
                            <p:stCondLst>
                              <p:cond delay="3250"/>
                            </p:stCondLst>
                            <p:childTnLst>
                              <p:par>
                                <p:cTn id="26" presetID="23" presetClass="entr" presetSubtype="528" fill="hold" grpId="0" nodeType="after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p:cTn id="28" dur="1250" fill="hold"/>
                                        <p:tgtEl>
                                          <p:spTgt spid="8"/>
                                        </p:tgtEl>
                                        <p:attrNameLst>
                                          <p:attrName>ppt_w</p:attrName>
                                        </p:attrNameLst>
                                      </p:cBhvr>
                                      <p:tavLst>
                                        <p:tav tm="0">
                                          <p:val>
                                            <p:fltVal val="0"/>
                                          </p:val>
                                        </p:tav>
                                        <p:tav tm="100000">
                                          <p:val>
                                            <p:strVal val="#ppt_w"/>
                                          </p:val>
                                        </p:tav>
                                      </p:tavLst>
                                    </p:anim>
                                    <p:anim calcmode="lin" valueType="num">
                                      <p:cBhvr>
                                        <p:cTn id="29" dur="1250" fill="hold"/>
                                        <p:tgtEl>
                                          <p:spTgt spid="8"/>
                                        </p:tgtEl>
                                        <p:attrNameLst>
                                          <p:attrName>ppt_h</p:attrName>
                                        </p:attrNameLst>
                                      </p:cBhvr>
                                      <p:tavLst>
                                        <p:tav tm="0">
                                          <p:val>
                                            <p:fltVal val="0"/>
                                          </p:val>
                                        </p:tav>
                                        <p:tav tm="100000">
                                          <p:val>
                                            <p:strVal val="#ppt_h"/>
                                          </p:val>
                                        </p:tav>
                                      </p:tavLst>
                                    </p:anim>
                                    <p:anim calcmode="lin" valueType="num">
                                      <p:cBhvr>
                                        <p:cTn id="30" dur="1250" fill="hold"/>
                                        <p:tgtEl>
                                          <p:spTgt spid="8"/>
                                        </p:tgtEl>
                                        <p:attrNameLst>
                                          <p:attrName>ppt_x</p:attrName>
                                        </p:attrNameLst>
                                      </p:cBhvr>
                                      <p:tavLst>
                                        <p:tav tm="0">
                                          <p:val>
                                            <p:fltVal val="0.5"/>
                                          </p:val>
                                        </p:tav>
                                        <p:tav tm="100000">
                                          <p:val>
                                            <p:strVal val="#ppt_x"/>
                                          </p:val>
                                        </p:tav>
                                      </p:tavLst>
                                    </p:anim>
                                    <p:anim calcmode="lin" valueType="num">
                                      <p:cBhvr>
                                        <p:cTn id="31" dur="1250" fill="hold"/>
                                        <p:tgtEl>
                                          <p:spTgt spid="8"/>
                                        </p:tgtEl>
                                        <p:attrNameLst>
                                          <p:attrName>ppt_y</p:attrName>
                                        </p:attrNameLst>
                                      </p:cBhvr>
                                      <p:tavLst>
                                        <p:tav tm="0">
                                          <p:val>
                                            <p:fltVal val="0.5"/>
                                          </p:val>
                                        </p:tav>
                                        <p:tav tm="100000">
                                          <p:val>
                                            <p:strVal val="#ppt_y"/>
                                          </p:val>
                                        </p:tav>
                                      </p:tavLst>
                                    </p:anim>
                                  </p:childTnLst>
                                </p:cTn>
                              </p:par>
                            </p:childTnLst>
                          </p:cTn>
                        </p:par>
                        <p:par>
                          <p:cTn id="32" fill="hold">
                            <p:stCondLst>
                              <p:cond delay="4875"/>
                            </p:stCondLst>
                            <p:childTnLst>
                              <p:par>
                                <p:cTn id="33" presetID="4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5875"/>
                            </p:stCondLst>
                            <p:childTnLst>
                              <p:par>
                                <p:cTn id="39" presetID="5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750" fill="hold"/>
                                        <p:tgtEl>
                                          <p:spTgt spid="10"/>
                                        </p:tgtEl>
                                        <p:attrNameLst>
                                          <p:attrName>ppt_w</p:attrName>
                                        </p:attrNameLst>
                                      </p:cBhvr>
                                      <p:tavLst>
                                        <p:tav tm="0">
                                          <p:val>
                                            <p:fltVal val="0"/>
                                          </p:val>
                                        </p:tav>
                                        <p:tav tm="100000">
                                          <p:val>
                                            <p:strVal val="#ppt_w"/>
                                          </p:val>
                                        </p:tav>
                                      </p:tavLst>
                                    </p:anim>
                                    <p:anim calcmode="lin" valueType="num">
                                      <p:cBhvr>
                                        <p:cTn id="42" dur="750" fill="hold"/>
                                        <p:tgtEl>
                                          <p:spTgt spid="10"/>
                                        </p:tgtEl>
                                        <p:attrNameLst>
                                          <p:attrName>ppt_h</p:attrName>
                                        </p:attrNameLst>
                                      </p:cBhvr>
                                      <p:tavLst>
                                        <p:tav tm="0">
                                          <p:val>
                                            <p:fltVal val="0"/>
                                          </p:val>
                                        </p:tav>
                                        <p:tav tm="100000">
                                          <p:val>
                                            <p:strVal val="#ppt_h"/>
                                          </p:val>
                                        </p:tav>
                                      </p:tavLst>
                                    </p:anim>
                                    <p:animEffect transition="in" filter="fade">
                                      <p:cBhvr>
                                        <p:cTn id="4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fill="hold" display="0">
                  <p:stCondLst>
                    <p:cond delay="indefinite"/>
                  </p:stCondLst>
                  <p:endCondLst>
                    <p:cond evt="onStopAudio" delay="0">
                      <p:tgtEl>
                        <p:sldTgt/>
                      </p:tgtEl>
                    </p:cond>
                  </p:endCondLst>
                </p:cTn>
                <p:tgtEl>
                  <p:spTgt spid="11"/>
                </p:tgtEl>
              </p:cMediaNode>
            </p:audio>
          </p:childTnLst>
        </p:cTn>
      </p:par>
    </p:tnLst>
    <p:bldLst>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815924"/>
            <a:ext cx="3503691" cy="350760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890769"/>
            <a:ext cx="9144000" cy="1274767"/>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955178" y="2140020"/>
            <a:ext cx="2188822" cy="3005100"/>
          </a:xfrm>
          <a:prstGeom prst="rect">
            <a:avLst/>
          </a:prstGeom>
        </p:spPr>
      </p:pic>
      <p:sp>
        <p:nvSpPr>
          <p:cNvPr id="8" name="圆角矩形 7"/>
          <p:cNvSpPr/>
          <p:nvPr/>
        </p:nvSpPr>
        <p:spPr>
          <a:xfrm>
            <a:off x="2059326" y="1952452"/>
            <a:ext cx="5125786"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微软雅黑" pitchFamily="34" charset="-122"/>
                <a:ea typeface="微软雅黑" pitchFamily="34" charset="-122"/>
              </a:rPr>
              <a:t>第二部分</a:t>
            </a:r>
          </a:p>
        </p:txBody>
      </p:sp>
      <p:sp>
        <p:nvSpPr>
          <p:cNvPr id="11" name="矩形 10"/>
          <p:cNvSpPr/>
          <p:nvPr/>
        </p:nvSpPr>
        <p:spPr>
          <a:xfrm>
            <a:off x="2059325" y="2719570"/>
            <a:ext cx="5416868" cy="461665"/>
          </a:xfrm>
          <a:prstGeom prst="rect">
            <a:avLst/>
          </a:prstGeom>
        </p:spPr>
        <p:txBody>
          <a:bodyPr wrap="none">
            <a:spAutoFit/>
          </a:bodyPr>
          <a:lstStyle/>
          <a:p>
            <a:r>
              <a:rPr lang="zh-CN" altLang="en-US" sz="2400" b="1" dirty="0">
                <a:solidFill>
                  <a:srgbClr val="C00000"/>
                </a:solidFill>
                <a:latin typeface="微软雅黑" pitchFamily="34" charset="-122"/>
                <a:ea typeface="微软雅黑" pitchFamily="34" charset="-122"/>
              </a:rPr>
              <a:t>做</a:t>
            </a:r>
            <a:r>
              <a:rPr lang="zh-CN" altLang="zh-CN" sz="2400" b="1" dirty="0">
                <a:solidFill>
                  <a:srgbClr val="C00000"/>
                </a:solidFill>
                <a:latin typeface="微软雅黑" pitchFamily="34" charset="-122"/>
                <a:ea typeface="微软雅黑" pitchFamily="34" charset="-122"/>
              </a:rPr>
              <a:t>“四讲四有”</a:t>
            </a:r>
            <a:r>
              <a:rPr lang="zh-CN" altLang="en-US" sz="2400" b="1" dirty="0">
                <a:solidFill>
                  <a:srgbClr val="C00000"/>
                </a:solidFill>
                <a:latin typeface="微软雅黑" pitchFamily="34" charset="-122"/>
                <a:ea typeface="微软雅黑" pitchFamily="34" charset="-122"/>
              </a:rPr>
              <a:t>合格党员</a:t>
            </a:r>
            <a:r>
              <a:rPr lang="zh-CN" altLang="zh-CN" sz="2400" b="1" dirty="0">
                <a:solidFill>
                  <a:srgbClr val="C00000"/>
                </a:solidFill>
                <a:latin typeface="微软雅黑" pitchFamily="34" charset="-122"/>
                <a:ea typeface="微软雅黑" pitchFamily="34" charset="-122"/>
              </a:rPr>
              <a:t>的</a:t>
            </a:r>
            <a:r>
              <a:rPr lang="zh-CN" altLang="en-US" sz="2400" b="1" dirty="0">
                <a:solidFill>
                  <a:srgbClr val="C00000"/>
                </a:solidFill>
                <a:latin typeface="微软雅黑" pitchFamily="34" charset="-122"/>
                <a:ea typeface="微软雅黑" pitchFamily="34" charset="-122"/>
              </a:rPr>
              <a:t>标志和特质</a:t>
            </a:r>
          </a:p>
        </p:txBody>
      </p:sp>
    </p:spTree>
    <p:extLst>
      <p:ext uri="{BB962C8B-B14F-4D97-AF65-F5344CB8AC3E}">
        <p14:creationId xmlns:p14="http://schemas.microsoft.com/office/powerpoint/2010/main" xmlns="" val="307500893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strVal val="#ppt_w*0.70"/>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Effect transition="in" filter="fade">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4060" y="3258079"/>
            <a:ext cx="2268252" cy="1015663"/>
          </a:xfrm>
          <a:prstGeom prst="rect">
            <a:avLst/>
          </a:prstGeom>
        </p:spPr>
        <p:txBody>
          <a:bodyPr wrap="square">
            <a:spAutoFit/>
          </a:bodyPr>
          <a:lstStyle/>
          <a:p>
            <a:r>
              <a:rPr lang="zh-CN" altLang="zh-CN" sz="1200" dirty="0">
                <a:latin typeface="微软雅黑" pitchFamily="34" charset="-122"/>
                <a:ea typeface="微软雅黑" pitchFamily="34" charset="-122"/>
              </a:rPr>
              <a:t>“四讲四有”强调的是政治合格、守纪合格、品德合格、履责合格，使党员能够在党爱党、在党言党、在党忧党、在党为党。</a:t>
            </a:r>
            <a:endParaRPr lang="zh-CN" altLang="en-US" sz="1200" dirty="0">
              <a:latin typeface="微软雅黑" pitchFamily="34" charset="-122"/>
              <a:ea typeface="微软雅黑" pitchFamily="34" charset="-122"/>
            </a:endParaRPr>
          </a:p>
        </p:txBody>
      </p:sp>
      <p:sp>
        <p:nvSpPr>
          <p:cNvPr id="5" name="圆角矩形 4"/>
          <p:cNvSpPr/>
          <p:nvPr/>
        </p:nvSpPr>
        <p:spPr>
          <a:xfrm>
            <a:off x="3346609" y="1396898"/>
            <a:ext cx="1079004" cy="102611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政治合格</a:t>
            </a:r>
          </a:p>
        </p:txBody>
      </p:sp>
      <p:sp>
        <p:nvSpPr>
          <p:cNvPr id="6" name="圆角矩形 5"/>
          <p:cNvSpPr/>
          <p:nvPr/>
        </p:nvSpPr>
        <p:spPr>
          <a:xfrm>
            <a:off x="4626122" y="1388340"/>
            <a:ext cx="1079004" cy="102611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守纪合格</a:t>
            </a:r>
          </a:p>
        </p:txBody>
      </p:sp>
      <p:sp>
        <p:nvSpPr>
          <p:cNvPr id="7" name="圆角矩形 6"/>
          <p:cNvSpPr/>
          <p:nvPr/>
        </p:nvSpPr>
        <p:spPr>
          <a:xfrm>
            <a:off x="5937781" y="1416915"/>
            <a:ext cx="1079004" cy="102611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品德合格</a:t>
            </a:r>
          </a:p>
        </p:txBody>
      </p:sp>
      <p:sp>
        <p:nvSpPr>
          <p:cNvPr id="8" name="圆角矩形 7"/>
          <p:cNvSpPr/>
          <p:nvPr/>
        </p:nvSpPr>
        <p:spPr>
          <a:xfrm>
            <a:off x="7233925" y="1416915"/>
            <a:ext cx="1079004" cy="102611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rPr>
              <a:t>履责合格</a:t>
            </a:r>
          </a:p>
        </p:txBody>
      </p:sp>
      <p:sp>
        <p:nvSpPr>
          <p:cNvPr id="9" name="圆角矩形 8"/>
          <p:cNvSpPr/>
          <p:nvPr/>
        </p:nvSpPr>
        <p:spPr>
          <a:xfrm>
            <a:off x="3344544" y="2981517"/>
            <a:ext cx="1079004" cy="102611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itchFamily="34" charset="-122"/>
                <a:ea typeface="微软雅黑" pitchFamily="34" charset="-122"/>
              </a:rPr>
              <a:t>在党爱党</a:t>
            </a:r>
          </a:p>
        </p:txBody>
      </p:sp>
      <p:sp>
        <p:nvSpPr>
          <p:cNvPr id="10" name="圆角矩形 9"/>
          <p:cNvSpPr/>
          <p:nvPr/>
        </p:nvSpPr>
        <p:spPr>
          <a:xfrm>
            <a:off x="4624056" y="2972960"/>
            <a:ext cx="1079004" cy="102611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itchFamily="34" charset="-122"/>
                <a:ea typeface="微软雅黑" pitchFamily="34" charset="-122"/>
              </a:rPr>
              <a:t>在党言党</a:t>
            </a:r>
          </a:p>
        </p:txBody>
      </p:sp>
      <p:sp>
        <p:nvSpPr>
          <p:cNvPr id="11" name="圆角矩形 10"/>
          <p:cNvSpPr/>
          <p:nvPr/>
        </p:nvSpPr>
        <p:spPr>
          <a:xfrm>
            <a:off x="5935716" y="3001535"/>
            <a:ext cx="1079004" cy="102611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itchFamily="34" charset="-122"/>
                <a:ea typeface="微软雅黑" pitchFamily="34" charset="-122"/>
              </a:rPr>
              <a:t>在党忧党</a:t>
            </a:r>
          </a:p>
        </p:txBody>
      </p:sp>
      <p:sp>
        <p:nvSpPr>
          <p:cNvPr id="12" name="圆角矩形 11"/>
          <p:cNvSpPr/>
          <p:nvPr/>
        </p:nvSpPr>
        <p:spPr>
          <a:xfrm>
            <a:off x="7231860" y="3001535"/>
            <a:ext cx="1079004" cy="1026114"/>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微软雅黑" pitchFamily="34" charset="-122"/>
                <a:ea typeface="微软雅黑" pitchFamily="34" charset="-122"/>
              </a:rPr>
              <a:t>在党为党</a:t>
            </a:r>
          </a:p>
        </p:txBody>
      </p:sp>
      <p:sp>
        <p:nvSpPr>
          <p:cNvPr id="15" name="圆角矩形 14"/>
          <p:cNvSpPr/>
          <p:nvPr/>
        </p:nvSpPr>
        <p:spPr>
          <a:xfrm>
            <a:off x="3074347" y="1215603"/>
            <a:ext cx="5454606" cy="1414875"/>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 name="圆角矩形 15"/>
          <p:cNvSpPr/>
          <p:nvPr/>
        </p:nvSpPr>
        <p:spPr>
          <a:xfrm>
            <a:off x="3074347" y="2801516"/>
            <a:ext cx="5454606" cy="1414875"/>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7" name="Picture 3"/>
          <p:cNvPicPr>
            <a:picLocks noChangeAspect="1" noChangeArrowheads="1"/>
          </p:cNvPicPr>
          <p:nvPr/>
        </p:nvPicPr>
        <p:blipFill rotWithShape="1">
          <a:blip r:embed="rId3" cstate="print">
            <a:lum contrast="10000"/>
          </a:blip>
          <a:srcRect b="12213"/>
          <a:stretch/>
        </p:blipFill>
        <p:spPr bwMode="auto">
          <a:xfrm>
            <a:off x="858092" y="1215603"/>
            <a:ext cx="1800188" cy="1846923"/>
          </a:xfrm>
          <a:prstGeom prst="rect">
            <a:avLst/>
          </a:prstGeom>
          <a:noFill/>
          <a:ln w="9525">
            <a:noFill/>
            <a:miter lim="800000"/>
            <a:headEnd/>
            <a:tailEnd/>
          </a:ln>
          <a:effectLst/>
        </p:spPr>
      </p:pic>
    </p:spTree>
    <p:extLst>
      <p:ext uri="{BB962C8B-B14F-4D97-AF65-F5344CB8AC3E}">
        <p14:creationId xmlns:p14="http://schemas.microsoft.com/office/powerpoint/2010/main" xmlns="" val="117285450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1000"/>
                                        <p:tgtEl>
                                          <p:spTgt spid="15"/>
                                        </p:tgtEl>
                                      </p:cBhvr>
                                    </p:animEffect>
                                  </p:childTnLst>
                                </p:cTn>
                              </p:par>
                            </p:childTnLst>
                          </p:cTn>
                        </p:par>
                        <p:par>
                          <p:cTn id="16" fill="hold">
                            <p:stCondLst>
                              <p:cond delay="2000"/>
                            </p:stCondLst>
                            <p:childTnLst>
                              <p:par>
                                <p:cTn id="17" presetID="23" presetClass="entr" presetSubtype="28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3*#ppt_w"/>
                                          </p:val>
                                        </p:tav>
                                        <p:tav tm="100000">
                                          <p:val>
                                            <p:strVal val="#ppt_w"/>
                                          </p:val>
                                        </p:tav>
                                      </p:tavLst>
                                    </p:anim>
                                    <p:anim calcmode="lin" valueType="num">
                                      <p:cBhvr>
                                        <p:cTn id="20" dur="500" fill="hold"/>
                                        <p:tgtEl>
                                          <p:spTgt spid="5"/>
                                        </p:tgtEl>
                                        <p:attrNameLst>
                                          <p:attrName>ppt_h</p:attrName>
                                        </p:attrNameLst>
                                      </p:cBhvr>
                                      <p:tavLst>
                                        <p:tav tm="0">
                                          <p:val>
                                            <p:strVal val="4/3*#ppt_h"/>
                                          </p:val>
                                        </p:tav>
                                        <p:tav tm="100000">
                                          <p:val>
                                            <p:strVal val="#ppt_h"/>
                                          </p:val>
                                        </p:tav>
                                      </p:tavLst>
                                    </p:anim>
                                  </p:childTnLst>
                                </p:cTn>
                              </p:par>
                            </p:childTnLst>
                          </p:cTn>
                        </p:par>
                        <p:par>
                          <p:cTn id="21" fill="hold">
                            <p:stCondLst>
                              <p:cond delay="2500"/>
                            </p:stCondLst>
                            <p:childTnLst>
                              <p:par>
                                <p:cTn id="22" presetID="23" presetClass="entr" presetSubtype="28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strVal val="4/3*#ppt_w"/>
                                          </p:val>
                                        </p:tav>
                                        <p:tav tm="100000">
                                          <p:val>
                                            <p:strVal val="#ppt_w"/>
                                          </p:val>
                                        </p:tav>
                                      </p:tavLst>
                                    </p:anim>
                                    <p:anim calcmode="lin" valueType="num">
                                      <p:cBhvr>
                                        <p:cTn id="25" dur="500" fill="hold"/>
                                        <p:tgtEl>
                                          <p:spTgt spid="6"/>
                                        </p:tgtEl>
                                        <p:attrNameLst>
                                          <p:attrName>ppt_h</p:attrName>
                                        </p:attrNameLst>
                                      </p:cBhvr>
                                      <p:tavLst>
                                        <p:tav tm="0">
                                          <p:val>
                                            <p:strVal val="4/3*#ppt_h"/>
                                          </p:val>
                                        </p:tav>
                                        <p:tav tm="100000">
                                          <p:val>
                                            <p:strVal val="#ppt_h"/>
                                          </p:val>
                                        </p:tav>
                                      </p:tavLst>
                                    </p:anim>
                                  </p:childTnLst>
                                </p:cTn>
                              </p:par>
                            </p:childTnLst>
                          </p:cTn>
                        </p:par>
                        <p:par>
                          <p:cTn id="26" fill="hold">
                            <p:stCondLst>
                              <p:cond delay="3000"/>
                            </p:stCondLst>
                            <p:childTnLst>
                              <p:par>
                                <p:cTn id="27" presetID="23" presetClass="entr" presetSubtype="28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strVal val="4/3*#ppt_w"/>
                                          </p:val>
                                        </p:tav>
                                        <p:tav tm="100000">
                                          <p:val>
                                            <p:strVal val="#ppt_w"/>
                                          </p:val>
                                        </p:tav>
                                      </p:tavLst>
                                    </p:anim>
                                    <p:anim calcmode="lin" valueType="num">
                                      <p:cBhvr>
                                        <p:cTn id="30" dur="500" fill="hold"/>
                                        <p:tgtEl>
                                          <p:spTgt spid="7"/>
                                        </p:tgtEl>
                                        <p:attrNameLst>
                                          <p:attrName>ppt_h</p:attrName>
                                        </p:attrNameLst>
                                      </p:cBhvr>
                                      <p:tavLst>
                                        <p:tav tm="0">
                                          <p:val>
                                            <p:strVal val="4/3*#ppt_h"/>
                                          </p:val>
                                        </p:tav>
                                        <p:tav tm="100000">
                                          <p:val>
                                            <p:strVal val="#ppt_h"/>
                                          </p:val>
                                        </p:tav>
                                      </p:tavLst>
                                    </p:anim>
                                  </p:childTnLst>
                                </p:cTn>
                              </p:par>
                            </p:childTnLst>
                          </p:cTn>
                        </p:par>
                        <p:par>
                          <p:cTn id="31" fill="hold">
                            <p:stCondLst>
                              <p:cond delay="3500"/>
                            </p:stCondLst>
                            <p:childTnLst>
                              <p:par>
                                <p:cTn id="32" presetID="23" presetClass="entr" presetSubtype="28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strVal val="4/3*#ppt_w"/>
                                          </p:val>
                                        </p:tav>
                                        <p:tav tm="100000">
                                          <p:val>
                                            <p:strVal val="#ppt_w"/>
                                          </p:val>
                                        </p:tav>
                                      </p:tavLst>
                                    </p:anim>
                                    <p:anim calcmode="lin" valueType="num">
                                      <p:cBhvr>
                                        <p:cTn id="35" dur="500" fill="hold"/>
                                        <p:tgtEl>
                                          <p:spTgt spid="8"/>
                                        </p:tgtEl>
                                        <p:attrNameLst>
                                          <p:attrName>ppt_h</p:attrName>
                                        </p:attrNameLst>
                                      </p:cBhvr>
                                      <p:tavLst>
                                        <p:tav tm="0">
                                          <p:val>
                                            <p:strVal val="4/3*#ppt_h"/>
                                          </p:val>
                                        </p:tav>
                                        <p:tav tm="100000">
                                          <p:val>
                                            <p:strVal val="#ppt_h"/>
                                          </p:val>
                                        </p:tav>
                                      </p:tavLst>
                                    </p:anim>
                                  </p:childTnLst>
                                </p:cTn>
                              </p:par>
                            </p:childTnLst>
                          </p:cTn>
                        </p:par>
                        <p:par>
                          <p:cTn id="36" fill="hold">
                            <p:stCondLst>
                              <p:cond delay="4000"/>
                            </p:stCondLst>
                            <p:childTnLst>
                              <p:par>
                                <p:cTn id="37" presetID="21"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heel(1)">
                                      <p:cBhvr>
                                        <p:cTn id="39" dur="1000"/>
                                        <p:tgtEl>
                                          <p:spTgt spid="16"/>
                                        </p:tgtEl>
                                      </p:cBhvr>
                                    </p:animEffect>
                                  </p:childTnLst>
                                </p:cTn>
                              </p:par>
                            </p:childTnLst>
                          </p:cTn>
                        </p:par>
                        <p:par>
                          <p:cTn id="40" fill="hold">
                            <p:stCondLst>
                              <p:cond delay="5000"/>
                            </p:stCondLst>
                            <p:childTnLst>
                              <p:par>
                                <p:cTn id="41" presetID="23" presetClass="entr" presetSubtype="28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strVal val="4/3*#ppt_w"/>
                                          </p:val>
                                        </p:tav>
                                        <p:tav tm="100000">
                                          <p:val>
                                            <p:strVal val="#ppt_w"/>
                                          </p:val>
                                        </p:tav>
                                      </p:tavLst>
                                    </p:anim>
                                    <p:anim calcmode="lin" valueType="num">
                                      <p:cBhvr>
                                        <p:cTn id="44" dur="500" fill="hold"/>
                                        <p:tgtEl>
                                          <p:spTgt spid="9"/>
                                        </p:tgtEl>
                                        <p:attrNameLst>
                                          <p:attrName>ppt_h</p:attrName>
                                        </p:attrNameLst>
                                      </p:cBhvr>
                                      <p:tavLst>
                                        <p:tav tm="0">
                                          <p:val>
                                            <p:strVal val="4/3*#ppt_h"/>
                                          </p:val>
                                        </p:tav>
                                        <p:tav tm="100000">
                                          <p:val>
                                            <p:strVal val="#ppt_h"/>
                                          </p:val>
                                        </p:tav>
                                      </p:tavLst>
                                    </p:anim>
                                  </p:childTnLst>
                                </p:cTn>
                              </p:par>
                            </p:childTnLst>
                          </p:cTn>
                        </p:par>
                        <p:par>
                          <p:cTn id="45" fill="hold">
                            <p:stCondLst>
                              <p:cond delay="5500"/>
                            </p:stCondLst>
                            <p:childTnLst>
                              <p:par>
                                <p:cTn id="46" presetID="23" presetClass="entr" presetSubtype="28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strVal val="4/3*#ppt_w"/>
                                          </p:val>
                                        </p:tav>
                                        <p:tav tm="100000">
                                          <p:val>
                                            <p:strVal val="#ppt_w"/>
                                          </p:val>
                                        </p:tav>
                                      </p:tavLst>
                                    </p:anim>
                                    <p:anim calcmode="lin" valueType="num">
                                      <p:cBhvr>
                                        <p:cTn id="49" dur="500" fill="hold"/>
                                        <p:tgtEl>
                                          <p:spTgt spid="10"/>
                                        </p:tgtEl>
                                        <p:attrNameLst>
                                          <p:attrName>ppt_h</p:attrName>
                                        </p:attrNameLst>
                                      </p:cBhvr>
                                      <p:tavLst>
                                        <p:tav tm="0">
                                          <p:val>
                                            <p:strVal val="4/3*#ppt_h"/>
                                          </p:val>
                                        </p:tav>
                                        <p:tav tm="100000">
                                          <p:val>
                                            <p:strVal val="#ppt_h"/>
                                          </p:val>
                                        </p:tav>
                                      </p:tavLst>
                                    </p:anim>
                                  </p:childTnLst>
                                </p:cTn>
                              </p:par>
                            </p:childTnLst>
                          </p:cTn>
                        </p:par>
                        <p:par>
                          <p:cTn id="50" fill="hold">
                            <p:stCondLst>
                              <p:cond delay="6000"/>
                            </p:stCondLst>
                            <p:childTnLst>
                              <p:par>
                                <p:cTn id="51" presetID="23" presetClass="entr" presetSubtype="28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strVal val="4/3*#ppt_w"/>
                                          </p:val>
                                        </p:tav>
                                        <p:tav tm="100000">
                                          <p:val>
                                            <p:strVal val="#ppt_w"/>
                                          </p:val>
                                        </p:tav>
                                      </p:tavLst>
                                    </p:anim>
                                    <p:anim calcmode="lin" valueType="num">
                                      <p:cBhvr>
                                        <p:cTn id="54" dur="500" fill="hold"/>
                                        <p:tgtEl>
                                          <p:spTgt spid="11"/>
                                        </p:tgtEl>
                                        <p:attrNameLst>
                                          <p:attrName>ppt_h</p:attrName>
                                        </p:attrNameLst>
                                      </p:cBhvr>
                                      <p:tavLst>
                                        <p:tav tm="0">
                                          <p:val>
                                            <p:strVal val="4/3*#ppt_h"/>
                                          </p:val>
                                        </p:tav>
                                        <p:tav tm="100000">
                                          <p:val>
                                            <p:strVal val="#ppt_h"/>
                                          </p:val>
                                        </p:tav>
                                      </p:tavLst>
                                    </p:anim>
                                  </p:childTnLst>
                                </p:cTn>
                              </p:par>
                            </p:childTnLst>
                          </p:cTn>
                        </p:par>
                        <p:par>
                          <p:cTn id="55" fill="hold">
                            <p:stCondLst>
                              <p:cond delay="6500"/>
                            </p:stCondLst>
                            <p:childTnLst>
                              <p:par>
                                <p:cTn id="56" presetID="23" presetClass="entr" presetSubtype="288"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strVal val="4/3*#ppt_w"/>
                                          </p:val>
                                        </p:tav>
                                        <p:tav tm="100000">
                                          <p:val>
                                            <p:strVal val="#ppt_w"/>
                                          </p:val>
                                        </p:tav>
                                      </p:tavLst>
                                    </p:anim>
                                    <p:anim calcmode="lin" valueType="num">
                                      <p:cBhvr>
                                        <p:cTn id="59"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652590" y="1642165"/>
            <a:ext cx="957182" cy="910263"/>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政</a:t>
            </a:r>
          </a:p>
        </p:txBody>
      </p:sp>
      <p:sp>
        <p:nvSpPr>
          <p:cNvPr id="8" name="矩形 7"/>
          <p:cNvSpPr/>
          <p:nvPr/>
        </p:nvSpPr>
        <p:spPr>
          <a:xfrm>
            <a:off x="3308896" y="1595998"/>
            <a:ext cx="5130570" cy="1027589"/>
          </a:xfrm>
          <a:prstGeom prst="rect">
            <a:avLst/>
          </a:prstGeom>
        </p:spPr>
        <p:txBody>
          <a:bodyPr wrap="square">
            <a:spAutoFit/>
          </a:bodyPr>
          <a:lstStyle/>
          <a:p>
            <a:r>
              <a:rPr lang="zh-CN" altLang="zh-CN" sz="1013" dirty="0">
                <a:latin typeface="微软雅黑" pitchFamily="34" charset="-122"/>
                <a:ea typeface="微软雅黑" pitchFamily="34" charset="-122"/>
              </a:rPr>
              <a:t>习近平同志一再强调，理想信念是共产党人精神上的“钙”。通过“两学一做”，做合格党员，首先要解决的是对党忠诚问题，也就是政治合格问题。政治合格，最根本的是增强政治意识、大局意识、核心意识、看齐意识。这“四个意识”是检验党员政治素养的试金石。“四个意识”的落脚点是“看齐意识”。看齐意识强不强，关键看行动，就是要始终做到党中央提倡什么就认真践行什么、党中央禁止什么就坚决反对什么，做到令行禁止。</a:t>
            </a:r>
          </a:p>
        </p:txBody>
      </p:sp>
      <p:cxnSp>
        <p:nvCxnSpPr>
          <p:cNvPr id="11" name="直接连接符 10"/>
          <p:cNvCxnSpPr/>
          <p:nvPr/>
        </p:nvCxnSpPr>
        <p:spPr>
          <a:xfrm>
            <a:off x="3308896" y="1534153"/>
            <a:ext cx="513057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37964" y="3208339"/>
            <a:ext cx="51015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3337964" y="3370357"/>
            <a:ext cx="5101502"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FBFF4B"/>
                </a:solidFill>
                <a:latin typeface="微软雅黑" pitchFamily="34" charset="-122"/>
                <a:ea typeface="微软雅黑" pitchFamily="34" charset="-122"/>
              </a:rPr>
              <a:t>“看齐意识”是落脚点</a:t>
            </a:r>
          </a:p>
        </p:txBody>
      </p:sp>
      <p:sp>
        <p:nvSpPr>
          <p:cNvPr id="19" name="圆角矩形 18"/>
          <p:cNvSpPr/>
          <p:nvPr/>
        </p:nvSpPr>
        <p:spPr>
          <a:xfrm>
            <a:off x="652590" y="2807214"/>
            <a:ext cx="957182" cy="910263"/>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合</a:t>
            </a:r>
          </a:p>
        </p:txBody>
      </p:sp>
      <p:sp>
        <p:nvSpPr>
          <p:cNvPr id="20" name="圆角矩形 19"/>
          <p:cNvSpPr/>
          <p:nvPr/>
        </p:nvSpPr>
        <p:spPr>
          <a:xfrm>
            <a:off x="1840608" y="2807214"/>
            <a:ext cx="957182" cy="910263"/>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格</a:t>
            </a:r>
          </a:p>
        </p:txBody>
      </p:sp>
      <p:sp>
        <p:nvSpPr>
          <p:cNvPr id="21" name="圆角矩形 20"/>
          <p:cNvSpPr/>
          <p:nvPr/>
        </p:nvSpPr>
        <p:spPr>
          <a:xfrm>
            <a:off x="1840608" y="1642165"/>
            <a:ext cx="957182" cy="910263"/>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治</a:t>
            </a:r>
          </a:p>
        </p:txBody>
      </p:sp>
    </p:spTree>
    <p:extLst>
      <p:ext uri="{BB962C8B-B14F-4D97-AF65-F5344CB8AC3E}">
        <p14:creationId xmlns:p14="http://schemas.microsoft.com/office/powerpoint/2010/main" xmlns="" val="141096985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strVal val="4/3*#ppt_w"/>
                                          </p:val>
                                        </p:tav>
                                        <p:tav tm="100000">
                                          <p:val>
                                            <p:strVal val="#ppt_w"/>
                                          </p:val>
                                        </p:tav>
                                      </p:tavLst>
                                    </p:anim>
                                    <p:anim calcmode="lin" valueType="num">
                                      <p:cBhvr>
                                        <p:cTn id="13" dur="500" fill="hold"/>
                                        <p:tgtEl>
                                          <p:spTgt spid="21"/>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strVal val="4/3*#ppt_w"/>
                                          </p:val>
                                        </p:tav>
                                        <p:tav tm="100000">
                                          <p:val>
                                            <p:strVal val="#ppt_w"/>
                                          </p:val>
                                        </p:tav>
                                      </p:tavLst>
                                    </p:anim>
                                    <p:anim calcmode="lin" valueType="num">
                                      <p:cBhvr>
                                        <p:cTn id="18" dur="500" fill="hold"/>
                                        <p:tgtEl>
                                          <p:spTgt spid="19"/>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3*#ppt_w"/>
                                          </p:val>
                                        </p:tav>
                                        <p:tav tm="100000">
                                          <p:val>
                                            <p:strVal val="#ppt_w"/>
                                          </p:val>
                                        </p:tav>
                                      </p:tavLst>
                                    </p:anim>
                                    <p:anim calcmode="lin" valueType="num">
                                      <p:cBhvr>
                                        <p:cTn id="23" dur="500" fill="hold"/>
                                        <p:tgtEl>
                                          <p:spTgt spid="20"/>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16" presetClass="entr" presetSubtype="21"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750"/>
                                        <p:tgtEl>
                                          <p:spTgt spid="8"/>
                                        </p:tgtEl>
                                      </p:cBhvr>
                                    </p:animEffect>
                                  </p:childTnLst>
                                </p:cTn>
                              </p:par>
                            </p:childTnLst>
                          </p:cTn>
                        </p:par>
                        <p:par>
                          <p:cTn id="35" fill="hold">
                            <p:stCondLst>
                              <p:cond delay="325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3" grpId="0" animBg="1"/>
      <p:bldP spid="19"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536476" y="1685708"/>
            <a:ext cx="957182" cy="910263"/>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守</a:t>
            </a:r>
          </a:p>
        </p:txBody>
      </p:sp>
      <p:sp>
        <p:nvSpPr>
          <p:cNvPr id="7" name="矩形 6"/>
          <p:cNvSpPr/>
          <p:nvPr/>
        </p:nvSpPr>
        <p:spPr>
          <a:xfrm>
            <a:off x="683568" y="886073"/>
            <a:ext cx="8567748" cy="369332"/>
          </a:xfrm>
          <a:prstGeom prst="rect">
            <a:avLst/>
          </a:prstGeom>
        </p:spPr>
        <p:txBody>
          <a:bodyPr wrap="square">
            <a:spAutoFit/>
          </a:bodyPr>
          <a:lstStyle/>
          <a:p>
            <a:r>
              <a:rPr lang="zh-CN" altLang="en-US" sz="1800" b="1" dirty="0">
                <a:solidFill>
                  <a:srgbClr val="C00000"/>
                </a:solidFill>
                <a:latin typeface="微软雅黑" pitchFamily="34" charset="-122"/>
                <a:ea typeface="微软雅黑" pitchFamily="34" charset="-122"/>
              </a:rPr>
              <a:t>讲规矩、有纪律，强调的是守纪合格，就是要严守党的政治纪律和政治规矩。</a:t>
            </a:r>
            <a:endParaRPr lang="zh-CN" altLang="en-US" sz="1800" dirty="0">
              <a:solidFill>
                <a:srgbClr val="C00000"/>
              </a:solidFill>
              <a:latin typeface="微软雅黑" pitchFamily="34" charset="-122"/>
              <a:ea typeface="微软雅黑" pitchFamily="34" charset="-122"/>
            </a:endParaRPr>
          </a:p>
        </p:txBody>
      </p:sp>
      <p:sp>
        <p:nvSpPr>
          <p:cNvPr id="8" name="矩形 7"/>
          <p:cNvSpPr/>
          <p:nvPr/>
        </p:nvSpPr>
        <p:spPr>
          <a:xfrm>
            <a:off x="3192782" y="1639541"/>
            <a:ext cx="5130570" cy="1701748"/>
          </a:xfrm>
          <a:prstGeom prst="rect">
            <a:avLst/>
          </a:prstGeom>
        </p:spPr>
        <p:txBody>
          <a:bodyPr wrap="square">
            <a:spAutoFit/>
          </a:bodyPr>
          <a:lstStyle/>
          <a:p>
            <a:pPr>
              <a:lnSpc>
                <a:spcPct val="150000"/>
              </a:lnSpc>
            </a:pPr>
            <a:r>
              <a:rPr lang="zh-CN" altLang="en-US" sz="1013" dirty="0">
                <a:latin typeface="微软雅黑" pitchFamily="34" charset="-122"/>
                <a:ea typeface="微软雅黑" pitchFamily="34" charset="-122"/>
              </a:rPr>
              <a:t>毛泽东同志说，路线是“王道”，纪律是“霸道”，这两者都不可少。习近平同志在谈到苏联解体时说，苏联共产党作为一个有着</a:t>
            </a:r>
            <a:r>
              <a:rPr lang="en-US" altLang="zh-CN" sz="1013" dirty="0">
                <a:latin typeface="微软雅黑" pitchFamily="34" charset="-122"/>
                <a:ea typeface="微软雅黑" pitchFamily="34" charset="-122"/>
              </a:rPr>
              <a:t>90</a:t>
            </a:r>
            <a:r>
              <a:rPr lang="zh-CN" altLang="en-US" sz="1013" dirty="0">
                <a:latin typeface="微软雅黑" pitchFamily="34" charset="-122"/>
                <a:ea typeface="微软雅黑" pitchFamily="34" charset="-122"/>
              </a:rPr>
              <a:t>多年历史、连续执政</a:t>
            </a:r>
            <a:r>
              <a:rPr lang="en-US" altLang="zh-CN" sz="1013" dirty="0">
                <a:latin typeface="微软雅黑" pitchFamily="34" charset="-122"/>
                <a:ea typeface="微软雅黑" pitchFamily="34" charset="-122"/>
              </a:rPr>
              <a:t>70</a:t>
            </a:r>
            <a:r>
              <a:rPr lang="zh-CN" altLang="en-US" sz="1013" dirty="0">
                <a:latin typeface="微软雅黑" pitchFamily="34" charset="-122"/>
                <a:ea typeface="微软雅黑" pitchFamily="34" charset="-122"/>
              </a:rPr>
              <a:t>多年的大党老党轰然倒塌，其中很重要的一个原因就是政治纪律被动摇了，谁都可以言所欲言、为所欲为。我们说的规矩，既包括党章党纪国法、规章制度，又包括党的优良传统、政治要求和道德规范等。党员讲规矩，就要知晓规矩、认同规矩、遵守规矩、维护规矩，明白哪些该做、哪些不该做，做到知大知小、知进知退、知荣知辱、知是知非，用纪律和规矩来规范和约束自己的言行。</a:t>
            </a:r>
            <a:endParaRPr lang="zh-CN" altLang="zh-CN" sz="1013" dirty="0">
              <a:latin typeface="微软雅黑" pitchFamily="34" charset="-122"/>
              <a:ea typeface="微软雅黑" pitchFamily="34" charset="-122"/>
            </a:endParaRPr>
          </a:p>
        </p:txBody>
      </p:sp>
      <p:cxnSp>
        <p:nvCxnSpPr>
          <p:cNvPr id="11" name="直接连接符 10"/>
          <p:cNvCxnSpPr/>
          <p:nvPr/>
        </p:nvCxnSpPr>
        <p:spPr>
          <a:xfrm>
            <a:off x="3192782" y="1577696"/>
            <a:ext cx="513057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21850" y="3575918"/>
            <a:ext cx="51015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3221850" y="3737936"/>
            <a:ext cx="5101502"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FBFF4B"/>
                </a:solidFill>
                <a:latin typeface="微软雅黑" pitchFamily="34" charset="-122"/>
                <a:ea typeface="微软雅黑" pitchFamily="34" charset="-122"/>
              </a:rPr>
              <a:t>用纪律和规矩来规范和约束自己的言行</a:t>
            </a:r>
          </a:p>
        </p:txBody>
      </p:sp>
      <p:sp>
        <p:nvSpPr>
          <p:cNvPr id="19" name="圆角矩形 18"/>
          <p:cNvSpPr/>
          <p:nvPr/>
        </p:nvSpPr>
        <p:spPr>
          <a:xfrm>
            <a:off x="536476" y="2850757"/>
            <a:ext cx="957182" cy="910263"/>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合</a:t>
            </a:r>
          </a:p>
        </p:txBody>
      </p:sp>
      <p:sp>
        <p:nvSpPr>
          <p:cNvPr id="20" name="圆角矩形 19"/>
          <p:cNvSpPr/>
          <p:nvPr/>
        </p:nvSpPr>
        <p:spPr>
          <a:xfrm>
            <a:off x="1724494" y="2850757"/>
            <a:ext cx="957182" cy="910263"/>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格</a:t>
            </a:r>
          </a:p>
        </p:txBody>
      </p:sp>
      <p:sp>
        <p:nvSpPr>
          <p:cNvPr id="21" name="圆角矩形 20"/>
          <p:cNvSpPr/>
          <p:nvPr/>
        </p:nvSpPr>
        <p:spPr>
          <a:xfrm>
            <a:off x="1724494" y="1685708"/>
            <a:ext cx="957182" cy="910263"/>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纪</a:t>
            </a:r>
          </a:p>
        </p:txBody>
      </p:sp>
    </p:spTree>
    <p:extLst>
      <p:ext uri="{BB962C8B-B14F-4D97-AF65-F5344CB8AC3E}">
        <p14:creationId xmlns:p14="http://schemas.microsoft.com/office/powerpoint/2010/main" xmlns="" val="390144144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638076" y="1903422"/>
            <a:ext cx="957182" cy="910263"/>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品</a:t>
            </a:r>
          </a:p>
        </p:txBody>
      </p:sp>
      <p:sp>
        <p:nvSpPr>
          <p:cNvPr id="7" name="矩形 6"/>
          <p:cNvSpPr/>
          <p:nvPr/>
        </p:nvSpPr>
        <p:spPr>
          <a:xfrm>
            <a:off x="785168" y="1103787"/>
            <a:ext cx="8567748" cy="369332"/>
          </a:xfrm>
          <a:prstGeom prst="rect">
            <a:avLst/>
          </a:prstGeom>
        </p:spPr>
        <p:txBody>
          <a:bodyPr wrap="square">
            <a:spAutoFit/>
          </a:bodyPr>
          <a:lstStyle/>
          <a:p>
            <a:r>
              <a:rPr lang="zh-CN" altLang="en-US" sz="1800" b="1" dirty="0">
                <a:solidFill>
                  <a:srgbClr val="C00000"/>
                </a:solidFill>
                <a:latin typeface="微软雅黑" pitchFamily="34" charset="-122"/>
                <a:ea typeface="微软雅黑" pitchFamily="34" charset="-122"/>
              </a:rPr>
              <a:t>讲道德、有品行，强调的是品德合格，就是要明大德、守公德、严私德。</a:t>
            </a:r>
            <a:endParaRPr lang="zh-CN" altLang="en-US" sz="1800" dirty="0">
              <a:solidFill>
                <a:srgbClr val="C00000"/>
              </a:solidFill>
              <a:latin typeface="微软雅黑" pitchFamily="34" charset="-122"/>
              <a:ea typeface="微软雅黑" pitchFamily="34" charset="-122"/>
            </a:endParaRPr>
          </a:p>
        </p:txBody>
      </p:sp>
      <p:sp>
        <p:nvSpPr>
          <p:cNvPr id="8" name="矩形 7"/>
          <p:cNvSpPr/>
          <p:nvPr/>
        </p:nvSpPr>
        <p:spPr>
          <a:xfrm>
            <a:off x="3294382" y="1857255"/>
            <a:ext cx="5240018" cy="1261564"/>
          </a:xfrm>
          <a:prstGeom prst="rect">
            <a:avLst/>
          </a:prstGeom>
        </p:spPr>
        <p:txBody>
          <a:bodyPr wrap="square">
            <a:spAutoFit/>
          </a:bodyPr>
          <a:lstStyle/>
          <a:p>
            <a:pPr>
              <a:lnSpc>
                <a:spcPct val="150000"/>
              </a:lnSpc>
            </a:pPr>
            <a:r>
              <a:rPr lang="zh-CN" altLang="en-US" sz="1013" dirty="0">
                <a:latin typeface="微软雅黑" pitchFamily="34" charset="-122"/>
                <a:ea typeface="微软雅黑" pitchFamily="34" charset="-122"/>
              </a:rPr>
              <a:t>古人云：“德为立国之基”“德为国之大宝”“德为才之帅”。德行是人的根本素养，评价一名党员是否合格，“德”永远居于第一位，大德、公德、私德缺一不可。大德即政治品德，公德包括社会公德和职业道德，私德为家庭美德。从一些党员干部暴露的问题和查处的案件看，大部分违规违纪党员干部存在缺德失德问题。做一名合格党员，就要上好道德修养这一人生必修课，择其善者而从之，做到心有所畏、言有所戒、行有所止。</a:t>
            </a:r>
            <a:endParaRPr lang="zh-CN" altLang="zh-CN" sz="1013" dirty="0">
              <a:latin typeface="微软雅黑" pitchFamily="34" charset="-122"/>
              <a:ea typeface="微软雅黑" pitchFamily="34" charset="-122"/>
            </a:endParaRPr>
          </a:p>
        </p:txBody>
      </p:sp>
      <p:cxnSp>
        <p:nvCxnSpPr>
          <p:cNvPr id="11" name="直接连接符 10"/>
          <p:cNvCxnSpPr/>
          <p:nvPr/>
        </p:nvCxnSpPr>
        <p:spPr>
          <a:xfrm>
            <a:off x="3294382" y="1795410"/>
            <a:ext cx="513057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23450" y="3415590"/>
            <a:ext cx="51015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3323450" y="3577608"/>
            <a:ext cx="5101502"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FBFF4B"/>
                </a:solidFill>
                <a:latin typeface="微软雅黑" pitchFamily="34" charset="-122"/>
                <a:ea typeface="微软雅黑" pitchFamily="34" charset="-122"/>
              </a:rPr>
              <a:t>心有所畏、言有所戒、行有所止</a:t>
            </a:r>
          </a:p>
        </p:txBody>
      </p:sp>
      <p:sp>
        <p:nvSpPr>
          <p:cNvPr id="19" name="圆角矩形 18"/>
          <p:cNvSpPr/>
          <p:nvPr/>
        </p:nvSpPr>
        <p:spPr>
          <a:xfrm>
            <a:off x="638076" y="3068471"/>
            <a:ext cx="957182" cy="910263"/>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合</a:t>
            </a:r>
          </a:p>
        </p:txBody>
      </p:sp>
      <p:sp>
        <p:nvSpPr>
          <p:cNvPr id="20" name="圆角矩形 19"/>
          <p:cNvSpPr/>
          <p:nvPr/>
        </p:nvSpPr>
        <p:spPr>
          <a:xfrm>
            <a:off x="1826094" y="3068471"/>
            <a:ext cx="957182" cy="910263"/>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格</a:t>
            </a:r>
          </a:p>
        </p:txBody>
      </p:sp>
      <p:sp>
        <p:nvSpPr>
          <p:cNvPr id="21" name="圆角矩形 20"/>
          <p:cNvSpPr/>
          <p:nvPr/>
        </p:nvSpPr>
        <p:spPr>
          <a:xfrm>
            <a:off x="1826094" y="1903422"/>
            <a:ext cx="957182" cy="910263"/>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德</a:t>
            </a:r>
          </a:p>
        </p:txBody>
      </p:sp>
    </p:spTree>
    <p:extLst>
      <p:ext uri="{BB962C8B-B14F-4D97-AF65-F5344CB8AC3E}">
        <p14:creationId xmlns:p14="http://schemas.microsoft.com/office/powerpoint/2010/main" xmlns="" val="325558702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652591" y="1874393"/>
            <a:ext cx="957182" cy="910263"/>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履</a:t>
            </a:r>
          </a:p>
        </p:txBody>
      </p:sp>
      <p:sp>
        <p:nvSpPr>
          <p:cNvPr id="7" name="矩形 6"/>
          <p:cNvSpPr/>
          <p:nvPr/>
        </p:nvSpPr>
        <p:spPr>
          <a:xfrm>
            <a:off x="710877" y="1074758"/>
            <a:ext cx="8567748" cy="346249"/>
          </a:xfrm>
          <a:prstGeom prst="rect">
            <a:avLst/>
          </a:prstGeom>
        </p:spPr>
        <p:txBody>
          <a:bodyPr wrap="square">
            <a:spAutoFit/>
          </a:bodyPr>
          <a:lstStyle/>
          <a:p>
            <a:r>
              <a:rPr lang="zh-CN" altLang="en-US" sz="1650" b="1" dirty="0">
                <a:solidFill>
                  <a:srgbClr val="C00000"/>
                </a:solidFill>
                <a:latin typeface="微软雅黑" pitchFamily="34" charset="-122"/>
                <a:ea typeface="微软雅黑" pitchFamily="34" charset="-122"/>
              </a:rPr>
              <a:t>讲奉献、有作为，强调的是履责合格，就是要践行党的宗旨、敢于担当、善于作为。</a:t>
            </a:r>
            <a:endParaRPr lang="zh-CN" altLang="en-US" sz="1650" dirty="0">
              <a:solidFill>
                <a:srgbClr val="C00000"/>
              </a:solidFill>
              <a:latin typeface="微软雅黑" pitchFamily="34" charset="-122"/>
              <a:ea typeface="微软雅黑" pitchFamily="34" charset="-122"/>
            </a:endParaRPr>
          </a:p>
        </p:txBody>
      </p:sp>
      <p:sp>
        <p:nvSpPr>
          <p:cNvPr id="8" name="矩形 7"/>
          <p:cNvSpPr/>
          <p:nvPr/>
        </p:nvSpPr>
        <p:spPr>
          <a:xfrm>
            <a:off x="3308897" y="1828226"/>
            <a:ext cx="5130570" cy="1467902"/>
          </a:xfrm>
          <a:prstGeom prst="rect">
            <a:avLst/>
          </a:prstGeom>
        </p:spPr>
        <p:txBody>
          <a:bodyPr wrap="square">
            <a:spAutoFit/>
          </a:bodyPr>
          <a:lstStyle/>
          <a:p>
            <a:pPr>
              <a:lnSpc>
                <a:spcPct val="150000"/>
              </a:lnSpc>
            </a:pPr>
            <a:r>
              <a:rPr lang="zh-CN" altLang="en-US" sz="1013" dirty="0">
                <a:latin typeface="微软雅黑" pitchFamily="34" charset="-122"/>
                <a:ea typeface="微软雅黑" pitchFamily="34" charset="-122"/>
              </a:rPr>
              <a:t>毛泽东同志说：“中国人死都不怕，还怕困难么？”这正是对中国人民和中国共产党人牺牲精神的真实写照。做合格党员，就要时刻不忘肩上扛的那份沉甸甸的责任，始终保持干事创业、开拓进取的精气神，把毕生精力乃至生命奉献给党，面对挫折不怨天尤人，面对困难不彷徨退缩，把百姓的安危冷暖装在心里，及时了解群众所思、所盼、所忧、所急，把群众工作做实、做深、做细、做透，让群众真切感受到党的温暖，努力为人民群众谋福祉。</a:t>
            </a:r>
            <a:endParaRPr lang="zh-CN" altLang="zh-CN" sz="1013" dirty="0">
              <a:latin typeface="微软雅黑" pitchFamily="34" charset="-122"/>
              <a:ea typeface="微软雅黑" pitchFamily="34" charset="-122"/>
            </a:endParaRPr>
          </a:p>
        </p:txBody>
      </p:sp>
      <p:cxnSp>
        <p:nvCxnSpPr>
          <p:cNvPr id="11" name="直接连接符 10"/>
          <p:cNvCxnSpPr/>
          <p:nvPr/>
        </p:nvCxnSpPr>
        <p:spPr>
          <a:xfrm>
            <a:off x="3308897" y="1766381"/>
            <a:ext cx="513057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37965" y="3386561"/>
            <a:ext cx="51015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3337965" y="3548579"/>
            <a:ext cx="5101502"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FBFF4B"/>
                </a:solidFill>
                <a:latin typeface="微软雅黑" pitchFamily="34" charset="-122"/>
                <a:ea typeface="微软雅黑" pitchFamily="34" charset="-122"/>
              </a:rPr>
              <a:t>把群众工作做实、做深、做细、做透</a:t>
            </a:r>
          </a:p>
        </p:txBody>
      </p:sp>
      <p:sp>
        <p:nvSpPr>
          <p:cNvPr id="19" name="圆角矩形 18"/>
          <p:cNvSpPr/>
          <p:nvPr/>
        </p:nvSpPr>
        <p:spPr>
          <a:xfrm>
            <a:off x="652591" y="3039442"/>
            <a:ext cx="957182" cy="910263"/>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合</a:t>
            </a:r>
          </a:p>
        </p:txBody>
      </p:sp>
      <p:sp>
        <p:nvSpPr>
          <p:cNvPr id="20" name="圆角矩形 19"/>
          <p:cNvSpPr/>
          <p:nvPr/>
        </p:nvSpPr>
        <p:spPr>
          <a:xfrm>
            <a:off x="1840609" y="3039442"/>
            <a:ext cx="957182" cy="910263"/>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itchFamily="34" charset="-122"/>
                <a:ea typeface="微软雅黑" pitchFamily="34" charset="-122"/>
              </a:rPr>
              <a:t>格</a:t>
            </a:r>
          </a:p>
        </p:txBody>
      </p:sp>
      <p:sp>
        <p:nvSpPr>
          <p:cNvPr id="21" name="圆角矩形 20"/>
          <p:cNvSpPr/>
          <p:nvPr/>
        </p:nvSpPr>
        <p:spPr>
          <a:xfrm>
            <a:off x="1840609" y="1874393"/>
            <a:ext cx="957182" cy="910263"/>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C00000"/>
                </a:solidFill>
                <a:latin typeface="微软雅黑" pitchFamily="34" charset="-122"/>
                <a:ea typeface="微软雅黑" pitchFamily="34" charset="-122"/>
              </a:rPr>
              <a:t>责</a:t>
            </a:r>
          </a:p>
        </p:txBody>
      </p:sp>
    </p:spTree>
    <p:extLst>
      <p:ext uri="{BB962C8B-B14F-4D97-AF65-F5344CB8AC3E}">
        <p14:creationId xmlns:p14="http://schemas.microsoft.com/office/powerpoint/2010/main" xmlns="" val="322081873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4/3*#ppt_w"/>
                                          </p:val>
                                        </p:tav>
                                        <p:tav tm="100000">
                                          <p:val>
                                            <p:strVal val="#ppt_w"/>
                                          </p:val>
                                        </p:tav>
                                      </p:tavLst>
                                    </p:anim>
                                    <p:anim calcmode="lin" valueType="num">
                                      <p:cBhvr>
                                        <p:cTn id="14" dur="500" fill="hold"/>
                                        <p:tgtEl>
                                          <p:spTgt spid="6"/>
                                        </p:tgtEl>
                                        <p:attrNameLst>
                                          <p:attrName>ppt_h</p:attrName>
                                        </p:attrNameLst>
                                      </p:cBhvr>
                                      <p:tavLst>
                                        <p:tav tm="0">
                                          <p:val>
                                            <p:strVal val="4/3*#ppt_h"/>
                                          </p:val>
                                        </p:tav>
                                        <p:tav tm="100000">
                                          <p:val>
                                            <p:strVal val="#ppt_h"/>
                                          </p:val>
                                        </p:tav>
                                      </p:tavLst>
                                    </p:anim>
                                  </p:childTnLst>
                                </p:cTn>
                              </p:par>
                            </p:childTnLst>
                          </p:cTn>
                        </p:par>
                        <p:par>
                          <p:cTn id="15" fill="hold">
                            <p:stCondLst>
                              <p:cond delay="1250"/>
                            </p:stCondLst>
                            <p:childTnLst>
                              <p:par>
                                <p:cTn id="16" presetID="23" presetClass="entr" presetSubtype="28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4/3*#ppt_w"/>
                                          </p:val>
                                        </p:tav>
                                        <p:tav tm="100000">
                                          <p:val>
                                            <p:strVal val="#ppt_w"/>
                                          </p:val>
                                        </p:tav>
                                      </p:tavLst>
                                    </p:anim>
                                    <p:anim calcmode="lin" valueType="num">
                                      <p:cBhvr>
                                        <p:cTn id="19" dur="500" fill="hold"/>
                                        <p:tgtEl>
                                          <p:spTgt spid="21"/>
                                        </p:tgtEl>
                                        <p:attrNameLst>
                                          <p:attrName>ppt_h</p:attrName>
                                        </p:attrNameLst>
                                      </p:cBhvr>
                                      <p:tavLst>
                                        <p:tav tm="0">
                                          <p:val>
                                            <p:strVal val="4/3*#ppt_h"/>
                                          </p:val>
                                        </p:tav>
                                        <p:tav tm="100000">
                                          <p:val>
                                            <p:strVal val="#ppt_h"/>
                                          </p:val>
                                        </p:tav>
                                      </p:tavLst>
                                    </p:anim>
                                  </p:childTnLst>
                                </p:cTn>
                              </p:par>
                            </p:childTnLst>
                          </p:cTn>
                        </p:par>
                        <p:par>
                          <p:cTn id="20" fill="hold">
                            <p:stCondLst>
                              <p:cond delay="1750"/>
                            </p:stCondLst>
                            <p:childTnLst>
                              <p:par>
                                <p:cTn id="21" presetID="23" presetClass="entr" presetSubtype="28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strVal val="4/3*#ppt_w"/>
                                          </p:val>
                                        </p:tav>
                                        <p:tav tm="100000">
                                          <p:val>
                                            <p:strVal val="#ppt_w"/>
                                          </p:val>
                                        </p:tav>
                                      </p:tavLst>
                                    </p:anim>
                                    <p:anim calcmode="lin" valueType="num">
                                      <p:cBhvr>
                                        <p:cTn id="24" dur="500" fill="hold"/>
                                        <p:tgtEl>
                                          <p:spTgt spid="19"/>
                                        </p:tgtEl>
                                        <p:attrNameLst>
                                          <p:attrName>ppt_h</p:attrName>
                                        </p:attrNameLst>
                                      </p:cBhvr>
                                      <p:tavLst>
                                        <p:tav tm="0">
                                          <p:val>
                                            <p:strVal val="4/3*#ppt_h"/>
                                          </p:val>
                                        </p:tav>
                                        <p:tav tm="100000">
                                          <p:val>
                                            <p:strVal val="#ppt_h"/>
                                          </p:val>
                                        </p:tav>
                                      </p:tavLst>
                                    </p:anim>
                                  </p:childTnLst>
                                </p:cTn>
                              </p:par>
                            </p:childTnLst>
                          </p:cTn>
                        </p:par>
                        <p:par>
                          <p:cTn id="25" fill="hold">
                            <p:stCondLst>
                              <p:cond delay="2250"/>
                            </p:stCondLst>
                            <p:childTnLst>
                              <p:par>
                                <p:cTn id="26" presetID="23" presetClass="entr" presetSubtype="28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strVal val="4/3*#ppt_w"/>
                                          </p:val>
                                        </p:tav>
                                        <p:tav tm="100000">
                                          <p:val>
                                            <p:strVal val="#ppt_w"/>
                                          </p:val>
                                        </p:tav>
                                      </p:tavLst>
                                    </p:anim>
                                    <p:anim calcmode="lin" valueType="num">
                                      <p:cBhvr>
                                        <p:cTn id="29" dur="500" fill="hold"/>
                                        <p:tgtEl>
                                          <p:spTgt spid="20"/>
                                        </p:tgtEl>
                                        <p:attrNameLst>
                                          <p:attrName>ppt_h</p:attrName>
                                        </p:attrNameLst>
                                      </p:cBhvr>
                                      <p:tavLst>
                                        <p:tav tm="0">
                                          <p:val>
                                            <p:strVal val="4/3*#ppt_h"/>
                                          </p:val>
                                        </p:tav>
                                        <p:tav tm="100000">
                                          <p:val>
                                            <p:strVal val="#ppt_h"/>
                                          </p:val>
                                        </p:tav>
                                      </p:tavLst>
                                    </p:anim>
                                  </p:childTnLst>
                                </p:cTn>
                              </p:par>
                            </p:childTnLst>
                          </p:cTn>
                        </p:par>
                        <p:par>
                          <p:cTn id="30" fill="hold">
                            <p:stCondLst>
                              <p:cond delay="275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750"/>
                                        <p:tgtEl>
                                          <p:spTgt spid="8"/>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3" grpId="0" animBg="1"/>
      <p:bldP spid="19"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815924"/>
            <a:ext cx="3503691" cy="350760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890769"/>
            <a:ext cx="9144000" cy="1274767"/>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955178" y="2140020"/>
            <a:ext cx="2188822" cy="3005100"/>
          </a:xfrm>
          <a:prstGeom prst="rect">
            <a:avLst/>
          </a:prstGeom>
        </p:spPr>
      </p:pic>
      <p:sp>
        <p:nvSpPr>
          <p:cNvPr id="9" name="圆角矩形 8"/>
          <p:cNvSpPr/>
          <p:nvPr/>
        </p:nvSpPr>
        <p:spPr>
          <a:xfrm>
            <a:off x="2542101" y="1894091"/>
            <a:ext cx="4100398"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微软雅黑" pitchFamily="34" charset="-122"/>
                <a:ea typeface="微软雅黑" pitchFamily="34" charset="-122"/>
              </a:rPr>
              <a:t>第三部分</a:t>
            </a:r>
          </a:p>
        </p:txBody>
      </p:sp>
      <p:sp>
        <p:nvSpPr>
          <p:cNvPr id="10" name="矩形 9"/>
          <p:cNvSpPr/>
          <p:nvPr/>
        </p:nvSpPr>
        <p:spPr>
          <a:xfrm>
            <a:off x="2548056" y="2661209"/>
            <a:ext cx="4416594" cy="600164"/>
          </a:xfrm>
          <a:prstGeom prst="rect">
            <a:avLst/>
          </a:prstGeom>
        </p:spPr>
        <p:txBody>
          <a:bodyPr wrap="none">
            <a:spAutoFit/>
          </a:bodyPr>
          <a:lstStyle/>
          <a:p>
            <a:r>
              <a:rPr lang="zh-CN" altLang="en-US" sz="3300" b="1" dirty="0">
                <a:solidFill>
                  <a:srgbClr val="C00000"/>
                </a:solidFill>
                <a:latin typeface="微软雅黑" pitchFamily="34" charset="-122"/>
                <a:ea typeface="微软雅黑" pitchFamily="34" charset="-122"/>
              </a:rPr>
              <a:t>如何践行“四讲四有”</a:t>
            </a:r>
          </a:p>
        </p:txBody>
      </p:sp>
    </p:spTree>
    <p:extLst>
      <p:ext uri="{BB962C8B-B14F-4D97-AF65-F5344CB8AC3E}">
        <p14:creationId xmlns:p14="http://schemas.microsoft.com/office/powerpoint/2010/main" xmlns="" val="55059032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strVal val="#ppt_w*0.70"/>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Effect transition="in" filter="fade">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868271" y="2411304"/>
            <a:ext cx="4792091" cy="37647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latin typeface="微软雅黑" pitchFamily="34" charset="-122"/>
                <a:ea typeface="微软雅黑" pitchFamily="34" charset="-122"/>
              </a:rPr>
              <a:t>坚持学党章与定理想相结合，促讲政治、有信念。</a:t>
            </a:r>
          </a:p>
        </p:txBody>
      </p:sp>
      <p:sp>
        <p:nvSpPr>
          <p:cNvPr id="4" name="矩形 3"/>
          <p:cNvSpPr/>
          <p:nvPr/>
        </p:nvSpPr>
        <p:spPr>
          <a:xfrm>
            <a:off x="502173" y="2730718"/>
            <a:ext cx="3104692" cy="1754326"/>
          </a:xfrm>
          <a:prstGeom prst="rect">
            <a:avLst/>
          </a:prstGeom>
        </p:spPr>
        <p:txBody>
          <a:bodyPr wrap="square">
            <a:spAutoFit/>
          </a:bodyPr>
          <a:lstStyle/>
          <a:p>
            <a:r>
              <a:rPr lang="zh-CN" altLang="zh-CN" sz="1200" dirty="0">
                <a:latin typeface="微软雅黑" pitchFamily="34" charset="-122"/>
                <a:ea typeface="微软雅黑" pitchFamily="34" charset="-122"/>
              </a:rPr>
              <a:t>现实生活中，一些党员干部信权信钱不信党，失掉了初心、忘记了誓言，甚至与党离心离德，政治上变质、经济上贪婪、道德上堕落、生活上腐化；一些党员精神不振，工作中消极怠慢，不作为、不会为、不善为，不起先锋模范作用。每位党员同志要着眼于党和国家事业的新要求，抓住此次“两学一做”活动契机，坚持“四</a:t>
            </a:r>
            <a:r>
              <a:rPr lang="zh-CN" altLang="en-US" sz="1200" dirty="0">
                <a:latin typeface="微软雅黑" pitchFamily="34" charset="-122"/>
                <a:ea typeface="微软雅黑" pitchFamily="34" charset="-122"/>
              </a:rPr>
              <a:t>个</a:t>
            </a:r>
            <a:r>
              <a:rPr lang="zh-CN" altLang="zh-CN" sz="1200" dirty="0">
                <a:latin typeface="微软雅黑" pitchFamily="34" charset="-122"/>
                <a:ea typeface="微软雅黑" pitchFamily="34" charset="-122"/>
              </a:rPr>
              <a:t>结合”，争做“四讲四有”合格党员。</a:t>
            </a:r>
            <a:endParaRPr lang="zh-CN" altLang="en-US" sz="1200" dirty="0">
              <a:latin typeface="微软雅黑" pitchFamily="34" charset="-122"/>
              <a:ea typeface="微软雅黑" pitchFamily="34" charset="-122"/>
            </a:endParaRPr>
          </a:p>
        </p:txBody>
      </p:sp>
      <p:sp>
        <p:nvSpPr>
          <p:cNvPr id="6" name="圆角矩形 5"/>
          <p:cNvSpPr/>
          <p:nvPr/>
        </p:nvSpPr>
        <p:spPr>
          <a:xfrm>
            <a:off x="3868271" y="2951364"/>
            <a:ext cx="4792091" cy="37647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latin typeface="微软雅黑" pitchFamily="34" charset="-122"/>
                <a:ea typeface="微软雅黑" pitchFamily="34" charset="-122"/>
              </a:rPr>
              <a:t>坚持学党规与明标准相结合，促讲规矩、有纪律。</a:t>
            </a:r>
          </a:p>
        </p:txBody>
      </p:sp>
      <p:sp>
        <p:nvSpPr>
          <p:cNvPr id="7" name="圆角矩形 6"/>
          <p:cNvSpPr/>
          <p:nvPr/>
        </p:nvSpPr>
        <p:spPr>
          <a:xfrm>
            <a:off x="3868271" y="3491424"/>
            <a:ext cx="4792091" cy="37647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latin typeface="微软雅黑" pitchFamily="34" charset="-122"/>
                <a:ea typeface="微软雅黑" pitchFamily="34" charset="-122"/>
              </a:rPr>
              <a:t>坚持学思想与正身心相结合，促讲道德、有品行。</a:t>
            </a:r>
          </a:p>
        </p:txBody>
      </p:sp>
      <p:sp>
        <p:nvSpPr>
          <p:cNvPr id="8" name="圆角矩形 7"/>
          <p:cNvSpPr/>
          <p:nvPr/>
        </p:nvSpPr>
        <p:spPr>
          <a:xfrm>
            <a:off x="3884365" y="4031484"/>
            <a:ext cx="4792091" cy="37647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500" b="1" dirty="0"/>
              <a:t>坚持学理论与重实践相结合，促讲奉献、有作为。</a:t>
            </a:r>
            <a:endParaRPr lang="zh-CN" altLang="en-US" sz="1500" b="1" dirty="0">
              <a:solidFill>
                <a:schemeClr val="bg1"/>
              </a:solidFill>
              <a:latin typeface="微软雅黑" pitchFamily="34" charset="-122"/>
              <a:ea typeface="微软雅黑" pitchFamily="34" charset="-122"/>
            </a:endParaRPr>
          </a:p>
        </p:txBody>
      </p:sp>
      <p:sp>
        <p:nvSpPr>
          <p:cNvPr id="9" name="椭圆 8"/>
          <p:cNvSpPr/>
          <p:nvPr/>
        </p:nvSpPr>
        <p:spPr>
          <a:xfrm>
            <a:off x="4117552" y="1310430"/>
            <a:ext cx="915424" cy="86283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itchFamily="34" charset="-122"/>
                <a:ea typeface="微软雅黑" pitchFamily="34" charset="-122"/>
              </a:rPr>
              <a:t>四</a:t>
            </a:r>
          </a:p>
        </p:txBody>
      </p:sp>
      <p:sp>
        <p:nvSpPr>
          <p:cNvPr id="10" name="椭圆 9"/>
          <p:cNvSpPr/>
          <p:nvPr/>
        </p:nvSpPr>
        <p:spPr>
          <a:xfrm>
            <a:off x="5170987" y="1310430"/>
            <a:ext cx="915424" cy="86283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itchFamily="34" charset="-122"/>
                <a:ea typeface="微软雅黑" pitchFamily="34" charset="-122"/>
              </a:rPr>
              <a:t>个</a:t>
            </a:r>
          </a:p>
        </p:txBody>
      </p:sp>
      <p:sp>
        <p:nvSpPr>
          <p:cNvPr id="11" name="椭圆 10"/>
          <p:cNvSpPr/>
          <p:nvPr/>
        </p:nvSpPr>
        <p:spPr>
          <a:xfrm>
            <a:off x="6224422" y="1310430"/>
            <a:ext cx="915424" cy="86283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itchFamily="34" charset="-122"/>
                <a:ea typeface="微软雅黑" pitchFamily="34" charset="-122"/>
              </a:rPr>
              <a:t>结</a:t>
            </a:r>
          </a:p>
        </p:txBody>
      </p:sp>
      <p:sp>
        <p:nvSpPr>
          <p:cNvPr id="12" name="椭圆 11"/>
          <p:cNvSpPr/>
          <p:nvPr/>
        </p:nvSpPr>
        <p:spPr>
          <a:xfrm>
            <a:off x="7277857" y="1290729"/>
            <a:ext cx="915424" cy="86283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itchFamily="34" charset="-122"/>
                <a:ea typeface="微软雅黑" pitchFamily="34" charset="-122"/>
              </a:rPr>
              <a:t>合</a:t>
            </a:r>
          </a:p>
        </p:txBody>
      </p:sp>
      <p:sp>
        <p:nvSpPr>
          <p:cNvPr id="13" name="矩形 12"/>
          <p:cNvSpPr/>
          <p:nvPr/>
        </p:nvSpPr>
        <p:spPr>
          <a:xfrm>
            <a:off x="568584" y="1761660"/>
            <a:ext cx="3185487" cy="923330"/>
          </a:xfrm>
          <a:prstGeom prst="rect">
            <a:avLst/>
          </a:prstGeom>
        </p:spPr>
        <p:txBody>
          <a:bodyPr wrap="none">
            <a:spAutoFit/>
          </a:bodyPr>
          <a:lstStyle/>
          <a:p>
            <a:pPr>
              <a:lnSpc>
                <a:spcPct val="150000"/>
              </a:lnSpc>
            </a:pPr>
            <a:r>
              <a:rPr lang="zh-CN" altLang="zh-CN" sz="1800" b="1" dirty="0">
                <a:solidFill>
                  <a:srgbClr val="C00000"/>
                </a:solidFill>
                <a:latin typeface="微软雅黑" pitchFamily="34" charset="-122"/>
                <a:ea typeface="微软雅黑" pitchFamily="34" charset="-122"/>
              </a:rPr>
              <a:t>坚持“四</a:t>
            </a:r>
            <a:r>
              <a:rPr lang="zh-CN" altLang="en-US" sz="1800" b="1" dirty="0">
                <a:solidFill>
                  <a:srgbClr val="C00000"/>
                </a:solidFill>
                <a:latin typeface="微软雅黑" pitchFamily="34" charset="-122"/>
                <a:ea typeface="微软雅黑" pitchFamily="34" charset="-122"/>
              </a:rPr>
              <a:t>个</a:t>
            </a:r>
            <a:r>
              <a:rPr lang="zh-CN" altLang="zh-CN" sz="1800" b="1" dirty="0">
                <a:solidFill>
                  <a:srgbClr val="C00000"/>
                </a:solidFill>
                <a:latin typeface="微软雅黑" pitchFamily="34" charset="-122"/>
                <a:ea typeface="微软雅黑" pitchFamily="34" charset="-122"/>
              </a:rPr>
              <a:t>结合”</a:t>
            </a:r>
            <a:r>
              <a:rPr lang="zh-CN" altLang="en-US" sz="1800" b="1" dirty="0">
                <a:solidFill>
                  <a:srgbClr val="C00000"/>
                </a:solidFill>
                <a:latin typeface="微软雅黑" pitchFamily="34" charset="-122"/>
                <a:ea typeface="微软雅黑" pitchFamily="34" charset="-122"/>
              </a:rPr>
              <a:t>，</a:t>
            </a:r>
            <a:endParaRPr lang="en-US" altLang="zh-CN" sz="1800" b="1" dirty="0">
              <a:solidFill>
                <a:srgbClr val="C00000"/>
              </a:solidFill>
              <a:latin typeface="微软雅黑" pitchFamily="34" charset="-122"/>
              <a:ea typeface="微软雅黑" pitchFamily="34" charset="-122"/>
            </a:endParaRPr>
          </a:p>
          <a:p>
            <a:pPr>
              <a:lnSpc>
                <a:spcPct val="150000"/>
              </a:lnSpc>
            </a:pPr>
            <a:r>
              <a:rPr lang="zh-CN" altLang="zh-CN" sz="1800" b="1" dirty="0">
                <a:solidFill>
                  <a:srgbClr val="C00000"/>
                </a:solidFill>
                <a:latin typeface="微软雅黑" pitchFamily="34" charset="-122"/>
                <a:ea typeface="微软雅黑" pitchFamily="34" charset="-122"/>
              </a:rPr>
              <a:t>争做“四讲四有”合格党员。</a:t>
            </a:r>
            <a:endParaRPr lang="zh-CN" altLang="en-US" sz="18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0801275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750"/>
                                        <p:tgtEl>
                                          <p:spTgt spid="4"/>
                                        </p:tgtEl>
                                      </p:cBhvr>
                                    </p:animEffect>
                                  </p:childTnLst>
                                </p:cTn>
                              </p:par>
                            </p:childTnLst>
                          </p:cTn>
                        </p:par>
                        <p:par>
                          <p:cTn id="14" fill="hold">
                            <p:stCondLst>
                              <p:cond delay="1500"/>
                            </p:stCondLst>
                            <p:childTnLst>
                              <p:par>
                                <p:cTn id="15" presetID="45"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ppt_w</p:attrName>
                                        </p:attrNameLst>
                                      </p:cBhvr>
                                      <p:tavLst>
                                        <p:tav tm="0" fmla="#ppt_w*sin(2.5*pi*$)">
                                          <p:val>
                                            <p:fltVal val="0"/>
                                          </p:val>
                                        </p:tav>
                                        <p:tav tm="100000">
                                          <p:val>
                                            <p:fltVal val="1"/>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2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ppt_w</p:attrName>
                                        </p:attrNameLst>
                                      </p:cBhvr>
                                      <p:tavLst>
                                        <p:tav tm="0" fmla="#ppt_w*sin(2.5*pi*$)">
                                          <p:val>
                                            <p:fltVal val="0"/>
                                          </p:val>
                                        </p:tav>
                                        <p:tav tm="100000">
                                          <p:val>
                                            <p:fltVal val="1"/>
                                          </p:val>
                                        </p:tav>
                                      </p:tavLst>
                                    </p:anim>
                                    <p:anim calcmode="lin" valueType="num">
                                      <p:cBhvr>
                                        <p:cTn id="29" dur="1000" fill="hold"/>
                                        <p:tgtEl>
                                          <p:spTgt spid="11"/>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7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ppt_w</p:attrName>
                                        </p:attrNameLst>
                                      </p:cBhvr>
                                      <p:tavLst>
                                        <p:tav tm="0" fmla="#ppt_w*sin(2.5*pi*$)">
                                          <p:val>
                                            <p:fltVal val="0"/>
                                          </p:val>
                                        </p:tav>
                                        <p:tav tm="100000">
                                          <p:val>
                                            <p:fltVal val="1"/>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childTnLst>
                                </p:cTn>
                              </p:par>
                            </p:childTnLst>
                          </p:cTn>
                        </p:par>
                        <p:par>
                          <p:cTn id="35" fill="hold">
                            <p:stCondLst>
                              <p:cond delay="3250"/>
                            </p:stCondLst>
                            <p:childTnLst>
                              <p:par>
                                <p:cTn id="36" presetID="2" presetClass="entr" presetSubtype="2"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750" fill="hold"/>
                                        <p:tgtEl>
                                          <p:spTgt spid="3"/>
                                        </p:tgtEl>
                                        <p:attrNameLst>
                                          <p:attrName>ppt_x</p:attrName>
                                        </p:attrNameLst>
                                      </p:cBhvr>
                                      <p:tavLst>
                                        <p:tav tm="0">
                                          <p:val>
                                            <p:strVal val="1+#ppt_w/2"/>
                                          </p:val>
                                        </p:tav>
                                        <p:tav tm="100000">
                                          <p:val>
                                            <p:strVal val="#ppt_x"/>
                                          </p:val>
                                        </p:tav>
                                      </p:tavLst>
                                    </p:anim>
                                    <p:anim calcmode="lin" valueType="num">
                                      <p:cBhvr additive="base">
                                        <p:cTn id="39" dur="750" fill="hold"/>
                                        <p:tgtEl>
                                          <p:spTgt spid="3"/>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750" fill="hold"/>
                                        <p:tgtEl>
                                          <p:spTgt spid="6"/>
                                        </p:tgtEl>
                                        <p:attrNameLst>
                                          <p:attrName>ppt_x</p:attrName>
                                        </p:attrNameLst>
                                      </p:cBhvr>
                                      <p:tavLst>
                                        <p:tav tm="0">
                                          <p:val>
                                            <p:strVal val="1+#ppt_w/2"/>
                                          </p:val>
                                        </p:tav>
                                        <p:tav tm="100000">
                                          <p:val>
                                            <p:strVal val="#ppt_x"/>
                                          </p:val>
                                        </p:tav>
                                      </p:tavLst>
                                    </p:anim>
                                    <p:anim calcmode="lin" valueType="num">
                                      <p:cBhvr additive="base">
                                        <p:cTn id="44" dur="750" fill="hold"/>
                                        <p:tgtEl>
                                          <p:spTgt spid="6"/>
                                        </p:tgtEl>
                                        <p:attrNameLst>
                                          <p:attrName>ppt_y</p:attrName>
                                        </p:attrNameLst>
                                      </p:cBhvr>
                                      <p:tavLst>
                                        <p:tav tm="0">
                                          <p:val>
                                            <p:strVal val="#ppt_y"/>
                                          </p:val>
                                        </p:tav>
                                        <p:tav tm="100000">
                                          <p:val>
                                            <p:strVal val="#ppt_y"/>
                                          </p:val>
                                        </p:tav>
                                      </p:tavLst>
                                    </p:anim>
                                  </p:childTnLst>
                                </p:cTn>
                              </p:par>
                            </p:childTnLst>
                          </p:cTn>
                        </p:par>
                        <p:par>
                          <p:cTn id="45" fill="hold">
                            <p:stCondLst>
                              <p:cond delay="4750"/>
                            </p:stCondLst>
                            <p:childTnLst>
                              <p:par>
                                <p:cTn id="46" presetID="2" presetClass="entr" presetSubtype="2"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750" fill="hold"/>
                                        <p:tgtEl>
                                          <p:spTgt spid="7"/>
                                        </p:tgtEl>
                                        <p:attrNameLst>
                                          <p:attrName>ppt_x</p:attrName>
                                        </p:attrNameLst>
                                      </p:cBhvr>
                                      <p:tavLst>
                                        <p:tav tm="0">
                                          <p:val>
                                            <p:strVal val="1+#ppt_w/2"/>
                                          </p:val>
                                        </p:tav>
                                        <p:tav tm="100000">
                                          <p:val>
                                            <p:strVal val="#ppt_x"/>
                                          </p:val>
                                        </p:tav>
                                      </p:tavLst>
                                    </p:anim>
                                    <p:anim calcmode="lin" valueType="num">
                                      <p:cBhvr additive="base">
                                        <p:cTn id="49" dur="750" fill="hold"/>
                                        <p:tgtEl>
                                          <p:spTgt spid="7"/>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 presetClass="entr" presetSubtype="2"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750" fill="hold"/>
                                        <p:tgtEl>
                                          <p:spTgt spid="8"/>
                                        </p:tgtEl>
                                        <p:attrNameLst>
                                          <p:attrName>ppt_x</p:attrName>
                                        </p:attrNameLst>
                                      </p:cBhvr>
                                      <p:tavLst>
                                        <p:tav tm="0">
                                          <p:val>
                                            <p:strVal val="1+#ppt_w/2"/>
                                          </p:val>
                                        </p:tav>
                                        <p:tav tm="100000">
                                          <p:val>
                                            <p:strVal val="#ppt_x"/>
                                          </p:val>
                                        </p:tav>
                                      </p:tavLst>
                                    </p:anim>
                                    <p:anim calcmode="lin" valueType="num">
                                      <p:cBhvr additive="base">
                                        <p:cTn id="54"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animBg="1"/>
      <p:bldP spid="9" grpId="0" animBg="1"/>
      <p:bldP spid="10" grpId="0" animBg="1"/>
      <p:bldP spid="11" grpId="0" animBg="1"/>
      <p:bldP spid="12"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855407" y="1150474"/>
            <a:ext cx="4323624" cy="431418"/>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itchFamily="34" charset="-122"/>
                <a:ea typeface="微软雅黑" pitchFamily="34" charset="-122"/>
              </a:rPr>
              <a:t>学党章与定理想相结合</a:t>
            </a:r>
          </a:p>
        </p:txBody>
      </p:sp>
      <p:sp>
        <p:nvSpPr>
          <p:cNvPr id="3" name="矩形 2"/>
          <p:cNvSpPr/>
          <p:nvPr/>
        </p:nvSpPr>
        <p:spPr>
          <a:xfrm>
            <a:off x="2896674" y="2580523"/>
            <a:ext cx="5304644" cy="1643527"/>
          </a:xfrm>
          <a:prstGeom prst="rect">
            <a:avLst/>
          </a:prstGeom>
        </p:spPr>
        <p:txBody>
          <a:bodyPr wrap="square">
            <a:spAutoFit/>
          </a:bodyPr>
          <a:lstStyle/>
          <a:p>
            <a:pPr>
              <a:lnSpc>
                <a:spcPct val="120000"/>
              </a:lnSpc>
            </a:pPr>
            <a:r>
              <a:rPr lang="zh-CN" altLang="zh-CN" sz="1200" dirty="0">
                <a:latin typeface="微软雅黑" pitchFamily="34" charset="-122"/>
                <a:ea typeface="微软雅黑" pitchFamily="34" charset="-122"/>
              </a:rPr>
              <a:t>党章是我们党的根本大法，是管党治党的总章程。要做到逐字逐句通读党章，全面理解党的纲领，牢记入党誓词，牢记党的宗旨，牢记党员的义务和权利，坚定个人理想信念，对党绝对忠诚。部分党员出现政治变质、经济贪婪、道德堕落、生活腐化等问题的根本原因就在于，政治意识淡薄、理想信念动摇。我们每位党员应坚定自觉地树立共产主义理想信念，坚定自觉地在思想上政治上行动上同以习近平同志为总书记的党中央保持高度一致，做政治上的明白人，为党在思想上政治上行动上的团结统一，夯实信仰基础。</a:t>
            </a:r>
            <a:endParaRPr lang="zh-CN" altLang="en-US" sz="1200" dirty="0">
              <a:latin typeface="微软雅黑" pitchFamily="34" charset="-122"/>
              <a:ea typeface="微软雅黑" pitchFamily="34" charset="-122"/>
            </a:endParaRPr>
          </a:p>
        </p:txBody>
      </p:sp>
      <p:sp>
        <p:nvSpPr>
          <p:cNvPr id="5" name="圆角矩形 4"/>
          <p:cNvSpPr/>
          <p:nvPr/>
        </p:nvSpPr>
        <p:spPr>
          <a:xfrm>
            <a:off x="2725895" y="1799646"/>
            <a:ext cx="915424"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促</a:t>
            </a:r>
          </a:p>
        </p:txBody>
      </p:sp>
      <p:sp>
        <p:nvSpPr>
          <p:cNvPr id="6" name="圆角矩形 5"/>
          <p:cNvSpPr/>
          <p:nvPr/>
        </p:nvSpPr>
        <p:spPr>
          <a:xfrm>
            <a:off x="3855407" y="1799645"/>
            <a:ext cx="4323624" cy="431418"/>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itchFamily="34" charset="-122"/>
                <a:ea typeface="微软雅黑" pitchFamily="34" charset="-122"/>
              </a:rPr>
              <a:t>讲政治、有信念</a:t>
            </a:r>
          </a:p>
        </p:txBody>
      </p:sp>
      <p:sp>
        <p:nvSpPr>
          <p:cNvPr id="7" name="圆角矩形 6"/>
          <p:cNvSpPr/>
          <p:nvPr/>
        </p:nvSpPr>
        <p:spPr>
          <a:xfrm>
            <a:off x="2725895" y="2418505"/>
            <a:ext cx="5558004" cy="189021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圆角矩形 7"/>
          <p:cNvSpPr/>
          <p:nvPr/>
        </p:nvSpPr>
        <p:spPr>
          <a:xfrm>
            <a:off x="2751605" y="1150475"/>
            <a:ext cx="915424"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坚持</a:t>
            </a:r>
          </a:p>
        </p:txBody>
      </p:sp>
      <p:grpSp>
        <p:nvGrpSpPr>
          <p:cNvPr id="11" name="组合 10"/>
          <p:cNvGrpSpPr/>
          <p:nvPr/>
        </p:nvGrpSpPr>
        <p:grpSpPr>
          <a:xfrm>
            <a:off x="561041" y="1122361"/>
            <a:ext cx="1586410" cy="3186354"/>
            <a:chOff x="550590" y="1988840"/>
            <a:chExt cx="2115213" cy="4248472"/>
          </a:xfrm>
        </p:grpSpPr>
        <p:sp>
          <p:nvSpPr>
            <p:cNvPr id="12" name="圆角矩形 11"/>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50" b="1" dirty="0">
                  <a:solidFill>
                    <a:schemeClr val="bg1"/>
                  </a:solidFill>
                  <a:latin typeface="微软雅黑" pitchFamily="34" charset="-122"/>
                  <a:ea typeface="微软雅黑" pitchFamily="34" charset="-122"/>
                </a:rPr>
                <a:t>信仰基础</a:t>
              </a:r>
            </a:p>
          </p:txBody>
        </p:sp>
        <p:sp>
          <p:nvSpPr>
            <p:cNvPr id="13" name="矩形 12"/>
            <p:cNvSpPr/>
            <p:nvPr/>
          </p:nvSpPr>
          <p:spPr>
            <a:xfrm>
              <a:off x="766614" y="1988840"/>
              <a:ext cx="1816605" cy="1046440"/>
            </a:xfrm>
            <a:prstGeom prst="rect">
              <a:avLst/>
            </a:prstGeom>
          </p:spPr>
          <p:txBody>
            <a:bodyPr wrap="square">
              <a:spAutoFit/>
            </a:bodyPr>
            <a:lstStyle/>
            <a:p>
              <a:r>
                <a:rPr lang="zh-CN" altLang="en-US" sz="4500" b="1" dirty="0">
                  <a:solidFill>
                    <a:srgbClr val="C00000"/>
                  </a:solidFill>
                  <a:latin typeface="微软雅黑" pitchFamily="34" charset="-122"/>
                  <a:ea typeface="微软雅黑" pitchFamily="34" charset="-122"/>
                </a:rPr>
                <a:t>夯实</a:t>
              </a:r>
              <a:endParaRPr lang="zh-CN" altLang="zh-CN" sz="4500" b="1" dirty="0">
                <a:solidFill>
                  <a:srgbClr val="C00000"/>
                </a:solidFill>
                <a:latin typeface="微软雅黑" pitchFamily="34" charset="-122"/>
                <a:ea typeface="微软雅黑" pitchFamily="34" charset="-122"/>
              </a:endParaRPr>
            </a:p>
          </p:txBody>
        </p:sp>
        <p:grpSp>
          <p:nvGrpSpPr>
            <p:cNvPr id="14" name="组合 13"/>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5"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xmlns="" val="335173518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040043" y="1177262"/>
            <a:ext cx="4323624" cy="431418"/>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itchFamily="34" charset="-122"/>
                <a:ea typeface="微软雅黑" pitchFamily="34" charset="-122"/>
              </a:rPr>
              <a:t>学党规与明标准相结合</a:t>
            </a:r>
          </a:p>
        </p:txBody>
      </p:sp>
      <p:sp>
        <p:nvSpPr>
          <p:cNvPr id="3" name="矩形 2"/>
          <p:cNvSpPr/>
          <p:nvPr/>
        </p:nvSpPr>
        <p:spPr>
          <a:xfrm>
            <a:off x="2936241" y="2605500"/>
            <a:ext cx="5427426" cy="1643527"/>
          </a:xfrm>
          <a:prstGeom prst="rect">
            <a:avLst/>
          </a:prstGeom>
        </p:spPr>
        <p:txBody>
          <a:bodyPr wrap="square">
            <a:spAutoFit/>
          </a:bodyPr>
          <a:lstStyle/>
          <a:p>
            <a:pPr>
              <a:lnSpc>
                <a:spcPct val="120000"/>
              </a:lnSpc>
            </a:pPr>
            <a:r>
              <a:rPr lang="zh-CN" altLang="en-US" sz="1200" dirty="0">
                <a:latin typeface="微软雅黑" pitchFamily="34" charset="-122"/>
                <a:ea typeface="微软雅黑" pitchFamily="34" charset="-122"/>
              </a:rPr>
              <a:t>中央相继修订的一系列党规党纪，是党章对每位党员纪律要求的具体体现。认真学习</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中国共产党廉洁自律准则</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中国共产党纪律处分条例</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等党内法规，深入学习和熟知党的纪律，懂得并自觉遵守政治规矩，以更高标准严格要求自己，在原则立场上，自觉与党中央保持一致，在原则问题和大是大非面前立场坚定；维护党内团结，禁止搞山头主义和宗派主义，禁止政治潜规则大行其道。十八大以来纷纷落马的贪腐官员目无党纪国法，徇私枉法或贪赃枉法，成为违反党纪党规的典型例子，我们要以此为戒，夯实纪律基础。</a:t>
            </a:r>
          </a:p>
        </p:txBody>
      </p:sp>
      <p:sp>
        <p:nvSpPr>
          <p:cNvPr id="5" name="圆角矩形 4"/>
          <p:cNvSpPr/>
          <p:nvPr/>
        </p:nvSpPr>
        <p:spPr>
          <a:xfrm>
            <a:off x="2910531" y="1826433"/>
            <a:ext cx="915424"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促</a:t>
            </a:r>
          </a:p>
        </p:txBody>
      </p:sp>
      <p:sp>
        <p:nvSpPr>
          <p:cNvPr id="6" name="圆角矩形 5"/>
          <p:cNvSpPr/>
          <p:nvPr/>
        </p:nvSpPr>
        <p:spPr>
          <a:xfrm>
            <a:off x="4040043" y="1826432"/>
            <a:ext cx="4323624" cy="431418"/>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itchFamily="34" charset="-122"/>
                <a:ea typeface="微软雅黑" pitchFamily="34" charset="-122"/>
              </a:rPr>
              <a:t>讲规矩、有纪律</a:t>
            </a:r>
          </a:p>
        </p:txBody>
      </p:sp>
      <p:sp>
        <p:nvSpPr>
          <p:cNvPr id="7" name="圆角矩形 6"/>
          <p:cNvSpPr/>
          <p:nvPr/>
        </p:nvSpPr>
        <p:spPr>
          <a:xfrm>
            <a:off x="2797905" y="2445293"/>
            <a:ext cx="5565762" cy="189021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圆角矩形 7"/>
          <p:cNvSpPr/>
          <p:nvPr/>
        </p:nvSpPr>
        <p:spPr>
          <a:xfrm>
            <a:off x="2936241" y="1177262"/>
            <a:ext cx="915424"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725442" y="1147338"/>
            <a:ext cx="1586410" cy="3186354"/>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50" b="1" dirty="0">
                  <a:solidFill>
                    <a:schemeClr val="bg1"/>
                  </a:solidFill>
                  <a:latin typeface="微软雅黑" pitchFamily="34" charset="-122"/>
                  <a:ea typeface="微软雅黑" pitchFamily="34" charset="-122"/>
                </a:rPr>
                <a:t>纪律基础</a:t>
              </a:r>
            </a:p>
          </p:txBody>
        </p:sp>
        <p:sp>
          <p:nvSpPr>
            <p:cNvPr id="10" name="矩形 9"/>
            <p:cNvSpPr/>
            <p:nvPr/>
          </p:nvSpPr>
          <p:spPr>
            <a:xfrm>
              <a:off x="766614" y="1988840"/>
              <a:ext cx="1816605" cy="1046440"/>
            </a:xfrm>
            <a:prstGeom prst="rect">
              <a:avLst/>
            </a:prstGeom>
          </p:spPr>
          <p:txBody>
            <a:bodyPr wrap="square">
              <a:spAutoFit/>
            </a:bodyPr>
            <a:lstStyle/>
            <a:p>
              <a:r>
                <a:rPr lang="zh-CN" altLang="en-US" sz="4500" b="1" dirty="0">
                  <a:solidFill>
                    <a:srgbClr val="C00000"/>
                  </a:solidFill>
                  <a:latin typeface="微软雅黑" pitchFamily="34" charset="-122"/>
                  <a:ea typeface="微软雅黑" pitchFamily="34" charset="-122"/>
                </a:rPr>
                <a:t>夯实</a:t>
              </a:r>
              <a:endParaRPr lang="zh-CN" altLang="zh-CN" sz="45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xmlns="" val="124322202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32" name="圆角矩形 31"/>
          <p:cNvSpPr/>
          <p:nvPr/>
        </p:nvSpPr>
        <p:spPr>
          <a:xfrm>
            <a:off x="3555331" y="1246635"/>
            <a:ext cx="3654115" cy="486054"/>
          </a:xfrm>
          <a:prstGeom prst="roundRect">
            <a:avLst>
              <a:gd name="adj" fmla="val 16109"/>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800" b="1" dirty="0">
              <a:solidFill>
                <a:schemeClr val="tx1"/>
              </a:solidFill>
              <a:latin typeface="微软雅黑" pitchFamily="34" charset="-122"/>
              <a:ea typeface="微软雅黑" pitchFamily="34" charset="-122"/>
            </a:endParaRPr>
          </a:p>
        </p:txBody>
      </p:sp>
      <p:sp>
        <p:nvSpPr>
          <p:cNvPr id="33" name="圆角矩形 32"/>
          <p:cNvSpPr/>
          <p:nvPr/>
        </p:nvSpPr>
        <p:spPr>
          <a:xfrm>
            <a:off x="3546253" y="1930965"/>
            <a:ext cx="3654115" cy="486054"/>
          </a:xfrm>
          <a:prstGeom prst="roundRect">
            <a:avLst>
              <a:gd name="adj" fmla="val 16109"/>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800" b="1" dirty="0">
              <a:solidFill>
                <a:schemeClr val="tx1"/>
              </a:solidFill>
              <a:latin typeface="微软雅黑" pitchFamily="34" charset="-122"/>
              <a:ea typeface="微软雅黑" pitchFamily="34" charset="-122"/>
            </a:endParaRPr>
          </a:p>
        </p:txBody>
      </p:sp>
      <p:sp>
        <p:nvSpPr>
          <p:cNvPr id="34" name="圆角矩形 33"/>
          <p:cNvSpPr/>
          <p:nvPr/>
        </p:nvSpPr>
        <p:spPr>
          <a:xfrm>
            <a:off x="3546253" y="2678954"/>
            <a:ext cx="3654115" cy="486054"/>
          </a:xfrm>
          <a:prstGeom prst="roundRect">
            <a:avLst>
              <a:gd name="adj" fmla="val 16109"/>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800" b="1" dirty="0">
              <a:solidFill>
                <a:schemeClr val="tx1"/>
              </a:solidFill>
              <a:latin typeface="微软雅黑" pitchFamily="34" charset="-122"/>
              <a:ea typeface="微软雅黑" pitchFamily="34" charset="-122"/>
            </a:endParaRPr>
          </a:p>
        </p:txBody>
      </p:sp>
      <p:sp>
        <p:nvSpPr>
          <p:cNvPr id="35" name="圆角矩形 34"/>
          <p:cNvSpPr/>
          <p:nvPr/>
        </p:nvSpPr>
        <p:spPr>
          <a:xfrm>
            <a:off x="3546253" y="3364533"/>
            <a:ext cx="3654115" cy="486054"/>
          </a:xfrm>
          <a:prstGeom prst="roundRect">
            <a:avLst>
              <a:gd name="adj" fmla="val 16109"/>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1800" b="1" dirty="0">
              <a:solidFill>
                <a:schemeClr val="tx1"/>
              </a:solidFill>
              <a:latin typeface="微软雅黑" pitchFamily="34" charset="-122"/>
              <a:ea typeface="微软雅黑" pitchFamily="34" charset="-122"/>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815924"/>
            <a:ext cx="3503691" cy="350760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890769"/>
            <a:ext cx="9144000" cy="1274767"/>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955178" y="2140020"/>
            <a:ext cx="2188822" cy="3005100"/>
          </a:xfrm>
          <a:prstGeom prst="rect">
            <a:avLst/>
          </a:prstGeom>
        </p:spPr>
      </p:pic>
      <p:sp>
        <p:nvSpPr>
          <p:cNvPr id="24" name="圆角矩形 23"/>
          <p:cNvSpPr/>
          <p:nvPr/>
        </p:nvSpPr>
        <p:spPr>
          <a:xfrm>
            <a:off x="1980079" y="1225147"/>
            <a:ext cx="1393571"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latin typeface="微软雅黑" pitchFamily="34" charset="-122"/>
                <a:ea typeface="微软雅黑" pitchFamily="34" charset="-122"/>
              </a:rPr>
              <a:t>第一部分</a:t>
            </a:r>
          </a:p>
        </p:txBody>
      </p:sp>
      <p:sp>
        <p:nvSpPr>
          <p:cNvPr id="25" name="矩形 24"/>
          <p:cNvSpPr/>
          <p:nvPr/>
        </p:nvSpPr>
        <p:spPr>
          <a:xfrm>
            <a:off x="3610724" y="1307728"/>
            <a:ext cx="3185487" cy="369332"/>
          </a:xfrm>
          <a:prstGeom prst="rect">
            <a:avLst/>
          </a:prstGeom>
        </p:spPr>
        <p:txBody>
          <a:bodyPr wrap="none">
            <a:spAutoFit/>
          </a:bodyPr>
          <a:lstStyle/>
          <a:p>
            <a:r>
              <a:rPr lang="zh-CN" altLang="en-US" sz="1800" b="1" dirty="0">
                <a:latin typeface="微软雅黑" pitchFamily="34" charset="-122"/>
                <a:ea typeface="微软雅黑" pitchFamily="34" charset="-122"/>
              </a:rPr>
              <a:t>解</a:t>
            </a:r>
            <a:r>
              <a:rPr lang="zh-CN" altLang="zh-CN" sz="1800" b="1" dirty="0">
                <a:latin typeface="微软雅黑" pitchFamily="34" charset="-122"/>
                <a:ea typeface="微软雅黑" pitchFamily="34" charset="-122"/>
              </a:rPr>
              <a:t>析“四讲四有”的深刻内涵</a:t>
            </a:r>
            <a:endParaRPr lang="zh-CN" altLang="en-US" sz="1800" b="1" dirty="0">
              <a:latin typeface="微软雅黑" pitchFamily="34" charset="-122"/>
              <a:ea typeface="微软雅黑" pitchFamily="34" charset="-122"/>
            </a:endParaRPr>
          </a:p>
        </p:txBody>
      </p:sp>
      <p:sp>
        <p:nvSpPr>
          <p:cNvPr id="26" name="圆角矩形 25"/>
          <p:cNvSpPr/>
          <p:nvPr/>
        </p:nvSpPr>
        <p:spPr>
          <a:xfrm>
            <a:off x="2006942" y="1927225"/>
            <a:ext cx="1393571"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latin typeface="微软雅黑" pitchFamily="34" charset="-122"/>
                <a:ea typeface="微软雅黑" pitchFamily="34" charset="-122"/>
              </a:rPr>
              <a:t>第二部分</a:t>
            </a:r>
          </a:p>
        </p:txBody>
      </p:sp>
      <p:sp>
        <p:nvSpPr>
          <p:cNvPr id="27" name="矩形 26"/>
          <p:cNvSpPr/>
          <p:nvPr/>
        </p:nvSpPr>
        <p:spPr>
          <a:xfrm>
            <a:off x="3587757" y="2009806"/>
            <a:ext cx="3672800" cy="338554"/>
          </a:xfrm>
          <a:prstGeom prst="rect">
            <a:avLst/>
          </a:prstGeom>
        </p:spPr>
        <p:txBody>
          <a:bodyPr wrap="none">
            <a:spAutoFit/>
          </a:bodyPr>
          <a:lstStyle/>
          <a:p>
            <a:r>
              <a:rPr lang="zh-CN" altLang="en-US" sz="1600" b="1" dirty="0">
                <a:latin typeface="微软雅黑" pitchFamily="34" charset="-122"/>
                <a:ea typeface="微软雅黑" pitchFamily="34" charset="-122"/>
              </a:rPr>
              <a:t>做“四讲四有”合格党员的标志和特质</a:t>
            </a:r>
          </a:p>
        </p:txBody>
      </p:sp>
      <p:sp>
        <p:nvSpPr>
          <p:cNvPr id="28" name="圆角矩形 27"/>
          <p:cNvSpPr/>
          <p:nvPr/>
        </p:nvSpPr>
        <p:spPr>
          <a:xfrm>
            <a:off x="2006942" y="2683309"/>
            <a:ext cx="1393571"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latin typeface="微软雅黑" pitchFamily="34" charset="-122"/>
                <a:ea typeface="微软雅黑" pitchFamily="34" charset="-122"/>
              </a:rPr>
              <a:t>第三部分</a:t>
            </a:r>
          </a:p>
        </p:txBody>
      </p:sp>
      <p:sp>
        <p:nvSpPr>
          <p:cNvPr id="29" name="矩形 28"/>
          <p:cNvSpPr/>
          <p:nvPr/>
        </p:nvSpPr>
        <p:spPr>
          <a:xfrm>
            <a:off x="3666927" y="2751603"/>
            <a:ext cx="2492990" cy="369332"/>
          </a:xfrm>
          <a:prstGeom prst="rect">
            <a:avLst/>
          </a:prstGeom>
        </p:spPr>
        <p:txBody>
          <a:bodyPr wrap="none">
            <a:spAutoFit/>
          </a:bodyPr>
          <a:lstStyle/>
          <a:p>
            <a:r>
              <a:rPr lang="zh-CN" altLang="en-US" sz="1800" b="1" dirty="0">
                <a:latin typeface="微软雅黑" pitchFamily="34" charset="-122"/>
                <a:ea typeface="微软雅黑" pitchFamily="34" charset="-122"/>
              </a:rPr>
              <a:t>如何践行“四讲四有”</a:t>
            </a:r>
          </a:p>
        </p:txBody>
      </p:sp>
      <p:sp>
        <p:nvSpPr>
          <p:cNvPr id="30" name="圆角矩形 29"/>
          <p:cNvSpPr/>
          <p:nvPr/>
        </p:nvSpPr>
        <p:spPr>
          <a:xfrm>
            <a:off x="1980079" y="3385387"/>
            <a:ext cx="1393571"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latin typeface="微软雅黑" pitchFamily="34" charset="-122"/>
                <a:ea typeface="微软雅黑" pitchFamily="34" charset="-122"/>
              </a:rPr>
              <a:t>第四部分</a:t>
            </a:r>
          </a:p>
        </p:txBody>
      </p:sp>
      <p:sp>
        <p:nvSpPr>
          <p:cNvPr id="31" name="矩形 30"/>
          <p:cNvSpPr/>
          <p:nvPr/>
        </p:nvSpPr>
        <p:spPr>
          <a:xfrm>
            <a:off x="3640064" y="3439393"/>
            <a:ext cx="2723823" cy="369332"/>
          </a:xfrm>
          <a:prstGeom prst="rect">
            <a:avLst/>
          </a:prstGeom>
        </p:spPr>
        <p:txBody>
          <a:bodyPr wrap="none">
            <a:spAutoFit/>
          </a:bodyPr>
          <a:lstStyle/>
          <a:p>
            <a:r>
              <a:rPr lang="zh-CN" altLang="en-US" sz="1800" b="1" dirty="0">
                <a:latin typeface="微软雅黑" pitchFamily="34" charset="-122"/>
                <a:ea typeface="微软雅黑" pitchFamily="34" charset="-122"/>
              </a:rPr>
              <a:t>如何做一名合格共产党员</a:t>
            </a:r>
          </a:p>
        </p:txBody>
      </p:sp>
    </p:spTree>
    <p:extLst>
      <p:ext uri="{BB962C8B-B14F-4D97-AF65-F5344CB8AC3E}">
        <p14:creationId xmlns:p14="http://schemas.microsoft.com/office/powerpoint/2010/main" xmlns="" val="38806582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1+#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5" presetClass="entr" presetSubtype="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p:cTn id="16" dur="750" fill="hold"/>
                                        <p:tgtEl>
                                          <p:spTgt spid="25"/>
                                        </p:tgtEl>
                                        <p:attrNameLst>
                                          <p:attrName>ppt_w</p:attrName>
                                        </p:attrNameLst>
                                      </p:cBhvr>
                                      <p:tavLst>
                                        <p:tav tm="0">
                                          <p:val>
                                            <p:strVal val="#ppt_w*0.70"/>
                                          </p:val>
                                        </p:tav>
                                        <p:tav tm="100000">
                                          <p:val>
                                            <p:strVal val="#ppt_w"/>
                                          </p:val>
                                        </p:tav>
                                      </p:tavLst>
                                    </p:anim>
                                    <p:anim calcmode="lin" valueType="num">
                                      <p:cBhvr>
                                        <p:cTn id="17" dur="750" fill="hold"/>
                                        <p:tgtEl>
                                          <p:spTgt spid="25"/>
                                        </p:tgtEl>
                                        <p:attrNameLst>
                                          <p:attrName>ppt_h</p:attrName>
                                        </p:attrNameLst>
                                      </p:cBhvr>
                                      <p:tavLst>
                                        <p:tav tm="0">
                                          <p:val>
                                            <p:strVal val="#ppt_h"/>
                                          </p:val>
                                        </p:tav>
                                        <p:tav tm="100000">
                                          <p:val>
                                            <p:strVal val="#ppt_h"/>
                                          </p:val>
                                        </p:tav>
                                      </p:tavLst>
                                    </p:anim>
                                    <p:animEffect transition="in" filter="fade">
                                      <p:cBhvr>
                                        <p:cTn id="18" dur="750"/>
                                        <p:tgtEl>
                                          <p:spTgt spid="25"/>
                                        </p:tgtEl>
                                      </p:cBhvr>
                                    </p:animEffect>
                                  </p:childTnLst>
                                </p:cTn>
                              </p:par>
                            </p:childTnLst>
                          </p:cTn>
                        </p:par>
                        <p:par>
                          <p:cTn id="19" fill="hold">
                            <p:stCondLst>
                              <p:cond delay="215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650"/>
                            </p:stCondLst>
                            <p:childTnLst>
                              <p:par>
                                <p:cTn id="29" presetID="55" presetClass="entr" presetSubtype="0"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 calcmode="lin" valueType="num">
                                      <p:cBhvr>
                                        <p:cTn id="31" dur="750" fill="hold"/>
                                        <p:tgtEl>
                                          <p:spTgt spid="27"/>
                                        </p:tgtEl>
                                        <p:attrNameLst>
                                          <p:attrName>ppt_w</p:attrName>
                                        </p:attrNameLst>
                                      </p:cBhvr>
                                      <p:tavLst>
                                        <p:tav tm="0">
                                          <p:val>
                                            <p:strVal val="#ppt_w*0.70"/>
                                          </p:val>
                                        </p:tav>
                                        <p:tav tm="100000">
                                          <p:val>
                                            <p:strVal val="#ppt_w"/>
                                          </p:val>
                                        </p:tav>
                                      </p:tavLst>
                                    </p:anim>
                                    <p:anim calcmode="lin" valueType="num">
                                      <p:cBhvr>
                                        <p:cTn id="32" dur="750" fill="hold"/>
                                        <p:tgtEl>
                                          <p:spTgt spid="27"/>
                                        </p:tgtEl>
                                        <p:attrNameLst>
                                          <p:attrName>ppt_h</p:attrName>
                                        </p:attrNameLst>
                                      </p:cBhvr>
                                      <p:tavLst>
                                        <p:tav tm="0">
                                          <p:val>
                                            <p:strVal val="#ppt_h"/>
                                          </p:val>
                                        </p:tav>
                                        <p:tav tm="100000">
                                          <p:val>
                                            <p:strVal val="#ppt_h"/>
                                          </p:val>
                                        </p:tav>
                                      </p:tavLst>
                                    </p:anim>
                                    <p:animEffect transition="in" filter="fade">
                                      <p:cBhvr>
                                        <p:cTn id="33" dur="750"/>
                                        <p:tgtEl>
                                          <p:spTgt spid="27"/>
                                        </p:tgtEl>
                                      </p:cBhvr>
                                    </p:animEffect>
                                  </p:childTnLst>
                                </p:cTn>
                              </p:par>
                            </p:childTnLst>
                          </p:cTn>
                        </p:par>
                        <p:par>
                          <p:cTn id="34" fill="hold">
                            <p:stCondLst>
                              <p:cond delay="4600"/>
                            </p:stCondLst>
                            <p:childTnLst>
                              <p:par>
                                <p:cTn id="35" presetID="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0-#ppt_w/2"/>
                                          </p:val>
                                        </p:tav>
                                        <p:tav tm="100000">
                                          <p:val>
                                            <p:strVal val="#ppt_x"/>
                                          </p:val>
                                        </p:tav>
                                      </p:tavLst>
                                    </p:anim>
                                    <p:anim calcmode="lin" valueType="num">
                                      <p:cBhvr additive="base">
                                        <p:cTn id="38" dur="500" fill="hold"/>
                                        <p:tgtEl>
                                          <p:spTgt spid="2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5100"/>
                            </p:stCondLst>
                            <p:childTnLst>
                              <p:par>
                                <p:cTn id="44" presetID="55" presetClass="entr" presetSubtype="0" fill="hold" grpId="0" nodeType="afterEffect">
                                  <p:stCondLst>
                                    <p:cond delay="0"/>
                                  </p:stCondLst>
                                  <p:iterate type="lt">
                                    <p:tmPct val="10000"/>
                                  </p:iterate>
                                  <p:childTnLst>
                                    <p:set>
                                      <p:cBhvr>
                                        <p:cTn id="45" dur="1" fill="hold">
                                          <p:stCondLst>
                                            <p:cond delay="0"/>
                                          </p:stCondLst>
                                        </p:cTn>
                                        <p:tgtEl>
                                          <p:spTgt spid="29"/>
                                        </p:tgtEl>
                                        <p:attrNameLst>
                                          <p:attrName>style.visibility</p:attrName>
                                        </p:attrNameLst>
                                      </p:cBhvr>
                                      <p:to>
                                        <p:strVal val="visible"/>
                                      </p:to>
                                    </p:set>
                                    <p:anim calcmode="lin" valueType="num">
                                      <p:cBhvr>
                                        <p:cTn id="46" dur="750" fill="hold"/>
                                        <p:tgtEl>
                                          <p:spTgt spid="29"/>
                                        </p:tgtEl>
                                        <p:attrNameLst>
                                          <p:attrName>ppt_w</p:attrName>
                                        </p:attrNameLst>
                                      </p:cBhvr>
                                      <p:tavLst>
                                        <p:tav tm="0">
                                          <p:val>
                                            <p:strVal val="#ppt_w*0.70"/>
                                          </p:val>
                                        </p:tav>
                                        <p:tav tm="100000">
                                          <p:val>
                                            <p:strVal val="#ppt_w"/>
                                          </p:val>
                                        </p:tav>
                                      </p:tavLst>
                                    </p:anim>
                                    <p:anim calcmode="lin" valueType="num">
                                      <p:cBhvr>
                                        <p:cTn id="47" dur="750" fill="hold"/>
                                        <p:tgtEl>
                                          <p:spTgt spid="29"/>
                                        </p:tgtEl>
                                        <p:attrNameLst>
                                          <p:attrName>ppt_h</p:attrName>
                                        </p:attrNameLst>
                                      </p:cBhvr>
                                      <p:tavLst>
                                        <p:tav tm="0">
                                          <p:val>
                                            <p:strVal val="#ppt_h"/>
                                          </p:val>
                                        </p:tav>
                                        <p:tav tm="100000">
                                          <p:val>
                                            <p:strVal val="#ppt_h"/>
                                          </p:val>
                                        </p:tav>
                                      </p:tavLst>
                                    </p:anim>
                                    <p:animEffect transition="in" filter="fade">
                                      <p:cBhvr>
                                        <p:cTn id="48" dur="750"/>
                                        <p:tgtEl>
                                          <p:spTgt spid="29"/>
                                        </p:tgtEl>
                                      </p:cBhvr>
                                    </p:animEffect>
                                  </p:childTnLst>
                                </p:cTn>
                              </p:par>
                            </p:childTnLst>
                          </p:cTn>
                        </p:par>
                        <p:par>
                          <p:cTn id="49" fill="hold">
                            <p:stCondLst>
                              <p:cond delay="6525"/>
                            </p:stCondLst>
                            <p:childTnLst>
                              <p:par>
                                <p:cTn id="50" presetID="2" presetClass="entr" presetSubtype="8"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0-#ppt_w/2"/>
                                          </p:val>
                                        </p:tav>
                                        <p:tav tm="100000">
                                          <p:val>
                                            <p:strVal val="#ppt_x"/>
                                          </p:val>
                                        </p:tav>
                                      </p:tavLst>
                                    </p:anim>
                                    <p:anim calcmode="lin" valueType="num">
                                      <p:cBhvr additive="base">
                                        <p:cTn id="53" dur="500" fill="hold"/>
                                        <p:tgtEl>
                                          <p:spTgt spid="30"/>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1+#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childTnLst>
                          </p:cTn>
                        </p:par>
                        <p:par>
                          <p:cTn id="58" fill="hold">
                            <p:stCondLst>
                              <p:cond delay="7025"/>
                            </p:stCondLst>
                            <p:childTnLst>
                              <p:par>
                                <p:cTn id="59" presetID="55" presetClass="entr" presetSubtype="0" fill="hold" grpId="0" nodeType="afterEffect">
                                  <p:stCondLst>
                                    <p:cond delay="0"/>
                                  </p:stCondLst>
                                  <p:iterate type="lt">
                                    <p:tmPct val="10000"/>
                                  </p:iterate>
                                  <p:childTnLst>
                                    <p:set>
                                      <p:cBhvr>
                                        <p:cTn id="60" dur="1" fill="hold">
                                          <p:stCondLst>
                                            <p:cond delay="0"/>
                                          </p:stCondLst>
                                        </p:cTn>
                                        <p:tgtEl>
                                          <p:spTgt spid="31"/>
                                        </p:tgtEl>
                                        <p:attrNameLst>
                                          <p:attrName>style.visibility</p:attrName>
                                        </p:attrNameLst>
                                      </p:cBhvr>
                                      <p:to>
                                        <p:strVal val="visible"/>
                                      </p:to>
                                    </p:set>
                                    <p:anim calcmode="lin" valueType="num">
                                      <p:cBhvr>
                                        <p:cTn id="61" dur="750" fill="hold"/>
                                        <p:tgtEl>
                                          <p:spTgt spid="31"/>
                                        </p:tgtEl>
                                        <p:attrNameLst>
                                          <p:attrName>ppt_w</p:attrName>
                                        </p:attrNameLst>
                                      </p:cBhvr>
                                      <p:tavLst>
                                        <p:tav tm="0">
                                          <p:val>
                                            <p:strVal val="#ppt_w*0.70"/>
                                          </p:val>
                                        </p:tav>
                                        <p:tav tm="100000">
                                          <p:val>
                                            <p:strVal val="#ppt_w"/>
                                          </p:val>
                                        </p:tav>
                                      </p:tavLst>
                                    </p:anim>
                                    <p:anim calcmode="lin" valueType="num">
                                      <p:cBhvr>
                                        <p:cTn id="62" dur="750" fill="hold"/>
                                        <p:tgtEl>
                                          <p:spTgt spid="31"/>
                                        </p:tgtEl>
                                        <p:attrNameLst>
                                          <p:attrName>ppt_h</p:attrName>
                                        </p:attrNameLst>
                                      </p:cBhvr>
                                      <p:tavLst>
                                        <p:tav tm="0">
                                          <p:val>
                                            <p:strVal val="#ppt_h"/>
                                          </p:val>
                                        </p:tav>
                                        <p:tav tm="100000">
                                          <p:val>
                                            <p:strVal val="#ppt_h"/>
                                          </p:val>
                                        </p:tav>
                                      </p:tavLst>
                                    </p:anim>
                                    <p:animEffect transition="in" filter="fade">
                                      <p:cBhvr>
                                        <p:cTn id="63"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24" grpId="0" animBg="1"/>
      <p:bldP spid="25" grpId="0"/>
      <p:bldP spid="26" grpId="0" animBg="1"/>
      <p:bldP spid="27" grpId="0"/>
      <p:bldP spid="28" grpId="0" animBg="1"/>
      <p:bldP spid="29" grpId="0"/>
      <p:bldP spid="30"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09414" y="1090177"/>
            <a:ext cx="4323624" cy="431418"/>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itchFamily="34" charset="-122"/>
                <a:ea typeface="微软雅黑" pitchFamily="34" charset="-122"/>
              </a:rPr>
              <a:t>学思想与正身心相结合</a:t>
            </a:r>
          </a:p>
        </p:txBody>
      </p:sp>
      <p:sp>
        <p:nvSpPr>
          <p:cNvPr id="3" name="矩形 2"/>
          <p:cNvSpPr/>
          <p:nvPr/>
        </p:nvSpPr>
        <p:spPr>
          <a:xfrm>
            <a:off x="2799807" y="2518152"/>
            <a:ext cx="5430087" cy="1643527"/>
          </a:xfrm>
          <a:prstGeom prst="rect">
            <a:avLst/>
          </a:prstGeom>
        </p:spPr>
        <p:txBody>
          <a:bodyPr wrap="square">
            <a:spAutoFit/>
          </a:bodyPr>
          <a:lstStyle/>
          <a:p>
            <a:pPr>
              <a:lnSpc>
                <a:spcPct val="120000"/>
              </a:lnSpc>
            </a:pPr>
            <a:r>
              <a:rPr lang="zh-CN" altLang="en-US" sz="1200" dirty="0">
                <a:latin typeface="微软雅黑" pitchFamily="34" charset="-122"/>
                <a:ea typeface="微软雅黑" pitchFamily="34" charset="-122"/>
              </a:rPr>
              <a:t>历史与实践证明，中国革命、建设和改革开放的一切胜利与成果，是在马克思列宁主义、毛泽东思想、邓小平理论、</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三个代表</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重要思想、科学发展观、习近平系列重要讲话精神指引下取得的。当前学习我党历届中央领导人的思想精髓、我党革命前辈的优良传统和作风、当前先进党员典型品质，能更好地提升自我修养、端正自己的身心，守住为人、做事的基准和底线。每位党员应以良好的道德品行修养为基础，践行党的宗旨，保持公仆情怀，牢记共产党员永远是劳动人民的普通一员，密切联系群众，全心全意为人民服务，夯实群众基础。</a:t>
            </a:r>
          </a:p>
        </p:txBody>
      </p:sp>
      <p:sp>
        <p:nvSpPr>
          <p:cNvPr id="5" name="圆角矩形 4"/>
          <p:cNvSpPr/>
          <p:nvPr/>
        </p:nvSpPr>
        <p:spPr>
          <a:xfrm>
            <a:off x="2779902" y="1739348"/>
            <a:ext cx="915424"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促</a:t>
            </a:r>
          </a:p>
        </p:txBody>
      </p:sp>
      <p:sp>
        <p:nvSpPr>
          <p:cNvPr id="6" name="圆角矩形 5"/>
          <p:cNvSpPr/>
          <p:nvPr/>
        </p:nvSpPr>
        <p:spPr>
          <a:xfrm>
            <a:off x="3909414" y="1739347"/>
            <a:ext cx="4323624" cy="431418"/>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itchFamily="34" charset="-122"/>
                <a:ea typeface="微软雅黑" pitchFamily="34" charset="-122"/>
              </a:rPr>
              <a:t>讲道德、有品行</a:t>
            </a:r>
          </a:p>
        </p:txBody>
      </p:sp>
      <p:sp>
        <p:nvSpPr>
          <p:cNvPr id="7" name="圆角矩形 6"/>
          <p:cNvSpPr/>
          <p:nvPr/>
        </p:nvSpPr>
        <p:spPr>
          <a:xfrm>
            <a:off x="2613270" y="2358208"/>
            <a:ext cx="5778642" cy="189021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圆角矩形 7"/>
          <p:cNvSpPr/>
          <p:nvPr/>
        </p:nvSpPr>
        <p:spPr>
          <a:xfrm>
            <a:off x="2805612" y="1090177"/>
            <a:ext cx="915424"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648819" y="1060253"/>
            <a:ext cx="1586410" cy="3186354"/>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50" b="1" dirty="0">
                  <a:solidFill>
                    <a:schemeClr val="bg1"/>
                  </a:solidFill>
                  <a:latin typeface="微软雅黑" pitchFamily="34" charset="-122"/>
                  <a:ea typeface="微软雅黑" pitchFamily="34" charset="-122"/>
                </a:rPr>
                <a:t>群众基础</a:t>
              </a:r>
            </a:p>
          </p:txBody>
        </p:sp>
        <p:sp>
          <p:nvSpPr>
            <p:cNvPr id="10" name="矩形 9"/>
            <p:cNvSpPr/>
            <p:nvPr/>
          </p:nvSpPr>
          <p:spPr>
            <a:xfrm>
              <a:off x="766614" y="1988840"/>
              <a:ext cx="1816605" cy="1046440"/>
            </a:xfrm>
            <a:prstGeom prst="rect">
              <a:avLst/>
            </a:prstGeom>
          </p:spPr>
          <p:txBody>
            <a:bodyPr wrap="square">
              <a:spAutoFit/>
            </a:bodyPr>
            <a:lstStyle/>
            <a:p>
              <a:r>
                <a:rPr lang="zh-CN" altLang="en-US" sz="4500" b="1" dirty="0">
                  <a:solidFill>
                    <a:srgbClr val="C00000"/>
                  </a:solidFill>
                  <a:latin typeface="微软雅黑" pitchFamily="34" charset="-122"/>
                  <a:ea typeface="微软雅黑" pitchFamily="34" charset="-122"/>
                </a:rPr>
                <a:t>夯实</a:t>
              </a:r>
              <a:endParaRPr lang="zh-CN" altLang="zh-CN" sz="45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xmlns="" val="58424494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981985" y="1119205"/>
            <a:ext cx="4323624" cy="431418"/>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itchFamily="34" charset="-122"/>
                <a:ea typeface="微软雅黑" pitchFamily="34" charset="-122"/>
              </a:rPr>
              <a:t>学理论与重实践相结合</a:t>
            </a:r>
          </a:p>
        </p:txBody>
      </p:sp>
      <p:sp>
        <p:nvSpPr>
          <p:cNvPr id="3" name="矩形 2"/>
          <p:cNvSpPr/>
          <p:nvPr/>
        </p:nvSpPr>
        <p:spPr>
          <a:xfrm>
            <a:off x="2923240" y="2547443"/>
            <a:ext cx="5433231" cy="1643527"/>
          </a:xfrm>
          <a:prstGeom prst="rect">
            <a:avLst/>
          </a:prstGeom>
        </p:spPr>
        <p:txBody>
          <a:bodyPr wrap="square">
            <a:spAutoFit/>
          </a:bodyPr>
          <a:lstStyle/>
          <a:p>
            <a:pPr>
              <a:lnSpc>
                <a:spcPct val="120000"/>
              </a:lnSpc>
            </a:pPr>
            <a:r>
              <a:rPr lang="zh-CN" altLang="en-US" sz="1200" dirty="0">
                <a:latin typeface="微软雅黑" pitchFamily="34" charset="-122"/>
                <a:ea typeface="微软雅黑" pitchFamily="34" charset="-122"/>
              </a:rPr>
              <a:t>习近平总书记系列重要讲话，内容包括内政外交国防、治党治国治军等各方面，提出了党中央治国理政新理念新思想新战略。全党同志应认真学习，加以理解掌握其丰富内涵和核心要义，用以武装头脑、指导实践、推动党和国家各项事业，始终保持干事创业、开拓进取的精气神，平常时候看得出来，关键时候冲得上去。特别要在“五大发展理念”的引领下，坚持理论与实践相结合，在决胜全面小康上奋发有为，在改进作风、改善民生、服务群众、扶贫攻坚中善作善为，充分发挥先锋模范作用，夯实工作基础。</a:t>
            </a:r>
          </a:p>
        </p:txBody>
      </p:sp>
      <p:sp>
        <p:nvSpPr>
          <p:cNvPr id="5" name="圆角矩形 4"/>
          <p:cNvSpPr/>
          <p:nvPr/>
        </p:nvSpPr>
        <p:spPr>
          <a:xfrm>
            <a:off x="2852473" y="1768376"/>
            <a:ext cx="915424"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促</a:t>
            </a:r>
          </a:p>
        </p:txBody>
      </p:sp>
      <p:sp>
        <p:nvSpPr>
          <p:cNvPr id="6" name="圆角矩形 5"/>
          <p:cNvSpPr/>
          <p:nvPr/>
        </p:nvSpPr>
        <p:spPr>
          <a:xfrm>
            <a:off x="3981985" y="1768375"/>
            <a:ext cx="4323624" cy="431418"/>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微软雅黑" pitchFamily="34" charset="-122"/>
                <a:ea typeface="微软雅黑" pitchFamily="34" charset="-122"/>
              </a:rPr>
              <a:t>讲奉献、有作为</a:t>
            </a:r>
          </a:p>
        </p:txBody>
      </p:sp>
      <p:sp>
        <p:nvSpPr>
          <p:cNvPr id="7" name="圆角矩形 6"/>
          <p:cNvSpPr/>
          <p:nvPr/>
        </p:nvSpPr>
        <p:spPr>
          <a:xfrm>
            <a:off x="2739847" y="2387236"/>
            <a:ext cx="5616624" cy="189021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圆角矩形 7"/>
          <p:cNvSpPr/>
          <p:nvPr/>
        </p:nvSpPr>
        <p:spPr>
          <a:xfrm>
            <a:off x="2878183" y="1119205"/>
            <a:ext cx="915424"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坚持</a:t>
            </a:r>
          </a:p>
        </p:txBody>
      </p:sp>
      <p:grpSp>
        <p:nvGrpSpPr>
          <p:cNvPr id="4" name="组合 3"/>
          <p:cNvGrpSpPr/>
          <p:nvPr/>
        </p:nvGrpSpPr>
        <p:grpSpPr>
          <a:xfrm>
            <a:off x="625912" y="1072507"/>
            <a:ext cx="1586410" cy="3186354"/>
            <a:chOff x="550590" y="1988840"/>
            <a:chExt cx="2115213" cy="4248472"/>
          </a:xfrm>
        </p:grpSpPr>
        <p:sp>
          <p:nvSpPr>
            <p:cNvPr id="9" name="圆角矩形 8"/>
            <p:cNvSpPr/>
            <p:nvPr/>
          </p:nvSpPr>
          <p:spPr>
            <a:xfrm>
              <a:off x="550590" y="3717032"/>
              <a:ext cx="2115213" cy="2520280"/>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50" b="1" dirty="0">
                  <a:solidFill>
                    <a:schemeClr val="bg1"/>
                  </a:solidFill>
                  <a:latin typeface="微软雅黑" pitchFamily="34" charset="-122"/>
                  <a:ea typeface="微软雅黑" pitchFamily="34" charset="-122"/>
                </a:rPr>
                <a:t>工作基础</a:t>
              </a:r>
            </a:p>
          </p:txBody>
        </p:sp>
        <p:sp>
          <p:nvSpPr>
            <p:cNvPr id="10" name="矩形 9"/>
            <p:cNvSpPr/>
            <p:nvPr/>
          </p:nvSpPr>
          <p:spPr>
            <a:xfrm>
              <a:off x="766614" y="1988840"/>
              <a:ext cx="1816605" cy="1046440"/>
            </a:xfrm>
            <a:prstGeom prst="rect">
              <a:avLst/>
            </a:prstGeom>
          </p:spPr>
          <p:txBody>
            <a:bodyPr wrap="square">
              <a:spAutoFit/>
            </a:bodyPr>
            <a:lstStyle/>
            <a:p>
              <a:r>
                <a:rPr lang="zh-CN" altLang="en-US" sz="4500" b="1" dirty="0">
                  <a:solidFill>
                    <a:srgbClr val="C00000"/>
                  </a:solidFill>
                  <a:latin typeface="微软雅黑" pitchFamily="34" charset="-122"/>
                  <a:ea typeface="微软雅黑" pitchFamily="34" charset="-122"/>
                </a:rPr>
                <a:t>夯实</a:t>
              </a:r>
              <a:endParaRPr lang="zh-CN" altLang="zh-CN" sz="4500" b="1" dirty="0">
                <a:solidFill>
                  <a:srgbClr val="C00000"/>
                </a:solidFill>
                <a:latin typeface="微软雅黑" pitchFamily="34" charset="-122"/>
                <a:ea typeface="微软雅黑" pitchFamily="34" charset="-122"/>
              </a:endParaRPr>
            </a:p>
          </p:txBody>
        </p:sp>
        <p:grpSp>
          <p:nvGrpSpPr>
            <p:cNvPr id="11" name="组合 10"/>
            <p:cNvGrpSpPr>
              <a:grpSpLocks noChangeAspect="1"/>
            </p:cNvGrpSpPr>
            <p:nvPr/>
          </p:nvGrpSpPr>
          <p:grpSpPr>
            <a:xfrm>
              <a:off x="673960" y="3140968"/>
              <a:ext cx="1868471" cy="899998"/>
              <a:chOff x="1672035" y="1687395"/>
              <a:chExt cx="938928" cy="452259"/>
            </a:xfrm>
            <a:effectLst>
              <a:outerShdw blurRad="50800" dist="38100" dir="5400000" algn="t" rotWithShape="0">
                <a:prstClr val="black">
                  <a:alpha val="40000"/>
                </a:prstClr>
              </a:outerShdw>
            </a:effectLst>
          </p:grpSpPr>
          <p:pic>
            <p:nvPicPr>
              <p:cNvPr id="12"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87395"/>
                <a:ext cx="845493" cy="443509"/>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3" descr="C:\Users\xb\Desktop\53bf653e36a06.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1707654"/>
                <a:ext cx="487235" cy="432000"/>
              </a:xfrm>
              <a:prstGeom prst="rect">
                <a:avLst/>
              </a:prstGeom>
              <a:noFill/>
              <a:extLst>
                <a:ext uri="{909E8E84-426E-40DD-AFC4-6F175D3DCCD1}">
                  <a14:hiddenFill xmlns:a14="http://schemas.microsoft.com/office/drawing/2010/main" xmlns="">
                    <a:solidFill>
                      <a:srgbClr val="FFFFFF"/>
                    </a:solidFill>
                  </a14:hiddenFill>
                </a:ext>
              </a:extLst>
            </p:spPr>
          </p:pic>
        </p:grpSp>
      </p:grpSp>
    </p:spTree>
    <p:extLst>
      <p:ext uri="{BB962C8B-B14F-4D97-AF65-F5344CB8AC3E}">
        <p14:creationId xmlns:p14="http://schemas.microsoft.com/office/powerpoint/2010/main" xmlns="" val="1408626137"/>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ppt_w</p:attrName>
                                        </p:attrNameLst>
                                      </p:cBhvr>
                                      <p:tavLst>
                                        <p:tav tm="0" fmla="#ppt_w*sin(2.5*pi*$)">
                                          <p:val>
                                            <p:fltVal val="0"/>
                                          </p:val>
                                        </p:tav>
                                        <p:tav tm="100000">
                                          <p:val>
                                            <p:fltVal val="1"/>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45"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ppt_w</p:attrName>
                                        </p:attrNameLst>
                                      </p:cBhvr>
                                      <p:tavLst>
                                        <p:tav tm="0" fmla="#ppt_w*sin(2.5*pi*$)">
                                          <p:val>
                                            <p:fltVal val="0"/>
                                          </p:val>
                                        </p:tav>
                                        <p:tav tm="100000">
                                          <p:val>
                                            <p:fltVal val="1"/>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2" presetClass="entr" presetSubtype="2"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750" fill="hold"/>
                                        <p:tgtEl>
                                          <p:spTgt spid="6"/>
                                        </p:tgtEl>
                                        <p:attrNameLst>
                                          <p:attrName>ppt_x</p:attrName>
                                        </p:attrNameLst>
                                      </p:cBhvr>
                                      <p:tavLst>
                                        <p:tav tm="0">
                                          <p:val>
                                            <p:strVal val="1+#ppt_w/2"/>
                                          </p:val>
                                        </p:tav>
                                        <p:tav tm="100000">
                                          <p:val>
                                            <p:strVal val="#ppt_x"/>
                                          </p:val>
                                        </p:tav>
                                      </p:tavLst>
                                    </p:anim>
                                    <p:anim calcmode="lin" valueType="num">
                                      <p:cBhvr additive="base">
                                        <p:cTn id="31" dur="75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1000"/>
                                        <p:tgtEl>
                                          <p:spTgt spid="7"/>
                                        </p:tgtEl>
                                      </p:cBhvr>
                                    </p:animEffect>
                                  </p:childTnLst>
                                </p:cTn>
                              </p:par>
                            </p:childTnLst>
                          </p:cTn>
                        </p:par>
                        <p:par>
                          <p:cTn id="36" fill="hold">
                            <p:stCondLst>
                              <p:cond delay="550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815924"/>
            <a:ext cx="3503691" cy="350760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890769"/>
            <a:ext cx="9144000" cy="1274767"/>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955178" y="2140020"/>
            <a:ext cx="2188822" cy="3005100"/>
          </a:xfrm>
          <a:prstGeom prst="rect">
            <a:avLst/>
          </a:prstGeom>
        </p:spPr>
      </p:pic>
      <p:sp>
        <p:nvSpPr>
          <p:cNvPr id="8" name="圆角矩形 7"/>
          <p:cNvSpPr/>
          <p:nvPr/>
        </p:nvSpPr>
        <p:spPr>
          <a:xfrm>
            <a:off x="2396336" y="2003593"/>
            <a:ext cx="4585727"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微软雅黑" pitchFamily="34" charset="-122"/>
                <a:ea typeface="微软雅黑" pitchFamily="34" charset="-122"/>
              </a:rPr>
              <a:t>第四部分</a:t>
            </a:r>
          </a:p>
        </p:txBody>
      </p:sp>
      <p:sp>
        <p:nvSpPr>
          <p:cNvPr id="11" name="矩形 10"/>
          <p:cNvSpPr/>
          <p:nvPr/>
        </p:nvSpPr>
        <p:spPr>
          <a:xfrm>
            <a:off x="2269306" y="2770711"/>
            <a:ext cx="4839786" cy="600164"/>
          </a:xfrm>
          <a:prstGeom prst="rect">
            <a:avLst/>
          </a:prstGeom>
        </p:spPr>
        <p:txBody>
          <a:bodyPr wrap="none">
            <a:spAutoFit/>
          </a:bodyPr>
          <a:lstStyle/>
          <a:p>
            <a:r>
              <a:rPr lang="zh-CN" altLang="en-US" sz="3300" b="1" dirty="0">
                <a:solidFill>
                  <a:srgbClr val="C00000"/>
                </a:solidFill>
                <a:latin typeface="微软雅黑" pitchFamily="34" charset="-122"/>
                <a:ea typeface="微软雅黑" pitchFamily="34" charset="-122"/>
              </a:rPr>
              <a:t>如何做一名合格共产党员</a:t>
            </a:r>
          </a:p>
        </p:txBody>
      </p:sp>
    </p:spTree>
    <p:extLst>
      <p:ext uri="{BB962C8B-B14F-4D97-AF65-F5344CB8AC3E}">
        <p14:creationId xmlns:p14="http://schemas.microsoft.com/office/powerpoint/2010/main" xmlns="" val="55639164"/>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strVal val="#ppt_w*0.70"/>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Effect transition="in" filter="fade">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722119" y="1091642"/>
            <a:ext cx="5326403"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总书记对做一名合格共产党员的要求</a:t>
            </a:r>
          </a:p>
        </p:txBody>
      </p:sp>
      <p:grpSp>
        <p:nvGrpSpPr>
          <p:cNvPr id="4" name="组合 3"/>
          <p:cNvGrpSpPr/>
          <p:nvPr/>
        </p:nvGrpSpPr>
        <p:grpSpPr>
          <a:xfrm>
            <a:off x="1765295" y="3006249"/>
            <a:ext cx="1110641" cy="1191400"/>
            <a:chOff x="4353100" y="1306962"/>
            <a:chExt cx="1480855" cy="1588533"/>
          </a:xfrm>
        </p:grpSpPr>
        <p:sp>
          <p:nvSpPr>
            <p:cNvPr id="5" name="圆角矩形 4"/>
            <p:cNvSpPr/>
            <p:nvPr/>
          </p:nvSpPr>
          <p:spPr>
            <a:xfrm rot="5400000">
              <a:off x="4479282" y="1540821"/>
              <a:ext cx="122849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itchFamily="34" charset="-122"/>
                <a:ea typeface="微软雅黑" pitchFamily="34" charset="-122"/>
              </a:endParaRPr>
            </a:p>
          </p:txBody>
        </p:sp>
        <p:sp>
          <p:nvSpPr>
            <p:cNvPr id="6" name="椭圆 5"/>
            <p:cNvSpPr/>
            <p:nvPr/>
          </p:nvSpPr>
          <p:spPr>
            <a:xfrm>
              <a:off x="4711534" y="1306962"/>
              <a:ext cx="767408" cy="767408"/>
            </a:xfrm>
            <a:prstGeom prst="ellipse">
              <a:avLst/>
            </a:prstGeom>
            <a:solidFill>
              <a:srgbClr val="C0000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2400" b="1" dirty="0">
                  <a:latin typeface="微软雅黑" pitchFamily="34" charset="-122"/>
                  <a:ea typeface="微软雅黑" pitchFamily="34" charset="-122"/>
                </a:rPr>
                <a:t>要</a:t>
              </a:r>
            </a:p>
          </p:txBody>
        </p:sp>
        <p:sp>
          <p:nvSpPr>
            <p:cNvPr id="7" name="矩形 6"/>
            <p:cNvSpPr/>
            <p:nvPr/>
          </p:nvSpPr>
          <p:spPr>
            <a:xfrm>
              <a:off x="4630169" y="2133663"/>
              <a:ext cx="938720" cy="538780"/>
            </a:xfrm>
            <a:prstGeom prst="rect">
              <a:avLst/>
            </a:prstGeom>
          </p:spPr>
          <p:txBody>
            <a:bodyPr wrap="none">
              <a:spAutoFit/>
            </a:bodyPr>
            <a:lstStyle/>
            <a:p>
              <a:pPr lvl="0" algn="ctr"/>
              <a:r>
                <a:rPr lang="zh-CN" altLang="en-US" sz="1013" b="1" dirty="0">
                  <a:solidFill>
                    <a:srgbClr val="000000">
                      <a:lumMod val="85000"/>
                      <a:lumOff val="15000"/>
                    </a:srgbClr>
                  </a:solidFill>
                  <a:latin typeface="微软雅黑" pitchFamily="34" charset="-122"/>
                  <a:ea typeface="微软雅黑" pitchFamily="34" charset="-122"/>
                </a:rPr>
                <a:t>遵守党章</a:t>
              </a:r>
              <a:endParaRPr lang="en-US" altLang="zh-CN" sz="1013" b="1" dirty="0">
                <a:solidFill>
                  <a:srgbClr val="000000">
                    <a:lumMod val="85000"/>
                    <a:lumOff val="15000"/>
                  </a:srgbClr>
                </a:solidFill>
                <a:latin typeface="微软雅黑" pitchFamily="34" charset="-122"/>
                <a:ea typeface="微软雅黑" pitchFamily="34" charset="-122"/>
              </a:endParaRPr>
            </a:p>
            <a:p>
              <a:pPr lvl="0" algn="ctr"/>
              <a:r>
                <a:rPr lang="zh-CN" altLang="en-US" sz="1013" b="1" dirty="0">
                  <a:solidFill>
                    <a:srgbClr val="000000">
                      <a:lumMod val="85000"/>
                      <a:lumOff val="15000"/>
                    </a:srgbClr>
                  </a:solidFill>
                  <a:latin typeface="微软雅黑" pitchFamily="34" charset="-122"/>
                  <a:ea typeface="微软雅黑" pitchFamily="34" charset="-122"/>
                </a:rPr>
                <a:t>加强党性</a:t>
              </a:r>
            </a:p>
          </p:txBody>
        </p:sp>
      </p:grpSp>
      <p:grpSp>
        <p:nvGrpSpPr>
          <p:cNvPr id="8" name="组合 7"/>
          <p:cNvGrpSpPr/>
          <p:nvPr/>
        </p:nvGrpSpPr>
        <p:grpSpPr>
          <a:xfrm>
            <a:off x="3209210" y="2988501"/>
            <a:ext cx="1110641" cy="1209149"/>
            <a:chOff x="6313464" y="1283298"/>
            <a:chExt cx="1480855" cy="1612198"/>
          </a:xfrm>
        </p:grpSpPr>
        <p:sp>
          <p:nvSpPr>
            <p:cNvPr id="9" name="圆角矩形 8"/>
            <p:cNvSpPr/>
            <p:nvPr/>
          </p:nvSpPr>
          <p:spPr>
            <a:xfrm rot="5400000">
              <a:off x="6455576" y="1556752"/>
              <a:ext cx="119663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itchFamily="34" charset="-122"/>
                <a:ea typeface="微软雅黑" pitchFamily="34" charset="-122"/>
              </a:endParaRPr>
            </a:p>
          </p:txBody>
        </p:sp>
        <p:sp>
          <p:nvSpPr>
            <p:cNvPr id="10" name="椭圆 9"/>
            <p:cNvSpPr/>
            <p:nvPr/>
          </p:nvSpPr>
          <p:spPr>
            <a:xfrm>
              <a:off x="6655675" y="1283298"/>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2400" b="1" dirty="0">
                  <a:latin typeface="微软雅黑" pitchFamily="34" charset="-122"/>
                  <a:ea typeface="微软雅黑" pitchFamily="34" charset="-122"/>
                </a:rPr>
                <a:t>要</a:t>
              </a:r>
            </a:p>
          </p:txBody>
        </p:sp>
        <p:sp>
          <p:nvSpPr>
            <p:cNvPr id="11" name="矩形 10"/>
            <p:cNvSpPr/>
            <p:nvPr/>
          </p:nvSpPr>
          <p:spPr>
            <a:xfrm>
              <a:off x="6613380" y="2132314"/>
              <a:ext cx="938720" cy="538780"/>
            </a:xfrm>
            <a:prstGeom prst="rect">
              <a:avLst/>
            </a:prstGeom>
          </p:spPr>
          <p:txBody>
            <a:bodyPr wrap="none">
              <a:spAutoFit/>
            </a:bodyPr>
            <a:lstStyle/>
            <a:p>
              <a:pPr lvl="0" algn="ctr"/>
              <a:r>
                <a:rPr lang="zh-CN" altLang="en-US" sz="1013" b="1" dirty="0">
                  <a:solidFill>
                    <a:srgbClr val="000000">
                      <a:lumMod val="85000"/>
                      <a:lumOff val="15000"/>
                    </a:srgbClr>
                  </a:solidFill>
                  <a:latin typeface="微软雅黑" pitchFamily="34" charset="-122"/>
                  <a:ea typeface="微软雅黑" pitchFamily="34" charset="-122"/>
                </a:rPr>
                <a:t>坚定信念</a:t>
              </a:r>
              <a:endParaRPr lang="en-US" altLang="zh-CN" sz="1013" b="1" dirty="0">
                <a:solidFill>
                  <a:srgbClr val="000000">
                    <a:lumMod val="85000"/>
                    <a:lumOff val="15000"/>
                  </a:srgbClr>
                </a:solidFill>
                <a:latin typeface="微软雅黑" pitchFamily="34" charset="-122"/>
                <a:ea typeface="微软雅黑" pitchFamily="34" charset="-122"/>
              </a:endParaRPr>
            </a:p>
            <a:p>
              <a:pPr lvl="0" algn="ctr"/>
              <a:r>
                <a:rPr lang="zh-CN" altLang="en-US" sz="1013" b="1" dirty="0">
                  <a:solidFill>
                    <a:srgbClr val="000000">
                      <a:lumMod val="85000"/>
                      <a:lumOff val="15000"/>
                    </a:srgbClr>
                  </a:solidFill>
                  <a:latin typeface="微软雅黑" pitchFamily="34" charset="-122"/>
                  <a:ea typeface="微软雅黑" pitchFamily="34" charset="-122"/>
                </a:rPr>
                <a:t>加强学习</a:t>
              </a:r>
            </a:p>
          </p:txBody>
        </p:sp>
      </p:grpSp>
      <p:grpSp>
        <p:nvGrpSpPr>
          <p:cNvPr id="12" name="组合 11"/>
          <p:cNvGrpSpPr/>
          <p:nvPr/>
        </p:nvGrpSpPr>
        <p:grpSpPr>
          <a:xfrm>
            <a:off x="4613366" y="2976307"/>
            <a:ext cx="1110641" cy="1218559"/>
            <a:chOff x="4350575" y="3138602"/>
            <a:chExt cx="1480855" cy="1624745"/>
          </a:xfrm>
        </p:grpSpPr>
        <p:sp>
          <p:nvSpPr>
            <p:cNvPr id="13" name="圆角矩形 12"/>
            <p:cNvSpPr/>
            <p:nvPr/>
          </p:nvSpPr>
          <p:spPr>
            <a:xfrm rot="5400000">
              <a:off x="4470717" y="3402633"/>
              <a:ext cx="124057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itchFamily="34" charset="-122"/>
                <a:ea typeface="微软雅黑" pitchFamily="34" charset="-122"/>
              </a:endParaRPr>
            </a:p>
          </p:txBody>
        </p:sp>
        <p:sp>
          <p:nvSpPr>
            <p:cNvPr id="14" name="椭圆 13"/>
            <p:cNvSpPr/>
            <p:nvPr/>
          </p:nvSpPr>
          <p:spPr>
            <a:xfrm>
              <a:off x="4715825" y="3138602"/>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2400" b="1" dirty="0">
                  <a:latin typeface="微软雅黑" pitchFamily="34" charset="-122"/>
                  <a:ea typeface="微软雅黑" pitchFamily="34" charset="-122"/>
                </a:rPr>
                <a:t>要</a:t>
              </a:r>
            </a:p>
          </p:txBody>
        </p:sp>
        <p:sp>
          <p:nvSpPr>
            <p:cNvPr id="15" name="矩形 14"/>
            <p:cNvSpPr/>
            <p:nvPr/>
          </p:nvSpPr>
          <p:spPr>
            <a:xfrm>
              <a:off x="4630170" y="3986047"/>
              <a:ext cx="938720" cy="538780"/>
            </a:xfrm>
            <a:prstGeom prst="rect">
              <a:avLst/>
            </a:prstGeom>
          </p:spPr>
          <p:txBody>
            <a:bodyPr wrap="none">
              <a:spAutoFit/>
            </a:bodyPr>
            <a:lstStyle/>
            <a:p>
              <a:pPr lvl="0" algn="ctr"/>
              <a:r>
                <a:rPr lang="zh-CN" altLang="en-US" sz="1013" b="1" dirty="0">
                  <a:solidFill>
                    <a:srgbClr val="000000">
                      <a:lumMod val="85000"/>
                      <a:lumOff val="15000"/>
                    </a:srgbClr>
                  </a:solidFill>
                  <a:latin typeface="微软雅黑" pitchFamily="34" charset="-122"/>
                  <a:ea typeface="微软雅黑" pitchFamily="34" charset="-122"/>
                </a:rPr>
                <a:t>遵纪守法</a:t>
              </a:r>
              <a:endParaRPr lang="en-US" altLang="zh-CN" sz="1013" b="1" dirty="0">
                <a:solidFill>
                  <a:srgbClr val="000000">
                    <a:lumMod val="85000"/>
                    <a:lumOff val="15000"/>
                  </a:srgbClr>
                </a:solidFill>
                <a:latin typeface="微软雅黑" pitchFamily="34" charset="-122"/>
                <a:ea typeface="微软雅黑" pitchFamily="34" charset="-122"/>
              </a:endParaRPr>
            </a:p>
            <a:p>
              <a:pPr lvl="0" algn="ctr"/>
              <a:r>
                <a:rPr lang="zh-CN" altLang="en-US" sz="1013" b="1" dirty="0">
                  <a:solidFill>
                    <a:srgbClr val="000000">
                      <a:lumMod val="85000"/>
                      <a:lumOff val="15000"/>
                    </a:srgbClr>
                  </a:solidFill>
                  <a:latin typeface="微软雅黑" pitchFamily="34" charset="-122"/>
                  <a:ea typeface="微软雅黑" pitchFamily="34" charset="-122"/>
                </a:rPr>
                <a:t>廉洁正派</a:t>
              </a:r>
            </a:p>
          </p:txBody>
        </p:sp>
      </p:grpSp>
      <p:grpSp>
        <p:nvGrpSpPr>
          <p:cNvPr id="16" name="组合 15"/>
          <p:cNvGrpSpPr/>
          <p:nvPr/>
        </p:nvGrpSpPr>
        <p:grpSpPr>
          <a:xfrm>
            <a:off x="6017522" y="2979511"/>
            <a:ext cx="1218755" cy="1188785"/>
            <a:chOff x="6342310" y="3142875"/>
            <a:chExt cx="1625007" cy="1585046"/>
          </a:xfrm>
        </p:grpSpPr>
        <p:sp>
          <p:nvSpPr>
            <p:cNvPr id="17" name="圆角矩形 16"/>
            <p:cNvSpPr/>
            <p:nvPr/>
          </p:nvSpPr>
          <p:spPr>
            <a:xfrm rot="5400000">
              <a:off x="6462452" y="3367207"/>
              <a:ext cx="1240572" cy="1480855"/>
            </a:xfrm>
            <a:prstGeom prst="roundRect">
              <a:avLst>
                <a:gd name="adj" fmla="val 1961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itchFamily="34" charset="-122"/>
                <a:ea typeface="微软雅黑" pitchFamily="34" charset="-122"/>
              </a:endParaRPr>
            </a:p>
          </p:txBody>
        </p:sp>
        <p:sp>
          <p:nvSpPr>
            <p:cNvPr id="18" name="椭圆 17"/>
            <p:cNvSpPr/>
            <p:nvPr/>
          </p:nvSpPr>
          <p:spPr>
            <a:xfrm>
              <a:off x="6699035" y="3142875"/>
              <a:ext cx="767408" cy="767408"/>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2400" b="1" dirty="0">
                  <a:latin typeface="微软雅黑" pitchFamily="34" charset="-122"/>
                  <a:ea typeface="微软雅黑" pitchFamily="34" charset="-122"/>
                </a:rPr>
                <a:t>要</a:t>
              </a:r>
            </a:p>
          </p:txBody>
        </p:sp>
        <p:sp>
          <p:nvSpPr>
            <p:cNvPr id="19" name="矩形 18"/>
            <p:cNvSpPr/>
            <p:nvPr/>
          </p:nvSpPr>
          <p:spPr>
            <a:xfrm>
              <a:off x="6413263" y="3971259"/>
              <a:ext cx="1554054" cy="538780"/>
            </a:xfrm>
            <a:prstGeom prst="rect">
              <a:avLst/>
            </a:prstGeom>
          </p:spPr>
          <p:txBody>
            <a:bodyPr wrap="square">
              <a:spAutoFit/>
            </a:bodyPr>
            <a:lstStyle/>
            <a:p>
              <a:pPr lvl="0"/>
              <a:r>
                <a:rPr lang="zh-CN" altLang="en-US" sz="1013" b="1" dirty="0">
                  <a:solidFill>
                    <a:srgbClr val="000000">
                      <a:lumMod val="85000"/>
                      <a:lumOff val="15000"/>
                    </a:srgbClr>
                  </a:solidFill>
                  <a:latin typeface="微软雅黑" pitchFamily="34" charset="-122"/>
                  <a:ea typeface="微软雅黑" pitchFamily="34" charset="-122"/>
                </a:rPr>
                <a:t>向榜样学习</a:t>
              </a:r>
              <a:endParaRPr lang="en-US" altLang="zh-CN" sz="1013" b="1" dirty="0">
                <a:solidFill>
                  <a:srgbClr val="000000">
                    <a:lumMod val="85000"/>
                    <a:lumOff val="15000"/>
                  </a:srgbClr>
                </a:solidFill>
                <a:latin typeface="微软雅黑" pitchFamily="34" charset="-122"/>
                <a:ea typeface="微软雅黑" pitchFamily="34" charset="-122"/>
              </a:endParaRPr>
            </a:p>
            <a:p>
              <a:pPr lvl="0"/>
              <a:r>
                <a:rPr lang="zh-CN" altLang="en-US" sz="1013" b="1" dirty="0">
                  <a:solidFill>
                    <a:srgbClr val="000000">
                      <a:lumMod val="85000"/>
                      <a:lumOff val="15000"/>
                    </a:srgbClr>
                  </a:solidFill>
                  <a:latin typeface="微软雅黑" pitchFamily="34" charset="-122"/>
                  <a:ea typeface="微软雅黑" pitchFamily="34" charset="-122"/>
                </a:rPr>
                <a:t>向群众学习</a:t>
              </a:r>
            </a:p>
          </p:txBody>
        </p:sp>
      </p:grpSp>
      <p:sp>
        <p:nvSpPr>
          <p:cNvPr id="21" name="矩形 20"/>
          <p:cNvSpPr/>
          <p:nvPr/>
        </p:nvSpPr>
        <p:spPr>
          <a:xfrm>
            <a:off x="1722119" y="1872123"/>
            <a:ext cx="5565017" cy="766364"/>
          </a:xfrm>
          <a:prstGeom prst="rect">
            <a:avLst/>
          </a:prstGeom>
        </p:spPr>
        <p:txBody>
          <a:bodyPr wrap="square">
            <a:spAutoFit/>
          </a:bodyPr>
          <a:lstStyle/>
          <a:p>
            <a:pPr>
              <a:lnSpc>
                <a:spcPct val="150000"/>
              </a:lnSpc>
            </a:pPr>
            <a:r>
              <a:rPr lang="zh-CN" altLang="en-US" sz="1013" dirty="0">
                <a:latin typeface="微软雅黑" pitchFamily="34" charset="-122"/>
                <a:ea typeface="微软雅黑" pitchFamily="34" charset="-122"/>
              </a:rPr>
              <a:t>十八大以来，习近平总书记在多次考察、讲话中，从树立党章意识、坚定理想信念等层面阐述了共产党员如何加强党性，始终心系党、心系人民、心系国家，体现先进性和纯洁性。让我们从总书记的这些论述中来探究如何坚持以知促行，做一名合格的中共党员。</a:t>
            </a:r>
          </a:p>
        </p:txBody>
      </p:sp>
    </p:spTree>
    <p:extLst>
      <p:ext uri="{BB962C8B-B14F-4D97-AF65-F5344CB8AC3E}">
        <p14:creationId xmlns:p14="http://schemas.microsoft.com/office/powerpoint/2010/main" xmlns="" val="380192051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750"/>
                                        <p:tgtEl>
                                          <p:spTgt spid="21"/>
                                        </p:tgtEl>
                                      </p:cBhvr>
                                    </p:animEffect>
                                  </p:childTnLst>
                                </p:cTn>
                              </p:par>
                            </p:childTnLst>
                          </p:cTn>
                        </p:par>
                        <p:par>
                          <p:cTn id="14" fill="hold">
                            <p:stCondLst>
                              <p:cond delay="1750"/>
                            </p:stCondLst>
                            <p:childTnLst>
                              <p:par>
                                <p:cTn id="15" presetID="2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gtEl>
                                      </p:cBhvr>
                                    </p:animEffect>
                                  </p:childTnLst>
                                </p:cTn>
                              </p:par>
                            </p:childTnLst>
                          </p:cTn>
                        </p:par>
                        <p:par>
                          <p:cTn id="25" fill="hold">
                            <p:stCondLst>
                              <p:cond delay="2750"/>
                            </p:stCondLst>
                            <p:childTnLst>
                              <p:par>
                                <p:cTn id="26" presetID="25"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8"/>
                                        </p:tgtEl>
                                      </p:cBhvr>
                                    </p:animEffect>
                                  </p:childTnLst>
                                </p:cTn>
                              </p:par>
                            </p:childTnLst>
                          </p:cTn>
                        </p:par>
                        <p:par>
                          <p:cTn id="36" fill="hold">
                            <p:stCondLst>
                              <p:cond delay="3750"/>
                            </p:stCondLst>
                            <p:childTnLst>
                              <p:par>
                                <p:cTn id="37" presetID="25"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2" dur="1000" fill="hold"/>
                                        <p:tgtEl>
                                          <p:spTgt spid="12"/>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2"/>
                                        </p:tgtEl>
                                      </p:cBhvr>
                                    </p:animEffect>
                                  </p:childTnLst>
                                </p:cTn>
                              </p:par>
                            </p:childTnLst>
                          </p:cTn>
                        </p:par>
                        <p:par>
                          <p:cTn id="47" fill="hold">
                            <p:stCondLst>
                              <p:cond delay="4750"/>
                            </p:stCondLst>
                            <p:childTnLst>
                              <p:par>
                                <p:cTn id="48" presetID="2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3" dur="1000" fill="hold"/>
                                        <p:tgtEl>
                                          <p:spTgt spid="16"/>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024201" y="1314303"/>
            <a:ext cx="1589856"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合格党员</a:t>
            </a:r>
          </a:p>
        </p:txBody>
      </p:sp>
      <p:sp>
        <p:nvSpPr>
          <p:cNvPr id="8" name="矩形 7"/>
          <p:cNvSpPr/>
          <p:nvPr/>
        </p:nvSpPr>
        <p:spPr>
          <a:xfrm>
            <a:off x="2024201" y="2058124"/>
            <a:ext cx="5208258" cy="1395510"/>
          </a:xfrm>
          <a:prstGeom prst="rect">
            <a:avLst/>
          </a:prstGeom>
        </p:spPr>
        <p:txBody>
          <a:bodyPr wrap="square">
            <a:spAutoFit/>
          </a:bodyPr>
          <a:lstStyle/>
          <a:p>
            <a:pPr lvl="0">
              <a:lnSpc>
                <a:spcPct val="200000"/>
              </a:lnSpc>
            </a:pPr>
            <a:r>
              <a:rPr lang="zh-CN" altLang="en-US" sz="1100" dirty="0">
                <a:ln w="3175">
                  <a:noFill/>
                </a:ln>
                <a:solidFill>
                  <a:prstClr val="black">
                    <a:lumMod val="85000"/>
                    <a:lumOff val="15000"/>
                  </a:prstClr>
                </a:solidFill>
                <a:latin typeface="微软雅黑" pitchFamily="34" charset="-122"/>
                <a:ea typeface="微软雅黑" pitchFamily="34" charset="-12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p>
        </p:txBody>
      </p:sp>
      <p:sp>
        <p:nvSpPr>
          <p:cNvPr id="9" name="矩形 8"/>
          <p:cNvSpPr/>
          <p:nvPr/>
        </p:nvSpPr>
        <p:spPr>
          <a:xfrm>
            <a:off x="2819129" y="3599668"/>
            <a:ext cx="3419526" cy="248209"/>
          </a:xfrm>
          <a:prstGeom prst="rect">
            <a:avLst/>
          </a:prstGeom>
        </p:spPr>
        <p:txBody>
          <a:bodyPr wrap="none">
            <a:spAutoFit/>
          </a:bodyPr>
          <a:lstStyle/>
          <a:p>
            <a:r>
              <a:rPr lang="en-US" altLang="zh-CN" sz="1013" dirty="0">
                <a:solidFill>
                  <a:srgbClr val="C00000"/>
                </a:solidFill>
                <a:latin typeface="微软雅黑" pitchFamily="34" charset="-122"/>
                <a:ea typeface="微软雅黑" pitchFamily="34" charset="-122"/>
              </a:rPr>
              <a:t>——2012</a:t>
            </a:r>
            <a:r>
              <a:rPr lang="zh-CN" altLang="en-US" sz="1013" dirty="0">
                <a:solidFill>
                  <a:srgbClr val="C00000"/>
                </a:solidFill>
                <a:latin typeface="微软雅黑" pitchFamily="34" charset="-122"/>
                <a:ea typeface="微软雅黑" pitchFamily="34" charset="-122"/>
              </a:rPr>
              <a:t>年</a:t>
            </a:r>
            <a:r>
              <a:rPr lang="en-US" altLang="zh-CN" sz="1013" dirty="0">
                <a:solidFill>
                  <a:srgbClr val="C00000"/>
                </a:solidFill>
                <a:latin typeface="微软雅黑" pitchFamily="34" charset="-122"/>
                <a:ea typeface="微软雅黑" pitchFamily="34" charset="-122"/>
              </a:rPr>
              <a:t>11</a:t>
            </a:r>
            <a:r>
              <a:rPr lang="zh-CN" altLang="en-US" sz="1013" dirty="0">
                <a:solidFill>
                  <a:srgbClr val="C00000"/>
                </a:solidFill>
                <a:latin typeface="微软雅黑" pitchFamily="34" charset="-122"/>
                <a:ea typeface="微软雅黑" pitchFamily="34" charset="-122"/>
              </a:rPr>
              <a:t>月</a:t>
            </a:r>
            <a:r>
              <a:rPr lang="en-US" altLang="zh-CN" sz="1013" dirty="0">
                <a:solidFill>
                  <a:srgbClr val="C00000"/>
                </a:solidFill>
                <a:latin typeface="微软雅黑" pitchFamily="34" charset="-122"/>
                <a:ea typeface="微软雅黑" pitchFamily="34" charset="-122"/>
              </a:rPr>
              <a:t>16</a:t>
            </a:r>
            <a:r>
              <a:rPr lang="zh-CN" altLang="en-US" sz="1013" dirty="0">
                <a:solidFill>
                  <a:srgbClr val="C00000"/>
                </a:solidFill>
                <a:latin typeface="微软雅黑" pitchFamily="34" charset="-122"/>
                <a:ea typeface="微软雅黑" pitchFamily="34" charset="-122"/>
              </a:rPr>
              <a:t>日</a:t>
            </a:r>
            <a:r>
              <a:rPr lang="en-US" altLang="zh-CN" sz="1013" dirty="0">
                <a:solidFill>
                  <a:srgbClr val="C00000"/>
                </a:solidFill>
                <a:latin typeface="微软雅黑" pitchFamily="34" charset="-122"/>
                <a:ea typeface="微软雅黑" pitchFamily="34" charset="-122"/>
              </a:rPr>
              <a:t>《</a:t>
            </a:r>
            <a:r>
              <a:rPr lang="zh-CN" altLang="en-US" sz="1013" dirty="0">
                <a:solidFill>
                  <a:srgbClr val="C00000"/>
                </a:solidFill>
                <a:latin typeface="微软雅黑" pitchFamily="34" charset="-122"/>
                <a:ea typeface="微软雅黑" pitchFamily="34" charset="-122"/>
              </a:rPr>
              <a:t>认真学习党章　严格遵守党章</a:t>
            </a:r>
            <a:r>
              <a:rPr lang="en-US" altLang="zh-CN" sz="1013" dirty="0">
                <a:solidFill>
                  <a:srgbClr val="C00000"/>
                </a:solidFill>
                <a:latin typeface="微软雅黑" pitchFamily="34" charset="-122"/>
                <a:ea typeface="微软雅黑" pitchFamily="34" charset="-122"/>
              </a:rPr>
              <a:t>》</a:t>
            </a:r>
            <a:endParaRPr lang="zh-CN" altLang="en-US" sz="1013" dirty="0">
              <a:solidFill>
                <a:srgbClr val="C00000"/>
              </a:solidFill>
              <a:latin typeface="微软雅黑" pitchFamily="34" charset="-122"/>
              <a:ea typeface="微软雅黑" pitchFamily="34" charset="-122"/>
            </a:endParaRPr>
          </a:p>
        </p:txBody>
      </p:sp>
      <p:sp>
        <p:nvSpPr>
          <p:cNvPr id="10" name="圆角矩形 9"/>
          <p:cNvSpPr/>
          <p:nvPr/>
        </p:nvSpPr>
        <p:spPr>
          <a:xfrm>
            <a:off x="3722069" y="1284379"/>
            <a:ext cx="3348372" cy="431418"/>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C00000"/>
                </a:solidFill>
                <a:latin typeface="微软雅黑" pitchFamily="34" charset="-122"/>
                <a:ea typeface="微软雅黑" pitchFamily="34" charset="-122"/>
              </a:rPr>
              <a:t>要遵守党章  加强党性</a:t>
            </a:r>
          </a:p>
        </p:txBody>
      </p:sp>
      <p:cxnSp>
        <p:nvCxnSpPr>
          <p:cNvPr id="12" name="直接连接符 11"/>
          <p:cNvCxnSpPr/>
          <p:nvPr/>
        </p:nvCxnSpPr>
        <p:spPr>
          <a:xfrm>
            <a:off x="2048511" y="1980727"/>
            <a:ext cx="513057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63045" y="3984679"/>
            <a:ext cx="51015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375739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009686" y="1357846"/>
            <a:ext cx="1589856"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合格党员</a:t>
            </a:r>
          </a:p>
        </p:txBody>
      </p:sp>
      <p:sp>
        <p:nvSpPr>
          <p:cNvPr id="8" name="矩形 7"/>
          <p:cNvSpPr/>
          <p:nvPr/>
        </p:nvSpPr>
        <p:spPr>
          <a:xfrm>
            <a:off x="2009686" y="2209110"/>
            <a:ext cx="5208258" cy="1167692"/>
          </a:xfrm>
          <a:prstGeom prst="rect">
            <a:avLst/>
          </a:prstGeom>
        </p:spPr>
        <p:txBody>
          <a:bodyPr wrap="square">
            <a:spAutoFit/>
          </a:bodyPr>
          <a:lstStyle/>
          <a:p>
            <a:pPr lvl="0">
              <a:lnSpc>
                <a:spcPct val="150000"/>
              </a:lnSpc>
            </a:pPr>
            <a:r>
              <a:rPr lang="zh-CN" altLang="en-US" sz="1200" dirty="0">
                <a:ln w="3175">
                  <a:noFill/>
                </a:ln>
                <a:solidFill>
                  <a:prstClr val="black">
                    <a:lumMod val="85000"/>
                    <a:lumOff val="15000"/>
                  </a:prstClr>
                </a:solidFill>
                <a:latin typeface="微软雅黑" pitchFamily="34" charset="-122"/>
                <a:ea typeface="微软雅黑" pitchFamily="34" charset="-122"/>
              </a:rPr>
              <a:t>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9" name="矩形 8"/>
          <p:cNvSpPr/>
          <p:nvPr/>
        </p:nvSpPr>
        <p:spPr>
          <a:xfrm>
            <a:off x="3000926" y="3516815"/>
            <a:ext cx="3212739" cy="248209"/>
          </a:xfrm>
          <a:prstGeom prst="rect">
            <a:avLst/>
          </a:prstGeom>
        </p:spPr>
        <p:txBody>
          <a:bodyPr wrap="none">
            <a:spAutoFit/>
          </a:bodyPr>
          <a:lstStyle/>
          <a:p>
            <a:r>
              <a:rPr lang="en-US" altLang="zh-CN" sz="1013" dirty="0">
                <a:solidFill>
                  <a:srgbClr val="C00000"/>
                </a:solidFill>
                <a:latin typeface="微软雅黑" pitchFamily="34" charset="-122"/>
                <a:ea typeface="微软雅黑" pitchFamily="34" charset="-122"/>
              </a:rPr>
              <a:t>——2013</a:t>
            </a:r>
            <a:r>
              <a:rPr lang="zh-CN" altLang="en-US" sz="1013" dirty="0">
                <a:solidFill>
                  <a:srgbClr val="C00000"/>
                </a:solidFill>
                <a:latin typeface="微软雅黑" pitchFamily="34" charset="-122"/>
                <a:ea typeface="微软雅黑" pitchFamily="34" charset="-122"/>
              </a:rPr>
              <a:t>年</a:t>
            </a:r>
            <a:r>
              <a:rPr lang="en-US" altLang="zh-CN" sz="1013" dirty="0">
                <a:solidFill>
                  <a:srgbClr val="C00000"/>
                </a:solidFill>
                <a:latin typeface="微软雅黑" pitchFamily="34" charset="-122"/>
                <a:ea typeface="微软雅黑" pitchFamily="34" charset="-122"/>
              </a:rPr>
              <a:t>12</a:t>
            </a:r>
            <a:r>
              <a:rPr lang="zh-CN" altLang="en-US" sz="1013" dirty="0">
                <a:solidFill>
                  <a:srgbClr val="C00000"/>
                </a:solidFill>
                <a:latin typeface="微软雅黑" pitchFamily="34" charset="-122"/>
                <a:ea typeface="微软雅黑" pitchFamily="34" charset="-122"/>
              </a:rPr>
              <a:t>月</a:t>
            </a:r>
            <a:r>
              <a:rPr lang="en-US" altLang="zh-CN" sz="1013" dirty="0">
                <a:solidFill>
                  <a:srgbClr val="C00000"/>
                </a:solidFill>
                <a:latin typeface="微软雅黑" pitchFamily="34" charset="-122"/>
                <a:ea typeface="微软雅黑" pitchFamily="34" charset="-122"/>
              </a:rPr>
              <a:t>3</a:t>
            </a:r>
            <a:r>
              <a:rPr lang="zh-CN" altLang="en-US" sz="1013" dirty="0">
                <a:solidFill>
                  <a:srgbClr val="C00000"/>
                </a:solidFill>
                <a:latin typeface="微软雅黑" pitchFamily="34" charset="-122"/>
                <a:ea typeface="微软雅黑" pitchFamily="34" charset="-122"/>
              </a:rPr>
              <a:t>日在中央政治局集体学习时的讲话</a:t>
            </a:r>
          </a:p>
        </p:txBody>
      </p:sp>
      <p:sp>
        <p:nvSpPr>
          <p:cNvPr id="10" name="圆角矩形 9"/>
          <p:cNvSpPr/>
          <p:nvPr/>
        </p:nvSpPr>
        <p:spPr>
          <a:xfrm>
            <a:off x="3707554" y="1327922"/>
            <a:ext cx="3348372" cy="431418"/>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C00000"/>
                </a:solidFill>
                <a:latin typeface="微软雅黑" pitchFamily="34" charset="-122"/>
                <a:ea typeface="微软雅黑" pitchFamily="34" charset="-122"/>
              </a:rPr>
              <a:t>要坚定信念  加强学习</a:t>
            </a:r>
          </a:p>
        </p:txBody>
      </p:sp>
      <p:cxnSp>
        <p:nvCxnSpPr>
          <p:cNvPr id="12" name="直接连接符 11"/>
          <p:cNvCxnSpPr/>
          <p:nvPr/>
        </p:nvCxnSpPr>
        <p:spPr>
          <a:xfrm>
            <a:off x="2033996" y="2024270"/>
            <a:ext cx="513057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09686" y="3920210"/>
            <a:ext cx="513057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458303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48429" y="1343331"/>
            <a:ext cx="1589856"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合格党员</a:t>
            </a:r>
          </a:p>
        </p:txBody>
      </p:sp>
      <p:sp>
        <p:nvSpPr>
          <p:cNvPr id="8" name="矩形 7"/>
          <p:cNvSpPr/>
          <p:nvPr/>
        </p:nvSpPr>
        <p:spPr>
          <a:xfrm>
            <a:off x="1748429" y="2069491"/>
            <a:ext cx="5208258" cy="1670073"/>
          </a:xfrm>
          <a:prstGeom prst="rect">
            <a:avLst/>
          </a:prstGeom>
        </p:spPr>
        <p:txBody>
          <a:bodyPr wrap="square">
            <a:spAutoFit/>
          </a:bodyPr>
          <a:lstStyle/>
          <a:p>
            <a:pPr lvl="0">
              <a:lnSpc>
                <a:spcPct val="150000"/>
              </a:lnSpc>
            </a:pPr>
            <a:r>
              <a:rPr lang="zh-CN" altLang="en-US" sz="1400" dirty="0">
                <a:ln w="3175">
                  <a:noFill/>
                </a:ln>
                <a:solidFill>
                  <a:prstClr val="black">
                    <a:lumMod val="85000"/>
                    <a:lumOff val="15000"/>
                  </a:prstClr>
                </a:solidFill>
                <a:latin typeface="微软雅黑" pitchFamily="34" charset="-122"/>
                <a:ea typeface="微软雅黑" pitchFamily="34" charset="-12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9" name="矩形 8"/>
          <p:cNvSpPr/>
          <p:nvPr/>
        </p:nvSpPr>
        <p:spPr>
          <a:xfrm>
            <a:off x="1754206" y="3743678"/>
            <a:ext cx="5301451" cy="276999"/>
          </a:xfrm>
          <a:prstGeom prst="rect">
            <a:avLst/>
          </a:prstGeom>
        </p:spPr>
        <p:txBody>
          <a:bodyPr wrap="none">
            <a:spAutoFit/>
          </a:bodyPr>
          <a:lstStyle/>
          <a:p>
            <a:r>
              <a:rPr lang="en-US" altLang="zh-CN" sz="1200" dirty="0">
                <a:solidFill>
                  <a:srgbClr val="C00000"/>
                </a:solidFill>
                <a:latin typeface="微软雅黑" pitchFamily="34" charset="-122"/>
                <a:ea typeface="微软雅黑" pitchFamily="34" charset="-122"/>
              </a:rPr>
              <a:t>——2015</a:t>
            </a:r>
            <a:r>
              <a:rPr lang="zh-CN" altLang="en-US" sz="1200" dirty="0">
                <a:solidFill>
                  <a:srgbClr val="C00000"/>
                </a:solidFill>
                <a:latin typeface="微软雅黑" pitchFamily="34" charset="-122"/>
                <a:ea typeface="微软雅黑" pitchFamily="34" charset="-122"/>
              </a:rPr>
              <a:t>年</a:t>
            </a:r>
            <a:r>
              <a:rPr lang="en-US" altLang="zh-CN" sz="1200" dirty="0">
                <a:solidFill>
                  <a:srgbClr val="C00000"/>
                </a:solidFill>
                <a:latin typeface="微软雅黑" pitchFamily="34" charset="-122"/>
                <a:ea typeface="微软雅黑" pitchFamily="34" charset="-122"/>
              </a:rPr>
              <a:t>1</a:t>
            </a:r>
            <a:r>
              <a:rPr lang="zh-CN" altLang="en-US" sz="1200" dirty="0">
                <a:solidFill>
                  <a:srgbClr val="C00000"/>
                </a:solidFill>
                <a:latin typeface="微软雅黑" pitchFamily="34" charset="-122"/>
                <a:ea typeface="微软雅黑" pitchFamily="34" charset="-122"/>
              </a:rPr>
              <a:t>月</a:t>
            </a:r>
            <a:r>
              <a:rPr lang="en-US" altLang="zh-CN" sz="1200" dirty="0">
                <a:solidFill>
                  <a:srgbClr val="C00000"/>
                </a:solidFill>
                <a:latin typeface="微软雅黑" pitchFamily="34" charset="-122"/>
                <a:ea typeface="微软雅黑" pitchFamily="34" charset="-122"/>
              </a:rPr>
              <a:t>12</a:t>
            </a:r>
            <a:r>
              <a:rPr lang="zh-CN" altLang="en-US" sz="1200" dirty="0">
                <a:solidFill>
                  <a:srgbClr val="C00000"/>
                </a:solidFill>
                <a:latin typeface="微软雅黑" pitchFamily="34" charset="-122"/>
                <a:ea typeface="微软雅黑" pitchFamily="34" charset="-122"/>
              </a:rPr>
              <a:t>日，同中央党校第一期县委书记研修班学员座谈时的讲话</a:t>
            </a:r>
          </a:p>
        </p:txBody>
      </p:sp>
      <p:sp>
        <p:nvSpPr>
          <p:cNvPr id="10" name="圆角矩形 9"/>
          <p:cNvSpPr/>
          <p:nvPr/>
        </p:nvSpPr>
        <p:spPr>
          <a:xfrm>
            <a:off x="3446297" y="1313407"/>
            <a:ext cx="3348372" cy="431418"/>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C00000"/>
                </a:solidFill>
                <a:latin typeface="微软雅黑" pitchFamily="34" charset="-122"/>
                <a:ea typeface="微软雅黑" pitchFamily="34" charset="-122"/>
              </a:rPr>
              <a:t>要遵纪守法  廉洁正派</a:t>
            </a:r>
          </a:p>
        </p:txBody>
      </p:sp>
      <p:cxnSp>
        <p:nvCxnSpPr>
          <p:cNvPr id="12" name="直接连接符 11"/>
          <p:cNvCxnSpPr/>
          <p:nvPr/>
        </p:nvCxnSpPr>
        <p:spPr>
          <a:xfrm>
            <a:off x="1772739" y="2009755"/>
            <a:ext cx="513057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787273" y="4067713"/>
            <a:ext cx="5101502"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70465579"/>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885865" y="1357846"/>
            <a:ext cx="1589856" cy="431418"/>
          </a:xfrm>
          <a:prstGeom prst="roundRect">
            <a:avLst/>
          </a:prstGeom>
          <a:solidFill>
            <a:srgbClr val="C000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BFF4B"/>
                </a:solidFill>
                <a:latin typeface="微软雅黑" pitchFamily="34" charset="-122"/>
                <a:ea typeface="微软雅黑" pitchFamily="34" charset="-122"/>
              </a:rPr>
              <a:t>合格党员</a:t>
            </a:r>
          </a:p>
        </p:txBody>
      </p:sp>
      <p:sp>
        <p:nvSpPr>
          <p:cNvPr id="8" name="矩形 7"/>
          <p:cNvSpPr/>
          <p:nvPr/>
        </p:nvSpPr>
        <p:spPr>
          <a:xfrm>
            <a:off x="1885865" y="2105010"/>
            <a:ext cx="5532294" cy="1526187"/>
          </a:xfrm>
          <a:prstGeom prst="rect">
            <a:avLst/>
          </a:prstGeom>
        </p:spPr>
        <p:txBody>
          <a:bodyPr wrap="square">
            <a:spAutoFit/>
          </a:bodyPr>
          <a:lstStyle/>
          <a:p>
            <a:pPr lvl="0">
              <a:lnSpc>
                <a:spcPct val="150000"/>
              </a:lnSpc>
            </a:pPr>
            <a:r>
              <a:rPr lang="zh-CN" altLang="en-US" sz="1600" dirty="0">
                <a:ln w="3175">
                  <a:noFill/>
                </a:ln>
                <a:solidFill>
                  <a:prstClr val="black">
                    <a:lumMod val="85000"/>
                    <a:lumOff val="15000"/>
                  </a:prstClr>
                </a:solidFill>
                <a:latin typeface="微软雅黑" pitchFamily="34" charset="-122"/>
                <a:ea typeface="微软雅黑" pitchFamily="34" charset="-122"/>
              </a:rPr>
              <a:t>面对纷繁复杂的社会现实，党员干部特别是领导干部务必把加强道德修养作为十分重要的人生必修课，以严格标准加强自律、接受他律，努力以道德的力量去赢得人心、赢得事业成就。</a:t>
            </a:r>
          </a:p>
        </p:txBody>
      </p:sp>
      <p:sp>
        <p:nvSpPr>
          <p:cNvPr id="9" name="矩形 8"/>
          <p:cNvSpPr/>
          <p:nvPr/>
        </p:nvSpPr>
        <p:spPr>
          <a:xfrm>
            <a:off x="3129849" y="3434156"/>
            <a:ext cx="3289683" cy="248209"/>
          </a:xfrm>
          <a:prstGeom prst="rect">
            <a:avLst/>
          </a:prstGeom>
        </p:spPr>
        <p:txBody>
          <a:bodyPr wrap="none">
            <a:spAutoFit/>
          </a:bodyPr>
          <a:lstStyle/>
          <a:p>
            <a:r>
              <a:rPr lang="en-US" altLang="zh-CN" sz="1013" dirty="0">
                <a:solidFill>
                  <a:srgbClr val="C00000"/>
                </a:solidFill>
                <a:latin typeface="微软雅黑" pitchFamily="34" charset="-122"/>
                <a:ea typeface="微软雅黑" pitchFamily="34" charset="-122"/>
              </a:rPr>
              <a:t>——2014</a:t>
            </a:r>
            <a:r>
              <a:rPr lang="zh-CN" altLang="en-US" sz="1013" dirty="0">
                <a:solidFill>
                  <a:srgbClr val="C00000"/>
                </a:solidFill>
                <a:latin typeface="微软雅黑" pitchFamily="34" charset="-122"/>
                <a:ea typeface="微软雅黑" pitchFamily="34" charset="-122"/>
              </a:rPr>
              <a:t>年</a:t>
            </a:r>
            <a:r>
              <a:rPr lang="en-US" altLang="zh-CN" sz="1013" dirty="0">
                <a:solidFill>
                  <a:srgbClr val="C00000"/>
                </a:solidFill>
                <a:latin typeface="微软雅黑" pitchFamily="34" charset="-122"/>
                <a:ea typeface="微软雅黑" pitchFamily="34" charset="-122"/>
              </a:rPr>
              <a:t>5</a:t>
            </a:r>
            <a:r>
              <a:rPr lang="zh-CN" altLang="en-US" sz="1013" dirty="0">
                <a:solidFill>
                  <a:srgbClr val="C00000"/>
                </a:solidFill>
                <a:latin typeface="微软雅黑" pitchFamily="34" charset="-122"/>
                <a:ea typeface="微软雅黑" pitchFamily="34" charset="-122"/>
              </a:rPr>
              <a:t>月</a:t>
            </a:r>
            <a:r>
              <a:rPr lang="en-US" altLang="zh-CN" sz="1013" dirty="0">
                <a:solidFill>
                  <a:srgbClr val="C00000"/>
                </a:solidFill>
                <a:latin typeface="微软雅黑" pitchFamily="34" charset="-122"/>
                <a:ea typeface="微软雅黑" pitchFamily="34" charset="-122"/>
              </a:rPr>
              <a:t>9</a:t>
            </a:r>
            <a:r>
              <a:rPr lang="zh-CN" altLang="en-US" sz="1013" dirty="0">
                <a:solidFill>
                  <a:srgbClr val="C00000"/>
                </a:solidFill>
                <a:latin typeface="微软雅黑" pitchFamily="34" charset="-122"/>
                <a:ea typeface="微软雅黑" pitchFamily="34" charset="-122"/>
              </a:rPr>
              <a:t>日至</a:t>
            </a:r>
            <a:r>
              <a:rPr lang="en-US" altLang="zh-CN" sz="1013" dirty="0">
                <a:solidFill>
                  <a:srgbClr val="C00000"/>
                </a:solidFill>
                <a:latin typeface="微软雅黑" pitchFamily="34" charset="-122"/>
                <a:ea typeface="微软雅黑" pitchFamily="34" charset="-122"/>
              </a:rPr>
              <a:t>10</a:t>
            </a:r>
            <a:r>
              <a:rPr lang="zh-CN" altLang="en-US" sz="1013" dirty="0">
                <a:solidFill>
                  <a:srgbClr val="C00000"/>
                </a:solidFill>
                <a:latin typeface="微软雅黑" pitchFamily="34" charset="-122"/>
                <a:ea typeface="微软雅黑" pitchFamily="34" charset="-122"/>
              </a:rPr>
              <a:t>日在河南省考察研究时的讲话</a:t>
            </a:r>
          </a:p>
        </p:txBody>
      </p:sp>
      <p:sp>
        <p:nvSpPr>
          <p:cNvPr id="10" name="圆角矩形 9"/>
          <p:cNvSpPr/>
          <p:nvPr/>
        </p:nvSpPr>
        <p:spPr>
          <a:xfrm>
            <a:off x="3583733" y="1327922"/>
            <a:ext cx="3834426" cy="431418"/>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a:solidFill>
                  <a:srgbClr val="C00000"/>
                </a:solidFill>
                <a:latin typeface="微软雅黑" pitchFamily="34" charset="-122"/>
                <a:ea typeface="微软雅黑" pitchFamily="34" charset="-122"/>
              </a:rPr>
              <a:t>要向榜样学习  向群众学习</a:t>
            </a:r>
          </a:p>
        </p:txBody>
      </p:sp>
      <p:cxnSp>
        <p:nvCxnSpPr>
          <p:cNvPr id="12" name="直接连接符 11"/>
          <p:cNvCxnSpPr/>
          <p:nvPr/>
        </p:nvCxnSpPr>
        <p:spPr>
          <a:xfrm>
            <a:off x="1910175" y="2024270"/>
            <a:ext cx="5507984"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924709" y="3866204"/>
            <a:ext cx="5493450"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0917008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childTnLst>
                          </p:cTn>
                        </p:par>
                        <p:par>
                          <p:cTn id="17" fill="hold">
                            <p:stCondLst>
                              <p:cond delay="1750"/>
                            </p:stCondLst>
                            <p:childTnLst>
                              <p:par>
                                <p:cTn id="18" presetID="16" presetClass="entr" presetSubtype="2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par>
                          <p:cTn id="24" fill="hold">
                            <p:stCondLst>
                              <p:cond delay="22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300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1+#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200000"/>
                    </a14:imgEffect>
                  </a14:imgLayer>
                </a14:imgProps>
              </a:ext>
              <a:ext uri="{28A0092B-C50C-407E-A947-70E740481C1C}">
                <a14:useLocalDpi xmlns:a14="http://schemas.microsoft.com/office/drawing/2010/main" xmlns="" val="0"/>
              </a:ext>
            </a:extLst>
          </a:blip>
          <a:srcRect t="43750"/>
          <a:stretch/>
        </p:blipFill>
        <p:spPr>
          <a:xfrm>
            <a:off x="0" y="0"/>
            <a:ext cx="9144000" cy="514350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381125" y="3503549"/>
            <a:ext cx="6381750" cy="1639951"/>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815924"/>
            <a:ext cx="3503691" cy="3507600"/>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0" y="3871973"/>
            <a:ext cx="9144000" cy="1274767"/>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955178" y="2140020"/>
            <a:ext cx="2188822" cy="3005100"/>
          </a:xfrm>
          <a:prstGeom prst="rect">
            <a:avLst/>
          </a:prstGeom>
        </p:spPr>
      </p:pic>
      <p:sp>
        <p:nvSpPr>
          <p:cNvPr id="15" name="矩形 14"/>
          <p:cNvSpPr/>
          <p:nvPr/>
        </p:nvSpPr>
        <p:spPr>
          <a:xfrm>
            <a:off x="2002716" y="1248751"/>
            <a:ext cx="5138567" cy="1569660"/>
          </a:xfrm>
          <a:prstGeom prst="rect">
            <a:avLst/>
          </a:prstGeom>
        </p:spPr>
        <p:txBody>
          <a:bodyPr wrap="square">
            <a:spAutoFit/>
          </a:bodyPr>
          <a:lstStyle/>
          <a:p>
            <a:pPr algn="ctr"/>
            <a:r>
              <a:rPr lang="zh-CN" altLang="en-US" sz="9600" dirty="0" smtClean="0">
                <a:gradFill>
                  <a:gsLst>
                    <a:gs pos="0">
                      <a:srgbClr val="C00000"/>
                    </a:gs>
                    <a:gs pos="55000">
                      <a:srgbClr val="FF0000"/>
                    </a:gs>
                    <a:gs pos="36000">
                      <a:srgbClr val="DA0000"/>
                    </a:gs>
                    <a:gs pos="72000">
                      <a:srgbClr val="C00000"/>
                    </a:gs>
                    <a:gs pos="100000">
                      <a:srgbClr val="C00000"/>
                    </a:gs>
                  </a:gsLst>
                  <a:lin ang="5400000" scaled="1"/>
                </a:gradFill>
                <a:latin typeface="李旭科书法" panose="02000603000000000000" pitchFamily="2" charset="-122"/>
                <a:ea typeface="李旭科书法" panose="02000603000000000000" pitchFamily="2" charset="-122"/>
              </a:rPr>
              <a:t>四讲四有</a:t>
            </a:r>
            <a:endParaRPr lang="zh-CN" altLang="en-US" sz="9600" dirty="0">
              <a:gradFill>
                <a:gsLst>
                  <a:gs pos="0">
                    <a:srgbClr val="C00000"/>
                  </a:gs>
                  <a:gs pos="55000">
                    <a:srgbClr val="FF0000"/>
                  </a:gs>
                  <a:gs pos="36000">
                    <a:srgbClr val="DA0000"/>
                  </a:gs>
                  <a:gs pos="72000">
                    <a:srgbClr val="C00000"/>
                  </a:gs>
                  <a:gs pos="100000">
                    <a:srgbClr val="C00000"/>
                  </a:gs>
                </a:gsLst>
                <a:lin ang="5400000" scaled="1"/>
              </a:gradFill>
              <a:latin typeface="李旭科书法" panose="02000603000000000000" pitchFamily="2" charset="-122"/>
              <a:ea typeface="李旭科书法" panose="02000603000000000000" pitchFamily="2" charset="-122"/>
            </a:endParaRPr>
          </a:p>
        </p:txBody>
      </p:sp>
      <p:pic>
        <p:nvPicPr>
          <p:cNvPr id="16"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tretch>
            <a:fillRect/>
          </a:stretch>
        </p:blipFill>
        <p:spPr bwMode="auto">
          <a:xfrm>
            <a:off x="4423817" y="598379"/>
            <a:ext cx="1082590" cy="1052026"/>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8" name="矩形 7"/>
          <p:cNvSpPr/>
          <p:nvPr/>
        </p:nvSpPr>
        <p:spPr>
          <a:xfrm>
            <a:off x="2469246" y="2759609"/>
            <a:ext cx="4485932" cy="584775"/>
          </a:xfrm>
          <a:prstGeom prst="rect">
            <a:avLst/>
          </a:prstGeom>
        </p:spPr>
        <p:txBody>
          <a:bodyPr wrap="square">
            <a:spAutoFit/>
          </a:bodyPr>
          <a:lstStyle/>
          <a:p>
            <a:pPr algn="ctr"/>
            <a:r>
              <a:rPr lang="zh-CN" altLang="en-US" sz="3200" b="1" dirty="0" smtClean="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感谢观看 </a:t>
            </a:r>
            <a:r>
              <a:rPr lang="en-US" altLang="zh-CN" sz="3200" b="1" dirty="0" smtClean="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THANK YOU</a:t>
            </a:r>
            <a:endParaRPr lang="zh-CN" altLang="en-US" sz="32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xmlns="" val="13810369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1+#ppt_w/2"/>
                                          </p:val>
                                        </p:tav>
                                        <p:tav tm="100000">
                                          <p:val>
                                            <p:strVal val="#ppt_x"/>
                                          </p:val>
                                        </p:tav>
                                      </p:tavLst>
                                    </p:anim>
                                    <p:anim calcmode="lin" valueType="num">
                                      <p:cBhvr additive="base">
                                        <p:cTn id="18" dur="75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750"/>
                                        <p:tgtEl>
                                          <p:spTgt spid="12"/>
                                        </p:tgtEl>
                                      </p:cBhvr>
                                    </p:animEffect>
                                  </p:childTnLst>
                                </p:cTn>
                              </p:par>
                            </p:childTnLst>
                          </p:cTn>
                        </p:par>
                        <p:par>
                          <p:cTn id="23" fill="hold">
                            <p:stCondLst>
                              <p:cond delay="3250"/>
                            </p:stCondLst>
                            <p:childTnLst>
                              <p:par>
                                <p:cTn id="24" presetID="23" presetClass="entr" presetSubtype="528"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1250" fill="hold"/>
                                        <p:tgtEl>
                                          <p:spTgt spid="15"/>
                                        </p:tgtEl>
                                        <p:attrNameLst>
                                          <p:attrName>ppt_w</p:attrName>
                                        </p:attrNameLst>
                                      </p:cBhvr>
                                      <p:tavLst>
                                        <p:tav tm="0">
                                          <p:val>
                                            <p:fltVal val="0"/>
                                          </p:val>
                                        </p:tav>
                                        <p:tav tm="100000">
                                          <p:val>
                                            <p:strVal val="#ppt_w"/>
                                          </p:val>
                                        </p:tav>
                                      </p:tavLst>
                                    </p:anim>
                                    <p:anim calcmode="lin" valueType="num">
                                      <p:cBhvr>
                                        <p:cTn id="27" dur="1250" fill="hold"/>
                                        <p:tgtEl>
                                          <p:spTgt spid="15"/>
                                        </p:tgtEl>
                                        <p:attrNameLst>
                                          <p:attrName>ppt_h</p:attrName>
                                        </p:attrNameLst>
                                      </p:cBhvr>
                                      <p:tavLst>
                                        <p:tav tm="0">
                                          <p:val>
                                            <p:fltVal val="0"/>
                                          </p:val>
                                        </p:tav>
                                        <p:tav tm="100000">
                                          <p:val>
                                            <p:strVal val="#ppt_h"/>
                                          </p:val>
                                        </p:tav>
                                      </p:tavLst>
                                    </p:anim>
                                    <p:anim calcmode="lin" valueType="num">
                                      <p:cBhvr>
                                        <p:cTn id="28" dur="1250" fill="hold"/>
                                        <p:tgtEl>
                                          <p:spTgt spid="15"/>
                                        </p:tgtEl>
                                        <p:attrNameLst>
                                          <p:attrName>ppt_x</p:attrName>
                                        </p:attrNameLst>
                                      </p:cBhvr>
                                      <p:tavLst>
                                        <p:tav tm="0">
                                          <p:val>
                                            <p:fltVal val="0.5"/>
                                          </p:val>
                                        </p:tav>
                                        <p:tav tm="100000">
                                          <p:val>
                                            <p:strVal val="#ppt_x"/>
                                          </p:val>
                                        </p:tav>
                                      </p:tavLst>
                                    </p:anim>
                                    <p:anim calcmode="lin" valueType="num">
                                      <p:cBhvr>
                                        <p:cTn id="29" dur="1250" fill="hold"/>
                                        <p:tgtEl>
                                          <p:spTgt spid="15"/>
                                        </p:tgtEl>
                                        <p:attrNameLst>
                                          <p:attrName>ppt_y</p:attrName>
                                        </p:attrNameLst>
                                      </p:cBhvr>
                                      <p:tavLst>
                                        <p:tav tm="0">
                                          <p:val>
                                            <p:fltVal val="0.5"/>
                                          </p:val>
                                        </p:tav>
                                        <p:tav tm="100000">
                                          <p:val>
                                            <p:strVal val="#ppt_y"/>
                                          </p:val>
                                        </p:tav>
                                      </p:tavLst>
                                    </p:anim>
                                  </p:childTnLst>
                                </p:cTn>
                              </p:par>
                            </p:childTnLst>
                          </p:cTn>
                        </p:par>
                        <p:par>
                          <p:cTn id="30" fill="hold">
                            <p:stCondLst>
                              <p:cond delay="4875"/>
                            </p:stCondLst>
                            <p:childTnLst>
                              <p:par>
                                <p:cTn id="31" presetID="42"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par>
                          <p:cTn id="36" fill="hold">
                            <p:stCondLst>
                              <p:cond delay="5875"/>
                            </p:stCondLst>
                            <p:childTnLst>
                              <p:par>
                                <p:cTn id="37" presetID="23" presetClass="entr" presetSubtype="528" fill="hold" grpId="0" nodeType="afterEffect">
                                  <p:stCondLst>
                                    <p:cond delay="0"/>
                                  </p:stCondLst>
                                  <p:iterate type="lt">
                                    <p:tmPct val="10000"/>
                                  </p:iterate>
                                  <p:childTnLst>
                                    <p:set>
                                      <p:cBhvr>
                                        <p:cTn id="38" dur="1" fill="hold">
                                          <p:stCondLst>
                                            <p:cond delay="0"/>
                                          </p:stCondLst>
                                        </p:cTn>
                                        <p:tgtEl>
                                          <p:spTgt spid="8"/>
                                        </p:tgtEl>
                                        <p:attrNameLst>
                                          <p:attrName>style.visibility</p:attrName>
                                        </p:attrNameLst>
                                      </p:cBhvr>
                                      <p:to>
                                        <p:strVal val="visible"/>
                                      </p:to>
                                    </p:set>
                                    <p:anim calcmode="lin" valueType="num">
                                      <p:cBhvr>
                                        <p:cTn id="39" dur="1250" fill="hold"/>
                                        <p:tgtEl>
                                          <p:spTgt spid="8"/>
                                        </p:tgtEl>
                                        <p:attrNameLst>
                                          <p:attrName>ppt_w</p:attrName>
                                        </p:attrNameLst>
                                      </p:cBhvr>
                                      <p:tavLst>
                                        <p:tav tm="0">
                                          <p:val>
                                            <p:fltVal val="0"/>
                                          </p:val>
                                        </p:tav>
                                        <p:tav tm="100000">
                                          <p:val>
                                            <p:strVal val="#ppt_w"/>
                                          </p:val>
                                        </p:tav>
                                      </p:tavLst>
                                    </p:anim>
                                    <p:anim calcmode="lin" valueType="num">
                                      <p:cBhvr>
                                        <p:cTn id="40" dur="1250" fill="hold"/>
                                        <p:tgtEl>
                                          <p:spTgt spid="8"/>
                                        </p:tgtEl>
                                        <p:attrNameLst>
                                          <p:attrName>ppt_h</p:attrName>
                                        </p:attrNameLst>
                                      </p:cBhvr>
                                      <p:tavLst>
                                        <p:tav tm="0">
                                          <p:val>
                                            <p:fltVal val="0"/>
                                          </p:val>
                                        </p:tav>
                                        <p:tav tm="100000">
                                          <p:val>
                                            <p:strVal val="#ppt_h"/>
                                          </p:val>
                                        </p:tav>
                                      </p:tavLst>
                                    </p:anim>
                                    <p:anim calcmode="lin" valueType="num">
                                      <p:cBhvr>
                                        <p:cTn id="41" dur="1250" fill="hold"/>
                                        <p:tgtEl>
                                          <p:spTgt spid="8"/>
                                        </p:tgtEl>
                                        <p:attrNameLst>
                                          <p:attrName>ppt_x</p:attrName>
                                        </p:attrNameLst>
                                      </p:cBhvr>
                                      <p:tavLst>
                                        <p:tav tm="0">
                                          <p:val>
                                            <p:fltVal val="0.5"/>
                                          </p:val>
                                        </p:tav>
                                        <p:tav tm="100000">
                                          <p:val>
                                            <p:strVal val="#ppt_x"/>
                                          </p:val>
                                        </p:tav>
                                      </p:tavLst>
                                    </p:anim>
                                    <p:anim calcmode="lin" valueType="num">
                                      <p:cBhvr>
                                        <p:cTn id="42" dur="125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815924"/>
            <a:ext cx="3503691" cy="350760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890769"/>
            <a:ext cx="9144000" cy="1274767"/>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955178" y="2140020"/>
            <a:ext cx="2188822" cy="3005100"/>
          </a:xfrm>
          <a:prstGeom prst="rect">
            <a:avLst/>
          </a:prstGeom>
        </p:spPr>
      </p:pic>
      <p:sp>
        <p:nvSpPr>
          <p:cNvPr id="18" name="矩形 17"/>
          <p:cNvSpPr/>
          <p:nvPr/>
        </p:nvSpPr>
        <p:spPr>
          <a:xfrm>
            <a:off x="2122508" y="1150660"/>
            <a:ext cx="5221720" cy="2740109"/>
          </a:xfrm>
          <a:prstGeom prst="rect">
            <a:avLst/>
          </a:prstGeom>
          <a:solidFill>
            <a:schemeClr val="bg1">
              <a:alpha val="54000"/>
            </a:schemeClr>
          </a:solidFill>
        </p:spPr>
        <p:txBody>
          <a:bodyPr wrap="square">
            <a:spAutoFit/>
          </a:bodyPr>
          <a:lstStyle/>
          <a:p>
            <a:pPr>
              <a:lnSpc>
                <a:spcPct val="150000"/>
              </a:lnSpc>
            </a:pPr>
            <a:r>
              <a:rPr lang="en-US" altLang="zh-CN" sz="1100" dirty="0">
                <a:latin typeface="微软雅黑" pitchFamily="34" charset="-122"/>
                <a:ea typeface="微软雅黑" pitchFamily="34" charset="-122"/>
              </a:rPr>
              <a:t>2016</a:t>
            </a:r>
            <a:r>
              <a:rPr lang="zh-CN" altLang="en-US" sz="1100" dirty="0">
                <a:latin typeface="微软雅黑" pitchFamily="34" charset="-122"/>
                <a:ea typeface="微软雅黑" pitchFamily="34" charset="-122"/>
              </a:rPr>
              <a:t>年</a:t>
            </a:r>
            <a:r>
              <a:rPr lang="zh-CN" altLang="zh-CN" sz="1100" dirty="0">
                <a:latin typeface="微软雅黑" pitchFamily="34" charset="-122"/>
                <a:ea typeface="微软雅黑" pitchFamily="34" charset="-122"/>
              </a:rPr>
              <a:t>，党中央在巩固群众路线教育实践活动和“三严三实”专题教育活动成果的基础上，着眼于新常态下对党员提出新要求，号召在全体党员中开展“学党章党规，学系列讲话，做合格党员”学习教育，倡导所有党员要做</a:t>
            </a:r>
            <a:r>
              <a:rPr lang="zh-CN" altLang="zh-CN" sz="2400" b="1" dirty="0">
                <a:solidFill>
                  <a:srgbClr val="C00000"/>
                </a:solidFill>
                <a:latin typeface="微软雅黑" pitchFamily="34" charset="-122"/>
                <a:ea typeface="微软雅黑" pitchFamily="34" charset="-122"/>
              </a:rPr>
              <a:t>“讲政治、有信念，讲规矩、有纪律，讲道德、有品行，讲奉献、有作为”</a:t>
            </a:r>
            <a:r>
              <a:rPr lang="zh-CN" altLang="zh-CN" sz="1100" dirty="0">
                <a:latin typeface="微软雅黑" pitchFamily="34" charset="-122"/>
                <a:ea typeface="微软雅黑" pitchFamily="34" charset="-122"/>
              </a:rPr>
              <a:t>的合格党员。“四讲四有”是一名合格党员的核心要素，是新时代党员党性的客观要求，是在党爱党、在党护党、在党兴党、在党为党的现实体现，为如何做一名合格党员指明了方向。</a:t>
            </a:r>
            <a:endParaRPr lang="zh-CN" altLang="en-US" sz="1100" dirty="0">
              <a:latin typeface="微软雅黑" pitchFamily="34" charset="-122"/>
              <a:ea typeface="微软雅黑" pitchFamily="34" charset="-122"/>
            </a:endParaRPr>
          </a:p>
        </p:txBody>
      </p:sp>
      <p:sp>
        <p:nvSpPr>
          <p:cNvPr id="19" name="椭圆 18"/>
          <p:cNvSpPr/>
          <p:nvPr/>
        </p:nvSpPr>
        <p:spPr>
          <a:xfrm>
            <a:off x="2122508" y="427496"/>
            <a:ext cx="630404" cy="63040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微软雅黑" pitchFamily="34" charset="-122"/>
                <a:ea typeface="微软雅黑" pitchFamily="34" charset="-122"/>
              </a:rPr>
              <a:t>前</a:t>
            </a:r>
          </a:p>
        </p:txBody>
      </p:sp>
      <p:sp>
        <p:nvSpPr>
          <p:cNvPr id="20" name="椭圆 19"/>
          <p:cNvSpPr/>
          <p:nvPr/>
        </p:nvSpPr>
        <p:spPr>
          <a:xfrm>
            <a:off x="2986604" y="427496"/>
            <a:ext cx="630404" cy="63040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微软雅黑" pitchFamily="34" charset="-122"/>
                <a:ea typeface="微软雅黑" pitchFamily="34" charset="-122"/>
              </a:rPr>
              <a:t>言</a:t>
            </a:r>
          </a:p>
        </p:txBody>
      </p:sp>
    </p:spTree>
    <p:extLst>
      <p:ext uri="{BB962C8B-B14F-4D97-AF65-F5344CB8AC3E}">
        <p14:creationId xmlns:p14="http://schemas.microsoft.com/office/powerpoint/2010/main" xmlns="" val="406901612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iterate type="lt">
                                    <p:tmPct val="7000"/>
                                  </p:iterate>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815924"/>
            <a:ext cx="3503691" cy="350760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3890769"/>
            <a:ext cx="9144000" cy="1274767"/>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955178" y="2140020"/>
            <a:ext cx="2188822" cy="3005100"/>
          </a:xfrm>
          <a:prstGeom prst="rect">
            <a:avLst/>
          </a:prstGeom>
        </p:spPr>
      </p:pic>
      <p:sp>
        <p:nvSpPr>
          <p:cNvPr id="9" name="圆角矩形 8"/>
          <p:cNvSpPr/>
          <p:nvPr/>
        </p:nvSpPr>
        <p:spPr>
          <a:xfrm>
            <a:off x="2431729" y="1940257"/>
            <a:ext cx="4639732" cy="486054"/>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微软雅黑" pitchFamily="34" charset="-122"/>
                <a:ea typeface="微软雅黑" pitchFamily="34" charset="-122"/>
              </a:rPr>
              <a:t>第一部分</a:t>
            </a:r>
          </a:p>
        </p:txBody>
      </p:sp>
      <p:sp>
        <p:nvSpPr>
          <p:cNvPr id="10" name="矩形 9"/>
          <p:cNvSpPr/>
          <p:nvPr/>
        </p:nvSpPr>
        <p:spPr>
          <a:xfrm>
            <a:off x="2431729" y="2707376"/>
            <a:ext cx="4685898" cy="507831"/>
          </a:xfrm>
          <a:prstGeom prst="rect">
            <a:avLst/>
          </a:prstGeom>
        </p:spPr>
        <p:txBody>
          <a:bodyPr wrap="none">
            <a:spAutoFit/>
          </a:bodyPr>
          <a:lstStyle/>
          <a:p>
            <a:r>
              <a:rPr lang="zh-CN" altLang="en-US" sz="2700" b="1" dirty="0">
                <a:solidFill>
                  <a:srgbClr val="C00000"/>
                </a:solidFill>
                <a:latin typeface="微软雅黑" pitchFamily="34" charset="-122"/>
                <a:ea typeface="微软雅黑" pitchFamily="34" charset="-122"/>
              </a:rPr>
              <a:t>解</a:t>
            </a:r>
            <a:r>
              <a:rPr lang="zh-CN" altLang="zh-CN" sz="2700" b="1" dirty="0">
                <a:solidFill>
                  <a:srgbClr val="C00000"/>
                </a:solidFill>
                <a:latin typeface="微软雅黑" pitchFamily="34" charset="-122"/>
                <a:ea typeface="微软雅黑" pitchFamily="34" charset="-122"/>
              </a:rPr>
              <a:t>析“四讲四有”的深刻内涵</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6889458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strVal val="#ppt_w*0.70"/>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Effect transition="in" filter="fade">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599814" y="1170302"/>
            <a:ext cx="1258722" cy="470648"/>
            <a:chOff x="6229052" y="2063565"/>
            <a:chExt cx="1678296" cy="627531"/>
          </a:xfrm>
        </p:grpSpPr>
        <p:sp>
          <p:nvSpPr>
            <p:cNvPr id="2" name="椭圆 1"/>
            <p:cNvSpPr/>
            <p:nvPr/>
          </p:nvSpPr>
          <p:spPr>
            <a:xfrm>
              <a:off x="6229052" y="206356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讲</a:t>
              </a:r>
            </a:p>
          </p:txBody>
        </p:sp>
        <p:sp>
          <p:nvSpPr>
            <p:cNvPr id="6" name="矩形 5"/>
            <p:cNvSpPr/>
            <p:nvPr/>
          </p:nvSpPr>
          <p:spPr>
            <a:xfrm>
              <a:off x="6840389" y="2075542"/>
              <a:ext cx="1066959" cy="615554"/>
            </a:xfrm>
            <a:prstGeom prst="rect">
              <a:avLst/>
            </a:prstGeom>
          </p:spPr>
          <p:txBody>
            <a:bodyPr wrap="none">
              <a:spAutoFit/>
            </a:bodyPr>
            <a:lstStyle/>
            <a:p>
              <a:r>
                <a:rPr lang="zh-CN" altLang="zh-CN" sz="2400" b="1" dirty="0">
                  <a:latin typeface="微软雅黑" pitchFamily="34" charset="-122"/>
                  <a:ea typeface="微软雅黑" pitchFamily="34" charset="-122"/>
                </a:rPr>
                <a:t>政治</a:t>
              </a:r>
              <a:endParaRPr lang="zh-CN" altLang="en-US" sz="2400" dirty="0"/>
            </a:p>
          </p:txBody>
        </p:sp>
      </p:grpSp>
      <p:grpSp>
        <p:nvGrpSpPr>
          <p:cNvPr id="29" name="组合 28"/>
          <p:cNvGrpSpPr/>
          <p:nvPr/>
        </p:nvGrpSpPr>
        <p:grpSpPr>
          <a:xfrm>
            <a:off x="6446002" y="1184590"/>
            <a:ext cx="1254686" cy="470648"/>
            <a:chOff x="8690636" y="2082615"/>
            <a:chExt cx="1672915" cy="627531"/>
          </a:xfrm>
        </p:grpSpPr>
        <p:sp>
          <p:nvSpPr>
            <p:cNvPr id="3" name="椭圆 2"/>
            <p:cNvSpPr/>
            <p:nvPr/>
          </p:nvSpPr>
          <p:spPr>
            <a:xfrm>
              <a:off x="8690636" y="208261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有</a:t>
              </a:r>
            </a:p>
          </p:txBody>
        </p:sp>
        <p:sp>
          <p:nvSpPr>
            <p:cNvPr id="7" name="矩形 6"/>
            <p:cNvSpPr/>
            <p:nvPr/>
          </p:nvSpPr>
          <p:spPr>
            <a:xfrm>
              <a:off x="9296592" y="2094592"/>
              <a:ext cx="1066959" cy="615554"/>
            </a:xfrm>
            <a:prstGeom prst="rect">
              <a:avLst/>
            </a:prstGeom>
          </p:spPr>
          <p:txBody>
            <a:bodyPr wrap="none">
              <a:spAutoFit/>
            </a:bodyPr>
            <a:lstStyle/>
            <a:p>
              <a:r>
                <a:rPr lang="zh-CN" altLang="en-US" sz="2400" b="1" dirty="0">
                  <a:latin typeface="微软雅黑" pitchFamily="34" charset="-122"/>
                  <a:ea typeface="微软雅黑" pitchFamily="34" charset="-122"/>
                </a:rPr>
                <a:t>信念</a:t>
              </a:r>
              <a:endParaRPr lang="zh-CN" altLang="en-US" sz="2400" dirty="0"/>
            </a:p>
          </p:txBody>
        </p:sp>
      </p:grpSp>
      <p:grpSp>
        <p:nvGrpSpPr>
          <p:cNvPr id="32" name="组合 31"/>
          <p:cNvGrpSpPr/>
          <p:nvPr/>
        </p:nvGrpSpPr>
        <p:grpSpPr>
          <a:xfrm>
            <a:off x="4616167" y="1843180"/>
            <a:ext cx="1242369" cy="461665"/>
            <a:chOff x="6250856" y="2960737"/>
            <a:chExt cx="1656492" cy="615553"/>
          </a:xfrm>
        </p:grpSpPr>
        <p:sp>
          <p:nvSpPr>
            <p:cNvPr id="4" name="椭圆 3"/>
            <p:cNvSpPr/>
            <p:nvPr/>
          </p:nvSpPr>
          <p:spPr>
            <a:xfrm>
              <a:off x="6250856" y="296146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讲</a:t>
              </a:r>
            </a:p>
          </p:txBody>
        </p:sp>
        <p:sp>
          <p:nvSpPr>
            <p:cNvPr id="8" name="矩形 7"/>
            <p:cNvSpPr/>
            <p:nvPr/>
          </p:nvSpPr>
          <p:spPr>
            <a:xfrm>
              <a:off x="6840389" y="2960737"/>
              <a:ext cx="1066959" cy="615553"/>
            </a:xfrm>
            <a:prstGeom prst="rect">
              <a:avLst/>
            </a:prstGeom>
          </p:spPr>
          <p:txBody>
            <a:bodyPr wrap="none">
              <a:spAutoFit/>
            </a:bodyPr>
            <a:lstStyle/>
            <a:p>
              <a:r>
                <a:rPr lang="zh-CN" altLang="en-US" sz="2400" b="1" dirty="0">
                  <a:latin typeface="微软雅黑" pitchFamily="34" charset="-122"/>
                  <a:ea typeface="微软雅黑" pitchFamily="34" charset="-122"/>
                </a:rPr>
                <a:t>规矩</a:t>
              </a:r>
              <a:endParaRPr lang="zh-CN" altLang="en-US" sz="2400" dirty="0"/>
            </a:p>
          </p:txBody>
        </p:sp>
      </p:grpSp>
      <p:grpSp>
        <p:nvGrpSpPr>
          <p:cNvPr id="33" name="组合 32"/>
          <p:cNvGrpSpPr/>
          <p:nvPr/>
        </p:nvGrpSpPr>
        <p:grpSpPr>
          <a:xfrm>
            <a:off x="6462357" y="1843724"/>
            <a:ext cx="1238332" cy="470648"/>
            <a:chOff x="8712441" y="2961460"/>
            <a:chExt cx="1651108" cy="627531"/>
          </a:xfrm>
        </p:grpSpPr>
        <p:sp>
          <p:nvSpPr>
            <p:cNvPr id="5" name="椭圆 4"/>
            <p:cNvSpPr/>
            <p:nvPr/>
          </p:nvSpPr>
          <p:spPr>
            <a:xfrm>
              <a:off x="8712441" y="296146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有</a:t>
              </a:r>
            </a:p>
          </p:txBody>
        </p:sp>
        <p:sp>
          <p:nvSpPr>
            <p:cNvPr id="9" name="矩形 8"/>
            <p:cNvSpPr/>
            <p:nvPr/>
          </p:nvSpPr>
          <p:spPr>
            <a:xfrm>
              <a:off x="9296591" y="2973437"/>
              <a:ext cx="1066958" cy="615554"/>
            </a:xfrm>
            <a:prstGeom prst="rect">
              <a:avLst/>
            </a:prstGeom>
          </p:spPr>
          <p:txBody>
            <a:bodyPr wrap="none">
              <a:spAutoFit/>
            </a:bodyPr>
            <a:lstStyle/>
            <a:p>
              <a:r>
                <a:rPr lang="zh-CN" altLang="en-US" sz="2400" b="1" dirty="0">
                  <a:latin typeface="微软雅黑" pitchFamily="34" charset="-122"/>
                  <a:ea typeface="微软雅黑" pitchFamily="34" charset="-122"/>
                </a:rPr>
                <a:t>纪律</a:t>
              </a:r>
              <a:endParaRPr lang="zh-CN" altLang="en-US" sz="2400" dirty="0"/>
            </a:p>
          </p:txBody>
        </p:sp>
      </p:grpSp>
      <p:grpSp>
        <p:nvGrpSpPr>
          <p:cNvPr id="35" name="组合 34"/>
          <p:cNvGrpSpPr/>
          <p:nvPr/>
        </p:nvGrpSpPr>
        <p:grpSpPr>
          <a:xfrm>
            <a:off x="4628760" y="2502854"/>
            <a:ext cx="1229776" cy="465885"/>
            <a:chOff x="6267647" y="3840305"/>
            <a:chExt cx="1639701" cy="621181"/>
          </a:xfrm>
        </p:grpSpPr>
        <p:sp>
          <p:nvSpPr>
            <p:cNvPr id="10" name="椭圆 9"/>
            <p:cNvSpPr/>
            <p:nvPr/>
          </p:nvSpPr>
          <p:spPr>
            <a:xfrm>
              <a:off x="6267647" y="384030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讲</a:t>
              </a:r>
            </a:p>
          </p:txBody>
        </p:sp>
        <p:sp>
          <p:nvSpPr>
            <p:cNvPr id="14" name="矩形 13"/>
            <p:cNvSpPr/>
            <p:nvPr/>
          </p:nvSpPr>
          <p:spPr>
            <a:xfrm>
              <a:off x="6840390" y="3845932"/>
              <a:ext cx="1066958" cy="615554"/>
            </a:xfrm>
            <a:prstGeom prst="rect">
              <a:avLst/>
            </a:prstGeom>
          </p:spPr>
          <p:txBody>
            <a:bodyPr wrap="none">
              <a:spAutoFit/>
            </a:bodyPr>
            <a:lstStyle/>
            <a:p>
              <a:r>
                <a:rPr lang="zh-CN" altLang="en-US" sz="2400" b="1" dirty="0">
                  <a:latin typeface="微软雅黑" pitchFamily="34" charset="-122"/>
                  <a:ea typeface="微软雅黑" pitchFamily="34" charset="-122"/>
                </a:rPr>
                <a:t>道德</a:t>
              </a:r>
              <a:endParaRPr lang="zh-CN" altLang="en-US" sz="2400" dirty="0"/>
            </a:p>
          </p:txBody>
        </p:sp>
      </p:grpSp>
      <p:grpSp>
        <p:nvGrpSpPr>
          <p:cNvPr id="34" name="组合 33"/>
          <p:cNvGrpSpPr/>
          <p:nvPr/>
        </p:nvGrpSpPr>
        <p:grpSpPr>
          <a:xfrm>
            <a:off x="6474948" y="2502857"/>
            <a:ext cx="1225740" cy="470648"/>
            <a:chOff x="8729231" y="3840305"/>
            <a:chExt cx="1634320" cy="627531"/>
          </a:xfrm>
        </p:grpSpPr>
        <p:sp>
          <p:nvSpPr>
            <p:cNvPr id="11" name="椭圆 10"/>
            <p:cNvSpPr/>
            <p:nvPr/>
          </p:nvSpPr>
          <p:spPr>
            <a:xfrm>
              <a:off x="8729231" y="3840305"/>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有</a:t>
              </a:r>
            </a:p>
          </p:txBody>
        </p:sp>
        <p:sp>
          <p:nvSpPr>
            <p:cNvPr id="15" name="矩形 14"/>
            <p:cNvSpPr/>
            <p:nvPr/>
          </p:nvSpPr>
          <p:spPr>
            <a:xfrm>
              <a:off x="9296592" y="3852282"/>
              <a:ext cx="1066959" cy="615554"/>
            </a:xfrm>
            <a:prstGeom prst="rect">
              <a:avLst/>
            </a:prstGeom>
          </p:spPr>
          <p:txBody>
            <a:bodyPr wrap="none">
              <a:spAutoFit/>
            </a:bodyPr>
            <a:lstStyle/>
            <a:p>
              <a:r>
                <a:rPr lang="zh-CN" altLang="en-US" sz="2400" b="1" dirty="0">
                  <a:latin typeface="微软雅黑" pitchFamily="34" charset="-122"/>
                  <a:ea typeface="微软雅黑" pitchFamily="34" charset="-122"/>
                </a:rPr>
                <a:t>品行</a:t>
              </a:r>
              <a:endParaRPr lang="zh-CN" altLang="en-US" sz="2400" dirty="0"/>
            </a:p>
          </p:txBody>
        </p:sp>
      </p:grpSp>
      <p:grpSp>
        <p:nvGrpSpPr>
          <p:cNvPr id="36" name="组合 35"/>
          <p:cNvGrpSpPr/>
          <p:nvPr/>
        </p:nvGrpSpPr>
        <p:grpSpPr>
          <a:xfrm>
            <a:off x="4616410" y="3161991"/>
            <a:ext cx="1242127" cy="470648"/>
            <a:chOff x="6251178" y="4719150"/>
            <a:chExt cx="1656168" cy="627531"/>
          </a:xfrm>
        </p:grpSpPr>
        <p:sp>
          <p:nvSpPr>
            <p:cNvPr id="12" name="椭圆 11"/>
            <p:cNvSpPr/>
            <p:nvPr/>
          </p:nvSpPr>
          <p:spPr>
            <a:xfrm>
              <a:off x="6251178" y="471915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讲</a:t>
              </a:r>
            </a:p>
          </p:txBody>
        </p:sp>
        <p:sp>
          <p:nvSpPr>
            <p:cNvPr id="16" name="矩形 15"/>
            <p:cNvSpPr/>
            <p:nvPr/>
          </p:nvSpPr>
          <p:spPr>
            <a:xfrm>
              <a:off x="6840388" y="4731127"/>
              <a:ext cx="1066958" cy="615554"/>
            </a:xfrm>
            <a:prstGeom prst="rect">
              <a:avLst/>
            </a:prstGeom>
          </p:spPr>
          <p:txBody>
            <a:bodyPr wrap="none">
              <a:spAutoFit/>
            </a:bodyPr>
            <a:lstStyle/>
            <a:p>
              <a:r>
                <a:rPr lang="zh-CN" altLang="en-US" sz="2400" b="1" dirty="0">
                  <a:latin typeface="微软雅黑" pitchFamily="34" charset="-122"/>
                  <a:ea typeface="微软雅黑" pitchFamily="34" charset="-122"/>
                </a:rPr>
                <a:t>奉献</a:t>
              </a:r>
              <a:endParaRPr lang="zh-CN" altLang="en-US" sz="2400" dirty="0"/>
            </a:p>
          </p:txBody>
        </p:sp>
      </p:grpSp>
      <p:grpSp>
        <p:nvGrpSpPr>
          <p:cNvPr id="30" name="组合 29"/>
          <p:cNvGrpSpPr/>
          <p:nvPr/>
        </p:nvGrpSpPr>
        <p:grpSpPr>
          <a:xfrm>
            <a:off x="6462597" y="3161991"/>
            <a:ext cx="1238091" cy="470648"/>
            <a:chOff x="8712763" y="4719150"/>
            <a:chExt cx="1650788" cy="627531"/>
          </a:xfrm>
        </p:grpSpPr>
        <p:sp>
          <p:nvSpPr>
            <p:cNvPr id="13" name="椭圆 12"/>
            <p:cNvSpPr/>
            <p:nvPr/>
          </p:nvSpPr>
          <p:spPr>
            <a:xfrm>
              <a:off x="8712763" y="4719150"/>
              <a:ext cx="584151" cy="5841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itchFamily="34" charset="-122"/>
                  <a:ea typeface="微软雅黑" pitchFamily="34" charset="-122"/>
                </a:rPr>
                <a:t>有</a:t>
              </a:r>
            </a:p>
          </p:txBody>
        </p:sp>
        <p:sp>
          <p:nvSpPr>
            <p:cNvPr id="17" name="矩形 16"/>
            <p:cNvSpPr/>
            <p:nvPr/>
          </p:nvSpPr>
          <p:spPr>
            <a:xfrm>
              <a:off x="9296592" y="4731127"/>
              <a:ext cx="1066959" cy="615554"/>
            </a:xfrm>
            <a:prstGeom prst="rect">
              <a:avLst/>
            </a:prstGeom>
          </p:spPr>
          <p:txBody>
            <a:bodyPr wrap="none">
              <a:spAutoFit/>
            </a:bodyPr>
            <a:lstStyle/>
            <a:p>
              <a:r>
                <a:rPr lang="zh-CN" altLang="en-US" sz="2400" b="1" dirty="0">
                  <a:latin typeface="微软雅黑" pitchFamily="34" charset="-122"/>
                  <a:ea typeface="微软雅黑" pitchFamily="34" charset="-122"/>
                </a:rPr>
                <a:t>作为</a:t>
              </a:r>
              <a:endParaRPr lang="zh-CN" altLang="en-US" sz="2400" dirty="0"/>
            </a:p>
          </p:txBody>
        </p:sp>
      </p:grpSp>
      <p:sp>
        <p:nvSpPr>
          <p:cNvPr id="18" name="矩形 17"/>
          <p:cNvSpPr/>
          <p:nvPr/>
        </p:nvSpPr>
        <p:spPr>
          <a:xfrm>
            <a:off x="1104887" y="1438295"/>
            <a:ext cx="2954655" cy="507831"/>
          </a:xfrm>
          <a:prstGeom prst="rect">
            <a:avLst/>
          </a:prstGeom>
        </p:spPr>
        <p:txBody>
          <a:bodyPr wrap="none">
            <a:spAutoFit/>
          </a:bodyPr>
          <a:lstStyle/>
          <a:p>
            <a:r>
              <a:rPr lang="zh-CN" altLang="en-US" sz="2700" b="1" dirty="0">
                <a:solidFill>
                  <a:srgbClr val="C00000"/>
                </a:solidFill>
                <a:latin typeface="微软雅黑" pitchFamily="34" charset="-122"/>
                <a:ea typeface="微软雅黑" pitchFamily="34" charset="-122"/>
              </a:rPr>
              <a:t>何为</a:t>
            </a:r>
            <a:r>
              <a:rPr lang="zh-CN" altLang="zh-CN" sz="2700" b="1" dirty="0">
                <a:solidFill>
                  <a:srgbClr val="C00000"/>
                </a:solidFill>
                <a:latin typeface="微软雅黑" pitchFamily="34" charset="-122"/>
                <a:ea typeface="微软雅黑" pitchFamily="34" charset="-122"/>
              </a:rPr>
              <a:t>“四讲四有”</a:t>
            </a:r>
            <a:endParaRPr lang="zh-CN" altLang="en-US" sz="2700" b="1" dirty="0">
              <a:solidFill>
                <a:srgbClr val="C00000"/>
              </a:solidFill>
              <a:latin typeface="微软雅黑" pitchFamily="34" charset="-122"/>
              <a:ea typeface="微软雅黑" pitchFamily="34" charset="-122"/>
            </a:endParaRPr>
          </a:p>
        </p:txBody>
      </p:sp>
      <p:sp>
        <p:nvSpPr>
          <p:cNvPr id="20" name="矩形 19"/>
          <p:cNvSpPr/>
          <p:nvPr/>
        </p:nvSpPr>
        <p:spPr>
          <a:xfrm>
            <a:off x="952449" y="2015881"/>
            <a:ext cx="3168938" cy="1421928"/>
          </a:xfrm>
          <a:prstGeom prst="rect">
            <a:avLst/>
          </a:prstGeom>
        </p:spPr>
        <p:txBody>
          <a:bodyPr wrap="square">
            <a:spAutoFit/>
          </a:bodyPr>
          <a:lstStyle/>
          <a:p>
            <a:pPr>
              <a:lnSpc>
                <a:spcPct val="120000"/>
              </a:lnSpc>
            </a:pPr>
            <a:r>
              <a:rPr lang="zh-CN" altLang="en-US" sz="1200" dirty="0">
                <a:latin typeface="微软雅黑" pitchFamily="34" charset="-122"/>
                <a:ea typeface="微软雅黑" pitchFamily="34" charset="-122"/>
              </a:rPr>
              <a:t>党中央要求通过开展“两学一做”学习教育，使广大党员做讲政治、有信念，讲规矩、有纪律，讲道德、有品行，讲奉献、有作为的合格党员。这“四讲四有”体现了党章对共产党员的要求，是新形势下合格党员的主要标志和显著特征。</a:t>
            </a:r>
          </a:p>
        </p:txBody>
      </p:sp>
      <p:pic>
        <p:nvPicPr>
          <p:cNvPr id="27" name="图片 2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95" y="4262743"/>
            <a:ext cx="9142811" cy="880757"/>
          </a:xfrm>
          <a:prstGeom prst="rect">
            <a:avLst/>
          </a:prstGeom>
          <a:effectLst>
            <a:outerShdw blurRad="114300" dist="76200" dir="16200000" rotWithShape="0">
              <a:schemeClr val="bg1">
                <a:lumMod val="50000"/>
                <a:alpha val="44000"/>
              </a:schemeClr>
            </a:outerShdw>
          </a:effectLst>
        </p:spPr>
      </p:pic>
    </p:spTree>
    <p:extLst>
      <p:ext uri="{BB962C8B-B14F-4D97-AF65-F5344CB8AC3E}">
        <p14:creationId xmlns:p14="http://schemas.microsoft.com/office/powerpoint/2010/main" xmlns="" val="770559213"/>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strVal val="#ppt_w*0.70"/>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Effect transition="in" filter="fade">
                                      <p:cBhvr>
                                        <p:cTn id="15" dur="1000"/>
                                        <p:tgtEl>
                                          <p:spTgt spid="18"/>
                                        </p:tgtEl>
                                      </p:cBhvr>
                                    </p:animEffect>
                                  </p:childTnLst>
                                </p:cTn>
                              </p:par>
                            </p:childTnLst>
                          </p:cTn>
                        </p:par>
                        <p:par>
                          <p:cTn id="16" fill="hold">
                            <p:stCondLst>
                              <p:cond delay="27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3200"/>
                            </p:stCondLst>
                            <p:childTnLst>
                              <p:par>
                                <p:cTn id="21" presetID="1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000"/>
                                        <p:tgtEl>
                                          <p:spTgt spid="28"/>
                                        </p:tgtEl>
                                        <p:attrNameLst>
                                          <p:attrName>ppt_x</p:attrName>
                                        </p:attrNameLst>
                                      </p:cBhvr>
                                      <p:tavLst>
                                        <p:tav tm="0">
                                          <p:val>
                                            <p:strVal val="#ppt_x-#ppt_w*1.125000"/>
                                          </p:val>
                                        </p:tav>
                                        <p:tav tm="100000">
                                          <p:val>
                                            <p:strVal val="#ppt_x"/>
                                          </p:val>
                                        </p:tav>
                                      </p:tavLst>
                                    </p:anim>
                                    <p:animEffect transition="in" filter="wipe(right)">
                                      <p:cBhvr>
                                        <p:cTn id="24" dur="1000"/>
                                        <p:tgtEl>
                                          <p:spTgt spid="28"/>
                                        </p:tgtEl>
                                      </p:cBhvr>
                                    </p:animEffect>
                                  </p:childTnLst>
                                </p:cTn>
                              </p:par>
                              <p:par>
                                <p:cTn id="25" presetID="12" presetClass="entr" presetSubtype="2"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1000"/>
                                        <p:tgtEl>
                                          <p:spTgt spid="29"/>
                                        </p:tgtEl>
                                        <p:attrNameLst>
                                          <p:attrName>ppt_x</p:attrName>
                                        </p:attrNameLst>
                                      </p:cBhvr>
                                      <p:tavLst>
                                        <p:tav tm="0">
                                          <p:val>
                                            <p:strVal val="#ppt_x+#ppt_w*1.125000"/>
                                          </p:val>
                                        </p:tav>
                                        <p:tav tm="100000">
                                          <p:val>
                                            <p:strVal val="#ppt_x"/>
                                          </p:val>
                                        </p:tav>
                                      </p:tavLst>
                                    </p:anim>
                                    <p:animEffect transition="in" filter="wipe(left)">
                                      <p:cBhvr>
                                        <p:cTn id="28" dur="1000"/>
                                        <p:tgtEl>
                                          <p:spTgt spid="29"/>
                                        </p:tgtEl>
                                      </p:cBhvr>
                                    </p:animEffect>
                                  </p:childTnLst>
                                </p:cTn>
                              </p:par>
                            </p:childTnLst>
                          </p:cTn>
                        </p:par>
                        <p:par>
                          <p:cTn id="29" fill="hold">
                            <p:stCondLst>
                              <p:cond delay="42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1000"/>
                                        <p:tgtEl>
                                          <p:spTgt spid="32"/>
                                        </p:tgtEl>
                                        <p:attrNameLst>
                                          <p:attrName>ppt_x</p:attrName>
                                        </p:attrNameLst>
                                      </p:cBhvr>
                                      <p:tavLst>
                                        <p:tav tm="0">
                                          <p:val>
                                            <p:strVal val="#ppt_x-#ppt_w*1.125000"/>
                                          </p:val>
                                        </p:tav>
                                        <p:tav tm="100000">
                                          <p:val>
                                            <p:strVal val="#ppt_x"/>
                                          </p:val>
                                        </p:tav>
                                      </p:tavLst>
                                    </p:anim>
                                    <p:animEffect transition="in" filter="wipe(right)">
                                      <p:cBhvr>
                                        <p:cTn id="33" dur="1000"/>
                                        <p:tgtEl>
                                          <p:spTgt spid="32"/>
                                        </p:tgtEl>
                                      </p:cBhvr>
                                    </p:animEffect>
                                  </p:childTnLst>
                                </p:cTn>
                              </p:par>
                              <p:par>
                                <p:cTn id="34" presetID="12" presetClass="entr" presetSubtype="2"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1000"/>
                                        <p:tgtEl>
                                          <p:spTgt spid="33"/>
                                        </p:tgtEl>
                                        <p:attrNameLst>
                                          <p:attrName>ppt_x</p:attrName>
                                        </p:attrNameLst>
                                      </p:cBhvr>
                                      <p:tavLst>
                                        <p:tav tm="0">
                                          <p:val>
                                            <p:strVal val="#ppt_x+#ppt_w*1.125000"/>
                                          </p:val>
                                        </p:tav>
                                        <p:tav tm="100000">
                                          <p:val>
                                            <p:strVal val="#ppt_x"/>
                                          </p:val>
                                        </p:tav>
                                      </p:tavLst>
                                    </p:anim>
                                    <p:animEffect transition="in" filter="wipe(left)">
                                      <p:cBhvr>
                                        <p:cTn id="37" dur="1000"/>
                                        <p:tgtEl>
                                          <p:spTgt spid="33"/>
                                        </p:tgtEl>
                                      </p:cBhvr>
                                    </p:animEffect>
                                  </p:childTnLst>
                                </p:cTn>
                              </p:par>
                            </p:childTnLst>
                          </p:cTn>
                        </p:par>
                        <p:par>
                          <p:cTn id="38" fill="hold">
                            <p:stCondLst>
                              <p:cond delay="5200"/>
                            </p:stCondLst>
                            <p:childTnLst>
                              <p:par>
                                <p:cTn id="39" presetID="1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1000"/>
                                        <p:tgtEl>
                                          <p:spTgt spid="35"/>
                                        </p:tgtEl>
                                        <p:attrNameLst>
                                          <p:attrName>ppt_x</p:attrName>
                                        </p:attrNameLst>
                                      </p:cBhvr>
                                      <p:tavLst>
                                        <p:tav tm="0">
                                          <p:val>
                                            <p:strVal val="#ppt_x-#ppt_w*1.125000"/>
                                          </p:val>
                                        </p:tav>
                                        <p:tav tm="100000">
                                          <p:val>
                                            <p:strVal val="#ppt_x"/>
                                          </p:val>
                                        </p:tav>
                                      </p:tavLst>
                                    </p:anim>
                                    <p:animEffect transition="in" filter="wipe(right)">
                                      <p:cBhvr>
                                        <p:cTn id="42" dur="1000"/>
                                        <p:tgtEl>
                                          <p:spTgt spid="35"/>
                                        </p:tgtEl>
                                      </p:cBhvr>
                                    </p:animEffect>
                                  </p:childTnLst>
                                </p:cTn>
                              </p:par>
                              <p:par>
                                <p:cTn id="43" presetID="12" presetClass="entr" presetSubtype="2"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1000"/>
                                        <p:tgtEl>
                                          <p:spTgt spid="34"/>
                                        </p:tgtEl>
                                        <p:attrNameLst>
                                          <p:attrName>ppt_x</p:attrName>
                                        </p:attrNameLst>
                                      </p:cBhvr>
                                      <p:tavLst>
                                        <p:tav tm="0">
                                          <p:val>
                                            <p:strVal val="#ppt_x+#ppt_w*1.125000"/>
                                          </p:val>
                                        </p:tav>
                                        <p:tav tm="100000">
                                          <p:val>
                                            <p:strVal val="#ppt_x"/>
                                          </p:val>
                                        </p:tav>
                                      </p:tavLst>
                                    </p:anim>
                                    <p:animEffect transition="in" filter="wipe(left)">
                                      <p:cBhvr>
                                        <p:cTn id="46" dur="1000"/>
                                        <p:tgtEl>
                                          <p:spTgt spid="34"/>
                                        </p:tgtEl>
                                      </p:cBhvr>
                                    </p:animEffect>
                                  </p:childTnLst>
                                </p:cTn>
                              </p:par>
                            </p:childTnLst>
                          </p:cTn>
                        </p:par>
                        <p:par>
                          <p:cTn id="47" fill="hold">
                            <p:stCondLst>
                              <p:cond delay="6200"/>
                            </p:stCondLst>
                            <p:childTnLst>
                              <p:par>
                                <p:cTn id="48" presetID="12" presetClass="entr" presetSubtype="8"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1000"/>
                                        <p:tgtEl>
                                          <p:spTgt spid="36"/>
                                        </p:tgtEl>
                                        <p:attrNameLst>
                                          <p:attrName>ppt_x</p:attrName>
                                        </p:attrNameLst>
                                      </p:cBhvr>
                                      <p:tavLst>
                                        <p:tav tm="0">
                                          <p:val>
                                            <p:strVal val="#ppt_x-#ppt_w*1.125000"/>
                                          </p:val>
                                        </p:tav>
                                        <p:tav tm="100000">
                                          <p:val>
                                            <p:strVal val="#ppt_x"/>
                                          </p:val>
                                        </p:tav>
                                      </p:tavLst>
                                    </p:anim>
                                    <p:animEffect transition="in" filter="wipe(right)">
                                      <p:cBhvr>
                                        <p:cTn id="51" dur="1000"/>
                                        <p:tgtEl>
                                          <p:spTgt spid="36"/>
                                        </p:tgtEl>
                                      </p:cBhvr>
                                    </p:animEffect>
                                  </p:childTnLst>
                                </p:cTn>
                              </p:par>
                              <p:par>
                                <p:cTn id="52" presetID="12" presetClass="entr" presetSubtype="2"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1000"/>
                                        <p:tgtEl>
                                          <p:spTgt spid="30"/>
                                        </p:tgtEl>
                                        <p:attrNameLst>
                                          <p:attrName>ppt_x</p:attrName>
                                        </p:attrNameLst>
                                      </p:cBhvr>
                                      <p:tavLst>
                                        <p:tav tm="0">
                                          <p:val>
                                            <p:strVal val="#ppt_x+#ppt_w*1.125000"/>
                                          </p:val>
                                        </p:tav>
                                        <p:tav tm="100000">
                                          <p:val>
                                            <p:strVal val="#ppt_x"/>
                                          </p:val>
                                        </p:tav>
                                      </p:tavLst>
                                    </p:anim>
                                    <p:animEffect transition="in" filter="wipe(left)">
                                      <p:cBhvr>
                                        <p:cTn id="5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328115" y="2706060"/>
            <a:ext cx="1255313" cy="1253627"/>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政治意识</a:t>
            </a:r>
          </a:p>
        </p:txBody>
      </p:sp>
      <p:sp>
        <p:nvSpPr>
          <p:cNvPr id="12" name="矩形 11"/>
          <p:cNvSpPr/>
          <p:nvPr/>
        </p:nvSpPr>
        <p:spPr>
          <a:xfrm>
            <a:off x="4348079" y="1587548"/>
            <a:ext cx="4071725" cy="646331"/>
          </a:xfrm>
          <a:prstGeom prst="rect">
            <a:avLst/>
          </a:prstGeom>
        </p:spPr>
        <p:txBody>
          <a:bodyPr wrap="square">
            <a:spAutoFit/>
          </a:bodyPr>
          <a:lstStyle/>
          <a:p>
            <a:r>
              <a:rPr lang="zh-CN" altLang="zh-CN" sz="1200" dirty="0">
                <a:latin typeface="微软雅黑" pitchFamily="34" charset="-122"/>
                <a:ea typeface="微软雅黑" pitchFamily="34" charset="-122"/>
              </a:rPr>
              <a:t>讲政治、有信念就必须要有政治意识、大局意识、核心意识和看齐意识，保持政治本色，把理想信念时时处处体现为行动的力量。</a:t>
            </a:r>
          </a:p>
        </p:txBody>
      </p:sp>
      <p:sp>
        <p:nvSpPr>
          <p:cNvPr id="13" name="圆角矩形 12"/>
          <p:cNvSpPr/>
          <p:nvPr/>
        </p:nvSpPr>
        <p:spPr>
          <a:xfrm>
            <a:off x="6622069" y="2706060"/>
            <a:ext cx="1255313" cy="1253627"/>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大局意识</a:t>
            </a:r>
          </a:p>
        </p:txBody>
      </p:sp>
      <p:sp>
        <p:nvSpPr>
          <p:cNvPr id="14" name="圆角矩形 13"/>
          <p:cNvSpPr/>
          <p:nvPr/>
        </p:nvSpPr>
        <p:spPr>
          <a:xfrm>
            <a:off x="3092766" y="2706060"/>
            <a:ext cx="1255313" cy="1253627"/>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核心意识</a:t>
            </a:r>
          </a:p>
        </p:txBody>
      </p:sp>
      <p:sp>
        <p:nvSpPr>
          <p:cNvPr id="15" name="圆角矩形 14"/>
          <p:cNvSpPr/>
          <p:nvPr/>
        </p:nvSpPr>
        <p:spPr>
          <a:xfrm>
            <a:off x="4857417" y="2706060"/>
            <a:ext cx="1255313" cy="1253627"/>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itchFamily="34" charset="-122"/>
                <a:ea typeface="微软雅黑" pitchFamily="34" charset="-122"/>
              </a:rPr>
              <a:t>看齐意识</a:t>
            </a:r>
          </a:p>
        </p:txBody>
      </p:sp>
      <p:grpSp>
        <p:nvGrpSpPr>
          <p:cNvPr id="26" name="组合 25"/>
          <p:cNvGrpSpPr/>
          <p:nvPr/>
        </p:nvGrpSpPr>
        <p:grpSpPr>
          <a:xfrm>
            <a:off x="1210838" y="1162905"/>
            <a:ext cx="2899114" cy="1080120"/>
            <a:chOff x="1643204" y="2950494"/>
            <a:chExt cx="3865486"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矩形 20"/>
            <p:cNvSpPr/>
            <p:nvPr/>
          </p:nvSpPr>
          <p:spPr>
            <a:xfrm>
              <a:off x="2389887" y="3670574"/>
              <a:ext cx="3118803" cy="553997"/>
            </a:xfrm>
            <a:prstGeom prst="rect">
              <a:avLst/>
            </a:prstGeom>
          </p:spPr>
          <p:txBody>
            <a:bodyPr wrap="none">
              <a:spAutoFit/>
            </a:bodyPr>
            <a:lstStyle/>
            <a:p>
              <a:r>
                <a:rPr lang="zh-CN" altLang="en-US" sz="2100" b="1" dirty="0">
                  <a:solidFill>
                    <a:srgbClr val="FBFF4B"/>
                  </a:solidFill>
                  <a:latin typeface="微软雅黑" pitchFamily="34" charset="-122"/>
                  <a:ea typeface="微软雅黑" pitchFamily="34" charset="-122"/>
                </a:rPr>
                <a:t>强化“四种意识”</a:t>
              </a:r>
              <a:endParaRPr lang="zh-CN" altLang="en-US" sz="1013"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390363816"/>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50" fill="hold"/>
                                        <p:tgtEl>
                                          <p:spTgt spid="11"/>
                                        </p:tgtEl>
                                        <p:attrNameLst>
                                          <p:attrName>ppt_w</p:attrName>
                                        </p:attrNameLst>
                                      </p:cBhvr>
                                      <p:tavLst>
                                        <p:tav tm="0">
                                          <p:val>
                                            <p:fltVal val="0"/>
                                          </p:val>
                                        </p:tav>
                                        <p:tav tm="100000">
                                          <p:val>
                                            <p:strVal val="#ppt_w"/>
                                          </p:val>
                                        </p:tav>
                                      </p:tavLst>
                                    </p:anim>
                                    <p:anim calcmode="lin" valueType="num">
                                      <p:cBhvr>
                                        <p:cTn id="18" dur="750" fill="hold"/>
                                        <p:tgtEl>
                                          <p:spTgt spid="11"/>
                                        </p:tgtEl>
                                        <p:attrNameLst>
                                          <p:attrName>ppt_h</p:attrName>
                                        </p:attrNameLst>
                                      </p:cBhvr>
                                      <p:tavLst>
                                        <p:tav tm="0">
                                          <p:val>
                                            <p:fltVal val="0"/>
                                          </p:val>
                                        </p:tav>
                                        <p:tav tm="100000">
                                          <p:val>
                                            <p:strVal val="#ppt_h"/>
                                          </p:val>
                                        </p:tav>
                                      </p:tavLst>
                                    </p:anim>
                                    <p:animEffect transition="in" filter="fade">
                                      <p:cBhvr>
                                        <p:cTn id="19" dur="750"/>
                                        <p:tgtEl>
                                          <p:spTgt spid="11"/>
                                        </p:tgtEl>
                                      </p:cBhvr>
                                    </p:animEffect>
                                  </p:childTnLst>
                                </p:cTn>
                              </p:par>
                            </p:childTnLst>
                          </p:cTn>
                        </p:par>
                        <p:par>
                          <p:cTn id="20" fill="hold">
                            <p:stCondLst>
                              <p:cond delay="225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750" fill="hold"/>
                                        <p:tgtEl>
                                          <p:spTgt spid="13"/>
                                        </p:tgtEl>
                                        <p:attrNameLst>
                                          <p:attrName>ppt_w</p:attrName>
                                        </p:attrNameLst>
                                      </p:cBhvr>
                                      <p:tavLst>
                                        <p:tav tm="0">
                                          <p:val>
                                            <p:fltVal val="0"/>
                                          </p:val>
                                        </p:tav>
                                        <p:tav tm="100000">
                                          <p:val>
                                            <p:strVal val="#ppt_w"/>
                                          </p:val>
                                        </p:tav>
                                      </p:tavLst>
                                    </p:anim>
                                    <p:anim calcmode="lin" valueType="num">
                                      <p:cBhvr>
                                        <p:cTn id="24" dur="750" fill="hold"/>
                                        <p:tgtEl>
                                          <p:spTgt spid="13"/>
                                        </p:tgtEl>
                                        <p:attrNameLst>
                                          <p:attrName>ppt_h</p:attrName>
                                        </p:attrNameLst>
                                      </p:cBhvr>
                                      <p:tavLst>
                                        <p:tav tm="0">
                                          <p:val>
                                            <p:fltVal val="0"/>
                                          </p:val>
                                        </p:tav>
                                        <p:tav tm="100000">
                                          <p:val>
                                            <p:strVal val="#ppt_h"/>
                                          </p:val>
                                        </p:tav>
                                      </p:tavLst>
                                    </p:anim>
                                    <p:animEffect transition="in" filter="fade">
                                      <p:cBhvr>
                                        <p:cTn id="25" dur="750"/>
                                        <p:tgtEl>
                                          <p:spTgt spid="13"/>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750" fill="hold"/>
                                        <p:tgtEl>
                                          <p:spTgt spid="14"/>
                                        </p:tgtEl>
                                        <p:attrNameLst>
                                          <p:attrName>ppt_w</p:attrName>
                                        </p:attrNameLst>
                                      </p:cBhvr>
                                      <p:tavLst>
                                        <p:tav tm="0">
                                          <p:val>
                                            <p:fltVal val="0"/>
                                          </p:val>
                                        </p:tav>
                                        <p:tav tm="100000">
                                          <p:val>
                                            <p:strVal val="#ppt_w"/>
                                          </p:val>
                                        </p:tav>
                                      </p:tavLst>
                                    </p:anim>
                                    <p:anim calcmode="lin" valueType="num">
                                      <p:cBhvr>
                                        <p:cTn id="30" dur="750" fill="hold"/>
                                        <p:tgtEl>
                                          <p:spTgt spid="14"/>
                                        </p:tgtEl>
                                        <p:attrNameLst>
                                          <p:attrName>ppt_h</p:attrName>
                                        </p:attrNameLst>
                                      </p:cBhvr>
                                      <p:tavLst>
                                        <p:tav tm="0">
                                          <p:val>
                                            <p:fltVal val="0"/>
                                          </p:val>
                                        </p:tav>
                                        <p:tav tm="100000">
                                          <p:val>
                                            <p:strVal val="#ppt_h"/>
                                          </p:val>
                                        </p:tav>
                                      </p:tavLst>
                                    </p:anim>
                                    <p:animEffect transition="in" filter="fade">
                                      <p:cBhvr>
                                        <p:cTn id="31" dur="750"/>
                                        <p:tgtEl>
                                          <p:spTgt spid="14"/>
                                        </p:tgtEl>
                                      </p:cBhvr>
                                    </p:animEffect>
                                  </p:childTnLst>
                                </p:cTn>
                              </p:par>
                            </p:childTnLst>
                          </p:cTn>
                        </p:par>
                        <p:par>
                          <p:cTn id="32" fill="hold">
                            <p:stCondLst>
                              <p:cond delay="375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750" fill="hold"/>
                                        <p:tgtEl>
                                          <p:spTgt spid="15"/>
                                        </p:tgtEl>
                                        <p:attrNameLst>
                                          <p:attrName>ppt_w</p:attrName>
                                        </p:attrNameLst>
                                      </p:cBhvr>
                                      <p:tavLst>
                                        <p:tav tm="0">
                                          <p:val>
                                            <p:fltVal val="0"/>
                                          </p:val>
                                        </p:tav>
                                        <p:tav tm="100000">
                                          <p:val>
                                            <p:strVal val="#ppt_w"/>
                                          </p:val>
                                        </p:tav>
                                      </p:tavLst>
                                    </p:anim>
                                    <p:anim calcmode="lin" valueType="num">
                                      <p:cBhvr>
                                        <p:cTn id="36" dur="750" fill="hold"/>
                                        <p:tgtEl>
                                          <p:spTgt spid="15"/>
                                        </p:tgtEl>
                                        <p:attrNameLst>
                                          <p:attrName>ppt_h</p:attrName>
                                        </p:attrNameLst>
                                      </p:cBhvr>
                                      <p:tavLst>
                                        <p:tav tm="0">
                                          <p:val>
                                            <p:fltVal val="0"/>
                                          </p:val>
                                        </p:tav>
                                        <p:tav tm="100000">
                                          <p:val>
                                            <p:strVal val="#ppt_h"/>
                                          </p:val>
                                        </p:tav>
                                      </p:tavLst>
                                    </p:anim>
                                    <p:animEffect transition="in" filter="fade">
                                      <p:cBhvr>
                                        <p:cTn id="3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629039" y="1493966"/>
            <a:ext cx="2484275" cy="5927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微软雅黑" pitchFamily="34" charset="-122"/>
                <a:ea typeface="微软雅黑" pitchFamily="34" charset="-122"/>
              </a:rPr>
              <a:t>政治纪律</a:t>
            </a:r>
          </a:p>
        </p:txBody>
      </p:sp>
      <p:sp>
        <p:nvSpPr>
          <p:cNvPr id="12" name="矩形 11"/>
          <p:cNvSpPr/>
          <p:nvPr/>
        </p:nvSpPr>
        <p:spPr>
          <a:xfrm>
            <a:off x="877646" y="2625756"/>
            <a:ext cx="2997668" cy="1156855"/>
          </a:xfrm>
          <a:prstGeom prst="rect">
            <a:avLst/>
          </a:prstGeom>
        </p:spPr>
        <p:txBody>
          <a:bodyPr wrap="square">
            <a:spAutoFit/>
          </a:bodyPr>
          <a:lstStyle/>
          <a:p>
            <a:pPr>
              <a:lnSpc>
                <a:spcPct val="150000"/>
              </a:lnSpc>
            </a:pPr>
            <a:r>
              <a:rPr lang="zh-CN" altLang="en-US" sz="1600" dirty="0">
                <a:latin typeface="微软雅黑" pitchFamily="34" charset="-122"/>
                <a:ea typeface="微软雅黑" pitchFamily="34" charset="-122"/>
              </a:rPr>
              <a:t>尊党章、守党纪是一名合格党员的应有之义，是应尽之责任，也是在党护党的必然要求。</a:t>
            </a:r>
            <a:endParaRPr lang="zh-CN" altLang="zh-CN" sz="1600" dirty="0">
              <a:latin typeface="微软雅黑" pitchFamily="34" charset="-122"/>
              <a:ea typeface="微软雅黑" pitchFamily="34" charset="-122"/>
            </a:endParaRPr>
          </a:p>
        </p:txBody>
      </p:sp>
      <p:sp>
        <p:nvSpPr>
          <p:cNvPr id="13" name="圆角矩形 12"/>
          <p:cNvSpPr/>
          <p:nvPr/>
        </p:nvSpPr>
        <p:spPr>
          <a:xfrm>
            <a:off x="5224124" y="2308483"/>
            <a:ext cx="2484275" cy="5927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微软雅黑" pitchFamily="34" charset="-122"/>
                <a:ea typeface="微软雅黑" pitchFamily="34" charset="-122"/>
              </a:rPr>
              <a:t>群众纪律</a:t>
            </a:r>
          </a:p>
        </p:txBody>
      </p:sp>
      <p:sp>
        <p:nvSpPr>
          <p:cNvPr id="14" name="圆角矩形 13"/>
          <p:cNvSpPr/>
          <p:nvPr/>
        </p:nvSpPr>
        <p:spPr>
          <a:xfrm>
            <a:off x="5761153" y="3204183"/>
            <a:ext cx="2484275" cy="592760"/>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latin typeface="微软雅黑" pitchFamily="34" charset="-122"/>
                <a:ea typeface="微软雅黑" pitchFamily="34" charset="-122"/>
              </a:rPr>
              <a:t>工作纪律</a:t>
            </a:r>
          </a:p>
        </p:txBody>
      </p:sp>
      <p:grpSp>
        <p:nvGrpSpPr>
          <p:cNvPr id="26" name="组合 25"/>
          <p:cNvGrpSpPr/>
          <p:nvPr/>
        </p:nvGrpSpPr>
        <p:grpSpPr>
          <a:xfrm>
            <a:off x="823640" y="1274164"/>
            <a:ext cx="3094593" cy="1152949"/>
            <a:chOff x="1643204" y="2950494"/>
            <a:chExt cx="3865486"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矩形 20"/>
            <p:cNvSpPr/>
            <p:nvPr/>
          </p:nvSpPr>
          <p:spPr>
            <a:xfrm>
              <a:off x="2389887" y="3670574"/>
              <a:ext cx="3118803" cy="553997"/>
            </a:xfrm>
            <a:prstGeom prst="rect">
              <a:avLst/>
            </a:prstGeom>
          </p:spPr>
          <p:txBody>
            <a:bodyPr wrap="none">
              <a:spAutoFit/>
            </a:bodyPr>
            <a:lstStyle/>
            <a:p>
              <a:r>
                <a:rPr lang="zh-CN" altLang="en-US" sz="2100" b="1" dirty="0">
                  <a:solidFill>
                    <a:srgbClr val="FBFF4B"/>
                  </a:solidFill>
                  <a:latin typeface="微软雅黑" pitchFamily="34" charset="-122"/>
                  <a:ea typeface="微软雅黑" pitchFamily="34" charset="-122"/>
                </a:rPr>
                <a:t>遵守“三种纪律”</a:t>
              </a:r>
              <a:endParaRPr lang="zh-CN" altLang="en-US" sz="1013"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1125234820"/>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50" fill="hold"/>
                                        <p:tgtEl>
                                          <p:spTgt spid="11"/>
                                        </p:tgtEl>
                                        <p:attrNameLst>
                                          <p:attrName>ppt_w</p:attrName>
                                        </p:attrNameLst>
                                      </p:cBhvr>
                                      <p:tavLst>
                                        <p:tav tm="0">
                                          <p:val>
                                            <p:fltVal val="0"/>
                                          </p:val>
                                        </p:tav>
                                        <p:tav tm="100000">
                                          <p:val>
                                            <p:strVal val="#ppt_w"/>
                                          </p:val>
                                        </p:tav>
                                      </p:tavLst>
                                    </p:anim>
                                    <p:anim calcmode="lin" valueType="num">
                                      <p:cBhvr>
                                        <p:cTn id="18" dur="750" fill="hold"/>
                                        <p:tgtEl>
                                          <p:spTgt spid="11"/>
                                        </p:tgtEl>
                                        <p:attrNameLst>
                                          <p:attrName>ppt_h</p:attrName>
                                        </p:attrNameLst>
                                      </p:cBhvr>
                                      <p:tavLst>
                                        <p:tav tm="0">
                                          <p:val>
                                            <p:fltVal val="0"/>
                                          </p:val>
                                        </p:tav>
                                        <p:tav tm="100000">
                                          <p:val>
                                            <p:strVal val="#ppt_h"/>
                                          </p:val>
                                        </p:tav>
                                      </p:tavLst>
                                    </p:anim>
                                    <p:animEffect transition="in" filter="fade">
                                      <p:cBhvr>
                                        <p:cTn id="19" dur="750"/>
                                        <p:tgtEl>
                                          <p:spTgt spid="11"/>
                                        </p:tgtEl>
                                      </p:cBhvr>
                                    </p:animEffect>
                                  </p:childTnLst>
                                </p:cTn>
                              </p:par>
                            </p:childTnLst>
                          </p:cTn>
                        </p:par>
                        <p:par>
                          <p:cTn id="20" fill="hold">
                            <p:stCondLst>
                              <p:cond delay="225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750" fill="hold"/>
                                        <p:tgtEl>
                                          <p:spTgt spid="13"/>
                                        </p:tgtEl>
                                        <p:attrNameLst>
                                          <p:attrName>ppt_w</p:attrName>
                                        </p:attrNameLst>
                                      </p:cBhvr>
                                      <p:tavLst>
                                        <p:tav tm="0">
                                          <p:val>
                                            <p:fltVal val="0"/>
                                          </p:val>
                                        </p:tav>
                                        <p:tav tm="100000">
                                          <p:val>
                                            <p:strVal val="#ppt_w"/>
                                          </p:val>
                                        </p:tav>
                                      </p:tavLst>
                                    </p:anim>
                                    <p:anim calcmode="lin" valueType="num">
                                      <p:cBhvr>
                                        <p:cTn id="24" dur="750" fill="hold"/>
                                        <p:tgtEl>
                                          <p:spTgt spid="13"/>
                                        </p:tgtEl>
                                        <p:attrNameLst>
                                          <p:attrName>ppt_h</p:attrName>
                                        </p:attrNameLst>
                                      </p:cBhvr>
                                      <p:tavLst>
                                        <p:tav tm="0">
                                          <p:val>
                                            <p:fltVal val="0"/>
                                          </p:val>
                                        </p:tav>
                                        <p:tav tm="100000">
                                          <p:val>
                                            <p:strVal val="#ppt_h"/>
                                          </p:val>
                                        </p:tav>
                                      </p:tavLst>
                                    </p:anim>
                                    <p:animEffect transition="in" filter="fade">
                                      <p:cBhvr>
                                        <p:cTn id="25" dur="750"/>
                                        <p:tgtEl>
                                          <p:spTgt spid="13"/>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750" fill="hold"/>
                                        <p:tgtEl>
                                          <p:spTgt spid="14"/>
                                        </p:tgtEl>
                                        <p:attrNameLst>
                                          <p:attrName>ppt_w</p:attrName>
                                        </p:attrNameLst>
                                      </p:cBhvr>
                                      <p:tavLst>
                                        <p:tav tm="0">
                                          <p:val>
                                            <p:fltVal val="0"/>
                                          </p:val>
                                        </p:tav>
                                        <p:tav tm="100000">
                                          <p:val>
                                            <p:strVal val="#ppt_w"/>
                                          </p:val>
                                        </p:tav>
                                      </p:tavLst>
                                    </p:anim>
                                    <p:anim calcmode="lin" valueType="num">
                                      <p:cBhvr>
                                        <p:cTn id="30" dur="750" fill="hold"/>
                                        <p:tgtEl>
                                          <p:spTgt spid="14"/>
                                        </p:tgtEl>
                                        <p:attrNameLst>
                                          <p:attrName>ppt_h</p:attrName>
                                        </p:attrNameLst>
                                      </p:cBhvr>
                                      <p:tavLst>
                                        <p:tav tm="0">
                                          <p:val>
                                            <p:fltVal val="0"/>
                                          </p:val>
                                        </p:tav>
                                        <p:tav tm="100000">
                                          <p:val>
                                            <p:strVal val="#ppt_h"/>
                                          </p:val>
                                        </p:tav>
                                      </p:tavLst>
                                    </p:anim>
                                    <p:animEffect transition="in" filter="fade">
                                      <p:cBhvr>
                                        <p:cTn id="3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487386" y="1495870"/>
            <a:ext cx="2487868" cy="98365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微软雅黑" pitchFamily="34" charset="-122"/>
                <a:ea typeface="微软雅黑" pitchFamily="34" charset="-122"/>
              </a:rPr>
              <a:t>政治纪律</a:t>
            </a:r>
          </a:p>
        </p:txBody>
      </p:sp>
      <p:sp>
        <p:nvSpPr>
          <p:cNvPr id="4" name="圆角矩形 3"/>
          <p:cNvSpPr/>
          <p:nvPr/>
        </p:nvSpPr>
        <p:spPr>
          <a:xfrm>
            <a:off x="2696408" y="1495871"/>
            <a:ext cx="1632551" cy="97080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BFF4B"/>
                </a:solidFill>
                <a:latin typeface="微软雅黑" pitchFamily="34" charset="-122"/>
                <a:ea typeface="微软雅黑" pitchFamily="34" charset="-122"/>
              </a:rPr>
              <a:t>遵守</a:t>
            </a:r>
          </a:p>
        </p:txBody>
      </p:sp>
      <p:pic>
        <p:nvPicPr>
          <p:cNvPr id="5"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4023615" y="881098"/>
            <a:ext cx="766415" cy="1598429"/>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783772" y="2950662"/>
            <a:ext cx="7997238" cy="1421928"/>
          </a:xfrm>
          <a:prstGeom prst="rect">
            <a:avLst/>
          </a:prstGeom>
        </p:spPr>
        <p:txBody>
          <a:bodyPr wrap="square">
            <a:spAutoFit/>
          </a:bodyPr>
          <a:lstStyle/>
          <a:p>
            <a:pPr marL="257175" indent="-257175">
              <a:lnSpc>
                <a:spcPct val="120000"/>
              </a:lnSpc>
              <a:buFont typeface="Wingdings" pitchFamily="2" charset="2"/>
              <a:buChar char="l"/>
            </a:pPr>
            <a:r>
              <a:rPr lang="zh-CN" altLang="en-US" sz="1800" b="1" dirty="0">
                <a:solidFill>
                  <a:srgbClr val="C00000"/>
                </a:solidFill>
                <a:latin typeface="微软雅黑" pitchFamily="34" charset="-122"/>
                <a:ea typeface="微软雅黑" pitchFamily="34" charset="-122"/>
              </a:rPr>
              <a:t>树牢</a:t>
            </a:r>
            <a:r>
              <a:rPr lang="zh-CN" altLang="en-US" sz="1013" dirty="0">
                <a:solidFill>
                  <a:schemeClr val="tx1">
                    <a:lumMod val="95000"/>
                    <a:lumOff val="5000"/>
                  </a:schemeClr>
                </a:solidFill>
                <a:latin typeface="微软雅黑" pitchFamily="34" charset="-122"/>
                <a:ea typeface="微软雅黑" pitchFamily="34" charset="-122"/>
              </a:rPr>
              <a:t>对马克思主义的信仰，对共产主义和中国特色社会主义的信念，对中国共产党的信心。</a:t>
            </a:r>
            <a:endParaRPr lang="en-US" altLang="zh-CN" sz="1013" dirty="0">
              <a:solidFill>
                <a:schemeClr val="tx1">
                  <a:lumMod val="95000"/>
                  <a:lumOff val="5000"/>
                </a:schemeClr>
              </a:solidFill>
              <a:latin typeface="微软雅黑" pitchFamily="34" charset="-122"/>
              <a:ea typeface="微软雅黑" pitchFamily="34" charset="-122"/>
            </a:endParaRPr>
          </a:p>
          <a:p>
            <a:pPr marL="257175" indent="-257175">
              <a:lnSpc>
                <a:spcPct val="120000"/>
              </a:lnSpc>
              <a:buFont typeface="Wingdings" pitchFamily="2" charset="2"/>
              <a:buChar char="l"/>
            </a:pPr>
            <a:r>
              <a:rPr lang="zh-CN" altLang="en-US" sz="1800" b="1" dirty="0">
                <a:solidFill>
                  <a:srgbClr val="C00000"/>
                </a:solidFill>
                <a:latin typeface="微软雅黑" pitchFamily="34" charset="-122"/>
                <a:ea typeface="微软雅黑" pitchFamily="34" charset="-122"/>
              </a:rPr>
              <a:t>坚持</a:t>
            </a:r>
            <a:r>
              <a:rPr lang="zh-CN" altLang="en-US" sz="1013" dirty="0">
                <a:solidFill>
                  <a:schemeClr val="tx1">
                    <a:lumMod val="95000"/>
                    <a:lumOff val="5000"/>
                  </a:schemeClr>
                </a:solidFill>
                <a:latin typeface="微软雅黑" pitchFamily="34" charset="-122"/>
                <a:ea typeface="微软雅黑" pitchFamily="34" charset="-122"/>
              </a:rPr>
              <a:t>理论自信、道路自信、制度自信。</a:t>
            </a:r>
            <a:endParaRPr lang="en-US" altLang="zh-CN" sz="1013" dirty="0">
              <a:solidFill>
                <a:schemeClr val="tx1">
                  <a:lumMod val="95000"/>
                  <a:lumOff val="5000"/>
                </a:schemeClr>
              </a:solidFill>
              <a:latin typeface="微软雅黑" pitchFamily="34" charset="-122"/>
              <a:ea typeface="微软雅黑" pitchFamily="34" charset="-122"/>
            </a:endParaRPr>
          </a:p>
          <a:p>
            <a:pPr marL="257175" indent="-257175">
              <a:lnSpc>
                <a:spcPct val="120000"/>
              </a:lnSpc>
              <a:buFont typeface="Wingdings" pitchFamily="2" charset="2"/>
              <a:buChar char="l"/>
            </a:pPr>
            <a:r>
              <a:rPr lang="zh-CN" altLang="en-US" sz="1800" b="1" dirty="0">
                <a:solidFill>
                  <a:srgbClr val="C00000"/>
                </a:solidFill>
                <a:latin typeface="微软雅黑" pitchFamily="34" charset="-122"/>
                <a:ea typeface="微软雅黑" pitchFamily="34" charset="-122"/>
              </a:rPr>
              <a:t>坚定</a:t>
            </a:r>
            <a:r>
              <a:rPr lang="zh-CN" altLang="en-US" sz="1013" dirty="0">
                <a:solidFill>
                  <a:schemeClr val="tx1">
                    <a:lumMod val="95000"/>
                    <a:lumOff val="5000"/>
                  </a:schemeClr>
                </a:solidFill>
                <a:latin typeface="微软雅黑" pitchFamily="34" charset="-122"/>
                <a:ea typeface="微软雅黑" pitchFamily="34" charset="-122"/>
              </a:rPr>
              <a:t>自己的理想信念，自觉抵制各种社会思潮的侵蚀。</a:t>
            </a:r>
            <a:endParaRPr lang="en-US" altLang="zh-CN" sz="1013" dirty="0">
              <a:solidFill>
                <a:schemeClr val="tx1">
                  <a:lumMod val="95000"/>
                  <a:lumOff val="5000"/>
                </a:schemeClr>
              </a:solidFill>
              <a:latin typeface="微软雅黑" pitchFamily="34" charset="-122"/>
              <a:ea typeface="微软雅黑" pitchFamily="34" charset="-122"/>
            </a:endParaRPr>
          </a:p>
          <a:p>
            <a:pPr marL="257175" indent="-257175">
              <a:lnSpc>
                <a:spcPct val="120000"/>
              </a:lnSpc>
              <a:buFont typeface="Wingdings" pitchFamily="2" charset="2"/>
              <a:buChar char="l"/>
            </a:pPr>
            <a:r>
              <a:rPr lang="zh-CN" altLang="en-US" sz="1800" b="1" dirty="0">
                <a:solidFill>
                  <a:srgbClr val="C00000"/>
                </a:solidFill>
                <a:latin typeface="微软雅黑" pitchFamily="34" charset="-122"/>
                <a:ea typeface="微软雅黑" pitchFamily="34" charset="-122"/>
              </a:rPr>
              <a:t>坚决</a:t>
            </a:r>
            <a:r>
              <a:rPr lang="zh-CN" altLang="en-US" sz="1013" dirty="0">
                <a:solidFill>
                  <a:schemeClr val="tx1">
                    <a:lumMod val="95000"/>
                    <a:lumOff val="5000"/>
                  </a:schemeClr>
                </a:solidFill>
                <a:latin typeface="微软雅黑" pitchFamily="34" charset="-122"/>
                <a:ea typeface="微软雅黑" pitchFamily="34" charset="-122"/>
              </a:rPr>
              <a:t>不允许妄议中央，不充许搞当面一套、背后一套，不允许搞山头主义和分裂主义，不允许“吃共产党的饭，砸共产党的锅”。</a:t>
            </a:r>
            <a:endParaRPr lang="en-US" altLang="zh-CN" sz="1013"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67815728"/>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anim calcmode="lin" valueType="num">
                                      <p:cBhvr>
                                        <p:cTn id="17" dur="750" fill="hold"/>
                                        <p:tgtEl>
                                          <p:spTgt spid="5"/>
                                        </p:tgtEl>
                                        <p:attrNameLst>
                                          <p:attrName>ppt_x</p:attrName>
                                        </p:attrNameLst>
                                      </p:cBhvr>
                                      <p:tavLst>
                                        <p:tav tm="0">
                                          <p:val>
                                            <p:strVal val="#ppt_x"/>
                                          </p:val>
                                        </p:tav>
                                        <p:tav tm="100000">
                                          <p:val>
                                            <p:strVal val="#ppt_x"/>
                                          </p:val>
                                        </p:tav>
                                      </p:tavLst>
                                    </p:anim>
                                    <p:anim calcmode="lin" valueType="num">
                                      <p:cBhvr>
                                        <p:cTn id="18" dur="75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5927477" y="1520098"/>
            <a:ext cx="1447848" cy="13646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一心为党</a:t>
            </a:r>
          </a:p>
        </p:txBody>
      </p:sp>
      <p:sp>
        <p:nvSpPr>
          <p:cNvPr id="12" name="矩形 11"/>
          <p:cNvSpPr/>
          <p:nvPr/>
        </p:nvSpPr>
        <p:spPr>
          <a:xfrm>
            <a:off x="943805" y="2495265"/>
            <a:ext cx="3521587" cy="2169825"/>
          </a:xfrm>
          <a:prstGeom prst="rect">
            <a:avLst/>
          </a:prstGeom>
        </p:spPr>
        <p:txBody>
          <a:bodyPr wrap="square">
            <a:spAutoFit/>
          </a:bodyPr>
          <a:lstStyle/>
          <a:p>
            <a:pPr>
              <a:lnSpc>
                <a:spcPct val="150000"/>
              </a:lnSpc>
            </a:pPr>
            <a:r>
              <a:rPr lang="zh-CN" altLang="en-US" sz="1800" dirty="0">
                <a:latin typeface="微软雅黑" pitchFamily="34" charset="-122"/>
                <a:ea typeface="微软雅黑" pitchFamily="34" charset="-122"/>
              </a:rPr>
              <a:t>如果所有党员都有这种光荣感和使命感，一心为党，一心为公，一心为民，致力于为党的事业大厦添砖加瓦，那么，党的执政根基将坚如磐石，固如金汤。</a:t>
            </a:r>
            <a:endParaRPr lang="zh-CN" altLang="zh-CN" sz="1800" dirty="0">
              <a:latin typeface="微软雅黑" pitchFamily="34" charset="-122"/>
              <a:ea typeface="微软雅黑" pitchFamily="34" charset="-122"/>
            </a:endParaRPr>
          </a:p>
        </p:txBody>
      </p:sp>
      <p:grpSp>
        <p:nvGrpSpPr>
          <p:cNvPr id="26" name="组合 25"/>
          <p:cNvGrpSpPr/>
          <p:nvPr/>
        </p:nvGrpSpPr>
        <p:grpSpPr>
          <a:xfrm>
            <a:off x="997812" y="943429"/>
            <a:ext cx="3748699" cy="1333635"/>
            <a:chOff x="1643204" y="2950494"/>
            <a:chExt cx="4048130" cy="1440160"/>
          </a:xfrm>
        </p:grpSpPr>
        <p:sp>
          <p:nvSpPr>
            <p:cNvPr id="18" name="对角圆角矩形 17"/>
            <p:cNvSpPr/>
            <p:nvPr/>
          </p:nvSpPr>
          <p:spPr>
            <a:xfrm>
              <a:off x="1643204" y="3465055"/>
              <a:ext cx="3832499" cy="925599"/>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21" name="矩形 20"/>
            <p:cNvSpPr/>
            <p:nvPr/>
          </p:nvSpPr>
          <p:spPr>
            <a:xfrm>
              <a:off x="2389886" y="3670575"/>
              <a:ext cx="3301448" cy="565013"/>
            </a:xfrm>
            <a:prstGeom prst="rect">
              <a:avLst/>
            </a:prstGeom>
          </p:spPr>
          <p:txBody>
            <a:bodyPr wrap="none">
              <a:spAutoFit/>
            </a:bodyPr>
            <a:lstStyle/>
            <a:p>
              <a:r>
                <a:rPr lang="zh-CN" altLang="en-US" sz="2800" b="1" dirty="0">
                  <a:solidFill>
                    <a:srgbClr val="FBFF4B"/>
                  </a:solidFill>
                  <a:latin typeface="微软雅黑" pitchFamily="34" charset="-122"/>
                  <a:ea typeface="微软雅黑" pitchFamily="34" charset="-122"/>
                </a:rPr>
                <a:t>做到“三个一心”</a:t>
              </a:r>
              <a:endParaRPr lang="zh-CN" altLang="en-US" sz="1100" dirty="0">
                <a:solidFill>
                  <a:srgbClr val="FBFF4B"/>
                </a:solidFill>
                <a:latin typeface="微软雅黑" pitchFamily="34" charset="-122"/>
                <a:ea typeface="微软雅黑" pitchFamily="34" charset="-122"/>
              </a:endParaRP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486" y="2950494"/>
              <a:ext cx="690528" cy="144016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9" name="椭圆 18"/>
          <p:cNvSpPr/>
          <p:nvPr/>
        </p:nvSpPr>
        <p:spPr>
          <a:xfrm>
            <a:off x="5203553" y="2763297"/>
            <a:ext cx="1447848" cy="13646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一心为公</a:t>
            </a:r>
          </a:p>
        </p:txBody>
      </p:sp>
      <p:sp>
        <p:nvSpPr>
          <p:cNvPr id="20" name="椭圆 19"/>
          <p:cNvSpPr/>
          <p:nvPr/>
        </p:nvSpPr>
        <p:spPr>
          <a:xfrm>
            <a:off x="6665637" y="2763297"/>
            <a:ext cx="1447848" cy="136467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itchFamily="34" charset="-122"/>
                <a:ea typeface="微软雅黑" pitchFamily="34" charset="-122"/>
              </a:rPr>
              <a:t>一心为民</a:t>
            </a:r>
          </a:p>
        </p:txBody>
      </p:sp>
    </p:spTree>
    <p:extLst>
      <p:ext uri="{BB962C8B-B14F-4D97-AF65-F5344CB8AC3E}">
        <p14:creationId xmlns:p14="http://schemas.microsoft.com/office/powerpoint/2010/main" xmlns="" val="627715392"/>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50" fill="hold"/>
                                        <p:tgtEl>
                                          <p:spTgt spid="11"/>
                                        </p:tgtEl>
                                        <p:attrNameLst>
                                          <p:attrName>ppt_w</p:attrName>
                                        </p:attrNameLst>
                                      </p:cBhvr>
                                      <p:tavLst>
                                        <p:tav tm="0">
                                          <p:val>
                                            <p:fltVal val="0"/>
                                          </p:val>
                                        </p:tav>
                                        <p:tav tm="100000">
                                          <p:val>
                                            <p:strVal val="#ppt_w"/>
                                          </p:val>
                                        </p:tav>
                                      </p:tavLst>
                                    </p:anim>
                                    <p:anim calcmode="lin" valueType="num">
                                      <p:cBhvr>
                                        <p:cTn id="18" dur="750" fill="hold"/>
                                        <p:tgtEl>
                                          <p:spTgt spid="11"/>
                                        </p:tgtEl>
                                        <p:attrNameLst>
                                          <p:attrName>ppt_h</p:attrName>
                                        </p:attrNameLst>
                                      </p:cBhvr>
                                      <p:tavLst>
                                        <p:tav tm="0">
                                          <p:val>
                                            <p:fltVal val="0"/>
                                          </p:val>
                                        </p:tav>
                                        <p:tav tm="100000">
                                          <p:val>
                                            <p:strVal val="#ppt_h"/>
                                          </p:val>
                                        </p:tav>
                                      </p:tavLst>
                                    </p:anim>
                                    <p:animEffect transition="in" filter="fade">
                                      <p:cBhvr>
                                        <p:cTn id="19" dur="750"/>
                                        <p:tgtEl>
                                          <p:spTgt spid="11"/>
                                        </p:tgtEl>
                                      </p:cBhvr>
                                    </p:animEffect>
                                  </p:childTnLst>
                                </p:cTn>
                              </p:par>
                            </p:childTnLst>
                          </p:cTn>
                        </p:par>
                        <p:par>
                          <p:cTn id="20" fill="hold">
                            <p:stCondLst>
                              <p:cond delay="225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750" fill="hold"/>
                                        <p:tgtEl>
                                          <p:spTgt spid="19"/>
                                        </p:tgtEl>
                                        <p:attrNameLst>
                                          <p:attrName>ppt_w</p:attrName>
                                        </p:attrNameLst>
                                      </p:cBhvr>
                                      <p:tavLst>
                                        <p:tav tm="0">
                                          <p:val>
                                            <p:fltVal val="0"/>
                                          </p:val>
                                        </p:tav>
                                        <p:tav tm="100000">
                                          <p:val>
                                            <p:strVal val="#ppt_w"/>
                                          </p:val>
                                        </p:tav>
                                      </p:tavLst>
                                    </p:anim>
                                    <p:anim calcmode="lin" valueType="num">
                                      <p:cBhvr>
                                        <p:cTn id="24" dur="750" fill="hold"/>
                                        <p:tgtEl>
                                          <p:spTgt spid="19"/>
                                        </p:tgtEl>
                                        <p:attrNameLst>
                                          <p:attrName>ppt_h</p:attrName>
                                        </p:attrNameLst>
                                      </p:cBhvr>
                                      <p:tavLst>
                                        <p:tav tm="0">
                                          <p:val>
                                            <p:fltVal val="0"/>
                                          </p:val>
                                        </p:tav>
                                        <p:tav tm="100000">
                                          <p:val>
                                            <p:strVal val="#ppt_h"/>
                                          </p:val>
                                        </p:tav>
                                      </p:tavLst>
                                    </p:anim>
                                    <p:animEffect transition="in" filter="fade">
                                      <p:cBhvr>
                                        <p:cTn id="25" dur="750"/>
                                        <p:tgtEl>
                                          <p:spTgt spid="19"/>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750" fill="hold"/>
                                        <p:tgtEl>
                                          <p:spTgt spid="20"/>
                                        </p:tgtEl>
                                        <p:attrNameLst>
                                          <p:attrName>ppt_w</p:attrName>
                                        </p:attrNameLst>
                                      </p:cBhvr>
                                      <p:tavLst>
                                        <p:tav tm="0">
                                          <p:val>
                                            <p:fltVal val="0"/>
                                          </p:val>
                                        </p:tav>
                                        <p:tav tm="100000">
                                          <p:val>
                                            <p:strVal val="#ppt_w"/>
                                          </p:val>
                                        </p:tav>
                                      </p:tavLst>
                                    </p:anim>
                                    <p:anim calcmode="lin" valueType="num">
                                      <p:cBhvr>
                                        <p:cTn id="30" dur="750" fill="hold"/>
                                        <p:tgtEl>
                                          <p:spTgt spid="20"/>
                                        </p:tgtEl>
                                        <p:attrNameLst>
                                          <p:attrName>ppt_h</p:attrName>
                                        </p:attrNameLst>
                                      </p:cBhvr>
                                      <p:tavLst>
                                        <p:tav tm="0">
                                          <p:val>
                                            <p:fltVal val="0"/>
                                          </p:val>
                                        </p:tav>
                                        <p:tav tm="100000">
                                          <p:val>
                                            <p:strVal val="#ppt_h"/>
                                          </p:val>
                                        </p:tav>
                                      </p:tavLst>
                                    </p:anim>
                                    <p:animEffect transition="in" filter="fade">
                                      <p:cBhvr>
                                        <p:cTn id="31"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9" grpId="0" animBg="1"/>
      <p:bldP spid="20"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249</TotalTime>
  <Words>2583</Words>
  <Application>Microsoft Office PowerPoint</Application>
  <PresentationFormat>全屏显示(16:9)</PresentationFormat>
  <Paragraphs>197</Paragraphs>
  <Slides>28</Slides>
  <Notes>28</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User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hlf</cp:lastModifiedBy>
  <cp:revision>47</cp:revision>
  <dcterms:created xsi:type="dcterms:W3CDTF">2017-03-04T06:55:50Z</dcterms:created>
  <dcterms:modified xsi:type="dcterms:W3CDTF">2018-02-26T08:44:04Z</dcterms:modified>
</cp:coreProperties>
</file>