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0"/>
  </p:notesMasterIdLst>
  <p:sldIdLst>
    <p:sldId id="270" r:id="rId2"/>
    <p:sldId id="256" r:id="rId3"/>
    <p:sldId id="273" r:id="rId4"/>
    <p:sldId id="257" r:id="rId5"/>
    <p:sldId id="289" r:id="rId6"/>
    <p:sldId id="276" r:id="rId7"/>
    <p:sldId id="290" r:id="rId8"/>
    <p:sldId id="278" r:id="rId9"/>
    <p:sldId id="279" r:id="rId10"/>
    <p:sldId id="281" r:id="rId11"/>
    <p:sldId id="280" r:id="rId12"/>
    <p:sldId id="291" r:id="rId13"/>
    <p:sldId id="265" r:id="rId14"/>
    <p:sldId id="284" r:id="rId15"/>
    <p:sldId id="285" r:id="rId16"/>
    <p:sldId id="292" r:id="rId17"/>
    <p:sldId id="287" r:id="rId18"/>
    <p:sldId id="261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  <p:bold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6343"/>
    <a:srgbClr val="31ACB5"/>
    <a:srgbClr val="F2947E"/>
    <a:srgbClr val="F8C6BA"/>
    <a:srgbClr val="EE775C"/>
    <a:srgbClr val="35BB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494" autoAdjust="0"/>
  </p:normalViewPr>
  <p:slideViewPr>
    <p:cSldViewPr snapToGrid="0">
      <p:cViewPr varScale="1">
        <p:scale>
          <a:sx n="90" d="100"/>
          <a:sy n="90" d="100"/>
        </p:scale>
        <p:origin x="-78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6E326-7A8B-4A2F-AFB5-FABE8D94FF5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B8799-C4E5-4DE5-B743-0D2BA5D547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71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0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99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57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323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63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507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06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993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44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974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87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012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4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467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07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405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50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54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3BFB7-74CA-4FBB-9BAA-4D55F32D716A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E20DE-EFCC-4205-9434-E6F9C9FB4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32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39" y="1236"/>
            <a:ext cx="9154729" cy="2728109"/>
          </a:xfrm>
          <a:prstGeom prst="rect">
            <a:avLst/>
          </a:prstGeom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74320" y="1170548"/>
            <a:ext cx="8595360" cy="101566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家长会主题</a:t>
            </a:r>
            <a:r>
              <a:rPr lang="en-US" altLang="zh-CN" sz="4400" dirty="0" smtClean="0">
                <a:solidFill>
                  <a:schemeClr val="accent1"/>
                </a:solidFill>
                <a:cs typeface="+mn-ea"/>
                <a:sym typeface="+mn-lt"/>
              </a:rPr>
              <a:t>PPT</a:t>
            </a:r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模板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Text Box 4"/>
          <p:cNvSpPr>
            <a:spLocks noChangeArrowheads="1"/>
          </p:cNvSpPr>
          <p:nvPr/>
        </p:nvSpPr>
        <p:spPr bwMode="auto">
          <a:xfrm>
            <a:off x="2020186" y="3502745"/>
            <a:ext cx="56990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汇报时间：</a:t>
            </a:r>
            <a:r>
              <a:rPr lang="en-US" altLang="zh-CN" sz="2000" dirty="0" smtClean="0">
                <a:solidFill>
                  <a:schemeClr val="accent1"/>
                </a:solidFill>
                <a:cs typeface="+mn-ea"/>
                <a:sym typeface="+mn-lt"/>
              </a:rPr>
              <a:t>2019</a:t>
            </a: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10</a:t>
            </a: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月      汇报人</a:t>
            </a: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：</a:t>
            </a:r>
            <a:endParaRPr 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79" y="3074391"/>
            <a:ext cx="1088531" cy="19031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90797" y="3002381"/>
            <a:ext cx="1088531" cy="190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619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904" y="978216"/>
            <a:ext cx="8634192" cy="291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一、家庭作业</a:t>
            </a:r>
            <a:r>
              <a:rPr lang="zh-CN" altLang="en-US" sz="1700" dirty="0">
                <a:solidFill>
                  <a:schemeClr val="accent1"/>
                </a:solidFill>
                <a:cs typeface="+mn-ea"/>
                <a:sym typeface="+mn-lt"/>
              </a:rPr>
              <a:t>是对学习的巩固，家长应该非常重视</a:t>
            </a: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en-US" altLang="zh-CN" sz="170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二、有些</a:t>
            </a:r>
            <a:r>
              <a:rPr lang="zh-CN" altLang="en-US" sz="1700" dirty="0">
                <a:solidFill>
                  <a:schemeClr val="accent1"/>
                </a:solidFill>
                <a:cs typeface="+mn-ea"/>
                <a:sym typeface="+mn-lt"/>
              </a:rPr>
              <a:t>家长积极配合并督促孩子认真写书写家庭作业，字写 得不好，要求孩子擦掉重写</a:t>
            </a: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en-US" altLang="zh-CN" sz="170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三、我们</a:t>
            </a:r>
            <a:r>
              <a:rPr lang="zh-CN" altLang="en-US" sz="1700" dirty="0">
                <a:solidFill>
                  <a:schemeClr val="accent1"/>
                </a:solidFill>
                <a:cs typeface="+mn-ea"/>
                <a:sym typeface="+mn-lt"/>
              </a:rPr>
              <a:t>的孩子年纪小，培养的开始应带有一定的强制性，即具体要求</a:t>
            </a: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、督促、检查。</a:t>
            </a:r>
            <a:endParaRPr lang="en-US" altLang="zh-CN" sz="170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四、有些</a:t>
            </a:r>
            <a:r>
              <a:rPr lang="zh-CN" altLang="en-US" sz="1700" dirty="0">
                <a:solidFill>
                  <a:schemeClr val="accent1"/>
                </a:solidFill>
                <a:cs typeface="+mn-ea"/>
                <a:sym typeface="+mn-lt"/>
              </a:rPr>
              <a:t>家长要求一大堆，却不认真检查落实，时间长了，孩子摸透了家长的脾气，进而钻了家长的空子</a:t>
            </a: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en-US" altLang="zh-CN" sz="170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700" dirty="0" smtClean="0">
                <a:solidFill>
                  <a:schemeClr val="accent1"/>
                </a:solidFill>
                <a:cs typeface="+mn-ea"/>
                <a:sym typeface="+mn-lt"/>
              </a:rPr>
              <a:t>五、只有</a:t>
            </a:r>
            <a:r>
              <a:rPr lang="zh-CN" altLang="en-US" sz="1700" dirty="0">
                <a:solidFill>
                  <a:schemeClr val="accent1"/>
                </a:solidFill>
                <a:cs typeface="+mn-ea"/>
                <a:sym typeface="+mn-lt"/>
              </a:rPr>
              <a:t>对孩子要求具体，检查认真，才能使孩子感觉家长要求的严肃性，进而约束自己把要求化为行动。</a:t>
            </a:r>
          </a:p>
          <a:p>
            <a:pPr>
              <a:lnSpc>
                <a:spcPct val="120000"/>
              </a:lnSpc>
            </a:pPr>
            <a:endParaRPr lang="zh-CN" altLang="en-US" sz="17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作业书写情况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879" y="3471930"/>
            <a:ext cx="5868242" cy="173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7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阅读情况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904" y="1124793"/>
            <a:ext cx="84359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阅读是非常重要的，可以提高孩子的识字量，提高孩子的理解能力，提高孩子的写作能力。孩子阅读什么，需要在家长的指导和监督。可以去买，可以去书店</a:t>
            </a: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看。</a:t>
            </a: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家长要督促孩子每周熟背老师指定的古诗、佳句、成语</a:t>
            </a: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50078" y="2835804"/>
            <a:ext cx="3338681" cy="1991155"/>
            <a:chOff x="555762" y="3640138"/>
            <a:chExt cx="3174409" cy="1893185"/>
          </a:xfrm>
        </p:grpSpPr>
        <p:sp>
          <p:nvSpPr>
            <p:cNvPr id="24" name="圆角矩形 23"/>
            <p:cNvSpPr/>
            <p:nvPr/>
          </p:nvSpPr>
          <p:spPr>
            <a:xfrm>
              <a:off x="555762" y="3640138"/>
              <a:ext cx="3174409" cy="1893185"/>
            </a:xfrm>
            <a:prstGeom prst="roundRect">
              <a:avLst>
                <a:gd name="adj" fmla="val 3921"/>
              </a:avLst>
            </a:prstGeom>
            <a:solidFill>
              <a:schemeClr val="accent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608793" y="3724177"/>
              <a:ext cx="3053183" cy="1733805"/>
            </a:xfrm>
            <a:prstGeom prst="roundRect">
              <a:avLst>
                <a:gd name="adj" fmla="val 4883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6" name="矩形 166"/>
            <p:cNvSpPr/>
            <p:nvPr/>
          </p:nvSpPr>
          <p:spPr>
            <a:xfrm>
              <a:off x="2834640" y="3664418"/>
              <a:ext cx="868842" cy="1126479"/>
            </a:xfrm>
            <a:custGeom>
              <a:avLst/>
              <a:gdLst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1110597 h 1110597"/>
                <a:gd name="connsiteX4" fmla="*/ 0 w 856592"/>
                <a:gd name="connsiteY4" fmla="*/ 0 h 1110597"/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0 h 1110597"/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0 h 1110597"/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0 h 111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6592" h="1110597">
                  <a:moveTo>
                    <a:pt x="0" y="0"/>
                  </a:moveTo>
                  <a:lnTo>
                    <a:pt x="856592" y="0"/>
                  </a:lnTo>
                  <a:lnTo>
                    <a:pt x="856592" y="1110597"/>
                  </a:lnTo>
                  <a:cubicBezTo>
                    <a:pt x="571061" y="481318"/>
                    <a:pt x="460791" y="33971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9000"/>
                  </a:schemeClr>
                </a:gs>
              </a:gsLst>
              <a:lin ang="16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68816" y="2835804"/>
            <a:ext cx="3338681" cy="1991155"/>
            <a:chOff x="555762" y="3640138"/>
            <a:chExt cx="3174409" cy="1893185"/>
          </a:xfrm>
        </p:grpSpPr>
        <p:sp>
          <p:nvSpPr>
            <p:cNvPr id="28" name="圆角矩形 27"/>
            <p:cNvSpPr/>
            <p:nvPr/>
          </p:nvSpPr>
          <p:spPr>
            <a:xfrm>
              <a:off x="555762" y="3640138"/>
              <a:ext cx="3174409" cy="1893185"/>
            </a:xfrm>
            <a:prstGeom prst="roundRect">
              <a:avLst>
                <a:gd name="adj" fmla="val 3921"/>
              </a:avLst>
            </a:prstGeom>
            <a:solidFill>
              <a:schemeClr val="accent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608793" y="3724177"/>
              <a:ext cx="3053183" cy="1733805"/>
            </a:xfrm>
            <a:prstGeom prst="roundRect">
              <a:avLst>
                <a:gd name="adj" fmla="val 4883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30" name="矩形 166"/>
            <p:cNvSpPr/>
            <p:nvPr/>
          </p:nvSpPr>
          <p:spPr>
            <a:xfrm>
              <a:off x="2834640" y="3664418"/>
              <a:ext cx="868842" cy="1126479"/>
            </a:xfrm>
            <a:custGeom>
              <a:avLst/>
              <a:gdLst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1110597 h 1110597"/>
                <a:gd name="connsiteX4" fmla="*/ 0 w 856592"/>
                <a:gd name="connsiteY4" fmla="*/ 0 h 1110597"/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0 h 1110597"/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0 h 1110597"/>
                <a:gd name="connsiteX0" fmla="*/ 0 w 856592"/>
                <a:gd name="connsiteY0" fmla="*/ 0 h 1110597"/>
                <a:gd name="connsiteX1" fmla="*/ 856592 w 856592"/>
                <a:gd name="connsiteY1" fmla="*/ 0 h 1110597"/>
                <a:gd name="connsiteX2" fmla="*/ 856592 w 856592"/>
                <a:gd name="connsiteY2" fmla="*/ 1110597 h 1110597"/>
                <a:gd name="connsiteX3" fmla="*/ 0 w 856592"/>
                <a:gd name="connsiteY3" fmla="*/ 0 h 111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6592" h="1110597">
                  <a:moveTo>
                    <a:pt x="0" y="0"/>
                  </a:moveTo>
                  <a:lnTo>
                    <a:pt x="856592" y="0"/>
                  </a:lnTo>
                  <a:lnTo>
                    <a:pt x="856592" y="1110597"/>
                  </a:lnTo>
                  <a:cubicBezTo>
                    <a:pt x="571061" y="481318"/>
                    <a:pt x="460791" y="33971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9000"/>
                  </a:schemeClr>
                </a:gs>
              </a:gsLst>
              <a:lin ang="16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694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05545" y="241954"/>
            <a:ext cx="3532911" cy="3798521"/>
            <a:chOff x="3561292" y="1292098"/>
            <a:chExt cx="3764368" cy="40455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821" y="1292098"/>
              <a:ext cx="1734108" cy="262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292" y="3143019"/>
              <a:ext cx="3764368" cy="219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36056" y="2625530"/>
            <a:ext cx="4271889" cy="1008326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关于纪律、</a:t>
            </a:r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卫生</a:t>
            </a:r>
            <a:r>
              <a:rPr lang="zh-CN" alt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方面</a:t>
            </a:r>
            <a:endParaRPr lang="zh-CN" alt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321" y="4279533"/>
            <a:ext cx="5553359" cy="1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219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纪律方面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898894" y="1387254"/>
            <a:ext cx="1054100" cy="498475"/>
            <a:chOff x="1886618" y="1876930"/>
            <a:chExt cx="1052946" cy="498763"/>
          </a:xfrm>
        </p:grpSpPr>
        <p:sp>
          <p:nvSpPr>
            <p:cNvPr id="35" name="圆角矩形 34"/>
            <p:cNvSpPr/>
            <p:nvPr/>
          </p:nvSpPr>
          <p:spPr>
            <a:xfrm>
              <a:off x="1886618" y="1876930"/>
              <a:ext cx="1052946" cy="49876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886618" y="1980178"/>
              <a:ext cx="1052946" cy="338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第一条</a:t>
              </a:r>
            </a:p>
          </p:txBody>
        </p:sp>
      </p:grpSp>
      <p:sp>
        <p:nvSpPr>
          <p:cNvPr id="37" name="右箭头 36"/>
          <p:cNvSpPr/>
          <p:nvPr/>
        </p:nvSpPr>
        <p:spPr>
          <a:xfrm>
            <a:off x="3168894" y="1512667"/>
            <a:ext cx="533400" cy="249237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878507" y="1371729"/>
            <a:ext cx="3392487" cy="523223"/>
            <a:chOff x="3865418" y="1861385"/>
            <a:chExt cx="3391965" cy="523522"/>
          </a:xfrm>
        </p:grpSpPr>
        <p:sp>
          <p:nvSpPr>
            <p:cNvPr id="39" name="圆角矩形 38"/>
            <p:cNvSpPr/>
            <p:nvPr/>
          </p:nvSpPr>
          <p:spPr>
            <a:xfrm>
              <a:off x="3865418" y="1876930"/>
              <a:ext cx="3391965" cy="49876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905099" y="1861385"/>
              <a:ext cx="3352284" cy="5235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班里很多同学自我约束能力较强</a:t>
              </a: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，</a:t>
              </a:r>
              <a:endParaRPr lang="en-US" altLang="zh-CN" sz="1400" dirty="0" smtClean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自觉</a:t>
              </a: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遵守各项纪律。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1898894" y="2324851"/>
            <a:ext cx="1054100" cy="500063"/>
            <a:chOff x="1886618" y="2674040"/>
            <a:chExt cx="1052946" cy="498763"/>
          </a:xfrm>
        </p:grpSpPr>
        <p:sp>
          <p:nvSpPr>
            <p:cNvPr id="42" name="圆角矩形 41"/>
            <p:cNvSpPr/>
            <p:nvPr/>
          </p:nvSpPr>
          <p:spPr>
            <a:xfrm>
              <a:off x="1886618" y="2674040"/>
              <a:ext cx="1052946" cy="49876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86618" y="2770626"/>
              <a:ext cx="1052946" cy="3376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第二条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右箭头 43"/>
          <p:cNvSpPr/>
          <p:nvPr/>
        </p:nvSpPr>
        <p:spPr>
          <a:xfrm>
            <a:off x="3168894" y="2450264"/>
            <a:ext cx="533400" cy="249237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3878507" y="2316373"/>
            <a:ext cx="3392487" cy="523218"/>
            <a:chOff x="3865418" y="2665597"/>
            <a:chExt cx="3391965" cy="521860"/>
          </a:xfrm>
        </p:grpSpPr>
        <p:sp>
          <p:nvSpPr>
            <p:cNvPr id="46" name="圆角矩形 45"/>
            <p:cNvSpPr/>
            <p:nvPr/>
          </p:nvSpPr>
          <p:spPr>
            <a:xfrm>
              <a:off x="3865418" y="2674040"/>
              <a:ext cx="3391965" cy="49876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865418" y="2665597"/>
              <a:ext cx="3391965" cy="5218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部分同学听讲不认真，上课爱做小</a:t>
              </a: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动作“爱插嘴”</a:t>
              </a: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的习惯有待改进。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898894" y="3300192"/>
            <a:ext cx="1054100" cy="498475"/>
            <a:chOff x="1886617" y="3789803"/>
            <a:chExt cx="1052946" cy="498763"/>
          </a:xfrm>
        </p:grpSpPr>
        <p:sp>
          <p:nvSpPr>
            <p:cNvPr id="49" name="圆角矩形 48"/>
            <p:cNvSpPr/>
            <p:nvPr/>
          </p:nvSpPr>
          <p:spPr>
            <a:xfrm>
              <a:off x="1886617" y="3789803"/>
              <a:ext cx="1052946" cy="49876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86617" y="3899403"/>
              <a:ext cx="1052946" cy="338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accent1"/>
                  </a:solidFill>
                  <a:cs typeface="+mn-ea"/>
                  <a:sym typeface="+mn-lt"/>
                </a:rPr>
                <a:t>第三条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右箭头 50"/>
          <p:cNvSpPr/>
          <p:nvPr/>
        </p:nvSpPr>
        <p:spPr>
          <a:xfrm>
            <a:off x="3168894" y="3425604"/>
            <a:ext cx="533400" cy="249238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878506" y="3244730"/>
            <a:ext cx="3392488" cy="609398"/>
            <a:chOff x="3865416" y="3431130"/>
            <a:chExt cx="3391968" cy="609789"/>
          </a:xfrm>
        </p:grpSpPr>
        <p:sp>
          <p:nvSpPr>
            <p:cNvPr id="53" name="圆角矩形 52"/>
            <p:cNvSpPr/>
            <p:nvPr/>
          </p:nvSpPr>
          <p:spPr>
            <a:xfrm>
              <a:off x="3865417" y="3471150"/>
              <a:ext cx="3391967" cy="522335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865416" y="3431130"/>
              <a:ext cx="3391967" cy="6097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部分男同学太爱动，自我约束能力</a:t>
              </a: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较差</a:t>
              </a:r>
              <a:endParaRPr lang="en-US" altLang="zh-CN" sz="1400" dirty="0" smtClean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课</a:t>
              </a: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下爱追逐打闹，安全问题令老师</a:t>
              </a:r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担忧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517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卫生方面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563888" y="1634579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961284" y="2281254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961284" y="3041485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563888" y="3688159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0" name="TextBox 21"/>
          <p:cNvSpPr txBox="1"/>
          <p:nvPr/>
        </p:nvSpPr>
        <p:spPr>
          <a:xfrm>
            <a:off x="3995937" y="162528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饮水问题：要求带大口的 水壶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2"/>
          <p:cNvSpPr txBox="1"/>
          <p:nvPr/>
        </p:nvSpPr>
        <p:spPr>
          <a:xfrm>
            <a:off x="4421284" y="2273359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部分同学有不好的卫生习惯。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4440676" y="3066845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勤洗头发，剪手指甲；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4067943" y="3726325"/>
            <a:ext cx="4605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学生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个人卫生，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希望各位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家长配合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弧形 63"/>
          <p:cNvSpPr/>
          <p:nvPr/>
        </p:nvSpPr>
        <p:spPr>
          <a:xfrm rot="2700000">
            <a:off x="-103679" y="1084011"/>
            <a:ext cx="3573400" cy="3573400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94517" y="1722421"/>
            <a:ext cx="2289699" cy="228969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5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2046062" y="1508481"/>
            <a:ext cx="1728787" cy="1087438"/>
          </a:xfrm>
          <a:custGeom>
            <a:avLst/>
            <a:gdLst>
              <a:gd name="connsiteX0" fmla="*/ 0 w 982607"/>
              <a:gd name="connsiteY0" fmla="*/ 61720 h 617200"/>
              <a:gd name="connsiteX1" fmla="*/ 61720 w 982607"/>
              <a:gd name="connsiteY1" fmla="*/ 0 h 617200"/>
              <a:gd name="connsiteX2" fmla="*/ 920887 w 982607"/>
              <a:gd name="connsiteY2" fmla="*/ 0 h 617200"/>
              <a:gd name="connsiteX3" fmla="*/ 982607 w 982607"/>
              <a:gd name="connsiteY3" fmla="*/ 61720 h 617200"/>
              <a:gd name="connsiteX4" fmla="*/ 982607 w 982607"/>
              <a:gd name="connsiteY4" fmla="*/ 555480 h 617200"/>
              <a:gd name="connsiteX5" fmla="*/ 920887 w 982607"/>
              <a:gd name="connsiteY5" fmla="*/ 617200 h 617200"/>
              <a:gd name="connsiteX6" fmla="*/ 61720 w 982607"/>
              <a:gd name="connsiteY6" fmla="*/ 617200 h 617200"/>
              <a:gd name="connsiteX7" fmla="*/ 0 w 982607"/>
              <a:gd name="connsiteY7" fmla="*/ 555480 h 617200"/>
              <a:gd name="connsiteX8" fmla="*/ 0 w 982607"/>
              <a:gd name="connsiteY8" fmla="*/ 61720 h 61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2607" h="617200">
                <a:moveTo>
                  <a:pt x="0" y="61720"/>
                </a:moveTo>
                <a:cubicBezTo>
                  <a:pt x="0" y="27633"/>
                  <a:pt x="27633" y="0"/>
                  <a:pt x="61720" y="0"/>
                </a:cubicBezTo>
                <a:lnTo>
                  <a:pt x="920887" y="0"/>
                </a:lnTo>
                <a:cubicBezTo>
                  <a:pt x="954974" y="0"/>
                  <a:pt x="982607" y="27633"/>
                  <a:pt x="982607" y="61720"/>
                </a:cubicBezTo>
                <a:lnTo>
                  <a:pt x="982607" y="555480"/>
                </a:lnTo>
                <a:cubicBezTo>
                  <a:pt x="982607" y="589567"/>
                  <a:pt x="954974" y="617200"/>
                  <a:pt x="920887" y="617200"/>
                </a:cubicBezTo>
                <a:lnTo>
                  <a:pt x="61720" y="617200"/>
                </a:lnTo>
                <a:cubicBezTo>
                  <a:pt x="27633" y="617200"/>
                  <a:pt x="0" y="589567"/>
                  <a:pt x="0" y="555480"/>
                </a:cubicBezTo>
                <a:lnTo>
                  <a:pt x="0" y="61720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9987" tIns="59987" rIns="59987" bIns="59987" spcCol="1270" anchor="ctr"/>
          <a:lstStyle/>
          <a:p>
            <a:pPr algn="ctr" defTabSz="488938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75" dirty="0" smtClean="0">
                <a:solidFill>
                  <a:schemeClr val="accent1"/>
                </a:solidFill>
                <a:cs typeface="+mn-ea"/>
                <a:sym typeface="+mn-lt"/>
              </a:rPr>
              <a:t>不重视</a:t>
            </a:r>
            <a:endParaRPr lang="zh-CN" altLang="en-US" sz="277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 bwMode="auto">
          <a:xfrm>
            <a:off x="5178199" y="1508481"/>
            <a:ext cx="1728788" cy="1087438"/>
          </a:xfrm>
          <a:custGeom>
            <a:avLst/>
            <a:gdLst>
              <a:gd name="connsiteX0" fmla="*/ 0 w 982607"/>
              <a:gd name="connsiteY0" fmla="*/ 61720 h 617200"/>
              <a:gd name="connsiteX1" fmla="*/ 61720 w 982607"/>
              <a:gd name="connsiteY1" fmla="*/ 0 h 617200"/>
              <a:gd name="connsiteX2" fmla="*/ 920887 w 982607"/>
              <a:gd name="connsiteY2" fmla="*/ 0 h 617200"/>
              <a:gd name="connsiteX3" fmla="*/ 982607 w 982607"/>
              <a:gd name="connsiteY3" fmla="*/ 61720 h 617200"/>
              <a:gd name="connsiteX4" fmla="*/ 982607 w 982607"/>
              <a:gd name="connsiteY4" fmla="*/ 555480 h 617200"/>
              <a:gd name="connsiteX5" fmla="*/ 920887 w 982607"/>
              <a:gd name="connsiteY5" fmla="*/ 617200 h 617200"/>
              <a:gd name="connsiteX6" fmla="*/ 61720 w 982607"/>
              <a:gd name="connsiteY6" fmla="*/ 617200 h 617200"/>
              <a:gd name="connsiteX7" fmla="*/ 0 w 982607"/>
              <a:gd name="connsiteY7" fmla="*/ 555480 h 617200"/>
              <a:gd name="connsiteX8" fmla="*/ 0 w 982607"/>
              <a:gd name="connsiteY8" fmla="*/ 61720 h 61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2607" h="617200">
                <a:moveTo>
                  <a:pt x="0" y="61720"/>
                </a:moveTo>
                <a:cubicBezTo>
                  <a:pt x="0" y="27633"/>
                  <a:pt x="27633" y="0"/>
                  <a:pt x="61720" y="0"/>
                </a:cubicBezTo>
                <a:lnTo>
                  <a:pt x="920887" y="0"/>
                </a:lnTo>
                <a:cubicBezTo>
                  <a:pt x="954974" y="0"/>
                  <a:pt x="982607" y="27633"/>
                  <a:pt x="982607" y="61720"/>
                </a:cubicBezTo>
                <a:lnTo>
                  <a:pt x="982607" y="555480"/>
                </a:lnTo>
                <a:cubicBezTo>
                  <a:pt x="982607" y="589567"/>
                  <a:pt x="954974" y="617200"/>
                  <a:pt x="920887" y="617200"/>
                </a:cubicBezTo>
                <a:lnTo>
                  <a:pt x="61720" y="617200"/>
                </a:lnTo>
                <a:cubicBezTo>
                  <a:pt x="27633" y="617200"/>
                  <a:pt x="0" y="589567"/>
                  <a:pt x="0" y="555480"/>
                </a:cubicBezTo>
                <a:lnTo>
                  <a:pt x="0" y="61720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9987" tIns="59987" rIns="59987" bIns="59987" spcCol="1270" anchor="ctr"/>
          <a:lstStyle/>
          <a:p>
            <a:pPr algn="ctr" defTabSz="488938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75" dirty="0" smtClean="0">
                <a:solidFill>
                  <a:schemeClr val="accent1"/>
                </a:solidFill>
                <a:cs typeface="+mn-ea"/>
                <a:sym typeface="+mn-lt"/>
              </a:rPr>
              <a:t>主动性差</a:t>
            </a:r>
            <a:endParaRPr lang="zh-CN" altLang="en-US" sz="277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40"/>
          <p:cNvSpPr txBox="1">
            <a:spLocks noChangeArrowheads="1"/>
          </p:cNvSpPr>
          <p:nvPr/>
        </p:nvSpPr>
        <p:spPr bwMode="auto">
          <a:xfrm>
            <a:off x="1534887" y="2865793"/>
            <a:ext cx="2627760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"/>
              </a:spcBef>
              <a:spcAft>
                <a:spcPct val="5000"/>
              </a:spcAft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家庭作业不够重视，通过书写质量就可以看出来。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12973" y="1630718"/>
            <a:ext cx="9207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+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40"/>
          <p:cNvSpPr txBox="1">
            <a:spLocks noChangeArrowheads="1"/>
          </p:cNvSpPr>
          <p:nvPr/>
        </p:nvSpPr>
        <p:spPr bwMode="auto">
          <a:xfrm>
            <a:off x="4810530" y="2865793"/>
            <a:ext cx="2541887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作业欠交</a:t>
            </a:r>
            <a:r>
              <a:rPr lang="zh-CN" altLang="en-US" sz="1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严重</a:t>
            </a:r>
            <a:endParaRPr lang="en-US" altLang="zh-CN" sz="1800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主动性不够</a:t>
            </a:r>
            <a:endParaRPr lang="zh-CN" altLang="zh-CN" sz="1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学习方面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024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05545" y="241954"/>
            <a:ext cx="3532911" cy="3798521"/>
            <a:chOff x="3561292" y="1292098"/>
            <a:chExt cx="3764368" cy="40455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821" y="1292098"/>
              <a:ext cx="1734108" cy="262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292" y="3143019"/>
              <a:ext cx="3764368" cy="219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36056" y="2625530"/>
            <a:ext cx="4271889" cy="1008326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给家长的一些建议</a:t>
            </a:r>
            <a:endParaRPr lang="zh-CN" alt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321" y="4279533"/>
            <a:ext cx="5553359" cy="1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32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给家长的一些建议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2"/>
          <p:cNvSpPr txBox="1">
            <a:spLocks noRot="1" noChangeArrowheads="1"/>
          </p:cNvSpPr>
          <p:nvPr/>
        </p:nvSpPr>
        <p:spPr>
          <a:xfrm>
            <a:off x="396688" y="1181755"/>
            <a:ext cx="8229600" cy="2966663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第一、抓作业。</a:t>
            </a:r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要规定孩子放学后必须做完作业，必须检查。口头作业、复习、预习</a:t>
            </a:r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作业也不容草率。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第二、抓态度。</a:t>
            </a:r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要求学习专心、细心，勇于克服学习中的困难。书写要工整、清洁、准确，不能“虎头蛇尾”或“龙飞凤舞”。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第三、抓技能。</a:t>
            </a:r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如想问题、做作业时，要求准确而迅速，在质中求快；语言表达务求清楚、生动，口头背诵务求熟练。 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020" y="3809999"/>
            <a:ext cx="1705558" cy="12850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847" y="3577775"/>
            <a:ext cx="2284461" cy="124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65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39" y="1236"/>
            <a:ext cx="9154729" cy="2728109"/>
          </a:xfrm>
          <a:prstGeom prst="rect">
            <a:avLst/>
          </a:prstGeom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127051" y="1883075"/>
            <a:ext cx="7368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  <a:cs typeface="+mn-ea"/>
                <a:sym typeface="+mn-lt"/>
              </a:rPr>
              <a:t>感谢</a:t>
            </a:r>
            <a:r>
              <a:rPr lang="zh-CN" altLang="en-US" sz="5400" dirty="0">
                <a:solidFill>
                  <a:schemeClr val="accent1"/>
                </a:solidFill>
                <a:cs typeface="+mn-ea"/>
                <a:sym typeface="+mn-lt"/>
              </a:rPr>
              <a:t>一路有你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39817" y="3732755"/>
            <a:ext cx="4242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汇报时间：</a:t>
            </a:r>
            <a:r>
              <a:rPr lang="en-US" altLang="zh-CN" sz="2800" dirty="0" smtClean="0">
                <a:solidFill>
                  <a:schemeClr val="accent1"/>
                </a:solidFill>
                <a:cs typeface="+mn-ea"/>
                <a:sym typeface="+mn-lt"/>
              </a:rPr>
              <a:t>2018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年</a:t>
            </a:r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10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月      汇报人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：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08954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5188" y="1960395"/>
            <a:ext cx="1480064" cy="2587690"/>
          </a:xfrm>
          <a:prstGeom prst="rect">
            <a:avLst/>
          </a:prstGeom>
          <a:ln>
            <a:noFill/>
          </a:ln>
        </p:spPr>
      </p:pic>
      <p:sp>
        <p:nvSpPr>
          <p:cNvPr id="8" name="文本框 103"/>
          <p:cNvSpPr txBox="1">
            <a:spLocks noChangeArrowheads="1"/>
          </p:cNvSpPr>
          <p:nvPr/>
        </p:nvSpPr>
        <p:spPr bwMode="auto">
          <a:xfrm>
            <a:off x="706018" y="937670"/>
            <a:ext cx="1764497" cy="78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US" altLang="zh-CN" sz="4000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CONCENT</a:t>
            </a:r>
            <a:endParaRPr lang="zh-CN" altLang="en-US" sz="2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579941" y="906596"/>
            <a:ext cx="3518368" cy="49576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tIns="27000" rIns="27000" bIns="27000" anchor="ctr"/>
          <a:lstStyle/>
          <a:p>
            <a:pPr algn="ctr">
              <a:defRPr/>
            </a:pPr>
            <a:r>
              <a:rPr lang="zh-CN" altLang="en-US" sz="2000" dirty="0" smtClean="0">
                <a:solidFill>
                  <a:srgbClr val="FFFFFF"/>
                </a:solidFill>
                <a:cs typeface="+mn-ea"/>
                <a:sym typeface="+mn-lt"/>
              </a:rPr>
              <a:t>家长会召开的意义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19771" y="937670"/>
            <a:ext cx="433617" cy="433617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8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574292" y="1644740"/>
            <a:ext cx="3518368" cy="495764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tIns="27000" rIns="27000" bIns="2700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学校作息时间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14122" y="1675814"/>
            <a:ext cx="433617" cy="433617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8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568641" y="2381472"/>
            <a:ext cx="3518368" cy="497176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tIns="27000" rIns="27000" bIns="27000" anchor="ctr"/>
          <a:lstStyle/>
          <a:p>
            <a:pPr algn="ctr">
              <a:defRPr/>
            </a:pP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班级情况介绍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08471" y="2412546"/>
            <a:ext cx="433617" cy="435030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8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562992" y="3106164"/>
            <a:ext cx="3518368" cy="49576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tIns="27000" rIns="27000" bIns="2700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关于纪律、卫生、学习方面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02822" y="3137238"/>
            <a:ext cx="433617" cy="433617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8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557342" y="3851030"/>
            <a:ext cx="3518368" cy="495764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tIns="27000" rIns="27000" bIns="2700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给家长的一些建议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97172" y="3882103"/>
            <a:ext cx="433617" cy="433617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800" dirty="0">
                <a:solidFill>
                  <a:srgbClr val="FFFFFF"/>
                </a:solidFill>
                <a:cs typeface="+mn-ea"/>
                <a:sym typeface="+mn-lt"/>
              </a:rPr>
              <a:t>5</a:t>
            </a:r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582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05545" y="241954"/>
            <a:ext cx="3532911" cy="3798521"/>
            <a:chOff x="3561292" y="1292098"/>
            <a:chExt cx="3764368" cy="40455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821" y="1292098"/>
              <a:ext cx="1734108" cy="262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292" y="3143019"/>
              <a:ext cx="3764368" cy="219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36056" y="2625530"/>
            <a:ext cx="4271889" cy="1008326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家长会召开的意义</a:t>
            </a:r>
            <a:endParaRPr lang="zh-CN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321" y="4279533"/>
            <a:ext cx="5553359" cy="1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950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>
            <a:spLocks noChangeArrowheads="1"/>
          </p:cNvSpPr>
          <p:nvPr/>
        </p:nvSpPr>
        <p:spPr bwMode="auto">
          <a:xfrm>
            <a:off x="402383" y="1167091"/>
            <a:ext cx="855500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为了加强老师与家长、家长与家长、家长与学生之间的联系，相互交流一下学生在校及在家的情况，以便老师能够更有针对性的实施教育，家长能够更好教育自己的子女做人与成才。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496" y="3905938"/>
            <a:ext cx="1316892" cy="1237562"/>
          </a:xfrm>
          <a:prstGeom prst="rect">
            <a:avLst/>
          </a:prstGeom>
          <a:ln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03385" y="3056527"/>
            <a:ext cx="7465866" cy="923330"/>
            <a:chOff x="703385" y="3056527"/>
            <a:chExt cx="7465866" cy="923330"/>
          </a:xfrm>
        </p:grpSpPr>
        <p:sp>
          <p:nvSpPr>
            <p:cNvPr id="4" name="圆角矩形 3"/>
            <p:cNvSpPr/>
            <p:nvPr/>
          </p:nvSpPr>
          <p:spPr>
            <a:xfrm>
              <a:off x="703385" y="3297585"/>
              <a:ext cx="1854377" cy="479580"/>
            </a:xfrm>
            <a:prstGeom prst="round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cs typeface="+mn-ea"/>
                  <a:sym typeface="+mn-lt"/>
                </a:rPr>
                <a:t>我们的努力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37772" y="3056527"/>
              <a:ext cx="8312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accent1"/>
                  </a:solidFill>
                  <a:cs typeface="+mn-ea"/>
                  <a:sym typeface="+mn-lt"/>
                </a:rPr>
                <a:t>+</a:t>
              </a:r>
              <a:endParaRPr lang="zh-CN" altLang="en-US" sz="5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549055" y="3297585"/>
              <a:ext cx="1854377" cy="479580"/>
            </a:xfrm>
            <a:prstGeom prst="round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cs typeface="+mn-ea"/>
                  <a:sym typeface="+mn-lt"/>
                </a:rPr>
                <a:t>您的关爱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83442" y="3056527"/>
              <a:ext cx="8312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/>
                  </a:solidFill>
                  <a:cs typeface="+mn-ea"/>
                  <a:sym typeface="+mn-lt"/>
                </a:rPr>
                <a:t>=</a:t>
              </a:r>
              <a:endParaRPr lang="zh-CN" altLang="en-US" sz="5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314874" y="3297585"/>
              <a:ext cx="1854377" cy="479580"/>
            </a:xfrm>
            <a:prstGeom prst="round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cs typeface="+mn-ea"/>
                  <a:sym typeface="+mn-lt"/>
                </a:rPr>
                <a:t>孩子的成功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105614" y="132600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家长会召开的意义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66" y="126395"/>
            <a:ext cx="812470" cy="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983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05545" y="241954"/>
            <a:ext cx="3532911" cy="3798521"/>
            <a:chOff x="3561292" y="1292098"/>
            <a:chExt cx="3764368" cy="40455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821" y="1292098"/>
              <a:ext cx="1734108" cy="262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292" y="3143019"/>
              <a:ext cx="3764368" cy="219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36056" y="2625530"/>
            <a:ext cx="4271889" cy="1008326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学校作息时间</a:t>
            </a:r>
            <a:endParaRPr lang="zh-CN" sz="36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321" y="4279533"/>
            <a:ext cx="5553359" cy="1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934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 bwMode="auto">
          <a:xfrm>
            <a:off x="2995749" y="1369413"/>
            <a:ext cx="4398963" cy="466725"/>
          </a:xfrm>
          <a:prstGeom prst="round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1797187" y="1332900"/>
            <a:ext cx="1330325" cy="539750"/>
          </a:xfrm>
          <a:prstGeom prst="roundRect">
            <a:avLst/>
          </a:prstGeom>
          <a:solidFill>
            <a:schemeClr val="accent1"/>
          </a:solidFill>
          <a:ln w="1905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1848975" y="1424975"/>
            <a:ext cx="12619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bg1"/>
                </a:solidFill>
                <a:cs typeface="+mn-ea"/>
                <a:sym typeface="+mn-lt"/>
              </a:rPr>
              <a:t>早读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3254512" y="1328080"/>
            <a:ext cx="2816225" cy="4589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CC0000"/>
              </a:buClr>
              <a:buSzPct val="8500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8:00</a:t>
            </a:r>
            <a:r>
              <a:rPr lang="zh-CN" altLang="en-US" sz="1800" dirty="0" smtClean="0">
                <a:solidFill>
                  <a:schemeClr val="accent1"/>
                </a:solidFill>
                <a:cs typeface="+mn-ea"/>
                <a:sym typeface="+mn-lt"/>
              </a:rPr>
              <a:t>到校开始早读</a:t>
            </a:r>
            <a:endParaRPr lang="en-US" altLang="zh-CN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2995749" y="2160925"/>
            <a:ext cx="4398963" cy="468313"/>
          </a:xfrm>
          <a:prstGeom prst="round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1797187" y="2124413"/>
            <a:ext cx="1330325" cy="541337"/>
          </a:xfrm>
          <a:prstGeom prst="roundRect">
            <a:avLst/>
          </a:prstGeom>
          <a:solidFill>
            <a:schemeClr val="accent1"/>
          </a:solidFill>
          <a:ln w="1905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1836532" y="2213313"/>
            <a:ext cx="12600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bg1"/>
                </a:solidFill>
                <a:cs typeface="+mn-ea"/>
                <a:sym typeface="+mn-lt"/>
              </a:rPr>
              <a:t>中午放学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3241812" y="2129480"/>
            <a:ext cx="2816225" cy="4589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CC0000"/>
              </a:buClr>
              <a:buSzPct val="8500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11:50</a:t>
            </a:r>
            <a:r>
              <a:rPr lang="zh-CN" altLang="en-US" sz="1800" dirty="0" smtClean="0">
                <a:solidFill>
                  <a:schemeClr val="accent1"/>
                </a:solidFill>
                <a:cs typeface="+mn-ea"/>
                <a:sym typeface="+mn-lt"/>
              </a:rPr>
              <a:t>放学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2995749" y="2954026"/>
            <a:ext cx="4398963" cy="466725"/>
          </a:xfrm>
          <a:prstGeom prst="round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 bwMode="auto">
          <a:xfrm>
            <a:off x="1797187" y="2917513"/>
            <a:ext cx="1330325" cy="539750"/>
          </a:xfrm>
          <a:prstGeom prst="roundRect">
            <a:avLst/>
          </a:prstGeom>
          <a:solidFill>
            <a:schemeClr val="accent1"/>
          </a:solidFill>
          <a:ln w="1905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1682334" y="3023876"/>
            <a:ext cx="1546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bg1"/>
                </a:solidFill>
                <a:cs typeface="+mn-ea"/>
                <a:sym typeface="+mn-lt"/>
              </a:rPr>
              <a:t>傍晚放学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3241812" y="2959639"/>
            <a:ext cx="4152900" cy="3965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15:55</a:t>
            </a:r>
            <a:r>
              <a:rPr lang="zh-CN" altLang="en-US" sz="1800" dirty="0" smtClean="0">
                <a:solidFill>
                  <a:schemeClr val="accent1"/>
                </a:solidFill>
                <a:cs typeface="+mn-ea"/>
                <a:sym typeface="+mn-lt"/>
              </a:rPr>
              <a:t>放学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2995749" y="3745538"/>
            <a:ext cx="4398963" cy="466725"/>
          </a:xfrm>
          <a:prstGeom prst="round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1797187" y="3709026"/>
            <a:ext cx="1330325" cy="539750"/>
          </a:xfrm>
          <a:prstGeom prst="roundRect">
            <a:avLst/>
          </a:prstGeom>
          <a:solidFill>
            <a:schemeClr val="accent1"/>
          </a:solidFill>
          <a:ln w="1905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1682334" y="3815388"/>
            <a:ext cx="1546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bg1"/>
                </a:solidFill>
                <a:cs typeface="+mn-ea"/>
                <a:sym typeface="+mn-lt"/>
              </a:rPr>
              <a:t>兴趣课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3241812" y="3757683"/>
            <a:ext cx="4152900" cy="3965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17:40</a:t>
            </a:r>
            <a:r>
              <a:rPr lang="zh-CN" altLang="en-US" sz="1800" dirty="0" smtClean="0">
                <a:solidFill>
                  <a:schemeClr val="accent1"/>
                </a:solidFill>
                <a:cs typeface="+mn-ea"/>
                <a:sym typeface="+mn-lt"/>
              </a:rPr>
              <a:t>上兴趣课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学校作息时间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3985" y="3138832"/>
            <a:ext cx="947752" cy="20046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481" y="1910578"/>
            <a:ext cx="764616" cy="218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54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6065" y="-19337522"/>
            <a:ext cx="6023504" cy="3600000"/>
          </a:xfrm>
          <a:prstGeom prst="rect">
            <a:avLst/>
          </a:prstGeom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05545" y="241954"/>
            <a:ext cx="3532911" cy="3798521"/>
            <a:chOff x="3561292" y="1292098"/>
            <a:chExt cx="3764368" cy="40455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821" y="1292098"/>
              <a:ext cx="1734108" cy="262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292" y="3143019"/>
              <a:ext cx="3764368" cy="219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36056" y="2625530"/>
            <a:ext cx="4271889" cy="1008326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班级情况介绍</a:t>
            </a:r>
            <a:endParaRPr lang="zh-CN" sz="36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321" y="4279533"/>
            <a:ext cx="5553359" cy="13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355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9"/>
          <p:cNvSpPr>
            <a:spLocks noChangeAspect="1" noChangeArrowheads="1"/>
          </p:cNvSpPr>
          <p:nvPr/>
        </p:nvSpPr>
        <p:spPr bwMode="auto">
          <a:xfrm>
            <a:off x="1053802" y="1464002"/>
            <a:ext cx="4065985" cy="28336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en-US" sz="101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40"/>
          <p:cNvSpPr>
            <a:spLocks noChangeArrowheads="1"/>
          </p:cNvSpPr>
          <p:nvPr/>
        </p:nvSpPr>
        <p:spPr bwMode="auto">
          <a:xfrm>
            <a:off x="5726767" y="1842622"/>
            <a:ext cx="2227704" cy="2455069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课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前预习非常重要，预习充分了，孩子们上课时学习的劲头也足了，因为我在上课时都要检查孩子们对生字的认识，以及课文朗读情况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。我们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一定要让孩子养成良好的预习习惯。</a:t>
            </a:r>
          </a:p>
        </p:txBody>
      </p:sp>
      <p:sp>
        <p:nvSpPr>
          <p:cNvPr id="29" name="Rectangle 41"/>
          <p:cNvSpPr>
            <a:spLocks noChangeArrowheads="1"/>
          </p:cNvSpPr>
          <p:nvPr/>
        </p:nvSpPr>
        <p:spPr bwMode="auto">
          <a:xfrm>
            <a:off x="5726767" y="1464002"/>
            <a:ext cx="2232000" cy="304800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预习、口头作业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学习习惯方面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39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911650" y="92877"/>
            <a:ext cx="3277109" cy="6985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课堂表现</a:t>
            </a:r>
            <a:endParaRPr 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439" y="1388365"/>
            <a:ext cx="79734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一、我们</a:t>
            </a: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班的课堂纪律总体较好，大部分的学生都能坐端正认真听讲，积极与老师互动</a:t>
            </a:r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二、但</a:t>
            </a: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还有一些孩子上课做小动作、画画、说悄悄话、开小差走神。他们的课堂纪律需要进一步强化、规范。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" y="92877"/>
            <a:ext cx="812470" cy="710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67" y="3854193"/>
            <a:ext cx="2715774" cy="128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9552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碧海蓝天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80CB"/>
      </a:accent1>
      <a:accent2>
        <a:srgbClr val="0080CB"/>
      </a:accent2>
      <a:accent3>
        <a:srgbClr val="0BD0D9"/>
      </a:accent3>
      <a:accent4>
        <a:srgbClr val="C9C9C9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</TotalTime>
  <Words>720</Words>
  <Application>Microsoft Office PowerPoint</Application>
  <PresentationFormat>全屏显示(16:9)</PresentationFormat>
  <Paragraphs>99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Arial</vt:lpstr>
      <vt:lpstr>宋体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ThinK For H</cp:lastModifiedBy>
  <cp:revision>4</cp:revision>
  <dcterms:created xsi:type="dcterms:W3CDTF">2015-05-21T02:05:03Z</dcterms:created>
  <dcterms:modified xsi:type="dcterms:W3CDTF">2018-06-06T11:16:43Z</dcterms:modified>
</cp:coreProperties>
</file>