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35"/>
  </p:notesMasterIdLst>
  <p:sldIdLst>
    <p:sldId id="742" r:id="rId2"/>
    <p:sldId id="741" r:id="rId3"/>
    <p:sldId id="743" r:id="rId4"/>
    <p:sldId id="745" r:id="rId5"/>
    <p:sldId id="748" r:id="rId6"/>
    <p:sldId id="746" r:id="rId7"/>
    <p:sldId id="749" r:id="rId8"/>
    <p:sldId id="750" r:id="rId9"/>
    <p:sldId id="751" r:id="rId10"/>
    <p:sldId id="752" r:id="rId11"/>
    <p:sldId id="753" r:id="rId12"/>
    <p:sldId id="754" r:id="rId13"/>
    <p:sldId id="755" r:id="rId14"/>
    <p:sldId id="756" r:id="rId15"/>
    <p:sldId id="757" r:id="rId16"/>
    <p:sldId id="758" r:id="rId17"/>
    <p:sldId id="759" r:id="rId18"/>
    <p:sldId id="760" r:id="rId19"/>
    <p:sldId id="761" r:id="rId20"/>
    <p:sldId id="763" r:id="rId21"/>
    <p:sldId id="764" r:id="rId22"/>
    <p:sldId id="765" r:id="rId23"/>
    <p:sldId id="766" r:id="rId24"/>
    <p:sldId id="767" r:id="rId25"/>
    <p:sldId id="768" r:id="rId26"/>
    <p:sldId id="769" r:id="rId27"/>
    <p:sldId id="770" r:id="rId28"/>
    <p:sldId id="771" r:id="rId29"/>
    <p:sldId id="772" r:id="rId30"/>
    <p:sldId id="773" r:id="rId31"/>
    <p:sldId id="774" r:id="rId32"/>
    <p:sldId id="775" r:id="rId33"/>
    <p:sldId id="776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612"/>
    <a:srgbClr val="C00000"/>
    <a:srgbClr val="FFC000"/>
    <a:srgbClr val="DEA900"/>
    <a:srgbClr val="97191E"/>
    <a:srgbClr val="FF4040"/>
    <a:srgbClr val="FCF2E6"/>
    <a:srgbClr val="900000"/>
    <a:srgbClr val="5B9BD5"/>
    <a:srgbClr val="1862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878" autoAdjust="0"/>
    <p:restoredTop sz="85321" autoAdjust="0"/>
  </p:normalViewPr>
  <p:slideViewPr>
    <p:cSldViewPr snapToGrid="0">
      <p:cViewPr>
        <p:scale>
          <a:sx n="40" d="100"/>
          <a:sy n="40" d="100"/>
        </p:scale>
        <p:origin x="480" y="7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72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68117-D6FF-463C-B4DD-E7B297A7DC7B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ACE48B-B581-41B6-935D-38E9143281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542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3626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3644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6340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3425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2755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1582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6885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2202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0276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6406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060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688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5660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3714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5597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2160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3563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5631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318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1437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6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772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40414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1993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0594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32978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081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391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557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6363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208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4959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48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524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605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877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626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018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057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71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585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23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229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465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14FD6-AA50-4145-84A6-A2E643B47976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30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hyperlink" Target="http://ibaotu.com/ppt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1510" y="0"/>
            <a:ext cx="9339173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2913449" y="-55195"/>
            <a:ext cx="9345362" cy="6772259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4" y="2502567"/>
            <a:ext cx="12276943" cy="44106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" y="0"/>
            <a:ext cx="2901511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8985" y="0"/>
            <a:ext cx="6803136" cy="6858000"/>
          </a:xfrm>
          <a:prstGeom prst="rect">
            <a:avLst/>
          </a:prstGeom>
        </p:spPr>
      </p:pic>
      <p:sp>
        <p:nvSpPr>
          <p:cNvPr id="10" name="TextBox 24"/>
          <p:cNvSpPr txBox="1"/>
          <p:nvPr/>
        </p:nvSpPr>
        <p:spPr>
          <a:xfrm>
            <a:off x="5945010" y="5138148"/>
            <a:ext cx="3580644" cy="461605"/>
          </a:xfrm>
          <a:prstGeom prst="rect">
            <a:avLst/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某党委党课培训小组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3141808" y="1365044"/>
            <a:ext cx="8352590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0000" b="1" spc="1000" dirty="0">
                <a:ln w="19050">
                  <a:solidFill>
                    <a:schemeClr val="bg1"/>
                  </a:solidFill>
                </a:ln>
                <a:gradFill>
                  <a:gsLst>
                    <a:gs pos="0">
                      <a:srgbClr val="DEA900"/>
                    </a:gs>
                    <a:gs pos="50000">
                      <a:srgbClr val="FFC00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综艺简体" panose="02010601030101010101" pitchFamily="2" charset="-122"/>
                <a:ea typeface="方正综艺简体" panose="02010601030101010101" pitchFamily="2" charset="-122"/>
              </a:rPr>
              <a:t>知识竞赛</a:t>
            </a:r>
          </a:p>
          <a:p>
            <a:pPr algn="ctr"/>
            <a:r>
              <a:rPr lang="zh-CN" altLang="en-US" sz="5000" b="1" spc="300" dirty="0">
                <a:ln w="19050">
                  <a:solidFill>
                    <a:schemeClr val="bg1"/>
                  </a:solidFill>
                </a:ln>
                <a:gradFill>
                  <a:gsLst>
                    <a:gs pos="0">
                      <a:srgbClr val="DEA900"/>
                    </a:gs>
                    <a:gs pos="50000">
                      <a:srgbClr val="FFC00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综艺简体" panose="02010601030101010101" pitchFamily="2" charset="-122"/>
                <a:ea typeface="方正综艺简体" panose="02010601030101010101" pitchFamily="2" charset="-122"/>
              </a:rPr>
              <a:t>学习落实十九大报告内容</a:t>
            </a:r>
          </a:p>
        </p:txBody>
      </p:sp>
      <p:sp>
        <p:nvSpPr>
          <p:cNvPr id="12" name="TextBox 32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5057040" y="4296338"/>
            <a:ext cx="5426486" cy="497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4000"/>
              </a:lnSpc>
            </a:pPr>
            <a:r>
              <a:rPr lang="zh-CN" alt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新时代  </a:t>
            </a:r>
            <a:r>
              <a:rPr lang="en-US" altLang="zh-CN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|  </a:t>
            </a:r>
            <a:r>
              <a:rPr lang="zh-CN" alt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新思想  </a:t>
            </a:r>
            <a:r>
              <a:rPr lang="en-US" altLang="zh-CN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|  </a:t>
            </a:r>
            <a:r>
              <a:rPr lang="zh-CN" alt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新目标  </a:t>
            </a:r>
            <a:r>
              <a:rPr lang="en-US" altLang="zh-CN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|  </a:t>
            </a:r>
            <a:r>
              <a:rPr lang="zh-CN" alt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新征程</a:t>
            </a:r>
            <a:endParaRPr lang="en-US" altLang="zh-CN" sz="2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08279" y="100982"/>
            <a:ext cx="2657475" cy="1466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104" y="0"/>
            <a:ext cx="2825057" cy="6858000"/>
          </a:xfrm>
          <a:prstGeom prst="rect">
            <a:avLst/>
          </a:prstGeom>
        </p:spPr>
      </p:pic>
      <p:pic>
        <p:nvPicPr>
          <p:cNvPr id="13" name="军乐&amp;纯音乐-歌唱祖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388938" y="-1495425"/>
            <a:ext cx="60960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2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 tmFilter="0,0; .5, 1; 1, 1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1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1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6" presetClass="entr" presetSubtype="37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 p14:presetBounceEnd="42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18" grpId="0" animBg="1"/>
          <p:bldP spid="10" grpId="0" animBg="1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 tmFilter="0,0; .5, 1; 1, 1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1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1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6" presetClass="entr" presetSubtype="37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18" grpId="0" animBg="1"/>
          <p:bldP spid="10" grpId="0" animBg="1"/>
          <p:bldP spid="11" grpId="0"/>
          <p:bldP spid="1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791450" y="5001845"/>
            <a:ext cx="3314700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21762" y="2268332"/>
              <a:ext cx="2966196" cy="458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en-US" altLang="zh-CN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ABCDE</a:t>
              </a:r>
              <a:endPara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989" y="557004"/>
            <a:ext cx="8256732" cy="1059740"/>
            <a:chOff x="694989" y="557004"/>
            <a:chExt cx="825673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3" name="文本框 5"/>
            <p:cNvSpPr txBox="1"/>
            <p:nvPr/>
          </p:nvSpPr>
          <p:spPr>
            <a:xfrm>
              <a:off x="880870" y="782310"/>
              <a:ext cx="8070851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第一小组答题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1512497" y="1917268"/>
            <a:ext cx="9116944" cy="101912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新时代坚持和发展中国特色社会主义的基本方略是（          ）。</a:t>
            </a:r>
          </a:p>
        </p:txBody>
      </p:sp>
      <p:sp>
        <p:nvSpPr>
          <p:cNvPr id="26" name="矩形 25"/>
          <p:cNvSpPr/>
          <p:nvPr/>
        </p:nvSpPr>
        <p:spPr>
          <a:xfrm>
            <a:off x="1558467" y="3201346"/>
            <a:ext cx="9025003" cy="235154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7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7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、坚持党对一切工作的领导，坚持以人民为中心，坚持全面深化改革</a:t>
            </a:r>
          </a:p>
          <a:p>
            <a:pPr>
              <a:lnSpc>
                <a:spcPct val="125000"/>
              </a:lnSpc>
            </a:pPr>
            <a:r>
              <a:rPr lang="en-US" altLang="zh-CN" sz="17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7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、坚持新发展理念，坚持人民当家作主，坚持全面依法治国</a:t>
            </a:r>
          </a:p>
          <a:p>
            <a:pPr>
              <a:lnSpc>
                <a:spcPct val="125000"/>
              </a:lnSpc>
            </a:pPr>
            <a:r>
              <a:rPr lang="en-US" altLang="zh-CN" sz="17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7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、坚持社会主义核心价值体系，坚持在发展中保障和改善民生，坚持人与自然和谐共生</a:t>
            </a:r>
          </a:p>
          <a:p>
            <a:pPr>
              <a:lnSpc>
                <a:spcPct val="125000"/>
              </a:lnSpc>
            </a:pPr>
            <a:r>
              <a:rPr lang="en-US" altLang="zh-CN" sz="17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7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、坚持总体国家安全观，坚持党对人民军队的绝对领导，坚持“一国两制”和推进祖国统一</a:t>
            </a:r>
          </a:p>
          <a:p>
            <a:pPr>
              <a:lnSpc>
                <a:spcPct val="125000"/>
              </a:lnSpc>
            </a:pPr>
            <a:r>
              <a:rPr lang="en-US" altLang="zh-CN" sz="17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17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、坚持推动构建人类命运共同体，坚持全面从严治党</a:t>
            </a:r>
            <a:endParaRPr lang="zh-CN" altLang="zh-CN" sz="17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1275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86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791450" y="5001845"/>
            <a:ext cx="3314700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814315" y="2268332"/>
              <a:ext cx="2966196" cy="25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自由贸易港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989" y="557004"/>
            <a:ext cx="8256732" cy="1059740"/>
            <a:chOff x="694989" y="557004"/>
            <a:chExt cx="825673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0" name="文本框 5"/>
            <p:cNvSpPr txBox="1"/>
            <p:nvPr/>
          </p:nvSpPr>
          <p:spPr>
            <a:xfrm>
              <a:off x="880870" y="782310"/>
              <a:ext cx="8070851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第一小组答题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（填空题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1462215" y="2073734"/>
            <a:ext cx="9116944" cy="5851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赋予自由贸易试验区更大改革自主权，探索建设（          ）。</a:t>
            </a:r>
          </a:p>
        </p:txBody>
      </p:sp>
    </p:spTree>
    <p:extLst>
      <p:ext uri="{BB962C8B-B14F-4D97-AF65-F5344CB8AC3E}">
        <p14:creationId xmlns:p14="http://schemas.microsoft.com/office/powerpoint/2010/main" val="549448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6648450" y="5001845"/>
            <a:ext cx="4457700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21762" y="2268332"/>
              <a:ext cx="2966196" cy="25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农业、农村、农民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989" y="557004"/>
            <a:ext cx="8256732" cy="1059740"/>
            <a:chOff x="694989" y="557004"/>
            <a:chExt cx="825673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0" name="文本框 5"/>
            <p:cNvSpPr txBox="1"/>
            <p:nvPr/>
          </p:nvSpPr>
          <p:spPr>
            <a:xfrm>
              <a:off x="880870" y="782310"/>
              <a:ext cx="8070851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第一小组答题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（填空题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1537528" y="1997609"/>
            <a:ext cx="9116944" cy="107798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实施乡村振兴战略。（          ）问题是关系国计民生的根本性问题，必须始终把解决好“三农”问题作为全党工作重中之重。</a:t>
            </a:r>
          </a:p>
        </p:txBody>
      </p:sp>
    </p:spTree>
    <p:extLst>
      <p:ext uri="{BB962C8B-B14F-4D97-AF65-F5344CB8AC3E}">
        <p14:creationId xmlns:p14="http://schemas.microsoft.com/office/powerpoint/2010/main" val="3115169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89" y="557004"/>
            <a:ext cx="4238961" cy="10597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45" y="603301"/>
            <a:ext cx="952505" cy="9525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951720" y="5001845"/>
            <a:ext cx="2154429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054011" y="2268332"/>
              <a:ext cx="2966196" cy="25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文本框 5"/>
          <p:cNvSpPr txBox="1"/>
          <p:nvPr/>
        </p:nvSpPr>
        <p:spPr>
          <a:xfrm>
            <a:off x="880870" y="782310"/>
            <a:ext cx="8070851" cy="63094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第一小组答题</a:t>
            </a:r>
            <a:r>
              <a:rPr lang="zh-CN" altLang="en-US" sz="35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（判断题</a:t>
            </a:r>
            <a:r>
              <a:rPr lang="zh-CN" altLang="en-US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25" name="矩形 24"/>
          <p:cNvSpPr/>
          <p:nvPr/>
        </p:nvSpPr>
        <p:spPr>
          <a:xfrm>
            <a:off x="1823162" y="2170876"/>
            <a:ext cx="9116944" cy="5851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我们要建设的现代化是人与自然和谐相处的现代化。</a:t>
            </a:r>
          </a:p>
        </p:txBody>
      </p:sp>
    </p:spTree>
    <p:extLst>
      <p:ext uri="{BB962C8B-B14F-4D97-AF65-F5344CB8AC3E}">
        <p14:creationId xmlns:p14="http://schemas.microsoft.com/office/powerpoint/2010/main" val="91109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0" name="图文框 49"/>
          <p:cNvSpPr/>
          <p:nvPr/>
        </p:nvSpPr>
        <p:spPr>
          <a:xfrm>
            <a:off x="3375690" y="-511584"/>
            <a:ext cx="5727600" cy="4511013"/>
          </a:xfrm>
          <a:prstGeom prst="frame">
            <a:avLst>
              <a:gd name="adj1" fmla="val 5223"/>
            </a:avLst>
          </a:prstGeom>
          <a:solidFill>
            <a:srgbClr val="C00000">
              <a:alpha val="91000"/>
            </a:srgbClr>
          </a:solidFill>
          <a:ln>
            <a:noFill/>
          </a:ln>
          <a:effectLst>
            <a:outerShdw blurRad="101600" dist="12700" dir="4920000" sx="104000" sy="104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155" y="557004"/>
            <a:ext cx="4138161" cy="3060714"/>
          </a:xfrm>
          <a:prstGeom prst="rect">
            <a:avLst/>
          </a:prstGeom>
        </p:spPr>
      </p:pic>
      <p:sp>
        <p:nvSpPr>
          <p:cNvPr id="52" name="文本框 11"/>
          <p:cNvSpPr txBox="1"/>
          <p:nvPr/>
        </p:nvSpPr>
        <p:spPr>
          <a:xfrm>
            <a:off x="3837317" y="4218900"/>
            <a:ext cx="4865864" cy="116955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5600" b="1" dirty="0" smtClean="0">
                <a:solidFill>
                  <a:srgbClr val="E2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5600" b="1" dirty="0">
                <a:solidFill>
                  <a:srgbClr val="E2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5600" b="1" dirty="0" smtClean="0">
                <a:solidFill>
                  <a:srgbClr val="E2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小组</a:t>
            </a:r>
            <a:r>
              <a:rPr lang="zh-CN" altLang="en-US" sz="5600" b="1" dirty="0">
                <a:solidFill>
                  <a:srgbClr val="E2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答题</a:t>
            </a:r>
          </a:p>
        </p:txBody>
      </p:sp>
      <p:sp>
        <p:nvSpPr>
          <p:cNvPr id="53" name="文本框 1"/>
          <p:cNvSpPr txBox="1"/>
          <p:nvPr/>
        </p:nvSpPr>
        <p:spPr>
          <a:xfrm>
            <a:off x="4791627" y="5686490"/>
            <a:ext cx="3050835" cy="41832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答题人：张三、李四、王五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5" y="4103829"/>
            <a:ext cx="6870195" cy="27480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08279" y="100982"/>
            <a:ext cx="265747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28099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0" grpId="0" animBg="1"/>
      <p:bldP spid="52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4989" y="557004"/>
            <a:ext cx="8256732" cy="1059740"/>
            <a:chOff x="694989" y="557004"/>
            <a:chExt cx="825673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0" name="文本框 5"/>
            <p:cNvSpPr txBox="1"/>
            <p:nvPr/>
          </p:nvSpPr>
          <p:spPr>
            <a:xfrm>
              <a:off x="880870" y="782310"/>
              <a:ext cx="8070851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小组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答题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（单选题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674452" y="5001845"/>
            <a:ext cx="2149106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21761" y="2268332"/>
              <a:ext cx="2966197" cy="25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en-US" altLang="zh-CN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1558467" y="2137206"/>
            <a:ext cx="9116944" cy="101912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加快建立绿色生产和消费的法律制度和政策导向，建立健全（          ）的经济体系。</a:t>
            </a:r>
            <a:endParaRPr lang="zh-CN" altLang="zh-CN" sz="2135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58467" y="3271102"/>
            <a:ext cx="9116944" cy="107798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、绿色低碳循环</a:t>
            </a:r>
            <a:r>
              <a:rPr lang="zh-CN" altLang="en-US" sz="2135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发展                 </a:t>
            </a:r>
            <a:r>
              <a:rPr lang="en-US" altLang="zh-CN" sz="2135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、绿色节约循环</a:t>
            </a:r>
            <a:r>
              <a:rPr lang="zh-CN" altLang="en-US" sz="2135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  <a:endParaRPr lang="en-US" altLang="zh-CN" sz="2135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35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、绿色低碳节约</a:t>
            </a:r>
            <a:r>
              <a:rPr lang="zh-CN" altLang="en-US" sz="2135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发展                 </a:t>
            </a:r>
            <a:r>
              <a:rPr lang="en-US" altLang="zh-CN" sz="2135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、节约低碳循环发展</a:t>
            </a:r>
            <a:endParaRPr lang="zh-CN" altLang="zh-CN" sz="213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87811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4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674452" y="5001845"/>
            <a:ext cx="2149106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21761" y="2268332"/>
              <a:ext cx="2966197" cy="25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en-US" altLang="zh-CN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C</a:t>
              </a:r>
              <a:endPara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989" y="557004"/>
            <a:ext cx="8256732" cy="1059740"/>
            <a:chOff x="694989" y="557004"/>
            <a:chExt cx="825673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3" name="文本框 5"/>
            <p:cNvSpPr txBox="1"/>
            <p:nvPr/>
          </p:nvSpPr>
          <p:spPr>
            <a:xfrm>
              <a:off x="880870" y="782310"/>
              <a:ext cx="8070851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第二小组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答题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单选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1616577" y="2351032"/>
            <a:ext cx="9116944" cy="151150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、中国共产党人的初心和使命，就是为中国人民（          ）</a:t>
            </a:r>
            <a:r>
              <a:rPr lang="en-US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，为中华民族（          ）。这个初心和使命是激励中国共产党人不断前进的根本动力。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616577" y="3862536"/>
            <a:ext cx="9116944" cy="101995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、谋幸福，谋未来    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、谋生活，谋复兴</a:t>
            </a:r>
          </a:p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、谋幸福，谋复兴    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、谋生活，谋未来</a:t>
            </a:r>
            <a:endParaRPr lang="zh-CN" altLang="zh-CN" sz="213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22358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3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210550" y="5001845"/>
            <a:ext cx="2895600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21762" y="2268332"/>
              <a:ext cx="2966196" cy="25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en-US" altLang="zh-CN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ABCD</a:t>
              </a:r>
              <a:endPara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989" y="557004"/>
            <a:ext cx="8256732" cy="1059740"/>
            <a:chOff x="694989" y="557004"/>
            <a:chExt cx="825673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0" name="文本框 5"/>
            <p:cNvSpPr txBox="1"/>
            <p:nvPr/>
          </p:nvSpPr>
          <p:spPr>
            <a:xfrm>
              <a:off x="880870" y="782310"/>
              <a:ext cx="8070851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第二小组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答题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1606594" y="2269500"/>
            <a:ext cx="9116944" cy="5851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出台中央八项规定，严厉整治（          ），坚决反对特权。</a:t>
            </a:r>
          </a:p>
        </p:txBody>
      </p:sp>
      <p:sp>
        <p:nvSpPr>
          <p:cNvPr id="25" name="矩形 24"/>
          <p:cNvSpPr/>
          <p:nvPr/>
        </p:nvSpPr>
        <p:spPr>
          <a:xfrm>
            <a:off x="1606594" y="3169033"/>
            <a:ext cx="9116944" cy="101995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、形式主义　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、官僚主义　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、享乐主义</a:t>
            </a:r>
          </a:p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、奢靡之风　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、个人主义</a:t>
            </a:r>
            <a:endParaRPr lang="zh-CN" altLang="zh-CN" sz="213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7547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94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439150" y="5001845"/>
            <a:ext cx="2667000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21762" y="2268332"/>
              <a:ext cx="2966196" cy="25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en-US" altLang="zh-CN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ABC</a:t>
              </a:r>
              <a:endPara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989" y="557004"/>
            <a:ext cx="8256732" cy="1059740"/>
            <a:chOff x="694989" y="557004"/>
            <a:chExt cx="825673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3" name="文本框 5"/>
            <p:cNvSpPr txBox="1"/>
            <p:nvPr/>
          </p:nvSpPr>
          <p:spPr>
            <a:xfrm>
              <a:off x="880870" y="782310"/>
              <a:ext cx="8070851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第二小组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答题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1606593" y="2194320"/>
            <a:ext cx="9116944" cy="107798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加强社会保障体系建设。坚持房子是用来住的、不是用来炒的定位，加快建立（          ）的住房制度，让全体人民住有所居。</a:t>
            </a:r>
          </a:p>
        </p:txBody>
      </p:sp>
      <p:sp>
        <p:nvSpPr>
          <p:cNvPr id="27" name="矩形 26"/>
          <p:cNvSpPr/>
          <p:nvPr/>
        </p:nvSpPr>
        <p:spPr>
          <a:xfrm>
            <a:off x="1606593" y="3625364"/>
            <a:ext cx="9116944" cy="101995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、多主体供给          　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、多渠道保障</a:t>
            </a:r>
          </a:p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、租购并举               </a:t>
            </a:r>
            <a:r>
              <a:rPr lang="zh-CN" altLang="en-US" sz="18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、多部门监管 </a:t>
            </a:r>
            <a:endParaRPr lang="zh-CN" altLang="zh-CN" sz="213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8475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6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401050" y="5001845"/>
            <a:ext cx="2705100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45973" y="2268332"/>
              <a:ext cx="2767561" cy="2614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组织力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989" y="557004"/>
            <a:ext cx="8256732" cy="1059740"/>
            <a:chOff x="694989" y="557004"/>
            <a:chExt cx="825673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0" name="文本框 5"/>
            <p:cNvSpPr txBox="1"/>
            <p:nvPr/>
          </p:nvSpPr>
          <p:spPr>
            <a:xfrm>
              <a:off x="880870" y="782310"/>
              <a:ext cx="8070851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第二小组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答题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（填空题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1654720" y="2137962"/>
            <a:ext cx="9116944" cy="206184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要以提升（         ）为重点，突出政治功能，把企业、农村、机关、学校、科研院所、街道社区、社会组织等基层党组织建设成为宣传党的主张、贯彻党的决定、领导基层治理、团结动员群众、推动改革发展的坚强战斗堡垒。</a:t>
            </a:r>
          </a:p>
        </p:txBody>
      </p:sp>
    </p:spTree>
    <p:extLst>
      <p:ext uri="{BB962C8B-B14F-4D97-AF65-F5344CB8AC3E}">
        <p14:creationId xmlns:p14="http://schemas.microsoft.com/office/powerpoint/2010/main" val="2246216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1510" y="0"/>
            <a:ext cx="9339173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" y="0"/>
            <a:ext cx="2901511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1" y="0"/>
            <a:ext cx="6249722" cy="7810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6160"/>
            <a:ext cx="12257892" cy="735415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556105" y="835709"/>
            <a:ext cx="3065740" cy="107112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5600" b="1" dirty="0">
                <a:effectLst>
                  <a:reflection blurRad="6350" stA="50000" endA="300" endPos="5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前 言</a:t>
            </a:r>
          </a:p>
        </p:txBody>
      </p:sp>
      <p:sp>
        <p:nvSpPr>
          <p:cNvPr id="19" name="矩形 18"/>
          <p:cNvSpPr/>
          <p:nvPr/>
        </p:nvSpPr>
        <p:spPr>
          <a:xfrm>
            <a:off x="1542800" y="2275892"/>
            <a:ext cx="9134713" cy="34163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2017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日上午</a:t>
            </a:r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9:00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，中国共产党第十九次全国代表大会在人民大会堂开幕。习近平代表第十八届中央委员会向大会作了题为</a:t>
            </a:r>
            <a:r>
              <a:rPr lang="en-US" altLang="zh-CN" sz="1600" b="1" spc="300" dirty="0">
                <a:solidFill>
                  <a:srgbClr val="E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b="1" spc="300" dirty="0">
                <a:solidFill>
                  <a:srgbClr val="E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决胜全面建成小康社会 夺取新时代中国特色社会主义伟大胜利</a:t>
            </a:r>
            <a:r>
              <a:rPr lang="en-US" altLang="zh-CN" sz="1600" b="1" spc="300" dirty="0">
                <a:solidFill>
                  <a:srgbClr val="E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的报告。</a:t>
            </a:r>
            <a:endParaRPr lang="en-US" altLang="zh-CN" sz="16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党的十九大，是在全面建成小康社会决胜阶段、中国特色社会主义发展关键时期召开的一次十分重要的大会。承担着谋划决胜全面建成小康社会、深入推进社会主义现代化建设的重大任务，事关党和国家事业继往开来，事关中国特色社会主义前途命运，事关最广大人民根本利益。</a:t>
            </a:r>
            <a:endParaRPr lang="en-US" altLang="zh-CN" sz="16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为贯彻党的十九大会议精神，深入学习总书记十九大报告内容，我党委决定组织开展“不忘初心、牢记使命”知识竞赛活动，欢迎大家踊跃参与。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08279" y="100982"/>
            <a:ext cx="265747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490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951720" y="5001845"/>
            <a:ext cx="2154429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054011" y="2268332"/>
              <a:ext cx="2966196" cy="25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√</a:t>
              </a:r>
              <a:endParaRPr lang="zh-CN" altLang="en-US" sz="2000" b="1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989" y="557004"/>
            <a:ext cx="8256732" cy="1059740"/>
            <a:chOff x="694989" y="557004"/>
            <a:chExt cx="825673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3" name="文本框 5"/>
            <p:cNvSpPr txBox="1"/>
            <p:nvPr/>
          </p:nvSpPr>
          <p:spPr>
            <a:xfrm>
              <a:off x="880870" y="782310"/>
              <a:ext cx="8070851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第二小组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答题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（判断题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1537528" y="2188062"/>
            <a:ext cx="9116944" cy="107798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国家安全是安邦定国的重要基石，维护国家安全是全国各族人民根本利益所在。</a:t>
            </a:r>
          </a:p>
        </p:txBody>
      </p:sp>
    </p:spTree>
    <p:extLst>
      <p:ext uri="{BB962C8B-B14F-4D97-AF65-F5344CB8AC3E}">
        <p14:creationId xmlns:p14="http://schemas.microsoft.com/office/powerpoint/2010/main" val="715751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1510" y="0"/>
            <a:ext cx="9339173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" y="0"/>
            <a:ext cx="2901511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08279" y="100982"/>
            <a:ext cx="2657475" cy="146685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960147"/>
            <a:ext cx="12240683" cy="39411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510463" cy="2360833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14B77C76-1332-4CD2-93F9-9856D3FD76F9}"/>
              </a:ext>
            </a:extLst>
          </p:cNvPr>
          <p:cNvSpPr/>
          <p:nvPr/>
        </p:nvSpPr>
        <p:spPr>
          <a:xfrm>
            <a:off x="6217724" y="258848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600" b="1" kern="100" dirty="0" smtClean="0">
                <a:solidFill>
                  <a:srgbClr val="E316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小组</a:t>
            </a:r>
            <a:r>
              <a:rPr lang="zh-CN" altLang="en-US" sz="3600" b="1" kern="100" dirty="0">
                <a:solidFill>
                  <a:srgbClr val="E316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抢</a:t>
            </a:r>
            <a:r>
              <a:rPr lang="zh-CN" altLang="en-US" sz="3600" b="1" kern="100" dirty="0" smtClean="0">
                <a:solidFill>
                  <a:srgbClr val="E316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答题</a:t>
            </a:r>
            <a:endParaRPr lang="zh-CN" altLang="zh-CN" sz="3600" b="1" kern="100" dirty="0">
              <a:solidFill>
                <a:srgbClr val="E316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3">
            <a:extLst>
              <a:ext uri="{FF2B5EF4-FFF2-40B4-BE49-F238E27FC236}">
                <a16:creationId xmlns="" xmlns:a16="http://schemas.microsoft.com/office/drawing/2014/main" id="{655CA926-1AC5-4803-8391-5D24DC291D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5002" y="3319266"/>
            <a:ext cx="4278433" cy="796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ts val="3000"/>
              </a:lnSpc>
            </a:pPr>
            <a:r>
              <a:rPr lang="zh-CN" altLang="en-US" sz="1600" dirty="0"/>
              <a:t> 第二部分为小组抢答，共</a:t>
            </a:r>
            <a:r>
              <a:rPr lang="en-US" altLang="zh-CN" sz="1600" dirty="0"/>
              <a:t>10</a:t>
            </a:r>
            <a:r>
              <a:rPr lang="zh-CN" altLang="en-US" sz="1600" dirty="0"/>
              <a:t>题，每答对一题得</a:t>
            </a:r>
            <a:r>
              <a:rPr lang="en-US" altLang="zh-CN" sz="1600" dirty="0"/>
              <a:t>3</a:t>
            </a:r>
            <a:r>
              <a:rPr lang="zh-CN" altLang="en-US" sz="1600" dirty="0"/>
              <a:t>分，答错不计分</a:t>
            </a:r>
            <a:endParaRPr lang="zh-CN" altLang="en-US" sz="1600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87241" y="1765255"/>
            <a:ext cx="2677408" cy="4069628"/>
            <a:chOff x="2287241" y="1765255"/>
            <a:chExt cx="2677408" cy="4069628"/>
          </a:xfrm>
        </p:grpSpPr>
        <p:sp>
          <p:nvSpPr>
            <p:cNvPr id="46" name="图文框 45"/>
            <p:cNvSpPr/>
            <p:nvPr/>
          </p:nvSpPr>
          <p:spPr>
            <a:xfrm>
              <a:off x="2395523" y="1765255"/>
              <a:ext cx="2569126" cy="3589014"/>
            </a:xfrm>
            <a:prstGeom prst="frame">
              <a:avLst>
                <a:gd name="adj1" fmla="val 3482"/>
              </a:avLst>
            </a:prstGeom>
            <a:solidFill>
              <a:srgbClr val="C00000"/>
            </a:solidFill>
            <a:ln>
              <a:noFill/>
            </a:ln>
            <a:effectLst>
              <a:outerShdw blurRad="63500" dist="50800" dir="2052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E465C611-D860-401A-A6F4-5D2DE30F7C3D}"/>
                </a:ext>
              </a:extLst>
            </p:cNvPr>
            <p:cNvSpPr txBox="1"/>
            <p:nvPr/>
          </p:nvSpPr>
          <p:spPr>
            <a:xfrm>
              <a:off x="4027412" y="2404066"/>
              <a:ext cx="357148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</a:t>
              </a:r>
              <a:r>
                <a: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二</a:t>
              </a:r>
              <a:r>
                <a:rPr lang="zh-CN" altLang="en-US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部分</a:t>
              </a:r>
              <a:endPara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7241" y="1844915"/>
              <a:ext cx="1994984" cy="39899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4523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1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4989" y="557004"/>
            <a:ext cx="6905962" cy="1059740"/>
            <a:chOff x="694989" y="557004"/>
            <a:chExt cx="690596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0" name="文本框 5"/>
            <p:cNvSpPr txBox="1"/>
            <p:nvPr/>
          </p:nvSpPr>
          <p:spPr>
            <a:xfrm>
              <a:off x="880871" y="782310"/>
              <a:ext cx="6720080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小组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抢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答题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（单选题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674452" y="5001845"/>
            <a:ext cx="2149106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21761" y="2268332"/>
              <a:ext cx="2966197" cy="25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en-US" altLang="zh-CN" sz="20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D</a:t>
              </a:r>
              <a:endParaRPr lang="en-US" altLang="zh-CN" sz="20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582531" y="2269500"/>
            <a:ext cx="9116944" cy="101912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、经过长期努力，中国特色社会主义进入了新时代，这是我国发展新的（          ）。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582531" y="3513169"/>
            <a:ext cx="9313035" cy="101995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、未来方向          　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、未来方位 </a:t>
            </a:r>
          </a:p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、历史方向　  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、历史方位</a:t>
            </a:r>
          </a:p>
        </p:txBody>
      </p:sp>
    </p:spTree>
    <p:extLst>
      <p:ext uri="{BB962C8B-B14F-4D97-AF65-F5344CB8AC3E}">
        <p14:creationId xmlns:p14="http://schemas.microsoft.com/office/powerpoint/2010/main" val="2002764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8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674452" y="5001845"/>
            <a:ext cx="2149106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21761" y="2268332"/>
              <a:ext cx="2966197" cy="25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en-US" altLang="zh-CN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C</a:t>
              </a:r>
              <a:endPara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989" y="557004"/>
            <a:ext cx="7077412" cy="1059740"/>
            <a:chOff x="694989" y="557004"/>
            <a:chExt cx="707741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3" name="文本框 5"/>
            <p:cNvSpPr txBox="1"/>
            <p:nvPr/>
          </p:nvSpPr>
          <p:spPr>
            <a:xfrm>
              <a:off x="880871" y="782310"/>
              <a:ext cx="6891530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小组抢答题（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单选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1606594" y="2197365"/>
            <a:ext cx="9116944" cy="156946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、我国经济已由（          ）阶段转向（          ）阶段，正处在转变发展方式、优化经济结构、转换增长动力的攻关期，建设现代化经济体系是跨越关口的迫切要求和我国发展的战略目标。</a:t>
            </a:r>
          </a:p>
        </p:txBody>
      </p:sp>
      <p:sp>
        <p:nvSpPr>
          <p:cNvPr id="25" name="矩形 24"/>
          <p:cNvSpPr/>
          <p:nvPr/>
        </p:nvSpPr>
        <p:spPr>
          <a:xfrm>
            <a:off x="1606594" y="3811314"/>
            <a:ext cx="9313035" cy="101995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、高速增长　高水平发展    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、高速发展　高水平发展         </a:t>
            </a:r>
          </a:p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、高速增长　高质量发展    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、高速发展　高质量发展</a:t>
            </a:r>
          </a:p>
        </p:txBody>
      </p:sp>
    </p:spTree>
    <p:extLst>
      <p:ext uri="{BB962C8B-B14F-4D97-AF65-F5344CB8AC3E}">
        <p14:creationId xmlns:p14="http://schemas.microsoft.com/office/powerpoint/2010/main" val="289639337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8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210550" y="5001845"/>
            <a:ext cx="2895600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21762" y="2268332"/>
              <a:ext cx="2966196" cy="25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en-US" altLang="zh-CN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ABCD</a:t>
              </a:r>
              <a:endPara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989" y="557004"/>
            <a:ext cx="6925012" cy="1059740"/>
            <a:chOff x="694989" y="557004"/>
            <a:chExt cx="692501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0" name="文本框 5"/>
            <p:cNvSpPr txBox="1"/>
            <p:nvPr/>
          </p:nvSpPr>
          <p:spPr>
            <a:xfrm>
              <a:off x="880871" y="782310"/>
              <a:ext cx="6739130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小组抢答题（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1654720" y="2269500"/>
            <a:ext cx="9116944" cy="156946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坚持（          ）的要求，开展党的群众路线教育实践活动和“三严三实”专题教育，推进“两学一做”学习教育常态化制度化，全党理想信念更加坚定、党性更加坚强。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654720" y="3997936"/>
            <a:ext cx="9313035" cy="527132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、照镜子         　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、正衣冠     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、洗洗澡　 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、治治病</a:t>
            </a:r>
          </a:p>
        </p:txBody>
      </p:sp>
    </p:spTree>
    <p:extLst>
      <p:ext uri="{BB962C8B-B14F-4D97-AF65-F5344CB8AC3E}">
        <p14:creationId xmlns:p14="http://schemas.microsoft.com/office/powerpoint/2010/main" val="2299388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shred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4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439150" y="5001845"/>
            <a:ext cx="2667000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21762" y="2268332"/>
              <a:ext cx="2966196" cy="25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en-US" altLang="zh-CN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ACD</a:t>
              </a:r>
              <a:endPara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989" y="557004"/>
            <a:ext cx="6867862" cy="1059740"/>
            <a:chOff x="694989" y="557004"/>
            <a:chExt cx="686786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3" name="文本框 5"/>
            <p:cNvSpPr txBox="1"/>
            <p:nvPr/>
          </p:nvSpPr>
          <p:spPr>
            <a:xfrm>
              <a:off x="880871" y="782310"/>
              <a:ext cx="6681980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小组抢答题（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1654720" y="2128884"/>
            <a:ext cx="9116944" cy="107798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建设一支（          ）的人民军队，是实现“两个一百年”奋斗目标、实现中华民族伟大复兴的战略支撑。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654720" y="3742833"/>
            <a:ext cx="9313035" cy="527132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、听党指挥      　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、骁勇善战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、能打胜仗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、作风优良</a:t>
            </a:r>
          </a:p>
        </p:txBody>
      </p:sp>
    </p:spTree>
    <p:extLst>
      <p:ext uri="{BB962C8B-B14F-4D97-AF65-F5344CB8AC3E}">
        <p14:creationId xmlns:p14="http://schemas.microsoft.com/office/powerpoint/2010/main" val="820356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8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239000" y="5001845"/>
            <a:ext cx="3867150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45973" y="2268332"/>
              <a:ext cx="2767561" cy="25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全面依法治国</a:t>
              </a:r>
              <a:endParaRPr lang="zh-CN" altLang="en-US" sz="2000" b="1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989" y="557004"/>
            <a:ext cx="6982162" cy="1059740"/>
            <a:chOff x="694989" y="557004"/>
            <a:chExt cx="698216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0" name="文本框 5"/>
            <p:cNvSpPr txBox="1"/>
            <p:nvPr/>
          </p:nvSpPr>
          <p:spPr>
            <a:xfrm>
              <a:off x="880871" y="782310"/>
              <a:ext cx="6796280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小组抢答题（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填空题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1630657" y="2167384"/>
            <a:ext cx="9116944" cy="5851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）是中国特色社会主义的本质要求和重要保障。</a:t>
            </a:r>
          </a:p>
        </p:txBody>
      </p:sp>
    </p:spTree>
    <p:extLst>
      <p:ext uri="{BB962C8B-B14F-4D97-AF65-F5344CB8AC3E}">
        <p14:creationId xmlns:p14="http://schemas.microsoft.com/office/powerpoint/2010/main" val="3680129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1510" y="0"/>
            <a:ext cx="9339173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" y="0"/>
            <a:ext cx="2901511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08279" y="100982"/>
            <a:ext cx="2657475" cy="146685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960147"/>
            <a:ext cx="12240683" cy="39411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510463" cy="2360833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14B77C76-1332-4CD2-93F9-9856D3FD76F9}"/>
              </a:ext>
            </a:extLst>
          </p:cNvPr>
          <p:cNvSpPr/>
          <p:nvPr/>
        </p:nvSpPr>
        <p:spPr>
          <a:xfrm>
            <a:off x="6217724" y="258848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600" b="1" kern="100" dirty="0">
                <a:solidFill>
                  <a:srgbClr val="E316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风险</a:t>
            </a:r>
            <a:r>
              <a:rPr lang="zh-CN" altLang="en-US" sz="3600" b="1" kern="100" dirty="0" smtClean="0">
                <a:solidFill>
                  <a:srgbClr val="E316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抢</a:t>
            </a:r>
            <a:r>
              <a:rPr lang="zh-CN" altLang="en-US" sz="3600" b="1" kern="100" dirty="0" smtClean="0">
                <a:solidFill>
                  <a:srgbClr val="E316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答题</a:t>
            </a:r>
            <a:endParaRPr lang="zh-CN" altLang="zh-CN" sz="3600" b="1" kern="100" dirty="0">
              <a:solidFill>
                <a:srgbClr val="E316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3">
            <a:extLst>
              <a:ext uri="{FF2B5EF4-FFF2-40B4-BE49-F238E27FC236}">
                <a16:creationId xmlns="" xmlns:a16="http://schemas.microsoft.com/office/drawing/2014/main" id="{655CA926-1AC5-4803-8391-5D24DC291D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5002" y="3319266"/>
            <a:ext cx="4278433" cy="796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ts val="3000"/>
              </a:lnSpc>
            </a:pPr>
            <a:r>
              <a:rPr lang="zh-CN" altLang="en-US" sz="1600" dirty="0"/>
              <a:t> 第三部分为风险抢答题，共</a:t>
            </a:r>
            <a:r>
              <a:rPr lang="en-US" altLang="zh-CN" sz="1600" dirty="0"/>
              <a:t>10</a:t>
            </a:r>
            <a:r>
              <a:rPr lang="zh-CN" altLang="en-US" sz="1600" dirty="0"/>
              <a:t>题，每答对得</a:t>
            </a:r>
            <a:r>
              <a:rPr lang="en-US" altLang="zh-CN" sz="1600" dirty="0"/>
              <a:t>5</a:t>
            </a:r>
            <a:r>
              <a:rPr lang="zh-CN" altLang="en-US" sz="1600" dirty="0"/>
              <a:t>分，答错扣</a:t>
            </a:r>
            <a:r>
              <a:rPr lang="en-US" altLang="zh-CN" sz="1600" dirty="0"/>
              <a:t>5</a:t>
            </a:r>
            <a:r>
              <a:rPr lang="zh-CN" altLang="en-US" sz="1600" dirty="0"/>
              <a:t>分</a:t>
            </a:r>
            <a:endParaRPr lang="zh-CN" altLang="en-US" sz="1600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87241" y="1765255"/>
            <a:ext cx="2677408" cy="4069628"/>
            <a:chOff x="2287241" y="1765255"/>
            <a:chExt cx="2677408" cy="4069628"/>
          </a:xfrm>
        </p:grpSpPr>
        <p:sp>
          <p:nvSpPr>
            <p:cNvPr id="46" name="图文框 45"/>
            <p:cNvSpPr/>
            <p:nvPr/>
          </p:nvSpPr>
          <p:spPr>
            <a:xfrm>
              <a:off x="2395523" y="1765255"/>
              <a:ext cx="2569126" cy="3589014"/>
            </a:xfrm>
            <a:prstGeom prst="frame">
              <a:avLst>
                <a:gd name="adj1" fmla="val 3482"/>
              </a:avLst>
            </a:prstGeom>
            <a:solidFill>
              <a:srgbClr val="C00000"/>
            </a:solidFill>
            <a:ln>
              <a:noFill/>
            </a:ln>
            <a:effectLst>
              <a:outerShdw blurRad="63500" dist="50800" dir="2052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E465C611-D860-401A-A6F4-5D2DE30F7C3D}"/>
                </a:ext>
              </a:extLst>
            </p:cNvPr>
            <p:cNvSpPr txBox="1"/>
            <p:nvPr/>
          </p:nvSpPr>
          <p:spPr>
            <a:xfrm>
              <a:off x="4027412" y="2404066"/>
              <a:ext cx="357148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</a:t>
              </a:r>
              <a:r>
                <a: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三</a:t>
              </a:r>
              <a:r>
                <a:rPr lang="zh-CN" altLang="en-US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部分</a:t>
              </a:r>
              <a:endPara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7241" y="1844915"/>
              <a:ext cx="1994984" cy="39899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4039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1" grpId="0"/>
      <p:bldP spid="5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9144000" y="5001845"/>
            <a:ext cx="1962150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45973" y="2268332"/>
              <a:ext cx="2767561" cy="25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989" y="557004"/>
            <a:ext cx="6982162" cy="1059740"/>
            <a:chOff x="694989" y="557004"/>
            <a:chExt cx="698216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0" name="文本框 5"/>
            <p:cNvSpPr txBox="1"/>
            <p:nvPr/>
          </p:nvSpPr>
          <p:spPr>
            <a:xfrm>
              <a:off x="880871" y="782310"/>
              <a:ext cx="6796280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抢答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单选题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1555559" y="1970257"/>
            <a:ext cx="9116944" cy="2003882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、坚持反腐败无禁区、全覆盖、零容忍，坚定不移“打虎”、“拍蝇”、“猎狐”，（          ）的目标初步实现，（          ）的笼子越扎越牢，（          ）的堤坝正在构筑，反腐败斗争压倒性态势已经形成并巩固发展。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617024" y="4043576"/>
            <a:ext cx="9313035" cy="101995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、不敢腐　不能腐　不想腐    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、不能腐　不敢腐　不想腐</a:t>
            </a:r>
          </a:p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、不想腐　不敢腐　不能腐    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、不敢腐　不想腐　不能腐</a:t>
            </a:r>
          </a:p>
        </p:txBody>
      </p:sp>
    </p:spTree>
    <p:extLst>
      <p:ext uri="{BB962C8B-B14F-4D97-AF65-F5344CB8AC3E}">
        <p14:creationId xmlns:p14="http://schemas.microsoft.com/office/powerpoint/2010/main" val="1674706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8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496300" y="5001845"/>
            <a:ext cx="2609850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45973" y="2268332"/>
              <a:ext cx="2767561" cy="25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ABC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989" y="557004"/>
            <a:ext cx="6982162" cy="1059740"/>
            <a:chOff x="694989" y="557004"/>
            <a:chExt cx="698216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0" name="文本框 5"/>
            <p:cNvSpPr txBox="1"/>
            <p:nvPr/>
          </p:nvSpPr>
          <p:spPr>
            <a:xfrm>
              <a:off x="880871" y="782310"/>
              <a:ext cx="6796280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抢答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1505316" y="2156521"/>
            <a:ext cx="9313035" cy="107798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引导应对气候变化国际合作，成为全球生态文明建设的重要（          ）。</a:t>
            </a:r>
          </a:p>
        </p:txBody>
      </p:sp>
      <p:sp>
        <p:nvSpPr>
          <p:cNvPr id="23" name="矩形 22"/>
          <p:cNvSpPr/>
          <p:nvPr/>
        </p:nvSpPr>
        <p:spPr>
          <a:xfrm>
            <a:off x="1505316" y="3270555"/>
            <a:ext cx="9313035" cy="527132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、参与者       　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、贡献者  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、引领者  　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、领导者</a:t>
            </a:r>
          </a:p>
        </p:txBody>
      </p:sp>
    </p:spTree>
    <p:extLst>
      <p:ext uri="{BB962C8B-B14F-4D97-AF65-F5344CB8AC3E}">
        <p14:creationId xmlns:p14="http://schemas.microsoft.com/office/powerpoint/2010/main" val="717706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0">
        <p14:honeycomb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4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1510" y="0"/>
            <a:ext cx="9339173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" y="0"/>
            <a:ext cx="2901511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1" y="0"/>
            <a:ext cx="6249722" cy="7810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6160"/>
            <a:ext cx="12257892" cy="735415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20202" y="1270167"/>
            <a:ext cx="4292600" cy="107112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5600" b="1" dirty="0">
                <a:solidFill>
                  <a:srgbClr val="C0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竞赛规则</a:t>
            </a:r>
          </a:p>
        </p:txBody>
      </p:sp>
      <p:sp>
        <p:nvSpPr>
          <p:cNvPr id="20" name="矩形 19"/>
          <p:cNvSpPr/>
          <p:nvPr/>
        </p:nvSpPr>
        <p:spPr>
          <a:xfrm>
            <a:off x="1538355" y="2866493"/>
            <a:ext cx="9384631" cy="278537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ts val="3500"/>
              </a:lnSpc>
            </a:pPr>
            <a:r>
              <a:rPr lang="zh-CN" altLang="en-US" sz="16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比赛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分为三个部分，第一部分为</a:t>
            </a:r>
            <a:r>
              <a:rPr lang="zh-CN" altLang="en-US" sz="1600" b="1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分组答题，每组</a:t>
            </a:r>
            <a:r>
              <a:rPr lang="en-US" altLang="zh-CN" sz="1600" b="1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b="1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，每答对一题得</a:t>
            </a:r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分，每道题限时</a:t>
            </a:r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秒，超时不计分；第二部分为</a:t>
            </a:r>
            <a:r>
              <a:rPr lang="zh-CN" altLang="en-US" sz="1600" b="1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小组抢答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，共</a:t>
            </a:r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题，每答对一题得</a:t>
            </a:r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分，答错不计分；第三部分为</a:t>
            </a:r>
            <a:r>
              <a:rPr lang="zh-CN" altLang="en-US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风险抢答题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，共</a:t>
            </a:r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题，每答对得</a:t>
            </a:r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分，答错扣</a:t>
            </a:r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分；</a:t>
            </a:r>
          </a:p>
          <a:p>
            <a:pPr algn="just">
              <a:lnSpc>
                <a:spcPts val="3500"/>
              </a:lnSpc>
            </a:pPr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、抢答时需在主持人说出“请抢答”后方可生效；</a:t>
            </a:r>
          </a:p>
          <a:p>
            <a:pPr algn="just">
              <a:lnSpc>
                <a:spcPts val="3500"/>
              </a:lnSpc>
            </a:pPr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、可根据单位实际情况设置个人比赛、团队比赛形式或提醒数量；</a:t>
            </a:r>
          </a:p>
          <a:p>
            <a:pPr algn="just">
              <a:lnSpc>
                <a:spcPts val="3500"/>
              </a:lnSpc>
            </a:pPr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、本次比赛共六个小组，按最终得分评选出一二三等奖并颁发奖品。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08279" y="100982"/>
            <a:ext cx="265747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40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80871" y="3776255"/>
            <a:ext cx="10225279" cy="2227165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745087" y="2195751"/>
              <a:ext cx="3120825" cy="3955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增强学习本领，增强政治领导本领；增强改革创新本领，增强科学发展本领；增强依法执政本领，增强群众工作本领；增强狠抓落实本领，增强驾驭风险本领。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989" y="557004"/>
            <a:ext cx="6982162" cy="1059740"/>
            <a:chOff x="694989" y="557004"/>
            <a:chExt cx="698216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0" name="文本框 5"/>
            <p:cNvSpPr txBox="1"/>
            <p:nvPr/>
          </p:nvSpPr>
          <p:spPr>
            <a:xfrm>
              <a:off x="880871" y="782310"/>
              <a:ext cx="6796280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抢答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（填空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1560994" y="1897085"/>
            <a:ext cx="9116944" cy="107798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领导十三亿多人的社会主义大国，我们党既要政治过硬，也要本领高强。要（          ）。</a:t>
            </a:r>
          </a:p>
        </p:txBody>
      </p:sp>
    </p:spTree>
    <p:extLst>
      <p:ext uri="{BB962C8B-B14F-4D97-AF65-F5344CB8AC3E}">
        <p14:creationId xmlns:p14="http://schemas.microsoft.com/office/powerpoint/2010/main" val="1483735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0" name="图文框 49"/>
          <p:cNvSpPr/>
          <p:nvPr/>
        </p:nvSpPr>
        <p:spPr>
          <a:xfrm>
            <a:off x="3375690" y="-511584"/>
            <a:ext cx="5727600" cy="4511013"/>
          </a:xfrm>
          <a:prstGeom prst="frame">
            <a:avLst>
              <a:gd name="adj1" fmla="val 5223"/>
            </a:avLst>
          </a:prstGeom>
          <a:solidFill>
            <a:srgbClr val="C00000">
              <a:alpha val="91000"/>
            </a:srgbClr>
          </a:solidFill>
          <a:ln>
            <a:noFill/>
          </a:ln>
          <a:effectLst>
            <a:outerShdw blurRad="101600" dist="12700" dir="4920000" sx="104000" sy="104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155" y="557004"/>
            <a:ext cx="4138161" cy="3060714"/>
          </a:xfrm>
          <a:prstGeom prst="rect">
            <a:avLst/>
          </a:prstGeom>
        </p:spPr>
      </p:pic>
      <p:sp>
        <p:nvSpPr>
          <p:cNvPr id="52" name="文本框 11"/>
          <p:cNvSpPr txBox="1"/>
          <p:nvPr/>
        </p:nvSpPr>
        <p:spPr>
          <a:xfrm>
            <a:off x="3806558" y="4406741"/>
            <a:ext cx="4865864" cy="107112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5600" b="1" dirty="0" smtClean="0">
                <a:solidFill>
                  <a:srgbClr val="E2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颁奖仪式</a:t>
            </a:r>
            <a:endParaRPr lang="zh-CN" altLang="en-US" sz="5600" b="1" dirty="0">
              <a:solidFill>
                <a:srgbClr val="E20000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5" y="4103829"/>
            <a:ext cx="6870195" cy="27480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08279" y="100982"/>
            <a:ext cx="265747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547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0" grpId="0" animBg="1"/>
      <p:bldP spid="5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1510" y="0"/>
            <a:ext cx="9339173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" y="0"/>
            <a:ext cx="2901511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1" y="0"/>
            <a:ext cx="6249722" cy="7810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6160"/>
            <a:ext cx="12257892" cy="73541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08279" y="100982"/>
            <a:ext cx="2657475" cy="14668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866820" y="1090103"/>
            <a:ext cx="4368273" cy="3481300"/>
            <a:chOff x="4013366" y="1002219"/>
            <a:chExt cx="4368273" cy="3481300"/>
          </a:xfrm>
        </p:grpSpPr>
        <p:sp>
          <p:nvSpPr>
            <p:cNvPr id="20" name="矩形 19"/>
            <p:cNvSpPr/>
            <p:nvPr/>
          </p:nvSpPr>
          <p:spPr>
            <a:xfrm>
              <a:off x="4152703" y="1880483"/>
              <a:ext cx="4089597" cy="853871"/>
            </a:xfrm>
            <a:prstGeom prst="rect">
              <a:avLst/>
            </a:prstGeom>
            <a:solidFill>
              <a:srgbClr val="E20000"/>
            </a:solidFill>
            <a:ln w="12700">
              <a:solidFill>
                <a:srgbClr val="FFFFFF"/>
              </a:solidFill>
              <a:miter lim="800000"/>
            </a:ln>
            <a:effectLst>
              <a:outerShdw dist="38100" dir="5400000" algn="ctr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endParaRPr lang="zh-CN" altLang="en-US" sz="2500"/>
            </a:p>
          </p:txBody>
        </p:sp>
        <p:sp>
          <p:nvSpPr>
            <p:cNvPr id="21" name="矩形 15"/>
            <p:cNvSpPr/>
            <p:nvPr/>
          </p:nvSpPr>
          <p:spPr>
            <a:xfrm>
              <a:off x="4013366" y="2734353"/>
              <a:ext cx="4368273" cy="891520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-1" fmla="*/ 85725 w 2461989"/>
                <a:gd name="connsiteY0-2" fmla="*/ 0 h 451098"/>
                <a:gd name="connsiteX1-3" fmla="*/ 2461989 w 2461989"/>
                <a:gd name="connsiteY1-4" fmla="*/ 0 h 451098"/>
                <a:gd name="connsiteX2-5" fmla="*/ 2461989 w 2461989"/>
                <a:gd name="connsiteY2-6" fmla="*/ 432048 h 451098"/>
                <a:gd name="connsiteX3-7" fmla="*/ 0 w 2461989"/>
                <a:gd name="connsiteY3-8" fmla="*/ 451098 h 451098"/>
                <a:gd name="connsiteX4-9" fmla="*/ 85725 w 2461989"/>
                <a:gd name="connsiteY4-10" fmla="*/ 0 h 451098"/>
                <a:gd name="connsiteX0-11" fmla="*/ 85725 w 2538189"/>
                <a:gd name="connsiteY0-12" fmla="*/ 0 h 451098"/>
                <a:gd name="connsiteX1-13" fmla="*/ 2461989 w 2538189"/>
                <a:gd name="connsiteY1-14" fmla="*/ 0 h 451098"/>
                <a:gd name="connsiteX2-15" fmla="*/ 2538189 w 2538189"/>
                <a:gd name="connsiteY2-16" fmla="*/ 451098 h 451098"/>
                <a:gd name="connsiteX3-17" fmla="*/ 0 w 2538189"/>
                <a:gd name="connsiteY3-18" fmla="*/ 451098 h 451098"/>
                <a:gd name="connsiteX4-19" fmla="*/ 85725 w 2538189"/>
                <a:gd name="connsiteY4-20" fmla="*/ 0 h 4510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solidFill>
              <a:srgbClr val="E20000"/>
            </a:solidFill>
            <a:ln w="12700">
              <a:solidFill>
                <a:srgbClr val="FFFFFF"/>
              </a:solidFill>
              <a:miter lim="800000"/>
            </a:ln>
            <a:effectLst>
              <a:outerShdw dist="38100" dir="5400000" algn="ctr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endParaRPr lang="zh-CN" altLang="en-US" sz="2500"/>
            </a:p>
          </p:txBody>
        </p:sp>
        <p:sp>
          <p:nvSpPr>
            <p:cNvPr id="22" name="矩形 15"/>
            <p:cNvSpPr/>
            <p:nvPr/>
          </p:nvSpPr>
          <p:spPr>
            <a:xfrm flipV="1">
              <a:off x="4013366" y="3591999"/>
              <a:ext cx="4368273" cy="891520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-1" fmla="*/ 85725 w 2461989"/>
                <a:gd name="connsiteY0-2" fmla="*/ 0 h 451098"/>
                <a:gd name="connsiteX1-3" fmla="*/ 2461989 w 2461989"/>
                <a:gd name="connsiteY1-4" fmla="*/ 0 h 451098"/>
                <a:gd name="connsiteX2-5" fmla="*/ 2461989 w 2461989"/>
                <a:gd name="connsiteY2-6" fmla="*/ 432048 h 451098"/>
                <a:gd name="connsiteX3-7" fmla="*/ 0 w 2461989"/>
                <a:gd name="connsiteY3-8" fmla="*/ 451098 h 451098"/>
                <a:gd name="connsiteX4-9" fmla="*/ 85725 w 2461989"/>
                <a:gd name="connsiteY4-10" fmla="*/ 0 h 451098"/>
                <a:gd name="connsiteX0-11" fmla="*/ 85725 w 2538189"/>
                <a:gd name="connsiteY0-12" fmla="*/ 0 h 451098"/>
                <a:gd name="connsiteX1-13" fmla="*/ 2461989 w 2538189"/>
                <a:gd name="connsiteY1-14" fmla="*/ 0 h 451098"/>
                <a:gd name="connsiteX2-15" fmla="*/ 2538189 w 2538189"/>
                <a:gd name="connsiteY2-16" fmla="*/ 451098 h 451098"/>
                <a:gd name="connsiteX3-17" fmla="*/ 0 w 2538189"/>
                <a:gd name="connsiteY3-18" fmla="*/ 451098 h 451098"/>
                <a:gd name="connsiteX4-19" fmla="*/ 85725 w 2538189"/>
                <a:gd name="connsiteY4-20" fmla="*/ 0 h 4510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solidFill>
              <a:srgbClr val="E20000"/>
            </a:solidFill>
            <a:ln w="12700">
              <a:solidFill>
                <a:srgbClr val="FFFFFF"/>
              </a:solidFill>
              <a:miter lim="800000"/>
            </a:ln>
            <a:effectLst>
              <a:outerShdw dist="38100" dir="5400000" algn="ctr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endParaRPr lang="zh-CN" altLang="en-US" sz="2500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574671" y="1002219"/>
              <a:ext cx="3273815" cy="1161972"/>
              <a:chOff x="886651" y="1654399"/>
              <a:chExt cx="2455361" cy="871479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886651" y="2436585"/>
                <a:ext cx="89293" cy="89293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6350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320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252719" y="2431211"/>
                <a:ext cx="89293" cy="89293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6350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320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899728" y="1654399"/>
                <a:ext cx="2429208" cy="858403"/>
                <a:chOff x="899728" y="1654399"/>
                <a:chExt cx="2429208" cy="858403"/>
              </a:xfrm>
            </p:grpSpPr>
            <p:cxnSp>
              <p:nvCxnSpPr>
                <p:cNvPr id="30" name="直接连接符 29"/>
                <p:cNvCxnSpPr>
                  <a:stCxn id="32" idx="6"/>
                  <a:endCxn id="28" idx="5"/>
                </p:cNvCxnSpPr>
                <p:nvPr/>
              </p:nvCxnSpPr>
              <p:spPr>
                <a:xfrm>
                  <a:off x="2195020" y="1772923"/>
                  <a:ext cx="1133916" cy="73450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955E27"/>
                  </a:solidFill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cxnSp>
            <p:cxnSp>
              <p:nvCxnSpPr>
                <p:cNvPr id="31" name="直接连接符 30"/>
                <p:cNvCxnSpPr>
                  <a:stCxn id="32" idx="2"/>
                  <a:endCxn id="27" idx="3"/>
                </p:cNvCxnSpPr>
                <p:nvPr/>
              </p:nvCxnSpPr>
              <p:spPr>
                <a:xfrm flipH="1">
                  <a:off x="899728" y="1772923"/>
                  <a:ext cx="1058243" cy="739879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955E27"/>
                  </a:solidFill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cxnSp>
            <p:sp>
              <p:nvSpPr>
                <p:cNvPr id="32" name="椭圆 31"/>
                <p:cNvSpPr/>
                <p:nvPr/>
              </p:nvSpPr>
              <p:spPr>
                <a:xfrm>
                  <a:off x="1957971" y="1654399"/>
                  <a:ext cx="237049" cy="23704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12700"/>
                </a:sp3d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3200" kern="0">
                    <a:solidFill>
                      <a:sysClr val="window" lastClr="FFFFFF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4" name="TextBox 38"/>
            <p:cNvSpPr txBox="1"/>
            <p:nvPr/>
          </p:nvSpPr>
          <p:spPr>
            <a:xfrm>
              <a:off x="4564815" y="2100571"/>
              <a:ext cx="3265001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500" b="1" kern="0" spc="40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一等奖：某某小组</a:t>
              </a:r>
            </a:p>
          </p:txBody>
        </p:sp>
        <p:sp>
          <p:nvSpPr>
            <p:cNvPr id="25" name="TextBox 39"/>
            <p:cNvSpPr txBox="1"/>
            <p:nvPr/>
          </p:nvSpPr>
          <p:spPr>
            <a:xfrm>
              <a:off x="4484775" y="2937640"/>
              <a:ext cx="3425453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500" b="1" kern="0" spc="40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二等奖：某某小组</a:t>
              </a:r>
            </a:p>
          </p:txBody>
        </p:sp>
        <p:sp>
          <p:nvSpPr>
            <p:cNvPr id="26" name="TextBox 40"/>
            <p:cNvSpPr txBox="1"/>
            <p:nvPr/>
          </p:nvSpPr>
          <p:spPr>
            <a:xfrm>
              <a:off x="4140284" y="3773029"/>
              <a:ext cx="411443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500" b="1" kern="0" spc="40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三等奖：某某小组</a:t>
              </a:r>
            </a:p>
          </p:txBody>
        </p:sp>
      </p:grpSp>
      <p:sp>
        <p:nvSpPr>
          <p:cNvPr id="33" name="文本框 1"/>
          <p:cNvSpPr txBox="1"/>
          <p:nvPr/>
        </p:nvSpPr>
        <p:spPr>
          <a:xfrm>
            <a:off x="3422781" y="5025077"/>
            <a:ext cx="5399227" cy="41832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8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有请某集团董事长、党支部书记为获奖选手颁奖</a:t>
            </a:r>
          </a:p>
        </p:txBody>
      </p:sp>
    </p:spTree>
    <p:extLst>
      <p:ext uri="{BB962C8B-B14F-4D97-AF65-F5344CB8AC3E}">
        <p14:creationId xmlns:p14="http://schemas.microsoft.com/office/powerpoint/2010/main" val="157223424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1510" y="0"/>
            <a:ext cx="9339173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" y="0"/>
            <a:ext cx="2901511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681663"/>
            <a:ext cx="12299417" cy="316917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51" y="-14759"/>
            <a:ext cx="5760722" cy="21590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08279" y="100982"/>
            <a:ext cx="2657475" cy="1466850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38807D2C-4673-4F8B-AB5B-FEFB8F0F4443}"/>
              </a:ext>
            </a:extLst>
          </p:cNvPr>
          <p:cNvSpPr txBox="1"/>
          <p:nvPr/>
        </p:nvSpPr>
        <p:spPr>
          <a:xfrm>
            <a:off x="1661351" y="1219201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在包图网出售的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的保护，作品的所有权、版权和著作权归包图网所有，您下载的是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不得将包图网的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74BAE94A-FDFA-40C1-B8C2-17B30439BD03}"/>
              </a:ext>
            </a:extLst>
          </p:cNvPr>
          <p:cNvSpPr txBox="1"/>
          <p:nvPr/>
        </p:nvSpPr>
        <p:spPr>
          <a:xfrm>
            <a:off x="1661351" y="5034232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更多精品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模板：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hlinkClick r:id="rId9"/>
              </a:rPr>
              <a:t>http://ibaotu.com/ppt/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D006BA6E-628E-4805-BA4B-B9E891DE731D}"/>
              </a:ext>
            </a:extLst>
          </p:cNvPr>
          <p:cNvGrpSpPr/>
          <p:nvPr/>
        </p:nvGrpSpPr>
        <p:grpSpPr>
          <a:xfrm>
            <a:off x="8073265" y="5034232"/>
            <a:ext cx="1364139" cy="369332"/>
            <a:chOff x="8158550" y="5010841"/>
            <a:chExt cx="1364139" cy="369332"/>
          </a:xfrm>
          <a:effectLst/>
        </p:grpSpPr>
        <p:sp>
          <p:nvSpPr>
            <p:cNvPr id="49" name="矩形: 圆角 4">
              <a:extLst>
                <a:ext uri="{FF2B5EF4-FFF2-40B4-BE49-F238E27FC236}">
                  <a16:creationId xmlns:a16="http://schemas.microsoft.com/office/drawing/2014/main" xmlns="" id="{8BCEBB04-5233-442C-8722-B028DE423C05}"/>
                </a:ext>
              </a:extLst>
            </p:cNvPr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BA57795A-77F4-4A80-A601-A0E8646A6E9A}"/>
                </a:ext>
              </a:extLst>
            </p:cNvPr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9"/>
                </a:rPr>
                <a:t>点击进入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6314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1510" y="0"/>
            <a:ext cx="9339173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" y="0"/>
            <a:ext cx="2901511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0" name="TextBox 3"/>
          <p:cNvSpPr txBox="1"/>
          <p:nvPr/>
        </p:nvSpPr>
        <p:spPr>
          <a:xfrm>
            <a:off x="9149738" y="1211825"/>
            <a:ext cx="1087221" cy="3837848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>
            <a:defPPr>
              <a:defRPr lang="zh-CN"/>
            </a:defPPr>
            <a:lvl1pPr algn="ctr">
              <a:defRPr sz="5865" b="1" cap="all">
                <a:ln w="9000" cmpd="sng">
                  <a:noFill/>
                  <a:prstDash val="solid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环节设置</a:t>
            </a:r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2344496" y="1339517"/>
            <a:ext cx="576064" cy="4079708"/>
            <a:chOff x="1619672" y="483518"/>
            <a:chExt cx="432048" cy="3059781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619672" y="1419622"/>
              <a:ext cx="0" cy="2123677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/>
            <p:cNvSpPr/>
            <p:nvPr/>
          </p:nvSpPr>
          <p:spPr>
            <a:xfrm>
              <a:off x="1619672" y="483518"/>
              <a:ext cx="432048" cy="19167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072688" y="1339517"/>
            <a:ext cx="576064" cy="4079708"/>
            <a:chOff x="1619672" y="483518"/>
            <a:chExt cx="432048" cy="3059781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1619672" y="1419622"/>
              <a:ext cx="0" cy="2123677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619672" y="483518"/>
              <a:ext cx="432048" cy="191678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337050" y="1339517"/>
            <a:ext cx="576064" cy="4079708"/>
            <a:chOff x="1619672" y="483518"/>
            <a:chExt cx="432048" cy="3059781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619672" y="1419622"/>
              <a:ext cx="0" cy="2123677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1619672" y="483518"/>
              <a:ext cx="432048" cy="19167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704869" y="1339516"/>
            <a:ext cx="576064" cy="4079709"/>
            <a:chOff x="1619672" y="483517"/>
            <a:chExt cx="432048" cy="3059782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619672" y="1419622"/>
              <a:ext cx="0" cy="2123677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1619672" y="483517"/>
              <a:ext cx="432048" cy="191678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38" name="TextBox 6"/>
          <p:cNvSpPr txBox="1"/>
          <p:nvPr/>
        </p:nvSpPr>
        <p:spPr>
          <a:xfrm>
            <a:off x="7360819" y="1713135"/>
            <a:ext cx="523220" cy="20040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200" spc="533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小组必答题</a:t>
            </a:r>
            <a:endParaRPr lang="zh-CN" altLang="en-US" sz="2200" spc="53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18"/>
          <p:cNvSpPr txBox="1"/>
          <p:nvPr/>
        </p:nvSpPr>
        <p:spPr>
          <a:xfrm>
            <a:off x="2368265" y="1906261"/>
            <a:ext cx="523220" cy="15826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400" spc="533">
                <a:solidFill>
                  <a:srgbClr val="D3CDB7"/>
                </a:solidFill>
              </a:defRPr>
            </a:lvl1pPr>
          </a:lstStyle>
          <a:p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颁奖仪式</a:t>
            </a:r>
            <a:endParaRPr lang="id-ID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0" name="TextBox 19"/>
          <p:cNvSpPr txBox="1"/>
          <p:nvPr/>
        </p:nvSpPr>
        <p:spPr>
          <a:xfrm>
            <a:off x="4109490" y="1537125"/>
            <a:ext cx="523220" cy="23827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400" spc="533">
                <a:solidFill>
                  <a:srgbClr val="D3CDB7"/>
                </a:solidFill>
              </a:defRPr>
            </a:lvl1pPr>
          </a:lstStyle>
          <a:p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小风险抢答题</a:t>
            </a:r>
            <a:endParaRPr lang="id-ID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1" name="TextBox 20"/>
          <p:cNvSpPr txBox="1"/>
          <p:nvPr/>
        </p:nvSpPr>
        <p:spPr>
          <a:xfrm>
            <a:off x="5741672" y="1717015"/>
            <a:ext cx="523220" cy="19636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400" spc="533">
                <a:solidFill>
                  <a:srgbClr val="D3CDB7"/>
                </a:solidFill>
              </a:defRPr>
            </a:lvl1pPr>
          </a:lstStyle>
          <a:p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小组抢答题</a:t>
            </a:r>
            <a:endParaRPr lang="id-ID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2" name="TextBox 21"/>
          <p:cNvSpPr txBox="1"/>
          <p:nvPr/>
        </p:nvSpPr>
        <p:spPr>
          <a:xfrm>
            <a:off x="6816219" y="2587655"/>
            <a:ext cx="410433" cy="24620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1467">
                <a:solidFill>
                  <a:srgbClr val="2C3F46"/>
                </a:solidFill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学习落实十九大报告内容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22"/>
          <p:cNvSpPr txBox="1"/>
          <p:nvPr/>
        </p:nvSpPr>
        <p:spPr>
          <a:xfrm>
            <a:off x="1762366" y="2587655"/>
            <a:ext cx="430887" cy="24620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学习落实十九大报告内容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23"/>
          <p:cNvSpPr txBox="1"/>
          <p:nvPr/>
        </p:nvSpPr>
        <p:spPr>
          <a:xfrm>
            <a:off x="3468492" y="2587655"/>
            <a:ext cx="430887" cy="25588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学习落实十九大报告内容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5115318" y="2587655"/>
            <a:ext cx="430887" cy="25588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学习落实十九大报告内容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681663"/>
            <a:ext cx="12299417" cy="316917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51" y="-14759"/>
            <a:ext cx="5760722" cy="21590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08279" y="100982"/>
            <a:ext cx="265747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2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1510" y="0"/>
            <a:ext cx="9339173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" y="0"/>
            <a:ext cx="2901511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08279" y="100982"/>
            <a:ext cx="2657475" cy="146685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960147"/>
            <a:ext cx="12240683" cy="39411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510463" cy="2360833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14B77C76-1332-4CD2-93F9-9856D3FD76F9}"/>
              </a:ext>
            </a:extLst>
          </p:cNvPr>
          <p:cNvSpPr/>
          <p:nvPr/>
        </p:nvSpPr>
        <p:spPr>
          <a:xfrm>
            <a:off x="6217723" y="258848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600" b="1" kern="100" dirty="0" smtClean="0">
                <a:solidFill>
                  <a:srgbClr val="E316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小组必答题</a:t>
            </a:r>
            <a:endParaRPr lang="zh-CN" altLang="zh-CN" sz="3600" b="1" kern="100" dirty="0">
              <a:solidFill>
                <a:srgbClr val="E316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3">
            <a:extLst>
              <a:ext uri="{FF2B5EF4-FFF2-40B4-BE49-F238E27FC236}">
                <a16:creationId xmlns="" xmlns:a16="http://schemas.microsoft.com/office/drawing/2014/main" id="{655CA926-1AC5-4803-8391-5D24DC291D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5002" y="3319266"/>
            <a:ext cx="4278433" cy="1176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ts val="3000"/>
              </a:lnSpc>
            </a:pPr>
            <a:r>
              <a:rPr lang="zh-CN" altLang="en-US" sz="16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   第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一部分为分组答题，每组</a:t>
            </a:r>
            <a:r>
              <a:rPr lang="en-US" altLang="zh-CN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10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题，每</a:t>
            </a:r>
            <a:r>
              <a:rPr lang="zh-CN" altLang="en-US" sz="16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答对一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题得</a:t>
            </a:r>
            <a:r>
              <a:rPr lang="en-US" altLang="zh-CN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2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分，每道题限时</a:t>
            </a:r>
            <a:r>
              <a:rPr lang="en-US" altLang="zh-CN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15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秒，超时不计分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="" xmlns:a16="http://schemas.microsoft.com/office/drawing/2014/main" id="{FFDB56E9-F74A-499B-AD95-F1CABF62E1F3}"/>
              </a:ext>
            </a:extLst>
          </p:cNvPr>
          <p:cNvCxnSpPr/>
          <p:nvPr/>
        </p:nvCxnSpPr>
        <p:spPr>
          <a:xfrm>
            <a:off x="9624178" y="-2654980"/>
            <a:ext cx="0" cy="267462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dash"/>
            <a:miter lim="800000"/>
          </a:ln>
          <a:effectLst/>
        </p:spPr>
      </p:cxnSp>
      <p:grpSp>
        <p:nvGrpSpPr>
          <p:cNvPr id="11" name="组合 10"/>
          <p:cNvGrpSpPr/>
          <p:nvPr/>
        </p:nvGrpSpPr>
        <p:grpSpPr>
          <a:xfrm>
            <a:off x="2287241" y="1765255"/>
            <a:ext cx="2677408" cy="4069628"/>
            <a:chOff x="2287241" y="1765255"/>
            <a:chExt cx="2677408" cy="4069628"/>
          </a:xfrm>
        </p:grpSpPr>
        <p:sp>
          <p:nvSpPr>
            <p:cNvPr id="46" name="图文框 45"/>
            <p:cNvSpPr/>
            <p:nvPr/>
          </p:nvSpPr>
          <p:spPr>
            <a:xfrm>
              <a:off x="2395523" y="1765255"/>
              <a:ext cx="2569126" cy="3589014"/>
            </a:xfrm>
            <a:prstGeom prst="frame">
              <a:avLst>
                <a:gd name="adj1" fmla="val 3482"/>
              </a:avLst>
            </a:prstGeom>
            <a:solidFill>
              <a:srgbClr val="C00000"/>
            </a:solidFill>
            <a:ln>
              <a:noFill/>
            </a:ln>
            <a:effectLst>
              <a:outerShdw blurRad="63500" dist="50800" dir="2052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E465C611-D860-401A-A6F4-5D2DE30F7C3D}"/>
                </a:ext>
              </a:extLst>
            </p:cNvPr>
            <p:cNvSpPr txBox="1"/>
            <p:nvPr/>
          </p:nvSpPr>
          <p:spPr>
            <a:xfrm>
              <a:off x="4027412" y="2404066"/>
              <a:ext cx="357148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第一部分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7241" y="1844915"/>
              <a:ext cx="1994984" cy="39899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7263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0" name="图文框 49"/>
          <p:cNvSpPr/>
          <p:nvPr/>
        </p:nvSpPr>
        <p:spPr>
          <a:xfrm>
            <a:off x="3375690" y="-511584"/>
            <a:ext cx="5727600" cy="4511013"/>
          </a:xfrm>
          <a:prstGeom prst="frame">
            <a:avLst>
              <a:gd name="adj1" fmla="val 5223"/>
            </a:avLst>
          </a:prstGeom>
          <a:solidFill>
            <a:srgbClr val="C00000">
              <a:alpha val="91000"/>
            </a:srgbClr>
          </a:solidFill>
          <a:ln>
            <a:noFill/>
          </a:ln>
          <a:effectLst>
            <a:outerShdw blurRad="101600" dist="12700" dir="4920000" sx="104000" sy="104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155" y="557004"/>
            <a:ext cx="4138161" cy="3060714"/>
          </a:xfrm>
          <a:prstGeom prst="rect">
            <a:avLst/>
          </a:prstGeom>
        </p:spPr>
      </p:pic>
      <p:sp>
        <p:nvSpPr>
          <p:cNvPr id="52" name="文本框 11"/>
          <p:cNvSpPr txBox="1"/>
          <p:nvPr/>
        </p:nvSpPr>
        <p:spPr>
          <a:xfrm>
            <a:off x="3837317" y="4218900"/>
            <a:ext cx="4865864" cy="107112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5600" b="1" dirty="0">
                <a:solidFill>
                  <a:srgbClr val="E2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第一小组答题</a:t>
            </a:r>
          </a:p>
        </p:txBody>
      </p:sp>
      <p:sp>
        <p:nvSpPr>
          <p:cNvPr id="53" name="文本框 1"/>
          <p:cNvSpPr txBox="1"/>
          <p:nvPr/>
        </p:nvSpPr>
        <p:spPr>
          <a:xfrm>
            <a:off x="4791627" y="5686490"/>
            <a:ext cx="3050835" cy="41832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答题人：张三、李四、王五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5" y="4103829"/>
            <a:ext cx="6870195" cy="27480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08279" y="100982"/>
            <a:ext cx="265747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19729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0" grpId="0" animBg="1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94989" y="557004"/>
            <a:ext cx="8256732" cy="1059740"/>
            <a:chOff x="694989" y="557004"/>
            <a:chExt cx="825673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880870" y="603301"/>
              <a:ext cx="8070851" cy="952505"/>
              <a:chOff x="880870" y="603301"/>
              <a:chExt cx="8070851" cy="952505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1545" y="603301"/>
                <a:ext cx="952505" cy="952505"/>
              </a:xfrm>
              <a:prstGeom prst="rect">
                <a:avLst/>
              </a:prstGeom>
            </p:spPr>
          </p:pic>
          <p:sp>
            <p:nvSpPr>
              <p:cNvPr id="20" name="文本框 5"/>
              <p:cNvSpPr txBox="1"/>
              <p:nvPr/>
            </p:nvSpPr>
            <p:spPr>
              <a:xfrm>
                <a:off x="880870" y="782310"/>
                <a:ext cx="8070851" cy="63094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/>
                <a:r>
                  <a:rPr lang="zh-CN" altLang="en-US" sz="3500" b="1" spc="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第一小组答题</a:t>
                </a:r>
                <a:r>
                  <a:rPr lang="zh-CN" altLang="en-US" sz="3500" b="1" spc="3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（单选题</a:t>
                </a:r>
                <a:r>
                  <a:rPr lang="zh-CN" altLang="en-US" sz="3500" b="1" spc="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</a:p>
            </p:txBody>
          </p:sp>
        </p:grpSp>
      </p:grpSp>
      <p:sp>
        <p:nvSpPr>
          <p:cNvPr id="21" name="矩形 20"/>
          <p:cNvSpPr/>
          <p:nvPr/>
        </p:nvSpPr>
        <p:spPr>
          <a:xfrm>
            <a:off x="1534404" y="2349253"/>
            <a:ext cx="9116944" cy="151150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中国共产党第十九次全国代表大会，是在全面建成小康社会决胜阶段、中国特色社会主义进入（</a:t>
            </a:r>
            <a:r>
              <a:rPr lang="en-US" altLang="zh-CN" sz="2135" b="1" u="sng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）的关键时期召开的一次十分重要的大会。</a:t>
            </a:r>
            <a:endParaRPr lang="zh-CN" altLang="zh-CN" sz="2135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34404" y="3976153"/>
            <a:ext cx="9116944" cy="52674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、新时期   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、新阶段   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、新征程   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、新时代</a:t>
            </a:r>
            <a:endParaRPr lang="zh-CN" altLang="zh-CN" sz="213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674452" y="5001845"/>
            <a:ext cx="2149106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21761" y="2268332"/>
              <a:ext cx="2966197" cy="25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en-US" altLang="zh-CN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D</a:t>
              </a:r>
              <a:endPara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0305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4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674452" y="5001845"/>
            <a:ext cx="2149106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21761" y="2268332"/>
              <a:ext cx="2966197" cy="25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en-US" altLang="zh-CN" sz="20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B</a:t>
              </a:r>
              <a:endPara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989" y="557004"/>
            <a:ext cx="8256732" cy="1059740"/>
            <a:chOff x="694989" y="557004"/>
            <a:chExt cx="825673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3" name="文本框 5"/>
            <p:cNvSpPr txBox="1"/>
            <p:nvPr/>
          </p:nvSpPr>
          <p:spPr>
            <a:xfrm>
              <a:off x="880870" y="782310"/>
              <a:ext cx="8070851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第一小组答题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单选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1558467" y="2269500"/>
            <a:ext cx="9116944" cy="156946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、十九大的主题是：不忘初心，（          ），高举中国特色社会主义伟大旗帜，决胜全面建成小康社会，夺取新时代中国特色社会主义伟大胜利，为实现中华民族伟大复兴的中国梦不懈奋斗。</a:t>
            </a:r>
          </a:p>
        </p:txBody>
      </p:sp>
      <p:sp>
        <p:nvSpPr>
          <p:cNvPr id="26" name="矩形 25"/>
          <p:cNvSpPr/>
          <p:nvPr/>
        </p:nvSpPr>
        <p:spPr>
          <a:xfrm>
            <a:off x="1558467" y="3992052"/>
            <a:ext cx="9116944" cy="52674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、继续前进       　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、牢记使命　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、方得始终　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、砥砺前行</a:t>
            </a:r>
            <a:endParaRPr lang="zh-CN" altLang="zh-CN" sz="213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8192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0">
        <p14:honeycomb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8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050" y="0"/>
            <a:ext cx="1225973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86" y="3122832"/>
            <a:ext cx="9375433" cy="2529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51" y="2447373"/>
            <a:ext cx="12276943" cy="44106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92FA93-77B5-41D2-8C0A-309368611680}"/>
              </a:ext>
            </a:extLst>
          </p:cNvPr>
          <p:cNvSpPr/>
          <p:nvPr/>
        </p:nvSpPr>
        <p:spPr>
          <a:xfrm>
            <a:off x="694989" y="557005"/>
            <a:ext cx="10784494" cy="58256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343"/>
            <a:ext cx="12230100" cy="157565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210550" y="5001845"/>
            <a:ext cx="2895600" cy="1188859"/>
            <a:chOff x="1283360" y="2025740"/>
            <a:chExt cx="3739139" cy="769357"/>
          </a:xfrm>
        </p:grpSpPr>
        <p:sp>
          <p:nvSpPr>
            <p:cNvPr id="29" name="平行四边形 28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8"/>
            <p:cNvSpPr/>
            <p:nvPr/>
          </p:nvSpPr>
          <p:spPr>
            <a:xfrm rot="6000440" flipH="1">
              <a:off x="1412313" y="2347411"/>
              <a:ext cx="318733" cy="576639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5792280">
              <a:off x="4700150" y="1838151"/>
              <a:ext cx="134759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21761" y="2268332"/>
              <a:ext cx="2966197" cy="458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答案：</a:t>
              </a:r>
              <a:r>
                <a:rPr lang="en-US" altLang="zh-CN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ABD</a:t>
              </a:r>
              <a:endPara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989" y="557004"/>
            <a:ext cx="8256732" cy="1059740"/>
            <a:chOff x="694989" y="557004"/>
            <a:chExt cx="8256732" cy="10597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89" y="557004"/>
              <a:ext cx="4238961" cy="10597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45" y="603301"/>
              <a:ext cx="952505" cy="952505"/>
            </a:xfrm>
            <a:prstGeom prst="rect">
              <a:avLst/>
            </a:prstGeom>
          </p:spPr>
        </p:pic>
        <p:sp>
          <p:nvSpPr>
            <p:cNvPr id="20" name="文本框 5"/>
            <p:cNvSpPr txBox="1"/>
            <p:nvPr/>
          </p:nvSpPr>
          <p:spPr>
            <a:xfrm>
              <a:off x="880870" y="782310"/>
              <a:ext cx="8070851" cy="630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第一小组答题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</a:t>
              </a:r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</a:t>
              </a:r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1582530" y="2118390"/>
            <a:ext cx="9116944" cy="156946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35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全党同志一定要永远与人民（          ），永远把人民对美好生活的向往作为奋斗目标，以永不懈怠的精神状态和一往无前的奋斗姿态，继续朝着实现中华民族伟大复兴的宏伟目标奋勇前进。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582530" y="3924361"/>
            <a:ext cx="9116944" cy="503023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、同呼吸      </a:t>
            </a:r>
            <a:r>
              <a:rPr lang="zh-CN" altLang="en-US" sz="2135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、共命运     </a:t>
            </a:r>
            <a:r>
              <a:rPr lang="zh-CN" altLang="en-US" sz="2135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、手牵手     </a:t>
            </a:r>
            <a:r>
              <a:rPr lang="zh-CN" altLang="en-US" sz="2135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、心连心</a:t>
            </a:r>
            <a:endParaRPr lang="zh-CN" altLang="zh-CN" sz="213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7832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4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8373C28-00A3-42FD-824A-EC453CCCED5B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eM90qHb5M5aCsAALNWAAAXAAAAdW5pdmVyc2FsL3VuaXZlcnNhbC5wbmftfHlYU9farz32aAcErRYSgaSWVq2VxBglIJDUOtDWqVY9DgRSjCRYIRgQCJChHlvGQLRVoqJE5VhnEKIkQki0QLYaIEKrMSUQyS5EDBA3QxLIdBOwRXvaP+493/fce59PnocnyV7rXev3vusd91575X6+PmLaG7PfmDRp0rRPP1n5xaRJf8dNmjQ58bUpriuv3eif7Pp4JfmLiI8nlTX79bh+vEpdvm75pEkVvDdtMX93/X597yfbkydN8qxz/78CJJ7fNWnSPz75dOXyzYzovvZE3hXqdmdM9Ez01z4ftc47/iWZudOEJd8NSHhj5aw5h1d+cHT2vz77+ptZf3/d+63XTue9/jEm6NS0Vy4F1k96ZUbeJx9c++eg9WSd9G57jf6E6vhSrD7aEA3MC6mkUuzHlgqpZRRODcW49UTg6IiSwzb9+Cb6RLjTNqhnD3wvmOT+02DIl7jti02KWHRhMT0mley++PWKGaHdj5kam1rJLoqe4b706F59STqe5tA67aSMv493erum+0Nb8DL3j73xO1XMhg2c0Z+GPp5orHxzbA7Pk/TBSQ2EBOcNJQtVy+0btHq5rl71BbtfWUw7GSRzujvV3CiiD96aimTmbmA92SQ/9uFjmAjvHFHKGtNk1vah6si9x3hGCEASZA6V1HR9aKD4AWRFas8hR25HtCp0fT5RQTPNme0CEWOhYjB2txYIqWdpLmipbuxPymI1zK4PSemmUZXM0XCr83o5q099JVLUHKs69wBDs/cIHD0jr/kHRNtGb3mxn9oSNoRBKzPsoZ12I8d5fdoGqKIviaS1deOU5TXDdKyUWpfxtEAF9lnZRnlCubUCDTRtlY3e1/MSJOz79MG5CLRr2nv6X+RNwx9ND7izJ3rw+GBn/Ehqd7XrCsOnjuKRpxC1f1rj+V3Nw2GpbhlmiMJP6ZmNA63J4Z5yA/kjopS1FRfuXRiDrYlHyte5Rgum4YJoWbAN8ukzAvSXoocvDhqyYJ/Lh3WVDBaxyo/YYZaaay2m6crp/vwGg8IcWtL0Nhp4LclpNwtI8zoSJQkeODABrLLiq4qTzsmbGOEdCDSPus8xInCOjLTtvFwoalCsIOJpvvwCg7wc8rhN385sLhL5Kj0L2uqPLitZWi2JTy+Ggi9ZtxMeMKytA2xdF49jA9EdGyROp8PoZKsBH1VBG9c6zR9MVInh2kjDjGSmdqEWod0EGgjSDXLztjC5OJop4FnzSQCZpy0XOyysPEOh9XUw84MaASNzbhmuw/lFWGRYjfGqAV4p4TEWqlVu/du7jfYr0LrC4++YeO7yD6b82AWr8sODlZjVXGR+wa05NF80z9AQq9iYRERHe4IsQIH5J9cgt9dbC1UAOceMW93IQrSJ+9c9dsnYWMRVNk0/oLVsA+751G0meiMzuUzM3+Rd0B4iHpXPB1XiXpJzmKQk8figSUH9WB4LsuXWHFFDLMTQVdLb6U5oAGXGIgzi5tYBqa7Lsg2E5H3kq1yzS/QpRXXbiN4qf2Qa0duYSGTPdC05A6kwtliWSjvAPsg+M9E1hTVGg8ID9Db6dokf+TFDArLBwVkiX3N4NNKMlSJB8zs1gvxdIEVjHsgM7Sdr0iROsVENf8uMaT5wFcF4xWVhdfuugBSPv2H8vmFU/Qyrkb/zVsCPi8p8+cD56St+hPllwd7TZShEDQbMCbkCxAOxdDtmZ729wPCtuH1UqhvTg5+X0soaGMEldPjkjqQ4LoRG8SricpbHeXDoVhhfbhyZzgfa+KJ8q78zboMGEPeLBVCGxE+l7WIX8ZYKJeVdik6sYKQx/0CshBX2AyM95HwW5iJKm9q+DGiySP2Vh7kkcA+hQ4owyV+D66qgKiiJ6VVgaDDQBZBdaNuRY2xgWMW8Rc25vWzUW7w94TR5m/xqSP3B2eZaA3zxlFaxY3QPzK39RNwAuQezc6Hg7FJ5PmzOA90A7JD8ncXyQzBYEblrejmv7YrWODBKP9mVoCr3cjE3bCeeK6Mnhzy9ciUbwLwjbyvaCeMqyLMKXlncn8YthEzi9WFWOqsGVvnAGFDfx0fzAJiqptF+OdC4x14B9K2Q+CUizdeZ6TmiQCS47rEfjjzLT3sJ2sPEg31udX5Afs1PGwCFz0IDsWAmVUPNUYHsIiXDk94GEd4o0i1T24nv0YQOfKHoCoEEZtQNVDLCUS6Vshe2ycm5ACIxH6hGrB1bymQyR0/hvgrCN2GO1qcUlX4pCaNh2f6JvsrHb2DmFrZ9I1ZCVcPWKE+4YcZ7U44PY8Uu/heZ0uPBalzndKAJamzqStElv1VKCQOTNFslgWwZ6AC7YGHApGX1CbpKBbeYXyu43sW6QjDly5vEzmFtBVypIcr6qlMKi8EuCz5nOTqaJ+JBiSMLgekCo9gh7mCkw8y+usxYZonQKLMsy1UIrTduj1qX1bPKOU7Qlivqy8iqB2G8pYitxHkI50Cqa51udt6ooGOz/smwMkybPOYpDsWEpNbnXPXDy4VSOYvb+e7qbHE/g0RHkh/D+FFLaHJWfRe9FhqFJbuZGS7emwNSuDvoxdBI/nJsyWk4mcT9mq621GCBFHAZ3S6OJs5D5ZPA4Sh5E+Rxj9VPTRiBUCRPn4LiOVmN0FI/XsCUDnp7catLkVSZzJO8FnwH3sVv/EjtDDSQAA4iVPl8IDaGJQPZuuRqm8M9loVJNScfitcQtWZGOIKs4WjMlnB/Y1qYHGKAZCSPqgGCke6YVpcS6LI4T/K2bXm33plSyAhBIQkD8KIDMUTvFT+K40N+qL86q7ROHM+dBaaClWKWREZP1zgHquesPkQn0O3QUTMrHneWrMlTNsHewEL0csEHIQ7pHdhU4GkwagwXk7aCux/sw3gXmotreV1GNSwQiMs4Zt0eyZYYeOE0AiJRwkonQRkex0F7c4cy5bHFTmIrXY5Vgs+qZVgtiBw+oOIwywuMPQwmXQ1DZ3fZ5WJYOY8uHnVEapWrKo2GvS2s7Cce2/EdYiP9pNgxgB/jbV8gOFd1iazR7R2xT3VdeVjgCtpw0fpiLcfd3g7DeR2kG679VeMr7s/SXZpX3bG88Dv6TPdn8GdjoWvSo/nwv+pQbhngy5hTxnMIbrH78+bGxbS/ub9E3BG/7v70ex+cO9bh8H/Y4V73hXMlyzK7j1GbS1gmNfbTPOE7zd8E+1ZiyfKxjtcsd7dKk0y2QaW2ZMl7PfwG9XTqytTUzWPDfpSPdDzNFlE9Ps1Ip6/eRY1oGKc5+K/tavVGzNiMge/t/sfv/d/89PiRk/5vj0/98XeU2Jck/2+Q+EcQRlt4zYj0Xw8Jrf01Rk17mpaVqopK8z/MWAtCDeQC4HLC4YlRs0ncb8ya5A3L5iMqGY1Tml9o0072CjtYmA28g6gplPX2nh+zha+9l9k8oYh7aW/zWAIEa6ilDd0z/W5zYd6Y3sedrkP7TuPdic2PSRa09XQ/35AY7o0oVizJalJ0rMdFPoeZrTi99wPHqoF5JQyd6Xo/cQPBPjRCvoMgP7zedTX9mGsYxfPDhFgC/XeoyR411xBBabUnM16cY3Ra9j9MsLrL8Q81XalPPgwNXTBmqae+9ZTFW950t624v6qOcq/zBSkE2b5d8WEmt/PMxRjs470vsuP48fSRcPnBpb5BBzzPPS+Gyk60nxuIIRX+V02KVP+/aipVeBQvz970vBzUT308r/Rish5X/hXAGMFf4bv05wRbT9d98CcyKP/4T2eO/vZPsUre8F8/oXD7LLF1pOBrlQAMwXi0f6gPu+xEpbB055j/2/H4qSJLtjculodZafU48ectXFTo3id/ysTV3sWTz/2VkP2DU4InbOBeJ38ap/PeXQT59i+xj37+i+Wk/NVwW+7fvPCnkqm7nD9l/Z+zm/qB7x8giBD2rAiXsZmW9jN5+NG4UVhd2ZWpfyAPnCoj7ztW9EckRSs6MdXx5D9A14abNYOVt55uqydrz8H+MJ35aZ3XubpOTA5QBqKfx460P46gimjtnwF1K7x5IX+w18Kd7zEHi7UnCnOy5yMuxSSH/g/wivtYLH2oNiRTlzsvunuWyyey9zkq5OXbwYE4laHneeUzGDqzkfgaQ1lNdPeDK5FUt/fp2+P/D+hoeSnsfaPU2i8cW+LI6B0Sgdun2rosJ4hLvpS3gUn+/3h+xgJ68nYuG/Ok4WlaTpT+oOXmZK8T7cnKcBEpczfmKX70cakevVWpWUJDUJ4niwUpQw/JvJOy8JJaOKEaEUCSBJYRSm7BZHLDCmLirBVfaijEKsQUPr8BO4/P51ln8wGrf4MBEstTzjyh11tzeTHEKhQq3xrZMTfPSiysMVijOvQWYoGOnMvbTcRPaW0ZIL8JDl4wBE4oTVk5TFVJx065wcj0SJxT0gDTwU9iugs2Pj2djVgm49FHYB+A6oOJ7MFiJdpX+TdX/ffUp9xVa1kZIWWhedZpdI4rxWJ6nHAViOWYt5oRERIjI5wdJeXFQtvAKoVrNLqglIEkf8MFFtOwHVQiPs+MRfGsuQo5TwqAs3kYFBLJYfpVdzznIkbz9idwv12DERcgVYUb0WVCZvdO7rfgQAus94zYAYOVMjI1GySB/ZkhfnK7fBhgBCOU88t8jYmz+DwKLwDF21+xIEsjbooLk3cBNUymomJpXmdS2A/QjR3RCDNSlGuN4izcGPZguG3f8AvTxgS6cklVka6PfMLvQHslvVjcMT2ALAnMI5Hv5VMxcrFIWg4bKRK5byBsJOKz6ud34PtxO/BFUQhArM2fTe5mmHaFdXRZ8+Xk2St6q6EqBgkaGIDqgWU0QXhJ7+ClS/wJrVWpYODFSigwmkddiYqQTK97FMf9ht7OoOzSKMXlw30fE70busCu+ajIwgIFsDjTr4Zb3DIA3AODFLyA2bzdYY4UMAGSyrERqp2wpTTTcwah2uqRIIwJ9NXuvBnp9TVU+nDOasnw1z6l0WH5yWGD9JEA7UZbnJnRvYsoNYi3hxfGqejYDjPDRLFV01x1bpF+FOLxPsgDKm0zzPNpM3lz2AWvpNjJA+qEFyX2S5qG2xbIORzKjvJ01TGMubtmERbgV8thfuCwOHoWGE3kSPD91FmiSF4xJquw5ekZYEbfMtpqEFDzeZnXJErYvBUS53RRvqLUVZook25yN6aFOcQ8MVOz1RUalQVl5RMerFq6cxvRM3s7BkZR5S5Hra6dfqB9AH6YXswI0omZIR0Nk2AHtOKFZTj5nfkdqoFhsbbrEawuhkgNCxVm+NFrugxbXOoqM1CPrFYA19g2gzKGmOhRMgeV38bV2etBrkJHVso3R9VOTPndkudSh/eaJvzFnE+FE3L4pPXyS5L/sSRh1l6hSP/mH4omxpML55rZJqGgvQTzb4VW8TwBc6D3hr6kJpz6Sat65Nh06opUSuP/eZX5v9fh63+QrL+omtlPDyBPhLvQ64daoxmd3/oQcFD6KM9p4Q0NMuAky48+zXhbp5cg3PLoADWRY21T9teaO5ryeIk5vBC8qTf5x6BxQQVhHvQM2H+dRwjJdHHdquxpzNRaO/a9GvZ2IqPOt5kwVa3PAqnj0nKnIJLw+7sFJngweOy4+lFanm77CbU+B6SMd6gPPnfpbUKl40g58327razW2m5cHyHdZMrdwHzXTqRLnsX/qA1QqV2tT+tpiUCuA2o3+RDOlLCkwdG/xzWXiBfb/bwinREHynSHIhCfEqh+8353jzb7WbU+uF7mWVKQYfvYJmab0sFg+G9+xl08DyX7rbeTIrQNPjJLw1AyAP0WqWujhkp7EjN+Km5dziMNlPa0xYwD721Lkw6eFLrLF6JE0usuwUbaBOzRnrbEkVUGEVAO4hfT7RD7gZGsFjvi7KOPzxhiL5q3DtcaWcZYAchyzjmdJgH99YQyuxwnpZ8TZVuNMqetcrqq5nHlWiLCfCwqaKFWP+rQDXdZay5bQj9VCUILvx9XSbpap05xVXlmdVRa+/BbXuFD9/r22HYu4YrctZ9IO5D/IJFH4psrvFUcS2e2klRIQn9F5CyJ5m2kq1epFJuN5U++9YlmuKSSJYtvLIYHPAV5hBIpK10GDWCVYckOUyzkAN4Z6dnAGTVFDuoGxIKLEJ582/ZAJE2xXpH1rkCO3svn7UZCad+XETh+yHFZ6xY3XIXXkbjFGMc0cq8fWVcGUogcDeB+OIHOfLR/ajQzMixzMbvAJSCft/nZLa44sDXMmryvZVhujcwDqhM3hA//vAYPuFWpdU4iZaRR1XXwBgIHwo+XKl0Gpg+IhYEgLAIcBSvpSMjAiCQizsA+A9r4ciEWOLisA2EMyOi/oS8b8mi21HzKnxBZxR7MksIZgxUAosb+gDSrHGgjn+Km+uP4BVR6WUQDbDbYBxlWNXTFLIn2UlAPR++rNdBGSnswr1EDOlBFIMXjiEHEoydzj2LiCw3fwODkeO6DA2SP7zbaqplWGA5kLdRKr/l9xE/k8XA0kYNuUeTIivcx+39T0oayAmpC4SvJ7YzuWG5k9mJaIbDE4WjML/MxJvctCOQssd+ailwbIYnizkgOW5Nku21O0hDxe7CZ8l8Zq7sAvKmCL2EF0eRfzkajC1oWsxtZ3B9AeAl9ZEtJxY1ZysdR7IIk5rM7O1G+AeSgtasV9MW7VLWP+1rWcYtB+FnQHrWvtnFLPnKdU+cjO1qYVjM7gMI9jpmbBfPmgxRYrJnekhPiixPq7IWGhnvpMzl6Sg5wkHUlKey3cUPldGyGy6aZjgHYMqGhAJDsu6+L+Kl8IKAnJmSnHIsutbQMFtKFGd3do6NQ772ue/DESJKxciesWRod4vm7JOh77byhldCoxRoMdsGmgl0rYDhA+/Yy9kr7GUNUGsE5olR2OEyic3XtZUUBFAl+Sj1EfgKZGHP1833fBlgSp93IudNGBbsHth/f40pK20fxZEbBA2e1Ff/iXLGzJ8fY8rsVumGGNemaX10nTHWGXht/XnKBjp1txtR0pIgQTtSecFphJ31JB94R3QQjuDRXxEPO4Ml5Qp4o+xK3GKIXFJlDS6Jmk7YqDMaArM5h1QKgbtz1i9diGAXUuA5Xzq8/sMs226VY/BXdsA9XSCTMcGuFUS0+ltu2EhxuGR2OC2vuzThG127tuaj8ksgrjgkLXTw7kbefPnK5Wdw+YH7XmrnIxdKqAsNWo/Fiaf/Tb9HMOfbjXU+fuSp+ILuXGbK5cM5ee+mTloyj3P0Y36DSbETGYxu7KGD7LGdSqiR8pihXbigdNmyUaPPL+HAz64gO/r06TnQJMu9BOcsUsMXAUbEjdBG/jjqrjmwy78qChYH4B3VUl51yKEQCAmDIH8+fojTMDqpzO/ahPUV1z7z5Y0pNc4XxZ0nPusTPZJQQ5jPvS6syWICU9dvDknHW6q6rv/nVkQfOo141+bLJS1646nhS7ljg3380s8634yC7PenhMxffzoS8oF11/jUj9fPwh9h9SeJnDcNDLp+z1EUxWNoDAONC/3yDwN5L/amz0EWVT1orY4esfQYmI6P7GLW1pbA9bOB2QI8KnX3nGQWJY6JyijzTGt0B7oUGHsHBWKap8CUcZ4f9Vm/uMPcKlSXOLW+4/NHmDFrjbznCvo1KgtOm3iodODI0kTlsHq5DOhaF/7ckHJtrn/74JpVgueXVXJLefUzotCmdrwbNlYrAzDCp6tJzHe0qjl2ldj/EFOoFHIcp8r2EC5aOQiNkiS6fGHzj28re767ZKVrDRD16kVvcuns8iyj84gh907KCMTnc3HhxMe2zc4fGCIM/2yJf17Nk/FZ0xIW74g9Orh7D/mj+FjjubJ3xHMHeo565IYxuglwYVglGfz7XXMIcuNOmOkp9NvT9lIJi7egDUfS+eflm5IqD14449ByHvpdlzNSqV3iFHx41yByGNtVl7LNZniwAKdwcgdOmV04tgpF27solgXBK2hnYfl1FfXmrd56xwiLNKzcASI7t/ToW8yQgxIGVSmY3VqTNoP8GLypWw52BlR+Jxdysf5g0r+TWyHA5x84kHqlqtbCr4yTEQoHQGDIWwfYevli2mCbXWn2UGqJPIskR9TWmuv6TmQ84EV+GWeOJ3kWT1xG9VUgRkt9wambdE3d4ZmhdZmJutX5feCUbybYwr5Lw5OQoZoFxoHfd74OONjbBtuhU+XK+y7+cgpPJRIIc2BhmWFgfC1aXirWw+J2a3JbF8mZYkttViWUMOWWWKtc624iO9mqt8CZpa5jTjEnhz6FcrZAlJ4cnyR/D+IFOz0axw7LRxHjQNQr8Qj7qp6zivoKNRop41kIzVt44v58clrkE5YuOAOEJrRXj2df66PtbgKY421GGxyGo8Q7U2NglnJ8N+7IoYK3HQYWC/C+4K01jj5D1UJIk8MMp98R9A9tP0zk+UaRlWToDTlp2CbkG6ZwZE9JLHTfv0s3XjWJ4XecA/FgpFABu9ECBAMAvUjZyobkd3pObLBjzfPmJ4fMzVbK4m7ltwMHqhat/Vj8K8E+CajFSXqXOSvY4pYghKMZM0+/sRRbQBNu0k0v0WaGA7XxA+BixYi13KSaPQt5FDCq5D58cp2Fvdy0HvMFe3ya3l009xeAqzGh/MlniRzKUwrBg5nzUm/Tari7DbwrtrmHnYOSAZSMEe7eO0d3FoFBsrOPkva8rOrFlviKkMiifBFaRJUTPk6UM727YSuBqSH9iOLPQGlkYDm0TWokdqDKk6lj4m+ufLJDOBTN3c48e+erRkmca+5WWjp1yGLMXlX1kGLuUX9qYtJKrM4GVroThqZ9ySoEB5ZQ2xXnwwCC6lnw7lw+cn90Awur08/uT7VViWRe50LrN61TrnFmkc9D1kHpVEpO3UDa1btXkc79ZobWw+DvPUkYRlPSIiA9wxZMJ67T4TtavqqP8Z5b80+1n0l8A/rBv9m8LO9yIVZ6wWwCC1H78X4HeWhCqjZ64BXHGnU0GW/vTZJmOy6gvi3V/8E3/f1SAwpLM/htCmb1NFm7Nl1nyhYTRUsIyd6Ca5HfDEl1o7Blzp8/dcbwoNdcaT7ZnGmupZk2y19WNUDhCa9jyXAf80/1e/yK/djXwRXndFQZ1Lqk3Z2yZeBx3Mf7VV6ouLPgd9KotQV9Patv8HNEC349+LLfdLb9KVxtD2/7xYsvHXJLW6TCrz/NYveSef2//Jz25jVt87g8TvAp2V8FxGza9gGPS6/KmBCyt5IeLE7LZop70Fre4jaIJW/c8e5WvvAfDiZrE6ccvPheJYid/sohGK6YPLtkycav2/N0pB7/UaILA7t0XnwtHR6a9c0t8I0He9NPml4BfAv7/GfBWOI7gMvcTChR49d+JqlzBjMf8NUBPwgks9fNaFSHx/44iQUAfJDm6SM1SqCDxhPMrTdj6P++UkJjZNlKOiZ+N4/0J4zV3tTd2a8Ki/zM2qwx+OI7TzNE+TH/v32natsibvJiPJuvlBshrmstp2tvWlNXF/LlcQqJfqshLwC8B/98FXC++k2r/pdy+Y9TaXPU8wGpzR+ZPM159WPRiqTi834v5jv/HXyfkGoefn8Bd74RlzgxCSQEws3YCZsPlRCboS+UMzON8V/juTXq+sc+CEPw3Pe019RidDqM6ePf2CYGw8iCDVevE+w5XuNIgk/HaUP7E4vR+PybXHRMP5XYKxuT0c/UEb9Zd7oX64cHEpA/njQn+OmqCTTzcvfIXUp4Dc8e9kuuuTGxaqdgwtjJfRT2HbrFbNTYZXkJ6Cem/AlIbHuweewoRgWQN9bp3NJiHftqgla6MnP/i+O6E4cGVSD3Y7b4/g6d1uB8SoFu87744Q02vGH6ge7JX2F7rddI+VVRaO/vTPw7Vd5Gjp4Qd+AmLE235AxpXPmCpCQIjfrafLG5b8AcErrK4pGL3Qw3lD3xaucWY+A6WuV3v/Kq6ausfhox11f9LQOT0jF8PRTQ76adjiN7OjOrCmhdlXKUoLMZ8JSe8c827gXeex0+R/EHiUV3IWa1BL7XuJaT/IZAwtMoo59AG5z5r2o7RVS+3zb4keUnykuQlyUuSlyQvSV6SvCR5SfKS5CXJS5KXJC9J/lMS9wbqtsFv36uVBAc8t1N++OdNVIJVraQpYd8NKXTxOdh3f7+P0fT9Bny6SZOsbC/BvtfTa1ubI5wTiqX8d78y7eoQDX0vsP3qMbZB/uF/3R78ayrxyAGk7VGve3R1TcdwmVAkHb5CNXdkGm/lAm/z0AhqWEcvOEb1dKHoXLw5xBuy1Lk3jq/p20RvFzeJWala4F2Ec11/Mh+Bk9n7EgW1UEHiWmTv6TzAlxdqZYxN7Udyjqq8THf2bZ1h3cyMVwOSWaqQqr4EHyizWgFwtrto3bsFf/B6eq8BbMaXXBq9HYFPQtXE97l3vandx83wa+3JAqtGfcALz+h3b75ToPTdYVD9TDS7nzB8YUPtr5VdxjXExHT1F7aSAgPLXKNl3YkF+2oc0uihpUn+RnJqrdUok9mCy78a4bSXgYQvrPjQNnDsaAvo12sGC7b1dIZr3GK2Zg39ZG9V5HSZSGV/tX4Nrxio9gPGYOUcenyknNk18uXhKGmq4cEVfm1gVgsj02N35/1y9vBIucFAx+qSkaUUZrP7BQZp8F7518Fs9I/u42fezO4RR9lmiwoMBQqd4d0pdeJ4iUSSMNc6+0aheWMUGv9A7LTsKFTwRTUonJ1rFBujPCN4k12i39swc+nYK6zKkMjvWL1r1AlV77F55YOfhrjkJpyasrCSRyVhpjTcniWTbzscRf0gqyKekUd9Ejj1rLg8qp93KV9pTZrPpQbKT8HR5VNvwipB84LowuUZLkHR9xHRUoQcm05eSMQrBraUZ2xZdtDTh1XQa8XryDD0VlU+L50Zrv1ZrIa4xqiSk310t2qWWT691qvERX4/Dmcuu1zIYyHlTeEFSG17CpdLjw/5PKoei7PWG++MmlGrb1pSwpcBCnD7EcxHhXTM6h/pJxdJETuDiYQ3sdHl7ET06Gy1mVWvgFKW1XTAQviJNTTcyMKGOR0RJik/zNN9PMIsjg/ZRC0OvIt3nO0NipzJodSWyTg/idNXkePuoiLzqPJAQQg/d3lCWOjBYr69o4CeHD7UoDDsX8Q1eIF4oUEpr8uXri4bxafWdvRCUatMdsbMSnPt4fbuubuMmR/UNK273YFz2eHpXOTGjgGt8EYRy7Oosi1+o42RYYJIRfTBPPm9w1FV1xD8op338hTTimsrtTWhITSKGcktrlF0mL9ILS4+WGt0wfMZPu3Fml/rQFWap7ksOK7K5vV4V6XylqvHldHHEYTjbE9U3TPovrqIAnT1eo9iKM2fwlG9i/uQfY0ZMh/tbG5iWC0tg1dtoTi+bhQEquss1kVgAijNemLUXP6NlZMInHsTlYA1oiDhM0d7zpkRQ8+zte7Blqymg7WJ7iOhBh6SeWc5JerK3sGrh9spCunQWfRZQXZUewU9ub2M75IJRLyPAikefND4mJh/K962AlWXsU9HqdeHrJZCmTNlPuSbXGgRm7STiZg8BAsFVZi/oRJnmoV+08ifEzso4YtQTdLVpnQklJJ+DHCfcuR+YYTq3kBL44icZ9znU/WkUMfwUbrPAG/FJnqprdF3aUKa1iUdk9TlmTwbRC5HUsT5/tG9XYJ891p7kyZD1w+yUKkxGskZWJ48bt+hYd6rXiDQoqKYgeFcZYrtYRqM3C1eOKWBvj0sMknCGvF6o6AzmZg4konLus3ItO2Ylg1ZS2rD3WqNB76sVpAvTHlw6a4UucLvS2XYYGOfcUg4yBdSaexeMjJUtrAj2p6NztS6lBv1lnEeYs3hKHZL2wqXMla2Xc7sv6Fvztb2VtfcHVeYHFkyxipsROlen7MHmrkfHLBg+wcqLcldNVp7P98esif95FnLoF7M6z33RCfVVVpSWOq1phvb7tKwM3nv4+VdbXIylxcQzXP9K+u7oJF8Pl8ATDf7JvII89CJwiqlfqf4rla2W/MqjWiyw+QMWMPyo1Hz6nmX0Jk2CPip0w3VYCC95/krzCdCoZAbQNXaMbBcHdm3gXxerjnWy3L5Er9/Wmq8hQSg98kZ+U0fTlnNeQu2u5etU16ij1iEnaNKCjhvOrCXAVfryS6LaIwLWSQXCPmJkQ44M4qI4DQXFnG8C05jZwt4F58oh2semo3aJbS/4VBWNtdJXpK3HF3TvHej4QDWhUdhKNtypVxkW/r9mEm0WGT7Fcp1tqnJ2v2uZpcXSfvFfWTXkHIRf0bBrcD68zeYbTAcn0PjzkmyDT2CvV/aZb9cMO/UQsHbcFGBTrlHYehfYD2xMFZ0DN4A4DpSW8QhKCW3rR7w53j7g/0Z9f4C7ZNkEc/yy238PFcGsBesNAJQfGMw4xJEs5HObPS7TH9IcaYtHBMWekuBQkjCjmufA5NtIVCgiiwWJyz8GbgUm+FxS8Y2X+UPXL6QjmWahIJwjhVmO/PVKV8lheh5jPxJlDOEtlWt3+UWVSWEMWJpWVC6n4rE8axbV1AMXT/EWu9KHh7JY7W8UovXmtSRqzZM3/lRAnlsVuzmCQTf5zpz+kPjs8ZWSbNbLSChPswjIOW3veVx8A3TcxV8MJKbHMM6SSdsVyxPDGtLto3Eczm44U2p6gTKGcs2sKIB8NnwWnWchihCzAdO+QYKXq/etwmkjMmC0ql12rVKRMbj04PonLOMSGJR+xTGjV4r/bAdeeqsmGk7Ky/tzZgzpvFZF+nppj1zx76nvk393GRaO2aY/S6Xj+anbASRdXCwDTa3FGbXnXuNzymbncg7RNs9crkRkycvp7fFmVSXtlQq77ic3bH5CLNFDIISFyz2iRj7v0q7eKVAl0IxBex2imgqRdm7VsZiDFHuYwg3a5JNVaLavt6TRqZ+jaQrMDHEekU7emXQAAuJcSmY3xWvlnyu8+hKddef4JzhhLjOm5cFTektwlDhmNc9Vzt8JXGd0yMZ3jJwrJh801duCSr5HJslHRYsL1V/hCu5A+MgfAnfSR0+DeiAcc3KlQMY9t8WR/PkeopEKomijKhur1LIEvfBBFoDAgfucfVzZZoful2ukq1PY+uZN7non/Ml+nBjiGw9EUf7vt3n6ZtqMxi8GZ2RZ/2F8QvHdjwKMe7xzu8gJY48Q0yRc4LPdN2Ey+QGgyH72boLRhqprYQ64urN0/a4cgkuYWuZ8/pQ1JTqLuxHafbk3lXPxBrH9FNQo1fz4TiAsNdXFVVYbZh3X/OzGE7yVev/tVNDzKVSpP0p5WumNq19DtMA6VWSA5g7U7untNcJmzaueXBnROI1SbwEz24aj4OoIoHQwlsjwTsOHIkijFlD9qMoY8bWUf3RqFX3rxYVFIMRd0sxllWQ/qK4/Dq9ZlFJBbxvdGaOzx080s3amS5ytCMkI5yGIsjnyBUWW73+3XoFvdh94lLcvpkghblul4AHB7t/dD/cd4DdCijJRwb5yugmHGcQR3W/MNJ4aORpNoHpUHntrQh+VGnkK25LkXUDTmbUkr1y80PYU53qCTq+eSzq5tcvD+9ITB1Z9Vs0udR188bCGtp4PHEfKHig1rm8ZHrpjqWL5YJYcBlEPd/VRr6cL+IRDsgVPts7UHIpZMLY+j60MsfUALjuYNbzzgFtgBAFDkCYyw3u073Q5YLNS/rnOZj4jiC8bKt/RrZlR055bu8ghqwh5nDmz3cUNnXthetwZqSjE9nsyj4Uzqdezqe9Xo5HXq0Qt44/LUOy2WRPgqvN5Jy6vR45G22CUxaEr1w7iMkzinrZLgeAjhVdqO+cnZ2Suv1wbfj4ksTW6ylRqbXjPjzPlWte6hHEVqGsRBdYdTWa1bOmR7/TJy1eI5npSgZ7RByrSCm4ct0PRb4SzYuBqrpSdLuFModB5qg00P0qMTz+XSkJFeAyKp2TUSAz/3pm5yT/DaXlvydCbqlGXZnauTG1fXzS7zawB77vEVCrFlrD3JNWuoXao4/ZKm/6NlJEq911zUMN836gst4n2e8PZfhJ4xvBs89Wja+DfwcRphURfkA0GKBZ5ijBgGAsJuDGDTmV3nIVHqtSjkfT9Ef7p7YSforfYgpxRUjhFqi81GgFHx+gJ98Spx9/Drvk9bHFTp7I4nzdx2QyrW1aaatWlh7/W8I1qpKVjCVcNw7at2XY2lMNmIUdVZJC5BoCTX0UWBOrRfNbIOQFBtI14ECw+8DMTbaT+WpBQtV8q8UVReNbyLzwIraNH6shMvSh2mOOAx9zzGkcs266N7oczeN8/jilPLN9zRRsYURQN/SF2qyIrdcKDrE2RJ+LchR6jqfxKbbtPdN3Ia1uTDeaCcLoDE0vQ96y7mHX9rVjLzNnnxhmhAwWy0aKqZwRPueYJ9WvimMDOEz1QWCNvd/ooI26VAdnD5hC10J4F9e/jiXjVZaeh72u2mAGB9hloqMbUirbaKtsCCrSLEWF0xCGPKnhXVumzJxJTUxXRLbOwM5UFbTtMv/d9oUtfDbOxbdYqbD5+yOmuk+Pq+6Zd0Czu6Z3UyR7imFdGFzfCnZj2IeiumeamxLZgzZjB/On4o7DhcfqMjsGSwYN9SlgkJrlLij3hkDfFAR6nqjp3xTpzwDJ1bnzQGKGxgM3zC0tvqoUHt15mSvjYNl+OHaUV/EYXw6wmn4sxl2ePsrw/8l0LV/Rv+mcAyLJo8HuC5ZGKj451X16Znt1iuF9XQJ9e6qvu5w8lf1XFe1QnsAxdK5n7HTUSdkLUpu2Sp7++GbPtxO/bTY9YQN6rDAO3lyxR6rrderV4/V3RU44dhkSV+oKlM515a+Nld7zdwJ+tcG01e57As0lHMfI0OqxsdI+6y2qIDkqhULnVOW3k6fOQRe85b7+6ar1K8s+/vKf/wtQSwMEFAACAAgAd4z3SmigejpNAAAAawAAABsAAAB1bml2ZXJzYWwvdW5pdmVyc2FsLnBuZy54bWyzsa/IzVEoSy0qzszPs1Uy1DNQsrfj5bIpKEoty0wtV6gAihnpGUCAkkKlrZIJErc8M6UkA6jCwNgYIZiRmpmeUWKrZG5uChfUB5oJAFBLAQIAABQAAgAIAESUV0cjtE77+wIAALAIAAAUAAAAAAAAAAEAAAAAAAAAAAB1bml2ZXJzYWwvcGxheWVyLnhtbFBLAQIAABQAAgAIAHeM90qHb5M5aCsAALNWAAAXAAAAAAAAAAAAAAAAAC0DAAB1bml2ZXJzYWwvdW5pdmVyc2FsLnBuZ1BLAQIAABQAAgAIAHeM90pooHo6TQAAAGsAAAAbAAAAAAAAAAEAAAAAAMouAAB1bml2ZXJzYWwvdW5pdmVyc2FsLnBuZy54bWxQSwUGAAAAAAMAAwDQAAAAUC8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知识竞赛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2252</TotalTime>
  <Words>1817</Words>
  <Application>Microsoft Office PowerPoint</Application>
  <PresentationFormat>宽屏</PresentationFormat>
  <Paragraphs>169</Paragraphs>
  <Slides>33</Slides>
  <Notes>33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Lao UI</vt:lpstr>
      <vt:lpstr>等线</vt:lpstr>
      <vt:lpstr>方正综艺简体</vt:lpstr>
      <vt:lpstr>宋体</vt:lpstr>
      <vt:lpstr>微软雅黑</vt:lpstr>
      <vt:lpstr>Agency FB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知识竞赛2</dc:title>
  <dc:creator>张 建春</dc:creator>
  <cp:lastModifiedBy>张 建春</cp:lastModifiedBy>
  <cp:revision>372</cp:revision>
  <dcterms:created xsi:type="dcterms:W3CDTF">2017-11-16T09:28:36Z</dcterms:created>
  <dcterms:modified xsi:type="dcterms:W3CDTF">2017-12-15T10:13:27Z</dcterms:modified>
</cp:coreProperties>
</file>