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9" r:id="rId2"/>
    <p:sldId id="260" r:id="rId3"/>
    <p:sldId id="261" r:id="rId4"/>
    <p:sldId id="266" r:id="rId5"/>
    <p:sldId id="265" r:id="rId6"/>
    <p:sldId id="267" r:id="rId7"/>
    <p:sldId id="268" r:id="rId8"/>
    <p:sldId id="269" r:id="rId9"/>
    <p:sldId id="262" r:id="rId10"/>
    <p:sldId id="270" r:id="rId11"/>
    <p:sldId id="271" r:id="rId12"/>
    <p:sldId id="272" r:id="rId13"/>
    <p:sldId id="273" r:id="rId14"/>
    <p:sldId id="263" r:id="rId15"/>
    <p:sldId id="274" r:id="rId16"/>
    <p:sldId id="275" r:id="rId17"/>
    <p:sldId id="276" r:id="rId18"/>
    <p:sldId id="277" r:id="rId19"/>
    <p:sldId id="264" r:id="rId20"/>
    <p:sldId id="278" r:id="rId21"/>
    <p:sldId id="279" r:id="rId22"/>
    <p:sldId id="280" r:id="rId23"/>
    <p:sldId id="281" r:id="rId24"/>
    <p:sldId id="282" r:id="rId25"/>
    <p:sldId id="256" r:id="rId26"/>
    <p:sldId id="257" r:id="rId27"/>
    <p:sldId id="258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1E28"/>
    <a:srgbClr val="C8A17E"/>
    <a:srgbClr val="F6F6F6"/>
    <a:srgbClr val="FF9409"/>
    <a:srgbClr val="C7020C"/>
    <a:srgbClr val="C91324"/>
    <a:srgbClr val="162F81"/>
    <a:srgbClr val="8A3E7E"/>
    <a:srgbClr val="4268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44" autoAdjust="0"/>
    <p:restoredTop sz="94660"/>
  </p:normalViewPr>
  <p:slideViewPr>
    <p:cSldViewPr snapToGrid="0">
      <p:cViewPr>
        <p:scale>
          <a:sx n="90" d="100"/>
          <a:sy n="90" d="100"/>
        </p:scale>
        <p:origin x="1368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1A795C-BDB5-424F-9155-BC72E3EA3FCA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72E800-FE48-4729-899E-C0EF44E12B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205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BCEB7-3BB1-40AA-9813-A3FECF44C1F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249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38FA1-C243-4635-BCE2-BED5DE3C7F11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9C2FD-ACE9-4E20-8619-E4808AF91E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361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799"/>
            <a:ext cx="3556000" cy="230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xStyles>
    <p:titleStyle>
      <a:lvl1pPr algn="l" defTabSz="913765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376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chinappt.taobao.com/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171E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48836" y="1030224"/>
            <a:ext cx="1415772" cy="49255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kumimoji="1" lang="zh-CN" altLang="en-US" sz="8000" dirty="0">
                <a:solidFill>
                  <a:srgbClr val="C8A17E"/>
                </a:solidFill>
                <a:latin typeface="文悦古典明朝体 (非商业使用) W5" pitchFamily="50" charset="-122"/>
                <a:ea typeface="文悦古典明朝体 (非商业使用) W5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国学文化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632726" y="0"/>
            <a:ext cx="44577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608" y="3493008"/>
            <a:ext cx="1953768" cy="26765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1858" y="3127248"/>
            <a:ext cx="4591304" cy="45913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55049" y="-3443"/>
            <a:ext cx="3665538" cy="3432443"/>
          </a:xfrm>
          <a:prstGeom prst="rect">
            <a:avLst/>
          </a:prstGeom>
        </p:spPr>
      </p:pic>
      <p:pic>
        <p:nvPicPr>
          <p:cNvPr id="13" name="群星 - 泛龙舟(水调) 笛子独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632727" y="241032"/>
            <a:ext cx="406400" cy="4064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D808EE50-CE45-4968-915A-D8A656228BB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042" y="6947155"/>
            <a:ext cx="11430000" cy="723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800" y="0"/>
            <a:ext cx="44577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8499" y="1574800"/>
            <a:ext cx="7525137" cy="41486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三月七日，沙湖道中遇雨。雨具先去，同行皆狼狈，余独不觉，已而遂晴，故作此词。</a:t>
            </a:r>
          </a:p>
          <a:p>
            <a:pPr>
              <a:lnSpc>
                <a:spcPct val="300000"/>
              </a:lnSpc>
            </a:pPr>
            <a:r>
              <a:rPr lang="zh-CN" altLang="en-US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莫听穿林打叶声，何妨吟啸且徐行。竹杖芒鞋轻胜马，谁怕？一蓑烟雨任平生。</a:t>
            </a:r>
            <a:br>
              <a:rPr lang="zh-CN" altLang="en-US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</a:br>
            <a:r>
              <a:rPr lang="zh-CN" altLang="en-US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料峭春风吹酒醒，微冷，山头斜照却相迎。回首向来萧瑟处，归去，也无风雨也无晴。</a:t>
            </a:r>
          </a:p>
          <a:p>
            <a:pPr>
              <a:lnSpc>
                <a:spcPct val="300000"/>
              </a:lnSpc>
            </a:pPr>
            <a:endParaRPr kumimoji="1" lang="zh-CN" altLang="en-US" dirty="0">
              <a:solidFill>
                <a:srgbClr val="171E28"/>
              </a:solidFill>
              <a:latin typeface="WenYue GuDianMingChaoTi (Non-Commercial Use)" panose="02010600030101010101" pitchFamily="50" charset="-122"/>
              <a:ea typeface="WenYue GuDianMingChaoTi (Non-Commercial Use)" panose="02010600030101010101" pitchFamily="50" charset="-122"/>
              <a:cs typeface="WenYue GuDianMingChaoTi (Non-Commercial Use) W5" charset="-122"/>
              <a:sym typeface="WenYue GuDianMingChaoTi (Non-Commercial Use)" panose="02010600030101010101" pitchFamily="5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56674" y="996957"/>
            <a:ext cx="1415772" cy="508421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kumimoji="1" lang="zh-CN" altLang="en-US" sz="800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国学经典</a:t>
            </a:r>
            <a:endParaRPr kumimoji="1" lang="zh-CN" altLang="en-US" sz="8000" dirty="0">
              <a:solidFill>
                <a:srgbClr val="171E28"/>
              </a:solidFill>
              <a:latin typeface="WenYue GuDianMingChaoTi (Non-Commercial Use)" panose="02010600030101010101" pitchFamily="50" charset="-122"/>
              <a:ea typeface="WenYue GuDianMingChaoTi (Non-Commercial Use)" panose="02010600030101010101" pitchFamily="50" charset="-122"/>
              <a:cs typeface="WenYue GuDianMingChaoTi (Non-Commercial Use) W5" charset="-122"/>
              <a:sym typeface="WenYue GuDianMingChaoTi (Non-Commercial Use)" panose="02010600030101010101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9833"/>
            <a:ext cx="4191000" cy="668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7866" y="-491067"/>
            <a:ext cx="2724912" cy="379345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800" y="1270193"/>
            <a:ext cx="3852334" cy="460739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429101" y="2772850"/>
            <a:ext cx="2748765" cy="25545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kumimoji="1" lang="zh-CN" altLang="en-US" sz="8000" dirty="0">
                <a:solidFill>
                  <a:srgbClr val="C8A17E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国学</a:t>
            </a:r>
            <a:endParaRPr kumimoji="1" lang="en-US" altLang="zh-CN" sz="8000" dirty="0">
              <a:solidFill>
                <a:srgbClr val="C8A17E"/>
              </a:solidFill>
              <a:latin typeface="WenYue GuDianMingChaoTi (Non-Commercial Use)" panose="02010600030101010101" pitchFamily="50" charset="-122"/>
              <a:ea typeface="WenYue GuDianMingChaoTi (Non-Commercial Use)" panose="02010600030101010101" pitchFamily="50" charset="-122"/>
              <a:cs typeface="WenYue GuDianMingChaoTi (Non-Commercial Use) W5" charset="-122"/>
              <a:sym typeface="WenYue GuDianMingChaoTi (Non-Commercial Use)" panose="02010600030101010101" pitchFamily="50" charset="-122"/>
            </a:endParaRPr>
          </a:p>
          <a:p>
            <a:pPr algn="dist"/>
            <a:r>
              <a:rPr kumimoji="1" lang="zh-CN" altLang="en-US" sz="8000" dirty="0">
                <a:solidFill>
                  <a:srgbClr val="C8A17E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经典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1159933"/>
            <a:ext cx="4028038" cy="48175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7619" y="2429933"/>
            <a:ext cx="4876800" cy="32400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23867" y="-474133"/>
            <a:ext cx="1930400" cy="8195733"/>
          </a:xfrm>
          <a:prstGeom prst="rect">
            <a:avLst/>
          </a:prstGeom>
          <a:solidFill>
            <a:srgbClr val="171E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WenYue GuDianMingChaoTi (Non-Commercial Use)" panose="02010600030101010101" pitchFamily="50" charset="-122"/>
              <a:ea typeface="WenYue GuDianMingChaoTi (Non-Commercial Use)" panose="02010600030101010101" pitchFamily="50" charset="-122"/>
              <a:sym typeface="WenYue GuDianMingChaoTi (Non-Commercial Use)" panose="02010600030101010101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947333"/>
            <a:ext cx="12192000" cy="2997200"/>
          </a:xfrm>
          <a:prstGeom prst="rect">
            <a:avLst/>
          </a:prstGeom>
          <a:solidFill>
            <a:srgbClr val="171E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WenYue GuDianMingChaoTi (Non-Commercial Use)" panose="02010600030101010101" pitchFamily="50" charset="-122"/>
              <a:ea typeface="WenYue GuDianMingChaoTi (Non-Commercial Use)" panose="02010600030101010101" pitchFamily="50" charset="-122"/>
              <a:sym typeface="WenYue GuDianMingChaoTi (Non-Commercial Use)" panose="02010600030101010101" pitchFamily="50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33" y="1210733"/>
            <a:ext cx="7704667" cy="51364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760217" y="2168660"/>
            <a:ext cx="2748765" cy="25545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kumimoji="1" lang="zh-CN" altLang="en-US" sz="8000" dirty="0">
                <a:solidFill>
                  <a:srgbClr val="C8A17E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国学</a:t>
            </a:r>
            <a:endParaRPr kumimoji="1" lang="en-US" altLang="zh-CN" sz="8000" dirty="0">
              <a:solidFill>
                <a:srgbClr val="C8A17E"/>
              </a:solidFill>
              <a:latin typeface="WenYue GuDianMingChaoTi (Non-Commercial Use)" panose="02010600030101010101" pitchFamily="50" charset="-122"/>
              <a:ea typeface="WenYue GuDianMingChaoTi (Non-Commercial Use)" panose="02010600030101010101" pitchFamily="50" charset="-122"/>
              <a:cs typeface="WenYue GuDianMingChaoTi (Non-Commercial Use) W5" charset="-122"/>
              <a:sym typeface="WenYue GuDianMingChaoTi (Non-Commercial Use)" panose="02010600030101010101" pitchFamily="50" charset="-122"/>
            </a:endParaRPr>
          </a:p>
          <a:p>
            <a:pPr algn="dist"/>
            <a:r>
              <a:rPr kumimoji="1" lang="zh-CN" altLang="en-US" sz="8000" dirty="0">
                <a:solidFill>
                  <a:srgbClr val="C8A17E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经典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726"/>
          <a:stretch>
            <a:fillRect/>
          </a:stretch>
        </p:blipFill>
        <p:spPr>
          <a:xfrm>
            <a:off x="-174627" y="1679945"/>
            <a:ext cx="12588699" cy="5178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18611" y="0"/>
            <a:ext cx="3665538" cy="3432443"/>
          </a:xfrm>
          <a:prstGeom prst="rect">
            <a:avLst/>
          </a:prstGeom>
        </p:spPr>
      </p:pic>
      <p:grpSp>
        <p:nvGrpSpPr>
          <p:cNvPr id="7" name="组 6"/>
          <p:cNvGrpSpPr/>
          <p:nvPr/>
        </p:nvGrpSpPr>
        <p:grpSpPr>
          <a:xfrm>
            <a:off x="1448105" y="1271103"/>
            <a:ext cx="3930078" cy="4322680"/>
            <a:chOff x="1044068" y="1271103"/>
            <a:chExt cx="3930078" cy="4322680"/>
          </a:xfrm>
        </p:grpSpPr>
        <p:grpSp>
          <p:nvGrpSpPr>
            <p:cNvPr id="8" name="组 7"/>
            <p:cNvGrpSpPr/>
            <p:nvPr/>
          </p:nvGrpSpPr>
          <p:grpSpPr>
            <a:xfrm>
              <a:off x="2256953" y="1271103"/>
              <a:ext cx="2717193" cy="4322680"/>
              <a:chOff x="5821680" y="2028095"/>
              <a:chExt cx="2127504" cy="3384567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21680" y="2868167"/>
                <a:ext cx="2127504" cy="2544495"/>
              </a:xfrm>
              <a:prstGeom prst="rect">
                <a:avLst/>
              </a:prstGeom>
            </p:spPr>
          </p:pic>
          <p:sp>
            <p:nvSpPr>
              <p:cNvPr id="11" name="文本框 10"/>
              <p:cNvSpPr txBox="1"/>
              <p:nvPr/>
            </p:nvSpPr>
            <p:spPr>
              <a:xfrm>
                <a:off x="5834879" y="2028095"/>
                <a:ext cx="1475232" cy="11567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9000" dirty="0">
                    <a:latin typeface="WenYue GuDianMingChaoTi (Non-Commercial Use)" panose="02010600030101010101" pitchFamily="50" charset="-122"/>
                    <a:ea typeface="WenYue GuDianMingChaoTi (Non-Commercial Use)" panose="02010600030101010101" pitchFamily="50" charset="-122"/>
                    <a:cs typeface="WenYue GuDianMingChaoTi (Non-Commercial Use) W5" charset="-122"/>
                    <a:sym typeface="WenYue GuDianMingChaoTi (Non-Commercial Use)" panose="02010600030101010101" pitchFamily="50" charset="-122"/>
                  </a:rPr>
                  <a:t>文</a:t>
                </a: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1044068" y="1524833"/>
              <a:ext cx="1292662" cy="380159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1" lang="zh-CN" altLang="en-US" sz="7200" dirty="0">
                  <a:latin typeface="WenYue GuDianMingChaoTi (Non-Commercial Use)" panose="02010600030101010101" pitchFamily="50" charset="-122"/>
                  <a:ea typeface="WenYue GuDianMingChaoTi (Non-Commercial Use)" panose="02010600030101010101" pitchFamily="50" charset="-122"/>
                  <a:cs typeface="WenYue GuDianMingChaoTi (Non-Commercial Use) W5" charset="-122"/>
                  <a:sym typeface="WenYue GuDianMingChaoTi (Non-Commercial Use)" panose="02010600030101010101" pitchFamily="50" charset="-122"/>
                </a:rPr>
                <a:t>第三章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367" y="1647052"/>
            <a:ext cx="5448300" cy="3636148"/>
          </a:xfrm>
          <a:prstGeom prst="rect">
            <a:avLst/>
          </a:prstGeom>
        </p:spPr>
      </p:pic>
      <p:grpSp>
        <p:nvGrpSpPr>
          <p:cNvPr id="5" name="组 4"/>
          <p:cNvGrpSpPr/>
          <p:nvPr/>
        </p:nvGrpSpPr>
        <p:grpSpPr>
          <a:xfrm>
            <a:off x="5926667" y="1647052"/>
            <a:ext cx="5774266" cy="3619215"/>
            <a:chOff x="5926667" y="1647052"/>
            <a:chExt cx="5774266" cy="3619215"/>
          </a:xfrm>
        </p:grpSpPr>
        <p:sp>
          <p:nvSpPr>
            <p:cNvPr id="3" name="矩形 2"/>
            <p:cNvSpPr/>
            <p:nvPr/>
          </p:nvSpPr>
          <p:spPr>
            <a:xfrm>
              <a:off x="6248400" y="1647052"/>
              <a:ext cx="5452533" cy="3619215"/>
            </a:xfrm>
            <a:prstGeom prst="rect">
              <a:avLst/>
            </a:prstGeom>
            <a:solidFill>
              <a:srgbClr val="171E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sym typeface="WenYue GuDianMingChaoTi (Non-Commercial Use)" panose="02010600030101010101" pitchFamily="50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926667" y="1847992"/>
              <a:ext cx="5724644" cy="321733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dirty="0">
                  <a:solidFill>
                    <a:srgbClr val="C8A17E"/>
                  </a:solidFill>
                  <a:latin typeface="WenYue GuDianMingChaoTi (Non-Commercial Use)" panose="02010600030101010101" pitchFamily="50" charset="-122"/>
                  <a:ea typeface="WenYue GuDianMingChaoTi (Non-Commercial Use)" panose="02010600030101010101" pitchFamily="50" charset="-122"/>
                  <a:cs typeface="WenYue GuDianMingChaoTi (Non-Commercial Use) W5" charset="-122"/>
                  <a:sym typeface="WenYue GuDianMingChaoTi (Non-Commercial Use)" panose="02010600030101010101" pitchFamily="50" charset="-122"/>
                </a:rPr>
                <a:t>三月七日，沙湖道中遇雨。雨具先去，同行皆狼狈，余独不觉，已而遂晴，故作此词。</a:t>
              </a:r>
            </a:p>
            <a:p>
              <a:pPr>
                <a:lnSpc>
                  <a:spcPct val="200000"/>
                </a:lnSpc>
              </a:pPr>
              <a:r>
                <a:rPr lang="zh-CN" altLang="en-US" dirty="0">
                  <a:solidFill>
                    <a:srgbClr val="C8A17E"/>
                  </a:solidFill>
                  <a:latin typeface="WenYue GuDianMingChaoTi (Non-Commercial Use)" panose="02010600030101010101" pitchFamily="50" charset="-122"/>
                  <a:ea typeface="WenYue GuDianMingChaoTi (Non-Commercial Use)" panose="02010600030101010101" pitchFamily="50" charset="-122"/>
                  <a:cs typeface="WenYue GuDianMingChaoTi (Non-Commercial Use) W5" charset="-122"/>
                  <a:sym typeface="WenYue GuDianMingChaoTi (Non-Commercial Use)" panose="02010600030101010101" pitchFamily="50" charset="-122"/>
                </a:rPr>
                <a:t>莫听穿林打叶声，何妨吟啸且徐行。竹杖芒鞋轻胜马，谁怕？一蓑烟雨任平生。</a:t>
              </a:r>
              <a:br>
                <a:rPr lang="zh-CN" altLang="en-US" dirty="0">
                  <a:solidFill>
                    <a:srgbClr val="C8A17E"/>
                  </a:solidFill>
                  <a:latin typeface="WenYue GuDianMingChaoTi (Non-Commercial Use)" panose="02010600030101010101" pitchFamily="50" charset="-122"/>
                  <a:ea typeface="WenYue GuDianMingChaoTi (Non-Commercial Use)" panose="02010600030101010101" pitchFamily="50" charset="-122"/>
                  <a:cs typeface="WenYue GuDianMingChaoTi (Non-Commercial Use) W5" charset="-122"/>
                  <a:sym typeface="WenYue GuDianMingChaoTi (Non-Commercial Use)" panose="02010600030101010101" pitchFamily="50" charset="-122"/>
                </a:rPr>
              </a:br>
              <a:r>
                <a:rPr lang="zh-CN" altLang="en-US" dirty="0">
                  <a:solidFill>
                    <a:srgbClr val="C8A17E"/>
                  </a:solidFill>
                  <a:latin typeface="WenYue GuDianMingChaoTi (Non-Commercial Use)" panose="02010600030101010101" pitchFamily="50" charset="-122"/>
                  <a:ea typeface="WenYue GuDianMingChaoTi (Non-Commercial Use)" panose="02010600030101010101" pitchFamily="50" charset="-122"/>
                  <a:cs typeface="WenYue GuDianMingChaoTi (Non-Commercial Use) W5" charset="-122"/>
                  <a:sym typeface="WenYue GuDianMingChaoTi (Non-Commercial Use)" panose="02010600030101010101" pitchFamily="50" charset="-122"/>
                </a:rPr>
                <a:t>料峭春风吹酒醒，微冷，山头斜照却相迎。回首向来萧瑟处，归去，也无风雨也无晴。</a:t>
              </a:r>
            </a:p>
            <a:p>
              <a:pPr>
                <a:lnSpc>
                  <a:spcPct val="200000"/>
                </a:lnSpc>
              </a:pPr>
              <a:endParaRPr kumimoji="1" lang="zh-CN" altLang="en-US" dirty="0">
                <a:solidFill>
                  <a:srgbClr val="C8A17E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168" y="0"/>
            <a:ext cx="4957233" cy="464199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441432" y="1761066"/>
            <a:ext cx="7525137" cy="41486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dirty="0">
                <a:solidFill>
                  <a:srgbClr val="C8A17E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三月七日，沙湖道中遇雨。雨具先去，同行皆狼狈，余独不觉，已而遂晴，故作此词。</a:t>
            </a:r>
          </a:p>
          <a:p>
            <a:pPr>
              <a:lnSpc>
                <a:spcPct val="300000"/>
              </a:lnSpc>
            </a:pPr>
            <a:r>
              <a:rPr lang="zh-CN" altLang="en-US" dirty="0">
                <a:solidFill>
                  <a:srgbClr val="C8A17E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莫听穿林打叶声，何妨吟啸且徐行。竹杖芒鞋轻胜马，谁怕？一蓑烟雨任平生。</a:t>
            </a:r>
            <a:br>
              <a:rPr lang="zh-CN" altLang="en-US" dirty="0">
                <a:solidFill>
                  <a:srgbClr val="C8A17E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</a:br>
            <a:r>
              <a:rPr lang="zh-CN" altLang="en-US" dirty="0">
                <a:solidFill>
                  <a:srgbClr val="C8A17E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料峭春风吹酒醒，微冷，山头斜照却相迎。回首向来萧瑟处，归去，也无风雨也无晴。</a:t>
            </a:r>
          </a:p>
          <a:p>
            <a:pPr>
              <a:lnSpc>
                <a:spcPct val="300000"/>
              </a:lnSpc>
            </a:pPr>
            <a:endParaRPr kumimoji="1" lang="zh-CN" altLang="en-US" dirty="0">
              <a:solidFill>
                <a:srgbClr val="C8A17E"/>
              </a:solidFill>
              <a:latin typeface="WenYue GuDianMingChaoTi (Non-Commercial Use)" panose="02010600030101010101" pitchFamily="50" charset="-122"/>
              <a:ea typeface="WenYue GuDianMingChaoTi (Non-Commercial Use)" panose="02010600030101010101" pitchFamily="50" charset="-122"/>
              <a:cs typeface="WenYue GuDianMingChaoTi (Non-Commercial Use) W5" charset="-122"/>
              <a:sym typeface="WenYue GuDianMingChaoTi (Non-Commercial Use)" panose="02010600030101010101" pitchFamily="5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259607" y="1183223"/>
            <a:ext cx="1415772" cy="508421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kumimoji="1" lang="zh-CN" altLang="en-US" sz="8000">
                <a:solidFill>
                  <a:srgbClr val="C8A17E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国学经典</a:t>
            </a:r>
            <a:endParaRPr kumimoji="1" lang="zh-CN" altLang="en-US" sz="8000" dirty="0">
              <a:solidFill>
                <a:srgbClr val="C8A17E"/>
              </a:solidFill>
              <a:latin typeface="WenYue GuDianMingChaoTi (Non-Commercial Use)" panose="02010600030101010101" pitchFamily="50" charset="-122"/>
              <a:ea typeface="WenYue GuDianMingChaoTi (Non-Commercial Use)" panose="02010600030101010101" pitchFamily="50" charset="-122"/>
              <a:cs typeface="WenYue GuDianMingChaoTi (Non-Commercial Use) W5" charset="-122"/>
              <a:sym typeface="WenYue GuDianMingChaoTi (Non-Commercial Use)" panose="02010600030101010101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3297" y="2749296"/>
            <a:ext cx="6211824" cy="410870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73369" y="1081362"/>
            <a:ext cx="8356134" cy="33358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三月七日，沙湖道中遇雨。雨具先去，同行皆狼狈，余独不觉，已而遂晴，故作此词。</a:t>
            </a:r>
          </a:p>
          <a:p>
            <a:pPr>
              <a:lnSpc>
                <a:spcPct val="300000"/>
              </a:lnSpc>
            </a:pPr>
            <a:r>
              <a:rPr lang="zh-CN" altLang="en-US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莫听穿林打叶声，何妨吟啸且徐行。竹杖芒鞋轻胜马，谁怕？一蓑烟雨任平生。</a:t>
            </a:r>
            <a:br>
              <a:rPr lang="zh-CN" altLang="en-US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</a:br>
            <a:r>
              <a:rPr lang="zh-CN" altLang="en-US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料峭春风吹酒醒，微冷，山头斜照却相迎。回首向来萧瑟处，归去，也无风雨也无晴。</a:t>
            </a:r>
          </a:p>
          <a:p>
            <a:pPr>
              <a:lnSpc>
                <a:spcPct val="300000"/>
              </a:lnSpc>
            </a:pPr>
            <a:endParaRPr kumimoji="1" lang="zh-CN" altLang="en-US" dirty="0">
              <a:solidFill>
                <a:srgbClr val="171E28"/>
              </a:solidFill>
              <a:latin typeface="WenYue GuDianMingChaoTi (Non-Commercial Use)" panose="02010600030101010101" pitchFamily="50" charset="-122"/>
              <a:ea typeface="WenYue GuDianMingChaoTi (Non-Commercial Use)" panose="02010600030101010101" pitchFamily="50" charset="-122"/>
              <a:cs typeface="WenYue GuDianMingChaoTi (Non-Commercial Use) W5" charset="-122"/>
              <a:sym typeface="WenYue GuDianMingChaoTi (Non-Commercial Use)" panose="02010600030101010101" pitchFamily="5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66942" y="3072213"/>
            <a:ext cx="4591304" cy="45913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1"/>
            <a:ext cx="4199467" cy="6858001"/>
          </a:xfrm>
          <a:prstGeom prst="rect">
            <a:avLst/>
          </a:prstGeom>
          <a:solidFill>
            <a:srgbClr val="171E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WenYue GuDianMingChaoTi (Non-Commercial Use)" panose="02010600030101010101" pitchFamily="50" charset="-122"/>
              <a:ea typeface="WenYue GuDianMingChaoTi (Non-Commercial Use)" panose="02010600030101010101" pitchFamily="50" charset="-122"/>
              <a:sym typeface="WenYue GuDianMingChaoTi (Non-Commercial Use)" panose="02010600030101010101" pitchFamily="50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67" y="1610924"/>
            <a:ext cx="5448300" cy="363614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11786" y="1676400"/>
            <a:ext cx="5620769" cy="4622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大道如青天，我独不得出。</a:t>
            </a:r>
            <a:br>
              <a:rPr lang="zh-CN" altLang="en-US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</a:br>
            <a:r>
              <a:rPr lang="zh-CN" altLang="en-US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羞逐长安社中儿，赤鸡白雉赌梨栗。</a:t>
            </a:r>
            <a:br>
              <a:rPr lang="zh-CN" altLang="en-US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</a:br>
            <a:r>
              <a:rPr lang="zh-CN" altLang="en-US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弹剑作歌奏苦声，曳裾王门不称情。</a:t>
            </a:r>
            <a:br>
              <a:rPr lang="zh-CN" altLang="en-US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</a:br>
            <a:r>
              <a:rPr lang="zh-CN" altLang="en-US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淮阴市井笑韩信，汉朝公卿忌贾生。</a:t>
            </a:r>
            <a:br>
              <a:rPr lang="zh-CN" altLang="en-US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</a:br>
            <a:r>
              <a:rPr lang="zh-CN" altLang="en-US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君不见昔时燕家重郭隗，拥篲折节无嫌猜。</a:t>
            </a:r>
            <a:br>
              <a:rPr lang="zh-CN" altLang="en-US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</a:br>
            <a:r>
              <a:rPr lang="zh-CN" altLang="en-US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剧辛乐毅感恩分，输肝剖胆效英才。</a:t>
            </a:r>
            <a:br>
              <a:rPr lang="zh-CN" altLang="en-US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</a:br>
            <a:r>
              <a:rPr lang="zh-CN" altLang="en-US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昭王白骨萦蔓草，谁人更扫黄金台？</a:t>
            </a:r>
            <a:br>
              <a:rPr lang="zh-CN" altLang="en-US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</a:br>
            <a:r>
              <a:rPr lang="zh-CN" altLang="en-US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行路难，归去来！</a:t>
            </a:r>
            <a:endParaRPr kumimoji="1" lang="zh-CN" altLang="en-US" dirty="0">
              <a:solidFill>
                <a:srgbClr val="171E28"/>
              </a:solidFill>
              <a:latin typeface="WenYue GuDianMingChaoTi (Non-Commercial Use)" panose="02010600030101010101" pitchFamily="50" charset="-122"/>
              <a:ea typeface="WenYue GuDianMingChaoTi (Non-Commercial Use)" panose="02010600030101010101" pitchFamily="50" charset="-122"/>
              <a:cs typeface="WenYue GuDianMingChaoTi (Non-Commercial Use) W5" charset="-122"/>
              <a:sym typeface="WenYue GuDianMingChaoTi (Non-Commercial Use)" panose="02010600030101010101" pitchFamily="5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232555" y="886890"/>
            <a:ext cx="1415772" cy="508421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kumimoji="1" lang="zh-CN" altLang="en-US" sz="800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国学经典</a:t>
            </a:r>
            <a:endParaRPr kumimoji="1" lang="zh-CN" altLang="en-US" sz="8000" dirty="0">
              <a:solidFill>
                <a:srgbClr val="171E28"/>
              </a:solidFill>
              <a:latin typeface="WenYue GuDianMingChaoTi (Non-Commercial Use)" panose="02010600030101010101" pitchFamily="50" charset="-122"/>
              <a:ea typeface="WenYue GuDianMingChaoTi (Non-Commercial Use)" panose="02010600030101010101" pitchFamily="50" charset="-122"/>
              <a:cs typeface="WenYue GuDianMingChaoTi (Non-Commercial Use) W5" charset="-122"/>
              <a:sym typeface="WenYue GuDianMingChaoTi (Non-Commercial Use)" panose="02010600030101010101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726"/>
          <a:stretch>
            <a:fillRect/>
          </a:stretch>
        </p:blipFill>
        <p:spPr>
          <a:xfrm>
            <a:off x="-174627" y="1679945"/>
            <a:ext cx="12588699" cy="5178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18611" y="0"/>
            <a:ext cx="3665538" cy="3432443"/>
          </a:xfrm>
          <a:prstGeom prst="rect">
            <a:avLst/>
          </a:prstGeom>
        </p:spPr>
      </p:pic>
      <p:grpSp>
        <p:nvGrpSpPr>
          <p:cNvPr id="7" name="组 6"/>
          <p:cNvGrpSpPr/>
          <p:nvPr/>
        </p:nvGrpSpPr>
        <p:grpSpPr>
          <a:xfrm>
            <a:off x="1448105" y="1271103"/>
            <a:ext cx="3930078" cy="4322680"/>
            <a:chOff x="1044068" y="1271103"/>
            <a:chExt cx="3930078" cy="4322680"/>
          </a:xfrm>
        </p:grpSpPr>
        <p:grpSp>
          <p:nvGrpSpPr>
            <p:cNvPr id="8" name="组 7"/>
            <p:cNvGrpSpPr/>
            <p:nvPr/>
          </p:nvGrpSpPr>
          <p:grpSpPr>
            <a:xfrm>
              <a:off x="2256953" y="1271103"/>
              <a:ext cx="2717193" cy="4322680"/>
              <a:chOff x="5821680" y="2028095"/>
              <a:chExt cx="2127504" cy="3384567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21680" y="2868167"/>
                <a:ext cx="2127504" cy="2544495"/>
              </a:xfrm>
              <a:prstGeom prst="rect">
                <a:avLst/>
              </a:prstGeom>
            </p:spPr>
          </p:pic>
          <p:sp>
            <p:nvSpPr>
              <p:cNvPr id="11" name="文本框 10"/>
              <p:cNvSpPr txBox="1"/>
              <p:nvPr/>
            </p:nvSpPr>
            <p:spPr>
              <a:xfrm>
                <a:off x="5834879" y="2028095"/>
                <a:ext cx="1475232" cy="11567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9000" dirty="0">
                    <a:latin typeface="WenYue GuDianMingChaoTi (Non-Commercial Use)" panose="02010600030101010101" pitchFamily="50" charset="-122"/>
                    <a:ea typeface="WenYue GuDianMingChaoTi (Non-Commercial Use)" panose="02010600030101010101" pitchFamily="50" charset="-122"/>
                    <a:cs typeface="WenYue GuDianMingChaoTi (Non-Commercial Use) W5" charset="-122"/>
                    <a:sym typeface="WenYue GuDianMingChaoTi (Non-Commercial Use)" panose="02010600030101010101" pitchFamily="50" charset="-122"/>
                  </a:rPr>
                  <a:t>化</a:t>
                </a: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1044068" y="1524833"/>
              <a:ext cx="1292662" cy="380159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1" lang="zh-CN" altLang="en-US" sz="7200" dirty="0">
                  <a:latin typeface="WenYue GuDianMingChaoTi (Non-Commercial Use)" panose="02010600030101010101" pitchFamily="50" charset="-122"/>
                  <a:ea typeface="WenYue GuDianMingChaoTi (Non-Commercial Use)" panose="02010600030101010101" pitchFamily="50" charset="-122"/>
                  <a:cs typeface="WenYue GuDianMingChaoTi (Non-Commercial Use) W5" charset="-122"/>
                  <a:sym typeface="WenYue GuDianMingChaoTi (Non-Commercial Use)" panose="02010600030101010101" pitchFamily="50" charset="-122"/>
                </a:rPr>
                <a:t>第四章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 5"/>
          <p:cNvGrpSpPr/>
          <p:nvPr/>
        </p:nvGrpSpPr>
        <p:grpSpPr>
          <a:xfrm>
            <a:off x="659992" y="1866528"/>
            <a:ext cx="2717193" cy="4322680"/>
            <a:chOff x="5821680" y="2028095"/>
            <a:chExt cx="2127504" cy="33845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21680" y="2868167"/>
              <a:ext cx="2127504" cy="2544495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5834879" y="2028095"/>
              <a:ext cx="1475232" cy="1156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9000" dirty="0">
                  <a:latin typeface="WenYue GuDianMingChaoTi (Non-Commercial Use)" panose="02010600030101010101" pitchFamily="50" charset="-122"/>
                  <a:ea typeface="WenYue GuDianMingChaoTi (Non-Commercial Use)" panose="02010600030101010101" pitchFamily="50" charset="-122"/>
                  <a:cs typeface="WenYue GuDianMingChaoTi (Non-Commercial Use) W5" charset="-122"/>
                  <a:sym typeface="WenYue GuDianMingChaoTi (Non-Commercial Use)" panose="02010600030101010101" pitchFamily="50" charset="-122"/>
                </a:rPr>
                <a:t>国</a:t>
              </a:r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3628899" y="1866528"/>
            <a:ext cx="2717193" cy="4322680"/>
            <a:chOff x="5821680" y="2028095"/>
            <a:chExt cx="2127504" cy="338456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21680" y="2868167"/>
              <a:ext cx="2127504" cy="2544495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5834879" y="2028095"/>
              <a:ext cx="1475232" cy="1156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9000" dirty="0">
                  <a:latin typeface="WenYue GuDianMingChaoTi (Non-Commercial Use)" panose="02010600030101010101" pitchFamily="50" charset="-122"/>
                  <a:ea typeface="WenYue GuDianMingChaoTi (Non-Commercial Use)" panose="02010600030101010101" pitchFamily="50" charset="-122"/>
                  <a:cs typeface="WenYue GuDianMingChaoTi (Non-Commercial Use) W5" charset="-122"/>
                  <a:sym typeface="WenYue GuDianMingChaoTi (Non-Commercial Use)" panose="02010600030101010101" pitchFamily="50" charset="-122"/>
                </a:rPr>
                <a:t>学</a:t>
              </a:r>
            </a:p>
          </p:txBody>
        </p:sp>
      </p:grpSp>
      <p:grpSp>
        <p:nvGrpSpPr>
          <p:cNvPr id="13" name="组 12"/>
          <p:cNvGrpSpPr/>
          <p:nvPr/>
        </p:nvGrpSpPr>
        <p:grpSpPr>
          <a:xfrm>
            <a:off x="6328307" y="1866528"/>
            <a:ext cx="2717193" cy="4322680"/>
            <a:chOff x="5821680" y="2028095"/>
            <a:chExt cx="2127504" cy="3384567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21680" y="2868167"/>
              <a:ext cx="2127504" cy="2544495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5834879" y="2028095"/>
              <a:ext cx="1475232" cy="1156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9000">
                  <a:latin typeface="WenYue GuDianMingChaoTi (Non-Commercial Use)" panose="02010600030101010101" pitchFamily="50" charset="-122"/>
                  <a:ea typeface="WenYue GuDianMingChaoTi (Non-Commercial Use)" panose="02010600030101010101" pitchFamily="50" charset="-122"/>
                  <a:cs typeface="WenYue GuDianMingChaoTi (Non-Commercial Use) W5" charset="-122"/>
                  <a:sym typeface="WenYue GuDianMingChaoTi (Non-Commercial Use)" panose="02010600030101010101" pitchFamily="50" charset="-122"/>
                </a:rPr>
                <a:t>文</a:t>
              </a:r>
              <a:endParaRPr kumimoji="1" lang="zh-CN" altLang="en-US" sz="9000" dirty="0"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endParaRPr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9062357" y="1866528"/>
            <a:ext cx="2717193" cy="4322680"/>
            <a:chOff x="5821680" y="2028095"/>
            <a:chExt cx="2127504" cy="3384567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21680" y="2868167"/>
              <a:ext cx="2127504" cy="2544495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5834879" y="2028095"/>
              <a:ext cx="1475232" cy="1156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9000" dirty="0">
                  <a:latin typeface="WenYue GuDianMingChaoTi (Non-Commercial Use)" panose="02010600030101010101" pitchFamily="50" charset="-122"/>
                  <a:ea typeface="WenYue GuDianMingChaoTi (Non-Commercial Use)" panose="02010600030101010101" pitchFamily="50" charset="-122"/>
                  <a:cs typeface="WenYue GuDianMingChaoTi (Non-Commercial Use) W5" charset="-122"/>
                  <a:sym typeface="WenYue GuDianMingChaoTi (Non-Commercial Use)" panose="02010600030101010101" pitchFamily="50" charset="-122"/>
                </a:rPr>
                <a:t>化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0" y="329183"/>
            <a:ext cx="12192000" cy="1537345"/>
          </a:xfrm>
          <a:prstGeom prst="rect">
            <a:avLst/>
          </a:prstGeom>
          <a:solidFill>
            <a:srgbClr val="171E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WenYue GuDianMingChaoTi (Non-Commercial Use)" panose="02010600030101010101" pitchFamily="50" charset="-122"/>
              <a:ea typeface="WenYue GuDianMingChaoTi (Non-Commercial Use)" panose="02010600030101010101" pitchFamily="50" charset="-122"/>
              <a:sym typeface="WenYue GuDianMingChaoTi (Non-Commercial Use)" panose="02010600030101010101" pitchFamily="5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59992" y="436136"/>
            <a:ext cx="2931364" cy="132343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kumimoji="1" lang="zh-CN" altLang="en-US" sz="8000">
                <a:solidFill>
                  <a:srgbClr val="C8A17E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目录</a:t>
            </a:r>
            <a:endParaRPr kumimoji="1" lang="zh-CN" altLang="en-US" sz="8000" dirty="0">
              <a:solidFill>
                <a:srgbClr val="C8A17E"/>
              </a:solidFill>
              <a:latin typeface="WenYue GuDianMingChaoTi (Non-Commercial Use)" panose="02010600030101010101" pitchFamily="50" charset="-122"/>
              <a:ea typeface="WenYue GuDianMingChaoTi (Non-Commercial Use)" panose="02010600030101010101" pitchFamily="50" charset="-122"/>
              <a:cs typeface="WenYue GuDianMingChaoTi (Non-Commercial Use) W5" charset="-122"/>
              <a:sym typeface="WenYue GuDianMingChaoTi (Non-Commercial Use)" panose="02010600030101010101" pitchFamily="50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1278" y="0"/>
            <a:ext cx="2356739" cy="23567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 tmFilter="0,0; .5, 1; 1, 1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 9"/>
          <p:cNvGrpSpPr/>
          <p:nvPr/>
        </p:nvGrpSpPr>
        <p:grpSpPr>
          <a:xfrm>
            <a:off x="817034" y="1083734"/>
            <a:ext cx="6227233" cy="4639734"/>
            <a:chOff x="529167" y="1066800"/>
            <a:chExt cx="6227233" cy="463973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167" y="2683934"/>
              <a:ext cx="4533900" cy="3022600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25700" y="1066800"/>
              <a:ext cx="4330700" cy="2887133"/>
            </a:xfrm>
            <a:prstGeom prst="rect">
              <a:avLst/>
            </a:prstGeom>
          </p:spPr>
        </p:pic>
        <p:sp>
          <p:nvSpPr>
            <p:cNvPr id="8" name="半闭框 7"/>
            <p:cNvSpPr/>
            <p:nvPr/>
          </p:nvSpPr>
          <p:spPr>
            <a:xfrm>
              <a:off x="529167" y="1066800"/>
              <a:ext cx="1456267" cy="1049867"/>
            </a:xfrm>
            <a:prstGeom prst="halfFrame">
              <a:avLst/>
            </a:prstGeom>
            <a:solidFill>
              <a:srgbClr val="171E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sym typeface="WenYue GuDianMingChaoTi (Non-Commercial Use)" panose="02010600030101010101" pitchFamily="50" charset="-122"/>
              </a:endParaRPr>
            </a:p>
          </p:txBody>
        </p:sp>
        <p:sp>
          <p:nvSpPr>
            <p:cNvPr id="9" name="半闭框 8"/>
            <p:cNvSpPr/>
            <p:nvPr/>
          </p:nvSpPr>
          <p:spPr>
            <a:xfrm rot="10800000">
              <a:off x="5300133" y="4656667"/>
              <a:ext cx="1456267" cy="1049867"/>
            </a:xfrm>
            <a:prstGeom prst="halfFrame">
              <a:avLst/>
            </a:prstGeom>
            <a:solidFill>
              <a:srgbClr val="171E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sym typeface="WenYue GuDianMingChaoTi (Non-Commercial Use)" panose="02010600030101010101" pitchFamily="50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7986969" y="2363745"/>
            <a:ext cx="2664098" cy="25545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kumimoji="1" lang="zh-CN" altLang="en-US" sz="8000" dirty="0">
                <a:solidFill>
                  <a:srgbClr val="C8A17E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国学</a:t>
            </a:r>
            <a:endParaRPr kumimoji="1" lang="en-US" altLang="zh-CN" sz="8000" dirty="0">
              <a:solidFill>
                <a:srgbClr val="C8A17E"/>
              </a:solidFill>
              <a:latin typeface="WenYue GuDianMingChaoTi (Non-Commercial Use)" panose="02010600030101010101" pitchFamily="50" charset="-122"/>
              <a:ea typeface="WenYue GuDianMingChaoTi (Non-Commercial Use)" panose="02010600030101010101" pitchFamily="50" charset="-122"/>
              <a:cs typeface="WenYue GuDianMingChaoTi (Non-Commercial Use) W5" charset="-122"/>
              <a:sym typeface="WenYue GuDianMingChaoTi (Non-Commercial Use)" panose="02010600030101010101" pitchFamily="50" charset="-122"/>
            </a:endParaRPr>
          </a:p>
          <a:p>
            <a:pPr algn="dist"/>
            <a:r>
              <a:rPr kumimoji="1" lang="zh-CN" altLang="en-US" sz="8000" dirty="0">
                <a:solidFill>
                  <a:srgbClr val="C8A17E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经典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tmFilter="0,0; .5, 1; 1, 1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797090" y="2165141"/>
            <a:ext cx="5032147" cy="33358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三月七日，沙湖道中遇雨。雨具先去，同行皆狼狈，余独不觉，已而遂晴，故作此词。</a:t>
            </a:r>
          </a:p>
          <a:p>
            <a:pPr>
              <a:lnSpc>
                <a:spcPct val="300000"/>
              </a:lnSpc>
            </a:pPr>
            <a:r>
              <a:rPr lang="zh-CN" altLang="en-US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莫听穿林打叶声，何妨吟啸且徐行。竹杖芒鞋轻胜马，谁怕？一蓑烟雨任平生。</a:t>
            </a:r>
            <a:endParaRPr kumimoji="1" lang="zh-CN" altLang="en-US" dirty="0">
              <a:solidFill>
                <a:srgbClr val="171E28"/>
              </a:solidFill>
              <a:latin typeface="WenYue GuDianMingChaoTi (Non-Commercial Use)" panose="02010600030101010101" pitchFamily="50" charset="-122"/>
              <a:ea typeface="WenYue GuDianMingChaoTi (Non-Commercial Use)" panose="02010600030101010101" pitchFamily="50" charset="-122"/>
              <a:cs typeface="WenYue GuDianMingChaoTi (Non-Commercial Use) W5" charset="-122"/>
              <a:sym typeface="WenYue GuDianMingChaoTi (Non-Commercial Use)" panose="02010600030101010101" pitchFamily="5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85234" y="295188"/>
            <a:ext cx="5221031" cy="132343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kumimoji="1" lang="zh-CN" altLang="en-US" sz="8000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国学经典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723" y="1810952"/>
            <a:ext cx="6066367" cy="40442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67" y="-186267"/>
            <a:ext cx="2724912" cy="37934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04304" flipH="1">
            <a:off x="8538635" y="432617"/>
            <a:ext cx="3568709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56436" y="1803602"/>
            <a:ext cx="8356134" cy="36071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三月七日，沙湖道中遇雨。雨具先去，同行皆狼狈，余独不觉，已而遂晴，故作此词。</a:t>
            </a:r>
          </a:p>
          <a:p>
            <a:pPr>
              <a:lnSpc>
                <a:spcPct val="300000"/>
              </a:lnSpc>
            </a:pPr>
            <a:r>
              <a:rPr lang="zh-CN" altLang="en-US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莫听穿林打叶声，何妨吟啸且徐行。竹杖芒鞋轻胜马，谁怕？一蓑烟雨任平生。</a:t>
            </a:r>
            <a:br>
              <a:rPr lang="zh-CN" altLang="en-US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</a:br>
            <a:r>
              <a:rPr lang="zh-CN" altLang="en-US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料峭春风吹酒醒，微冷，山头斜照却相迎。回首向来萧瑟处，归去，也无风雨也无晴。</a:t>
            </a:r>
          </a:p>
          <a:p>
            <a:pPr>
              <a:lnSpc>
                <a:spcPct val="300000"/>
              </a:lnSpc>
            </a:pPr>
            <a:endParaRPr kumimoji="1" lang="zh-CN" altLang="en-US" dirty="0">
              <a:solidFill>
                <a:srgbClr val="171E28"/>
              </a:solidFill>
              <a:latin typeface="WenYue GuDianMingChaoTi (Non-Commercial Use)" panose="02010600030101010101" pitchFamily="50" charset="-122"/>
              <a:ea typeface="WenYue GuDianMingChaoTi (Non-Commercial Use)" panose="02010600030101010101" pitchFamily="50" charset="-122"/>
              <a:cs typeface="WenYue GuDianMingChaoTi (Non-Commercial Use) W5" charset="-122"/>
              <a:sym typeface="WenYue GuDianMingChaoTi (Non-Commercial Use)" panose="02010600030101010101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99" y="1218924"/>
            <a:ext cx="3599688" cy="3599688"/>
          </a:xfrm>
          <a:prstGeom prst="rect">
            <a:avLst/>
          </a:prstGeom>
        </p:spPr>
      </p:pic>
      <p:grpSp>
        <p:nvGrpSpPr>
          <p:cNvPr id="5" name="组 4"/>
          <p:cNvGrpSpPr/>
          <p:nvPr/>
        </p:nvGrpSpPr>
        <p:grpSpPr>
          <a:xfrm>
            <a:off x="4015657" y="2014081"/>
            <a:ext cx="2717193" cy="4322680"/>
            <a:chOff x="2660990" y="1271103"/>
            <a:chExt cx="2717193" cy="432268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60990" y="2344021"/>
              <a:ext cx="2717193" cy="324976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2677847" y="1271103"/>
              <a:ext cx="1884128" cy="1477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9000" dirty="0">
                  <a:latin typeface="WenYue GuDianMingChaoTi (Non-Commercial Use)" panose="02010600030101010101" pitchFamily="50" charset="-122"/>
                  <a:ea typeface="WenYue GuDianMingChaoTi (Non-Commercial Use)" panose="02010600030101010101" pitchFamily="50" charset="-122"/>
                  <a:cs typeface="WenYue GuDianMingChaoTi (Non-Commercial Use) W5" charset="-122"/>
                  <a:sym typeface="WenYue GuDianMingChaoTi (Non-Commercial Use)" panose="02010600030101010101" pitchFamily="50" charset="-122"/>
                </a:rPr>
                <a:t>化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6055141" y="2014081"/>
            <a:ext cx="5863144" cy="33358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三月七日，沙湖道中遇雨。雨具先去，同行皆狼狈，余独不觉，已而遂晴，故作此词。</a:t>
            </a:r>
          </a:p>
          <a:p>
            <a:pPr>
              <a:lnSpc>
                <a:spcPct val="300000"/>
              </a:lnSpc>
            </a:pPr>
            <a:r>
              <a:rPr lang="zh-CN" altLang="en-US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莫听穿林打叶声，何妨吟啸且徐行。竹杖芒鞋轻胜马，谁怕？一蓑烟雨任平生。</a:t>
            </a:r>
            <a:br>
              <a:rPr lang="zh-CN" altLang="en-US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</a:br>
            <a:endParaRPr kumimoji="1" lang="zh-CN" altLang="en-US" dirty="0">
              <a:solidFill>
                <a:srgbClr val="171E28"/>
              </a:solidFill>
              <a:latin typeface="WenYue GuDianMingChaoTi (Non-Commercial Use)" panose="02010600030101010101" pitchFamily="50" charset="-122"/>
              <a:ea typeface="WenYue GuDianMingChaoTi (Non-Commercial Use)" panose="02010600030101010101" pitchFamily="50" charset="-122"/>
              <a:cs typeface="WenYue GuDianMingChaoTi (Non-Commercial Use) W5" charset="-122"/>
              <a:sym typeface="WenYue GuDianMingChaoTi (Non-Commercial Use)" panose="02010600030101010101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48836" y="1030224"/>
            <a:ext cx="1415772" cy="49255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kumimoji="1" lang="zh-CN" altLang="en-US" sz="8000" dirty="0">
                <a:solidFill>
                  <a:srgbClr val="171E28"/>
                </a:solidFill>
                <a:latin typeface="文悦古典明朝体 (非商业使用) W5" pitchFamily="50" charset="-122"/>
                <a:ea typeface="文悦古典明朝体 (非商业使用) W5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谢谢观看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632726" y="0"/>
            <a:ext cx="44577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608" y="3493008"/>
            <a:ext cx="1953768" cy="26765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1858" y="3127248"/>
            <a:ext cx="4591304" cy="45913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55049" y="-3443"/>
            <a:ext cx="3665538" cy="34324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8344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676275" y="5915025"/>
            <a:ext cx="4467225" cy="5334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91358" y="5997059"/>
            <a:ext cx="4237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hlinkClick r:id="rId4"/>
              </a:rPr>
              <a:t>进店链接： </a:t>
            </a:r>
            <a:r>
              <a:rPr lang="en-US" altLang="zh-CN" dirty="0">
                <a:solidFill>
                  <a:schemeClr val="bg1"/>
                </a:solidFill>
                <a:hlinkClick r:id="rId4"/>
              </a:rPr>
              <a:t>https://chinappt.taobao.com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894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9538709-1ED1-4714-8BA0-7182415E3E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706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726"/>
          <a:stretch>
            <a:fillRect/>
          </a:stretch>
        </p:blipFill>
        <p:spPr>
          <a:xfrm>
            <a:off x="-174627" y="1679945"/>
            <a:ext cx="12588699" cy="5178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18611" y="0"/>
            <a:ext cx="3665538" cy="3432443"/>
          </a:xfrm>
          <a:prstGeom prst="rect">
            <a:avLst/>
          </a:prstGeom>
        </p:spPr>
      </p:pic>
      <p:grpSp>
        <p:nvGrpSpPr>
          <p:cNvPr id="8" name="组 7"/>
          <p:cNvGrpSpPr/>
          <p:nvPr/>
        </p:nvGrpSpPr>
        <p:grpSpPr>
          <a:xfrm>
            <a:off x="1448105" y="1271103"/>
            <a:ext cx="3930078" cy="4322680"/>
            <a:chOff x="1044068" y="1271103"/>
            <a:chExt cx="3930078" cy="4322680"/>
          </a:xfrm>
        </p:grpSpPr>
        <p:grpSp>
          <p:nvGrpSpPr>
            <p:cNvPr id="3" name="组 2"/>
            <p:cNvGrpSpPr/>
            <p:nvPr/>
          </p:nvGrpSpPr>
          <p:grpSpPr>
            <a:xfrm>
              <a:off x="2256953" y="1271103"/>
              <a:ext cx="2717193" cy="4322680"/>
              <a:chOff x="5821680" y="2028095"/>
              <a:chExt cx="2127504" cy="3384567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21680" y="2868167"/>
                <a:ext cx="2127504" cy="2544495"/>
              </a:xfrm>
              <a:prstGeom prst="rect">
                <a:avLst/>
              </a:prstGeom>
            </p:spPr>
          </p:pic>
          <p:sp>
            <p:nvSpPr>
              <p:cNvPr id="5" name="文本框 4"/>
              <p:cNvSpPr txBox="1"/>
              <p:nvPr/>
            </p:nvSpPr>
            <p:spPr>
              <a:xfrm>
                <a:off x="5834879" y="2028095"/>
                <a:ext cx="1475232" cy="11567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9000" dirty="0">
                    <a:latin typeface="WenYue GuDianMingChaoTi (Non-Commercial Use)" panose="02010600030101010101" pitchFamily="50" charset="-122"/>
                    <a:ea typeface="WenYue GuDianMingChaoTi (Non-Commercial Use)" panose="02010600030101010101" pitchFamily="50" charset="-122"/>
                    <a:cs typeface="WenYue GuDianMingChaoTi (Non-Commercial Use) W5" charset="-122"/>
                    <a:sym typeface="WenYue GuDianMingChaoTi (Non-Commercial Use)" panose="02010600030101010101" pitchFamily="50" charset="-122"/>
                  </a:rPr>
                  <a:t>国</a:t>
                </a: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1044068" y="1524833"/>
              <a:ext cx="1292662" cy="380159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1" lang="zh-CN" altLang="en-US" sz="7200" dirty="0">
                  <a:latin typeface="WenYue GuDianMingChaoTi (Non-Commercial Use)" panose="02010600030101010101" pitchFamily="50" charset="-122"/>
                  <a:ea typeface="WenYue GuDianMingChaoTi (Non-Commercial Use)" panose="02010600030101010101" pitchFamily="50" charset="-122"/>
                  <a:cs typeface="WenYue GuDianMingChaoTi (Non-Commercial Use) W5" charset="-122"/>
                  <a:sym typeface="WenYue GuDianMingChaoTi (Non-Commercial Use)" panose="02010600030101010101" pitchFamily="50" charset="-122"/>
                </a:rPr>
                <a:t>第一章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48" r="24523"/>
          <a:stretch>
            <a:fillRect/>
          </a:stretch>
        </p:blipFill>
        <p:spPr>
          <a:xfrm>
            <a:off x="897466" y="653478"/>
            <a:ext cx="4087437" cy="518852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650168" y="653478"/>
            <a:ext cx="5221031" cy="132343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kumimoji="1" lang="zh-CN" altLang="en-US" sz="8000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国学经典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754043" y="2235200"/>
            <a:ext cx="5620769" cy="4622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dirty="0">
                <a:solidFill>
                  <a:srgbClr val="C8A17E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大道如青天，我独不得出。</a:t>
            </a:r>
            <a:br>
              <a:rPr lang="zh-CN" altLang="en-US" dirty="0">
                <a:solidFill>
                  <a:srgbClr val="C8A17E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</a:br>
            <a:r>
              <a:rPr lang="zh-CN" altLang="en-US" dirty="0">
                <a:solidFill>
                  <a:srgbClr val="C8A17E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羞逐长安社中儿，赤鸡白雉赌梨栗。</a:t>
            </a:r>
            <a:br>
              <a:rPr lang="zh-CN" altLang="en-US" dirty="0">
                <a:solidFill>
                  <a:srgbClr val="C8A17E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</a:br>
            <a:r>
              <a:rPr lang="zh-CN" altLang="en-US" dirty="0">
                <a:solidFill>
                  <a:srgbClr val="C8A17E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弹剑作歌奏苦声，曳裾王门不称情。</a:t>
            </a:r>
            <a:br>
              <a:rPr lang="zh-CN" altLang="en-US" dirty="0">
                <a:solidFill>
                  <a:srgbClr val="C8A17E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</a:br>
            <a:r>
              <a:rPr lang="zh-CN" altLang="en-US" dirty="0">
                <a:solidFill>
                  <a:srgbClr val="C8A17E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淮阴市井笑韩信，汉朝公卿忌贾生。</a:t>
            </a:r>
            <a:br>
              <a:rPr lang="zh-CN" altLang="en-US" dirty="0">
                <a:solidFill>
                  <a:srgbClr val="C8A17E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</a:br>
            <a:r>
              <a:rPr lang="zh-CN" altLang="en-US" dirty="0">
                <a:solidFill>
                  <a:srgbClr val="C8A17E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君不见昔时燕家重郭隗，拥篲折节无嫌猜。</a:t>
            </a:r>
            <a:br>
              <a:rPr lang="zh-CN" altLang="en-US" dirty="0">
                <a:solidFill>
                  <a:srgbClr val="C8A17E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</a:br>
            <a:r>
              <a:rPr lang="zh-CN" altLang="en-US" dirty="0">
                <a:solidFill>
                  <a:srgbClr val="C8A17E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剧辛乐毅感恩分，输肝剖胆效英才。</a:t>
            </a:r>
            <a:br>
              <a:rPr lang="zh-CN" altLang="en-US" dirty="0">
                <a:solidFill>
                  <a:srgbClr val="C8A17E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</a:br>
            <a:r>
              <a:rPr lang="zh-CN" altLang="en-US" dirty="0">
                <a:solidFill>
                  <a:srgbClr val="C8A17E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昭王白骨萦蔓草，谁人更扫黄金台？</a:t>
            </a:r>
            <a:br>
              <a:rPr lang="zh-CN" altLang="en-US" dirty="0">
                <a:solidFill>
                  <a:srgbClr val="C8A17E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</a:br>
            <a:r>
              <a:rPr lang="zh-CN" altLang="en-US" dirty="0">
                <a:solidFill>
                  <a:srgbClr val="C8A17E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行路难，归去来！</a:t>
            </a:r>
            <a:endParaRPr kumimoji="1" lang="zh-CN" altLang="en-US" dirty="0">
              <a:solidFill>
                <a:srgbClr val="C8A17E"/>
              </a:solidFill>
              <a:latin typeface="WenYue GuDianMingChaoTi (Non-Commercial Use)" panose="02010600030101010101" pitchFamily="50" charset="-122"/>
              <a:ea typeface="WenYue GuDianMingChaoTi (Non-Commercial Use)" panose="02010600030101010101" pitchFamily="50" charset="-122"/>
              <a:cs typeface="WenYue GuDianMingChaoTi (Non-Commercial Use) W5" charset="-122"/>
              <a:sym typeface="WenYue GuDianMingChaoTi (Non-Commercial Use)" panose="02010600030101010101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62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组 4"/>
          <p:cNvGrpSpPr/>
          <p:nvPr/>
        </p:nvGrpSpPr>
        <p:grpSpPr>
          <a:xfrm>
            <a:off x="1120053" y="1406570"/>
            <a:ext cx="2717193" cy="4322680"/>
            <a:chOff x="1120053" y="1406570"/>
            <a:chExt cx="2717193" cy="432268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0053" y="2479488"/>
              <a:ext cx="2717193" cy="324976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136910" y="1406570"/>
              <a:ext cx="1884128" cy="1477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9000" dirty="0">
                  <a:latin typeface="WenYue GuDianMingChaoTi (Non-Commercial Use)" panose="02010600030101010101" pitchFamily="50" charset="-122"/>
                  <a:ea typeface="WenYue GuDianMingChaoTi (Non-Commercial Use)" panose="02010600030101010101" pitchFamily="50" charset="-122"/>
                  <a:cs typeface="WenYue GuDianMingChaoTi (Non-Commercial Use) W5" charset="-122"/>
                  <a:sym typeface="WenYue GuDianMingChaoTi (Non-Commercial Use)" panose="02010600030101010101" pitchFamily="50" charset="-122"/>
                </a:rPr>
                <a:t>国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1858" y="3127248"/>
            <a:ext cx="4591304" cy="4591304"/>
          </a:xfrm>
          <a:prstGeom prst="rect">
            <a:avLst/>
          </a:prstGeom>
        </p:spPr>
      </p:pic>
      <p:grpSp>
        <p:nvGrpSpPr>
          <p:cNvPr id="5" name="组 4"/>
          <p:cNvGrpSpPr/>
          <p:nvPr/>
        </p:nvGrpSpPr>
        <p:grpSpPr>
          <a:xfrm>
            <a:off x="753533" y="625348"/>
            <a:ext cx="5003800" cy="5003800"/>
            <a:chOff x="4292600" y="474134"/>
            <a:chExt cx="5003800" cy="5003800"/>
          </a:xfrm>
        </p:grpSpPr>
        <p:sp>
          <p:nvSpPr>
            <p:cNvPr id="3" name="椭圆 2"/>
            <p:cNvSpPr/>
            <p:nvPr/>
          </p:nvSpPr>
          <p:spPr>
            <a:xfrm>
              <a:off x="4639733" y="832781"/>
              <a:ext cx="4284134" cy="4284134"/>
            </a:xfrm>
            <a:prstGeom prst="ellipse">
              <a:avLst/>
            </a:prstGeom>
            <a:solidFill>
              <a:srgbClr val="C8A17E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sym typeface="WenYue GuDianMingChaoTi (Non-Commercial Use)" panose="02010600030101010101" pitchFamily="50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2600" y="474134"/>
              <a:ext cx="5003800" cy="5003800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5984032" y="1642534"/>
            <a:ext cx="2850780" cy="4622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大道如青天，我独不得出。</a:t>
            </a:r>
            <a:br>
              <a:rPr lang="zh-CN" altLang="en-US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</a:br>
            <a:r>
              <a:rPr lang="zh-CN" altLang="en-US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羞逐长安社中儿，赤鸡白雉赌梨栗。</a:t>
            </a:r>
            <a:br>
              <a:rPr lang="zh-CN" altLang="en-US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</a:br>
            <a:r>
              <a:rPr lang="zh-CN" altLang="en-US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弹剑作歌奏苦声，曳裾王门不称情。</a:t>
            </a:r>
            <a:br>
              <a:rPr lang="zh-CN" altLang="en-US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</a:br>
            <a:r>
              <a:rPr lang="zh-CN" altLang="en-US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淮阴市井笑韩信，汉朝公卿忌贾生。</a:t>
            </a:r>
            <a:endParaRPr kumimoji="1" lang="zh-CN" altLang="en-US" dirty="0">
              <a:solidFill>
                <a:srgbClr val="171E28"/>
              </a:solidFill>
              <a:latin typeface="WenYue GuDianMingChaoTi (Non-Commercial Use)" panose="02010600030101010101" pitchFamily="50" charset="-122"/>
              <a:ea typeface="WenYue GuDianMingChaoTi (Non-Commercial Use)" panose="02010600030101010101" pitchFamily="50" charset="-122"/>
              <a:cs typeface="WenYue GuDianMingChaoTi (Non-Commercial Use) W5" charset="-122"/>
              <a:sym typeface="WenYue GuDianMingChaoTi (Non-Commercial Use)" panose="02010600030101010101" pitchFamily="5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33127" y="571517"/>
            <a:ext cx="2748765" cy="25545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kumimoji="1" lang="zh-CN" altLang="en-US" sz="8000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国学</a:t>
            </a:r>
            <a:endParaRPr kumimoji="1" lang="en-US" altLang="zh-CN" sz="8000" dirty="0">
              <a:solidFill>
                <a:srgbClr val="171E28"/>
              </a:solidFill>
              <a:latin typeface="WenYue GuDianMingChaoTi (Non-Commercial Use)" panose="02010600030101010101" pitchFamily="50" charset="-122"/>
              <a:ea typeface="WenYue GuDianMingChaoTi (Non-Commercial Use)" panose="02010600030101010101" pitchFamily="50" charset="-122"/>
              <a:cs typeface="WenYue GuDianMingChaoTi (Non-Commercial Use) W5" charset="-122"/>
              <a:sym typeface="WenYue GuDianMingChaoTi (Non-Commercial Use)" panose="02010600030101010101" pitchFamily="50" charset="-122"/>
            </a:endParaRPr>
          </a:p>
          <a:p>
            <a:pPr algn="dist"/>
            <a:r>
              <a:rPr kumimoji="1" lang="zh-CN" altLang="en-US" sz="8000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经典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tmFilter="0,0; .5, 1; 1, 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042843" y="2370666"/>
            <a:ext cx="5620769" cy="4622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dirty="0">
                <a:solidFill>
                  <a:srgbClr val="C8A17E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大道如青天，我独不得出。</a:t>
            </a:r>
            <a:br>
              <a:rPr lang="zh-CN" altLang="en-US" dirty="0">
                <a:solidFill>
                  <a:srgbClr val="C8A17E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</a:br>
            <a:r>
              <a:rPr lang="zh-CN" altLang="en-US" dirty="0">
                <a:solidFill>
                  <a:srgbClr val="C8A17E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羞逐长安社中儿，赤鸡白雉赌梨栗。</a:t>
            </a:r>
            <a:br>
              <a:rPr lang="zh-CN" altLang="en-US" dirty="0">
                <a:solidFill>
                  <a:srgbClr val="C8A17E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</a:br>
            <a:r>
              <a:rPr lang="zh-CN" altLang="en-US" dirty="0">
                <a:solidFill>
                  <a:srgbClr val="C8A17E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弹剑作歌奏苦声，曳裾王门不称情。</a:t>
            </a:r>
            <a:br>
              <a:rPr lang="zh-CN" altLang="en-US" dirty="0">
                <a:solidFill>
                  <a:srgbClr val="C8A17E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</a:br>
            <a:r>
              <a:rPr lang="zh-CN" altLang="en-US" dirty="0">
                <a:solidFill>
                  <a:srgbClr val="C8A17E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淮阴市井笑韩信，汉朝公卿忌贾生。</a:t>
            </a:r>
            <a:br>
              <a:rPr lang="zh-CN" altLang="en-US" dirty="0">
                <a:solidFill>
                  <a:srgbClr val="C8A17E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</a:br>
            <a:r>
              <a:rPr lang="zh-CN" altLang="en-US" dirty="0">
                <a:solidFill>
                  <a:srgbClr val="C8A17E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君不见昔时燕家重郭隗，拥篲折节无嫌猜。</a:t>
            </a:r>
            <a:br>
              <a:rPr lang="zh-CN" altLang="en-US" dirty="0">
                <a:solidFill>
                  <a:srgbClr val="C8A17E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</a:br>
            <a:r>
              <a:rPr lang="zh-CN" altLang="en-US" dirty="0">
                <a:solidFill>
                  <a:srgbClr val="C8A17E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剧辛乐毅感恩分，输肝剖胆效英才。</a:t>
            </a:r>
            <a:br>
              <a:rPr lang="zh-CN" altLang="en-US" dirty="0">
                <a:solidFill>
                  <a:srgbClr val="C8A17E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</a:br>
            <a:r>
              <a:rPr lang="zh-CN" altLang="en-US" dirty="0">
                <a:solidFill>
                  <a:srgbClr val="C8A17E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昭王白骨萦蔓草，谁人更扫黄金台？</a:t>
            </a:r>
            <a:br>
              <a:rPr lang="zh-CN" altLang="en-US" dirty="0">
                <a:solidFill>
                  <a:srgbClr val="C8A17E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</a:br>
            <a:r>
              <a:rPr lang="zh-CN" altLang="en-US" dirty="0">
                <a:solidFill>
                  <a:srgbClr val="C8A17E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行路难，归去来！</a:t>
            </a:r>
            <a:endParaRPr kumimoji="1" lang="zh-CN" altLang="en-US" dirty="0">
              <a:solidFill>
                <a:srgbClr val="C8A17E"/>
              </a:solidFill>
              <a:latin typeface="WenYue GuDianMingChaoTi (Non-Commercial Use)" panose="02010600030101010101" pitchFamily="50" charset="-122"/>
              <a:ea typeface="WenYue GuDianMingChaoTi (Non-Commercial Use)" panose="02010600030101010101" pitchFamily="50" charset="-122"/>
              <a:cs typeface="WenYue GuDianMingChaoTi (Non-Commercial Use) W5" charset="-122"/>
              <a:sym typeface="WenYue GuDianMingChaoTi (Non-Commercial Use)" panose="02010600030101010101" pitchFamily="5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61484" y="365611"/>
            <a:ext cx="5221031" cy="132343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kumimoji="1" lang="zh-CN" altLang="en-US" sz="8000" dirty="0">
                <a:solidFill>
                  <a:srgbClr val="C8A17E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国学</a:t>
            </a:r>
            <a:r>
              <a:rPr kumimoji="1" lang="zh-CN" altLang="en-US" sz="8000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rPr>
              <a:t>经典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7088" y="-1072597"/>
            <a:ext cx="2724912" cy="37934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 5"/>
          <p:cNvGrpSpPr/>
          <p:nvPr/>
        </p:nvGrpSpPr>
        <p:grpSpPr>
          <a:xfrm>
            <a:off x="3539067" y="491066"/>
            <a:ext cx="8144933" cy="6096001"/>
            <a:chOff x="3539067" y="491066"/>
            <a:chExt cx="8144933" cy="6096001"/>
          </a:xfrm>
        </p:grpSpPr>
        <p:sp>
          <p:nvSpPr>
            <p:cNvPr id="3" name="矩形 2"/>
            <p:cNvSpPr/>
            <p:nvPr/>
          </p:nvSpPr>
          <p:spPr>
            <a:xfrm>
              <a:off x="3539067" y="491066"/>
              <a:ext cx="8144933" cy="6096001"/>
            </a:xfrm>
            <a:prstGeom prst="rect">
              <a:avLst/>
            </a:prstGeom>
            <a:solidFill>
              <a:srgbClr val="C8A1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sym typeface="WenYue GuDianMingChaoTi (Non-Commercial Use)" panose="02010600030101010101" pitchFamily="50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104027" y="1861256"/>
              <a:ext cx="2850780" cy="46228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50000"/>
                </a:lnSpc>
              </a:pPr>
              <a:r>
                <a:rPr lang="zh-CN" altLang="en-US" dirty="0">
                  <a:solidFill>
                    <a:srgbClr val="171E28"/>
                  </a:solidFill>
                  <a:latin typeface="WenYue GuDianMingChaoTi (Non-Commercial Use)" panose="02010600030101010101" pitchFamily="50" charset="-122"/>
                  <a:ea typeface="WenYue GuDianMingChaoTi (Non-Commercial Use)" panose="02010600030101010101" pitchFamily="50" charset="-122"/>
                  <a:cs typeface="WenYue GuDianMingChaoTi (Non-Commercial Use) W5" charset="-122"/>
                  <a:sym typeface="WenYue GuDianMingChaoTi (Non-Commercial Use)" panose="02010600030101010101" pitchFamily="50" charset="-122"/>
                </a:rPr>
                <a:t>大道如青天，我独不得出。</a:t>
              </a:r>
              <a:br>
                <a:rPr lang="zh-CN" altLang="en-US" dirty="0">
                  <a:solidFill>
                    <a:srgbClr val="171E28"/>
                  </a:solidFill>
                  <a:latin typeface="WenYue GuDianMingChaoTi (Non-Commercial Use)" panose="02010600030101010101" pitchFamily="50" charset="-122"/>
                  <a:ea typeface="WenYue GuDianMingChaoTi (Non-Commercial Use)" panose="02010600030101010101" pitchFamily="50" charset="-122"/>
                  <a:cs typeface="WenYue GuDianMingChaoTi (Non-Commercial Use) W5" charset="-122"/>
                  <a:sym typeface="WenYue GuDianMingChaoTi (Non-Commercial Use)" panose="02010600030101010101" pitchFamily="50" charset="-122"/>
                </a:rPr>
              </a:br>
              <a:r>
                <a:rPr lang="zh-CN" altLang="en-US" dirty="0">
                  <a:solidFill>
                    <a:srgbClr val="171E28"/>
                  </a:solidFill>
                  <a:latin typeface="WenYue GuDianMingChaoTi (Non-Commercial Use)" panose="02010600030101010101" pitchFamily="50" charset="-122"/>
                  <a:ea typeface="WenYue GuDianMingChaoTi (Non-Commercial Use)" panose="02010600030101010101" pitchFamily="50" charset="-122"/>
                  <a:cs typeface="WenYue GuDianMingChaoTi (Non-Commercial Use) W5" charset="-122"/>
                  <a:sym typeface="WenYue GuDianMingChaoTi (Non-Commercial Use)" panose="02010600030101010101" pitchFamily="50" charset="-122"/>
                </a:rPr>
                <a:t>羞逐长安社中儿，赤鸡白雉赌梨栗。</a:t>
              </a:r>
              <a:br>
                <a:rPr lang="zh-CN" altLang="en-US" dirty="0">
                  <a:solidFill>
                    <a:srgbClr val="171E28"/>
                  </a:solidFill>
                  <a:latin typeface="WenYue GuDianMingChaoTi (Non-Commercial Use)" panose="02010600030101010101" pitchFamily="50" charset="-122"/>
                  <a:ea typeface="WenYue GuDianMingChaoTi (Non-Commercial Use)" panose="02010600030101010101" pitchFamily="50" charset="-122"/>
                  <a:cs typeface="WenYue GuDianMingChaoTi (Non-Commercial Use) W5" charset="-122"/>
                  <a:sym typeface="WenYue GuDianMingChaoTi (Non-Commercial Use)" panose="02010600030101010101" pitchFamily="50" charset="-122"/>
                </a:rPr>
              </a:br>
              <a:r>
                <a:rPr lang="zh-CN" altLang="en-US" dirty="0">
                  <a:solidFill>
                    <a:srgbClr val="171E28"/>
                  </a:solidFill>
                  <a:latin typeface="WenYue GuDianMingChaoTi (Non-Commercial Use)" panose="02010600030101010101" pitchFamily="50" charset="-122"/>
                  <a:ea typeface="WenYue GuDianMingChaoTi (Non-Commercial Use)" panose="02010600030101010101" pitchFamily="50" charset="-122"/>
                  <a:cs typeface="WenYue GuDianMingChaoTi (Non-Commercial Use) W5" charset="-122"/>
                  <a:sym typeface="WenYue GuDianMingChaoTi (Non-Commercial Use)" panose="02010600030101010101" pitchFamily="50" charset="-122"/>
                </a:rPr>
                <a:t>弹剑作歌奏苦声，曳裾王门不称情。</a:t>
              </a:r>
              <a:br>
                <a:rPr lang="zh-CN" altLang="en-US" dirty="0">
                  <a:solidFill>
                    <a:srgbClr val="171E28"/>
                  </a:solidFill>
                  <a:latin typeface="WenYue GuDianMingChaoTi (Non-Commercial Use)" panose="02010600030101010101" pitchFamily="50" charset="-122"/>
                  <a:ea typeface="WenYue GuDianMingChaoTi (Non-Commercial Use)" panose="02010600030101010101" pitchFamily="50" charset="-122"/>
                  <a:cs typeface="WenYue GuDianMingChaoTi (Non-Commercial Use) W5" charset="-122"/>
                  <a:sym typeface="WenYue GuDianMingChaoTi (Non-Commercial Use)" panose="02010600030101010101" pitchFamily="50" charset="-122"/>
                </a:rPr>
              </a:br>
              <a:r>
                <a:rPr lang="zh-CN" altLang="en-US" dirty="0">
                  <a:solidFill>
                    <a:srgbClr val="171E28"/>
                  </a:solidFill>
                  <a:latin typeface="WenYue GuDianMingChaoTi (Non-Commercial Use)" panose="02010600030101010101" pitchFamily="50" charset="-122"/>
                  <a:ea typeface="WenYue GuDianMingChaoTi (Non-Commercial Use)" panose="02010600030101010101" pitchFamily="50" charset="-122"/>
                  <a:cs typeface="WenYue GuDianMingChaoTi (Non-Commercial Use) W5" charset="-122"/>
                  <a:sym typeface="WenYue GuDianMingChaoTi (Non-Commercial Use)" panose="02010600030101010101" pitchFamily="50" charset="-122"/>
                </a:rPr>
                <a:t>淮阴市井笑韩信，汉朝公卿忌贾生。</a:t>
              </a:r>
              <a:endParaRPr kumimoji="1" lang="zh-CN" altLang="en-US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9954807" y="996957"/>
              <a:ext cx="1415772" cy="508421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kumimoji="1" lang="zh-CN" altLang="en-US" sz="8000">
                  <a:solidFill>
                    <a:srgbClr val="171E28"/>
                  </a:solidFill>
                  <a:latin typeface="WenYue GuDianMingChaoTi (Non-Commercial Use)" panose="02010600030101010101" pitchFamily="50" charset="-122"/>
                  <a:ea typeface="WenYue GuDianMingChaoTi (Non-Commercial Use)" panose="02010600030101010101" pitchFamily="50" charset="-122"/>
                  <a:cs typeface="WenYue GuDianMingChaoTi (Non-Commercial Use) W5" charset="-122"/>
                  <a:sym typeface="WenYue GuDianMingChaoTi (Non-Commercial Use)" panose="02010600030101010101" pitchFamily="50" charset="-122"/>
                </a:rPr>
                <a:t>国学经典</a:t>
              </a:r>
              <a:endParaRPr kumimoji="1" lang="zh-CN" altLang="en-US" sz="8000" dirty="0">
                <a:solidFill>
                  <a:srgbClr val="171E28"/>
                </a:solidFill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cs typeface="WenYue GuDianMingChaoTi (Non-Commercial Use) W5" charset="-122"/>
                <a:sym typeface="WenYue GuDianMingChaoTi (Non-Commercial Use)" panose="02010600030101010101" pitchFamily="50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900" y="2367845"/>
            <a:ext cx="5414433" cy="36096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726"/>
          <a:stretch>
            <a:fillRect/>
          </a:stretch>
        </p:blipFill>
        <p:spPr>
          <a:xfrm>
            <a:off x="-174627" y="1679945"/>
            <a:ext cx="12588699" cy="5178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18611" y="0"/>
            <a:ext cx="3665538" cy="3432443"/>
          </a:xfrm>
          <a:prstGeom prst="rect">
            <a:avLst/>
          </a:prstGeom>
        </p:spPr>
      </p:pic>
      <p:grpSp>
        <p:nvGrpSpPr>
          <p:cNvPr id="7" name="组 6"/>
          <p:cNvGrpSpPr/>
          <p:nvPr/>
        </p:nvGrpSpPr>
        <p:grpSpPr>
          <a:xfrm>
            <a:off x="1448105" y="1271103"/>
            <a:ext cx="3930078" cy="4322680"/>
            <a:chOff x="1044068" y="1271103"/>
            <a:chExt cx="3930078" cy="4322680"/>
          </a:xfrm>
        </p:grpSpPr>
        <p:grpSp>
          <p:nvGrpSpPr>
            <p:cNvPr id="8" name="组 7"/>
            <p:cNvGrpSpPr/>
            <p:nvPr/>
          </p:nvGrpSpPr>
          <p:grpSpPr>
            <a:xfrm>
              <a:off x="2256953" y="1271103"/>
              <a:ext cx="2717193" cy="4322680"/>
              <a:chOff x="5821680" y="2028095"/>
              <a:chExt cx="2127504" cy="3384567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21680" y="2868167"/>
                <a:ext cx="2127504" cy="2544495"/>
              </a:xfrm>
              <a:prstGeom prst="rect">
                <a:avLst/>
              </a:prstGeom>
            </p:spPr>
          </p:pic>
          <p:sp>
            <p:nvSpPr>
              <p:cNvPr id="11" name="文本框 10"/>
              <p:cNvSpPr txBox="1"/>
              <p:nvPr/>
            </p:nvSpPr>
            <p:spPr>
              <a:xfrm>
                <a:off x="5834879" y="2028095"/>
                <a:ext cx="1475232" cy="11567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9000" dirty="0">
                    <a:latin typeface="WenYue GuDianMingChaoTi (Non-Commercial Use)" panose="02010600030101010101" pitchFamily="50" charset="-122"/>
                    <a:ea typeface="WenYue GuDianMingChaoTi (Non-Commercial Use)" panose="02010600030101010101" pitchFamily="50" charset="-122"/>
                    <a:cs typeface="WenYue GuDianMingChaoTi (Non-Commercial Use) W5" charset="-122"/>
                    <a:sym typeface="WenYue GuDianMingChaoTi (Non-Commercial Use)" panose="02010600030101010101" pitchFamily="50" charset="-122"/>
                  </a:rPr>
                  <a:t>学</a:t>
                </a: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1044068" y="1524833"/>
              <a:ext cx="1292662" cy="380159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1" lang="zh-CN" altLang="en-US" sz="7200" dirty="0">
                  <a:latin typeface="WenYue GuDianMingChaoTi (Non-Commercial Use)" panose="02010600030101010101" pitchFamily="50" charset="-122"/>
                  <a:ea typeface="WenYue GuDianMingChaoTi (Non-Commercial Use)" panose="02010600030101010101" pitchFamily="50" charset="-122"/>
                  <a:cs typeface="WenYue GuDianMingChaoTi (Non-Commercial Use) W5" charset="-122"/>
                  <a:sym typeface="WenYue GuDianMingChaoTi (Non-Commercial Use)" panose="02010600030101010101" pitchFamily="50" charset="-122"/>
                </a:rPr>
                <a:t>第二章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529</Words>
  <Application>Microsoft Office PowerPoint</Application>
  <PresentationFormat>宽屏</PresentationFormat>
  <Paragraphs>53</Paragraphs>
  <Slides>27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WenYue GuDianMingChaoTi (Non-Commercial Use)</vt:lpstr>
      <vt:lpstr>WenYue GuDianMingChaoTi (Non-Commercial Use) W5</vt:lpstr>
      <vt:lpstr>等线</vt:lpstr>
      <vt:lpstr>等线 Light</vt:lpstr>
      <vt:lpstr>微软雅黑</vt:lpstr>
      <vt:lpstr>文悦古典明朝体 (非商业使用) W5</vt:lpstr>
      <vt:lpstr>Arial</vt:lpstr>
      <vt:lpstr>Calibri</vt:lpstr>
      <vt:lpstr>Calibri Light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BOSSPPT顶尖职业文案</dc:title>
  <dc:subject>BOSSPPT顶尖职业文案</dc:subject>
  <dc:creator>顶尖职业文案  |  https://chinappt.taobao.com</dc:creator>
  <dc:description>淘宝店铺名称：BOSSPPT顶尖职业文案_x000d_
以下网址https://chinappt.taobao.com购买享受店家咨询售后服务，非上述网址购买均属于盗版。_x000d_
BOSSPPT属于中国合法商标，凡是带有BOSSPPT字样，图样均属于侵权行为，我店发现盗版盗售行为将追究到底！_x000d_
https://chinappt.taobao.com</dc:description>
  <cp:lastModifiedBy>微软用户</cp:lastModifiedBy>
  <cp:revision>1</cp:revision>
  <dcterms:created xsi:type="dcterms:W3CDTF">2017-08-18T03:02:00Z</dcterms:created>
  <dcterms:modified xsi:type="dcterms:W3CDTF">2018-09-28T05:02:07Z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