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6"/>
  </p:notesMasterIdLst>
  <p:sldIdLst>
    <p:sldId id="394" r:id="rId2"/>
    <p:sldId id="320" r:id="rId3"/>
    <p:sldId id="317" r:id="rId4"/>
    <p:sldId id="324" r:id="rId5"/>
    <p:sldId id="327" r:id="rId6"/>
    <p:sldId id="329" r:id="rId7"/>
    <p:sldId id="380" r:id="rId8"/>
    <p:sldId id="334" r:id="rId9"/>
    <p:sldId id="384" r:id="rId10"/>
    <p:sldId id="343" r:id="rId11"/>
    <p:sldId id="397" r:id="rId12"/>
    <p:sldId id="354" r:id="rId13"/>
    <p:sldId id="357" r:id="rId14"/>
    <p:sldId id="358" r:id="rId15"/>
    <p:sldId id="398" r:id="rId16"/>
    <p:sldId id="361" r:id="rId17"/>
    <p:sldId id="365" r:id="rId18"/>
    <p:sldId id="366" r:id="rId19"/>
    <p:sldId id="367" r:id="rId20"/>
    <p:sldId id="368" r:id="rId21"/>
    <p:sldId id="369" r:id="rId22"/>
    <p:sldId id="370" r:id="rId23"/>
    <p:sldId id="372" r:id="rId24"/>
    <p:sldId id="399" r:id="rId25"/>
  </p:sldIdLst>
  <p:sldSz cx="9144000" cy="5143500" type="screen16x9"/>
  <p:notesSz cx="6858000" cy="9144000"/>
  <p:embeddedFontLst>
    <p:embeddedFont>
      <p:font typeface="段宁毛笔行书" panose="03000509000000000000" pitchFamily="65" charset="-122"/>
      <p:regular r:id="rId27"/>
    </p:embeddedFont>
    <p:embeddedFont>
      <p:font typeface="微软雅黑" panose="020B0503020204020204" pitchFamily="34" charset="-122"/>
      <p:regular r:id="rId28"/>
      <p:bold r:id="rId29"/>
    </p:embeddedFont>
    <p:embeddedFont>
      <p:font typeface="Calibri" panose="020F0502020204030204" pitchFamily="34" charset="0"/>
      <p:regular r:id="rId30"/>
      <p:bold r:id="rId31"/>
      <p:italic r:id="rId32"/>
      <p:boldItalic r:id="rId33"/>
    </p:embeddedFont>
    <p:embeddedFont>
      <p:font typeface="李旭科书法" panose="02000603000000000000" pitchFamily="2" charset="-122"/>
      <p:regular r:id="rId34"/>
    </p:embeddedFont>
  </p:embeddedFontLst>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6600"/>
    <a:srgbClr val="AE0E16"/>
    <a:srgbClr val="FFCC99"/>
    <a:srgbClr val="FDFDFD"/>
    <a:srgbClr val="D9D9D9"/>
    <a:srgbClr val="DCDE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935" autoAdjust="0"/>
    <p:restoredTop sz="86651" autoAdjust="0"/>
  </p:normalViewPr>
  <p:slideViewPr>
    <p:cSldViewPr>
      <p:cViewPr varScale="1">
        <p:scale>
          <a:sx n="84" d="100"/>
          <a:sy n="84" d="100"/>
        </p:scale>
        <p:origin x="1416" y="101"/>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59" d="100"/>
          <a:sy n="59" d="100"/>
        </p:scale>
        <p:origin x="2790"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2B73EA-EE91-4E33-A9C1-8BF5DD7139A2}" type="datetimeFigureOut">
              <a:rPr lang="zh-CN" altLang="en-US" smtClean="0"/>
              <a:t>2018/5/18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2B679-AE23-4750-8FB0-6513430B8953}" type="slidenum">
              <a:rPr lang="zh-CN" altLang="en-US" smtClean="0"/>
              <a:t>‹#›</a:t>
            </a:fld>
            <a:endParaRPr lang="zh-CN" altLang="en-US"/>
          </a:p>
        </p:txBody>
      </p:sp>
    </p:spTree>
    <p:extLst>
      <p:ext uri="{BB962C8B-B14F-4D97-AF65-F5344CB8AC3E}">
        <p14:creationId xmlns:p14="http://schemas.microsoft.com/office/powerpoint/2010/main" val="1299301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extLst>
      <p:ext uri="{BB962C8B-B14F-4D97-AF65-F5344CB8AC3E}">
        <p14:creationId xmlns:p14="http://schemas.microsoft.com/office/powerpoint/2010/main" val="25812171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extLst>
      <p:ext uri="{BB962C8B-B14F-4D97-AF65-F5344CB8AC3E}">
        <p14:creationId xmlns:p14="http://schemas.microsoft.com/office/powerpoint/2010/main" val="25369698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extLst>
      <p:ext uri="{BB962C8B-B14F-4D97-AF65-F5344CB8AC3E}">
        <p14:creationId xmlns:p14="http://schemas.microsoft.com/office/powerpoint/2010/main" val="30057810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extLst>
      <p:ext uri="{BB962C8B-B14F-4D97-AF65-F5344CB8AC3E}">
        <p14:creationId xmlns:p14="http://schemas.microsoft.com/office/powerpoint/2010/main" val="14899629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extLst>
      <p:ext uri="{BB962C8B-B14F-4D97-AF65-F5344CB8AC3E}">
        <p14:creationId xmlns:p14="http://schemas.microsoft.com/office/powerpoint/2010/main" val="7278153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extLst>
      <p:ext uri="{BB962C8B-B14F-4D97-AF65-F5344CB8AC3E}">
        <p14:creationId xmlns:p14="http://schemas.microsoft.com/office/powerpoint/2010/main" val="40373744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extLst>
      <p:ext uri="{BB962C8B-B14F-4D97-AF65-F5344CB8AC3E}">
        <p14:creationId xmlns:p14="http://schemas.microsoft.com/office/powerpoint/2010/main" val="30057810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extLst>
      <p:ext uri="{BB962C8B-B14F-4D97-AF65-F5344CB8AC3E}">
        <p14:creationId xmlns:p14="http://schemas.microsoft.com/office/powerpoint/2010/main" val="29352648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extLst>
      <p:ext uri="{BB962C8B-B14F-4D97-AF65-F5344CB8AC3E}">
        <p14:creationId xmlns:p14="http://schemas.microsoft.com/office/powerpoint/2010/main" val="34265230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extLst>
      <p:ext uri="{BB962C8B-B14F-4D97-AF65-F5344CB8AC3E}">
        <p14:creationId xmlns:p14="http://schemas.microsoft.com/office/powerpoint/2010/main" val="5803048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extLst>
      <p:ext uri="{BB962C8B-B14F-4D97-AF65-F5344CB8AC3E}">
        <p14:creationId xmlns:p14="http://schemas.microsoft.com/office/powerpoint/2010/main" val="22561861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extLst>
      <p:ext uri="{BB962C8B-B14F-4D97-AF65-F5344CB8AC3E}">
        <p14:creationId xmlns:p14="http://schemas.microsoft.com/office/powerpoint/2010/main" val="42604233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extLst>
      <p:ext uri="{BB962C8B-B14F-4D97-AF65-F5344CB8AC3E}">
        <p14:creationId xmlns:p14="http://schemas.microsoft.com/office/powerpoint/2010/main" val="39108706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extLst>
      <p:ext uri="{BB962C8B-B14F-4D97-AF65-F5344CB8AC3E}">
        <p14:creationId xmlns:p14="http://schemas.microsoft.com/office/powerpoint/2010/main" val="23524692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extLst>
      <p:ext uri="{BB962C8B-B14F-4D97-AF65-F5344CB8AC3E}">
        <p14:creationId xmlns:p14="http://schemas.microsoft.com/office/powerpoint/2010/main" val="3373820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extLst>
      <p:ext uri="{BB962C8B-B14F-4D97-AF65-F5344CB8AC3E}">
        <p14:creationId xmlns:p14="http://schemas.microsoft.com/office/powerpoint/2010/main" val="1711235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extLst>
      <p:ext uri="{BB962C8B-B14F-4D97-AF65-F5344CB8AC3E}">
        <p14:creationId xmlns:p14="http://schemas.microsoft.com/office/powerpoint/2010/main" val="25812171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extLst>
      <p:ext uri="{BB962C8B-B14F-4D97-AF65-F5344CB8AC3E}">
        <p14:creationId xmlns:p14="http://schemas.microsoft.com/office/powerpoint/2010/main" val="30057810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extLst>
      <p:ext uri="{BB962C8B-B14F-4D97-AF65-F5344CB8AC3E}">
        <p14:creationId xmlns:p14="http://schemas.microsoft.com/office/powerpoint/2010/main" val="35750392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extLst>
      <p:ext uri="{BB962C8B-B14F-4D97-AF65-F5344CB8AC3E}">
        <p14:creationId xmlns:p14="http://schemas.microsoft.com/office/powerpoint/2010/main" val="3405657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extLst>
      <p:ext uri="{BB962C8B-B14F-4D97-AF65-F5344CB8AC3E}">
        <p14:creationId xmlns:p14="http://schemas.microsoft.com/office/powerpoint/2010/main" val="37206118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extLst>
      <p:ext uri="{BB962C8B-B14F-4D97-AF65-F5344CB8AC3E}">
        <p14:creationId xmlns:p14="http://schemas.microsoft.com/office/powerpoint/2010/main" val="26108398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extLst>
      <p:ext uri="{BB962C8B-B14F-4D97-AF65-F5344CB8AC3E}">
        <p14:creationId xmlns:p14="http://schemas.microsoft.com/office/powerpoint/2010/main" val="8549802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Tree>
    <p:extLst>
      <p:ext uri="{BB962C8B-B14F-4D97-AF65-F5344CB8AC3E}">
        <p14:creationId xmlns:p14="http://schemas.microsoft.com/office/powerpoint/2010/main" val="6844683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5" name="Text Placeholder 12"/>
          <p:cNvSpPr txBox="1">
            <a:spLocks/>
          </p:cNvSpPr>
          <p:nvPr userDrawn="1"/>
        </p:nvSpPr>
        <p:spPr>
          <a:xfrm>
            <a:off x="3707904" y="123478"/>
            <a:ext cx="2736304" cy="515069"/>
          </a:xfrm>
          <a:prstGeom prst="rect">
            <a:avLst/>
          </a:prstGeom>
          <a:ln>
            <a:noFill/>
          </a:ln>
          <a:effectLst>
            <a:softEdge rad="6350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dirty="0">
                <a:solidFill>
                  <a:srgbClr val="C00000"/>
                </a:solidFill>
                <a:effectLst/>
                <a:latin typeface="李旭科书法" pitchFamily="2" charset="-122"/>
                <a:ea typeface="李旭科书法" pitchFamily="2" charset="-122"/>
              </a:rPr>
              <a:t>中国共产党的光辉历程</a:t>
            </a:r>
            <a:endParaRPr lang="en-GB" sz="2000" dirty="0">
              <a:solidFill>
                <a:srgbClr val="C00000"/>
              </a:solidFill>
              <a:effectLst/>
              <a:latin typeface="李旭科书法" pitchFamily="2" charset="-122"/>
              <a:ea typeface="李旭科书法" pitchFamily="2" charset="-122"/>
            </a:endParaRPr>
          </a:p>
        </p:txBody>
      </p:sp>
      <p:sp>
        <p:nvSpPr>
          <p:cNvPr id="6" name="Freeform 5"/>
          <p:cNvSpPr>
            <a:spLocks/>
          </p:cNvSpPr>
          <p:nvPr userDrawn="1"/>
        </p:nvSpPr>
        <p:spPr bwMode="auto">
          <a:xfrm>
            <a:off x="3131840" y="123478"/>
            <a:ext cx="504056" cy="514038"/>
          </a:xfrm>
          <a:custGeom>
            <a:avLst/>
            <a:gdLst>
              <a:gd name="T0" fmla="*/ 9730 w 15756"/>
              <a:gd name="T1" fmla="*/ 253 h 16068"/>
              <a:gd name="T2" fmla="*/ 11826 w 15756"/>
              <a:gd name="T3" fmla="*/ 1108 h 16068"/>
              <a:gd name="T4" fmla="*/ 13508 w 15756"/>
              <a:gd name="T5" fmla="*/ 2441 h 16068"/>
              <a:gd name="T6" fmla="*/ 14743 w 15756"/>
              <a:gd name="T7" fmla="*/ 4133 h 16068"/>
              <a:gd name="T8" fmla="*/ 15503 w 15756"/>
              <a:gd name="T9" fmla="*/ 6065 h 16068"/>
              <a:gd name="T10" fmla="*/ 15755 w 15756"/>
              <a:gd name="T11" fmla="*/ 8111 h 16068"/>
              <a:gd name="T12" fmla="*/ 15467 w 15756"/>
              <a:gd name="T13" fmla="*/ 10154 h 16068"/>
              <a:gd name="T14" fmla="*/ 14610 w 15756"/>
              <a:gd name="T15" fmla="*/ 12071 h 16068"/>
              <a:gd name="T16" fmla="*/ 12376 w 15756"/>
              <a:gd name="T17" fmla="*/ 14520 h 16068"/>
              <a:gd name="T18" fmla="*/ 11170 w 15756"/>
              <a:gd name="T19" fmla="*/ 15175 h 16068"/>
              <a:gd name="T20" fmla="*/ 9951 w 15756"/>
              <a:gd name="T21" fmla="*/ 15641 h 16068"/>
              <a:gd name="T22" fmla="*/ 8725 w 15756"/>
              <a:gd name="T23" fmla="*/ 15912 h 16068"/>
              <a:gd name="T24" fmla="*/ 7497 w 15756"/>
              <a:gd name="T25" fmla="*/ 15989 h 16068"/>
              <a:gd name="T26" fmla="*/ 6270 w 15756"/>
              <a:gd name="T27" fmla="*/ 15865 h 16068"/>
              <a:gd name="T28" fmla="*/ 5050 w 15756"/>
              <a:gd name="T29" fmla="*/ 15539 h 16068"/>
              <a:gd name="T30" fmla="*/ 3842 w 15756"/>
              <a:gd name="T31" fmla="*/ 15007 h 16068"/>
              <a:gd name="T32" fmla="*/ 2649 w 15756"/>
              <a:gd name="T33" fmla="*/ 14265 h 16068"/>
              <a:gd name="T34" fmla="*/ 2450 w 15756"/>
              <a:gd name="T35" fmla="*/ 14829 h 16068"/>
              <a:gd name="T36" fmla="*/ 2374 w 15756"/>
              <a:gd name="T37" fmla="*/ 15238 h 16068"/>
              <a:gd name="T38" fmla="*/ 2200 w 15756"/>
              <a:gd name="T39" fmla="*/ 15581 h 16068"/>
              <a:gd name="T40" fmla="*/ 1942 w 15756"/>
              <a:gd name="T41" fmla="*/ 15842 h 16068"/>
              <a:gd name="T42" fmla="*/ 1620 w 15756"/>
              <a:gd name="T43" fmla="*/ 16009 h 16068"/>
              <a:gd name="T44" fmla="*/ 1252 w 15756"/>
              <a:gd name="T45" fmla="*/ 16068 h 16068"/>
              <a:gd name="T46" fmla="*/ 856 w 15756"/>
              <a:gd name="T47" fmla="*/ 16008 h 16068"/>
              <a:gd name="T48" fmla="*/ 451 w 15756"/>
              <a:gd name="T49" fmla="*/ 15816 h 16068"/>
              <a:gd name="T50" fmla="*/ 175 w 15756"/>
              <a:gd name="T51" fmla="*/ 15467 h 16068"/>
              <a:gd name="T52" fmla="*/ 35 w 15756"/>
              <a:gd name="T53" fmla="*/ 15094 h 16068"/>
              <a:gd name="T54" fmla="*/ 1 w 15756"/>
              <a:gd name="T55" fmla="*/ 14729 h 16068"/>
              <a:gd name="T56" fmla="*/ 66 w 15756"/>
              <a:gd name="T57" fmla="*/ 14388 h 16068"/>
              <a:gd name="T58" fmla="*/ 228 w 15756"/>
              <a:gd name="T59" fmla="*/ 14085 h 16068"/>
              <a:gd name="T60" fmla="*/ 481 w 15756"/>
              <a:gd name="T61" fmla="*/ 13834 h 16068"/>
              <a:gd name="T62" fmla="*/ 820 w 15756"/>
              <a:gd name="T63" fmla="*/ 13651 h 16068"/>
              <a:gd name="T64" fmla="*/ 1242 w 15756"/>
              <a:gd name="T65" fmla="*/ 13548 h 16068"/>
              <a:gd name="T66" fmla="*/ 1687 w 15756"/>
              <a:gd name="T67" fmla="*/ 10896 h 16068"/>
              <a:gd name="T68" fmla="*/ 2594 w 15756"/>
              <a:gd name="T69" fmla="*/ 11657 h 16068"/>
              <a:gd name="T70" fmla="*/ 3570 w 15756"/>
              <a:gd name="T71" fmla="*/ 12297 h 16068"/>
              <a:gd name="T72" fmla="*/ 4603 w 15756"/>
              <a:gd name="T73" fmla="*/ 12795 h 16068"/>
              <a:gd name="T74" fmla="*/ 5684 w 15756"/>
              <a:gd name="T75" fmla="*/ 13133 h 16068"/>
              <a:gd name="T76" fmla="*/ 6802 w 15756"/>
              <a:gd name="T77" fmla="*/ 13290 h 16068"/>
              <a:gd name="T78" fmla="*/ 7947 w 15756"/>
              <a:gd name="T79" fmla="*/ 13248 h 16068"/>
              <a:gd name="T80" fmla="*/ 9108 w 15756"/>
              <a:gd name="T81" fmla="*/ 12988 h 16068"/>
              <a:gd name="T82" fmla="*/ 10277 w 15756"/>
              <a:gd name="T83" fmla="*/ 12489 h 16068"/>
              <a:gd name="T84" fmla="*/ 5331 w 15756"/>
              <a:gd name="T85" fmla="*/ 2506 h 16068"/>
              <a:gd name="T86" fmla="*/ 5685 w 15756"/>
              <a:gd name="T87" fmla="*/ 2576 h 16068"/>
              <a:gd name="T88" fmla="*/ 6027 w 15756"/>
              <a:gd name="T89" fmla="*/ 2611 h 16068"/>
              <a:gd name="T90" fmla="*/ 6359 w 15756"/>
              <a:gd name="T91" fmla="*/ 2608 h 16068"/>
              <a:gd name="T92" fmla="*/ 6676 w 15756"/>
              <a:gd name="T93" fmla="*/ 2565 h 16068"/>
              <a:gd name="T94" fmla="*/ 6981 w 15756"/>
              <a:gd name="T95" fmla="*/ 2479 h 16068"/>
              <a:gd name="T96" fmla="*/ 7272 w 15756"/>
              <a:gd name="T97" fmla="*/ 2350 h 16068"/>
              <a:gd name="T98" fmla="*/ 7549 w 15756"/>
              <a:gd name="T99" fmla="*/ 2174 h 16068"/>
              <a:gd name="T100" fmla="*/ 7811 w 15756"/>
              <a:gd name="T101" fmla="*/ 1951 h 16068"/>
              <a:gd name="T102" fmla="*/ 12510 w 15756"/>
              <a:gd name="T103" fmla="*/ 10286 h 16068"/>
              <a:gd name="T104" fmla="*/ 12943 w 15756"/>
              <a:gd name="T105" fmla="*/ 8938 h 16068"/>
              <a:gd name="T106" fmla="*/ 13043 w 15756"/>
              <a:gd name="T107" fmla="*/ 7449 h 16068"/>
              <a:gd name="T108" fmla="*/ 12826 w 15756"/>
              <a:gd name="T109" fmla="*/ 5893 h 16068"/>
              <a:gd name="T110" fmla="*/ 12305 w 15756"/>
              <a:gd name="T111" fmla="*/ 4349 h 16068"/>
              <a:gd name="T112" fmla="*/ 11495 w 15756"/>
              <a:gd name="T113" fmla="*/ 2896 h 16068"/>
              <a:gd name="T114" fmla="*/ 10412 w 15756"/>
              <a:gd name="T115" fmla="*/ 1611 h 16068"/>
              <a:gd name="T116" fmla="*/ 9070 w 15756"/>
              <a:gd name="T117" fmla="*/ 571 h 16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756" h="16068">
                <a:moveTo>
                  <a:pt x="7903" y="0"/>
                </a:moveTo>
                <a:lnTo>
                  <a:pt x="8535" y="43"/>
                </a:lnTo>
                <a:lnTo>
                  <a:pt x="9143" y="129"/>
                </a:lnTo>
                <a:lnTo>
                  <a:pt x="9730" y="253"/>
                </a:lnTo>
                <a:lnTo>
                  <a:pt x="10291" y="415"/>
                </a:lnTo>
                <a:lnTo>
                  <a:pt x="10827" y="613"/>
                </a:lnTo>
                <a:lnTo>
                  <a:pt x="11339" y="844"/>
                </a:lnTo>
                <a:lnTo>
                  <a:pt x="11826" y="1108"/>
                </a:lnTo>
                <a:lnTo>
                  <a:pt x="12287" y="1400"/>
                </a:lnTo>
                <a:lnTo>
                  <a:pt x="12720" y="1722"/>
                </a:lnTo>
                <a:lnTo>
                  <a:pt x="13128" y="2070"/>
                </a:lnTo>
                <a:lnTo>
                  <a:pt x="13508" y="2441"/>
                </a:lnTo>
                <a:lnTo>
                  <a:pt x="13859" y="2835"/>
                </a:lnTo>
                <a:lnTo>
                  <a:pt x="14183" y="3251"/>
                </a:lnTo>
                <a:lnTo>
                  <a:pt x="14478" y="3684"/>
                </a:lnTo>
                <a:lnTo>
                  <a:pt x="14743" y="4133"/>
                </a:lnTo>
                <a:lnTo>
                  <a:pt x="14979" y="4599"/>
                </a:lnTo>
                <a:lnTo>
                  <a:pt x="15185" y="5077"/>
                </a:lnTo>
                <a:lnTo>
                  <a:pt x="15360" y="5567"/>
                </a:lnTo>
                <a:lnTo>
                  <a:pt x="15503" y="6065"/>
                </a:lnTo>
                <a:lnTo>
                  <a:pt x="15614" y="6570"/>
                </a:lnTo>
                <a:lnTo>
                  <a:pt x="15695" y="7081"/>
                </a:lnTo>
                <a:lnTo>
                  <a:pt x="15741" y="7595"/>
                </a:lnTo>
                <a:lnTo>
                  <a:pt x="15755" y="8111"/>
                </a:lnTo>
                <a:lnTo>
                  <a:pt x="15735" y="8628"/>
                </a:lnTo>
                <a:lnTo>
                  <a:pt x="15681" y="9141"/>
                </a:lnTo>
                <a:lnTo>
                  <a:pt x="15591" y="9651"/>
                </a:lnTo>
                <a:lnTo>
                  <a:pt x="15467" y="10154"/>
                </a:lnTo>
                <a:lnTo>
                  <a:pt x="15307" y="10650"/>
                </a:lnTo>
                <a:lnTo>
                  <a:pt x="15112" y="11136"/>
                </a:lnTo>
                <a:lnTo>
                  <a:pt x="14880" y="11610"/>
                </a:lnTo>
                <a:lnTo>
                  <a:pt x="14610" y="12071"/>
                </a:lnTo>
                <a:lnTo>
                  <a:pt x="14303" y="12517"/>
                </a:lnTo>
                <a:lnTo>
                  <a:pt x="15756" y="13901"/>
                </a:lnTo>
                <a:lnTo>
                  <a:pt x="13807" y="15935"/>
                </a:lnTo>
                <a:lnTo>
                  <a:pt x="12376" y="14520"/>
                </a:lnTo>
                <a:lnTo>
                  <a:pt x="12076" y="14702"/>
                </a:lnTo>
                <a:lnTo>
                  <a:pt x="11775" y="14872"/>
                </a:lnTo>
                <a:lnTo>
                  <a:pt x="11473" y="15030"/>
                </a:lnTo>
                <a:lnTo>
                  <a:pt x="11170" y="15175"/>
                </a:lnTo>
                <a:lnTo>
                  <a:pt x="10866" y="15310"/>
                </a:lnTo>
                <a:lnTo>
                  <a:pt x="10562" y="15432"/>
                </a:lnTo>
                <a:lnTo>
                  <a:pt x="10256" y="15543"/>
                </a:lnTo>
                <a:lnTo>
                  <a:pt x="9951" y="15641"/>
                </a:lnTo>
                <a:lnTo>
                  <a:pt x="9645" y="15727"/>
                </a:lnTo>
                <a:lnTo>
                  <a:pt x="9339" y="15801"/>
                </a:lnTo>
                <a:lnTo>
                  <a:pt x="9032" y="15863"/>
                </a:lnTo>
                <a:lnTo>
                  <a:pt x="8725" y="15912"/>
                </a:lnTo>
                <a:lnTo>
                  <a:pt x="8418" y="15951"/>
                </a:lnTo>
                <a:lnTo>
                  <a:pt x="8111" y="15976"/>
                </a:lnTo>
                <a:lnTo>
                  <a:pt x="7804" y="15988"/>
                </a:lnTo>
                <a:lnTo>
                  <a:pt x="7497" y="15989"/>
                </a:lnTo>
                <a:lnTo>
                  <a:pt x="7190" y="15977"/>
                </a:lnTo>
                <a:lnTo>
                  <a:pt x="6883" y="15952"/>
                </a:lnTo>
                <a:lnTo>
                  <a:pt x="6576" y="15914"/>
                </a:lnTo>
                <a:lnTo>
                  <a:pt x="6270" y="15865"/>
                </a:lnTo>
                <a:lnTo>
                  <a:pt x="5964" y="15802"/>
                </a:lnTo>
                <a:lnTo>
                  <a:pt x="5659" y="15727"/>
                </a:lnTo>
                <a:lnTo>
                  <a:pt x="5354" y="15639"/>
                </a:lnTo>
                <a:lnTo>
                  <a:pt x="5050" y="15539"/>
                </a:lnTo>
                <a:lnTo>
                  <a:pt x="4747" y="15424"/>
                </a:lnTo>
                <a:lnTo>
                  <a:pt x="4445" y="15298"/>
                </a:lnTo>
                <a:lnTo>
                  <a:pt x="4143" y="15159"/>
                </a:lnTo>
                <a:lnTo>
                  <a:pt x="3842" y="15007"/>
                </a:lnTo>
                <a:lnTo>
                  <a:pt x="3543" y="14841"/>
                </a:lnTo>
                <a:lnTo>
                  <a:pt x="3244" y="14662"/>
                </a:lnTo>
                <a:lnTo>
                  <a:pt x="2945" y="14470"/>
                </a:lnTo>
                <a:lnTo>
                  <a:pt x="2649" y="14265"/>
                </a:lnTo>
                <a:lnTo>
                  <a:pt x="2428" y="14483"/>
                </a:lnTo>
                <a:lnTo>
                  <a:pt x="2443" y="14602"/>
                </a:lnTo>
                <a:lnTo>
                  <a:pt x="2450" y="14716"/>
                </a:lnTo>
                <a:lnTo>
                  <a:pt x="2450" y="14829"/>
                </a:lnTo>
                <a:lnTo>
                  <a:pt x="2441" y="14937"/>
                </a:lnTo>
                <a:lnTo>
                  <a:pt x="2426" y="15042"/>
                </a:lnTo>
                <a:lnTo>
                  <a:pt x="2404" y="15142"/>
                </a:lnTo>
                <a:lnTo>
                  <a:pt x="2374" y="15238"/>
                </a:lnTo>
                <a:lnTo>
                  <a:pt x="2340" y="15331"/>
                </a:lnTo>
                <a:lnTo>
                  <a:pt x="2299" y="15419"/>
                </a:lnTo>
                <a:lnTo>
                  <a:pt x="2252" y="15503"/>
                </a:lnTo>
                <a:lnTo>
                  <a:pt x="2200" y="15581"/>
                </a:lnTo>
                <a:lnTo>
                  <a:pt x="2143" y="15654"/>
                </a:lnTo>
                <a:lnTo>
                  <a:pt x="2080" y="15723"/>
                </a:lnTo>
                <a:lnTo>
                  <a:pt x="2013" y="15785"/>
                </a:lnTo>
                <a:lnTo>
                  <a:pt x="1942" y="15842"/>
                </a:lnTo>
                <a:lnTo>
                  <a:pt x="1867" y="15892"/>
                </a:lnTo>
                <a:lnTo>
                  <a:pt x="1788" y="15937"/>
                </a:lnTo>
                <a:lnTo>
                  <a:pt x="1706" y="15977"/>
                </a:lnTo>
                <a:lnTo>
                  <a:pt x="1620" y="16009"/>
                </a:lnTo>
                <a:lnTo>
                  <a:pt x="1531" y="16034"/>
                </a:lnTo>
                <a:lnTo>
                  <a:pt x="1441" y="16052"/>
                </a:lnTo>
                <a:lnTo>
                  <a:pt x="1348" y="16064"/>
                </a:lnTo>
                <a:lnTo>
                  <a:pt x="1252" y="16068"/>
                </a:lnTo>
                <a:lnTo>
                  <a:pt x="1155" y="16065"/>
                </a:lnTo>
                <a:lnTo>
                  <a:pt x="1057" y="16054"/>
                </a:lnTo>
                <a:lnTo>
                  <a:pt x="956" y="16035"/>
                </a:lnTo>
                <a:lnTo>
                  <a:pt x="856" y="16008"/>
                </a:lnTo>
                <a:lnTo>
                  <a:pt x="755" y="15973"/>
                </a:lnTo>
                <a:lnTo>
                  <a:pt x="653" y="15929"/>
                </a:lnTo>
                <a:lnTo>
                  <a:pt x="552" y="15877"/>
                </a:lnTo>
                <a:lnTo>
                  <a:pt x="451" y="15816"/>
                </a:lnTo>
                <a:lnTo>
                  <a:pt x="349" y="15746"/>
                </a:lnTo>
                <a:lnTo>
                  <a:pt x="284" y="15653"/>
                </a:lnTo>
                <a:lnTo>
                  <a:pt x="226" y="15561"/>
                </a:lnTo>
                <a:lnTo>
                  <a:pt x="175" y="15467"/>
                </a:lnTo>
                <a:lnTo>
                  <a:pt x="129" y="15374"/>
                </a:lnTo>
                <a:lnTo>
                  <a:pt x="91" y="15281"/>
                </a:lnTo>
                <a:lnTo>
                  <a:pt x="60" y="15187"/>
                </a:lnTo>
                <a:lnTo>
                  <a:pt x="35" y="15094"/>
                </a:lnTo>
                <a:lnTo>
                  <a:pt x="17" y="15001"/>
                </a:lnTo>
                <a:lnTo>
                  <a:pt x="5" y="14909"/>
                </a:lnTo>
                <a:lnTo>
                  <a:pt x="0" y="14819"/>
                </a:lnTo>
                <a:lnTo>
                  <a:pt x="1" y="14729"/>
                </a:lnTo>
                <a:lnTo>
                  <a:pt x="8" y="14641"/>
                </a:lnTo>
                <a:lnTo>
                  <a:pt x="21" y="14555"/>
                </a:lnTo>
                <a:lnTo>
                  <a:pt x="41" y="14470"/>
                </a:lnTo>
                <a:lnTo>
                  <a:pt x="66" y="14388"/>
                </a:lnTo>
                <a:lnTo>
                  <a:pt x="98" y="14308"/>
                </a:lnTo>
                <a:lnTo>
                  <a:pt x="135" y="14230"/>
                </a:lnTo>
                <a:lnTo>
                  <a:pt x="179" y="14156"/>
                </a:lnTo>
                <a:lnTo>
                  <a:pt x="228" y="14085"/>
                </a:lnTo>
                <a:lnTo>
                  <a:pt x="283" y="14016"/>
                </a:lnTo>
                <a:lnTo>
                  <a:pt x="343" y="13952"/>
                </a:lnTo>
                <a:lnTo>
                  <a:pt x="409" y="13891"/>
                </a:lnTo>
                <a:lnTo>
                  <a:pt x="481" y="13834"/>
                </a:lnTo>
                <a:lnTo>
                  <a:pt x="558" y="13781"/>
                </a:lnTo>
                <a:lnTo>
                  <a:pt x="640" y="13733"/>
                </a:lnTo>
                <a:lnTo>
                  <a:pt x="728" y="13689"/>
                </a:lnTo>
                <a:lnTo>
                  <a:pt x="820" y="13651"/>
                </a:lnTo>
                <a:lnTo>
                  <a:pt x="918" y="13617"/>
                </a:lnTo>
                <a:lnTo>
                  <a:pt x="1021" y="13589"/>
                </a:lnTo>
                <a:lnTo>
                  <a:pt x="1129" y="13565"/>
                </a:lnTo>
                <a:lnTo>
                  <a:pt x="1242" y="13548"/>
                </a:lnTo>
                <a:lnTo>
                  <a:pt x="1360" y="13538"/>
                </a:lnTo>
                <a:lnTo>
                  <a:pt x="1517" y="13402"/>
                </a:lnTo>
                <a:lnTo>
                  <a:pt x="481" y="12137"/>
                </a:lnTo>
                <a:lnTo>
                  <a:pt x="1687" y="10896"/>
                </a:lnTo>
                <a:lnTo>
                  <a:pt x="1907" y="11097"/>
                </a:lnTo>
                <a:lnTo>
                  <a:pt x="2132" y="11291"/>
                </a:lnTo>
                <a:lnTo>
                  <a:pt x="2360" y="11478"/>
                </a:lnTo>
                <a:lnTo>
                  <a:pt x="2594" y="11657"/>
                </a:lnTo>
                <a:lnTo>
                  <a:pt x="2832" y="11829"/>
                </a:lnTo>
                <a:lnTo>
                  <a:pt x="3075" y="11994"/>
                </a:lnTo>
                <a:lnTo>
                  <a:pt x="3321" y="12149"/>
                </a:lnTo>
                <a:lnTo>
                  <a:pt x="3570" y="12297"/>
                </a:lnTo>
                <a:lnTo>
                  <a:pt x="3824" y="12436"/>
                </a:lnTo>
                <a:lnTo>
                  <a:pt x="4081" y="12565"/>
                </a:lnTo>
                <a:lnTo>
                  <a:pt x="4340" y="12685"/>
                </a:lnTo>
                <a:lnTo>
                  <a:pt x="4603" y="12795"/>
                </a:lnTo>
                <a:lnTo>
                  <a:pt x="4869" y="12896"/>
                </a:lnTo>
                <a:lnTo>
                  <a:pt x="5138" y="12985"/>
                </a:lnTo>
                <a:lnTo>
                  <a:pt x="5410" y="13064"/>
                </a:lnTo>
                <a:lnTo>
                  <a:pt x="5684" y="13133"/>
                </a:lnTo>
                <a:lnTo>
                  <a:pt x="5961" y="13190"/>
                </a:lnTo>
                <a:lnTo>
                  <a:pt x="6239" y="13235"/>
                </a:lnTo>
                <a:lnTo>
                  <a:pt x="6520" y="13269"/>
                </a:lnTo>
                <a:lnTo>
                  <a:pt x="6802" y="13290"/>
                </a:lnTo>
                <a:lnTo>
                  <a:pt x="7086" y="13299"/>
                </a:lnTo>
                <a:lnTo>
                  <a:pt x="7372" y="13295"/>
                </a:lnTo>
                <a:lnTo>
                  <a:pt x="7659" y="13279"/>
                </a:lnTo>
                <a:lnTo>
                  <a:pt x="7947" y="13248"/>
                </a:lnTo>
                <a:lnTo>
                  <a:pt x="8236" y="13205"/>
                </a:lnTo>
                <a:lnTo>
                  <a:pt x="8526" y="13147"/>
                </a:lnTo>
                <a:lnTo>
                  <a:pt x="8817" y="13074"/>
                </a:lnTo>
                <a:lnTo>
                  <a:pt x="9108" y="12988"/>
                </a:lnTo>
                <a:lnTo>
                  <a:pt x="9400" y="12887"/>
                </a:lnTo>
                <a:lnTo>
                  <a:pt x="9692" y="12769"/>
                </a:lnTo>
                <a:lnTo>
                  <a:pt x="9984" y="12637"/>
                </a:lnTo>
                <a:lnTo>
                  <a:pt x="10277" y="12489"/>
                </a:lnTo>
                <a:lnTo>
                  <a:pt x="5111" y="7485"/>
                </a:lnTo>
                <a:lnTo>
                  <a:pt x="3687" y="8967"/>
                </a:lnTo>
                <a:lnTo>
                  <a:pt x="1395" y="6670"/>
                </a:lnTo>
                <a:lnTo>
                  <a:pt x="5331" y="2506"/>
                </a:lnTo>
                <a:lnTo>
                  <a:pt x="5420" y="2527"/>
                </a:lnTo>
                <a:lnTo>
                  <a:pt x="5510" y="2545"/>
                </a:lnTo>
                <a:lnTo>
                  <a:pt x="5598" y="2562"/>
                </a:lnTo>
                <a:lnTo>
                  <a:pt x="5685" y="2576"/>
                </a:lnTo>
                <a:lnTo>
                  <a:pt x="5772" y="2589"/>
                </a:lnTo>
                <a:lnTo>
                  <a:pt x="5858" y="2598"/>
                </a:lnTo>
                <a:lnTo>
                  <a:pt x="5943" y="2606"/>
                </a:lnTo>
                <a:lnTo>
                  <a:pt x="6027" y="2611"/>
                </a:lnTo>
                <a:lnTo>
                  <a:pt x="6112" y="2614"/>
                </a:lnTo>
                <a:lnTo>
                  <a:pt x="6194" y="2614"/>
                </a:lnTo>
                <a:lnTo>
                  <a:pt x="6276" y="2612"/>
                </a:lnTo>
                <a:lnTo>
                  <a:pt x="6359" y="2608"/>
                </a:lnTo>
                <a:lnTo>
                  <a:pt x="6439" y="2601"/>
                </a:lnTo>
                <a:lnTo>
                  <a:pt x="6519" y="2591"/>
                </a:lnTo>
                <a:lnTo>
                  <a:pt x="6597" y="2579"/>
                </a:lnTo>
                <a:lnTo>
                  <a:pt x="6676" y="2565"/>
                </a:lnTo>
                <a:lnTo>
                  <a:pt x="6754" y="2547"/>
                </a:lnTo>
                <a:lnTo>
                  <a:pt x="6830" y="2527"/>
                </a:lnTo>
                <a:lnTo>
                  <a:pt x="6907" y="2505"/>
                </a:lnTo>
                <a:lnTo>
                  <a:pt x="6981" y="2479"/>
                </a:lnTo>
                <a:lnTo>
                  <a:pt x="7055" y="2451"/>
                </a:lnTo>
                <a:lnTo>
                  <a:pt x="7128" y="2420"/>
                </a:lnTo>
                <a:lnTo>
                  <a:pt x="7201" y="2386"/>
                </a:lnTo>
                <a:lnTo>
                  <a:pt x="7272" y="2350"/>
                </a:lnTo>
                <a:lnTo>
                  <a:pt x="7343" y="2310"/>
                </a:lnTo>
                <a:lnTo>
                  <a:pt x="7412" y="2268"/>
                </a:lnTo>
                <a:lnTo>
                  <a:pt x="7482" y="2222"/>
                </a:lnTo>
                <a:lnTo>
                  <a:pt x="7549" y="2174"/>
                </a:lnTo>
                <a:lnTo>
                  <a:pt x="7616" y="2123"/>
                </a:lnTo>
                <a:lnTo>
                  <a:pt x="7682" y="2069"/>
                </a:lnTo>
                <a:lnTo>
                  <a:pt x="7747" y="2012"/>
                </a:lnTo>
                <a:lnTo>
                  <a:pt x="7811" y="1951"/>
                </a:lnTo>
                <a:lnTo>
                  <a:pt x="9056" y="3228"/>
                </a:lnTo>
                <a:lnTo>
                  <a:pt x="7078" y="5349"/>
                </a:lnTo>
                <a:lnTo>
                  <a:pt x="12349" y="10590"/>
                </a:lnTo>
                <a:lnTo>
                  <a:pt x="12510" y="10286"/>
                </a:lnTo>
                <a:lnTo>
                  <a:pt x="12651" y="9966"/>
                </a:lnTo>
                <a:lnTo>
                  <a:pt x="12769" y="9635"/>
                </a:lnTo>
                <a:lnTo>
                  <a:pt x="12867" y="9291"/>
                </a:lnTo>
                <a:lnTo>
                  <a:pt x="12943" y="8938"/>
                </a:lnTo>
                <a:lnTo>
                  <a:pt x="12999" y="8576"/>
                </a:lnTo>
                <a:lnTo>
                  <a:pt x="13034" y="8207"/>
                </a:lnTo>
                <a:lnTo>
                  <a:pt x="13049" y="7830"/>
                </a:lnTo>
                <a:lnTo>
                  <a:pt x="13043" y="7449"/>
                </a:lnTo>
                <a:lnTo>
                  <a:pt x="13018" y="7063"/>
                </a:lnTo>
                <a:lnTo>
                  <a:pt x="12973" y="6674"/>
                </a:lnTo>
                <a:lnTo>
                  <a:pt x="12909" y="6284"/>
                </a:lnTo>
                <a:lnTo>
                  <a:pt x="12826" y="5893"/>
                </a:lnTo>
                <a:lnTo>
                  <a:pt x="12723" y="5503"/>
                </a:lnTo>
                <a:lnTo>
                  <a:pt x="12602" y="5115"/>
                </a:lnTo>
                <a:lnTo>
                  <a:pt x="12462" y="4730"/>
                </a:lnTo>
                <a:lnTo>
                  <a:pt x="12305" y="4349"/>
                </a:lnTo>
                <a:lnTo>
                  <a:pt x="12128" y="3975"/>
                </a:lnTo>
                <a:lnTo>
                  <a:pt x="11934" y="3607"/>
                </a:lnTo>
                <a:lnTo>
                  <a:pt x="11724" y="3247"/>
                </a:lnTo>
                <a:lnTo>
                  <a:pt x="11495" y="2896"/>
                </a:lnTo>
                <a:lnTo>
                  <a:pt x="11249" y="2557"/>
                </a:lnTo>
                <a:lnTo>
                  <a:pt x="10986" y="2228"/>
                </a:lnTo>
                <a:lnTo>
                  <a:pt x="10707" y="1912"/>
                </a:lnTo>
                <a:lnTo>
                  <a:pt x="10412" y="1611"/>
                </a:lnTo>
                <a:lnTo>
                  <a:pt x="10100" y="1326"/>
                </a:lnTo>
                <a:lnTo>
                  <a:pt x="9773" y="1055"/>
                </a:lnTo>
                <a:lnTo>
                  <a:pt x="9430" y="804"/>
                </a:lnTo>
                <a:lnTo>
                  <a:pt x="9070" y="571"/>
                </a:lnTo>
                <a:lnTo>
                  <a:pt x="8696" y="360"/>
                </a:lnTo>
                <a:lnTo>
                  <a:pt x="8308" y="169"/>
                </a:lnTo>
                <a:lnTo>
                  <a:pt x="7903" y="0"/>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5632289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tile tx="0" ty="0" sx="100000" sy="100000" flip="none" algn="tl"/>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jpe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0301" y="987574"/>
            <a:ext cx="9497779" cy="4155926"/>
          </a:xfrm>
          <a:prstGeom prst="rect">
            <a:avLst/>
          </a:prstGeom>
        </p:spPr>
      </p:pic>
      <p:sp>
        <p:nvSpPr>
          <p:cNvPr id="5" name="Text Placeholder 12"/>
          <p:cNvSpPr txBox="1">
            <a:spLocks/>
          </p:cNvSpPr>
          <p:nvPr/>
        </p:nvSpPr>
        <p:spPr>
          <a:xfrm>
            <a:off x="1594253" y="1373663"/>
            <a:ext cx="6048672" cy="515069"/>
          </a:xfrm>
          <a:prstGeom prst="rect">
            <a:avLst/>
          </a:prstGeom>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dirty="0">
                <a:solidFill>
                  <a:srgbClr val="AE0E16"/>
                </a:solidFill>
                <a:latin typeface="微软雅黑" panose="020B0503020204020204" pitchFamily="34" charset="-122"/>
                <a:ea typeface="微软雅黑" panose="020B0503020204020204" pitchFamily="34" charset="-122"/>
              </a:rPr>
              <a:t>热烈庆祝中国共产党成立</a:t>
            </a:r>
            <a:r>
              <a:rPr lang="en-US" altLang="zh-CN" sz="3200" dirty="0">
                <a:solidFill>
                  <a:srgbClr val="AE0E16"/>
                </a:solidFill>
                <a:latin typeface="微软雅黑" panose="020B0503020204020204" pitchFamily="34" charset="-122"/>
                <a:ea typeface="微软雅黑" panose="020B0503020204020204" pitchFamily="34" charset="-122"/>
              </a:rPr>
              <a:t>97</a:t>
            </a:r>
            <a:r>
              <a:rPr lang="zh-CN" altLang="en-US" sz="3200" dirty="0">
                <a:solidFill>
                  <a:srgbClr val="AE0E16"/>
                </a:solidFill>
                <a:latin typeface="微软雅黑" panose="020B0503020204020204" pitchFamily="34" charset="-122"/>
                <a:ea typeface="微软雅黑" panose="020B0503020204020204" pitchFamily="34" charset="-122"/>
              </a:rPr>
              <a:t>周年</a:t>
            </a:r>
            <a:endParaRPr lang="en-GB" sz="3200" dirty="0">
              <a:solidFill>
                <a:srgbClr val="AE0E16"/>
              </a:solidFill>
              <a:latin typeface="微软雅黑" panose="020B0503020204020204" pitchFamily="34" charset="-122"/>
              <a:ea typeface="微软雅黑" panose="020B0503020204020204" pitchFamily="34" charset="-122"/>
            </a:endParaRPr>
          </a:p>
        </p:txBody>
      </p:sp>
      <p:sp>
        <p:nvSpPr>
          <p:cNvPr id="6" name="Text Placeholder 12"/>
          <p:cNvSpPr txBox="1">
            <a:spLocks/>
          </p:cNvSpPr>
          <p:nvPr/>
        </p:nvSpPr>
        <p:spPr>
          <a:xfrm>
            <a:off x="1918289" y="1997219"/>
            <a:ext cx="5400600" cy="1007821"/>
          </a:xfrm>
          <a:prstGeom prst="rect">
            <a:avLst/>
          </a:prstGeom>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7000" dirty="0">
                <a:solidFill>
                  <a:srgbClr val="AE0E16"/>
                </a:solidFill>
                <a:latin typeface="段宁毛笔行书" panose="03000509000000000000" pitchFamily="65" charset="-122"/>
                <a:ea typeface="段宁毛笔行书" panose="03000509000000000000" pitchFamily="65" charset="-122"/>
              </a:rPr>
              <a:t>党的光辉历程</a:t>
            </a:r>
            <a:endParaRPr lang="en-GB" sz="7000" dirty="0">
              <a:solidFill>
                <a:srgbClr val="AE0E16"/>
              </a:solidFill>
              <a:latin typeface="段宁毛笔行书" panose="03000509000000000000" pitchFamily="65" charset="-122"/>
              <a:ea typeface="段宁毛笔行书" panose="03000509000000000000" pitchFamily="65" charset="-122"/>
            </a:endParaRPr>
          </a:p>
        </p:txBody>
      </p:sp>
      <p:sp>
        <p:nvSpPr>
          <p:cNvPr id="7" name="Freeform 5"/>
          <p:cNvSpPr>
            <a:spLocks/>
          </p:cNvSpPr>
          <p:nvPr/>
        </p:nvSpPr>
        <p:spPr bwMode="auto">
          <a:xfrm>
            <a:off x="254322" y="75759"/>
            <a:ext cx="1152128" cy="1174943"/>
          </a:xfrm>
          <a:custGeom>
            <a:avLst/>
            <a:gdLst>
              <a:gd name="T0" fmla="*/ 9730 w 15756"/>
              <a:gd name="T1" fmla="*/ 253 h 16068"/>
              <a:gd name="T2" fmla="*/ 11826 w 15756"/>
              <a:gd name="T3" fmla="*/ 1108 h 16068"/>
              <a:gd name="T4" fmla="*/ 13508 w 15756"/>
              <a:gd name="T5" fmla="*/ 2441 h 16068"/>
              <a:gd name="T6" fmla="*/ 14743 w 15756"/>
              <a:gd name="T7" fmla="*/ 4133 h 16068"/>
              <a:gd name="T8" fmla="*/ 15503 w 15756"/>
              <a:gd name="T9" fmla="*/ 6065 h 16068"/>
              <a:gd name="T10" fmla="*/ 15755 w 15756"/>
              <a:gd name="T11" fmla="*/ 8111 h 16068"/>
              <a:gd name="T12" fmla="*/ 15467 w 15756"/>
              <a:gd name="T13" fmla="*/ 10154 h 16068"/>
              <a:gd name="T14" fmla="*/ 14610 w 15756"/>
              <a:gd name="T15" fmla="*/ 12071 h 16068"/>
              <a:gd name="T16" fmla="*/ 12376 w 15756"/>
              <a:gd name="T17" fmla="*/ 14520 h 16068"/>
              <a:gd name="T18" fmla="*/ 11170 w 15756"/>
              <a:gd name="T19" fmla="*/ 15175 h 16068"/>
              <a:gd name="T20" fmla="*/ 9951 w 15756"/>
              <a:gd name="T21" fmla="*/ 15641 h 16068"/>
              <a:gd name="T22" fmla="*/ 8725 w 15756"/>
              <a:gd name="T23" fmla="*/ 15912 h 16068"/>
              <a:gd name="T24" fmla="*/ 7497 w 15756"/>
              <a:gd name="T25" fmla="*/ 15989 h 16068"/>
              <a:gd name="T26" fmla="*/ 6270 w 15756"/>
              <a:gd name="T27" fmla="*/ 15865 h 16068"/>
              <a:gd name="T28" fmla="*/ 5050 w 15756"/>
              <a:gd name="T29" fmla="*/ 15539 h 16068"/>
              <a:gd name="T30" fmla="*/ 3842 w 15756"/>
              <a:gd name="T31" fmla="*/ 15007 h 16068"/>
              <a:gd name="T32" fmla="*/ 2649 w 15756"/>
              <a:gd name="T33" fmla="*/ 14265 h 16068"/>
              <a:gd name="T34" fmla="*/ 2450 w 15756"/>
              <a:gd name="T35" fmla="*/ 14829 h 16068"/>
              <a:gd name="T36" fmla="*/ 2374 w 15756"/>
              <a:gd name="T37" fmla="*/ 15238 h 16068"/>
              <a:gd name="T38" fmla="*/ 2200 w 15756"/>
              <a:gd name="T39" fmla="*/ 15581 h 16068"/>
              <a:gd name="T40" fmla="*/ 1942 w 15756"/>
              <a:gd name="T41" fmla="*/ 15842 h 16068"/>
              <a:gd name="T42" fmla="*/ 1620 w 15756"/>
              <a:gd name="T43" fmla="*/ 16009 h 16068"/>
              <a:gd name="T44" fmla="*/ 1252 w 15756"/>
              <a:gd name="T45" fmla="*/ 16068 h 16068"/>
              <a:gd name="T46" fmla="*/ 856 w 15756"/>
              <a:gd name="T47" fmla="*/ 16008 h 16068"/>
              <a:gd name="T48" fmla="*/ 451 w 15756"/>
              <a:gd name="T49" fmla="*/ 15816 h 16068"/>
              <a:gd name="T50" fmla="*/ 175 w 15756"/>
              <a:gd name="T51" fmla="*/ 15467 h 16068"/>
              <a:gd name="T52" fmla="*/ 35 w 15756"/>
              <a:gd name="T53" fmla="*/ 15094 h 16068"/>
              <a:gd name="T54" fmla="*/ 1 w 15756"/>
              <a:gd name="T55" fmla="*/ 14729 h 16068"/>
              <a:gd name="T56" fmla="*/ 66 w 15756"/>
              <a:gd name="T57" fmla="*/ 14388 h 16068"/>
              <a:gd name="T58" fmla="*/ 228 w 15756"/>
              <a:gd name="T59" fmla="*/ 14085 h 16068"/>
              <a:gd name="T60" fmla="*/ 481 w 15756"/>
              <a:gd name="T61" fmla="*/ 13834 h 16068"/>
              <a:gd name="T62" fmla="*/ 820 w 15756"/>
              <a:gd name="T63" fmla="*/ 13651 h 16068"/>
              <a:gd name="T64" fmla="*/ 1242 w 15756"/>
              <a:gd name="T65" fmla="*/ 13548 h 16068"/>
              <a:gd name="T66" fmla="*/ 1687 w 15756"/>
              <a:gd name="T67" fmla="*/ 10896 h 16068"/>
              <a:gd name="T68" fmla="*/ 2594 w 15756"/>
              <a:gd name="T69" fmla="*/ 11657 h 16068"/>
              <a:gd name="T70" fmla="*/ 3570 w 15756"/>
              <a:gd name="T71" fmla="*/ 12297 h 16068"/>
              <a:gd name="T72" fmla="*/ 4603 w 15756"/>
              <a:gd name="T73" fmla="*/ 12795 h 16068"/>
              <a:gd name="T74" fmla="*/ 5684 w 15756"/>
              <a:gd name="T75" fmla="*/ 13133 h 16068"/>
              <a:gd name="T76" fmla="*/ 6802 w 15756"/>
              <a:gd name="T77" fmla="*/ 13290 h 16068"/>
              <a:gd name="T78" fmla="*/ 7947 w 15756"/>
              <a:gd name="T79" fmla="*/ 13248 h 16068"/>
              <a:gd name="T80" fmla="*/ 9108 w 15756"/>
              <a:gd name="T81" fmla="*/ 12988 h 16068"/>
              <a:gd name="T82" fmla="*/ 10277 w 15756"/>
              <a:gd name="T83" fmla="*/ 12489 h 16068"/>
              <a:gd name="T84" fmla="*/ 5331 w 15756"/>
              <a:gd name="T85" fmla="*/ 2506 h 16068"/>
              <a:gd name="T86" fmla="*/ 5685 w 15756"/>
              <a:gd name="T87" fmla="*/ 2576 h 16068"/>
              <a:gd name="T88" fmla="*/ 6027 w 15756"/>
              <a:gd name="T89" fmla="*/ 2611 h 16068"/>
              <a:gd name="T90" fmla="*/ 6359 w 15756"/>
              <a:gd name="T91" fmla="*/ 2608 h 16068"/>
              <a:gd name="T92" fmla="*/ 6676 w 15756"/>
              <a:gd name="T93" fmla="*/ 2565 h 16068"/>
              <a:gd name="T94" fmla="*/ 6981 w 15756"/>
              <a:gd name="T95" fmla="*/ 2479 h 16068"/>
              <a:gd name="T96" fmla="*/ 7272 w 15756"/>
              <a:gd name="T97" fmla="*/ 2350 h 16068"/>
              <a:gd name="T98" fmla="*/ 7549 w 15756"/>
              <a:gd name="T99" fmla="*/ 2174 h 16068"/>
              <a:gd name="T100" fmla="*/ 7811 w 15756"/>
              <a:gd name="T101" fmla="*/ 1951 h 16068"/>
              <a:gd name="T102" fmla="*/ 12510 w 15756"/>
              <a:gd name="T103" fmla="*/ 10286 h 16068"/>
              <a:gd name="T104" fmla="*/ 12943 w 15756"/>
              <a:gd name="T105" fmla="*/ 8938 h 16068"/>
              <a:gd name="T106" fmla="*/ 13043 w 15756"/>
              <a:gd name="T107" fmla="*/ 7449 h 16068"/>
              <a:gd name="T108" fmla="*/ 12826 w 15756"/>
              <a:gd name="T109" fmla="*/ 5893 h 16068"/>
              <a:gd name="T110" fmla="*/ 12305 w 15756"/>
              <a:gd name="T111" fmla="*/ 4349 h 16068"/>
              <a:gd name="T112" fmla="*/ 11495 w 15756"/>
              <a:gd name="T113" fmla="*/ 2896 h 16068"/>
              <a:gd name="T114" fmla="*/ 10412 w 15756"/>
              <a:gd name="T115" fmla="*/ 1611 h 16068"/>
              <a:gd name="T116" fmla="*/ 9070 w 15756"/>
              <a:gd name="T117" fmla="*/ 571 h 16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756" h="16068">
                <a:moveTo>
                  <a:pt x="7903" y="0"/>
                </a:moveTo>
                <a:lnTo>
                  <a:pt x="8535" y="43"/>
                </a:lnTo>
                <a:lnTo>
                  <a:pt x="9143" y="129"/>
                </a:lnTo>
                <a:lnTo>
                  <a:pt x="9730" y="253"/>
                </a:lnTo>
                <a:lnTo>
                  <a:pt x="10291" y="415"/>
                </a:lnTo>
                <a:lnTo>
                  <a:pt x="10827" y="613"/>
                </a:lnTo>
                <a:lnTo>
                  <a:pt x="11339" y="844"/>
                </a:lnTo>
                <a:lnTo>
                  <a:pt x="11826" y="1108"/>
                </a:lnTo>
                <a:lnTo>
                  <a:pt x="12287" y="1400"/>
                </a:lnTo>
                <a:lnTo>
                  <a:pt x="12720" y="1722"/>
                </a:lnTo>
                <a:lnTo>
                  <a:pt x="13128" y="2070"/>
                </a:lnTo>
                <a:lnTo>
                  <a:pt x="13508" y="2441"/>
                </a:lnTo>
                <a:lnTo>
                  <a:pt x="13859" y="2835"/>
                </a:lnTo>
                <a:lnTo>
                  <a:pt x="14183" y="3251"/>
                </a:lnTo>
                <a:lnTo>
                  <a:pt x="14478" y="3684"/>
                </a:lnTo>
                <a:lnTo>
                  <a:pt x="14743" y="4133"/>
                </a:lnTo>
                <a:lnTo>
                  <a:pt x="14979" y="4599"/>
                </a:lnTo>
                <a:lnTo>
                  <a:pt x="15185" y="5077"/>
                </a:lnTo>
                <a:lnTo>
                  <a:pt x="15360" y="5567"/>
                </a:lnTo>
                <a:lnTo>
                  <a:pt x="15503" y="6065"/>
                </a:lnTo>
                <a:lnTo>
                  <a:pt x="15614" y="6570"/>
                </a:lnTo>
                <a:lnTo>
                  <a:pt x="15695" y="7081"/>
                </a:lnTo>
                <a:lnTo>
                  <a:pt x="15741" y="7595"/>
                </a:lnTo>
                <a:lnTo>
                  <a:pt x="15755" y="8111"/>
                </a:lnTo>
                <a:lnTo>
                  <a:pt x="15735" y="8628"/>
                </a:lnTo>
                <a:lnTo>
                  <a:pt x="15681" y="9141"/>
                </a:lnTo>
                <a:lnTo>
                  <a:pt x="15591" y="9651"/>
                </a:lnTo>
                <a:lnTo>
                  <a:pt x="15467" y="10154"/>
                </a:lnTo>
                <a:lnTo>
                  <a:pt x="15307" y="10650"/>
                </a:lnTo>
                <a:lnTo>
                  <a:pt x="15112" y="11136"/>
                </a:lnTo>
                <a:lnTo>
                  <a:pt x="14880" y="11610"/>
                </a:lnTo>
                <a:lnTo>
                  <a:pt x="14610" y="12071"/>
                </a:lnTo>
                <a:lnTo>
                  <a:pt x="14303" y="12517"/>
                </a:lnTo>
                <a:lnTo>
                  <a:pt x="15756" y="13901"/>
                </a:lnTo>
                <a:lnTo>
                  <a:pt x="13807" y="15935"/>
                </a:lnTo>
                <a:lnTo>
                  <a:pt x="12376" y="14520"/>
                </a:lnTo>
                <a:lnTo>
                  <a:pt x="12076" y="14702"/>
                </a:lnTo>
                <a:lnTo>
                  <a:pt x="11775" y="14872"/>
                </a:lnTo>
                <a:lnTo>
                  <a:pt x="11473" y="15030"/>
                </a:lnTo>
                <a:lnTo>
                  <a:pt x="11170" y="15175"/>
                </a:lnTo>
                <a:lnTo>
                  <a:pt x="10866" y="15310"/>
                </a:lnTo>
                <a:lnTo>
                  <a:pt x="10562" y="15432"/>
                </a:lnTo>
                <a:lnTo>
                  <a:pt x="10256" y="15543"/>
                </a:lnTo>
                <a:lnTo>
                  <a:pt x="9951" y="15641"/>
                </a:lnTo>
                <a:lnTo>
                  <a:pt x="9645" y="15727"/>
                </a:lnTo>
                <a:lnTo>
                  <a:pt x="9339" y="15801"/>
                </a:lnTo>
                <a:lnTo>
                  <a:pt x="9032" y="15863"/>
                </a:lnTo>
                <a:lnTo>
                  <a:pt x="8725" y="15912"/>
                </a:lnTo>
                <a:lnTo>
                  <a:pt x="8418" y="15951"/>
                </a:lnTo>
                <a:lnTo>
                  <a:pt x="8111" y="15976"/>
                </a:lnTo>
                <a:lnTo>
                  <a:pt x="7804" y="15988"/>
                </a:lnTo>
                <a:lnTo>
                  <a:pt x="7497" y="15989"/>
                </a:lnTo>
                <a:lnTo>
                  <a:pt x="7190" y="15977"/>
                </a:lnTo>
                <a:lnTo>
                  <a:pt x="6883" y="15952"/>
                </a:lnTo>
                <a:lnTo>
                  <a:pt x="6576" y="15914"/>
                </a:lnTo>
                <a:lnTo>
                  <a:pt x="6270" y="15865"/>
                </a:lnTo>
                <a:lnTo>
                  <a:pt x="5964" y="15802"/>
                </a:lnTo>
                <a:lnTo>
                  <a:pt x="5659" y="15727"/>
                </a:lnTo>
                <a:lnTo>
                  <a:pt x="5354" y="15639"/>
                </a:lnTo>
                <a:lnTo>
                  <a:pt x="5050" y="15539"/>
                </a:lnTo>
                <a:lnTo>
                  <a:pt x="4747" y="15424"/>
                </a:lnTo>
                <a:lnTo>
                  <a:pt x="4445" y="15298"/>
                </a:lnTo>
                <a:lnTo>
                  <a:pt x="4143" y="15159"/>
                </a:lnTo>
                <a:lnTo>
                  <a:pt x="3842" y="15007"/>
                </a:lnTo>
                <a:lnTo>
                  <a:pt x="3543" y="14841"/>
                </a:lnTo>
                <a:lnTo>
                  <a:pt x="3244" y="14662"/>
                </a:lnTo>
                <a:lnTo>
                  <a:pt x="2945" y="14470"/>
                </a:lnTo>
                <a:lnTo>
                  <a:pt x="2649" y="14265"/>
                </a:lnTo>
                <a:lnTo>
                  <a:pt x="2428" y="14483"/>
                </a:lnTo>
                <a:lnTo>
                  <a:pt x="2443" y="14602"/>
                </a:lnTo>
                <a:lnTo>
                  <a:pt x="2450" y="14716"/>
                </a:lnTo>
                <a:lnTo>
                  <a:pt x="2450" y="14829"/>
                </a:lnTo>
                <a:lnTo>
                  <a:pt x="2441" y="14937"/>
                </a:lnTo>
                <a:lnTo>
                  <a:pt x="2426" y="15042"/>
                </a:lnTo>
                <a:lnTo>
                  <a:pt x="2404" y="15142"/>
                </a:lnTo>
                <a:lnTo>
                  <a:pt x="2374" y="15238"/>
                </a:lnTo>
                <a:lnTo>
                  <a:pt x="2340" y="15331"/>
                </a:lnTo>
                <a:lnTo>
                  <a:pt x="2299" y="15419"/>
                </a:lnTo>
                <a:lnTo>
                  <a:pt x="2252" y="15503"/>
                </a:lnTo>
                <a:lnTo>
                  <a:pt x="2200" y="15581"/>
                </a:lnTo>
                <a:lnTo>
                  <a:pt x="2143" y="15654"/>
                </a:lnTo>
                <a:lnTo>
                  <a:pt x="2080" y="15723"/>
                </a:lnTo>
                <a:lnTo>
                  <a:pt x="2013" y="15785"/>
                </a:lnTo>
                <a:lnTo>
                  <a:pt x="1942" y="15842"/>
                </a:lnTo>
                <a:lnTo>
                  <a:pt x="1867" y="15892"/>
                </a:lnTo>
                <a:lnTo>
                  <a:pt x="1788" y="15937"/>
                </a:lnTo>
                <a:lnTo>
                  <a:pt x="1706" y="15977"/>
                </a:lnTo>
                <a:lnTo>
                  <a:pt x="1620" y="16009"/>
                </a:lnTo>
                <a:lnTo>
                  <a:pt x="1531" y="16034"/>
                </a:lnTo>
                <a:lnTo>
                  <a:pt x="1441" y="16052"/>
                </a:lnTo>
                <a:lnTo>
                  <a:pt x="1348" y="16064"/>
                </a:lnTo>
                <a:lnTo>
                  <a:pt x="1252" y="16068"/>
                </a:lnTo>
                <a:lnTo>
                  <a:pt x="1155" y="16065"/>
                </a:lnTo>
                <a:lnTo>
                  <a:pt x="1057" y="16054"/>
                </a:lnTo>
                <a:lnTo>
                  <a:pt x="956" y="16035"/>
                </a:lnTo>
                <a:lnTo>
                  <a:pt x="856" y="16008"/>
                </a:lnTo>
                <a:lnTo>
                  <a:pt x="755" y="15973"/>
                </a:lnTo>
                <a:lnTo>
                  <a:pt x="653" y="15929"/>
                </a:lnTo>
                <a:lnTo>
                  <a:pt x="552" y="15877"/>
                </a:lnTo>
                <a:lnTo>
                  <a:pt x="451" y="15816"/>
                </a:lnTo>
                <a:lnTo>
                  <a:pt x="349" y="15746"/>
                </a:lnTo>
                <a:lnTo>
                  <a:pt x="284" y="15653"/>
                </a:lnTo>
                <a:lnTo>
                  <a:pt x="226" y="15561"/>
                </a:lnTo>
                <a:lnTo>
                  <a:pt x="175" y="15467"/>
                </a:lnTo>
                <a:lnTo>
                  <a:pt x="129" y="15374"/>
                </a:lnTo>
                <a:lnTo>
                  <a:pt x="91" y="15281"/>
                </a:lnTo>
                <a:lnTo>
                  <a:pt x="60" y="15187"/>
                </a:lnTo>
                <a:lnTo>
                  <a:pt x="35" y="15094"/>
                </a:lnTo>
                <a:lnTo>
                  <a:pt x="17" y="15001"/>
                </a:lnTo>
                <a:lnTo>
                  <a:pt x="5" y="14909"/>
                </a:lnTo>
                <a:lnTo>
                  <a:pt x="0" y="14819"/>
                </a:lnTo>
                <a:lnTo>
                  <a:pt x="1" y="14729"/>
                </a:lnTo>
                <a:lnTo>
                  <a:pt x="8" y="14641"/>
                </a:lnTo>
                <a:lnTo>
                  <a:pt x="21" y="14555"/>
                </a:lnTo>
                <a:lnTo>
                  <a:pt x="41" y="14470"/>
                </a:lnTo>
                <a:lnTo>
                  <a:pt x="66" y="14388"/>
                </a:lnTo>
                <a:lnTo>
                  <a:pt x="98" y="14308"/>
                </a:lnTo>
                <a:lnTo>
                  <a:pt x="135" y="14230"/>
                </a:lnTo>
                <a:lnTo>
                  <a:pt x="179" y="14156"/>
                </a:lnTo>
                <a:lnTo>
                  <a:pt x="228" y="14085"/>
                </a:lnTo>
                <a:lnTo>
                  <a:pt x="283" y="14016"/>
                </a:lnTo>
                <a:lnTo>
                  <a:pt x="343" y="13952"/>
                </a:lnTo>
                <a:lnTo>
                  <a:pt x="409" y="13891"/>
                </a:lnTo>
                <a:lnTo>
                  <a:pt x="481" y="13834"/>
                </a:lnTo>
                <a:lnTo>
                  <a:pt x="558" y="13781"/>
                </a:lnTo>
                <a:lnTo>
                  <a:pt x="640" y="13733"/>
                </a:lnTo>
                <a:lnTo>
                  <a:pt x="728" y="13689"/>
                </a:lnTo>
                <a:lnTo>
                  <a:pt x="820" y="13651"/>
                </a:lnTo>
                <a:lnTo>
                  <a:pt x="918" y="13617"/>
                </a:lnTo>
                <a:lnTo>
                  <a:pt x="1021" y="13589"/>
                </a:lnTo>
                <a:lnTo>
                  <a:pt x="1129" y="13565"/>
                </a:lnTo>
                <a:lnTo>
                  <a:pt x="1242" y="13548"/>
                </a:lnTo>
                <a:lnTo>
                  <a:pt x="1360" y="13538"/>
                </a:lnTo>
                <a:lnTo>
                  <a:pt x="1517" y="13402"/>
                </a:lnTo>
                <a:lnTo>
                  <a:pt x="481" y="12137"/>
                </a:lnTo>
                <a:lnTo>
                  <a:pt x="1687" y="10896"/>
                </a:lnTo>
                <a:lnTo>
                  <a:pt x="1907" y="11097"/>
                </a:lnTo>
                <a:lnTo>
                  <a:pt x="2132" y="11291"/>
                </a:lnTo>
                <a:lnTo>
                  <a:pt x="2360" y="11478"/>
                </a:lnTo>
                <a:lnTo>
                  <a:pt x="2594" y="11657"/>
                </a:lnTo>
                <a:lnTo>
                  <a:pt x="2832" y="11829"/>
                </a:lnTo>
                <a:lnTo>
                  <a:pt x="3075" y="11994"/>
                </a:lnTo>
                <a:lnTo>
                  <a:pt x="3321" y="12149"/>
                </a:lnTo>
                <a:lnTo>
                  <a:pt x="3570" y="12297"/>
                </a:lnTo>
                <a:lnTo>
                  <a:pt x="3824" y="12436"/>
                </a:lnTo>
                <a:lnTo>
                  <a:pt x="4081" y="12565"/>
                </a:lnTo>
                <a:lnTo>
                  <a:pt x="4340" y="12685"/>
                </a:lnTo>
                <a:lnTo>
                  <a:pt x="4603" y="12795"/>
                </a:lnTo>
                <a:lnTo>
                  <a:pt x="4869" y="12896"/>
                </a:lnTo>
                <a:lnTo>
                  <a:pt x="5138" y="12985"/>
                </a:lnTo>
                <a:lnTo>
                  <a:pt x="5410" y="13064"/>
                </a:lnTo>
                <a:lnTo>
                  <a:pt x="5684" y="13133"/>
                </a:lnTo>
                <a:lnTo>
                  <a:pt x="5961" y="13190"/>
                </a:lnTo>
                <a:lnTo>
                  <a:pt x="6239" y="13235"/>
                </a:lnTo>
                <a:lnTo>
                  <a:pt x="6520" y="13269"/>
                </a:lnTo>
                <a:lnTo>
                  <a:pt x="6802" y="13290"/>
                </a:lnTo>
                <a:lnTo>
                  <a:pt x="7086" y="13299"/>
                </a:lnTo>
                <a:lnTo>
                  <a:pt x="7372" y="13295"/>
                </a:lnTo>
                <a:lnTo>
                  <a:pt x="7659" y="13279"/>
                </a:lnTo>
                <a:lnTo>
                  <a:pt x="7947" y="13248"/>
                </a:lnTo>
                <a:lnTo>
                  <a:pt x="8236" y="13205"/>
                </a:lnTo>
                <a:lnTo>
                  <a:pt x="8526" y="13147"/>
                </a:lnTo>
                <a:lnTo>
                  <a:pt x="8817" y="13074"/>
                </a:lnTo>
                <a:lnTo>
                  <a:pt x="9108" y="12988"/>
                </a:lnTo>
                <a:lnTo>
                  <a:pt x="9400" y="12887"/>
                </a:lnTo>
                <a:lnTo>
                  <a:pt x="9692" y="12769"/>
                </a:lnTo>
                <a:lnTo>
                  <a:pt x="9984" y="12637"/>
                </a:lnTo>
                <a:lnTo>
                  <a:pt x="10277" y="12489"/>
                </a:lnTo>
                <a:lnTo>
                  <a:pt x="5111" y="7485"/>
                </a:lnTo>
                <a:lnTo>
                  <a:pt x="3687" y="8967"/>
                </a:lnTo>
                <a:lnTo>
                  <a:pt x="1395" y="6670"/>
                </a:lnTo>
                <a:lnTo>
                  <a:pt x="5331" y="2506"/>
                </a:lnTo>
                <a:lnTo>
                  <a:pt x="5420" y="2527"/>
                </a:lnTo>
                <a:lnTo>
                  <a:pt x="5510" y="2545"/>
                </a:lnTo>
                <a:lnTo>
                  <a:pt x="5598" y="2562"/>
                </a:lnTo>
                <a:lnTo>
                  <a:pt x="5685" y="2576"/>
                </a:lnTo>
                <a:lnTo>
                  <a:pt x="5772" y="2589"/>
                </a:lnTo>
                <a:lnTo>
                  <a:pt x="5858" y="2598"/>
                </a:lnTo>
                <a:lnTo>
                  <a:pt x="5943" y="2606"/>
                </a:lnTo>
                <a:lnTo>
                  <a:pt x="6027" y="2611"/>
                </a:lnTo>
                <a:lnTo>
                  <a:pt x="6112" y="2614"/>
                </a:lnTo>
                <a:lnTo>
                  <a:pt x="6194" y="2614"/>
                </a:lnTo>
                <a:lnTo>
                  <a:pt x="6276" y="2612"/>
                </a:lnTo>
                <a:lnTo>
                  <a:pt x="6359" y="2608"/>
                </a:lnTo>
                <a:lnTo>
                  <a:pt x="6439" y="2601"/>
                </a:lnTo>
                <a:lnTo>
                  <a:pt x="6519" y="2591"/>
                </a:lnTo>
                <a:lnTo>
                  <a:pt x="6597" y="2579"/>
                </a:lnTo>
                <a:lnTo>
                  <a:pt x="6676" y="2565"/>
                </a:lnTo>
                <a:lnTo>
                  <a:pt x="6754" y="2547"/>
                </a:lnTo>
                <a:lnTo>
                  <a:pt x="6830" y="2527"/>
                </a:lnTo>
                <a:lnTo>
                  <a:pt x="6907" y="2505"/>
                </a:lnTo>
                <a:lnTo>
                  <a:pt x="6981" y="2479"/>
                </a:lnTo>
                <a:lnTo>
                  <a:pt x="7055" y="2451"/>
                </a:lnTo>
                <a:lnTo>
                  <a:pt x="7128" y="2420"/>
                </a:lnTo>
                <a:lnTo>
                  <a:pt x="7201" y="2386"/>
                </a:lnTo>
                <a:lnTo>
                  <a:pt x="7272" y="2350"/>
                </a:lnTo>
                <a:lnTo>
                  <a:pt x="7343" y="2310"/>
                </a:lnTo>
                <a:lnTo>
                  <a:pt x="7412" y="2268"/>
                </a:lnTo>
                <a:lnTo>
                  <a:pt x="7482" y="2222"/>
                </a:lnTo>
                <a:lnTo>
                  <a:pt x="7549" y="2174"/>
                </a:lnTo>
                <a:lnTo>
                  <a:pt x="7616" y="2123"/>
                </a:lnTo>
                <a:lnTo>
                  <a:pt x="7682" y="2069"/>
                </a:lnTo>
                <a:lnTo>
                  <a:pt x="7747" y="2012"/>
                </a:lnTo>
                <a:lnTo>
                  <a:pt x="7811" y="1951"/>
                </a:lnTo>
                <a:lnTo>
                  <a:pt x="9056" y="3228"/>
                </a:lnTo>
                <a:lnTo>
                  <a:pt x="7078" y="5349"/>
                </a:lnTo>
                <a:lnTo>
                  <a:pt x="12349" y="10590"/>
                </a:lnTo>
                <a:lnTo>
                  <a:pt x="12510" y="10286"/>
                </a:lnTo>
                <a:lnTo>
                  <a:pt x="12651" y="9966"/>
                </a:lnTo>
                <a:lnTo>
                  <a:pt x="12769" y="9635"/>
                </a:lnTo>
                <a:lnTo>
                  <a:pt x="12867" y="9291"/>
                </a:lnTo>
                <a:lnTo>
                  <a:pt x="12943" y="8938"/>
                </a:lnTo>
                <a:lnTo>
                  <a:pt x="12999" y="8576"/>
                </a:lnTo>
                <a:lnTo>
                  <a:pt x="13034" y="8207"/>
                </a:lnTo>
                <a:lnTo>
                  <a:pt x="13049" y="7830"/>
                </a:lnTo>
                <a:lnTo>
                  <a:pt x="13043" y="7449"/>
                </a:lnTo>
                <a:lnTo>
                  <a:pt x="13018" y="7063"/>
                </a:lnTo>
                <a:lnTo>
                  <a:pt x="12973" y="6674"/>
                </a:lnTo>
                <a:lnTo>
                  <a:pt x="12909" y="6284"/>
                </a:lnTo>
                <a:lnTo>
                  <a:pt x="12826" y="5893"/>
                </a:lnTo>
                <a:lnTo>
                  <a:pt x="12723" y="5503"/>
                </a:lnTo>
                <a:lnTo>
                  <a:pt x="12602" y="5115"/>
                </a:lnTo>
                <a:lnTo>
                  <a:pt x="12462" y="4730"/>
                </a:lnTo>
                <a:lnTo>
                  <a:pt x="12305" y="4349"/>
                </a:lnTo>
                <a:lnTo>
                  <a:pt x="12128" y="3975"/>
                </a:lnTo>
                <a:lnTo>
                  <a:pt x="11934" y="3607"/>
                </a:lnTo>
                <a:lnTo>
                  <a:pt x="11724" y="3247"/>
                </a:lnTo>
                <a:lnTo>
                  <a:pt x="11495" y="2896"/>
                </a:lnTo>
                <a:lnTo>
                  <a:pt x="11249" y="2557"/>
                </a:lnTo>
                <a:lnTo>
                  <a:pt x="10986" y="2228"/>
                </a:lnTo>
                <a:lnTo>
                  <a:pt x="10707" y="1912"/>
                </a:lnTo>
                <a:lnTo>
                  <a:pt x="10412" y="1611"/>
                </a:lnTo>
                <a:lnTo>
                  <a:pt x="10100" y="1326"/>
                </a:lnTo>
                <a:lnTo>
                  <a:pt x="9773" y="1055"/>
                </a:lnTo>
                <a:lnTo>
                  <a:pt x="9430" y="804"/>
                </a:lnTo>
                <a:lnTo>
                  <a:pt x="9070" y="571"/>
                </a:lnTo>
                <a:lnTo>
                  <a:pt x="8696" y="360"/>
                </a:lnTo>
                <a:lnTo>
                  <a:pt x="8308" y="169"/>
                </a:lnTo>
                <a:lnTo>
                  <a:pt x="7903" y="0"/>
                </a:lnTo>
                <a:close/>
              </a:path>
            </a:pathLst>
          </a:custGeom>
          <a:solidFill>
            <a:srgbClr val="AE0E1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Text Placeholder 12"/>
          <p:cNvSpPr txBox="1">
            <a:spLocks/>
          </p:cNvSpPr>
          <p:nvPr/>
        </p:nvSpPr>
        <p:spPr>
          <a:xfrm>
            <a:off x="-33710" y="1354911"/>
            <a:ext cx="1728192" cy="515069"/>
          </a:xfrm>
          <a:prstGeom prst="rect">
            <a:avLst/>
          </a:prstGeom>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500" dirty="0">
                <a:solidFill>
                  <a:srgbClr val="AE0E16"/>
                </a:solidFill>
                <a:latin typeface="微软雅黑" panose="020B0503020204020204" pitchFamily="34" charset="-122"/>
                <a:ea typeface="微软雅黑" panose="020B0503020204020204" pitchFamily="34" charset="-122"/>
              </a:rPr>
              <a:t>—</a:t>
            </a:r>
            <a:r>
              <a:rPr lang="en-US" sz="1500" dirty="0">
                <a:solidFill>
                  <a:srgbClr val="AE0E16"/>
                </a:solidFill>
                <a:latin typeface="微软雅黑" panose="020B0503020204020204" pitchFamily="34" charset="-122"/>
                <a:ea typeface="微软雅黑" panose="020B0503020204020204" pitchFamily="34" charset="-122"/>
              </a:rPr>
              <a:t>1921-2018</a:t>
            </a:r>
            <a:r>
              <a:rPr lang="en-US" altLang="zh-CN" sz="1500" dirty="0">
                <a:solidFill>
                  <a:srgbClr val="AE0E16"/>
                </a:solidFill>
                <a:latin typeface="微软雅黑" panose="020B0503020204020204" pitchFamily="34" charset="-122"/>
                <a:ea typeface="微软雅黑" panose="020B0503020204020204" pitchFamily="34" charset="-122"/>
              </a:rPr>
              <a:t> —</a:t>
            </a:r>
            <a:endParaRPr lang="en-GB" sz="1500" dirty="0">
              <a:solidFill>
                <a:srgbClr val="AE0E16"/>
              </a:solidFill>
              <a:latin typeface="微软雅黑" panose="020B0503020204020204" pitchFamily="34" charset="-122"/>
              <a:ea typeface="微软雅黑" panose="020B0503020204020204" pitchFamily="34" charset="-122"/>
            </a:endParaRPr>
          </a:p>
        </p:txBody>
      </p:sp>
      <p:pic>
        <p:nvPicPr>
          <p:cNvPr id="10" name="建党伟业背景音乐 红旗颂-0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008989" y="-740618"/>
            <a:ext cx="609600" cy="609600"/>
          </a:xfrm>
          <a:prstGeom prst="rect">
            <a:avLst/>
          </a:prstGeom>
        </p:spPr>
      </p:pic>
    </p:spTree>
    <p:extLst>
      <p:ext uri="{BB962C8B-B14F-4D97-AF65-F5344CB8AC3E}">
        <p14:creationId xmlns:p14="http://schemas.microsoft.com/office/powerpoint/2010/main" val="387233576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par>
                                <p:cTn id="7" presetID="31" presetClass="entr" presetSubtype="0" fill="hold" grpId="0" nodeType="withEffect">
                                  <p:stCondLst>
                                    <p:cond delay="3000"/>
                                  </p:stCondLst>
                                  <p:childTnLst>
                                    <p:set>
                                      <p:cBhvr>
                                        <p:cTn id="8" dur="1" fill="hold">
                                          <p:stCondLst>
                                            <p:cond delay="0"/>
                                          </p:stCondLst>
                                        </p:cTn>
                                        <p:tgtEl>
                                          <p:spTgt spid="7"/>
                                        </p:tgtEl>
                                        <p:attrNameLst>
                                          <p:attrName>style.visibility</p:attrName>
                                        </p:attrNameLst>
                                      </p:cBhvr>
                                      <p:to>
                                        <p:strVal val="visible"/>
                                      </p:to>
                                    </p:set>
                                    <p:anim calcmode="lin" valueType="num">
                                      <p:cBhvr>
                                        <p:cTn id="9" dur="1000" fill="hold"/>
                                        <p:tgtEl>
                                          <p:spTgt spid="7"/>
                                        </p:tgtEl>
                                        <p:attrNameLst>
                                          <p:attrName>ppt_w</p:attrName>
                                        </p:attrNameLst>
                                      </p:cBhvr>
                                      <p:tavLst>
                                        <p:tav tm="0">
                                          <p:val>
                                            <p:fltVal val="0"/>
                                          </p:val>
                                        </p:tav>
                                        <p:tav tm="100000">
                                          <p:val>
                                            <p:strVal val="#ppt_w"/>
                                          </p:val>
                                        </p:tav>
                                      </p:tavLst>
                                    </p:anim>
                                    <p:anim calcmode="lin" valueType="num">
                                      <p:cBhvr>
                                        <p:cTn id="10" dur="1000" fill="hold"/>
                                        <p:tgtEl>
                                          <p:spTgt spid="7"/>
                                        </p:tgtEl>
                                        <p:attrNameLst>
                                          <p:attrName>ppt_h</p:attrName>
                                        </p:attrNameLst>
                                      </p:cBhvr>
                                      <p:tavLst>
                                        <p:tav tm="0">
                                          <p:val>
                                            <p:fltVal val="0"/>
                                          </p:val>
                                        </p:tav>
                                        <p:tav tm="100000">
                                          <p:val>
                                            <p:strVal val="#ppt_h"/>
                                          </p:val>
                                        </p:tav>
                                      </p:tavLst>
                                    </p:anim>
                                    <p:anim calcmode="lin" valueType="num">
                                      <p:cBhvr>
                                        <p:cTn id="11" dur="1000" fill="hold"/>
                                        <p:tgtEl>
                                          <p:spTgt spid="7"/>
                                        </p:tgtEl>
                                        <p:attrNameLst>
                                          <p:attrName>style.rotation</p:attrName>
                                        </p:attrNameLst>
                                      </p:cBhvr>
                                      <p:tavLst>
                                        <p:tav tm="0">
                                          <p:val>
                                            <p:fltVal val="90"/>
                                          </p:val>
                                        </p:tav>
                                        <p:tav tm="100000">
                                          <p:val>
                                            <p:fltVal val="0"/>
                                          </p:val>
                                        </p:tav>
                                      </p:tavLst>
                                    </p:anim>
                                    <p:animEffect transition="in" filter="fade">
                                      <p:cBhvr>
                                        <p:cTn id="12" dur="1000"/>
                                        <p:tgtEl>
                                          <p:spTgt spid="7"/>
                                        </p:tgtEl>
                                      </p:cBhvr>
                                    </p:animEffect>
                                  </p:childTnLst>
                                </p:cTn>
                              </p:par>
                              <p:par>
                                <p:cTn id="13" presetID="2" presetClass="entr" presetSubtype="1" decel="60000" fill="hold" grpId="0" nodeType="withEffect">
                                  <p:stCondLst>
                                    <p:cond delay="4000"/>
                                  </p:stCondLst>
                                  <p:iterate type="lt">
                                    <p:tmPct val="20000"/>
                                  </p:iterate>
                                  <p:childTnLst>
                                    <p:set>
                                      <p:cBhvr>
                                        <p:cTn id="14" dur="1" fill="hold">
                                          <p:stCondLst>
                                            <p:cond delay="0"/>
                                          </p:stCondLst>
                                        </p:cTn>
                                        <p:tgtEl>
                                          <p:spTgt spid="8">
                                            <p:txEl>
                                              <p:pRg st="0" end="0"/>
                                            </p:txEl>
                                          </p:spTgt>
                                        </p:tgtEl>
                                        <p:attrNameLst>
                                          <p:attrName>style.visibility</p:attrName>
                                        </p:attrNameLst>
                                      </p:cBhvr>
                                      <p:to>
                                        <p:strVal val="visible"/>
                                      </p:to>
                                    </p:set>
                                    <p:anim calcmode="lin" valueType="num">
                                      <p:cBhvr additive="base">
                                        <p:cTn id="1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8">
                                            <p:txEl>
                                              <p:pRg st="0" end="0"/>
                                            </p:txEl>
                                          </p:spTgt>
                                        </p:tgtEl>
                                        <p:attrNameLst>
                                          <p:attrName>ppt_y</p:attrName>
                                        </p:attrNameLst>
                                      </p:cBhvr>
                                      <p:tavLst>
                                        <p:tav tm="0">
                                          <p:val>
                                            <p:strVal val="0-#ppt_h/2"/>
                                          </p:val>
                                        </p:tav>
                                        <p:tav tm="100000">
                                          <p:val>
                                            <p:strVal val="#ppt_y"/>
                                          </p:val>
                                        </p:tav>
                                      </p:tavLst>
                                    </p:anim>
                                  </p:childTnLst>
                                </p:cTn>
                              </p:par>
                              <p:par>
                                <p:cTn id="17" presetID="2" presetClass="entr" presetSubtype="2" decel="30000" fill="hold" grpId="0" nodeType="withEffect">
                                  <p:stCondLst>
                                    <p:cond delay="5500"/>
                                  </p:stCondLst>
                                  <p:iterate type="lt">
                                    <p:tmPct val="20000"/>
                                  </p:iterate>
                                  <p:childTnLst>
                                    <p:set>
                                      <p:cBhvr>
                                        <p:cTn id="18" dur="1" fill="hold">
                                          <p:stCondLst>
                                            <p:cond delay="0"/>
                                          </p:stCondLst>
                                        </p:cTn>
                                        <p:tgtEl>
                                          <p:spTgt spid="5">
                                            <p:txEl>
                                              <p:pRg st="0" end="0"/>
                                            </p:txEl>
                                          </p:spTgt>
                                        </p:tgtEl>
                                        <p:attrNameLst>
                                          <p:attrName>style.visibility</p:attrName>
                                        </p:attrNameLst>
                                      </p:cBhvr>
                                      <p:to>
                                        <p:strVal val="visible"/>
                                      </p:to>
                                    </p:set>
                                    <p:anim calcmode="lin" valueType="num">
                                      <p:cBhvr additive="base">
                                        <p:cTn id="19" dur="100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20" dur="1000" fill="hold"/>
                                        <p:tgtEl>
                                          <p:spTgt spid="5">
                                            <p:txEl>
                                              <p:pRg st="0" end="0"/>
                                            </p:txEl>
                                          </p:spTgt>
                                        </p:tgtEl>
                                        <p:attrNameLst>
                                          <p:attrName>ppt_y</p:attrName>
                                        </p:attrNameLst>
                                      </p:cBhvr>
                                      <p:tavLst>
                                        <p:tav tm="0">
                                          <p:val>
                                            <p:strVal val="#ppt_y"/>
                                          </p:val>
                                        </p:tav>
                                        <p:tav tm="100000">
                                          <p:val>
                                            <p:strVal val="#ppt_y"/>
                                          </p:val>
                                        </p:tav>
                                      </p:tavLst>
                                    </p:anim>
                                  </p:childTnLst>
                                </p:cTn>
                              </p:par>
                              <p:par>
                                <p:cTn id="21" presetID="41" presetClass="entr" presetSubtype="0" fill="hold" grpId="0" nodeType="withEffect">
                                  <p:stCondLst>
                                    <p:cond delay="9000"/>
                                  </p:stCondLst>
                                  <p:iterate type="lt">
                                    <p:tmPct val="20000"/>
                                  </p:iterate>
                                  <p:childTnLst>
                                    <p:set>
                                      <p:cBhvr>
                                        <p:cTn id="22" dur="1" fill="hold">
                                          <p:stCondLst>
                                            <p:cond delay="0"/>
                                          </p:stCondLst>
                                        </p:cTn>
                                        <p:tgtEl>
                                          <p:spTgt spid="6">
                                            <p:txEl>
                                              <p:pRg st="0" end="0"/>
                                            </p:txEl>
                                          </p:spTgt>
                                        </p:tgtEl>
                                        <p:attrNameLst>
                                          <p:attrName>style.visibility</p:attrName>
                                        </p:attrNameLst>
                                      </p:cBhvr>
                                      <p:to>
                                        <p:strVal val="visible"/>
                                      </p:to>
                                    </p:set>
                                    <p:anim calcmode="lin" valueType="num">
                                      <p:cBhvr>
                                        <p:cTn id="23" dur="20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4" dur="20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5" dur="20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6" dur="20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7" dur="20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8" repeatCount="indefinite" fill="hold" display="0">
                  <p:stCondLst>
                    <p:cond delay="indefinite"/>
                  </p:stCondLst>
                  <p:endCondLst>
                    <p:cond evt="onStopAudio" delay="0">
                      <p:tgtEl>
                        <p:sldTgt/>
                      </p:tgtEl>
                    </p:cond>
                  </p:endCondLst>
                </p:cTn>
                <p:tgtEl>
                  <p:spTgt spid="10"/>
                </p:tgtEl>
              </p:cMediaNode>
            </p:audio>
          </p:childTnLst>
        </p:cTn>
      </p:par>
    </p:tnLst>
    <p:bldLst>
      <p:bldP spid="5" grpId="0" build="allAtOnce"/>
      <p:bldP spid="6" grpId="0" build="allAtOnce"/>
      <p:bldP spid="7" grpId="0" animBg="1"/>
      <p:bldP spid="8"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40487" y="2398594"/>
            <a:ext cx="7933654" cy="1708160"/>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b="1" dirty="0">
                <a:solidFill>
                  <a:schemeClr val="accent2"/>
                </a:solidFill>
              </a:rPr>
              <a:t>出席代表：</a:t>
            </a:r>
            <a:r>
              <a:rPr lang="zh-CN" altLang="en-US" dirty="0">
                <a:solidFill>
                  <a:schemeClr val="tx1"/>
                </a:solidFill>
              </a:rPr>
              <a:t>出席大会的正式代表</a:t>
            </a:r>
            <a:r>
              <a:rPr lang="en-US" altLang="zh-CN" dirty="0">
                <a:solidFill>
                  <a:schemeClr val="tx1"/>
                </a:solidFill>
              </a:rPr>
              <a:t>547</a:t>
            </a:r>
            <a:r>
              <a:rPr lang="zh-CN" altLang="en-US" dirty="0">
                <a:solidFill>
                  <a:schemeClr val="tx1"/>
                </a:solidFill>
              </a:rPr>
              <a:t>人，候补代表</a:t>
            </a:r>
            <a:r>
              <a:rPr lang="en-US" altLang="zh-CN" dirty="0">
                <a:solidFill>
                  <a:schemeClr val="tx1"/>
                </a:solidFill>
              </a:rPr>
              <a:t>208</a:t>
            </a:r>
            <a:r>
              <a:rPr lang="zh-CN" altLang="en-US" dirty="0">
                <a:solidFill>
                  <a:schemeClr val="tx1"/>
                </a:solidFill>
              </a:rPr>
              <a:t>人，代表全国</a:t>
            </a:r>
            <a:r>
              <a:rPr lang="en-US" altLang="zh-CN" dirty="0">
                <a:solidFill>
                  <a:schemeClr val="tx1"/>
                </a:solidFill>
              </a:rPr>
              <a:t>121</a:t>
            </a:r>
            <a:r>
              <a:rPr lang="zh-CN" altLang="en-US" dirty="0">
                <a:solidFill>
                  <a:schemeClr val="tx1"/>
                </a:solidFill>
              </a:rPr>
              <a:t>万名党员。</a:t>
            </a:r>
          </a:p>
          <a:p>
            <a:pPr>
              <a:lnSpc>
                <a:spcPts val="1800"/>
              </a:lnSpc>
            </a:pPr>
            <a:r>
              <a:rPr lang="zh-CN" altLang="en-US" b="1" dirty="0">
                <a:solidFill>
                  <a:schemeClr val="accent2"/>
                </a:solidFill>
              </a:rPr>
              <a:t>主要内容：</a:t>
            </a:r>
            <a:r>
              <a:rPr lang="zh-CN" altLang="en-US" dirty="0">
                <a:solidFill>
                  <a:schemeClr val="tx1"/>
                </a:solidFill>
              </a:rPr>
              <a:t>毛泽东</a:t>
            </a:r>
            <a:r>
              <a:rPr lang="en-US" altLang="zh-CN" dirty="0">
                <a:solidFill>
                  <a:schemeClr val="tx1"/>
                </a:solidFill>
              </a:rPr>
              <a:t>《</a:t>
            </a:r>
            <a:r>
              <a:rPr lang="zh-CN" altLang="en-US" dirty="0">
                <a:solidFill>
                  <a:schemeClr val="tx1"/>
                </a:solidFill>
              </a:rPr>
              <a:t>论联合政府</a:t>
            </a:r>
            <a:r>
              <a:rPr lang="en-US" altLang="zh-CN" dirty="0">
                <a:solidFill>
                  <a:schemeClr val="tx1"/>
                </a:solidFill>
              </a:rPr>
              <a:t>》</a:t>
            </a:r>
            <a:r>
              <a:rPr lang="zh-CN" altLang="en-US" dirty="0">
                <a:solidFill>
                  <a:schemeClr val="tx1"/>
                </a:solidFill>
              </a:rPr>
              <a:t>、朱德</a:t>
            </a:r>
            <a:r>
              <a:rPr lang="en-US" altLang="zh-CN" dirty="0">
                <a:solidFill>
                  <a:schemeClr val="tx1"/>
                </a:solidFill>
              </a:rPr>
              <a:t>《</a:t>
            </a:r>
            <a:r>
              <a:rPr lang="zh-CN" altLang="en-US" dirty="0">
                <a:solidFill>
                  <a:schemeClr val="tx1"/>
                </a:solidFill>
              </a:rPr>
              <a:t>论解放区战场</a:t>
            </a:r>
            <a:r>
              <a:rPr lang="en-US" altLang="zh-CN" dirty="0">
                <a:solidFill>
                  <a:schemeClr val="tx1"/>
                </a:solidFill>
              </a:rPr>
              <a:t>》</a:t>
            </a:r>
            <a:r>
              <a:rPr lang="zh-CN" altLang="en-US" dirty="0">
                <a:solidFill>
                  <a:schemeClr val="tx1"/>
                </a:solidFill>
              </a:rPr>
              <a:t>、刘少奇</a:t>
            </a:r>
            <a:r>
              <a:rPr lang="en-US" altLang="zh-CN" dirty="0">
                <a:solidFill>
                  <a:schemeClr val="tx1"/>
                </a:solidFill>
              </a:rPr>
              <a:t>《</a:t>
            </a:r>
            <a:r>
              <a:rPr lang="zh-CN" altLang="en-US" dirty="0">
                <a:solidFill>
                  <a:schemeClr val="tx1"/>
                </a:solidFill>
              </a:rPr>
              <a:t>关于修改党章的报告</a:t>
            </a:r>
            <a:r>
              <a:rPr lang="en-US" altLang="zh-CN" dirty="0">
                <a:solidFill>
                  <a:schemeClr val="tx1"/>
                </a:solidFill>
              </a:rPr>
              <a:t>》</a:t>
            </a:r>
            <a:r>
              <a:rPr lang="zh-CN" altLang="en-US" dirty="0">
                <a:solidFill>
                  <a:schemeClr val="tx1"/>
                </a:solidFill>
              </a:rPr>
              <a:t>、周恩来</a:t>
            </a:r>
            <a:r>
              <a:rPr lang="en-US" altLang="zh-CN" dirty="0">
                <a:solidFill>
                  <a:schemeClr val="tx1"/>
                </a:solidFill>
              </a:rPr>
              <a:t>《</a:t>
            </a:r>
            <a:r>
              <a:rPr lang="zh-CN" altLang="en-US" dirty="0">
                <a:solidFill>
                  <a:schemeClr val="tx1"/>
                </a:solidFill>
              </a:rPr>
              <a:t>论统一战线</a:t>
            </a:r>
            <a:r>
              <a:rPr lang="en-US" altLang="zh-CN" dirty="0">
                <a:solidFill>
                  <a:schemeClr val="tx1"/>
                </a:solidFill>
              </a:rPr>
              <a:t>》</a:t>
            </a:r>
          </a:p>
          <a:p>
            <a:pPr>
              <a:lnSpc>
                <a:spcPts val="1800"/>
              </a:lnSpc>
            </a:pPr>
            <a:r>
              <a:rPr lang="zh-CN" altLang="en-US" dirty="0">
                <a:solidFill>
                  <a:schemeClr val="tx1"/>
                </a:solidFill>
              </a:rPr>
              <a:t>大会总结了民主革命二十多年曲折发展的历史经验，制定了党的路线，即放手发动群众，壮大人民力量，在我党的领导下，打败日本侵略者，解放全国人民，建立一个新民主主义的中国。大会通过了新党章，规定以马克思列宁主义的理论与中国革命的实践之统一的思想</a:t>
            </a:r>
            <a:r>
              <a:rPr lang="en-US" altLang="zh-CN" dirty="0">
                <a:solidFill>
                  <a:schemeClr val="tx1"/>
                </a:solidFill>
              </a:rPr>
              <a:t>——</a:t>
            </a:r>
            <a:r>
              <a:rPr lang="zh-CN" altLang="en-US" dirty="0">
                <a:solidFill>
                  <a:schemeClr val="tx1"/>
                </a:solidFill>
              </a:rPr>
              <a:t>毛泽东思想，作为我们党的一切工作的指针。大会选举了新的中央委员会。 </a:t>
            </a:r>
          </a:p>
        </p:txBody>
      </p:sp>
      <p:sp>
        <p:nvSpPr>
          <p:cNvPr id="10" name="圆角矩形 9"/>
          <p:cNvSpPr/>
          <p:nvPr/>
        </p:nvSpPr>
        <p:spPr>
          <a:xfrm>
            <a:off x="640487" y="1077114"/>
            <a:ext cx="5557390"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904632" y="1034526"/>
            <a:ext cx="3243432" cy="397801"/>
            <a:chOff x="1502660" y="1034526"/>
            <a:chExt cx="3243432" cy="397801"/>
          </a:xfrm>
        </p:grpSpPr>
        <p:sp>
          <p:nvSpPr>
            <p:cNvPr id="11" name="TextBox 10"/>
            <p:cNvSpPr txBox="1"/>
            <p:nvPr/>
          </p:nvSpPr>
          <p:spPr>
            <a:xfrm>
              <a:off x="1867667" y="1034526"/>
              <a:ext cx="2878425"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r>
                <a:rPr lang="zh-CN" altLang="en-US" dirty="0">
                  <a:solidFill>
                    <a:schemeClr val="accent3">
                      <a:lumMod val="40000"/>
                      <a:lumOff val="60000"/>
                    </a:schemeClr>
                  </a:solidFill>
                </a:rPr>
                <a:t>中国共产党第七次全国代表大会</a:t>
              </a:r>
            </a:p>
          </p:txBody>
        </p:sp>
        <p:sp>
          <p:nvSpPr>
            <p:cNvPr id="12" name="Freeform 4"/>
            <p:cNvSpPr>
              <a:spLocks/>
            </p:cNvSpPr>
            <p:nvPr/>
          </p:nvSpPr>
          <p:spPr bwMode="auto">
            <a:xfrm>
              <a:off x="1502660" y="1102514"/>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3" name="TextBox 12"/>
          <p:cNvSpPr txBox="1"/>
          <p:nvPr/>
        </p:nvSpPr>
        <p:spPr>
          <a:xfrm>
            <a:off x="2201788" y="1600263"/>
            <a:ext cx="2434788" cy="698659"/>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 1945.4.23—6.11</a:t>
            </a:r>
          </a:p>
          <a:p>
            <a:pPr>
              <a:lnSpc>
                <a:spcPts val="1800"/>
              </a:lnSpc>
            </a:pPr>
            <a:r>
              <a:rPr lang="zh-CN" altLang="en-US" dirty="0">
                <a:solidFill>
                  <a:schemeClr val="bg1"/>
                </a:solidFill>
              </a:rPr>
              <a:t>地点：延安</a:t>
            </a:r>
          </a:p>
        </p:txBody>
      </p:sp>
      <p:sp>
        <p:nvSpPr>
          <p:cNvPr id="14" name="TextBox 13"/>
          <p:cNvSpPr txBox="1"/>
          <p:nvPr/>
        </p:nvSpPr>
        <p:spPr>
          <a:xfrm>
            <a:off x="640487" y="4085659"/>
            <a:ext cx="7933654" cy="646331"/>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b="1" dirty="0">
                <a:solidFill>
                  <a:schemeClr val="accent2"/>
                </a:solidFill>
              </a:rPr>
              <a:t>意义：</a:t>
            </a:r>
            <a:r>
              <a:rPr lang="zh-CN" altLang="en-US" dirty="0">
                <a:solidFill>
                  <a:schemeClr val="tx1"/>
                </a:solidFill>
              </a:rPr>
              <a:t>党的“七大”是一次团结的大会、胜利的大会，它实现了全党在马克思列宁主义、毛泽东思想和党的路线的基础上的团结，为抗日战争和民主革命的胜利做了充分的准备。</a:t>
            </a:r>
          </a:p>
        </p:txBody>
      </p:sp>
      <p:pic>
        <p:nvPicPr>
          <p:cNvPr id="1026" name="Picture 2" descr="http://upload.m4.cn/2012/1105/thumb_940__135209668824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16145"/>
          <a:stretch/>
        </p:blipFill>
        <p:spPr bwMode="auto">
          <a:xfrm>
            <a:off x="6372200" y="1230202"/>
            <a:ext cx="2345232" cy="1269539"/>
          </a:xfrm>
          <a:prstGeom prst="rect">
            <a:avLst/>
          </a:prstGeom>
          <a:solidFill>
            <a:srgbClr val="FFFFFF">
              <a:shade val="85000"/>
            </a:srgbClr>
          </a:solidFill>
          <a:ln w="5715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72382488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30" presetClass="entr" presetSubtype="0" fill="hold" nodeType="afterEffect">
                                  <p:stCondLst>
                                    <p:cond delay="0"/>
                                  </p:stCondLst>
                                  <p:childTnLst>
                                    <p:set>
                                      <p:cBhvr>
                                        <p:cTn id="32" dur="1" fill="hold">
                                          <p:stCondLst>
                                            <p:cond delay="0"/>
                                          </p:stCondLst>
                                        </p:cTn>
                                        <p:tgtEl>
                                          <p:spTgt spid="1026"/>
                                        </p:tgtEl>
                                        <p:attrNameLst>
                                          <p:attrName>style.visibility</p:attrName>
                                        </p:attrNameLst>
                                      </p:cBhvr>
                                      <p:to>
                                        <p:strVal val="visible"/>
                                      </p:to>
                                    </p:set>
                                    <p:animEffect transition="in" filter="fade">
                                      <p:cBhvr>
                                        <p:cTn id="33" dur="800" decel="100000"/>
                                        <p:tgtEl>
                                          <p:spTgt spid="1026"/>
                                        </p:tgtEl>
                                      </p:cBhvr>
                                    </p:animEffect>
                                    <p:anim calcmode="lin" valueType="num">
                                      <p:cBhvr>
                                        <p:cTn id="34" dur="800" decel="100000" fill="hold"/>
                                        <p:tgtEl>
                                          <p:spTgt spid="1026"/>
                                        </p:tgtEl>
                                        <p:attrNameLst>
                                          <p:attrName>style.rotation</p:attrName>
                                        </p:attrNameLst>
                                      </p:cBhvr>
                                      <p:tavLst>
                                        <p:tav tm="0">
                                          <p:val>
                                            <p:fltVal val="-90"/>
                                          </p:val>
                                        </p:tav>
                                        <p:tav tm="100000">
                                          <p:val>
                                            <p:fltVal val="0"/>
                                          </p:val>
                                        </p:tav>
                                      </p:tavLst>
                                    </p:anim>
                                    <p:anim calcmode="lin" valueType="num">
                                      <p:cBhvr>
                                        <p:cTn id="35" dur="800" decel="100000" fill="hold"/>
                                        <p:tgtEl>
                                          <p:spTgt spid="1026"/>
                                        </p:tgtEl>
                                        <p:attrNameLst>
                                          <p:attrName>ppt_x</p:attrName>
                                        </p:attrNameLst>
                                      </p:cBhvr>
                                      <p:tavLst>
                                        <p:tav tm="0">
                                          <p:val>
                                            <p:strVal val="#ppt_x+0.4"/>
                                          </p:val>
                                        </p:tav>
                                        <p:tav tm="100000">
                                          <p:val>
                                            <p:strVal val="#ppt_x-0.05"/>
                                          </p:val>
                                        </p:tav>
                                      </p:tavLst>
                                    </p:anim>
                                    <p:anim calcmode="lin" valueType="num">
                                      <p:cBhvr>
                                        <p:cTn id="36" dur="800" decel="100000" fill="hold"/>
                                        <p:tgtEl>
                                          <p:spTgt spid="1026"/>
                                        </p:tgtEl>
                                        <p:attrNameLst>
                                          <p:attrName>ppt_y</p:attrName>
                                        </p:attrNameLst>
                                      </p:cBhvr>
                                      <p:tavLst>
                                        <p:tav tm="0">
                                          <p:val>
                                            <p:strVal val="#ppt_y-0.4"/>
                                          </p:val>
                                        </p:tav>
                                        <p:tav tm="100000">
                                          <p:val>
                                            <p:strVal val="#ppt_y+0.1"/>
                                          </p:val>
                                        </p:tav>
                                      </p:tavLst>
                                    </p:anim>
                                    <p:anim calcmode="lin" valueType="num">
                                      <p:cBhvr>
                                        <p:cTn id="37" dur="200" accel="100000" fill="hold">
                                          <p:stCondLst>
                                            <p:cond delay="800"/>
                                          </p:stCondLst>
                                        </p:cTn>
                                        <p:tgtEl>
                                          <p:spTgt spid="1026"/>
                                        </p:tgtEl>
                                        <p:attrNameLst>
                                          <p:attrName>ppt_x</p:attrName>
                                        </p:attrNameLst>
                                      </p:cBhvr>
                                      <p:tavLst>
                                        <p:tav tm="0">
                                          <p:val>
                                            <p:strVal val="#ppt_x-0.05"/>
                                          </p:val>
                                        </p:tav>
                                        <p:tav tm="100000">
                                          <p:val>
                                            <p:strVal val="#ppt_x"/>
                                          </p:val>
                                        </p:tav>
                                      </p:tavLst>
                                    </p:anim>
                                    <p:anim calcmode="lin" valueType="num">
                                      <p:cBhvr>
                                        <p:cTn id="38" dur="200" accel="100000" fill="hold">
                                          <p:stCondLst>
                                            <p:cond delay="800"/>
                                          </p:stCondLst>
                                        </p:cTn>
                                        <p:tgtEl>
                                          <p:spTgt spid="102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animBg="1"/>
      <p:bldP spid="13" grpId="0" animBg="1"/>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0496" y="1257914"/>
            <a:ext cx="4666392" cy="3885586"/>
          </a:xfrm>
          <a:prstGeom prst="rect">
            <a:avLst/>
          </a:prstGeom>
        </p:spPr>
      </p:pic>
      <p:grpSp>
        <p:nvGrpSpPr>
          <p:cNvPr id="3" name="组合 2"/>
          <p:cNvGrpSpPr/>
          <p:nvPr/>
        </p:nvGrpSpPr>
        <p:grpSpPr>
          <a:xfrm>
            <a:off x="4055739" y="2198599"/>
            <a:ext cx="3698453" cy="751387"/>
            <a:chOff x="4055739" y="2198599"/>
            <a:chExt cx="3698453" cy="751387"/>
          </a:xfrm>
        </p:grpSpPr>
        <p:sp>
          <p:nvSpPr>
            <p:cNvPr id="9" name="圆角矩形 8"/>
            <p:cNvSpPr/>
            <p:nvPr/>
          </p:nvSpPr>
          <p:spPr>
            <a:xfrm>
              <a:off x="4055739" y="2198599"/>
              <a:ext cx="3698453" cy="751387"/>
            </a:xfrm>
            <a:prstGeom prst="roundRect">
              <a:avLst/>
            </a:prstGeom>
            <a:solidFill>
              <a:srgbClr val="AE0E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23" name="TextBox 17"/>
            <p:cNvSpPr txBox="1">
              <a:spLocks noChangeArrowheads="1"/>
            </p:cNvSpPr>
            <p:nvPr/>
          </p:nvSpPr>
          <p:spPr bwMode="auto">
            <a:xfrm>
              <a:off x="4111383" y="2231899"/>
              <a:ext cx="2376264" cy="684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4000" b="1" dirty="0">
                  <a:solidFill>
                    <a:schemeClr val="accent3">
                      <a:lumMod val="40000"/>
                      <a:lumOff val="60000"/>
                    </a:schemeClr>
                  </a:solidFill>
                  <a:latin typeface="微软雅黑" pitchFamily="34" charset="-122"/>
                  <a:ea typeface="微软雅黑" pitchFamily="34" charset="-122"/>
                </a:rPr>
                <a:t>第二部分</a:t>
              </a:r>
            </a:p>
          </p:txBody>
        </p:sp>
      </p:grpSp>
      <p:pic>
        <p:nvPicPr>
          <p:cNvPr id="9220" name="图片 1"/>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0" y="4301129"/>
            <a:ext cx="9144000" cy="842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7"/>
          <p:cNvSpPr txBox="1">
            <a:spLocks noChangeArrowheads="1"/>
          </p:cNvSpPr>
          <p:nvPr/>
        </p:nvSpPr>
        <p:spPr bwMode="auto">
          <a:xfrm>
            <a:off x="4009776" y="3062695"/>
            <a:ext cx="4954712" cy="561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200" b="1" dirty="0">
                <a:solidFill>
                  <a:srgbClr val="AE0E16"/>
                </a:solidFill>
                <a:latin typeface="微软雅黑" pitchFamily="34" charset="-122"/>
                <a:ea typeface="微软雅黑" pitchFamily="34" charset="-122"/>
              </a:rPr>
              <a:t>社会主义革命和建设时期</a:t>
            </a:r>
          </a:p>
        </p:txBody>
      </p:sp>
      <p:grpSp>
        <p:nvGrpSpPr>
          <p:cNvPr id="2" name="组合 1"/>
          <p:cNvGrpSpPr/>
          <p:nvPr/>
        </p:nvGrpSpPr>
        <p:grpSpPr>
          <a:xfrm>
            <a:off x="3840255" y="920734"/>
            <a:ext cx="1780804" cy="1447792"/>
            <a:chOff x="3840255" y="920734"/>
            <a:chExt cx="1780804" cy="1447792"/>
          </a:xfrm>
        </p:grpSpPr>
        <p:sp>
          <p:nvSpPr>
            <p:cNvPr id="8" name="Freeform 5"/>
            <p:cNvSpPr>
              <a:spLocks noEditPoints="1"/>
            </p:cNvSpPr>
            <p:nvPr/>
          </p:nvSpPr>
          <p:spPr bwMode="auto">
            <a:xfrm>
              <a:off x="3840255" y="920734"/>
              <a:ext cx="1780804" cy="1447792"/>
            </a:xfrm>
            <a:custGeom>
              <a:avLst/>
              <a:gdLst>
                <a:gd name="T0" fmla="*/ 773 w 16663"/>
                <a:gd name="T1" fmla="*/ 2160 h 13547"/>
                <a:gd name="T2" fmla="*/ 3561 w 16663"/>
                <a:gd name="T3" fmla="*/ 763 h 13547"/>
                <a:gd name="T4" fmla="*/ 5224 w 16663"/>
                <a:gd name="T5" fmla="*/ 403 h 13547"/>
                <a:gd name="T6" fmla="*/ 6215 w 16663"/>
                <a:gd name="T7" fmla="*/ 664 h 13547"/>
                <a:gd name="T8" fmla="*/ 6985 w 16663"/>
                <a:gd name="T9" fmla="*/ 1124 h 13547"/>
                <a:gd name="T10" fmla="*/ 7985 w 16663"/>
                <a:gd name="T11" fmla="*/ 1365 h 13547"/>
                <a:gd name="T12" fmla="*/ 8623 w 16663"/>
                <a:gd name="T13" fmla="*/ 1318 h 13547"/>
                <a:gd name="T14" fmla="*/ 8944 w 16663"/>
                <a:gd name="T15" fmla="*/ 1273 h 13547"/>
                <a:gd name="T16" fmla="*/ 9379 w 16663"/>
                <a:gd name="T17" fmla="*/ 1157 h 13547"/>
                <a:gd name="T18" fmla="*/ 9882 w 16663"/>
                <a:gd name="T19" fmla="*/ 938 h 13547"/>
                <a:gd name="T20" fmla="*/ 10410 w 16663"/>
                <a:gd name="T21" fmla="*/ 581 h 13547"/>
                <a:gd name="T22" fmla="*/ 10768 w 16663"/>
                <a:gd name="T23" fmla="*/ 409 h 13547"/>
                <a:gd name="T24" fmla="*/ 11252 w 16663"/>
                <a:gd name="T25" fmla="*/ 224 h 13547"/>
                <a:gd name="T26" fmla="*/ 11855 w 16663"/>
                <a:gd name="T27" fmla="*/ 65 h 13547"/>
                <a:gd name="T28" fmla="*/ 12514 w 16663"/>
                <a:gd name="T29" fmla="*/ 0 h 13547"/>
                <a:gd name="T30" fmla="*/ 12913 w 16663"/>
                <a:gd name="T31" fmla="*/ 97 h 13547"/>
                <a:gd name="T32" fmla="*/ 12753 w 16663"/>
                <a:gd name="T33" fmla="*/ 339 h 13547"/>
                <a:gd name="T34" fmla="*/ 12569 w 16663"/>
                <a:gd name="T35" fmla="*/ 717 h 13547"/>
                <a:gd name="T36" fmla="*/ 12465 w 16663"/>
                <a:gd name="T37" fmla="*/ 1165 h 13547"/>
                <a:gd name="T38" fmla="*/ 12548 w 16663"/>
                <a:gd name="T39" fmla="*/ 1617 h 13547"/>
                <a:gd name="T40" fmla="*/ 12852 w 16663"/>
                <a:gd name="T41" fmla="*/ 1948 h 13547"/>
                <a:gd name="T42" fmla="*/ 13321 w 16663"/>
                <a:gd name="T43" fmla="*/ 2121 h 13547"/>
                <a:gd name="T44" fmla="*/ 14215 w 16663"/>
                <a:gd name="T45" fmla="*/ 2395 h 13547"/>
                <a:gd name="T46" fmla="*/ 14913 w 16663"/>
                <a:gd name="T47" fmla="*/ 2693 h 13547"/>
                <a:gd name="T48" fmla="*/ 15487 w 16663"/>
                <a:gd name="T49" fmla="*/ 3120 h 13547"/>
                <a:gd name="T50" fmla="*/ 15759 w 16663"/>
                <a:gd name="T51" fmla="*/ 3550 h 13547"/>
                <a:gd name="T52" fmla="*/ 15910 w 16663"/>
                <a:gd name="T53" fmla="*/ 3898 h 13547"/>
                <a:gd name="T54" fmla="*/ 16057 w 16663"/>
                <a:gd name="T55" fmla="*/ 4329 h 13547"/>
                <a:gd name="T56" fmla="*/ 16182 w 16663"/>
                <a:gd name="T57" fmla="*/ 4857 h 13547"/>
                <a:gd name="T58" fmla="*/ 16236 w 16663"/>
                <a:gd name="T59" fmla="*/ 5440 h 13547"/>
                <a:gd name="T60" fmla="*/ 16247 w 16663"/>
                <a:gd name="T61" fmla="*/ 5872 h 13547"/>
                <a:gd name="T62" fmla="*/ 16310 w 16663"/>
                <a:gd name="T63" fmla="*/ 6395 h 13547"/>
                <a:gd name="T64" fmla="*/ 16401 w 16663"/>
                <a:gd name="T65" fmla="*/ 6814 h 13547"/>
                <a:gd name="T66" fmla="*/ 16539 w 16663"/>
                <a:gd name="T67" fmla="*/ 7127 h 13547"/>
                <a:gd name="T68" fmla="*/ 16543 w 16663"/>
                <a:gd name="T69" fmla="*/ 7174 h 13547"/>
                <a:gd name="T70" fmla="*/ 15949 w 16663"/>
                <a:gd name="T71" fmla="*/ 7010 h 13547"/>
                <a:gd name="T72" fmla="*/ 14920 w 16663"/>
                <a:gd name="T73" fmla="*/ 6912 h 13547"/>
                <a:gd name="T74" fmla="*/ 13529 w 16663"/>
                <a:gd name="T75" fmla="*/ 7079 h 13547"/>
                <a:gd name="T76" fmla="*/ 11848 w 16663"/>
                <a:gd name="T77" fmla="*/ 7711 h 13547"/>
                <a:gd name="T78" fmla="*/ 10489 w 16663"/>
                <a:gd name="T79" fmla="*/ 8592 h 13547"/>
                <a:gd name="T80" fmla="*/ 9952 w 16663"/>
                <a:gd name="T81" fmla="*/ 9030 h 13547"/>
                <a:gd name="T82" fmla="*/ 9100 w 16663"/>
                <a:gd name="T83" fmla="*/ 9605 h 13547"/>
                <a:gd name="T84" fmla="*/ 8071 w 16663"/>
                <a:gd name="T85" fmla="*/ 10092 h 13547"/>
                <a:gd name="T86" fmla="*/ 7004 w 16663"/>
                <a:gd name="T87" fmla="*/ 10264 h 13547"/>
                <a:gd name="T88" fmla="*/ 6304 w 16663"/>
                <a:gd name="T89" fmla="*/ 10046 h 13547"/>
                <a:gd name="T90" fmla="*/ 6125 w 16663"/>
                <a:gd name="T91" fmla="*/ 9865 h 13547"/>
                <a:gd name="T92" fmla="*/ 5799 w 16663"/>
                <a:gd name="T93" fmla="*/ 9661 h 13547"/>
                <a:gd name="T94" fmla="*/ 5337 w 16663"/>
                <a:gd name="T95" fmla="*/ 9555 h 13547"/>
                <a:gd name="T96" fmla="*/ 4748 w 16663"/>
                <a:gd name="T97" fmla="*/ 9674 h 13547"/>
                <a:gd name="T98" fmla="*/ 4042 w 16663"/>
                <a:gd name="T99" fmla="*/ 10143 h 13547"/>
                <a:gd name="T100" fmla="*/ 3437 w 16663"/>
                <a:gd name="T101" fmla="*/ 10763 h 13547"/>
                <a:gd name="T102" fmla="*/ 2994 w 16663"/>
                <a:gd name="T103" fmla="*/ 11383 h 13547"/>
                <a:gd name="T104" fmla="*/ 2662 w 16663"/>
                <a:gd name="T105" fmla="*/ 11991 h 13547"/>
                <a:gd name="T106" fmla="*/ 2303 w 16663"/>
                <a:gd name="T107" fmla="*/ 12761 h 13547"/>
                <a:gd name="T108" fmla="*/ 191 w 16663"/>
                <a:gd name="T109" fmla="*/ 3898 h 13547"/>
                <a:gd name="T110" fmla="*/ 231 w 16663"/>
                <a:gd name="T111" fmla="*/ 2906 h 13547"/>
                <a:gd name="T112" fmla="*/ 564 w 16663"/>
                <a:gd name="T113" fmla="*/ 2195 h 13547"/>
                <a:gd name="T114" fmla="*/ 735 w 16663"/>
                <a:gd name="T115" fmla="*/ 2166 h 13547"/>
                <a:gd name="T116" fmla="*/ 553 w 16663"/>
                <a:gd name="T117" fmla="*/ 3699 h 13547"/>
                <a:gd name="T118" fmla="*/ 412 w 16663"/>
                <a:gd name="T119" fmla="*/ 2857 h 13547"/>
                <a:gd name="T120" fmla="*/ 319 w 16663"/>
                <a:gd name="T121" fmla="*/ 2312 h 13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663" h="13547">
                  <a:moveTo>
                    <a:pt x="359" y="3903"/>
                  </a:moveTo>
                  <a:lnTo>
                    <a:pt x="456" y="3877"/>
                  </a:lnTo>
                  <a:lnTo>
                    <a:pt x="2066" y="13521"/>
                  </a:lnTo>
                  <a:lnTo>
                    <a:pt x="1969" y="13547"/>
                  </a:lnTo>
                  <a:lnTo>
                    <a:pt x="359" y="3903"/>
                  </a:lnTo>
                  <a:close/>
                  <a:moveTo>
                    <a:pt x="773" y="2160"/>
                  </a:moveTo>
                  <a:lnTo>
                    <a:pt x="1334" y="1838"/>
                  </a:lnTo>
                  <a:lnTo>
                    <a:pt x="1855" y="1553"/>
                  </a:lnTo>
                  <a:lnTo>
                    <a:pt x="2335" y="1305"/>
                  </a:lnTo>
                  <a:lnTo>
                    <a:pt x="2779" y="1093"/>
                  </a:lnTo>
                  <a:lnTo>
                    <a:pt x="3186" y="912"/>
                  </a:lnTo>
                  <a:lnTo>
                    <a:pt x="3561" y="763"/>
                  </a:lnTo>
                  <a:lnTo>
                    <a:pt x="3903" y="642"/>
                  </a:lnTo>
                  <a:lnTo>
                    <a:pt x="4218" y="548"/>
                  </a:lnTo>
                  <a:lnTo>
                    <a:pt x="4504" y="480"/>
                  </a:lnTo>
                  <a:lnTo>
                    <a:pt x="4767" y="434"/>
                  </a:lnTo>
                  <a:lnTo>
                    <a:pt x="5006" y="410"/>
                  </a:lnTo>
                  <a:lnTo>
                    <a:pt x="5224" y="403"/>
                  </a:lnTo>
                  <a:lnTo>
                    <a:pt x="5424" y="415"/>
                  </a:lnTo>
                  <a:lnTo>
                    <a:pt x="5607" y="442"/>
                  </a:lnTo>
                  <a:lnTo>
                    <a:pt x="5776" y="483"/>
                  </a:lnTo>
                  <a:lnTo>
                    <a:pt x="5932" y="534"/>
                  </a:lnTo>
                  <a:lnTo>
                    <a:pt x="6078" y="595"/>
                  </a:lnTo>
                  <a:lnTo>
                    <a:pt x="6215" y="664"/>
                  </a:lnTo>
                  <a:lnTo>
                    <a:pt x="6347" y="738"/>
                  </a:lnTo>
                  <a:lnTo>
                    <a:pt x="6475" y="815"/>
                  </a:lnTo>
                  <a:lnTo>
                    <a:pt x="6600" y="894"/>
                  </a:lnTo>
                  <a:lnTo>
                    <a:pt x="6726" y="974"/>
                  </a:lnTo>
                  <a:lnTo>
                    <a:pt x="6854" y="1051"/>
                  </a:lnTo>
                  <a:lnTo>
                    <a:pt x="6985" y="1124"/>
                  </a:lnTo>
                  <a:lnTo>
                    <a:pt x="7123" y="1191"/>
                  </a:lnTo>
                  <a:lnTo>
                    <a:pt x="7270" y="1249"/>
                  </a:lnTo>
                  <a:lnTo>
                    <a:pt x="7429" y="1298"/>
                  </a:lnTo>
                  <a:lnTo>
                    <a:pt x="7598" y="1334"/>
                  </a:lnTo>
                  <a:lnTo>
                    <a:pt x="7784" y="1357"/>
                  </a:lnTo>
                  <a:lnTo>
                    <a:pt x="7985" y="1365"/>
                  </a:lnTo>
                  <a:lnTo>
                    <a:pt x="8205" y="1354"/>
                  </a:lnTo>
                  <a:lnTo>
                    <a:pt x="8447" y="1324"/>
                  </a:lnTo>
                  <a:lnTo>
                    <a:pt x="8459" y="1324"/>
                  </a:lnTo>
                  <a:lnTo>
                    <a:pt x="8493" y="1324"/>
                  </a:lnTo>
                  <a:lnTo>
                    <a:pt x="8548" y="1322"/>
                  </a:lnTo>
                  <a:lnTo>
                    <a:pt x="8623" y="1318"/>
                  </a:lnTo>
                  <a:lnTo>
                    <a:pt x="8667" y="1314"/>
                  </a:lnTo>
                  <a:lnTo>
                    <a:pt x="8715" y="1308"/>
                  </a:lnTo>
                  <a:lnTo>
                    <a:pt x="8767" y="1302"/>
                  </a:lnTo>
                  <a:lnTo>
                    <a:pt x="8822" y="1294"/>
                  </a:lnTo>
                  <a:lnTo>
                    <a:pt x="8881" y="1284"/>
                  </a:lnTo>
                  <a:lnTo>
                    <a:pt x="8944" y="1273"/>
                  </a:lnTo>
                  <a:lnTo>
                    <a:pt x="9009" y="1259"/>
                  </a:lnTo>
                  <a:lnTo>
                    <a:pt x="9078" y="1244"/>
                  </a:lnTo>
                  <a:lnTo>
                    <a:pt x="9150" y="1226"/>
                  </a:lnTo>
                  <a:lnTo>
                    <a:pt x="9224" y="1206"/>
                  </a:lnTo>
                  <a:lnTo>
                    <a:pt x="9300" y="1183"/>
                  </a:lnTo>
                  <a:lnTo>
                    <a:pt x="9379" y="1157"/>
                  </a:lnTo>
                  <a:lnTo>
                    <a:pt x="9459" y="1129"/>
                  </a:lnTo>
                  <a:lnTo>
                    <a:pt x="9541" y="1098"/>
                  </a:lnTo>
                  <a:lnTo>
                    <a:pt x="9625" y="1062"/>
                  </a:lnTo>
                  <a:lnTo>
                    <a:pt x="9709" y="1025"/>
                  </a:lnTo>
                  <a:lnTo>
                    <a:pt x="9796" y="983"/>
                  </a:lnTo>
                  <a:lnTo>
                    <a:pt x="9882" y="938"/>
                  </a:lnTo>
                  <a:lnTo>
                    <a:pt x="9970" y="889"/>
                  </a:lnTo>
                  <a:lnTo>
                    <a:pt x="10058" y="836"/>
                  </a:lnTo>
                  <a:lnTo>
                    <a:pt x="10146" y="779"/>
                  </a:lnTo>
                  <a:lnTo>
                    <a:pt x="10234" y="717"/>
                  </a:lnTo>
                  <a:lnTo>
                    <a:pt x="10323" y="652"/>
                  </a:lnTo>
                  <a:lnTo>
                    <a:pt x="10410" y="581"/>
                  </a:lnTo>
                  <a:lnTo>
                    <a:pt x="10426" y="572"/>
                  </a:lnTo>
                  <a:lnTo>
                    <a:pt x="10473" y="548"/>
                  </a:lnTo>
                  <a:lnTo>
                    <a:pt x="10547" y="511"/>
                  </a:lnTo>
                  <a:lnTo>
                    <a:pt x="10647" y="464"/>
                  </a:lnTo>
                  <a:lnTo>
                    <a:pt x="10705" y="437"/>
                  </a:lnTo>
                  <a:lnTo>
                    <a:pt x="10768" y="409"/>
                  </a:lnTo>
                  <a:lnTo>
                    <a:pt x="10838" y="379"/>
                  </a:lnTo>
                  <a:lnTo>
                    <a:pt x="10912" y="348"/>
                  </a:lnTo>
                  <a:lnTo>
                    <a:pt x="10991" y="318"/>
                  </a:lnTo>
                  <a:lnTo>
                    <a:pt x="11074" y="286"/>
                  </a:lnTo>
                  <a:lnTo>
                    <a:pt x="11161" y="254"/>
                  </a:lnTo>
                  <a:lnTo>
                    <a:pt x="11252" y="224"/>
                  </a:lnTo>
                  <a:lnTo>
                    <a:pt x="11345" y="194"/>
                  </a:lnTo>
                  <a:lnTo>
                    <a:pt x="11442" y="165"/>
                  </a:lnTo>
                  <a:lnTo>
                    <a:pt x="11542" y="137"/>
                  </a:lnTo>
                  <a:lnTo>
                    <a:pt x="11644" y="111"/>
                  </a:lnTo>
                  <a:lnTo>
                    <a:pt x="11748" y="87"/>
                  </a:lnTo>
                  <a:lnTo>
                    <a:pt x="11855" y="65"/>
                  </a:lnTo>
                  <a:lnTo>
                    <a:pt x="11963" y="45"/>
                  </a:lnTo>
                  <a:lnTo>
                    <a:pt x="12071" y="29"/>
                  </a:lnTo>
                  <a:lnTo>
                    <a:pt x="12182" y="16"/>
                  </a:lnTo>
                  <a:lnTo>
                    <a:pt x="12292" y="6"/>
                  </a:lnTo>
                  <a:lnTo>
                    <a:pt x="12404" y="1"/>
                  </a:lnTo>
                  <a:lnTo>
                    <a:pt x="12514" y="0"/>
                  </a:lnTo>
                  <a:lnTo>
                    <a:pt x="12624" y="4"/>
                  </a:lnTo>
                  <a:lnTo>
                    <a:pt x="12735" y="13"/>
                  </a:lnTo>
                  <a:lnTo>
                    <a:pt x="12844" y="26"/>
                  </a:lnTo>
                  <a:lnTo>
                    <a:pt x="12952" y="46"/>
                  </a:lnTo>
                  <a:lnTo>
                    <a:pt x="12942" y="59"/>
                  </a:lnTo>
                  <a:lnTo>
                    <a:pt x="12913" y="97"/>
                  </a:lnTo>
                  <a:lnTo>
                    <a:pt x="12892" y="125"/>
                  </a:lnTo>
                  <a:lnTo>
                    <a:pt x="12869" y="158"/>
                  </a:lnTo>
                  <a:lnTo>
                    <a:pt x="12843" y="197"/>
                  </a:lnTo>
                  <a:lnTo>
                    <a:pt x="12815" y="240"/>
                  </a:lnTo>
                  <a:lnTo>
                    <a:pt x="12785" y="287"/>
                  </a:lnTo>
                  <a:lnTo>
                    <a:pt x="12753" y="339"/>
                  </a:lnTo>
                  <a:lnTo>
                    <a:pt x="12721" y="394"/>
                  </a:lnTo>
                  <a:lnTo>
                    <a:pt x="12689" y="452"/>
                  </a:lnTo>
                  <a:lnTo>
                    <a:pt x="12658" y="515"/>
                  </a:lnTo>
                  <a:lnTo>
                    <a:pt x="12626" y="580"/>
                  </a:lnTo>
                  <a:lnTo>
                    <a:pt x="12596" y="647"/>
                  </a:lnTo>
                  <a:lnTo>
                    <a:pt x="12569" y="717"/>
                  </a:lnTo>
                  <a:lnTo>
                    <a:pt x="12543" y="788"/>
                  </a:lnTo>
                  <a:lnTo>
                    <a:pt x="12520" y="862"/>
                  </a:lnTo>
                  <a:lnTo>
                    <a:pt x="12500" y="936"/>
                  </a:lnTo>
                  <a:lnTo>
                    <a:pt x="12484" y="1012"/>
                  </a:lnTo>
                  <a:lnTo>
                    <a:pt x="12472" y="1088"/>
                  </a:lnTo>
                  <a:lnTo>
                    <a:pt x="12465" y="1165"/>
                  </a:lnTo>
                  <a:lnTo>
                    <a:pt x="12463" y="1242"/>
                  </a:lnTo>
                  <a:lnTo>
                    <a:pt x="12467" y="1319"/>
                  </a:lnTo>
                  <a:lnTo>
                    <a:pt x="12476" y="1395"/>
                  </a:lnTo>
                  <a:lnTo>
                    <a:pt x="12493" y="1470"/>
                  </a:lnTo>
                  <a:lnTo>
                    <a:pt x="12517" y="1544"/>
                  </a:lnTo>
                  <a:lnTo>
                    <a:pt x="12548" y="1617"/>
                  </a:lnTo>
                  <a:lnTo>
                    <a:pt x="12588" y="1688"/>
                  </a:lnTo>
                  <a:lnTo>
                    <a:pt x="12636" y="1757"/>
                  </a:lnTo>
                  <a:lnTo>
                    <a:pt x="12693" y="1823"/>
                  </a:lnTo>
                  <a:lnTo>
                    <a:pt x="12761" y="1888"/>
                  </a:lnTo>
                  <a:lnTo>
                    <a:pt x="12801" y="1918"/>
                  </a:lnTo>
                  <a:lnTo>
                    <a:pt x="12852" y="1948"/>
                  </a:lnTo>
                  <a:lnTo>
                    <a:pt x="12912" y="1978"/>
                  </a:lnTo>
                  <a:lnTo>
                    <a:pt x="12979" y="2007"/>
                  </a:lnTo>
                  <a:lnTo>
                    <a:pt x="13054" y="2035"/>
                  </a:lnTo>
                  <a:lnTo>
                    <a:pt x="13137" y="2063"/>
                  </a:lnTo>
                  <a:lnTo>
                    <a:pt x="13226" y="2092"/>
                  </a:lnTo>
                  <a:lnTo>
                    <a:pt x="13321" y="2121"/>
                  </a:lnTo>
                  <a:lnTo>
                    <a:pt x="13525" y="2182"/>
                  </a:lnTo>
                  <a:lnTo>
                    <a:pt x="13746" y="2247"/>
                  </a:lnTo>
                  <a:lnTo>
                    <a:pt x="13860" y="2281"/>
                  </a:lnTo>
                  <a:lnTo>
                    <a:pt x="13977" y="2316"/>
                  </a:lnTo>
                  <a:lnTo>
                    <a:pt x="14096" y="2355"/>
                  </a:lnTo>
                  <a:lnTo>
                    <a:pt x="14215" y="2395"/>
                  </a:lnTo>
                  <a:lnTo>
                    <a:pt x="14334" y="2437"/>
                  </a:lnTo>
                  <a:lnTo>
                    <a:pt x="14453" y="2482"/>
                  </a:lnTo>
                  <a:lnTo>
                    <a:pt x="14571" y="2530"/>
                  </a:lnTo>
                  <a:lnTo>
                    <a:pt x="14687" y="2581"/>
                  </a:lnTo>
                  <a:lnTo>
                    <a:pt x="14802" y="2634"/>
                  </a:lnTo>
                  <a:lnTo>
                    <a:pt x="14913" y="2693"/>
                  </a:lnTo>
                  <a:lnTo>
                    <a:pt x="15021" y="2753"/>
                  </a:lnTo>
                  <a:lnTo>
                    <a:pt x="15125" y="2818"/>
                  </a:lnTo>
                  <a:lnTo>
                    <a:pt x="15224" y="2887"/>
                  </a:lnTo>
                  <a:lnTo>
                    <a:pt x="15317" y="2961"/>
                  </a:lnTo>
                  <a:lnTo>
                    <a:pt x="15406" y="3038"/>
                  </a:lnTo>
                  <a:lnTo>
                    <a:pt x="15487" y="3120"/>
                  </a:lnTo>
                  <a:lnTo>
                    <a:pt x="15561" y="3208"/>
                  </a:lnTo>
                  <a:lnTo>
                    <a:pt x="15628" y="3300"/>
                  </a:lnTo>
                  <a:lnTo>
                    <a:pt x="15686" y="3398"/>
                  </a:lnTo>
                  <a:lnTo>
                    <a:pt x="15735" y="3502"/>
                  </a:lnTo>
                  <a:lnTo>
                    <a:pt x="15741" y="3514"/>
                  </a:lnTo>
                  <a:lnTo>
                    <a:pt x="15759" y="3550"/>
                  </a:lnTo>
                  <a:lnTo>
                    <a:pt x="15786" y="3608"/>
                  </a:lnTo>
                  <a:lnTo>
                    <a:pt x="15822" y="3686"/>
                  </a:lnTo>
                  <a:lnTo>
                    <a:pt x="15842" y="3733"/>
                  </a:lnTo>
                  <a:lnTo>
                    <a:pt x="15863" y="3784"/>
                  </a:lnTo>
                  <a:lnTo>
                    <a:pt x="15886" y="3838"/>
                  </a:lnTo>
                  <a:lnTo>
                    <a:pt x="15910" y="3898"/>
                  </a:lnTo>
                  <a:lnTo>
                    <a:pt x="15934" y="3961"/>
                  </a:lnTo>
                  <a:lnTo>
                    <a:pt x="15958" y="4028"/>
                  </a:lnTo>
                  <a:lnTo>
                    <a:pt x="15983" y="4099"/>
                  </a:lnTo>
                  <a:lnTo>
                    <a:pt x="16008" y="4172"/>
                  </a:lnTo>
                  <a:lnTo>
                    <a:pt x="16033" y="4249"/>
                  </a:lnTo>
                  <a:lnTo>
                    <a:pt x="16057" y="4329"/>
                  </a:lnTo>
                  <a:lnTo>
                    <a:pt x="16081" y="4412"/>
                  </a:lnTo>
                  <a:lnTo>
                    <a:pt x="16104" y="4496"/>
                  </a:lnTo>
                  <a:lnTo>
                    <a:pt x="16126" y="4584"/>
                  </a:lnTo>
                  <a:lnTo>
                    <a:pt x="16145" y="4673"/>
                  </a:lnTo>
                  <a:lnTo>
                    <a:pt x="16164" y="4764"/>
                  </a:lnTo>
                  <a:lnTo>
                    <a:pt x="16182" y="4857"/>
                  </a:lnTo>
                  <a:lnTo>
                    <a:pt x="16197" y="4952"/>
                  </a:lnTo>
                  <a:lnTo>
                    <a:pt x="16210" y="5048"/>
                  </a:lnTo>
                  <a:lnTo>
                    <a:pt x="16220" y="5145"/>
                  </a:lnTo>
                  <a:lnTo>
                    <a:pt x="16229" y="5242"/>
                  </a:lnTo>
                  <a:lnTo>
                    <a:pt x="16234" y="5341"/>
                  </a:lnTo>
                  <a:lnTo>
                    <a:pt x="16236" y="5440"/>
                  </a:lnTo>
                  <a:lnTo>
                    <a:pt x="16235" y="5539"/>
                  </a:lnTo>
                  <a:lnTo>
                    <a:pt x="16231" y="5638"/>
                  </a:lnTo>
                  <a:lnTo>
                    <a:pt x="16232" y="5654"/>
                  </a:lnTo>
                  <a:lnTo>
                    <a:pt x="16235" y="5702"/>
                  </a:lnTo>
                  <a:lnTo>
                    <a:pt x="16239" y="5776"/>
                  </a:lnTo>
                  <a:lnTo>
                    <a:pt x="16247" y="5872"/>
                  </a:lnTo>
                  <a:lnTo>
                    <a:pt x="16258" y="5987"/>
                  </a:lnTo>
                  <a:lnTo>
                    <a:pt x="16271" y="6114"/>
                  </a:lnTo>
                  <a:lnTo>
                    <a:pt x="16280" y="6182"/>
                  </a:lnTo>
                  <a:lnTo>
                    <a:pt x="16288" y="6252"/>
                  </a:lnTo>
                  <a:lnTo>
                    <a:pt x="16298" y="6323"/>
                  </a:lnTo>
                  <a:lnTo>
                    <a:pt x="16310" y="6395"/>
                  </a:lnTo>
                  <a:lnTo>
                    <a:pt x="16322" y="6468"/>
                  </a:lnTo>
                  <a:lnTo>
                    <a:pt x="16335" y="6538"/>
                  </a:lnTo>
                  <a:lnTo>
                    <a:pt x="16350" y="6610"/>
                  </a:lnTo>
                  <a:lnTo>
                    <a:pt x="16365" y="6680"/>
                  </a:lnTo>
                  <a:lnTo>
                    <a:pt x="16383" y="6748"/>
                  </a:lnTo>
                  <a:lnTo>
                    <a:pt x="16401" y="6814"/>
                  </a:lnTo>
                  <a:lnTo>
                    <a:pt x="16420" y="6876"/>
                  </a:lnTo>
                  <a:lnTo>
                    <a:pt x="16441" y="6936"/>
                  </a:lnTo>
                  <a:lnTo>
                    <a:pt x="16463" y="6991"/>
                  </a:lnTo>
                  <a:lnTo>
                    <a:pt x="16487" y="7042"/>
                  </a:lnTo>
                  <a:lnTo>
                    <a:pt x="16513" y="7088"/>
                  </a:lnTo>
                  <a:lnTo>
                    <a:pt x="16539" y="7127"/>
                  </a:lnTo>
                  <a:lnTo>
                    <a:pt x="16568" y="7162"/>
                  </a:lnTo>
                  <a:lnTo>
                    <a:pt x="16597" y="7189"/>
                  </a:lnTo>
                  <a:lnTo>
                    <a:pt x="16630" y="7210"/>
                  </a:lnTo>
                  <a:lnTo>
                    <a:pt x="16663" y="7223"/>
                  </a:lnTo>
                  <a:lnTo>
                    <a:pt x="16633" y="7210"/>
                  </a:lnTo>
                  <a:lnTo>
                    <a:pt x="16543" y="7174"/>
                  </a:lnTo>
                  <a:lnTo>
                    <a:pt x="16478" y="7150"/>
                  </a:lnTo>
                  <a:lnTo>
                    <a:pt x="16397" y="7124"/>
                  </a:lnTo>
                  <a:lnTo>
                    <a:pt x="16305" y="7096"/>
                  </a:lnTo>
                  <a:lnTo>
                    <a:pt x="16199" y="7067"/>
                  </a:lnTo>
                  <a:lnTo>
                    <a:pt x="16080" y="7038"/>
                  </a:lnTo>
                  <a:lnTo>
                    <a:pt x="15949" y="7010"/>
                  </a:lnTo>
                  <a:lnTo>
                    <a:pt x="15805" y="6984"/>
                  </a:lnTo>
                  <a:lnTo>
                    <a:pt x="15651" y="6960"/>
                  </a:lnTo>
                  <a:lnTo>
                    <a:pt x="15484" y="6940"/>
                  </a:lnTo>
                  <a:lnTo>
                    <a:pt x="15306" y="6924"/>
                  </a:lnTo>
                  <a:lnTo>
                    <a:pt x="15119" y="6915"/>
                  </a:lnTo>
                  <a:lnTo>
                    <a:pt x="14920" y="6912"/>
                  </a:lnTo>
                  <a:lnTo>
                    <a:pt x="14711" y="6916"/>
                  </a:lnTo>
                  <a:lnTo>
                    <a:pt x="14493" y="6928"/>
                  </a:lnTo>
                  <a:lnTo>
                    <a:pt x="14265" y="6950"/>
                  </a:lnTo>
                  <a:lnTo>
                    <a:pt x="14028" y="6981"/>
                  </a:lnTo>
                  <a:lnTo>
                    <a:pt x="13782" y="7025"/>
                  </a:lnTo>
                  <a:lnTo>
                    <a:pt x="13529" y="7079"/>
                  </a:lnTo>
                  <a:lnTo>
                    <a:pt x="13267" y="7147"/>
                  </a:lnTo>
                  <a:lnTo>
                    <a:pt x="12997" y="7229"/>
                  </a:lnTo>
                  <a:lnTo>
                    <a:pt x="12721" y="7325"/>
                  </a:lnTo>
                  <a:lnTo>
                    <a:pt x="12437" y="7437"/>
                  </a:lnTo>
                  <a:lnTo>
                    <a:pt x="12146" y="7565"/>
                  </a:lnTo>
                  <a:lnTo>
                    <a:pt x="11848" y="7711"/>
                  </a:lnTo>
                  <a:lnTo>
                    <a:pt x="11545" y="7876"/>
                  </a:lnTo>
                  <a:lnTo>
                    <a:pt x="11237" y="8059"/>
                  </a:lnTo>
                  <a:lnTo>
                    <a:pt x="10923" y="8264"/>
                  </a:lnTo>
                  <a:lnTo>
                    <a:pt x="10604" y="8489"/>
                  </a:lnTo>
                  <a:lnTo>
                    <a:pt x="10574" y="8516"/>
                  </a:lnTo>
                  <a:lnTo>
                    <a:pt x="10489" y="8592"/>
                  </a:lnTo>
                  <a:lnTo>
                    <a:pt x="10428" y="8645"/>
                  </a:lnTo>
                  <a:lnTo>
                    <a:pt x="10354" y="8709"/>
                  </a:lnTo>
                  <a:lnTo>
                    <a:pt x="10269" y="8780"/>
                  </a:lnTo>
                  <a:lnTo>
                    <a:pt x="10173" y="8857"/>
                  </a:lnTo>
                  <a:lnTo>
                    <a:pt x="10068" y="8941"/>
                  </a:lnTo>
                  <a:lnTo>
                    <a:pt x="9952" y="9030"/>
                  </a:lnTo>
                  <a:lnTo>
                    <a:pt x="9828" y="9122"/>
                  </a:lnTo>
                  <a:lnTo>
                    <a:pt x="9697" y="9218"/>
                  </a:lnTo>
                  <a:lnTo>
                    <a:pt x="9557" y="9315"/>
                  </a:lnTo>
                  <a:lnTo>
                    <a:pt x="9410" y="9413"/>
                  </a:lnTo>
                  <a:lnTo>
                    <a:pt x="9258" y="9509"/>
                  </a:lnTo>
                  <a:lnTo>
                    <a:pt x="9100" y="9605"/>
                  </a:lnTo>
                  <a:lnTo>
                    <a:pt x="8937" y="9699"/>
                  </a:lnTo>
                  <a:lnTo>
                    <a:pt x="8770" y="9789"/>
                  </a:lnTo>
                  <a:lnTo>
                    <a:pt x="8599" y="9874"/>
                  </a:lnTo>
                  <a:lnTo>
                    <a:pt x="8425" y="9954"/>
                  </a:lnTo>
                  <a:lnTo>
                    <a:pt x="8249" y="10027"/>
                  </a:lnTo>
                  <a:lnTo>
                    <a:pt x="8071" y="10092"/>
                  </a:lnTo>
                  <a:lnTo>
                    <a:pt x="7892" y="10149"/>
                  </a:lnTo>
                  <a:lnTo>
                    <a:pt x="7713" y="10195"/>
                  </a:lnTo>
                  <a:lnTo>
                    <a:pt x="7534" y="10232"/>
                  </a:lnTo>
                  <a:lnTo>
                    <a:pt x="7356" y="10256"/>
                  </a:lnTo>
                  <a:lnTo>
                    <a:pt x="7179" y="10266"/>
                  </a:lnTo>
                  <a:lnTo>
                    <a:pt x="7004" y="10264"/>
                  </a:lnTo>
                  <a:lnTo>
                    <a:pt x="6832" y="10245"/>
                  </a:lnTo>
                  <a:lnTo>
                    <a:pt x="6663" y="10212"/>
                  </a:lnTo>
                  <a:lnTo>
                    <a:pt x="6499" y="10161"/>
                  </a:lnTo>
                  <a:lnTo>
                    <a:pt x="6339" y="10091"/>
                  </a:lnTo>
                  <a:lnTo>
                    <a:pt x="6331" y="10079"/>
                  </a:lnTo>
                  <a:lnTo>
                    <a:pt x="6304" y="10046"/>
                  </a:lnTo>
                  <a:lnTo>
                    <a:pt x="6285" y="10022"/>
                  </a:lnTo>
                  <a:lnTo>
                    <a:pt x="6261" y="9996"/>
                  </a:lnTo>
                  <a:lnTo>
                    <a:pt x="6233" y="9966"/>
                  </a:lnTo>
                  <a:lnTo>
                    <a:pt x="6201" y="9935"/>
                  </a:lnTo>
                  <a:lnTo>
                    <a:pt x="6164" y="9900"/>
                  </a:lnTo>
                  <a:lnTo>
                    <a:pt x="6125" y="9865"/>
                  </a:lnTo>
                  <a:lnTo>
                    <a:pt x="6080" y="9830"/>
                  </a:lnTo>
                  <a:lnTo>
                    <a:pt x="6032" y="9794"/>
                  </a:lnTo>
                  <a:lnTo>
                    <a:pt x="5979" y="9759"/>
                  </a:lnTo>
                  <a:lnTo>
                    <a:pt x="5923" y="9724"/>
                  </a:lnTo>
                  <a:lnTo>
                    <a:pt x="5863" y="9691"/>
                  </a:lnTo>
                  <a:lnTo>
                    <a:pt x="5799" y="9661"/>
                  </a:lnTo>
                  <a:lnTo>
                    <a:pt x="5731" y="9632"/>
                  </a:lnTo>
                  <a:lnTo>
                    <a:pt x="5660" y="9609"/>
                  </a:lnTo>
                  <a:lnTo>
                    <a:pt x="5584" y="9588"/>
                  </a:lnTo>
                  <a:lnTo>
                    <a:pt x="5506" y="9571"/>
                  </a:lnTo>
                  <a:lnTo>
                    <a:pt x="5424" y="9561"/>
                  </a:lnTo>
                  <a:lnTo>
                    <a:pt x="5337" y="9555"/>
                  </a:lnTo>
                  <a:lnTo>
                    <a:pt x="5248" y="9556"/>
                  </a:lnTo>
                  <a:lnTo>
                    <a:pt x="5154" y="9564"/>
                  </a:lnTo>
                  <a:lnTo>
                    <a:pt x="5058" y="9578"/>
                  </a:lnTo>
                  <a:lnTo>
                    <a:pt x="4958" y="9601"/>
                  </a:lnTo>
                  <a:lnTo>
                    <a:pt x="4854" y="9634"/>
                  </a:lnTo>
                  <a:lnTo>
                    <a:pt x="4748" y="9674"/>
                  </a:lnTo>
                  <a:lnTo>
                    <a:pt x="4638" y="9724"/>
                  </a:lnTo>
                  <a:lnTo>
                    <a:pt x="4524" y="9785"/>
                  </a:lnTo>
                  <a:lnTo>
                    <a:pt x="4407" y="9856"/>
                  </a:lnTo>
                  <a:lnTo>
                    <a:pt x="4288" y="9939"/>
                  </a:lnTo>
                  <a:lnTo>
                    <a:pt x="4162" y="10040"/>
                  </a:lnTo>
                  <a:lnTo>
                    <a:pt x="4042" y="10143"/>
                  </a:lnTo>
                  <a:lnTo>
                    <a:pt x="3927" y="10245"/>
                  </a:lnTo>
                  <a:lnTo>
                    <a:pt x="3819" y="10349"/>
                  </a:lnTo>
                  <a:lnTo>
                    <a:pt x="3716" y="10452"/>
                  </a:lnTo>
                  <a:lnTo>
                    <a:pt x="3618" y="10555"/>
                  </a:lnTo>
                  <a:lnTo>
                    <a:pt x="3525" y="10658"/>
                  </a:lnTo>
                  <a:lnTo>
                    <a:pt x="3437" y="10763"/>
                  </a:lnTo>
                  <a:lnTo>
                    <a:pt x="3353" y="10866"/>
                  </a:lnTo>
                  <a:lnTo>
                    <a:pt x="3273" y="10969"/>
                  </a:lnTo>
                  <a:lnTo>
                    <a:pt x="3198" y="11073"/>
                  </a:lnTo>
                  <a:lnTo>
                    <a:pt x="3126" y="11176"/>
                  </a:lnTo>
                  <a:lnTo>
                    <a:pt x="3059" y="11280"/>
                  </a:lnTo>
                  <a:lnTo>
                    <a:pt x="2994" y="11383"/>
                  </a:lnTo>
                  <a:lnTo>
                    <a:pt x="2933" y="11485"/>
                  </a:lnTo>
                  <a:lnTo>
                    <a:pt x="2873" y="11587"/>
                  </a:lnTo>
                  <a:lnTo>
                    <a:pt x="2817" y="11688"/>
                  </a:lnTo>
                  <a:lnTo>
                    <a:pt x="2763" y="11790"/>
                  </a:lnTo>
                  <a:lnTo>
                    <a:pt x="2712" y="11891"/>
                  </a:lnTo>
                  <a:lnTo>
                    <a:pt x="2662" y="11991"/>
                  </a:lnTo>
                  <a:lnTo>
                    <a:pt x="2613" y="12090"/>
                  </a:lnTo>
                  <a:lnTo>
                    <a:pt x="2567" y="12189"/>
                  </a:lnTo>
                  <a:lnTo>
                    <a:pt x="2521" y="12287"/>
                  </a:lnTo>
                  <a:lnTo>
                    <a:pt x="2477" y="12384"/>
                  </a:lnTo>
                  <a:lnTo>
                    <a:pt x="2389" y="12574"/>
                  </a:lnTo>
                  <a:lnTo>
                    <a:pt x="2303" y="12761"/>
                  </a:lnTo>
                  <a:lnTo>
                    <a:pt x="2259" y="12853"/>
                  </a:lnTo>
                  <a:lnTo>
                    <a:pt x="2215" y="12943"/>
                  </a:lnTo>
                  <a:lnTo>
                    <a:pt x="2170" y="13033"/>
                  </a:lnTo>
                  <a:lnTo>
                    <a:pt x="2125" y="13121"/>
                  </a:lnTo>
                  <a:lnTo>
                    <a:pt x="570" y="3801"/>
                  </a:lnTo>
                  <a:lnTo>
                    <a:pt x="191" y="3898"/>
                  </a:lnTo>
                  <a:lnTo>
                    <a:pt x="247" y="3635"/>
                  </a:lnTo>
                  <a:lnTo>
                    <a:pt x="15" y="3682"/>
                  </a:lnTo>
                  <a:lnTo>
                    <a:pt x="370" y="2657"/>
                  </a:lnTo>
                  <a:lnTo>
                    <a:pt x="224" y="2503"/>
                  </a:lnTo>
                  <a:lnTo>
                    <a:pt x="279" y="2792"/>
                  </a:lnTo>
                  <a:lnTo>
                    <a:pt x="231" y="2906"/>
                  </a:lnTo>
                  <a:lnTo>
                    <a:pt x="146" y="2397"/>
                  </a:lnTo>
                  <a:lnTo>
                    <a:pt x="11" y="2205"/>
                  </a:lnTo>
                  <a:lnTo>
                    <a:pt x="0" y="403"/>
                  </a:lnTo>
                  <a:lnTo>
                    <a:pt x="618" y="2034"/>
                  </a:lnTo>
                  <a:lnTo>
                    <a:pt x="549" y="2200"/>
                  </a:lnTo>
                  <a:lnTo>
                    <a:pt x="564" y="2195"/>
                  </a:lnTo>
                  <a:lnTo>
                    <a:pt x="584" y="2191"/>
                  </a:lnTo>
                  <a:lnTo>
                    <a:pt x="608" y="2187"/>
                  </a:lnTo>
                  <a:lnTo>
                    <a:pt x="636" y="2182"/>
                  </a:lnTo>
                  <a:lnTo>
                    <a:pt x="667" y="2177"/>
                  </a:lnTo>
                  <a:lnTo>
                    <a:pt x="701" y="2171"/>
                  </a:lnTo>
                  <a:lnTo>
                    <a:pt x="735" y="2166"/>
                  </a:lnTo>
                  <a:lnTo>
                    <a:pt x="773" y="2160"/>
                  </a:lnTo>
                  <a:close/>
                  <a:moveTo>
                    <a:pt x="553" y="3699"/>
                  </a:moveTo>
                  <a:lnTo>
                    <a:pt x="534" y="3590"/>
                  </a:lnTo>
                  <a:lnTo>
                    <a:pt x="398" y="3628"/>
                  </a:lnTo>
                  <a:lnTo>
                    <a:pt x="372" y="3749"/>
                  </a:lnTo>
                  <a:lnTo>
                    <a:pt x="553" y="3699"/>
                  </a:lnTo>
                  <a:close/>
                  <a:moveTo>
                    <a:pt x="507" y="3427"/>
                  </a:moveTo>
                  <a:lnTo>
                    <a:pt x="474" y="3228"/>
                  </a:lnTo>
                  <a:lnTo>
                    <a:pt x="416" y="3452"/>
                  </a:lnTo>
                  <a:lnTo>
                    <a:pt x="507" y="3427"/>
                  </a:lnTo>
                  <a:close/>
                  <a:moveTo>
                    <a:pt x="437" y="3010"/>
                  </a:moveTo>
                  <a:lnTo>
                    <a:pt x="412" y="2857"/>
                  </a:lnTo>
                  <a:lnTo>
                    <a:pt x="194" y="3521"/>
                  </a:lnTo>
                  <a:lnTo>
                    <a:pt x="290" y="3495"/>
                  </a:lnTo>
                  <a:lnTo>
                    <a:pt x="437" y="3010"/>
                  </a:lnTo>
                  <a:close/>
                  <a:moveTo>
                    <a:pt x="345" y="2451"/>
                  </a:moveTo>
                  <a:lnTo>
                    <a:pt x="321" y="2311"/>
                  </a:lnTo>
                  <a:lnTo>
                    <a:pt x="319" y="2312"/>
                  </a:lnTo>
                  <a:lnTo>
                    <a:pt x="41" y="648"/>
                  </a:lnTo>
                  <a:lnTo>
                    <a:pt x="111" y="2160"/>
                  </a:lnTo>
                  <a:lnTo>
                    <a:pt x="345" y="2451"/>
                  </a:lnTo>
                  <a:close/>
                </a:path>
              </a:pathLst>
            </a:custGeom>
            <a:solidFill>
              <a:srgbClr val="AE0E1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5"/>
            <p:cNvSpPr>
              <a:spLocks/>
            </p:cNvSpPr>
            <p:nvPr/>
          </p:nvSpPr>
          <p:spPr bwMode="auto">
            <a:xfrm>
              <a:off x="4055739" y="1100338"/>
              <a:ext cx="387479" cy="395152"/>
            </a:xfrm>
            <a:custGeom>
              <a:avLst/>
              <a:gdLst>
                <a:gd name="T0" fmla="*/ 9730 w 15756"/>
                <a:gd name="T1" fmla="*/ 253 h 16068"/>
                <a:gd name="T2" fmla="*/ 11826 w 15756"/>
                <a:gd name="T3" fmla="*/ 1108 h 16068"/>
                <a:gd name="T4" fmla="*/ 13508 w 15756"/>
                <a:gd name="T5" fmla="*/ 2441 h 16068"/>
                <a:gd name="T6" fmla="*/ 14743 w 15756"/>
                <a:gd name="T7" fmla="*/ 4133 h 16068"/>
                <a:gd name="T8" fmla="*/ 15503 w 15756"/>
                <a:gd name="T9" fmla="*/ 6065 h 16068"/>
                <a:gd name="T10" fmla="*/ 15755 w 15756"/>
                <a:gd name="T11" fmla="*/ 8111 h 16068"/>
                <a:gd name="T12" fmla="*/ 15467 w 15756"/>
                <a:gd name="T13" fmla="*/ 10154 h 16068"/>
                <a:gd name="T14" fmla="*/ 14610 w 15756"/>
                <a:gd name="T15" fmla="*/ 12071 h 16068"/>
                <a:gd name="T16" fmla="*/ 12376 w 15756"/>
                <a:gd name="T17" fmla="*/ 14520 h 16068"/>
                <a:gd name="T18" fmla="*/ 11170 w 15756"/>
                <a:gd name="T19" fmla="*/ 15175 h 16068"/>
                <a:gd name="T20" fmla="*/ 9951 w 15756"/>
                <a:gd name="T21" fmla="*/ 15641 h 16068"/>
                <a:gd name="T22" fmla="*/ 8725 w 15756"/>
                <a:gd name="T23" fmla="*/ 15912 h 16068"/>
                <a:gd name="T24" fmla="*/ 7497 w 15756"/>
                <a:gd name="T25" fmla="*/ 15989 h 16068"/>
                <a:gd name="T26" fmla="*/ 6270 w 15756"/>
                <a:gd name="T27" fmla="*/ 15865 h 16068"/>
                <a:gd name="T28" fmla="*/ 5050 w 15756"/>
                <a:gd name="T29" fmla="*/ 15539 h 16068"/>
                <a:gd name="T30" fmla="*/ 3842 w 15756"/>
                <a:gd name="T31" fmla="*/ 15007 h 16068"/>
                <a:gd name="T32" fmla="*/ 2649 w 15756"/>
                <a:gd name="T33" fmla="*/ 14265 h 16068"/>
                <a:gd name="T34" fmla="*/ 2450 w 15756"/>
                <a:gd name="T35" fmla="*/ 14829 h 16068"/>
                <a:gd name="T36" fmla="*/ 2374 w 15756"/>
                <a:gd name="T37" fmla="*/ 15238 h 16068"/>
                <a:gd name="T38" fmla="*/ 2200 w 15756"/>
                <a:gd name="T39" fmla="*/ 15581 h 16068"/>
                <a:gd name="T40" fmla="*/ 1942 w 15756"/>
                <a:gd name="T41" fmla="*/ 15842 h 16068"/>
                <a:gd name="T42" fmla="*/ 1620 w 15756"/>
                <a:gd name="T43" fmla="*/ 16009 h 16068"/>
                <a:gd name="T44" fmla="*/ 1252 w 15756"/>
                <a:gd name="T45" fmla="*/ 16068 h 16068"/>
                <a:gd name="T46" fmla="*/ 856 w 15756"/>
                <a:gd name="T47" fmla="*/ 16008 h 16068"/>
                <a:gd name="T48" fmla="*/ 451 w 15756"/>
                <a:gd name="T49" fmla="*/ 15816 h 16068"/>
                <a:gd name="T50" fmla="*/ 175 w 15756"/>
                <a:gd name="T51" fmla="*/ 15467 h 16068"/>
                <a:gd name="T52" fmla="*/ 35 w 15756"/>
                <a:gd name="T53" fmla="*/ 15094 h 16068"/>
                <a:gd name="T54" fmla="*/ 1 w 15756"/>
                <a:gd name="T55" fmla="*/ 14729 h 16068"/>
                <a:gd name="T56" fmla="*/ 66 w 15756"/>
                <a:gd name="T57" fmla="*/ 14388 h 16068"/>
                <a:gd name="T58" fmla="*/ 228 w 15756"/>
                <a:gd name="T59" fmla="*/ 14085 h 16068"/>
                <a:gd name="T60" fmla="*/ 481 w 15756"/>
                <a:gd name="T61" fmla="*/ 13834 h 16068"/>
                <a:gd name="T62" fmla="*/ 820 w 15756"/>
                <a:gd name="T63" fmla="*/ 13651 h 16068"/>
                <a:gd name="T64" fmla="*/ 1242 w 15756"/>
                <a:gd name="T65" fmla="*/ 13548 h 16068"/>
                <a:gd name="T66" fmla="*/ 1687 w 15756"/>
                <a:gd name="T67" fmla="*/ 10896 h 16068"/>
                <a:gd name="T68" fmla="*/ 2594 w 15756"/>
                <a:gd name="T69" fmla="*/ 11657 h 16068"/>
                <a:gd name="T70" fmla="*/ 3570 w 15756"/>
                <a:gd name="T71" fmla="*/ 12297 h 16068"/>
                <a:gd name="T72" fmla="*/ 4603 w 15756"/>
                <a:gd name="T73" fmla="*/ 12795 h 16068"/>
                <a:gd name="T74" fmla="*/ 5684 w 15756"/>
                <a:gd name="T75" fmla="*/ 13133 h 16068"/>
                <a:gd name="T76" fmla="*/ 6802 w 15756"/>
                <a:gd name="T77" fmla="*/ 13290 h 16068"/>
                <a:gd name="T78" fmla="*/ 7947 w 15756"/>
                <a:gd name="T79" fmla="*/ 13248 h 16068"/>
                <a:gd name="T80" fmla="*/ 9108 w 15756"/>
                <a:gd name="T81" fmla="*/ 12988 h 16068"/>
                <a:gd name="T82" fmla="*/ 10277 w 15756"/>
                <a:gd name="T83" fmla="*/ 12489 h 16068"/>
                <a:gd name="T84" fmla="*/ 5331 w 15756"/>
                <a:gd name="T85" fmla="*/ 2506 h 16068"/>
                <a:gd name="T86" fmla="*/ 5685 w 15756"/>
                <a:gd name="T87" fmla="*/ 2576 h 16068"/>
                <a:gd name="T88" fmla="*/ 6027 w 15756"/>
                <a:gd name="T89" fmla="*/ 2611 h 16068"/>
                <a:gd name="T90" fmla="*/ 6359 w 15756"/>
                <a:gd name="T91" fmla="*/ 2608 h 16068"/>
                <a:gd name="T92" fmla="*/ 6676 w 15756"/>
                <a:gd name="T93" fmla="*/ 2565 h 16068"/>
                <a:gd name="T94" fmla="*/ 6981 w 15756"/>
                <a:gd name="T95" fmla="*/ 2479 h 16068"/>
                <a:gd name="T96" fmla="*/ 7272 w 15756"/>
                <a:gd name="T97" fmla="*/ 2350 h 16068"/>
                <a:gd name="T98" fmla="*/ 7549 w 15756"/>
                <a:gd name="T99" fmla="*/ 2174 h 16068"/>
                <a:gd name="T100" fmla="*/ 7811 w 15756"/>
                <a:gd name="T101" fmla="*/ 1951 h 16068"/>
                <a:gd name="T102" fmla="*/ 12510 w 15756"/>
                <a:gd name="T103" fmla="*/ 10286 h 16068"/>
                <a:gd name="T104" fmla="*/ 12943 w 15756"/>
                <a:gd name="T105" fmla="*/ 8938 h 16068"/>
                <a:gd name="T106" fmla="*/ 13043 w 15756"/>
                <a:gd name="T107" fmla="*/ 7449 h 16068"/>
                <a:gd name="T108" fmla="*/ 12826 w 15756"/>
                <a:gd name="T109" fmla="*/ 5893 h 16068"/>
                <a:gd name="T110" fmla="*/ 12305 w 15756"/>
                <a:gd name="T111" fmla="*/ 4349 h 16068"/>
                <a:gd name="T112" fmla="*/ 11495 w 15756"/>
                <a:gd name="T113" fmla="*/ 2896 h 16068"/>
                <a:gd name="T114" fmla="*/ 10412 w 15756"/>
                <a:gd name="T115" fmla="*/ 1611 h 16068"/>
                <a:gd name="T116" fmla="*/ 9070 w 15756"/>
                <a:gd name="T117" fmla="*/ 571 h 16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756" h="16068">
                  <a:moveTo>
                    <a:pt x="7903" y="0"/>
                  </a:moveTo>
                  <a:lnTo>
                    <a:pt x="8535" y="43"/>
                  </a:lnTo>
                  <a:lnTo>
                    <a:pt x="9143" y="129"/>
                  </a:lnTo>
                  <a:lnTo>
                    <a:pt x="9730" y="253"/>
                  </a:lnTo>
                  <a:lnTo>
                    <a:pt x="10291" y="415"/>
                  </a:lnTo>
                  <a:lnTo>
                    <a:pt x="10827" y="613"/>
                  </a:lnTo>
                  <a:lnTo>
                    <a:pt x="11339" y="844"/>
                  </a:lnTo>
                  <a:lnTo>
                    <a:pt x="11826" y="1108"/>
                  </a:lnTo>
                  <a:lnTo>
                    <a:pt x="12287" y="1400"/>
                  </a:lnTo>
                  <a:lnTo>
                    <a:pt x="12720" y="1722"/>
                  </a:lnTo>
                  <a:lnTo>
                    <a:pt x="13128" y="2070"/>
                  </a:lnTo>
                  <a:lnTo>
                    <a:pt x="13508" y="2441"/>
                  </a:lnTo>
                  <a:lnTo>
                    <a:pt x="13859" y="2835"/>
                  </a:lnTo>
                  <a:lnTo>
                    <a:pt x="14183" y="3251"/>
                  </a:lnTo>
                  <a:lnTo>
                    <a:pt x="14478" y="3684"/>
                  </a:lnTo>
                  <a:lnTo>
                    <a:pt x="14743" y="4133"/>
                  </a:lnTo>
                  <a:lnTo>
                    <a:pt x="14979" y="4599"/>
                  </a:lnTo>
                  <a:lnTo>
                    <a:pt x="15185" y="5077"/>
                  </a:lnTo>
                  <a:lnTo>
                    <a:pt x="15360" y="5567"/>
                  </a:lnTo>
                  <a:lnTo>
                    <a:pt x="15503" y="6065"/>
                  </a:lnTo>
                  <a:lnTo>
                    <a:pt x="15614" y="6570"/>
                  </a:lnTo>
                  <a:lnTo>
                    <a:pt x="15695" y="7081"/>
                  </a:lnTo>
                  <a:lnTo>
                    <a:pt x="15741" y="7595"/>
                  </a:lnTo>
                  <a:lnTo>
                    <a:pt x="15755" y="8111"/>
                  </a:lnTo>
                  <a:lnTo>
                    <a:pt x="15735" y="8628"/>
                  </a:lnTo>
                  <a:lnTo>
                    <a:pt x="15681" y="9141"/>
                  </a:lnTo>
                  <a:lnTo>
                    <a:pt x="15591" y="9651"/>
                  </a:lnTo>
                  <a:lnTo>
                    <a:pt x="15467" y="10154"/>
                  </a:lnTo>
                  <a:lnTo>
                    <a:pt x="15307" y="10650"/>
                  </a:lnTo>
                  <a:lnTo>
                    <a:pt x="15112" y="11136"/>
                  </a:lnTo>
                  <a:lnTo>
                    <a:pt x="14880" y="11610"/>
                  </a:lnTo>
                  <a:lnTo>
                    <a:pt x="14610" y="12071"/>
                  </a:lnTo>
                  <a:lnTo>
                    <a:pt x="14303" y="12517"/>
                  </a:lnTo>
                  <a:lnTo>
                    <a:pt x="15756" y="13901"/>
                  </a:lnTo>
                  <a:lnTo>
                    <a:pt x="13807" y="15935"/>
                  </a:lnTo>
                  <a:lnTo>
                    <a:pt x="12376" y="14520"/>
                  </a:lnTo>
                  <a:lnTo>
                    <a:pt x="12076" y="14702"/>
                  </a:lnTo>
                  <a:lnTo>
                    <a:pt x="11775" y="14872"/>
                  </a:lnTo>
                  <a:lnTo>
                    <a:pt x="11473" y="15030"/>
                  </a:lnTo>
                  <a:lnTo>
                    <a:pt x="11170" y="15175"/>
                  </a:lnTo>
                  <a:lnTo>
                    <a:pt x="10866" y="15310"/>
                  </a:lnTo>
                  <a:lnTo>
                    <a:pt x="10562" y="15432"/>
                  </a:lnTo>
                  <a:lnTo>
                    <a:pt x="10256" y="15543"/>
                  </a:lnTo>
                  <a:lnTo>
                    <a:pt x="9951" y="15641"/>
                  </a:lnTo>
                  <a:lnTo>
                    <a:pt x="9645" y="15727"/>
                  </a:lnTo>
                  <a:lnTo>
                    <a:pt x="9339" y="15801"/>
                  </a:lnTo>
                  <a:lnTo>
                    <a:pt x="9032" y="15863"/>
                  </a:lnTo>
                  <a:lnTo>
                    <a:pt x="8725" y="15912"/>
                  </a:lnTo>
                  <a:lnTo>
                    <a:pt x="8418" y="15951"/>
                  </a:lnTo>
                  <a:lnTo>
                    <a:pt x="8111" y="15976"/>
                  </a:lnTo>
                  <a:lnTo>
                    <a:pt x="7804" y="15988"/>
                  </a:lnTo>
                  <a:lnTo>
                    <a:pt x="7497" y="15989"/>
                  </a:lnTo>
                  <a:lnTo>
                    <a:pt x="7190" y="15977"/>
                  </a:lnTo>
                  <a:lnTo>
                    <a:pt x="6883" y="15952"/>
                  </a:lnTo>
                  <a:lnTo>
                    <a:pt x="6576" y="15914"/>
                  </a:lnTo>
                  <a:lnTo>
                    <a:pt x="6270" y="15865"/>
                  </a:lnTo>
                  <a:lnTo>
                    <a:pt x="5964" y="15802"/>
                  </a:lnTo>
                  <a:lnTo>
                    <a:pt x="5659" y="15727"/>
                  </a:lnTo>
                  <a:lnTo>
                    <a:pt x="5354" y="15639"/>
                  </a:lnTo>
                  <a:lnTo>
                    <a:pt x="5050" y="15539"/>
                  </a:lnTo>
                  <a:lnTo>
                    <a:pt x="4747" y="15424"/>
                  </a:lnTo>
                  <a:lnTo>
                    <a:pt x="4445" y="15298"/>
                  </a:lnTo>
                  <a:lnTo>
                    <a:pt x="4143" y="15159"/>
                  </a:lnTo>
                  <a:lnTo>
                    <a:pt x="3842" y="15007"/>
                  </a:lnTo>
                  <a:lnTo>
                    <a:pt x="3543" y="14841"/>
                  </a:lnTo>
                  <a:lnTo>
                    <a:pt x="3244" y="14662"/>
                  </a:lnTo>
                  <a:lnTo>
                    <a:pt x="2945" y="14470"/>
                  </a:lnTo>
                  <a:lnTo>
                    <a:pt x="2649" y="14265"/>
                  </a:lnTo>
                  <a:lnTo>
                    <a:pt x="2428" y="14483"/>
                  </a:lnTo>
                  <a:lnTo>
                    <a:pt x="2443" y="14602"/>
                  </a:lnTo>
                  <a:lnTo>
                    <a:pt x="2450" y="14716"/>
                  </a:lnTo>
                  <a:lnTo>
                    <a:pt x="2450" y="14829"/>
                  </a:lnTo>
                  <a:lnTo>
                    <a:pt x="2441" y="14937"/>
                  </a:lnTo>
                  <a:lnTo>
                    <a:pt x="2426" y="15042"/>
                  </a:lnTo>
                  <a:lnTo>
                    <a:pt x="2404" y="15142"/>
                  </a:lnTo>
                  <a:lnTo>
                    <a:pt x="2374" y="15238"/>
                  </a:lnTo>
                  <a:lnTo>
                    <a:pt x="2340" y="15331"/>
                  </a:lnTo>
                  <a:lnTo>
                    <a:pt x="2299" y="15419"/>
                  </a:lnTo>
                  <a:lnTo>
                    <a:pt x="2252" y="15503"/>
                  </a:lnTo>
                  <a:lnTo>
                    <a:pt x="2200" y="15581"/>
                  </a:lnTo>
                  <a:lnTo>
                    <a:pt x="2143" y="15654"/>
                  </a:lnTo>
                  <a:lnTo>
                    <a:pt x="2080" y="15723"/>
                  </a:lnTo>
                  <a:lnTo>
                    <a:pt x="2013" y="15785"/>
                  </a:lnTo>
                  <a:lnTo>
                    <a:pt x="1942" y="15842"/>
                  </a:lnTo>
                  <a:lnTo>
                    <a:pt x="1867" y="15892"/>
                  </a:lnTo>
                  <a:lnTo>
                    <a:pt x="1788" y="15937"/>
                  </a:lnTo>
                  <a:lnTo>
                    <a:pt x="1706" y="15977"/>
                  </a:lnTo>
                  <a:lnTo>
                    <a:pt x="1620" y="16009"/>
                  </a:lnTo>
                  <a:lnTo>
                    <a:pt x="1531" y="16034"/>
                  </a:lnTo>
                  <a:lnTo>
                    <a:pt x="1441" y="16052"/>
                  </a:lnTo>
                  <a:lnTo>
                    <a:pt x="1348" y="16064"/>
                  </a:lnTo>
                  <a:lnTo>
                    <a:pt x="1252" y="16068"/>
                  </a:lnTo>
                  <a:lnTo>
                    <a:pt x="1155" y="16065"/>
                  </a:lnTo>
                  <a:lnTo>
                    <a:pt x="1057" y="16054"/>
                  </a:lnTo>
                  <a:lnTo>
                    <a:pt x="956" y="16035"/>
                  </a:lnTo>
                  <a:lnTo>
                    <a:pt x="856" y="16008"/>
                  </a:lnTo>
                  <a:lnTo>
                    <a:pt x="755" y="15973"/>
                  </a:lnTo>
                  <a:lnTo>
                    <a:pt x="653" y="15929"/>
                  </a:lnTo>
                  <a:lnTo>
                    <a:pt x="552" y="15877"/>
                  </a:lnTo>
                  <a:lnTo>
                    <a:pt x="451" y="15816"/>
                  </a:lnTo>
                  <a:lnTo>
                    <a:pt x="349" y="15746"/>
                  </a:lnTo>
                  <a:lnTo>
                    <a:pt x="284" y="15653"/>
                  </a:lnTo>
                  <a:lnTo>
                    <a:pt x="226" y="15561"/>
                  </a:lnTo>
                  <a:lnTo>
                    <a:pt x="175" y="15467"/>
                  </a:lnTo>
                  <a:lnTo>
                    <a:pt x="129" y="15374"/>
                  </a:lnTo>
                  <a:lnTo>
                    <a:pt x="91" y="15281"/>
                  </a:lnTo>
                  <a:lnTo>
                    <a:pt x="60" y="15187"/>
                  </a:lnTo>
                  <a:lnTo>
                    <a:pt x="35" y="15094"/>
                  </a:lnTo>
                  <a:lnTo>
                    <a:pt x="17" y="15001"/>
                  </a:lnTo>
                  <a:lnTo>
                    <a:pt x="5" y="14909"/>
                  </a:lnTo>
                  <a:lnTo>
                    <a:pt x="0" y="14819"/>
                  </a:lnTo>
                  <a:lnTo>
                    <a:pt x="1" y="14729"/>
                  </a:lnTo>
                  <a:lnTo>
                    <a:pt x="8" y="14641"/>
                  </a:lnTo>
                  <a:lnTo>
                    <a:pt x="21" y="14555"/>
                  </a:lnTo>
                  <a:lnTo>
                    <a:pt x="41" y="14470"/>
                  </a:lnTo>
                  <a:lnTo>
                    <a:pt x="66" y="14388"/>
                  </a:lnTo>
                  <a:lnTo>
                    <a:pt x="98" y="14308"/>
                  </a:lnTo>
                  <a:lnTo>
                    <a:pt x="135" y="14230"/>
                  </a:lnTo>
                  <a:lnTo>
                    <a:pt x="179" y="14156"/>
                  </a:lnTo>
                  <a:lnTo>
                    <a:pt x="228" y="14085"/>
                  </a:lnTo>
                  <a:lnTo>
                    <a:pt x="283" y="14016"/>
                  </a:lnTo>
                  <a:lnTo>
                    <a:pt x="343" y="13952"/>
                  </a:lnTo>
                  <a:lnTo>
                    <a:pt x="409" y="13891"/>
                  </a:lnTo>
                  <a:lnTo>
                    <a:pt x="481" y="13834"/>
                  </a:lnTo>
                  <a:lnTo>
                    <a:pt x="558" y="13781"/>
                  </a:lnTo>
                  <a:lnTo>
                    <a:pt x="640" y="13733"/>
                  </a:lnTo>
                  <a:lnTo>
                    <a:pt x="728" y="13689"/>
                  </a:lnTo>
                  <a:lnTo>
                    <a:pt x="820" y="13651"/>
                  </a:lnTo>
                  <a:lnTo>
                    <a:pt x="918" y="13617"/>
                  </a:lnTo>
                  <a:lnTo>
                    <a:pt x="1021" y="13589"/>
                  </a:lnTo>
                  <a:lnTo>
                    <a:pt x="1129" y="13565"/>
                  </a:lnTo>
                  <a:lnTo>
                    <a:pt x="1242" y="13548"/>
                  </a:lnTo>
                  <a:lnTo>
                    <a:pt x="1360" y="13538"/>
                  </a:lnTo>
                  <a:lnTo>
                    <a:pt x="1517" y="13402"/>
                  </a:lnTo>
                  <a:lnTo>
                    <a:pt x="481" y="12137"/>
                  </a:lnTo>
                  <a:lnTo>
                    <a:pt x="1687" y="10896"/>
                  </a:lnTo>
                  <a:lnTo>
                    <a:pt x="1907" y="11097"/>
                  </a:lnTo>
                  <a:lnTo>
                    <a:pt x="2132" y="11291"/>
                  </a:lnTo>
                  <a:lnTo>
                    <a:pt x="2360" y="11478"/>
                  </a:lnTo>
                  <a:lnTo>
                    <a:pt x="2594" y="11657"/>
                  </a:lnTo>
                  <a:lnTo>
                    <a:pt x="2832" y="11829"/>
                  </a:lnTo>
                  <a:lnTo>
                    <a:pt x="3075" y="11994"/>
                  </a:lnTo>
                  <a:lnTo>
                    <a:pt x="3321" y="12149"/>
                  </a:lnTo>
                  <a:lnTo>
                    <a:pt x="3570" y="12297"/>
                  </a:lnTo>
                  <a:lnTo>
                    <a:pt x="3824" y="12436"/>
                  </a:lnTo>
                  <a:lnTo>
                    <a:pt x="4081" y="12565"/>
                  </a:lnTo>
                  <a:lnTo>
                    <a:pt x="4340" y="12685"/>
                  </a:lnTo>
                  <a:lnTo>
                    <a:pt x="4603" y="12795"/>
                  </a:lnTo>
                  <a:lnTo>
                    <a:pt x="4869" y="12896"/>
                  </a:lnTo>
                  <a:lnTo>
                    <a:pt x="5138" y="12985"/>
                  </a:lnTo>
                  <a:lnTo>
                    <a:pt x="5410" y="13064"/>
                  </a:lnTo>
                  <a:lnTo>
                    <a:pt x="5684" y="13133"/>
                  </a:lnTo>
                  <a:lnTo>
                    <a:pt x="5961" y="13190"/>
                  </a:lnTo>
                  <a:lnTo>
                    <a:pt x="6239" y="13235"/>
                  </a:lnTo>
                  <a:lnTo>
                    <a:pt x="6520" y="13269"/>
                  </a:lnTo>
                  <a:lnTo>
                    <a:pt x="6802" y="13290"/>
                  </a:lnTo>
                  <a:lnTo>
                    <a:pt x="7086" y="13299"/>
                  </a:lnTo>
                  <a:lnTo>
                    <a:pt x="7372" y="13295"/>
                  </a:lnTo>
                  <a:lnTo>
                    <a:pt x="7659" y="13279"/>
                  </a:lnTo>
                  <a:lnTo>
                    <a:pt x="7947" y="13248"/>
                  </a:lnTo>
                  <a:lnTo>
                    <a:pt x="8236" y="13205"/>
                  </a:lnTo>
                  <a:lnTo>
                    <a:pt x="8526" y="13147"/>
                  </a:lnTo>
                  <a:lnTo>
                    <a:pt x="8817" y="13074"/>
                  </a:lnTo>
                  <a:lnTo>
                    <a:pt x="9108" y="12988"/>
                  </a:lnTo>
                  <a:lnTo>
                    <a:pt x="9400" y="12887"/>
                  </a:lnTo>
                  <a:lnTo>
                    <a:pt x="9692" y="12769"/>
                  </a:lnTo>
                  <a:lnTo>
                    <a:pt x="9984" y="12637"/>
                  </a:lnTo>
                  <a:lnTo>
                    <a:pt x="10277" y="12489"/>
                  </a:lnTo>
                  <a:lnTo>
                    <a:pt x="5111" y="7485"/>
                  </a:lnTo>
                  <a:lnTo>
                    <a:pt x="3687" y="8967"/>
                  </a:lnTo>
                  <a:lnTo>
                    <a:pt x="1395" y="6670"/>
                  </a:lnTo>
                  <a:lnTo>
                    <a:pt x="5331" y="2506"/>
                  </a:lnTo>
                  <a:lnTo>
                    <a:pt x="5420" y="2527"/>
                  </a:lnTo>
                  <a:lnTo>
                    <a:pt x="5510" y="2545"/>
                  </a:lnTo>
                  <a:lnTo>
                    <a:pt x="5598" y="2562"/>
                  </a:lnTo>
                  <a:lnTo>
                    <a:pt x="5685" y="2576"/>
                  </a:lnTo>
                  <a:lnTo>
                    <a:pt x="5772" y="2589"/>
                  </a:lnTo>
                  <a:lnTo>
                    <a:pt x="5858" y="2598"/>
                  </a:lnTo>
                  <a:lnTo>
                    <a:pt x="5943" y="2606"/>
                  </a:lnTo>
                  <a:lnTo>
                    <a:pt x="6027" y="2611"/>
                  </a:lnTo>
                  <a:lnTo>
                    <a:pt x="6112" y="2614"/>
                  </a:lnTo>
                  <a:lnTo>
                    <a:pt x="6194" y="2614"/>
                  </a:lnTo>
                  <a:lnTo>
                    <a:pt x="6276" y="2612"/>
                  </a:lnTo>
                  <a:lnTo>
                    <a:pt x="6359" y="2608"/>
                  </a:lnTo>
                  <a:lnTo>
                    <a:pt x="6439" y="2601"/>
                  </a:lnTo>
                  <a:lnTo>
                    <a:pt x="6519" y="2591"/>
                  </a:lnTo>
                  <a:lnTo>
                    <a:pt x="6597" y="2579"/>
                  </a:lnTo>
                  <a:lnTo>
                    <a:pt x="6676" y="2565"/>
                  </a:lnTo>
                  <a:lnTo>
                    <a:pt x="6754" y="2547"/>
                  </a:lnTo>
                  <a:lnTo>
                    <a:pt x="6830" y="2527"/>
                  </a:lnTo>
                  <a:lnTo>
                    <a:pt x="6907" y="2505"/>
                  </a:lnTo>
                  <a:lnTo>
                    <a:pt x="6981" y="2479"/>
                  </a:lnTo>
                  <a:lnTo>
                    <a:pt x="7055" y="2451"/>
                  </a:lnTo>
                  <a:lnTo>
                    <a:pt x="7128" y="2420"/>
                  </a:lnTo>
                  <a:lnTo>
                    <a:pt x="7201" y="2386"/>
                  </a:lnTo>
                  <a:lnTo>
                    <a:pt x="7272" y="2350"/>
                  </a:lnTo>
                  <a:lnTo>
                    <a:pt x="7343" y="2310"/>
                  </a:lnTo>
                  <a:lnTo>
                    <a:pt x="7412" y="2268"/>
                  </a:lnTo>
                  <a:lnTo>
                    <a:pt x="7482" y="2222"/>
                  </a:lnTo>
                  <a:lnTo>
                    <a:pt x="7549" y="2174"/>
                  </a:lnTo>
                  <a:lnTo>
                    <a:pt x="7616" y="2123"/>
                  </a:lnTo>
                  <a:lnTo>
                    <a:pt x="7682" y="2069"/>
                  </a:lnTo>
                  <a:lnTo>
                    <a:pt x="7747" y="2012"/>
                  </a:lnTo>
                  <a:lnTo>
                    <a:pt x="7811" y="1951"/>
                  </a:lnTo>
                  <a:lnTo>
                    <a:pt x="9056" y="3228"/>
                  </a:lnTo>
                  <a:lnTo>
                    <a:pt x="7078" y="5349"/>
                  </a:lnTo>
                  <a:lnTo>
                    <a:pt x="12349" y="10590"/>
                  </a:lnTo>
                  <a:lnTo>
                    <a:pt x="12510" y="10286"/>
                  </a:lnTo>
                  <a:lnTo>
                    <a:pt x="12651" y="9966"/>
                  </a:lnTo>
                  <a:lnTo>
                    <a:pt x="12769" y="9635"/>
                  </a:lnTo>
                  <a:lnTo>
                    <a:pt x="12867" y="9291"/>
                  </a:lnTo>
                  <a:lnTo>
                    <a:pt x="12943" y="8938"/>
                  </a:lnTo>
                  <a:lnTo>
                    <a:pt x="12999" y="8576"/>
                  </a:lnTo>
                  <a:lnTo>
                    <a:pt x="13034" y="8207"/>
                  </a:lnTo>
                  <a:lnTo>
                    <a:pt x="13049" y="7830"/>
                  </a:lnTo>
                  <a:lnTo>
                    <a:pt x="13043" y="7449"/>
                  </a:lnTo>
                  <a:lnTo>
                    <a:pt x="13018" y="7063"/>
                  </a:lnTo>
                  <a:lnTo>
                    <a:pt x="12973" y="6674"/>
                  </a:lnTo>
                  <a:lnTo>
                    <a:pt x="12909" y="6284"/>
                  </a:lnTo>
                  <a:lnTo>
                    <a:pt x="12826" y="5893"/>
                  </a:lnTo>
                  <a:lnTo>
                    <a:pt x="12723" y="5503"/>
                  </a:lnTo>
                  <a:lnTo>
                    <a:pt x="12602" y="5115"/>
                  </a:lnTo>
                  <a:lnTo>
                    <a:pt x="12462" y="4730"/>
                  </a:lnTo>
                  <a:lnTo>
                    <a:pt x="12305" y="4349"/>
                  </a:lnTo>
                  <a:lnTo>
                    <a:pt x="12128" y="3975"/>
                  </a:lnTo>
                  <a:lnTo>
                    <a:pt x="11934" y="3607"/>
                  </a:lnTo>
                  <a:lnTo>
                    <a:pt x="11724" y="3247"/>
                  </a:lnTo>
                  <a:lnTo>
                    <a:pt x="11495" y="2896"/>
                  </a:lnTo>
                  <a:lnTo>
                    <a:pt x="11249" y="2557"/>
                  </a:lnTo>
                  <a:lnTo>
                    <a:pt x="10986" y="2228"/>
                  </a:lnTo>
                  <a:lnTo>
                    <a:pt x="10707" y="1912"/>
                  </a:lnTo>
                  <a:lnTo>
                    <a:pt x="10412" y="1611"/>
                  </a:lnTo>
                  <a:lnTo>
                    <a:pt x="10100" y="1326"/>
                  </a:lnTo>
                  <a:lnTo>
                    <a:pt x="9773" y="1055"/>
                  </a:lnTo>
                  <a:lnTo>
                    <a:pt x="9430" y="804"/>
                  </a:lnTo>
                  <a:lnTo>
                    <a:pt x="9070" y="571"/>
                  </a:lnTo>
                  <a:lnTo>
                    <a:pt x="8696" y="360"/>
                  </a:lnTo>
                  <a:lnTo>
                    <a:pt x="8308" y="169"/>
                  </a:lnTo>
                  <a:lnTo>
                    <a:pt x="7903"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66642826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barn(inVertical)">
                                          <p:cBhvr>
                                            <p:cTn id="7" dur="400"/>
                                            <p:tgtEl>
                                              <p:spTgt spid="9220"/>
                                            </p:tgtEl>
                                          </p:cBhvr>
                                        </p:animEffect>
                                      </p:childTnLst>
                                    </p:cTn>
                                  </p:par>
                                  <p:par>
                                    <p:cTn id="8" presetID="2" presetClass="entr" presetSubtype="8" decel="2500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additive="base">
                                            <p:cTn id="10" dur="2000" fill="hold"/>
                                            <p:tgtEl>
                                              <p:spTgt spid="11"/>
                                            </p:tgtEl>
                                            <p:attrNameLst>
                                              <p:attrName>ppt_x</p:attrName>
                                            </p:attrNameLst>
                                          </p:cBhvr>
                                          <p:tavLst>
                                            <p:tav tm="0">
                                              <p:val>
                                                <p:strVal val="0-#ppt_w/2"/>
                                              </p:val>
                                            </p:tav>
                                            <p:tav tm="100000">
                                              <p:val>
                                                <p:strVal val="#ppt_x"/>
                                              </p:val>
                                            </p:tav>
                                          </p:tavLst>
                                        </p:anim>
                                        <p:anim calcmode="lin" valueType="num">
                                          <p:cBhvr additive="base">
                                            <p:cTn id="11" dur="2000" fill="hold"/>
                                            <p:tgtEl>
                                              <p:spTgt spid="11"/>
                                            </p:tgtEl>
                                            <p:attrNameLst>
                                              <p:attrName>ppt_y</p:attrName>
                                            </p:attrNameLst>
                                          </p:cBhvr>
                                          <p:tavLst>
                                            <p:tav tm="0">
                                              <p:val>
                                                <p:strVal val="#ppt_y"/>
                                              </p:val>
                                            </p:tav>
                                            <p:tav tm="100000">
                                              <p:val>
                                                <p:strVal val="#ppt_y"/>
                                              </p:val>
                                            </p:tav>
                                          </p:tavLst>
                                        </p:anim>
                                      </p:childTnLst>
                                    </p:cTn>
                                  </p:par>
                                </p:childTnLst>
                              </p:cTn>
                            </p:par>
                            <p:par>
                              <p:cTn id="12" fill="hold">
                                <p:stCondLst>
                                  <p:cond delay="2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3000"/>
                                </p:stCondLst>
                                <p:childTnLst>
                                  <p:par>
                                    <p:cTn id="19" presetID="2" presetClass="entr" presetSubtype="2" fill="hold" nodeType="afterEffect" p14:presetBounceEnd="60000">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14:bounceEnd="60000">
                                          <p:cBhvr additive="base">
                                            <p:cTn id="21" dur="500" fill="hold"/>
                                            <p:tgtEl>
                                              <p:spTgt spid="3"/>
                                            </p:tgtEl>
                                            <p:attrNameLst>
                                              <p:attrName>ppt_x</p:attrName>
                                            </p:attrNameLst>
                                          </p:cBhvr>
                                          <p:tavLst>
                                            <p:tav tm="0">
                                              <p:val>
                                                <p:strVal val="1+#ppt_w/2"/>
                                              </p:val>
                                            </p:tav>
                                            <p:tav tm="100000">
                                              <p:val>
                                                <p:strVal val="#ppt_x"/>
                                              </p:val>
                                            </p:tav>
                                          </p:tavLst>
                                        </p:anim>
                                        <p:anim calcmode="lin" valueType="num" p14:bounceEnd="60000">
                                          <p:cBhvr additive="base">
                                            <p:cTn id="22" dur="500" fill="hold"/>
                                            <p:tgtEl>
                                              <p:spTgt spid="3"/>
                                            </p:tgtEl>
                                            <p:attrNameLst>
                                              <p:attrName>ppt_y</p:attrName>
                                            </p:attrNameLst>
                                          </p:cBhvr>
                                          <p:tavLst>
                                            <p:tav tm="0">
                                              <p:val>
                                                <p:strVal val="#ppt_y"/>
                                              </p:val>
                                            </p:tav>
                                            <p:tav tm="100000">
                                              <p:val>
                                                <p:strVal val="#ppt_y"/>
                                              </p:val>
                                            </p:tav>
                                          </p:tavLst>
                                        </p:anim>
                                      </p:childTnLst>
                                    </p:cTn>
                                  </p:par>
                                </p:childTnLst>
                              </p:cTn>
                            </p:par>
                            <p:par>
                              <p:cTn id="23" fill="hold">
                                <p:stCondLst>
                                  <p:cond delay="35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15"/>
                                            </p:tgtEl>
                                            <p:attrNameLst>
                                              <p:attrName>style.visibility</p:attrName>
                                            </p:attrNameLst>
                                          </p:cBhvr>
                                          <p:to>
                                            <p:strVal val="visible"/>
                                          </p:to>
                                        </p:set>
                                        <p:anim by="(-#ppt_w*2)" calcmode="lin" valueType="num">
                                          <p:cBhvr rctx="PPT">
                                            <p:cTn id="26" dur="500" autoRev="1" fill="hold">
                                              <p:stCondLst>
                                                <p:cond delay="0"/>
                                              </p:stCondLst>
                                            </p:cTn>
                                            <p:tgtEl>
                                              <p:spTgt spid="15"/>
                                            </p:tgtEl>
                                            <p:attrNameLst>
                                              <p:attrName>ppt_w</p:attrName>
                                            </p:attrNameLst>
                                          </p:cBhvr>
                                        </p:anim>
                                        <p:anim by="(#ppt_w*0.50)" calcmode="lin" valueType="num">
                                          <p:cBhvr>
                                            <p:cTn id="27" dur="500" decel="50000" autoRev="1" fill="hold">
                                              <p:stCondLst>
                                                <p:cond delay="0"/>
                                              </p:stCondLst>
                                            </p:cTn>
                                            <p:tgtEl>
                                              <p:spTgt spid="15"/>
                                            </p:tgtEl>
                                            <p:attrNameLst>
                                              <p:attrName>ppt_x</p:attrName>
                                            </p:attrNameLst>
                                          </p:cBhvr>
                                        </p:anim>
                                        <p:anim from="(-#ppt_h/2)" to="(#ppt_y)" calcmode="lin" valueType="num">
                                          <p:cBhvr>
                                            <p:cTn id="28" dur="1000" fill="hold">
                                              <p:stCondLst>
                                                <p:cond delay="0"/>
                                              </p:stCondLst>
                                            </p:cTn>
                                            <p:tgtEl>
                                              <p:spTgt spid="15"/>
                                            </p:tgtEl>
                                            <p:attrNameLst>
                                              <p:attrName>ppt_y</p:attrName>
                                            </p:attrNameLst>
                                          </p:cBhvr>
                                        </p:anim>
                                        <p:animRot by="21600000">
                                          <p:cBhvr>
                                            <p:cTn id="29" dur="10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Lst>
      </p:timing>
    </mc:Choice>
    <mc:Fallback xmlns="">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barn(inVertical)">
                                          <p:cBhvr>
                                            <p:cTn id="7" dur="400"/>
                                            <p:tgtEl>
                                              <p:spTgt spid="9220"/>
                                            </p:tgtEl>
                                          </p:cBhvr>
                                        </p:animEffect>
                                      </p:childTnLst>
                                    </p:cTn>
                                  </p:par>
                                  <p:par>
                                    <p:cTn id="8" presetID="2" presetClass="entr" presetSubtype="8" decel="2500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additive="base">
                                            <p:cTn id="10" dur="2000" fill="hold"/>
                                            <p:tgtEl>
                                              <p:spTgt spid="11"/>
                                            </p:tgtEl>
                                            <p:attrNameLst>
                                              <p:attrName>ppt_x</p:attrName>
                                            </p:attrNameLst>
                                          </p:cBhvr>
                                          <p:tavLst>
                                            <p:tav tm="0">
                                              <p:val>
                                                <p:strVal val="0-#ppt_w/2"/>
                                              </p:val>
                                            </p:tav>
                                            <p:tav tm="100000">
                                              <p:val>
                                                <p:strVal val="#ppt_x"/>
                                              </p:val>
                                            </p:tav>
                                          </p:tavLst>
                                        </p:anim>
                                        <p:anim calcmode="lin" valueType="num">
                                          <p:cBhvr additive="base">
                                            <p:cTn id="11" dur="2000" fill="hold"/>
                                            <p:tgtEl>
                                              <p:spTgt spid="11"/>
                                            </p:tgtEl>
                                            <p:attrNameLst>
                                              <p:attrName>ppt_y</p:attrName>
                                            </p:attrNameLst>
                                          </p:cBhvr>
                                          <p:tavLst>
                                            <p:tav tm="0">
                                              <p:val>
                                                <p:strVal val="#ppt_y"/>
                                              </p:val>
                                            </p:tav>
                                            <p:tav tm="100000">
                                              <p:val>
                                                <p:strVal val="#ppt_y"/>
                                              </p:val>
                                            </p:tav>
                                          </p:tavLst>
                                        </p:anim>
                                      </p:childTnLst>
                                    </p:cTn>
                                  </p:par>
                                </p:childTnLst>
                              </p:cTn>
                            </p:par>
                            <p:par>
                              <p:cTn id="12" fill="hold">
                                <p:stCondLst>
                                  <p:cond delay="2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3000"/>
                                </p:stCondLst>
                                <p:childTnLst>
                                  <p:par>
                                    <p:cTn id="19" presetID="2" presetClass="entr" presetSubtype="2"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1+#ppt_w/2"/>
                                              </p:val>
                                            </p:tav>
                                            <p:tav tm="100000">
                                              <p:val>
                                                <p:strVal val="#ppt_x"/>
                                              </p:val>
                                            </p:tav>
                                          </p:tavLst>
                                        </p:anim>
                                        <p:anim calcmode="lin" valueType="num">
                                          <p:cBhvr additive="base">
                                            <p:cTn id="22" dur="500" fill="hold"/>
                                            <p:tgtEl>
                                              <p:spTgt spid="3"/>
                                            </p:tgtEl>
                                            <p:attrNameLst>
                                              <p:attrName>ppt_y</p:attrName>
                                            </p:attrNameLst>
                                          </p:cBhvr>
                                          <p:tavLst>
                                            <p:tav tm="0">
                                              <p:val>
                                                <p:strVal val="#ppt_y"/>
                                              </p:val>
                                            </p:tav>
                                            <p:tav tm="100000">
                                              <p:val>
                                                <p:strVal val="#ppt_y"/>
                                              </p:val>
                                            </p:tav>
                                          </p:tavLst>
                                        </p:anim>
                                      </p:childTnLst>
                                    </p:cTn>
                                  </p:par>
                                </p:childTnLst>
                              </p:cTn>
                            </p:par>
                            <p:par>
                              <p:cTn id="23" fill="hold">
                                <p:stCondLst>
                                  <p:cond delay="35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15"/>
                                            </p:tgtEl>
                                            <p:attrNameLst>
                                              <p:attrName>style.visibility</p:attrName>
                                            </p:attrNameLst>
                                          </p:cBhvr>
                                          <p:to>
                                            <p:strVal val="visible"/>
                                          </p:to>
                                        </p:set>
                                        <p:anim by="(-#ppt_w*2)" calcmode="lin" valueType="num">
                                          <p:cBhvr rctx="PPT">
                                            <p:cTn id="26" dur="500" autoRev="1" fill="hold">
                                              <p:stCondLst>
                                                <p:cond delay="0"/>
                                              </p:stCondLst>
                                            </p:cTn>
                                            <p:tgtEl>
                                              <p:spTgt spid="15"/>
                                            </p:tgtEl>
                                            <p:attrNameLst>
                                              <p:attrName>ppt_w</p:attrName>
                                            </p:attrNameLst>
                                          </p:cBhvr>
                                        </p:anim>
                                        <p:anim by="(#ppt_w*0.50)" calcmode="lin" valueType="num">
                                          <p:cBhvr>
                                            <p:cTn id="27" dur="500" decel="50000" autoRev="1" fill="hold">
                                              <p:stCondLst>
                                                <p:cond delay="0"/>
                                              </p:stCondLst>
                                            </p:cTn>
                                            <p:tgtEl>
                                              <p:spTgt spid="15"/>
                                            </p:tgtEl>
                                            <p:attrNameLst>
                                              <p:attrName>ppt_x</p:attrName>
                                            </p:attrNameLst>
                                          </p:cBhvr>
                                        </p:anim>
                                        <p:anim from="(-#ppt_h/2)" to="(#ppt_y)" calcmode="lin" valueType="num">
                                          <p:cBhvr>
                                            <p:cTn id="28" dur="1000" fill="hold">
                                              <p:stCondLst>
                                                <p:cond delay="0"/>
                                              </p:stCondLst>
                                            </p:cTn>
                                            <p:tgtEl>
                                              <p:spTgt spid="15"/>
                                            </p:tgtEl>
                                            <p:attrNameLst>
                                              <p:attrName>ppt_y</p:attrName>
                                            </p:attrNameLst>
                                          </p:cBhvr>
                                        </p:anim>
                                        <p:animRot by="21600000">
                                          <p:cBhvr>
                                            <p:cTn id="29" dur="10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640487" y="1097036"/>
            <a:ext cx="4507577"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365418" y="1027786"/>
            <a:ext cx="3350598" cy="397801"/>
            <a:chOff x="1243195" y="1027786"/>
            <a:chExt cx="3350598" cy="397801"/>
          </a:xfrm>
        </p:grpSpPr>
        <p:sp>
          <p:nvSpPr>
            <p:cNvPr id="12" name="Freeform 4"/>
            <p:cNvSpPr>
              <a:spLocks/>
            </p:cNvSpPr>
            <p:nvPr/>
          </p:nvSpPr>
          <p:spPr bwMode="auto">
            <a:xfrm>
              <a:off x="1243195" y="1122436"/>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TextBox 7"/>
            <p:cNvSpPr txBox="1"/>
            <p:nvPr/>
          </p:nvSpPr>
          <p:spPr>
            <a:xfrm>
              <a:off x="1641465" y="1027786"/>
              <a:ext cx="2952328"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r>
                <a:rPr lang="zh-CN" altLang="en-US" dirty="0">
                  <a:solidFill>
                    <a:schemeClr val="accent3">
                      <a:lumMod val="40000"/>
                      <a:lumOff val="60000"/>
                    </a:schemeClr>
                  </a:solidFill>
                </a:rPr>
                <a:t>中国共产党第八次全国代表大会</a:t>
              </a:r>
            </a:p>
          </p:txBody>
        </p:sp>
      </p:grpSp>
      <p:sp>
        <p:nvSpPr>
          <p:cNvPr id="7" name="TextBox 6"/>
          <p:cNvSpPr txBox="1"/>
          <p:nvPr/>
        </p:nvSpPr>
        <p:spPr>
          <a:xfrm>
            <a:off x="640487" y="2499742"/>
            <a:ext cx="7963961" cy="216982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tx1"/>
                </a:solidFill>
              </a:rPr>
              <a:t>这是建国后我们党召开的第一次全国代表大会，大会正确分析了国内形势和主要矛盾的变化，指出了国内的主要矛盾是人民对于经济文化迅速发展的需要同当前经济文化不能满足人民需要的状况之间的矛盾，提出了党和国家人民当前的主要任务，就是集中力量把国家尽快地从落后的农业国变为先进的工业国，大会坚持了既反保守又反冒进，在综合平衡中稳步前进的经济建设方针。同时，还着重提出了执政党的建设问题，要坚持党的民主集中制和集体领导制度，反对个人崇拜，发展党内民主和人民民主，加强党和群众的联系。</a:t>
            </a:r>
          </a:p>
          <a:p>
            <a:pPr>
              <a:lnSpc>
                <a:spcPts val="1800"/>
              </a:lnSpc>
            </a:pPr>
            <a:r>
              <a:rPr lang="zh-CN" altLang="en-US" dirty="0">
                <a:solidFill>
                  <a:schemeClr val="tx1"/>
                </a:solidFill>
              </a:rPr>
              <a:t>“八大”是我党历史上具有深远意义的一次大会。她的路线是正确的，她的历史功绩在于正确地分析了形势，适时地提出把党的工作重心从革命转移到建设上来，制定了党在政治上、思想上、组织上以及经济上的一系列正确方针，提出了团结一切可以团结的力量，调动一切可以调动的因素，建设社会主义强国的任务。“八大”的重要文献是我国建设社会主义的指针，它的基本内容有着长远的指导意义。</a:t>
            </a:r>
          </a:p>
        </p:txBody>
      </p:sp>
      <p:pic>
        <p:nvPicPr>
          <p:cNvPr id="1229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 b="4852"/>
          <a:stretch/>
        </p:blipFill>
        <p:spPr bwMode="auto">
          <a:xfrm>
            <a:off x="5508104" y="857824"/>
            <a:ext cx="2952328" cy="163461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TextBox 12"/>
          <p:cNvSpPr txBox="1"/>
          <p:nvPr/>
        </p:nvSpPr>
        <p:spPr>
          <a:xfrm>
            <a:off x="1779574" y="1623841"/>
            <a:ext cx="2229402" cy="704017"/>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 1956.9.15-27</a:t>
            </a:r>
          </a:p>
          <a:p>
            <a:pPr>
              <a:lnSpc>
                <a:spcPts val="1800"/>
              </a:lnSpc>
            </a:pPr>
            <a:r>
              <a:rPr lang="zh-CN" altLang="en-US" dirty="0">
                <a:solidFill>
                  <a:schemeClr val="bg1"/>
                </a:solidFill>
              </a:rPr>
              <a:t>地点：北京</a:t>
            </a:r>
          </a:p>
        </p:txBody>
      </p:sp>
    </p:spTree>
    <p:extLst>
      <p:ext uri="{BB962C8B-B14F-4D97-AF65-F5344CB8AC3E}">
        <p14:creationId xmlns:p14="http://schemas.microsoft.com/office/powerpoint/2010/main" val="150009242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47" presetClass="entr" presetSubtype="0" fill="hold" nodeType="afterEffect">
                                  <p:stCondLst>
                                    <p:cond delay="0"/>
                                  </p:stCondLst>
                                  <p:childTnLst>
                                    <p:set>
                                      <p:cBhvr>
                                        <p:cTn id="27" dur="1" fill="hold">
                                          <p:stCondLst>
                                            <p:cond delay="0"/>
                                          </p:stCondLst>
                                        </p:cTn>
                                        <p:tgtEl>
                                          <p:spTgt spid="12290"/>
                                        </p:tgtEl>
                                        <p:attrNameLst>
                                          <p:attrName>style.visibility</p:attrName>
                                        </p:attrNameLst>
                                      </p:cBhvr>
                                      <p:to>
                                        <p:strVal val="visible"/>
                                      </p:to>
                                    </p:set>
                                    <p:animEffect transition="in" filter="fade">
                                      <p:cBhvr>
                                        <p:cTn id="28" dur="1000"/>
                                        <p:tgtEl>
                                          <p:spTgt spid="12290"/>
                                        </p:tgtEl>
                                      </p:cBhvr>
                                    </p:animEffect>
                                    <p:anim calcmode="lin" valueType="num">
                                      <p:cBhvr>
                                        <p:cTn id="29" dur="1000" fill="hold"/>
                                        <p:tgtEl>
                                          <p:spTgt spid="12290"/>
                                        </p:tgtEl>
                                        <p:attrNameLst>
                                          <p:attrName>ppt_x</p:attrName>
                                        </p:attrNameLst>
                                      </p:cBhvr>
                                      <p:tavLst>
                                        <p:tav tm="0">
                                          <p:val>
                                            <p:strVal val="#ppt_x"/>
                                          </p:val>
                                        </p:tav>
                                        <p:tav tm="100000">
                                          <p:val>
                                            <p:strVal val="#ppt_x"/>
                                          </p:val>
                                        </p:tav>
                                      </p:tavLst>
                                    </p:anim>
                                    <p:anim calcmode="lin" valueType="num">
                                      <p:cBhvr>
                                        <p:cTn id="30" dur="1000" fill="hold"/>
                                        <p:tgtEl>
                                          <p:spTgt spid="122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7" grpId="0"/>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606191" y="1304624"/>
            <a:ext cx="7998257"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675840" y="2764916"/>
            <a:ext cx="3999129" cy="1200329"/>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l"/>
            <a:r>
              <a:rPr lang="zh-CN" altLang="en-US" dirty="0">
                <a:solidFill>
                  <a:schemeClr val="tx1"/>
                </a:solidFill>
              </a:rPr>
              <a:t>九大自始至终被强烈的个人崇拜和“左”倾狂热气氛所笼罩。它加强了林彪、江青等人在党中央的地位，使“文化大革命”的错误理论和实践更加合法化。实践证明，九大在思想上、政治上和组织上的指导方针都是错误的。 </a:t>
            </a:r>
          </a:p>
        </p:txBody>
      </p:sp>
      <p:grpSp>
        <p:nvGrpSpPr>
          <p:cNvPr id="4" name="组合 3"/>
          <p:cNvGrpSpPr/>
          <p:nvPr/>
        </p:nvGrpSpPr>
        <p:grpSpPr>
          <a:xfrm>
            <a:off x="2926454" y="1235374"/>
            <a:ext cx="3291093" cy="397801"/>
            <a:chOff x="1208899" y="1235374"/>
            <a:chExt cx="3291093" cy="397801"/>
          </a:xfrm>
        </p:grpSpPr>
        <p:sp>
          <p:nvSpPr>
            <p:cNvPr id="8" name="TextBox 7"/>
            <p:cNvSpPr txBox="1"/>
            <p:nvPr/>
          </p:nvSpPr>
          <p:spPr>
            <a:xfrm>
              <a:off x="1619672" y="1235374"/>
              <a:ext cx="2880320"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r>
                <a:rPr lang="zh-CN" altLang="en-US" dirty="0">
                  <a:solidFill>
                    <a:schemeClr val="accent3">
                      <a:lumMod val="40000"/>
                      <a:lumOff val="60000"/>
                    </a:schemeClr>
                  </a:solidFill>
                </a:rPr>
                <a:t>中国共产党第九次全国代表大会</a:t>
              </a:r>
            </a:p>
          </p:txBody>
        </p:sp>
        <p:sp>
          <p:nvSpPr>
            <p:cNvPr id="11" name="Freeform 4"/>
            <p:cNvSpPr>
              <a:spLocks/>
            </p:cNvSpPr>
            <p:nvPr/>
          </p:nvSpPr>
          <p:spPr bwMode="auto">
            <a:xfrm>
              <a:off x="1208899" y="1330024"/>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3" name="TextBox 12"/>
          <p:cNvSpPr txBox="1"/>
          <p:nvPr/>
        </p:nvSpPr>
        <p:spPr>
          <a:xfrm>
            <a:off x="1619672" y="1923678"/>
            <a:ext cx="2111464" cy="709374"/>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 1969.4.1-24</a:t>
            </a:r>
          </a:p>
          <a:p>
            <a:pPr>
              <a:lnSpc>
                <a:spcPts val="1800"/>
              </a:lnSpc>
            </a:pPr>
            <a:r>
              <a:rPr lang="zh-CN" altLang="en-US" dirty="0">
                <a:solidFill>
                  <a:schemeClr val="bg1"/>
                </a:solidFill>
              </a:rPr>
              <a:t>地点：北京</a:t>
            </a:r>
          </a:p>
        </p:txBody>
      </p:sp>
      <p:pic>
        <p:nvPicPr>
          <p:cNvPr id="21506" name="Picture 2" descr="http://s9.sinaimg.cn/middle/6b586206xbc7fef3372d8&amp;690"/>
          <p:cNvPicPr>
            <a:picLocks noChangeAspect="1" noChangeArrowheads="1"/>
          </p:cNvPicPr>
          <p:nvPr/>
        </p:nvPicPr>
        <p:blipFill rotWithShape="1">
          <a:blip r:embed="rId3">
            <a:extLst>
              <a:ext uri="{28A0092B-C50C-407E-A947-70E740481C1C}">
                <a14:useLocalDpi xmlns:a14="http://schemas.microsoft.com/office/drawing/2010/main" val="0"/>
              </a:ext>
            </a:extLst>
          </a:blip>
          <a:srcRect l="11823" t="11625" r="7081" b="23765"/>
          <a:stretch/>
        </p:blipFill>
        <p:spPr bwMode="auto">
          <a:xfrm>
            <a:off x="4840573" y="2067694"/>
            <a:ext cx="3598093" cy="191109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603809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37" presetClass="entr" presetSubtype="0" fill="hold" nodeType="afterEffect">
                                  <p:stCondLst>
                                    <p:cond delay="0"/>
                                  </p:stCondLst>
                                  <p:childTnLst>
                                    <p:set>
                                      <p:cBhvr>
                                        <p:cTn id="27" dur="1" fill="hold">
                                          <p:stCondLst>
                                            <p:cond delay="0"/>
                                          </p:stCondLst>
                                        </p:cTn>
                                        <p:tgtEl>
                                          <p:spTgt spid="21506"/>
                                        </p:tgtEl>
                                        <p:attrNameLst>
                                          <p:attrName>style.visibility</p:attrName>
                                        </p:attrNameLst>
                                      </p:cBhvr>
                                      <p:to>
                                        <p:strVal val="visible"/>
                                      </p:to>
                                    </p:set>
                                    <p:animEffect transition="in" filter="fade">
                                      <p:cBhvr>
                                        <p:cTn id="28" dur="1000"/>
                                        <p:tgtEl>
                                          <p:spTgt spid="21506"/>
                                        </p:tgtEl>
                                      </p:cBhvr>
                                    </p:animEffect>
                                    <p:anim calcmode="lin" valueType="num">
                                      <p:cBhvr>
                                        <p:cTn id="29" dur="1000" fill="hold"/>
                                        <p:tgtEl>
                                          <p:spTgt spid="21506"/>
                                        </p:tgtEl>
                                        <p:attrNameLst>
                                          <p:attrName>ppt_x</p:attrName>
                                        </p:attrNameLst>
                                      </p:cBhvr>
                                      <p:tavLst>
                                        <p:tav tm="0">
                                          <p:val>
                                            <p:strVal val="#ppt_x"/>
                                          </p:val>
                                        </p:tav>
                                        <p:tav tm="100000">
                                          <p:val>
                                            <p:strVal val="#ppt_x"/>
                                          </p:val>
                                        </p:tav>
                                      </p:tavLst>
                                    </p:anim>
                                    <p:anim calcmode="lin" valueType="num">
                                      <p:cBhvr>
                                        <p:cTn id="30" dur="900" decel="100000" fill="hold"/>
                                        <p:tgtEl>
                                          <p:spTgt spid="21506"/>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2150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606191" y="1288699"/>
            <a:ext cx="7926249"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606190" y="2934239"/>
            <a:ext cx="2957698" cy="923330"/>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l"/>
            <a:r>
              <a:rPr lang="zh-CN" altLang="en-US" dirty="0">
                <a:solidFill>
                  <a:schemeClr val="tx1"/>
                </a:solidFill>
              </a:rPr>
              <a:t>这次大会是在粉碎林彪反革命集团以后，周恩来主持中央日常工作，全国各方面形势有了好转的情况下召开的。 </a:t>
            </a:r>
          </a:p>
        </p:txBody>
      </p:sp>
      <p:grpSp>
        <p:nvGrpSpPr>
          <p:cNvPr id="4" name="组合 3"/>
          <p:cNvGrpSpPr/>
          <p:nvPr/>
        </p:nvGrpSpPr>
        <p:grpSpPr>
          <a:xfrm>
            <a:off x="2865381" y="1240621"/>
            <a:ext cx="3413239" cy="397801"/>
            <a:chOff x="1259004" y="1399887"/>
            <a:chExt cx="3413239" cy="397801"/>
          </a:xfrm>
        </p:grpSpPr>
        <p:sp>
          <p:nvSpPr>
            <p:cNvPr id="8" name="TextBox 7"/>
            <p:cNvSpPr txBox="1"/>
            <p:nvPr/>
          </p:nvSpPr>
          <p:spPr>
            <a:xfrm>
              <a:off x="1647907" y="1399887"/>
              <a:ext cx="3024336"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r>
                <a:rPr lang="zh-CN" altLang="en-US" dirty="0">
                  <a:solidFill>
                    <a:schemeClr val="accent3">
                      <a:lumMod val="40000"/>
                      <a:lumOff val="60000"/>
                    </a:schemeClr>
                  </a:solidFill>
                </a:rPr>
                <a:t>中国共产党第十次全国代表大会</a:t>
              </a:r>
            </a:p>
          </p:txBody>
        </p:sp>
        <p:sp>
          <p:nvSpPr>
            <p:cNvPr id="12" name="Freeform 4"/>
            <p:cNvSpPr>
              <a:spLocks/>
            </p:cNvSpPr>
            <p:nvPr/>
          </p:nvSpPr>
          <p:spPr bwMode="auto">
            <a:xfrm>
              <a:off x="1259004" y="1473365"/>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3" name="TextBox 12"/>
          <p:cNvSpPr txBox="1"/>
          <p:nvPr/>
        </p:nvSpPr>
        <p:spPr>
          <a:xfrm>
            <a:off x="991886" y="2093934"/>
            <a:ext cx="2186305" cy="704017"/>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 1973.8.24-28</a:t>
            </a:r>
          </a:p>
          <a:p>
            <a:pPr>
              <a:lnSpc>
                <a:spcPts val="1800"/>
              </a:lnSpc>
            </a:pPr>
            <a:r>
              <a:rPr lang="zh-CN" altLang="en-US" dirty="0">
                <a:solidFill>
                  <a:schemeClr val="bg1"/>
                </a:solidFill>
              </a:rPr>
              <a:t>地点：北京</a:t>
            </a:r>
          </a:p>
        </p:txBody>
      </p:sp>
      <p:pic>
        <p:nvPicPr>
          <p:cNvPr id="20482" name="Picture 2" descr="http://www.zxtj.gov.cn/Article/UploadFiles/201203/20120313102457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4088" y="2068878"/>
            <a:ext cx="3060417" cy="194180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484" name="Picture 4" descr="http://pic1.997788.com/mini/shopstation/pic/MP/00/0000/000044/MP00004483c.jpg"/>
          <p:cNvPicPr>
            <a:picLocks noChangeAspect="1" noChangeArrowheads="1"/>
          </p:cNvPicPr>
          <p:nvPr/>
        </p:nvPicPr>
        <p:blipFill rotWithShape="1">
          <a:blip r:embed="rId4">
            <a:extLst>
              <a:ext uri="{28A0092B-C50C-407E-A947-70E740481C1C}">
                <a14:useLocalDpi xmlns:a14="http://schemas.microsoft.com/office/drawing/2010/main" val="0"/>
              </a:ext>
            </a:extLst>
          </a:blip>
          <a:srcRect l="5954" t="8791" r="55178" b="12193"/>
          <a:stretch/>
        </p:blipFill>
        <p:spPr bwMode="auto">
          <a:xfrm>
            <a:off x="3921426" y="2068878"/>
            <a:ext cx="1295777" cy="194180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333705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20484"/>
                                        </p:tgtEl>
                                        <p:attrNameLst>
                                          <p:attrName>style.visibility</p:attrName>
                                        </p:attrNameLst>
                                      </p:cBhvr>
                                      <p:to>
                                        <p:strVal val="visible"/>
                                      </p:to>
                                    </p:set>
                                    <p:anim calcmode="lin" valueType="num">
                                      <p:cBhvr>
                                        <p:cTn id="28" dur="500" fill="hold"/>
                                        <p:tgtEl>
                                          <p:spTgt spid="20484"/>
                                        </p:tgtEl>
                                        <p:attrNameLst>
                                          <p:attrName>ppt_w</p:attrName>
                                        </p:attrNameLst>
                                      </p:cBhvr>
                                      <p:tavLst>
                                        <p:tav tm="0">
                                          <p:val>
                                            <p:fltVal val="0"/>
                                          </p:val>
                                        </p:tav>
                                        <p:tav tm="100000">
                                          <p:val>
                                            <p:strVal val="#ppt_w"/>
                                          </p:val>
                                        </p:tav>
                                      </p:tavLst>
                                    </p:anim>
                                    <p:anim calcmode="lin" valueType="num">
                                      <p:cBhvr>
                                        <p:cTn id="29" dur="500" fill="hold"/>
                                        <p:tgtEl>
                                          <p:spTgt spid="20484"/>
                                        </p:tgtEl>
                                        <p:attrNameLst>
                                          <p:attrName>ppt_h</p:attrName>
                                        </p:attrNameLst>
                                      </p:cBhvr>
                                      <p:tavLst>
                                        <p:tav tm="0">
                                          <p:val>
                                            <p:fltVal val="0"/>
                                          </p:val>
                                        </p:tav>
                                        <p:tav tm="100000">
                                          <p:val>
                                            <p:strVal val="#ppt_h"/>
                                          </p:val>
                                        </p:tav>
                                      </p:tavLst>
                                    </p:anim>
                                    <p:animEffect transition="in" filter="fade">
                                      <p:cBhvr>
                                        <p:cTn id="30" dur="500"/>
                                        <p:tgtEl>
                                          <p:spTgt spid="20484"/>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20482"/>
                                        </p:tgtEl>
                                        <p:attrNameLst>
                                          <p:attrName>style.visibility</p:attrName>
                                        </p:attrNameLst>
                                      </p:cBhvr>
                                      <p:to>
                                        <p:strVal val="visible"/>
                                      </p:to>
                                    </p:set>
                                    <p:anim calcmode="lin" valueType="num">
                                      <p:cBhvr>
                                        <p:cTn id="34" dur="500" fill="hold"/>
                                        <p:tgtEl>
                                          <p:spTgt spid="20482"/>
                                        </p:tgtEl>
                                        <p:attrNameLst>
                                          <p:attrName>ppt_w</p:attrName>
                                        </p:attrNameLst>
                                      </p:cBhvr>
                                      <p:tavLst>
                                        <p:tav tm="0">
                                          <p:val>
                                            <p:fltVal val="0"/>
                                          </p:val>
                                        </p:tav>
                                        <p:tav tm="100000">
                                          <p:val>
                                            <p:strVal val="#ppt_w"/>
                                          </p:val>
                                        </p:tav>
                                      </p:tavLst>
                                    </p:anim>
                                    <p:anim calcmode="lin" valueType="num">
                                      <p:cBhvr>
                                        <p:cTn id="35" dur="500" fill="hold"/>
                                        <p:tgtEl>
                                          <p:spTgt spid="20482"/>
                                        </p:tgtEl>
                                        <p:attrNameLst>
                                          <p:attrName>ppt_h</p:attrName>
                                        </p:attrNameLst>
                                      </p:cBhvr>
                                      <p:tavLst>
                                        <p:tav tm="0">
                                          <p:val>
                                            <p:fltVal val="0"/>
                                          </p:val>
                                        </p:tav>
                                        <p:tav tm="100000">
                                          <p:val>
                                            <p:strVal val="#ppt_h"/>
                                          </p:val>
                                        </p:tav>
                                      </p:tavLst>
                                    </p:anim>
                                    <p:animEffect transition="in" filter="fade">
                                      <p:cBhvr>
                                        <p:cTn id="36" dur="500"/>
                                        <p:tgtEl>
                                          <p:spTgt spid="20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8560" y="911493"/>
            <a:ext cx="4008467" cy="4232007"/>
          </a:xfrm>
          <a:prstGeom prst="rect">
            <a:avLst/>
          </a:prstGeom>
        </p:spPr>
      </p:pic>
      <p:grpSp>
        <p:nvGrpSpPr>
          <p:cNvPr id="3" name="组合 2"/>
          <p:cNvGrpSpPr/>
          <p:nvPr/>
        </p:nvGrpSpPr>
        <p:grpSpPr>
          <a:xfrm>
            <a:off x="4055739" y="2198599"/>
            <a:ext cx="3698453" cy="751387"/>
            <a:chOff x="4055739" y="2198599"/>
            <a:chExt cx="3698453" cy="751387"/>
          </a:xfrm>
        </p:grpSpPr>
        <p:sp>
          <p:nvSpPr>
            <p:cNvPr id="9" name="圆角矩形 8"/>
            <p:cNvSpPr/>
            <p:nvPr/>
          </p:nvSpPr>
          <p:spPr>
            <a:xfrm>
              <a:off x="4055739" y="2198599"/>
              <a:ext cx="3698453" cy="751387"/>
            </a:xfrm>
            <a:prstGeom prst="roundRect">
              <a:avLst/>
            </a:prstGeom>
            <a:solidFill>
              <a:srgbClr val="AE0E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23" name="TextBox 17"/>
            <p:cNvSpPr txBox="1">
              <a:spLocks noChangeArrowheads="1"/>
            </p:cNvSpPr>
            <p:nvPr/>
          </p:nvSpPr>
          <p:spPr bwMode="auto">
            <a:xfrm>
              <a:off x="4111383" y="2231899"/>
              <a:ext cx="2376264" cy="684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4000" b="1" dirty="0">
                  <a:solidFill>
                    <a:schemeClr val="accent3">
                      <a:lumMod val="40000"/>
                      <a:lumOff val="60000"/>
                    </a:schemeClr>
                  </a:solidFill>
                  <a:latin typeface="微软雅黑" pitchFamily="34" charset="-122"/>
                  <a:ea typeface="微软雅黑" pitchFamily="34" charset="-122"/>
                </a:rPr>
                <a:t>第三部分</a:t>
              </a:r>
            </a:p>
          </p:txBody>
        </p:sp>
      </p:grpSp>
      <p:pic>
        <p:nvPicPr>
          <p:cNvPr id="9220" name="图片 1"/>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0" y="4301129"/>
            <a:ext cx="9144000" cy="842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7"/>
          <p:cNvSpPr txBox="1">
            <a:spLocks noChangeArrowheads="1"/>
          </p:cNvSpPr>
          <p:nvPr/>
        </p:nvSpPr>
        <p:spPr bwMode="auto">
          <a:xfrm>
            <a:off x="4009776" y="3062695"/>
            <a:ext cx="4954712" cy="1054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200" b="1" dirty="0">
                <a:solidFill>
                  <a:srgbClr val="AE0E16"/>
                </a:solidFill>
                <a:latin typeface="微软雅黑" pitchFamily="34" charset="-122"/>
                <a:ea typeface="微软雅黑" pitchFamily="34" charset="-122"/>
              </a:rPr>
              <a:t>改革开放和社会主义现代</a:t>
            </a:r>
          </a:p>
          <a:p>
            <a:pPr eaLnBrk="1" hangingPunct="1"/>
            <a:r>
              <a:rPr lang="zh-CN" altLang="en-US" sz="3200" b="1" dirty="0">
                <a:solidFill>
                  <a:srgbClr val="AE0E16"/>
                </a:solidFill>
                <a:latin typeface="微软雅黑" pitchFamily="34" charset="-122"/>
                <a:ea typeface="微软雅黑" pitchFamily="34" charset="-122"/>
              </a:rPr>
              <a:t>化建设新时期</a:t>
            </a:r>
          </a:p>
        </p:txBody>
      </p:sp>
      <p:grpSp>
        <p:nvGrpSpPr>
          <p:cNvPr id="2" name="组合 1"/>
          <p:cNvGrpSpPr/>
          <p:nvPr/>
        </p:nvGrpSpPr>
        <p:grpSpPr>
          <a:xfrm>
            <a:off x="3840255" y="920734"/>
            <a:ext cx="1780804" cy="1447792"/>
            <a:chOff x="3840255" y="920734"/>
            <a:chExt cx="1780804" cy="1447792"/>
          </a:xfrm>
        </p:grpSpPr>
        <p:sp>
          <p:nvSpPr>
            <p:cNvPr id="8" name="Freeform 5"/>
            <p:cNvSpPr>
              <a:spLocks noEditPoints="1"/>
            </p:cNvSpPr>
            <p:nvPr/>
          </p:nvSpPr>
          <p:spPr bwMode="auto">
            <a:xfrm>
              <a:off x="3840255" y="920734"/>
              <a:ext cx="1780804" cy="1447792"/>
            </a:xfrm>
            <a:custGeom>
              <a:avLst/>
              <a:gdLst>
                <a:gd name="T0" fmla="*/ 773 w 16663"/>
                <a:gd name="T1" fmla="*/ 2160 h 13547"/>
                <a:gd name="T2" fmla="*/ 3561 w 16663"/>
                <a:gd name="T3" fmla="*/ 763 h 13547"/>
                <a:gd name="T4" fmla="*/ 5224 w 16663"/>
                <a:gd name="T5" fmla="*/ 403 h 13547"/>
                <a:gd name="T6" fmla="*/ 6215 w 16663"/>
                <a:gd name="T7" fmla="*/ 664 h 13547"/>
                <a:gd name="T8" fmla="*/ 6985 w 16663"/>
                <a:gd name="T9" fmla="*/ 1124 h 13547"/>
                <a:gd name="T10" fmla="*/ 7985 w 16663"/>
                <a:gd name="T11" fmla="*/ 1365 h 13547"/>
                <a:gd name="T12" fmla="*/ 8623 w 16663"/>
                <a:gd name="T13" fmla="*/ 1318 h 13547"/>
                <a:gd name="T14" fmla="*/ 8944 w 16663"/>
                <a:gd name="T15" fmla="*/ 1273 h 13547"/>
                <a:gd name="T16" fmla="*/ 9379 w 16663"/>
                <a:gd name="T17" fmla="*/ 1157 h 13547"/>
                <a:gd name="T18" fmla="*/ 9882 w 16663"/>
                <a:gd name="T19" fmla="*/ 938 h 13547"/>
                <a:gd name="T20" fmla="*/ 10410 w 16663"/>
                <a:gd name="T21" fmla="*/ 581 h 13547"/>
                <a:gd name="T22" fmla="*/ 10768 w 16663"/>
                <a:gd name="T23" fmla="*/ 409 h 13547"/>
                <a:gd name="T24" fmla="*/ 11252 w 16663"/>
                <a:gd name="T25" fmla="*/ 224 h 13547"/>
                <a:gd name="T26" fmla="*/ 11855 w 16663"/>
                <a:gd name="T27" fmla="*/ 65 h 13547"/>
                <a:gd name="T28" fmla="*/ 12514 w 16663"/>
                <a:gd name="T29" fmla="*/ 0 h 13547"/>
                <a:gd name="T30" fmla="*/ 12913 w 16663"/>
                <a:gd name="T31" fmla="*/ 97 h 13547"/>
                <a:gd name="T32" fmla="*/ 12753 w 16663"/>
                <a:gd name="T33" fmla="*/ 339 h 13547"/>
                <a:gd name="T34" fmla="*/ 12569 w 16663"/>
                <a:gd name="T35" fmla="*/ 717 h 13547"/>
                <a:gd name="T36" fmla="*/ 12465 w 16663"/>
                <a:gd name="T37" fmla="*/ 1165 h 13547"/>
                <a:gd name="T38" fmla="*/ 12548 w 16663"/>
                <a:gd name="T39" fmla="*/ 1617 h 13547"/>
                <a:gd name="T40" fmla="*/ 12852 w 16663"/>
                <a:gd name="T41" fmla="*/ 1948 h 13547"/>
                <a:gd name="T42" fmla="*/ 13321 w 16663"/>
                <a:gd name="T43" fmla="*/ 2121 h 13547"/>
                <a:gd name="T44" fmla="*/ 14215 w 16663"/>
                <a:gd name="T45" fmla="*/ 2395 h 13547"/>
                <a:gd name="T46" fmla="*/ 14913 w 16663"/>
                <a:gd name="T47" fmla="*/ 2693 h 13547"/>
                <a:gd name="T48" fmla="*/ 15487 w 16663"/>
                <a:gd name="T49" fmla="*/ 3120 h 13547"/>
                <a:gd name="T50" fmla="*/ 15759 w 16663"/>
                <a:gd name="T51" fmla="*/ 3550 h 13547"/>
                <a:gd name="T52" fmla="*/ 15910 w 16663"/>
                <a:gd name="T53" fmla="*/ 3898 h 13547"/>
                <a:gd name="T54" fmla="*/ 16057 w 16663"/>
                <a:gd name="T55" fmla="*/ 4329 h 13547"/>
                <a:gd name="T56" fmla="*/ 16182 w 16663"/>
                <a:gd name="T57" fmla="*/ 4857 h 13547"/>
                <a:gd name="T58" fmla="*/ 16236 w 16663"/>
                <a:gd name="T59" fmla="*/ 5440 h 13547"/>
                <a:gd name="T60" fmla="*/ 16247 w 16663"/>
                <a:gd name="T61" fmla="*/ 5872 h 13547"/>
                <a:gd name="T62" fmla="*/ 16310 w 16663"/>
                <a:gd name="T63" fmla="*/ 6395 h 13547"/>
                <a:gd name="T64" fmla="*/ 16401 w 16663"/>
                <a:gd name="T65" fmla="*/ 6814 h 13547"/>
                <a:gd name="T66" fmla="*/ 16539 w 16663"/>
                <a:gd name="T67" fmla="*/ 7127 h 13547"/>
                <a:gd name="T68" fmla="*/ 16543 w 16663"/>
                <a:gd name="T69" fmla="*/ 7174 h 13547"/>
                <a:gd name="T70" fmla="*/ 15949 w 16663"/>
                <a:gd name="T71" fmla="*/ 7010 h 13547"/>
                <a:gd name="T72" fmla="*/ 14920 w 16663"/>
                <a:gd name="T73" fmla="*/ 6912 h 13547"/>
                <a:gd name="T74" fmla="*/ 13529 w 16663"/>
                <a:gd name="T75" fmla="*/ 7079 h 13547"/>
                <a:gd name="T76" fmla="*/ 11848 w 16663"/>
                <a:gd name="T77" fmla="*/ 7711 h 13547"/>
                <a:gd name="T78" fmla="*/ 10489 w 16663"/>
                <a:gd name="T79" fmla="*/ 8592 h 13547"/>
                <a:gd name="T80" fmla="*/ 9952 w 16663"/>
                <a:gd name="T81" fmla="*/ 9030 h 13547"/>
                <a:gd name="T82" fmla="*/ 9100 w 16663"/>
                <a:gd name="T83" fmla="*/ 9605 h 13547"/>
                <a:gd name="T84" fmla="*/ 8071 w 16663"/>
                <a:gd name="T85" fmla="*/ 10092 h 13547"/>
                <a:gd name="T86" fmla="*/ 7004 w 16663"/>
                <a:gd name="T87" fmla="*/ 10264 h 13547"/>
                <a:gd name="T88" fmla="*/ 6304 w 16663"/>
                <a:gd name="T89" fmla="*/ 10046 h 13547"/>
                <a:gd name="T90" fmla="*/ 6125 w 16663"/>
                <a:gd name="T91" fmla="*/ 9865 h 13547"/>
                <a:gd name="T92" fmla="*/ 5799 w 16663"/>
                <a:gd name="T93" fmla="*/ 9661 h 13547"/>
                <a:gd name="T94" fmla="*/ 5337 w 16663"/>
                <a:gd name="T95" fmla="*/ 9555 h 13547"/>
                <a:gd name="T96" fmla="*/ 4748 w 16663"/>
                <a:gd name="T97" fmla="*/ 9674 h 13547"/>
                <a:gd name="T98" fmla="*/ 4042 w 16663"/>
                <a:gd name="T99" fmla="*/ 10143 h 13547"/>
                <a:gd name="T100" fmla="*/ 3437 w 16663"/>
                <a:gd name="T101" fmla="*/ 10763 h 13547"/>
                <a:gd name="T102" fmla="*/ 2994 w 16663"/>
                <a:gd name="T103" fmla="*/ 11383 h 13547"/>
                <a:gd name="T104" fmla="*/ 2662 w 16663"/>
                <a:gd name="T105" fmla="*/ 11991 h 13547"/>
                <a:gd name="T106" fmla="*/ 2303 w 16663"/>
                <a:gd name="T107" fmla="*/ 12761 h 13547"/>
                <a:gd name="T108" fmla="*/ 191 w 16663"/>
                <a:gd name="T109" fmla="*/ 3898 h 13547"/>
                <a:gd name="T110" fmla="*/ 231 w 16663"/>
                <a:gd name="T111" fmla="*/ 2906 h 13547"/>
                <a:gd name="T112" fmla="*/ 564 w 16663"/>
                <a:gd name="T113" fmla="*/ 2195 h 13547"/>
                <a:gd name="T114" fmla="*/ 735 w 16663"/>
                <a:gd name="T115" fmla="*/ 2166 h 13547"/>
                <a:gd name="T116" fmla="*/ 553 w 16663"/>
                <a:gd name="T117" fmla="*/ 3699 h 13547"/>
                <a:gd name="T118" fmla="*/ 412 w 16663"/>
                <a:gd name="T119" fmla="*/ 2857 h 13547"/>
                <a:gd name="T120" fmla="*/ 319 w 16663"/>
                <a:gd name="T121" fmla="*/ 2312 h 13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663" h="13547">
                  <a:moveTo>
                    <a:pt x="359" y="3903"/>
                  </a:moveTo>
                  <a:lnTo>
                    <a:pt x="456" y="3877"/>
                  </a:lnTo>
                  <a:lnTo>
                    <a:pt x="2066" y="13521"/>
                  </a:lnTo>
                  <a:lnTo>
                    <a:pt x="1969" y="13547"/>
                  </a:lnTo>
                  <a:lnTo>
                    <a:pt x="359" y="3903"/>
                  </a:lnTo>
                  <a:close/>
                  <a:moveTo>
                    <a:pt x="773" y="2160"/>
                  </a:moveTo>
                  <a:lnTo>
                    <a:pt x="1334" y="1838"/>
                  </a:lnTo>
                  <a:lnTo>
                    <a:pt x="1855" y="1553"/>
                  </a:lnTo>
                  <a:lnTo>
                    <a:pt x="2335" y="1305"/>
                  </a:lnTo>
                  <a:lnTo>
                    <a:pt x="2779" y="1093"/>
                  </a:lnTo>
                  <a:lnTo>
                    <a:pt x="3186" y="912"/>
                  </a:lnTo>
                  <a:lnTo>
                    <a:pt x="3561" y="763"/>
                  </a:lnTo>
                  <a:lnTo>
                    <a:pt x="3903" y="642"/>
                  </a:lnTo>
                  <a:lnTo>
                    <a:pt x="4218" y="548"/>
                  </a:lnTo>
                  <a:lnTo>
                    <a:pt x="4504" y="480"/>
                  </a:lnTo>
                  <a:lnTo>
                    <a:pt x="4767" y="434"/>
                  </a:lnTo>
                  <a:lnTo>
                    <a:pt x="5006" y="410"/>
                  </a:lnTo>
                  <a:lnTo>
                    <a:pt x="5224" y="403"/>
                  </a:lnTo>
                  <a:lnTo>
                    <a:pt x="5424" y="415"/>
                  </a:lnTo>
                  <a:lnTo>
                    <a:pt x="5607" y="442"/>
                  </a:lnTo>
                  <a:lnTo>
                    <a:pt x="5776" y="483"/>
                  </a:lnTo>
                  <a:lnTo>
                    <a:pt x="5932" y="534"/>
                  </a:lnTo>
                  <a:lnTo>
                    <a:pt x="6078" y="595"/>
                  </a:lnTo>
                  <a:lnTo>
                    <a:pt x="6215" y="664"/>
                  </a:lnTo>
                  <a:lnTo>
                    <a:pt x="6347" y="738"/>
                  </a:lnTo>
                  <a:lnTo>
                    <a:pt x="6475" y="815"/>
                  </a:lnTo>
                  <a:lnTo>
                    <a:pt x="6600" y="894"/>
                  </a:lnTo>
                  <a:lnTo>
                    <a:pt x="6726" y="974"/>
                  </a:lnTo>
                  <a:lnTo>
                    <a:pt x="6854" y="1051"/>
                  </a:lnTo>
                  <a:lnTo>
                    <a:pt x="6985" y="1124"/>
                  </a:lnTo>
                  <a:lnTo>
                    <a:pt x="7123" y="1191"/>
                  </a:lnTo>
                  <a:lnTo>
                    <a:pt x="7270" y="1249"/>
                  </a:lnTo>
                  <a:lnTo>
                    <a:pt x="7429" y="1298"/>
                  </a:lnTo>
                  <a:lnTo>
                    <a:pt x="7598" y="1334"/>
                  </a:lnTo>
                  <a:lnTo>
                    <a:pt x="7784" y="1357"/>
                  </a:lnTo>
                  <a:lnTo>
                    <a:pt x="7985" y="1365"/>
                  </a:lnTo>
                  <a:lnTo>
                    <a:pt x="8205" y="1354"/>
                  </a:lnTo>
                  <a:lnTo>
                    <a:pt x="8447" y="1324"/>
                  </a:lnTo>
                  <a:lnTo>
                    <a:pt x="8459" y="1324"/>
                  </a:lnTo>
                  <a:lnTo>
                    <a:pt x="8493" y="1324"/>
                  </a:lnTo>
                  <a:lnTo>
                    <a:pt x="8548" y="1322"/>
                  </a:lnTo>
                  <a:lnTo>
                    <a:pt x="8623" y="1318"/>
                  </a:lnTo>
                  <a:lnTo>
                    <a:pt x="8667" y="1314"/>
                  </a:lnTo>
                  <a:lnTo>
                    <a:pt x="8715" y="1308"/>
                  </a:lnTo>
                  <a:lnTo>
                    <a:pt x="8767" y="1302"/>
                  </a:lnTo>
                  <a:lnTo>
                    <a:pt x="8822" y="1294"/>
                  </a:lnTo>
                  <a:lnTo>
                    <a:pt x="8881" y="1284"/>
                  </a:lnTo>
                  <a:lnTo>
                    <a:pt x="8944" y="1273"/>
                  </a:lnTo>
                  <a:lnTo>
                    <a:pt x="9009" y="1259"/>
                  </a:lnTo>
                  <a:lnTo>
                    <a:pt x="9078" y="1244"/>
                  </a:lnTo>
                  <a:lnTo>
                    <a:pt x="9150" y="1226"/>
                  </a:lnTo>
                  <a:lnTo>
                    <a:pt x="9224" y="1206"/>
                  </a:lnTo>
                  <a:lnTo>
                    <a:pt x="9300" y="1183"/>
                  </a:lnTo>
                  <a:lnTo>
                    <a:pt x="9379" y="1157"/>
                  </a:lnTo>
                  <a:lnTo>
                    <a:pt x="9459" y="1129"/>
                  </a:lnTo>
                  <a:lnTo>
                    <a:pt x="9541" y="1098"/>
                  </a:lnTo>
                  <a:lnTo>
                    <a:pt x="9625" y="1062"/>
                  </a:lnTo>
                  <a:lnTo>
                    <a:pt x="9709" y="1025"/>
                  </a:lnTo>
                  <a:lnTo>
                    <a:pt x="9796" y="983"/>
                  </a:lnTo>
                  <a:lnTo>
                    <a:pt x="9882" y="938"/>
                  </a:lnTo>
                  <a:lnTo>
                    <a:pt x="9970" y="889"/>
                  </a:lnTo>
                  <a:lnTo>
                    <a:pt x="10058" y="836"/>
                  </a:lnTo>
                  <a:lnTo>
                    <a:pt x="10146" y="779"/>
                  </a:lnTo>
                  <a:lnTo>
                    <a:pt x="10234" y="717"/>
                  </a:lnTo>
                  <a:lnTo>
                    <a:pt x="10323" y="652"/>
                  </a:lnTo>
                  <a:lnTo>
                    <a:pt x="10410" y="581"/>
                  </a:lnTo>
                  <a:lnTo>
                    <a:pt x="10426" y="572"/>
                  </a:lnTo>
                  <a:lnTo>
                    <a:pt x="10473" y="548"/>
                  </a:lnTo>
                  <a:lnTo>
                    <a:pt x="10547" y="511"/>
                  </a:lnTo>
                  <a:lnTo>
                    <a:pt x="10647" y="464"/>
                  </a:lnTo>
                  <a:lnTo>
                    <a:pt x="10705" y="437"/>
                  </a:lnTo>
                  <a:lnTo>
                    <a:pt x="10768" y="409"/>
                  </a:lnTo>
                  <a:lnTo>
                    <a:pt x="10838" y="379"/>
                  </a:lnTo>
                  <a:lnTo>
                    <a:pt x="10912" y="348"/>
                  </a:lnTo>
                  <a:lnTo>
                    <a:pt x="10991" y="318"/>
                  </a:lnTo>
                  <a:lnTo>
                    <a:pt x="11074" y="286"/>
                  </a:lnTo>
                  <a:lnTo>
                    <a:pt x="11161" y="254"/>
                  </a:lnTo>
                  <a:lnTo>
                    <a:pt x="11252" y="224"/>
                  </a:lnTo>
                  <a:lnTo>
                    <a:pt x="11345" y="194"/>
                  </a:lnTo>
                  <a:lnTo>
                    <a:pt x="11442" y="165"/>
                  </a:lnTo>
                  <a:lnTo>
                    <a:pt x="11542" y="137"/>
                  </a:lnTo>
                  <a:lnTo>
                    <a:pt x="11644" y="111"/>
                  </a:lnTo>
                  <a:lnTo>
                    <a:pt x="11748" y="87"/>
                  </a:lnTo>
                  <a:lnTo>
                    <a:pt x="11855" y="65"/>
                  </a:lnTo>
                  <a:lnTo>
                    <a:pt x="11963" y="45"/>
                  </a:lnTo>
                  <a:lnTo>
                    <a:pt x="12071" y="29"/>
                  </a:lnTo>
                  <a:lnTo>
                    <a:pt x="12182" y="16"/>
                  </a:lnTo>
                  <a:lnTo>
                    <a:pt x="12292" y="6"/>
                  </a:lnTo>
                  <a:lnTo>
                    <a:pt x="12404" y="1"/>
                  </a:lnTo>
                  <a:lnTo>
                    <a:pt x="12514" y="0"/>
                  </a:lnTo>
                  <a:lnTo>
                    <a:pt x="12624" y="4"/>
                  </a:lnTo>
                  <a:lnTo>
                    <a:pt x="12735" y="13"/>
                  </a:lnTo>
                  <a:lnTo>
                    <a:pt x="12844" y="26"/>
                  </a:lnTo>
                  <a:lnTo>
                    <a:pt x="12952" y="46"/>
                  </a:lnTo>
                  <a:lnTo>
                    <a:pt x="12942" y="59"/>
                  </a:lnTo>
                  <a:lnTo>
                    <a:pt x="12913" y="97"/>
                  </a:lnTo>
                  <a:lnTo>
                    <a:pt x="12892" y="125"/>
                  </a:lnTo>
                  <a:lnTo>
                    <a:pt x="12869" y="158"/>
                  </a:lnTo>
                  <a:lnTo>
                    <a:pt x="12843" y="197"/>
                  </a:lnTo>
                  <a:lnTo>
                    <a:pt x="12815" y="240"/>
                  </a:lnTo>
                  <a:lnTo>
                    <a:pt x="12785" y="287"/>
                  </a:lnTo>
                  <a:lnTo>
                    <a:pt x="12753" y="339"/>
                  </a:lnTo>
                  <a:lnTo>
                    <a:pt x="12721" y="394"/>
                  </a:lnTo>
                  <a:lnTo>
                    <a:pt x="12689" y="452"/>
                  </a:lnTo>
                  <a:lnTo>
                    <a:pt x="12658" y="515"/>
                  </a:lnTo>
                  <a:lnTo>
                    <a:pt x="12626" y="580"/>
                  </a:lnTo>
                  <a:lnTo>
                    <a:pt x="12596" y="647"/>
                  </a:lnTo>
                  <a:lnTo>
                    <a:pt x="12569" y="717"/>
                  </a:lnTo>
                  <a:lnTo>
                    <a:pt x="12543" y="788"/>
                  </a:lnTo>
                  <a:lnTo>
                    <a:pt x="12520" y="862"/>
                  </a:lnTo>
                  <a:lnTo>
                    <a:pt x="12500" y="936"/>
                  </a:lnTo>
                  <a:lnTo>
                    <a:pt x="12484" y="1012"/>
                  </a:lnTo>
                  <a:lnTo>
                    <a:pt x="12472" y="1088"/>
                  </a:lnTo>
                  <a:lnTo>
                    <a:pt x="12465" y="1165"/>
                  </a:lnTo>
                  <a:lnTo>
                    <a:pt x="12463" y="1242"/>
                  </a:lnTo>
                  <a:lnTo>
                    <a:pt x="12467" y="1319"/>
                  </a:lnTo>
                  <a:lnTo>
                    <a:pt x="12476" y="1395"/>
                  </a:lnTo>
                  <a:lnTo>
                    <a:pt x="12493" y="1470"/>
                  </a:lnTo>
                  <a:lnTo>
                    <a:pt x="12517" y="1544"/>
                  </a:lnTo>
                  <a:lnTo>
                    <a:pt x="12548" y="1617"/>
                  </a:lnTo>
                  <a:lnTo>
                    <a:pt x="12588" y="1688"/>
                  </a:lnTo>
                  <a:lnTo>
                    <a:pt x="12636" y="1757"/>
                  </a:lnTo>
                  <a:lnTo>
                    <a:pt x="12693" y="1823"/>
                  </a:lnTo>
                  <a:lnTo>
                    <a:pt x="12761" y="1888"/>
                  </a:lnTo>
                  <a:lnTo>
                    <a:pt x="12801" y="1918"/>
                  </a:lnTo>
                  <a:lnTo>
                    <a:pt x="12852" y="1948"/>
                  </a:lnTo>
                  <a:lnTo>
                    <a:pt x="12912" y="1978"/>
                  </a:lnTo>
                  <a:lnTo>
                    <a:pt x="12979" y="2007"/>
                  </a:lnTo>
                  <a:lnTo>
                    <a:pt x="13054" y="2035"/>
                  </a:lnTo>
                  <a:lnTo>
                    <a:pt x="13137" y="2063"/>
                  </a:lnTo>
                  <a:lnTo>
                    <a:pt x="13226" y="2092"/>
                  </a:lnTo>
                  <a:lnTo>
                    <a:pt x="13321" y="2121"/>
                  </a:lnTo>
                  <a:lnTo>
                    <a:pt x="13525" y="2182"/>
                  </a:lnTo>
                  <a:lnTo>
                    <a:pt x="13746" y="2247"/>
                  </a:lnTo>
                  <a:lnTo>
                    <a:pt x="13860" y="2281"/>
                  </a:lnTo>
                  <a:lnTo>
                    <a:pt x="13977" y="2316"/>
                  </a:lnTo>
                  <a:lnTo>
                    <a:pt x="14096" y="2355"/>
                  </a:lnTo>
                  <a:lnTo>
                    <a:pt x="14215" y="2395"/>
                  </a:lnTo>
                  <a:lnTo>
                    <a:pt x="14334" y="2437"/>
                  </a:lnTo>
                  <a:lnTo>
                    <a:pt x="14453" y="2482"/>
                  </a:lnTo>
                  <a:lnTo>
                    <a:pt x="14571" y="2530"/>
                  </a:lnTo>
                  <a:lnTo>
                    <a:pt x="14687" y="2581"/>
                  </a:lnTo>
                  <a:lnTo>
                    <a:pt x="14802" y="2634"/>
                  </a:lnTo>
                  <a:lnTo>
                    <a:pt x="14913" y="2693"/>
                  </a:lnTo>
                  <a:lnTo>
                    <a:pt x="15021" y="2753"/>
                  </a:lnTo>
                  <a:lnTo>
                    <a:pt x="15125" y="2818"/>
                  </a:lnTo>
                  <a:lnTo>
                    <a:pt x="15224" y="2887"/>
                  </a:lnTo>
                  <a:lnTo>
                    <a:pt x="15317" y="2961"/>
                  </a:lnTo>
                  <a:lnTo>
                    <a:pt x="15406" y="3038"/>
                  </a:lnTo>
                  <a:lnTo>
                    <a:pt x="15487" y="3120"/>
                  </a:lnTo>
                  <a:lnTo>
                    <a:pt x="15561" y="3208"/>
                  </a:lnTo>
                  <a:lnTo>
                    <a:pt x="15628" y="3300"/>
                  </a:lnTo>
                  <a:lnTo>
                    <a:pt x="15686" y="3398"/>
                  </a:lnTo>
                  <a:lnTo>
                    <a:pt x="15735" y="3502"/>
                  </a:lnTo>
                  <a:lnTo>
                    <a:pt x="15741" y="3514"/>
                  </a:lnTo>
                  <a:lnTo>
                    <a:pt x="15759" y="3550"/>
                  </a:lnTo>
                  <a:lnTo>
                    <a:pt x="15786" y="3608"/>
                  </a:lnTo>
                  <a:lnTo>
                    <a:pt x="15822" y="3686"/>
                  </a:lnTo>
                  <a:lnTo>
                    <a:pt x="15842" y="3733"/>
                  </a:lnTo>
                  <a:lnTo>
                    <a:pt x="15863" y="3784"/>
                  </a:lnTo>
                  <a:lnTo>
                    <a:pt x="15886" y="3838"/>
                  </a:lnTo>
                  <a:lnTo>
                    <a:pt x="15910" y="3898"/>
                  </a:lnTo>
                  <a:lnTo>
                    <a:pt x="15934" y="3961"/>
                  </a:lnTo>
                  <a:lnTo>
                    <a:pt x="15958" y="4028"/>
                  </a:lnTo>
                  <a:lnTo>
                    <a:pt x="15983" y="4099"/>
                  </a:lnTo>
                  <a:lnTo>
                    <a:pt x="16008" y="4172"/>
                  </a:lnTo>
                  <a:lnTo>
                    <a:pt x="16033" y="4249"/>
                  </a:lnTo>
                  <a:lnTo>
                    <a:pt x="16057" y="4329"/>
                  </a:lnTo>
                  <a:lnTo>
                    <a:pt x="16081" y="4412"/>
                  </a:lnTo>
                  <a:lnTo>
                    <a:pt x="16104" y="4496"/>
                  </a:lnTo>
                  <a:lnTo>
                    <a:pt x="16126" y="4584"/>
                  </a:lnTo>
                  <a:lnTo>
                    <a:pt x="16145" y="4673"/>
                  </a:lnTo>
                  <a:lnTo>
                    <a:pt x="16164" y="4764"/>
                  </a:lnTo>
                  <a:lnTo>
                    <a:pt x="16182" y="4857"/>
                  </a:lnTo>
                  <a:lnTo>
                    <a:pt x="16197" y="4952"/>
                  </a:lnTo>
                  <a:lnTo>
                    <a:pt x="16210" y="5048"/>
                  </a:lnTo>
                  <a:lnTo>
                    <a:pt x="16220" y="5145"/>
                  </a:lnTo>
                  <a:lnTo>
                    <a:pt x="16229" y="5242"/>
                  </a:lnTo>
                  <a:lnTo>
                    <a:pt x="16234" y="5341"/>
                  </a:lnTo>
                  <a:lnTo>
                    <a:pt x="16236" y="5440"/>
                  </a:lnTo>
                  <a:lnTo>
                    <a:pt x="16235" y="5539"/>
                  </a:lnTo>
                  <a:lnTo>
                    <a:pt x="16231" y="5638"/>
                  </a:lnTo>
                  <a:lnTo>
                    <a:pt x="16232" y="5654"/>
                  </a:lnTo>
                  <a:lnTo>
                    <a:pt x="16235" y="5702"/>
                  </a:lnTo>
                  <a:lnTo>
                    <a:pt x="16239" y="5776"/>
                  </a:lnTo>
                  <a:lnTo>
                    <a:pt x="16247" y="5872"/>
                  </a:lnTo>
                  <a:lnTo>
                    <a:pt x="16258" y="5987"/>
                  </a:lnTo>
                  <a:lnTo>
                    <a:pt x="16271" y="6114"/>
                  </a:lnTo>
                  <a:lnTo>
                    <a:pt x="16280" y="6182"/>
                  </a:lnTo>
                  <a:lnTo>
                    <a:pt x="16288" y="6252"/>
                  </a:lnTo>
                  <a:lnTo>
                    <a:pt x="16298" y="6323"/>
                  </a:lnTo>
                  <a:lnTo>
                    <a:pt x="16310" y="6395"/>
                  </a:lnTo>
                  <a:lnTo>
                    <a:pt x="16322" y="6468"/>
                  </a:lnTo>
                  <a:lnTo>
                    <a:pt x="16335" y="6538"/>
                  </a:lnTo>
                  <a:lnTo>
                    <a:pt x="16350" y="6610"/>
                  </a:lnTo>
                  <a:lnTo>
                    <a:pt x="16365" y="6680"/>
                  </a:lnTo>
                  <a:lnTo>
                    <a:pt x="16383" y="6748"/>
                  </a:lnTo>
                  <a:lnTo>
                    <a:pt x="16401" y="6814"/>
                  </a:lnTo>
                  <a:lnTo>
                    <a:pt x="16420" y="6876"/>
                  </a:lnTo>
                  <a:lnTo>
                    <a:pt x="16441" y="6936"/>
                  </a:lnTo>
                  <a:lnTo>
                    <a:pt x="16463" y="6991"/>
                  </a:lnTo>
                  <a:lnTo>
                    <a:pt x="16487" y="7042"/>
                  </a:lnTo>
                  <a:lnTo>
                    <a:pt x="16513" y="7088"/>
                  </a:lnTo>
                  <a:lnTo>
                    <a:pt x="16539" y="7127"/>
                  </a:lnTo>
                  <a:lnTo>
                    <a:pt x="16568" y="7162"/>
                  </a:lnTo>
                  <a:lnTo>
                    <a:pt x="16597" y="7189"/>
                  </a:lnTo>
                  <a:lnTo>
                    <a:pt x="16630" y="7210"/>
                  </a:lnTo>
                  <a:lnTo>
                    <a:pt x="16663" y="7223"/>
                  </a:lnTo>
                  <a:lnTo>
                    <a:pt x="16633" y="7210"/>
                  </a:lnTo>
                  <a:lnTo>
                    <a:pt x="16543" y="7174"/>
                  </a:lnTo>
                  <a:lnTo>
                    <a:pt x="16478" y="7150"/>
                  </a:lnTo>
                  <a:lnTo>
                    <a:pt x="16397" y="7124"/>
                  </a:lnTo>
                  <a:lnTo>
                    <a:pt x="16305" y="7096"/>
                  </a:lnTo>
                  <a:lnTo>
                    <a:pt x="16199" y="7067"/>
                  </a:lnTo>
                  <a:lnTo>
                    <a:pt x="16080" y="7038"/>
                  </a:lnTo>
                  <a:lnTo>
                    <a:pt x="15949" y="7010"/>
                  </a:lnTo>
                  <a:lnTo>
                    <a:pt x="15805" y="6984"/>
                  </a:lnTo>
                  <a:lnTo>
                    <a:pt x="15651" y="6960"/>
                  </a:lnTo>
                  <a:lnTo>
                    <a:pt x="15484" y="6940"/>
                  </a:lnTo>
                  <a:lnTo>
                    <a:pt x="15306" y="6924"/>
                  </a:lnTo>
                  <a:lnTo>
                    <a:pt x="15119" y="6915"/>
                  </a:lnTo>
                  <a:lnTo>
                    <a:pt x="14920" y="6912"/>
                  </a:lnTo>
                  <a:lnTo>
                    <a:pt x="14711" y="6916"/>
                  </a:lnTo>
                  <a:lnTo>
                    <a:pt x="14493" y="6928"/>
                  </a:lnTo>
                  <a:lnTo>
                    <a:pt x="14265" y="6950"/>
                  </a:lnTo>
                  <a:lnTo>
                    <a:pt x="14028" y="6981"/>
                  </a:lnTo>
                  <a:lnTo>
                    <a:pt x="13782" y="7025"/>
                  </a:lnTo>
                  <a:lnTo>
                    <a:pt x="13529" y="7079"/>
                  </a:lnTo>
                  <a:lnTo>
                    <a:pt x="13267" y="7147"/>
                  </a:lnTo>
                  <a:lnTo>
                    <a:pt x="12997" y="7229"/>
                  </a:lnTo>
                  <a:lnTo>
                    <a:pt x="12721" y="7325"/>
                  </a:lnTo>
                  <a:lnTo>
                    <a:pt x="12437" y="7437"/>
                  </a:lnTo>
                  <a:lnTo>
                    <a:pt x="12146" y="7565"/>
                  </a:lnTo>
                  <a:lnTo>
                    <a:pt x="11848" y="7711"/>
                  </a:lnTo>
                  <a:lnTo>
                    <a:pt x="11545" y="7876"/>
                  </a:lnTo>
                  <a:lnTo>
                    <a:pt x="11237" y="8059"/>
                  </a:lnTo>
                  <a:lnTo>
                    <a:pt x="10923" y="8264"/>
                  </a:lnTo>
                  <a:lnTo>
                    <a:pt x="10604" y="8489"/>
                  </a:lnTo>
                  <a:lnTo>
                    <a:pt x="10574" y="8516"/>
                  </a:lnTo>
                  <a:lnTo>
                    <a:pt x="10489" y="8592"/>
                  </a:lnTo>
                  <a:lnTo>
                    <a:pt x="10428" y="8645"/>
                  </a:lnTo>
                  <a:lnTo>
                    <a:pt x="10354" y="8709"/>
                  </a:lnTo>
                  <a:lnTo>
                    <a:pt x="10269" y="8780"/>
                  </a:lnTo>
                  <a:lnTo>
                    <a:pt x="10173" y="8857"/>
                  </a:lnTo>
                  <a:lnTo>
                    <a:pt x="10068" y="8941"/>
                  </a:lnTo>
                  <a:lnTo>
                    <a:pt x="9952" y="9030"/>
                  </a:lnTo>
                  <a:lnTo>
                    <a:pt x="9828" y="9122"/>
                  </a:lnTo>
                  <a:lnTo>
                    <a:pt x="9697" y="9218"/>
                  </a:lnTo>
                  <a:lnTo>
                    <a:pt x="9557" y="9315"/>
                  </a:lnTo>
                  <a:lnTo>
                    <a:pt x="9410" y="9413"/>
                  </a:lnTo>
                  <a:lnTo>
                    <a:pt x="9258" y="9509"/>
                  </a:lnTo>
                  <a:lnTo>
                    <a:pt x="9100" y="9605"/>
                  </a:lnTo>
                  <a:lnTo>
                    <a:pt x="8937" y="9699"/>
                  </a:lnTo>
                  <a:lnTo>
                    <a:pt x="8770" y="9789"/>
                  </a:lnTo>
                  <a:lnTo>
                    <a:pt x="8599" y="9874"/>
                  </a:lnTo>
                  <a:lnTo>
                    <a:pt x="8425" y="9954"/>
                  </a:lnTo>
                  <a:lnTo>
                    <a:pt x="8249" y="10027"/>
                  </a:lnTo>
                  <a:lnTo>
                    <a:pt x="8071" y="10092"/>
                  </a:lnTo>
                  <a:lnTo>
                    <a:pt x="7892" y="10149"/>
                  </a:lnTo>
                  <a:lnTo>
                    <a:pt x="7713" y="10195"/>
                  </a:lnTo>
                  <a:lnTo>
                    <a:pt x="7534" y="10232"/>
                  </a:lnTo>
                  <a:lnTo>
                    <a:pt x="7356" y="10256"/>
                  </a:lnTo>
                  <a:lnTo>
                    <a:pt x="7179" y="10266"/>
                  </a:lnTo>
                  <a:lnTo>
                    <a:pt x="7004" y="10264"/>
                  </a:lnTo>
                  <a:lnTo>
                    <a:pt x="6832" y="10245"/>
                  </a:lnTo>
                  <a:lnTo>
                    <a:pt x="6663" y="10212"/>
                  </a:lnTo>
                  <a:lnTo>
                    <a:pt x="6499" y="10161"/>
                  </a:lnTo>
                  <a:lnTo>
                    <a:pt x="6339" y="10091"/>
                  </a:lnTo>
                  <a:lnTo>
                    <a:pt x="6331" y="10079"/>
                  </a:lnTo>
                  <a:lnTo>
                    <a:pt x="6304" y="10046"/>
                  </a:lnTo>
                  <a:lnTo>
                    <a:pt x="6285" y="10022"/>
                  </a:lnTo>
                  <a:lnTo>
                    <a:pt x="6261" y="9996"/>
                  </a:lnTo>
                  <a:lnTo>
                    <a:pt x="6233" y="9966"/>
                  </a:lnTo>
                  <a:lnTo>
                    <a:pt x="6201" y="9935"/>
                  </a:lnTo>
                  <a:lnTo>
                    <a:pt x="6164" y="9900"/>
                  </a:lnTo>
                  <a:lnTo>
                    <a:pt x="6125" y="9865"/>
                  </a:lnTo>
                  <a:lnTo>
                    <a:pt x="6080" y="9830"/>
                  </a:lnTo>
                  <a:lnTo>
                    <a:pt x="6032" y="9794"/>
                  </a:lnTo>
                  <a:lnTo>
                    <a:pt x="5979" y="9759"/>
                  </a:lnTo>
                  <a:lnTo>
                    <a:pt x="5923" y="9724"/>
                  </a:lnTo>
                  <a:lnTo>
                    <a:pt x="5863" y="9691"/>
                  </a:lnTo>
                  <a:lnTo>
                    <a:pt x="5799" y="9661"/>
                  </a:lnTo>
                  <a:lnTo>
                    <a:pt x="5731" y="9632"/>
                  </a:lnTo>
                  <a:lnTo>
                    <a:pt x="5660" y="9609"/>
                  </a:lnTo>
                  <a:lnTo>
                    <a:pt x="5584" y="9588"/>
                  </a:lnTo>
                  <a:lnTo>
                    <a:pt x="5506" y="9571"/>
                  </a:lnTo>
                  <a:lnTo>
                    <a:pt x="5424" y="9561"/>
                  </a:lnTo>
                  <a:lnTo>
                    <a:pt x="5337" y="9555"/>
                  </a:lnTo>
                  <a:lnTo>
                    <a:pt x="5248" y="9556"/>
                  </a:lnTo>
                  <a:lnTo>
                    <a:pt x="5154" y="9564"/>
                  </a:lnTo>
                  <a:lnTo>
                    <a:pt x="5058" y="9578"/>
                  </a:lnTo>
                  <a:lnTo>
                    <a:pt x="4958" y="9601"/>
                  </a:lnTo>
                  <a:lnTo>
                    <a:pt x="4854" y="9634"/>
                  </a:lnTo>
                  <a:lnTo>
                    <a:pt x="4748" y="9674"/>
                  </a:lnTo>
                  <a:lnTo>
                    <a:pt x="4638" y="9724"/>
                  </a:lnTo>
                  <a:lnTo>
                    <a:pt x="4524" y="9785"/>
                  </a:lnTo>
                  <a:lnTo>
                    <a:pt x="4407" y="9856"/>
                  </a:lnTo>
                  <a:lnTo>
                    <a:pt x="4288" y="9939"/>
                  </a:lnTo>
                  <a:lnTo>
                    <a:pt x="4162" y="10040"/>
                  </a:lnTo>
                  <a:lnTo>
                    <a:pt x="4042" y="10143"/>
                  </a:lnTo>
                  <a:lnTo>
                    <a:pt x="3927" y="10245"/>
                  </a:lnTo>
                  <a:lnTo>
                    <a:pt x="3819" y="10349"/>
                  </a:lnTo>
                  <a:lnTo>
                    <a:pt x="3716" y="10452"/>
                  </a:lnTo>
                  <a:lnTo>
                    <a:pt x="3618" y="10555"/>
                  </a:lnTo>
                  <a:lnTo>
                    <a:pt x="3525" y="10658"/>
                  </a:lnTo>
                  <a:lnTo>
                    <a:pt x="3437" y="10763"/>
                  </a:lnTo>
                  <a:lnTo>
                    <a:pt x="3353" y="10866"/>
                  </a:lnTo>
                  <a:lnTo>
                    <a:pt x="3273" y="10969"/>
                  </a:lnTo>
                  <a:lnTo>
                    <a:pt x="3198" y="11073"/>
                  </a:lnTo>
                  <a:lnTo>
                    <a:pt x="3126" y="11176"/>
                  </a:lnTo>
                  <a:lnTo>
                    <a:pt x="3059" y="11280"/>
                  </a:lnTo>
                  <a:lnTo>
                    <a:pt x="2994" y="11383"/>
                  </a:lnTo>
                  <a:lnTo>
                    <a:pt x="2933" y="11485"/>
                  </a:lnTo>
                  <a:lnTo>
                    <a:pt x="2873" y="11587"/>
                  </a:lnTo>
                  <a:lnTo>
                    <a:pt x="2817" y="11688"/>
                  </a:lnTo>
                  <a:lnTo>
                    <a:pt x="2763" y="11790"/>
                  </a:lnTo>
                  <a:lnTo>
                    <a:pt x="2712" y="11891"/>
                  </a:lnTo>
                  <a:lnTo>
                    <a:pt x="2662" y="11991"/>
                  </a:lnTo>
                  <a:lnTo>
                    <a:pt x="2613" y="12090"/>
                  </a:lnTo>
                  <a:lnTo>
                    <a:pt x="2567" y="12189"/>
                  </a:lnTo>
                  <a:lnTo>
                    <a:pt x="2521" y="12287"/>
                  </a:lnTo>
                  <a:lnTo>
                    <a:pt x="2477" y="12384"/>
                  </a:lnTo>
                  <a:lnTo>
                    <a:pt x="2389" y="12574"/>
                  </a:lnTo>
                  <a:lnTo>
                    <a:pt x="2303" y="12761"/>
                  </a:lnTo>
                  <a:lnTo>
                    <a:pt x="2259" y="12853"/>
                  </a:lnTo>
                  <a:lnTo>
                    <a:pt x="2215" y="12943"/>
                  </a:lnTo>
                  <a:lnTo>
                    <a:pt x="2170" y="13033"/>
                  </a:lnTo>
                  <a:lnTo>
                    <a:pt x="2125" y="13121"/>
                  </a:lnTo>
                  <a:lnTo>
                    <a:pt x="570" y="3801"/>
                  </a:lnTo>
                  <a:lnTo>
                    <a:pt x="191" y="3898"/>
                  </a:lnTo>
                  <a:lnTo>
                    <a:pt x="247" y="3635"/>
                  </a:lnTo>
                  <a:lnTo>
                    <a:pt x="15" y="3682"/>
                  </a:lnTo>
                  <a:lnTo>
                    <a:pt x="370" y="2657"/>
                  </a:lnTo>
                  <a:lnTo>
                    <a:pt x="224" y="2503"/>
                  </a:lnTo>
                  <a:lnTo>
                    <a:pt x="279" y="2792"/>
                  </a:lnTo>
                  <a:lnTo>
                    <a:pt x="231" y="2906"/>
                  </a:lnTo>
                  <a:lnTo>
                    <a:pt x="146" y="2397"/>
                  </a:lnTo>
                  <a:lnTo>
                    <a:pt x="11" y="2205"/>
                  </a:lnTo>
                  <a:lnTo>
                    <a:pt x="0" y="403"/>
                  </a:lnTo>
                  <a:lnTo>
                    <a:pt x="618" y="2034"/>
                  </a:lnTo>
                  <a:lnTo>
                    <a:pt x="549" y="2200"/>
                  </a:lnTo>
                  <a:lnTo>
                    <a:pt x="564" y="2195"/>
                  </a:lnTo>
                  <a:lnTo>
                    <a:pt x="584" y="2191"/>
                  </a:lnTo>
                  <a:lnTo>
                    <a:pt x="608" y="2187"/>
                  </a:lnTo>
                  <a:lnTo>
                    <a:pt x="636" y="2182"/>
                  </a:lnTo>
                  <a:lnTo>
                    <a:pt x="667" y="2177"/>
                  </a:lnTo>
                  <a:lnTo>
                    <a:pt x="701" y="2171"/>
                  </a:lnTo>
                  <a:lnTo>
                    <a:pt x="735" y="2166"/>
                  </a:lnTo>
                  <a:lnTo>
                    <a:pt x="773" y="2160"/>
                  </a:lnTo>
                  <a:close/>
                  <a:moveTo>
                    <a:pt x="553" y="3699"/>
                  </a:moveTo>
                  <a:lnTo>
                    <a:pt x="534" y="3590"/>
                  </a:lnTo>
                  <a:lnTo>
                    <a:pt x="398" y="3628"/>
                  </a:lnTo>
                  <a:lnTo>
                    <a:pt x="372" y="3749"/>
                  </a:lnTo>
                  <a:lnTo>
                    <a:pt x="553" y="3699"/>
                  </a:lnTo>
                  <a:close/>
                  <a:moveTo>
                    <a:pt x="507" y="3427"/>
                  </a:moveTo>
                  <a:lnTo>
                    <a:pt x="474" y="3228"/>
                  </a:lnTo>
                  <a:lnTo>
                    <a:pt x="416" y="3452"/>
                  </a:lnTo>
                  <a:lnTo>
                    <a:pt x="507" y="3427"/>
                  </a:lnTo>
                  <a:close/>
                  <a:moveTo>
                    <a:pt x="437" y="3010"/>
                  </a:moveTo>
                  <a:lnTo>
                    <a:pt x="412" y="2857"/>
                  </a:lnTo>
                  <a:lnTo>
                    <a:pt x="194" y="3521"/>
                  </a:lnTo>
                  <a:lnTo>
                    <a:pt x="290" y="3495"/>
                  </a:lnTo>
                  <a:lnTo>
                    <a:pt x="437" y="3010"/>
                  </a:lnTo>
                  <a:close/>
                  <a:moveTo>
                    <a:pt x="345" y="2451"/>
                  </a:moveTo>
                  <a:lnTo>
                    <a:pt x="321" y="2311"/>
                  </a:lnTo>
                  <a:lnTo>
                    <a:pt x="319" y="2312"/>
                  </a:lnTo>
                  <a:lnTo>
                    <a:pt x="41" y="648"/>
                  </a:lnTo>
                  <a:lnTo>
                    <a:pt x="111" y="2160"/>
                  </a:lnTo>
                  <a:lnTo>
                    <a:pt x="345" y="2451"/>
                  </a:lnTo>
                  <a:close/>
                </a:path>
              </a:pathLst>
            </a:custGeom>
            <a:solidFill>
              <a:srgbClr val="AE0E1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5"/>
            <p:cNvSpPr>
              <a:spLocks/>
            </p:cNvSpPr>
            <p:nvPr/>
          </p:nvSpPr>
          <p:spPr bwMode="auto">
            <a:xfrm>
              <a:off x="4055739" y="1100338"/>
              <a:ext cx="387479" cy="395152"/>
            </a:xfrm>
            <a:custGeom>
              <a:avLst/>
              <a:gdLst>
                <a:gd name="T0" fmla="*/ 9730 w 15756"/>
                <a:gd name="T1" fmla="*/ 253 h 16068"/>
                <a:gd name="T2" fmla="*/ 11826 w 15756"/>
                <a:gd name="T3" fmla="*/ 1108 h 16068"/>
                <a:gd name="T4" fmla="*/ 13508 w 15756"/>
                <a:gd name="T5" fmla="*/ 2441 h 16068"/>
                <a:gd name="T6" fmla="*/ 14743 w 15756"/>
                <a:gd name="T7" fmla="*/ 4133 h 16068"/>
                <a:gd name="T8" fmla="*/ 15503 w 15756"/>
                <a:gd name="T9" fmla="*/ 6065 h 16068"/>
                <a:gd name="T10" fmla="*/ 15755 w 15756"/>
                <a:gd name="T11" fmla="*/ 8111 h 16068"/>
                <a:gd name="T12" fmla="*/ 15467 w 15756"/>
                <a:gd name="T13" fmla="*/ 10154 h 16068"/>
                <a:gd name="T14" fmla="*/ 14610 w 15756"/>
                <a:gd name="T15" fmla="*/ 12071 h 16068"/>
                <a:gd name="T16" fmla="*/ 12376 w 15756"/>
                <a:gd name="T17" fmla="*/ 14520 h 16068"/>
                <a:gd name="T18" fmla="*/ 11170 w 15756"/>
                <a:gd name="T19" fmla="*/ 15175 h 16068"/>
                <a:gd name="T20" fmla="*/ 9951 w 15756"/>
                <a:gd name="T21" fmla="*/ 15641 h 16068"/>
                <a:gd name="T22" fmla="*/ 8725 w 15756"/>
                <a:gd name="T23" fmla="*/ 15912 h 16068"/>
                <a:gd name="T24" fmla="*/ 7497 w 15756"/>
                <a:gd name="T25" fmla="*/ 15989 h 16068"/>
                <a:gd name="T26" fmla="*/ 6270 w 15756"/>
                <a:gd name="T27" fmla="*/ 15865 h 16068"/>
                <a:gd name="T28" fmla="*/ 5050 w 15756"/>
                <a:gd name="T29" fmla="*/ 15539 h 16068"/>
                <a:gd name="T30" fmla="*/ 3842 w 15756"/>
                <a:gd name="T31" fmla="*/ 15007 h 16068"/>
                <a:gd name="T32" fmla="*/ 2649 w 15756"/>
                <a:gd name="T33" fmla="*/ 14265 h 16068"/>
                <a:gd name="T34" fmla="*/ 2450 w 15756"/>
                <a:gd name="T35" fmla="*/ 14829 h 16068"/>
                <a:gd name="T36" fmla="*/ 2374 w 15756"/>
                <a:gd name="T37" fmla="*/ 15238 h 16068"/>
                <a:gd name="T38" fmla="*/ 2200 w 15756"/>
                <a:gd name="T39" fmla="*/ 15581 h 16068"/>
                <a:gd name="T40" fmla="*/ 1942 w 15756"/>
                <a:gd name="T41" fmla="*/ 15842 h 16068"/>
                <a:gd name="T42" fmla="*/ 1620 w 15756"/>
                <a:gd name="T43" fmla="*/ 16009 h 16068"/>
                <a:gd name="T44" fmla="*/ 1252 w 15756"/>
                <a:gd name="T45" fmla="*/ 16068 h 16068"/>
                <a:gd name="T46" fmla="*/ 856 w 15756"/>
                <a:gd name="T47" fmla="*/ 16008 h 16068"/>
                <a:gd name="T48" fmla="*/ 451 w 15756"/>
                <a:gd name="T49" fmla="*/ 15816 h 16068"/>
                <a:gd name="T50" fmla="*/ 175 w 15756"/>
                <a:gd name="T51" fmla="*/ 15467 h 16068"/>
                <a:gd name="T52" fmla="*/ 35 w 15756"/>
                <a:gd name="T53" fmla="*/ 15094 h 16068"/>
                <a:gd name="T54" fmla="*/ 1 w 15756"/>
                <a:gd name="T55" fmla="*/ 14729 h 16068"/>
                <a:gd name="T56" fmla="*/ 66 w 15756"/>
                <a:gd name="T57" fmla="*/ 14388 h 16068"/>
                <a:gd name="T58" fmla="*/ 228 w 15756"/>
                <a:gd name="T59" fmla="*/ 14085 h 16068"/>
                <a:gd name="T60" fmla="*/ 481 w 15756"/>
                <a:gd name="T61" fmla="*/ 13834 h 16068"/>
                <a:gd name="T62" fmla="*/ 820 w 15756"/>
                <a:gd name="T63" fmla="*/ 13651 h 16068"/>
                <a:gd name="T64" fmla="*/ 1242 w 15756"/>
                <a:gd name="T65" fmla="*/ 13548 h 16068"/>
                <a:gd name="T66" fmla="*/ 1687 w 15756"/>
                <a:gd name="T67" fmla="*/ 10896 h 16068"/>
                <a:gd name="T68" fmla="*/ 2594 w 15756"/>
                <a:gd name="T69" fmla="*/ 11657 h 16068"/>
                <a:gd name="T70" fmla="*/ 3570 w 15756"/>
                <a:gd name="T71" fmla="*/ 12297 h 16068"/>
                <a:gd name="T72" fmla="*/ 4603 w 15756"/>
                <a:gd name="T73" fmla="*/ 12795 h 16068"/>
                <a:gd name="T74" fmla="*/ 5684 w 15756"/>
                <a:gd name="T75" fmla="*/ 13133 h 16068"/>
                <a:gd name="T76" fmla="*/ 6802 w 15756"/>
                <a:gd name="T77" fmla="*/ 13290 h 16068"/>
                <a:gd name="T78" fmla="*/ 7947 w 15756"/>
                <a:gd name="T79" fmla="*/ 13248 h 16068"/>
                <a:gd name="T80" fmla="*/ 9108 w 15756"/>
                <a:gd name="T81" fmla="*/ 12988 h 16068"/>
                <a:gd name="T82" fmla="*/ 10277 w 15756"/>
                <a:gd name="T83" fmla="*/ 12489 h 16068"/>
                <a:gd name="T84" fmla="*/ 5331 w 15756"/>
                <a:gd name="T85" fmla="*/ 2506 h 16068"/>
                <a:gd name="T86" fmla="*/ 5685 w 15756"/>
                <a:gd name="T87" fmla="*/ 2576 h 16068"/>
                <a:gd name="T88" fmla="*/ 6027 w 15756"/>
                <a:gd name="T89" fmla="*/ 2611 h 16068"/>
                <a:gd name="T90" fmla="*/ 6359 w 15756"/>
                <a:gd name="T91" fmla="*/ 2608 h 16068"/>
                <a:gd name="T92" fmla="*/ 6676 w 15756"/>
                <a:gd name="T93" fmla="*/ 2565 h 16068"/>
                <a:gd name="T94" fmla="*/ 6981 w 15756"/>
                <a:gd name="T95" fmla="*/ 2479 h 16068"/>
                <a:gd name="T96" fmla="*/ 7272 w 15756"/>
                <a:gd name="T97" fmla="*/ 2350 h 16068"/>
                <a:gd name="T98" fmla="*/ 7549 w 15756"/>
                <a:gd name="T99" fmla="*/ 2174 h 16068"/>
                <a:gd name="T100" fmla="*/ 7811 w 15756"/>
                <a:gd name="T101" fmla="*/ 1951 h 16068"/>
                <a:gd name="T102" fmla="*/ 12510 w 15756"/>
                <a:gd name="T103" fmla="*/ 10286 h 16068"/>
                <a:gd name="T104" fmla="*/ 12943 w 15756"/>
                <a:gd name="T105" fmla="*/ 8938 h 16068"/>
                <a:gd name="T106" fmla="*/ 13043 w 15756"/>
                <a:gd name="T107" fmla="*/ 7449 h 16068"/>
                <a:gd name="T108" fmla="*/ 12826 w 15756"/>
                <a:gd name="T109" fmla="*/ 5893 h 16068"/>
                <a:gd name="T110" fmla="*/ 12305 w 15756"/>
                <a:gd name="T111" fmla="*/ 4349 h 16068"/>
                <a:gd name="T112" fmla="*/ 11495 w 15756"/>
                <a:gd name="T113" fmla="*/ 2896 h 16068"/>
                <a:gd name="T114" fmla="*/ 10412 w 15756"/>
                <a:gd name="T115" fmla="*/ 1611 h 16068"/>
                <a:gd name="T116" fmla="*/ 9070 w 15756"/>
                <a:gd name="T117" fmla="*/ 571 h 16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756" h="16068">
                  <a:moveTo>
                    <a:pt x="7903" y="0"/>
                  </a:moveTo>
                  <a:lnTo>
                    <a:pt x="8535" y="43"/>
                  </a:lnTo>
                  <a:lnTo>
                    <a:pt x="9143" y="129"/>
                  </a:lnTo>
                  <a:lnTo>
                    <a:pt x="9730" y="253"/>
                  </a:lnTo>
                  <a:lnTo>
                    <a:pt x="10291" y="415"/>
                  </a:lnTo>
                  <a:lnTo>
                    <a:pt x="10827" y="613"/>
                  </a:lnTo>
                  <a:lnTo>
                    <a:pt x="11339" y="844"/>
                  </a:lnTo>
                  <a:lnTo>
                    <a:pt x="11826" y="1108"/>
                  </a:lnTo>
                  <a:lnTo>
                    <a:pt x="12287" y="1400"/>
                  </a:lnTo>
                  <a:lnTo>
                    <a:pt x="12720" y="1722"/>
                  </a:lnTo>
                  <a:lnTo>
                    <a:pt x="13128" y="2070"/>
                  </a:lnTo>
                  <a:lnTo>
                    <a:pt x="13508" y="2441"/>
                  </a:lnTo>
                  <a:lnTo>
                    <a:pt x="13859" y="2835"/>
                  </a:lnTo>
                  <a:lnTo>
                    <a:pt x="14183" y="3251"/>
                  </a:lnTo>
                  <a:lnTo>
                    <a:pt x="14478" y="3684"/>
                  </a:lnTo>
                  <a:lnTo>
                    <a:pt x="14743" y="4133"/>
                  </a:lnTo>
                  <a:lnTo>
                    <a:pt x="14979" y="4599"/>
                  </a:lnTo>
                  <a:lnTo>
                    <a:pt x="15185" y="5077"/>
                  </a:lnTo>
                  <a:lnTo>
                    <a:pt x="15360" y="5567"/>
                  </a:lnTo>
                  <a:lnTo>
                    <a:pt x="15503" y="6065"/>
                  </a:lnTo>
                  <a:lnTo>
                    <a:pt x="15614" y="6570"/>
                  </a:lnTo>
                  <a:lnTo>
                    <a:pt x="15695" y="7081"/>
                  </a:lnTo>
                  <a:lnTo>
                    <a:pt x="15741" y="7595"/>
                  </a:lnTo>
                  <a:lnTo>
                    <a:pt x="15755" y="8111"/>
                  </a:lnTo>
                  <a:lnTo>
                    <a:pt x="15735" y="8628"/>
                  </a:lnTo>
                  <a:lnTo>
                    <a:pt x="15681" y="9141"/>
                  </a:lnTo>
                  <a:lnTo>
                    <a:pt x="15591" y="9651"/>
                  </a:lnTo>
                  <a:lnTo>
                    <a:pt x="15467" y="10154"/>
                  </a:lnTo>
                  <a:lnTo>
                    <a:pt x="15307" y="10650"/>
                  </a:lnTo>
                  <a:lnTo>
                    <a:pt x="15112" y="11136"/>
                  </a:lnTo>
                  <a:lnTo>
                    <a:pt x="14880" y="11610"/>
                  </a:lnTo>
                  <a:lnTo>
                    <a:pt x="14610" y="12071"/>
                  </a:lnTo>
                  <a:lnTo>
                    <a:pt x="14303" y="12517"/>
                  </a:lnTo>
                  <a:lnTo>
                    <a:pt x="15756" y="13901"/>
                  </a:lnTo>
                  <a:lnTo>
                    <a:pt x="13807" y="15935"/>
                  </a:lnTo>
                  <a:lnTo>
                    <a:pt x="12376" y="14520"/>
                  </a:lnTo>
                  <a:lnTo>
                    <a:pt x="12076" y="14702"/>
                  </a:lnTo>
                  <a:lnTo>
                    <a:pt x="11775" y="14872"/>
                  </a:lnTo>
                  <a:lnTo>
                    <a:pt x="11473" y="15030"/>
                  </a:lnTo>
                  <a:lnTo>
                    <a:pt x="11170" y="15175"/>
                  </a:lnTo>
                  <a:lnTo>
                    <a:pt x="10866" y="15310"/>
                  </a:lnTo>
                  <a:lnTo>
                    <a:pt x="10562" y="15432"/>
                  </a:lnTo>
                  <a:lnTo>
                    <a:pt x="10256" y="15543"/>
                  </a:lnTo>
                  <a:lnTo>
                    <a:pt x="9951" y="15641"/>
                  </a:lnTo>
                  <a:lnTo>
                    <a:pt x="9645" y="15727"/>
                  </a:lnTo>
                  <a:lnTo>
                    <a:pt x="9339" y="15801"/>
                  </a:lnTo>
                  <a:lnTo>
                    <a:pt x="9032" y="15863"/>
                  </a:lnTo>
                  <a:lnTo>
                    <a:pt x="8725" y="15912"/>
                  </a:lnTo>
                  <a:lnTo>
                    <a:pt x="8418" y="15951"/>
                  </a:lnTo>
                  <a:lnTo>
                    <a:pt x="8111" y="15976"/>
                  </a:lnTo>
                  <a:lnTo>
                    <a:pt x="7804" y="15988"/>
                  </a:lnTo>
                  <a:lnTo>
                    <a:pt x="7497" y="15989"/>
                  </a:lnTo>
                  <a:lnTo>
                    <a:pt x="7190" y="15977"/>
                  </a:lnTo>
                  <a:lnTo>
                    <a:pt x="6883" y="15952"/>
                  </a:lnTo>
                  <a:lnTo>
                    <a:pt x="6576" y="15914"/>
                  </a:lnTo>
                  <a:lnTo>
                    <a:pt x="6270" y="15865"/>
                  </a:lnTo>
                  <a:lnTo>
                    <a:pt x="5964" y="15802"/>
                  </a:lnTo>
                  <a:lnTo>
                    <a:pt x="5659" y="15727"/>
                  </a:lnTo>
                  <a:lnTo>
                    <a:pt x="5354" y="15639"/>
                  </a:lnTo>
                  <a:lnTo>
                    <a:pt x="5050" y="15539"/>
                  </a:lnTo>
                  <a:lnTo>
                    <a:pt x="4747" y="15424"/>
                  </a:lnTo>
                  <a:lnTo>
                    <a:pt x="4445" y="15298"/>
                  </a:lnTo>
                  <a:lnTo>
                    <a:pt x="4143" y="15159"/>
                  </a:lnTo>
                  <a:lnTo>
                    <a:pt x="3842" y="15007"/>
                  </a:lnTo>
                  <a:lnTo>
                    <a:pt x="3543" y="14841"/>
                  </a:lnTo>
                  <a:lnTo>
                    <a:pt x="3244" y="14662"/>
                  </a:lnTo>
                  <a:lnTo>
                    <a:pt x="2945" y="14470"/>
                  </a:lnTo>
                  <a:lnTo>
                    <a:pt x="2649" y="14265"/>
                  </a:lnTo>
                  <a:lnTo>
                    <a:pt x="2428" y="14483"/>
                  </a:lnTo>
                  <a:lnTo>
                    <a:pt x="2443" y="14602"/>
                  </a:lnTo>
                  <a:lnTo>
                    <a:pt x="2450" y="14716"/>
                  </a:lnTo>
                  <a:lnTo>
                    <a:pt x="2450" y="14829"/>
                  </a:lnTo>
                  <a:lnTo>
                    <a:pt x="2441" y="14937"/>
                  </a:lnTo>
                  <a:lnTo>
                    <a:pt x="2426" y="15042"/>
                  </a:lnTo>
                  <a:lnTo>
                    <a:pt x="2404" y="15142"/>
                  </a:lnTo>
                  <a:lnTo>
                    <a:pt x="2374" y="15238"/>
                  </a:lnTo>
                  <a:lnTo>
                    <a:pt x="2340" y="15331"/>
                  </a:lnTo>
                  <a:lnTo>
                    <a:pt x="2299" y="15419"/>
                  </a:lnTo>
                  <a:lnTo>
                    <a:pt x="2252" y="15503"/>
                  </a:lnTo>
                  <a:lnTo>
                    <a:pt x="2200" y="15581"/>
                  </a:lnTo>
                  <a:lnTo>
                    <a:pt x="2143" y="15654"/>
                  </a:lnTo>
                  <a:lnTo>
                    <a:pt x="2080" y="15723"/>
                  </a:lnTo>
                  <a:lnTo>
                    <a:pt x="2013" y="15785"/>
                  </a:lnTo>
                  <a:lnTo>
                    <a:pt x="1942" y="15842"/>
                  </a:lnTo>
                  <a:lnTo>
                    <a:pt x="1867" y="15892"/>
                  </a:lnTo>
                  <a:lnTo>
                    <a:pt x="1788" y="15937"/>
                  </a:lnTo>
                  <a:lnTo>
                    <a:pt x="1706" y="15977"/>
                  </a:lnTo>
                  <a:lnTo>
                    <a:pt x="1620" y="16009"/>
                  </a:lnTo>
                  <a:lnTo>
                    <a:pt x="1531" y="16034"/>
                  </a:lnTo>
                  <a:lnTo>
                    <a:pt x="1441" y="16052"/>
                  </a:lnTo>
                  <a:lnTo>
                    <a:pt x="1348" y="16064"/>
                  </a:lnTo>
                  <a:lnTo>
                    <a:pt x="1252" y="16068"/>
                  </a:lnTo>
                  <a:lnTo>
                    <a:pt x="1155" y="16065"/>
                  </a:lnTo>
                  <a:lnTo>
                    <a:pt x="1057" y="16054"/>
                  </a:lnTo>
                  <a:lnTo>
                    <a:pt x="956" y="16035"/>
                  </a:lnTo>
                  <a:lnTo>
                    <a:pt x="856" y="16008"/>
                  </a:lnTo>
                  <a:lnTo>
                    <a:pt x="755" y="15973"/>
                  </a:lnTo>
                  <a:lnTo>
                    <a:pt x="653" y="15929"/>
                  </a:lnTo>
                  <a:lnTo>
                    <a:pt x="552" y="15877"/>
                  </a:lnTo>
                  <a:lnTo>
                    <a:pt x="451" y="15816"/>
                  </a:lnTo>
                  <a:lnTo>
                    <a:pt x="349" y="15746"/>
                  </a:lnTo>
                  <a:lnTo>
                    <a:pt x="284" y="15653"/>
                  </a:lnTo>
                  <a:lnTo>
                    <a:pt x="226" y="15561"/>
                  </a:lnTo>
                  <a:lnTo>
                    <a:pt x="175" y="15467"/>
                  </a:lnTo>
                  <a:lnTo>
                    <a:pt x="129" y="15374"/>
                  </a:lnTo>
                  <a:lnTo>
                    <a:pt x="91" y="15281"/>
                  </a:lnTo>
                  <a:lnTo>
                    <a:pt x="60" y="15187"/>
                  </a:lnTo>
                  <a:lnTo>
                    <a:pt x="35" y="15094"/>
                  </a:lnTo>
                  <a:lnTo>
                    <a:pt x="17" y="15001"/>
                  </a:lnTo>
                  <a:lnTo>
                    <a:pt x="5" y="14909"/>
                  </a:lnTo>
                  <a:lnTo>
                    <a:pt x="0" y="14819"/>
                  </a:lnTo>
                  <a:lnTo>
                    <a:pt x="1" y="14729"/>
                  </a:lnTo>
                  <a:lnTo>
                    <a:pt x="8" y="14641"/>
                  </a:lnTo>
                  <a:lnTo>
                    <a:pt x="21" y="14555"/>
                  </a:lnTo>
                  <a:lnTo>
                    <a:pt x="41" y="14470"/>
                  </a:lnTo>
                  <a:lnTo>
                    <a:pt x="66" y="14388"/>
                  </a:lnTo>
                  <a:lnTo>
                    <a:pt x="98" y="14308"/>
                  </a:lnTo>
                  <a:lnTo>
                    <a:pt x="135" y="14230"/>
                  </a:lnTo>
                  <a:lnTo>
                    <a:pt x="179" y="14156"/>
                  </a:lnTo>
                  <a:lnTo>
                    <a:pt x="228" y="14085"/>
                  </a:lnTo>
                  <a:lnTo>
                    <a:pt x="283" y="14016"/>
                  </a:lnTo>
                  <a:lnTo>
                    <a:pt x="343" y="13952"/>
                  </a:lnTo>
                  <a:lnTo>
                    <a:pt x="409" y="13891"/>
                  </a:lnTo>
                  <a:lnTo>
                    <a:pt x="481" y="13834"/>
                  </a:lnTo>
                  <a:lnTo>
                    <a:pt x="558" y="13781"/>
                  </a:lnTo>
                  <a:lnTo>
                    <a:pt x="640" y="13733"/>
                  </a:lnTo>
                  <a:lnTo>
                    <a:pt x="728" y="13689"/>
                  </a:lnTo>
                  <a:lnTo>
                    <a:pt x="820" y="13651"/>
                  </a:lnTo>
                  <a:lnTo>
                    <a:pt x="918" y="13617"/>
                  </a:lnTo>
                  <a:lnTo>
                    <a:pt x="1021" y="13589"/>
                  </a:lnTo>
                  <a:lnTo>
                    <a:pt x="1129" y="13565"/>
                  </a:lnTo>
                  <a:lnTo>
                    <a:pt x="1242" y="13548"/>
                  </a:lnTo>
                  <a:lnTo>
                    <a:pt x="1360" y="13538"/>
                  </a:lnTo>
                  <a:lnTo>
                    <a:pt x="1517" y="13402"/>
                  </a:lnTo>
                  <a:lnTo>
                    <a:pt x="481" y="12137"/>
                  </a:lnTo>
                  <a:lnTo>
                    <a:pt x="1687" y="10896"/>
                  </a:lnTo>
                  <a:lnTo>
                    <a:pt x="1907" y="11097"/>
                  </a:lnTo>
                  <a:lnTo>
                    <a:pt x="2132" y="11291"/>
                  </a:lnTo>
                  <a:lnTo>
                    <a:pt x="2360" y="11478"/>
                  </a:lnTo>
                  <a:lnTo>
                    <a:pt x="2594" y="11657"/>
                  </a:lnTo>
                  <a:lnTo>
                    <a:pt x="2832" y="11829"/>
                  </a:lnTo>
                  <a:lnTo>
                    <a:pt x="3075" y="11994"/>
                  </a:lnTo>
                  <a:lnTo>
                    <a:pt x="3321" y="12149"/>
                  </a:lnTo>
                  <a:lnTo>
                    <a:pt x="3570" y="12297"/>
                  </a:lnTo>
                  <a:lnTo>
                    <a:pt x="3824" y="12436"/>
                  </a:lnTo>
                  <a:lnTo>
                    <a:pt x="4081" y="12565"/>
                  </a:lnTo>
                  <a:lnTo>
                    <a:pt x="4340" y="12685"/>
                  </a:lnTo>
                  <a:lnTo>
                    <a:pt x="4603" y="12795"/>
                  </a:lnTo>
                  <a:lnTo>
                    <a:pt x="4869" y="12896"/>
                  </a:lnTo>
                  <a:lnTo>
                    <a:pt x="5138" y="12985"/>
                  </a:lnTo>
                  <a:lnTo>
                    <a:pt x="5410" y="13064"/>
                  </a:lnTo>
                  <a:lnTo>
                    <a:pt x="5684" y="13133"/>
                  </a:lnTo>
                  <a:lnTo>
                    <a:pt x="5961" y="13190"/>
                  </a:lnTo>
                  <a:lnTo>
                    <a:pt x="6239" y="13235"/>
                  </a:lnTo>
                  <a:lnTo>
                    <a:pt x="6520" y="13269"/>
                  </a:lnTo>
                  <a:lnTo>
                    <a:pt x="6802" y="13290"/>
                  </a:lnTo>
                  <a:lnTo>
                    <a:pt x="7086" y="13299"/>
                  </a:lnTo>
                  <a:lnTo>
                    <a:pt x="7372" y="13295"/>
                  </a:lnTo>
                  <a:lnTo>
                    <a:pt x="7659" y="13279"/>
                  </a:lnTo>
                  <a:lnTo>
                    <a:pt x="7947" y="13248"/>
                  </a:lnTo>
                  <a:lnTo>
                    <a:pt x="8236" y="13205"/>
                  </a:lnTo>
                  <a:lnTo>
                    <a:pt x="8526" y="13147"/>
                  </a:lnTo>
                  <a:lnTo>
                    <a:pt x="8817" y="13074"/>
                  </a:lnTo>
                  <a:lnTo>
                    <a:pt x="9108" y="12988"/>
                  </a:lnTo>
                  <a:lnTo>
                    <a:pt x="9400" y="12887"/>
                  </a:lnTo>
                  <a:lnTo>
                    <a:pt x="9692" y="12769"/>
                  </a:lnTo>
                  <a:lnTo>
                    <a:pt x="9984" y="12637"/>
                  </a:lnTo>
                  <a:lnTo>
                    <a:pt x="10277" y="12489"/>
                  </a:lnTo>
                  <a:lnTo>
                    <a:pt x="5111" y="7485"/>
                  </a:lnTo>
                  <a:lnTo>
                    <a:pt x="3687" y="8967"/>
                  </a:lnTo>
                  <a:lnTo>
                    <a:pt x="1395" y="6670"/>
                  </a:lnTo>
                  <a:lnTo>
                    <a:pt x="5331" y="2506"/>
                  </a:lnTo>
                  <a:lnTo>
                    <a:pt x="5420" y="2527"/>
                  </a:lnTo>
                  <a:lnTo>
                    <a:pt x="5510" y="2545"/>
                  </a:lnTo>
                  <a:lnTo>
                    <a:pt x="5598" y="2562"/>
                  </a:lnTo>
                  <a:lnTo>
                    <a:pt x="5685" y="2576"/>
                  </a:lnTo>
                  <a:lnTo>
                    <a:pt x="5772" y="2589"/>
                  </a:lnTo>
                  <a:lnTo>
                    <a:pt x="5858" y="2598"/>
                  </a:lnTo>
                  <a:lnTo>
                    <a:pt x="5943" y="2606"/>
                  </a:lnTo>
                  <a:lnTo>
                    <a:pt x="6027" y="2611"/>
                  </a:lnTo>
                  <a:lnTo>
                    <a:pt x="6112" y="2614"/>
                  </a:lnTo>
                  <a:lnTo>
                    <a:pt x="6194" y="2614"/>
                  </a:lnTo>
                  <a:lnTo>
                    <a:pt x="6276" y="2612"/>
                  </a:lnTo>
                  <a:lnTo>
                    <a:pt x="6359" y="2608"/>
                  </a:lnTo>
                  <a:lnTo>
                    <a:pt x="6439" y="2601"/>
                  </a:lnTo>
                  <a:lnTo>
                    <a:pt x="6519" y="2591"/>
                  </a:lnTo>
                  <a:lnTo>
                    <a:pt x="6597" y="2579"/>
                  </a:lnTo>
                  <a:lnTo>
                    <a:pt x="6676" y="2565"/>
                  </a:lnTo>
                  <a:lnTo>
                    <a:pt x="6754" y="2547"/>
                  </a:lnTo>
                  <a:lnTo>
                    <a:pt x="6830" y="2527"/>
                  </a:lnTo>
                  <a:lnTo>
                    <a:pt x="6907" y="2505"/>
                  </a:lnTo>
                  <a:lnTo>
                    <a:pt x="6981" y="2479"/>
                  </a:lnTo>
                  <a:lnTo>
                    <a:pt x="7055" y="2451"/>
                  </a:lnTo>
                  <a:lnTo>
                    <a:pt x="7128" y="2420"/>
                  </a:lnTo>
                  <a:lnTo>
                    <a:pt x="7201" y="2386"/>
                  </a:lnTo>
                  <a:lnTo>
                    <a:pt x="7272" y="2350"/>
                  </a:lnTo>
                  <a:lnTo>
                    <a:pt x="7343" y="2310"/>
                  </a:lnTo>
                  <a:lnTo>
                    <a:pt x="7412" y="2268"/>
                  </a:lnTo>
                  <a:lnTo>
                    <a:pt x="7482" y="2222"/>
                  </a:lnTo>
                  <a:lnTo>
                    <a:pt x="7549" y="2174"/>
                  </a:lnTo>
                  <a:lnTo>
                    <a:pt x="7616" y="2123"/>
                  </a:lnTo>
                  <a:lnTo>
                    <a:pt x="7682" y="2069"/>
                  </a:lnTo>
                  <a:lnTo>
                    <a:pt x="7747" y="2012"/>
                  </a:lnTo>
                  <a:lnTo>
                    <a:pt x="7811" y="1951"/>
                  </a:lnTo>
                  <a:lnTo>
                    <a:pt x="9056" y="3228"/>
                  </a:lnTo>
                  <a:lnTo>
                    <a:pt x="7078" y="5349"/>
                  </a:lnTo>
                  <a:lnTo>
                    <a:pt x="12349" y="10590"/>
                  </a:lnTo>
                  <a:lnTo>
                    <a:pt x="12510" y="10286"/>
                  </a:lnTo>
                  <a:lnTo>
                    <a:pt x="12651" y="9966"/>
                  </a:lnTo>
                  <a:lnTo>
                    <a:pt x="12769" y="9635"/>
                  </a:lnTo>
                  <a:lnTo>
                    <a:pt x="12867" y="9291"/>
                  </a:lnTo>
                  <a:lnTo>
                    <a:pt x="12943" y="8938"/>
                  </a:lnTo>
                  <a:lnTo>
                    <a:pt x="12999" y="8576"/>
                  </a:lnTo>
                  <a:lnTo>
                    <a:pt x="13034" y="8207"/>
                  </a:lnTo>
                  <a:lnTo>
                    <a:pt x="13049" y="7830"/>
                  </a:lnTo>
                  <a:lnTo>
                    <a:pt x="13043" y="7449"/>
                  </a:lnTo>
                  <a:lnTo>
                    <a:pt x="13018" y="7063"/>
                  </a:lnTo>
                  <a:lnTo>
                    <a:pt x="12973" y="6674"/>
                  </a:lnTo>
                  <a:lnTo>
                    <a:pt x="12909" y="6284"/>
                  </a:lnTo>
                  <a:lnTo>
                    <a:pt x="12826" y="5893"/>
                  </a:lnTo>
                  <a:lnTo>
                    <a:pt x="12723" y="5503"/>
                  </a:lnTo>
                  <a:lnTo>
                    <a:pt x="12602" y="5115"/>
                  </a:lnTo>
                  <a:lnTo>
                    <a:pt x="12462" y="4730"/>
                  </a:lnTo>
                  <a:lnTo>
                    <a:pt x="12305" y="4349"/>
                  </a:lnTo>
                  <a:lnTo>
                    <a:pt x="12128" y="3975"/>
                  </a:lnTo>
                  <a:lnTo>
                    <a:pt x="11934" y="3607"/>
                  </a:lnTo>
                  <a:lnTo>
                    <a:pt x="11724" y="3247"/>
                  </a:lnTo>
                  <a:lnTo>
                    <a:pt x="11495" y="2896"/>
                  </a:lnTo>
                  <a:lnTo>
                    <a:pt x="11249" y="2557"/>
                  </a:lnTo>
                  <a:lnTo>
                    <a:pt x="10986" y="2228"/>
                  </a:lnTo>
                  <a:lnTo>
                    <a:pt x="10707" y="1912"/>
                  </a:lnTo>
                  <a:lnTo>
                    <a:pt x="10412" y="1611"/>
                  </a:lnTo>
                  <a:lnTo>
                    <a:pt x="10100" y="1326"/>
                  </a:lnTo>
                  <a:lnTo>
                    <a:pt x="9773" y="1055"/>
                  </a:lnTo>
                  <a:lnTo>
                    <a:pt x="9430" y="804"/>
                  </a:lnTo>
                  <a:lnTo>
                    <a:pt x="9070" y="571"/>
                  </a:lnTo>
                  <a:lnTo>
                    <a:pt x="8696" y="360"/>
                  </a:lnTo>
                  <a:lnTo>
                    <a:pt x="8308" y="169"/>
                  </a:lnTo>
                  <a:lnTo>
                    <a:pt x="7903"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49118576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barn(inVertical)">
                                          <p:cBhvr>
                                            <p:cTn id="7" dur="400"/>
                                            <p:tgtEl>
                                              <p:spTgt spid="9220"/>
                                            </p:tgtEl>
                                          </p:cBhvr>
                                        </p:animEffect>
                                      </p:childTnLst>
                                    </p:cTn>
                                  </p:par>
                                  <p:par>
                                    <p:cTn id="8" presetID="2" presetClass="entr" presetSubtype="4" decel="2500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additive="base">
                                            <p:cTn id="10" dur="2000" fill="hold"/>
                                            <p:tgtEl>
                                              <p:spTgt spid="12"/>
                                            </p:tgtEl>
                                            <p:attrNameLst>
                                              <p:attrName>ppt_x</p:attrName>
                                            </p:attrNameLst>
                                          </p:cBhvr>
                                          <p:tavLst>
                                            <p:tav tm="0">
                                              <p:val>
                                                <p:strVal val="#ppt_x"/>
                                              </p:val>
                                            </p:tav>
                                            <p:tav tm="100000">
                                              <p:val>
                                                <p:strVal val="#ppt_x"/>
                                              </p:val>
                                            </p:tav>
                                          </p:tavLst>
                                        </p:anim>
                                        <p:anim calcmode="lin" valueType="num">
                                          <p:cBhvr additive="base">
                                            <p:cTn id="11" dur="2000" fill="hold"/>
                                            <p:tgtEl>
                                              <p:spTgt spid="12"/>
                                            </p:tgtEl>
                                            <p:attrNameLst>
                                              <p:attrName>ppt_y</p:attrName>
                                            </p:attrNameLst>
                                          </p:cBhvr>
                                          <p:tavLst>
                                            <p:tav tm="0">
                                              <p:val>
                                                <p:strVal val="1+#ppt_h/2"/>
                                              </p:val>
                                            </p:tav>
                                            <p:tav tm="100000">
                                              <p:val>
                                                <p:strVal val="#ppt_y"/>
                                              </p:val>
                                            </p:tav>
                                          </p:tavLst>
                                        </p:anim>
                                      </p:childTnLst>
                                    </p:cTn>
                                  </p:par>
                                </p:childTnLst>
                              </p:cTn>
                            </p:par>
                            <p:par>
                              <p:cTn id="12" fill="hold">
                                <p:stCondLst>
                                  <p:cond delay="2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3000"/>
                                </p:stCondLst>
                                <p:childTnLst>
                                  <p:par>
                                    <p:cTn id="19" presetID="2" presetClass="entr" presetSubtype="2" fill="hold" nodeType="afterEffect" p14:presetBounceEnd="60000">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14:bounceEnd="60000">
                                          <p:cBhvr additive="base">
                                            <p:cTn id="21" dur="500" fill="hold"/>
                                            <p:tgtEl>
                                              <p:spTgt spid="3"/>
                                            </p:tgtEl>
                                            <p:attrNameLst>
                                              <p:attrName>ppt_x</p:attrName>
                                            </p:attrNameLst>
                                          </p:cBhvr>
                                          <p:tavLst>
                                            <p:tav tm="0">
                                              <p:val>
                                                <p:strVal val="1+#ppt_w/2"/>
                                              </p:val>
                                            </p:tav>
                                            <p:tav tm="100000">
                                              <p:val>
                                                <p:strVal val="#ppt_x"/>
                                              </p:val>
                                            </p:tav>
                                          </p:tavLst>
                                        </p:anim>
                                        <p:anim calcmode="lin" valueType="num" p14:bounceEnd="60000">
                                          <p:cBhvr additive="base">
                                            <p:cTn id="22" dur="500" fill="hold"/>
                                            <p:tgtEl>
                                              <p:spTgt spid="3"/>
                                            </p:tgtEl>
                                            <p:attrNameLst>
                                              <p:attrName>ppt_y</p:attrName>
                                            </p:attrNameLst>
                                          </p:cBhvr>
                                          <p:tavLst>
                                            <p:tav tm="0">
                                              <p:val>
                                                <p:strVal val="#ppt_y"/>
                                              </p:val>
                                            </p:tav>
                                            <p:tav tm="100000">
                                              <p:val>
                                                <p:strVal val="#ppt_y"/>
                                              </p:val>
                                            </p:tav>
                                          </p:tavLst>
                                        </p:anim>
                                      </p:childTnLst>
                                    </p:cTn>
                                  </p:par>
                                </p:childTnLst>
                              </p:cTn>
                            </p:par>
                            <p:par>
                              <p:cTn id="23" fill="hold">
                                <p:stCondLst>
                                  <p:cond delay="35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15"/>
                                            </p:tgtEl>
                                            <p:attrNameLst>
                                              <p:attrName>style.visibility</p:attrName>
                                            </p:attrNameLst>
                                          </p:cBhvr>
                                          <p:to>
                                            <p:strVal val="visible"/>
                                          </p:to>
                                        </p:set>
                                        <p:anim by="(-#ppt_w*2)" calcmode="lin" valueType="num">
                                          <p:cBhvr rctx="PPT">
                                            <p:cTn id="26" dur="500" autoRev="1" fill="hold">
                                              <p:stCondLst>
                                                <p:cond delay="0"/>
                                              </p:stCondLst>
                                            </p:cTn>
                                            <p:tgtEl>
                                              <p:spTgt spid="15"/>
                                            </p:tgtEl>
                                            <p:attrNameLst>
                                              <p:attrName>ppt_w</p:attrName>
                                            </p:attrNameLst>
                                          </p:cBhvr>
                                        </p:anim>
                                        <p:anim by="(#ppt_w*0.50)" calcmode="lin" valueType="num">
                                          <p:cBhvr>
                                            <p:cTn id="27" dur="500" decel="50000" autoRev="1" fill="hold">
                                              <p:stCondLst>
                                                <p:cond delay="0"/>
                                              </p:stCondLst>
                                            </p:cTn>
                                            <p:tgtEl>
                                              <p:spTgt spid="15"/>
                                            </p:tgtEl>
                                            <p:attrNameLst>
                                              <p:attrName>ppt_x</p:attrName>
                                            </p:attrNameLst>
                                          </p:cBhvr>
                                        </p:anim>
                                        <p:anim from="(-#ppt_h/2)" to="(#ppt_y)" calcmode="lin" valueType="num">
                                          <p:cBhvr>
                                            <p:cTn id="28" dur="1000" fill="hold">
                                              <p:stCondLst>
                                                <p:cond delay="0"/>
                                              </p:stCondLst>
                                            </p:cTn>
                                            <p:tgtEl>
                                              <p:spTgt spid="15"/>
                                            </p:tgtEl>
                                            <p:attrNameLst>
                                              <p:attrName>ppt_y</p:attrName>
                                            </p:attrNameLst>
                                          </p:cBhvr>
                                        </p:anim>
                                        <p:animRot by="21600000">
                                          <p:cBhvr>
                                            <p:cTn id="29" dur="10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Lst>
      </p:timing>
    </mc:Choice>
    <mc:Fallback xmlns="">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barn(inVertical)">
                                          <p:cBhvr>
                                            <p:cTn id="7" dur="400"/>
                                            <p:tgtEl>
                                              <p:spTgt spid="9220"/>
                                            </p:tgtEl>
                                          </p:cBhvr>
                                        </p:animEffect>
                                      </p:childTnLst>
                                    </p:cTn>
                                  </p:par>
                                  <p:par>
                                    <p:cTn id="8" presetID="2" presetClass="entr" presetSubtype="4" decel="2500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additive="base">
                                            <p:cTn id="10" dur="2000" fill="hold"/>
                                            <p:tgtEl>
                                              <p:spTgt spid="12"/>
                                            </p:tgtEl>
                                            <p:attrNameLst>
                                              <p:attrName>ppt_x</p:attrName>
                                            </p:attrNameLst>
                                          </p:cBhvr>
                                          <p:tavLst>
                                            <p:tav tm="0">
                                              <p:val>
                                                <p:strVal val="#ppt_x"/>
                                              </p:val>
                                            </p:tav>
                                            <p:tav tm="100000">
                                              <p:val>
                                                <p:strVal val="#ppt_x"/>
                                              </p:val>
                                            </p:tav>
                                          </p:tavLst>
                                        </p:anim>
                                        <p:anim calcmode="lin" valueType="num">
                                          <p:cBhvr additive="base">
                                            <p:cTn id="11" dur="2000" fill="hold"/>
                                            <p:tgtEl>
                                              <p:spTgt spid="12"/>
                                            </p:tgtEl>
                                            <p:attrNameLst>
                                              <p:attrName>ppt_y</p:attrName>
                                            </p:attrNameLst>
                                          </p:cBhvr>
                                          <p:tavLst>
                                            <p:tav tm="0">
                                              <p:val>
                                                <p:strVal val="1+#ppt_h/2"/>
                                              </p:val>
                                            </p:tav>
                                            <p:tav tm="100000">
                                              <p:val>
                                                <p:strVal val="#ppt_y"/>
                                              </p:val>
                                            </p:tav>
                                          </p:tavLst>
                                        </p:anim>
                                      </p:childTnLst>
                                    </p:cTn>
                                  </p:par>
                                </p:childTnLst>
                              </p:cTn>
                            </p:par>
                            <p:par>
                              <p:cTn id="12" fill="hold">
                                <p:stCondLst>
                                  <p:cond delay="2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3000"/>
                                </p:stCondLst>
                                <p:childTnLst>
                                  <p:par>
                                    <p:cTn id="19" presetID="2" presetClass="entr" presetSubtype="2"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1+#ppt_w/2"/>
                                              </p:val>
                                            </p:tav>
                                            <p:tav tm="100000">
                                              <p:val>
                                                <p:strVal val="#ppt_x"/>
                                              </p:val>
                                            </p:tav>
                                          </p:tavLst>
                                        </p:anim>
                                        <p:anim calcmode="lin" valueType="num">
                                          <p:cBhvr additive="base">
                                            <p:cTn id="22" dur="500" fill="hold"/>
                                            <p:tgtEl>
                                              <p:spTgt spid="3"/>
                                            </p:tgtEl>
                                            <p:attrNameLst>
                                              <p:attrName>ppt_y</p:attrName>
                                            </p:attrNameLst>
                                          </p:cBhvr>
                                          <p:tavLst>
                                            <p:tav tm="0">
                                              <p:val>
                                                <p:strVal val="#ppt_y"/>
                                              </p:val>
                                            </p:tav>
                                            <p:tav tm="100000">
                                              <p:val>
                                                <p:strVal val="#ppt_y"/>
                                              </p:val>
                                            </p:tav>
                                          </p:tavLst>
                                        </p:anim>
                                      </p:childTnLst>
                                    </p:cTn>
                                  </p:par>
                                </p:childTnLst>
                              </p:cTn>
                            </p:par>
                            <p:par>
                              <p:cTn id="23" fill="hold">
                                <p:stCondLst>
                                  <p:cond delay="35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15"/>
                                            </p:tgtEl>
                                            <p:attrNameLst>
                                              <p:attrName>style.visibility</p:attrName>
                                            </p:attrNameLst>
                                          </p:cBhvr>
                                          <p:to>
                                            <p:strVal val="visible"/>
                                          </p:to>
                                        </p:set>
                                        <p:anim by="(-#ppt_w*2)" calcmode="lin" valueType="num">
                                          <p:cBhvr rctx="PPT">
                                            <p:cTn id="26" dur="500" autoRev="1" fill="hold">
                                              <p:stCondLst>
                                                <p:cond delay="0"/>
                                              </p:stCondLst>
                                            </p:cTn>
                                            <p:tgtEl>
                                              <p:spTgt spid="15"/>
                                            </p:tgtEl>
                                            <p:attrNameLst>
                                              <p:attrName>ppt_w</p:attrName>
                                            </p:attrNameLst>
                                          </p:cBhvr>
                                        </p:anim>
                                        <p:anim by="(#ppt_w*0.50)" calcmode="lin" valueType="num">
                                          <p:cBhvr>
                                            <p:cTn id="27" dur="500" decel="50000" autoRev="1" fill="hold">
                                              <p:stCondLst>
                                                <p:cond delay="0"/>
                                              </p:stCondLst>
                                            </p:cTn>
                                            <p:tgtEl>
                                              <p:spTgt spid="15"/>
                                            </p:tgtEl>
                                            <p:attrNameLst>
                                              <p:attrName>ppt_x</p:attrName>
                                            </p:attrNameLst>
                                          </p:cBhvr>
                                        </p:anim>
                                        <p:anim from="(-#ppt_h/2)" to="(#ppt_y)" calcmode="lin" valueType="num">
                                          <p:cBhvr>
                                            <p:cTn id="28" dur="1000" fill="hold">
                                              <p:stCondLst>
                                                <p:cond delay="0"/>
                                              </p:stCondLst>
                                            </p:cTn>
                                            <p:tgtEl>
                                              <p:spTgt spid="15"/>
                                            </p:tgtEl>
                                            <p:attrNameLst>
                                              <p:attrName>ppt_y</p:attrName>
                                            </p:attrNameLst>
                                          </p:cBhvr>
                                        </p:anim>
                                        <p:animRot by="21600000">
                                          <p:cBhvr>
                                            <p:cTn id="29" dur="10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640487" y="1097036"/>
            <a:ext cx="7963961"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3682652" y="1635646"/>
            <a:ext cx="4896544" cy="2862322"/>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大会总结了同“四人帮”的斗争，宣告“文化大革命”已经结束，重申在本世纪内把我国建设成为社会主义现代化强国是新时期中国共产党的根本任务。但是，由于当时历史条件的限制和华国锋的错误影响，大会没有能够纠正“文化大革命”的错误理论、政策和口号，仍然坚持“以阶级斗争为纲”和“无产阶级专政下继续革命”的错误理论，错误判定“四人帮”推行的是一种所谓“极右的反革命的修正主义路线”，强调中国共产党的任务是“反右”而不是纠“左”，继续肯定党内有“走资派”，并继续说像“文化大革命”这种性质的政治大革命还要进行多次等等，因而这次大会未能完成从理论上和中国共产党的指导方针上根本拨乱反正的任务。 </a:t>
            </a:r>
          </a:p>
        </p:txBody>
      </p:sp>
      <p:grpSp>
        <p:nvGrpSpPr>
          <p:cNvPr id="5" name="组合 4"/>
          <p:cNvGrpSpPr/>
          <p:nvPr/>
        </p:nvGrpSpPr>
        <p:grpSpPr>
          <a:xfrm>
            <a:off x="2941214" y="1046575"/>
            <a:ext cx="3435753" cy="397801"/>
            <a:chOff x="1647949" y="1046575"/>
            <a:chExt cx="3435753" cy="397801"/>
          </a:xfrm>
        </p:grpSpPr>
        <p:sp>
          <p:nvSpPr>
            <p:cNvPr id="8" name="TextBox 7"/>
            <p:cNvSpPr txBox="1"/>
            <p:nvPr/>
          </p:nvSpPr>
          <p:spPr>
            <a:xfrm>
              <a:off x="1982591" y="1046575"/>
              <a:ext cx="3101111"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pPr algn="l"/>
              <a:r>
                <a:rPr lang="zh-CN" altLang="en-US" dirty="0">
                  <a:solidFill>
                    <a:schemeClr val="accent3">
                      <a:lumMod val="40000"/>
                      <a:lumOff val="60000"/>
                    </a:schemeClr>
                  </a:solidFill>
                </a:rPr>
                <a:t>中国共产党第十一次全国代表大会</a:t>
              </a:r>
            </a:p>
          </p:txBody>
        </p:sp>
        <p:sp>
          <p:nvSpPr>
            <p:cNvPr id="11" name="Freeform 4"/>
            <p:cNvSpPr>
              <a:spLocks/>
            </p:cNvSpPr>
            <p:nvPr/>
          </p:nvSpPr>
          <p:spPr bwMode="auto">
            <a:xfrm>
              <a:off x="1647949" y="1122436"/>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3" name="TextBox 12"/>
          <p:cNvSpPr txBox="1"/>
          <p:nvPr/>
        </p:nvSpPr>
        <p:spPr>
          <a:xfrm>
            <a:off x="1102418" y="1770134"/>
            <a:ext cx="2173438" cy="704017"/>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 1977.8.12-18</a:t>
            </a:r>
          </a:p>
          <a:p>
            <a:pPr>
              <a:lnSpc>
                <a:spcPts val="1800"/>
              </a:lnSpc>
            </a:pPr>
            <a:r>
              <a:rPr lang="zh-CN" altLang="en-US" dirty="0">
                <a:solidFill>
                  <a:schemeClr val="bg1"/>
                </a:solidFill>
              </a:rPr>
              <a:t>地点：北京</a:t>
            </a:r>
          </a:p>
        </p:txBody>
      </p:sp>
      <p:pic>
        <p:nvPicPr>
          <p:cNvPr id="17410" name="Picture 2" descr="http://www.shm.com.cn/special/attachement/jpg/site1/20121105/506313c1c4cc1201751c1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9998" y="2643758"/>
            <a:ext cx="2736304" cy="157040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085624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childTnLst>
                          </p:cTn>
                        </p:par>
                        <p:par>
                          <p:cTn id="19" fill="hold">
                            <p:stCondLst>
                              <p:cond delay="1000"/>
                            </p:stCondLst>
                            <p:childTnLst>
                              <p:par>
                                <p:cTn id="20" presetID="22" presetClass="entr" presetSubtype="1" fill="hold" nodeType="afterEffect">
                                  <p:stCondLst>
                                    <p:cond delay="0"/>
                                  </p:stCondLst>
                                  <p:childTnLst>
                                    <p:set>
                                      <p:cBhvr>
                                        <p:cTn id="21" dur="1" fill="hold">
                                          <p:stCondLst>
                                            <p:cond delay="0"/>
                                          </p:stCondLst>
                                        </p:cTn>
                                        <p:tgtEl>
                                          <p:spTgt spid="17410"/>
                                        </p:tgtEl>
                                        <p:attrNameLst>
                                          <p:attrName>style.visibility</p:attrName>
                                        </p:attrNameLst>
                                      </p:cBhvr>
                                      <p:to>
                                        <p:strVal val="visible"/>
                                      </p:to>
                                    </p:set>
                                    <p:animEffect transition="in" filter="wipe(up)">
                                      <p:cBhvr>
                                        <p:cTn id="22" dur="500"/>
                                        <p:tgtEl>
                                          <p:spTgt spid="17410"/>
                                        </p:tgtEl>
                                      </p:cBhvr>
                                    </p:animEffect>
                                  </p:childTnLst>
                                </p:cTn>
                              </p:par>
                            </p:childTnLst>
                          </p:cTn>
                        </p:par>
                        <p:par>
                          <p:cTn id="23" fill="hold">
                            <p:stCondLst>
                              <p:cond delay="1500"/>
                            </p:stCondLst>
                            <p:childTnLst>
                              <p:par>
                                <p:cTn id="24" presetID="42"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4788024" y="2517885"/>
            <a:ext cx="3888432" cy="203132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b="1" dirty="0">
                <a:solidFill>
                  <a:schemeClr val="accent2"/>
                </a:solidFill>
              </a:rPr>
              <a:t>邓小平在大会开幕词中明确提出：</a:t>
            </a:r>
            <a:r>
              <a:rPr lang="zh-CN" altLang="en-US" dirty="0">
                <a:solidFill>
                  <a:schemeClr val="tx1"/>
                </a:solidFill>
              </a:rPr>
              <a:t>“把马克思主义的普遍真理同我国的具体实际结合起来，走自己的道路，建设有中国特色的社会主义”。 </a:t>
            </a:r>
          </a:p>
          <a:p>
            <a:r>
              <a:rPr lang="zh-CN" altLang="en-US" b="1" dirty="0">
                <a:solidFill>
                  <a:schemeClr val="accent2"/>
                </a:solidFill>
              </a:rPr>
              <a:t>确定党在新的历史时期的总任务是：</a:t>
            </a:r>
            <a:r>
              <a:rPr lang="zh-CN" altLang="en-US" dirty="0">
                <a:solidFill>
                  <a:schemeClr val="tx1"/>
                </a:solidFill>
              </a:rPr>
              <a:t>团结全国各族人民，自力更生，艰苦奋斗，逐步实现工业、农业、国防和科学技术的现代化，把我国建设成为高度文明、高度民主的社会主义国家。 </a:t>
            </a:r>
          </a:p>
        </p:txBody>
      </p:sp>
      <p:sp>
        <p:nvSpPr>
          <p:cNvPr id="9" name="圆角矩形 8"/>
          <p:cNvSpPr/>
          <p:nvPr/>
        </p:nvSpPr>
        <p:spPr>
          <a:xfrm>
            <a:off x="4788024" y="1115179"/>
            <a:ext cx="3888432"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5125051" y="1057461"/>
            <a:ext cx="3435753" cy="397801"/>
            <a:chOff x="1647949" y="1046575"/>
            <a:chExt cx="3435753" cy="397801"/>
          </a:xfrm>
        </p:grpSpPr>
        <p:sp>
          <p:nvSpPr>
            <p:cNvPr id="12" name="TextBox 11"/>
            <p:cNvSpPr txBox="1"/>
            <p:nvPr/>
          </p:nvSpPr>
          <p:spPr>
            <a:xfrm>
              <a:off x="1982591" y="1046575"/>
              <a:ext cx="3101111"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pPr algn="l"/>
              <a:r>
                <a:rPr lang="zh-CN" altLang="en-US" dirty="0">
                  <a:solidFill>
                    <a:schemeClr val="accent3">
                      <a:lumMod val="40000"/>
                      <a:lumOff val="60000"/>
                    </a:schemeClr>
                  </a:solidFill>
                </a:rPr>
                <a:t>中国共产党第十二次全国代表大会</a:t>
              </a:r>
            </a:p>
          </p:txBody>
        </p:sp>
        <p:sp>
          <p:nvSpPr>
            <p:cNvPr id="13" name="Freeform 4"/>
            <p:cNvSpPr>
              <a:spLocks/>
            </p:cNvSpPr>
            <p:nvPr/>
          </p:nvSpPr>
          <p:spPr bwMode="auto">
            <a:xfrm>
              <a:off x="1647949" y="1122436"/>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TextBox 13"/>
          <p:cNvSpPr txBox="1"/>
          <p:nvPr/>
        </p:nvSpPr>
        <p:spPr>
          <a:xfrm>
            <a:off x="5677055" y="1646511"/>
            <a:ext cx="2110370" cy="709374"/>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 1982.9.1-11</a:t>
            </a:r>
          </a:p>
          <a:p>
            <a:pPr>
              <a:lnSpc>
                <a:spcPts val="1800"/>
              </a:lnSpc>
            </a:pPr>
            <a:r>
              <a:rPr lang="zh-CN" altLang="en-US" dirty="0">
                <a:solidFill>
                  <a:schemeClr val="bg1"/>
                </a:solidFill>
              </a:rPr>
              <a:t>地点：北京</a:t>
            </a:r>
          </a:p>
        </p:txBody>
      </p:sp>
      <p:pic>
        <p:nvPicPr>
          <p:cNvPr id="14338" name="Picture 2" descr="http://www4.nuc.edu.cn/xtw/shibada/info/shierda.jpg"/>
          <p:cNvPicPr>
            <a:picLocks noChangeAspect="1" noChangeArrowheads="1"/>
          </p:cNvPicPr>
          <p:nvPr/>
        </p:nvPicPr>
        <p:blipFill rotWithShape="1">
          <a:blip r:embed="rId3">
            <a:extLst>
              <a:ext uri="{28A0092B-C50C-407E-A947-70E740481C1C}">
                <a14:useLocalDpi xmlns:a14="http://schemas.microsoft.com/office/drawing/2010/main" val="0"/>
              </a:ext>
            </a:extLst>
          </a:blip>
          <a:srcRect b="16812"/>
          <a:stretch/>
        </p:blipFill>
        <p:spPr bwMode="auto">
          <a:xfrm rot="21108891">
            <a:off x="476729" y="1612566"/>
            <a:ext cx="3895872" cy="24308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308805289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randombar(horizontal)">
                                      <p:cBhvr>
                                        <p:cTn id="18" dur="500"/>
                                        <p:tgtEl>
                                          <p:spTgt spid="14"/>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14338"/>
                                        </p:tgtEl>
                                        <p:attrNameLst>
                                          <p:attrName>style.visibility</p:attrName>
                                        </p:attrNameLst>
                                      </p:cBhvr>
                                      <p:to>
                                        <p:strVal val="visible"/>
                                      </p:to>
                                    </p:set>
                                    <p:anim calcmode="lin" valueType="num">
                                      <p:cBhvr>
                                        <p:cTn id="28" dur="500" fill="hold"/>
                                        <p:tgtEl>
                                          <p:spTgt spid="14338"/>
                                        </p:tgtEl>
                                        <p:attrNameLst>
                                          <p:attrName>ppt_w</p:attrName>
                                        </p:attrNameLst>
                                      </p:cBhvr>
                                      <p:tavLst>
                                        <p:tav tm="0">
                                          <p:val>
                                            <p:fltVal val="0"/>
                                          </p:val>
                                        </p:tav>
                                        <p:tav tm="100000">
                                          <p:val>
                                            <p:strVal val="#ppt_w"/>
                                          </p:val>
                                        </p:tav>
                                      </p:tavLst>
                                    </p:anim>
                                    <p:anim calcmode="lin" valueType="num">
                                      <p:cBhvr>
                                        <p:cTn id="29" dur="500" fill="hold"/>
                                        <p:tgtEl>
                                          <p:spTgt spid="14338"/>
                                        </p:tgtEl>
                                        <p:attrNameLst>
                                          <p:attrName>ppt_h</p:attrName>
                                        </p:attrNameLst>
                                      </p:cBhvr>
                                      <p:tavLst>
                                        <p:tav tm="0">
                                          <p:val>
                                            <p:fltVal val="0"/>
                                          </p:val>
                                        </p:tav>
                                        <p:tav tm="100000">
                                          <p:val>
                                            <p:strVal val="#ppt_h"/>
                                          </p:val>
                                        </p:tav>
                                      </p:tavLst>
                                    </p:anim>
                                    <p:animEffect transition="in" filter="fade">
                                      <p:cBhvr>
                                        <p:cTn id="30" dur="5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animBg="1"/>
      <p:bldP spid="1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593969" y="2475757"/>
            <a:ext cx="4587695" cy="1938992"/>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tx1"/>
                </a:solidFill>
              </a:rPr>
              <a:t>会议主题是加快和深化改革。邓小平主持大会开幕式。赵紫阳受十二届中央委员会委托作了题为</a:t>
            </a:r>
            <a:r>
              <a:rPr lang="en-US" altLang="zh-CN" dirty="0">
                <a:solidFill>
                  <a:schemeClr val="tx1"/>
                </a:solidFill>
              </a:rPr>
              <a:t>《</a:t>
            </a:r>
            <a:r>
              <a:rPr lang="zh-CN" altLang="en-US" dirty="0">
                <a:solidFill>
                  <a:schemeClr val="tx1"/>
                </a:solidFill>
              </a:rPr>
              <a:t>沿着有中国特色的社会主义道路前进</a:t>
            </a:r>
            <a:r>
              <a:rPr lang="en-US" altLang="zh-CN" dirty="0">
                <a:solidFill>
                  <a:schemeClr val="tx1"/>
                </a:solidFill>
              </a:rPr>
              <a:t>》</a:t>
            </a:r>
            <a:r>
              <a:rPr lang="zh-CN" altLang="en-US" dirty="0">
                <a:solidFill>
                  <a:schemeClr val="tx1"/>
                </a:solidFill>
              </a:rPr>
              <a:t>的报告。报告阐述了社会主义初级阶段理论，提出了党在社会主义初级阶段的“一个中心、两个基本点”（以经济建设为中心，坚持四项基本原则，坚持改革开放）的基本路线，制定了到下世纪中叶分三步走、实现现代化的发展战略，并提出了政治体制改革的任务。</a:t>
            </a:r>
          </a:p>
          <a:p>
            <a:pPr>
              <a:lnSpc>
                <a:spcPts val="1800"/>
              </a:lnSpc>
            </a:pPr>
            <a:r>
              <a:rPr lang="en-US" altLang="zh-CN" dirty="0">
                <a:solidFill>
                  <a:schemeClr val="tx1"/>
                </a:solidFill>
              </a:rPr>
              <a:t>1984</a:t>
            </a:r>
            <a:r>
              <a:rPr lang="zh-CN" altLang="en-US" dirty="0">
                <a:solidFill>
                  <a:schemeClr val="tx1"/>
                </a:solidFill>
              </a:rPr>
              <a:t>年到</a:t>
            </a:r>
            <a:r>
              <a:rPr lang="en-US" altLang="zh-CN" dirty="0">
                <a:solidFill>
                  <a:schemeClr val="tx1"/>
                </a:solidFill>
              </a:rPr>
              <a:t>1988</a:t>
            </a:r>
            <a:r>
              <a:rPr lang="zh-CN" altLang="en-US" dirty="0">
                <a:solidFill>
                  <a:schemeClr val="tx1"/>
                </a:solidFill>
              </a:rPr>
              <a:t>年，我国经济经历了一个加速发展的飞跃时期。 </a:t>
            </a:r>
          </a:p>
        </p:txBody>
      </p:sp>
      <p:sp>
        <p:nvSpPr>
          <p:cNvPr id="9" name="圆角矩形 8"/>
          <p:cNvSpPr/>
          <p:nvPr/>
        </p:nvSpPr>
        <p:spPr>
          <a:xfrm>
            <a:off x="593969" y="1145059"/>
            <a:ext cx="4587696"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057872" y="1097639"/>
            <a:ext cx="3435753" cy="397801"/>
            <a:chOff x="1647949" y="1046575"/>
            <a:chExt cx="3435753" cy="397801"/>
          </a:xfrm>
        </p:grpSpPr>
        <p:sp>
          <p:nvSpPr>
            <p:cNvPr id="12" name="TextBox 11"/>
            <p:cNvSpPr txBox="1"/>
            <p:nvPr/>
          </p:nvSpPr>
          <p:spPr>
            <a:xfrm>
              <a:off x="1982591" y="1046575"/>
              <a:ext cx="3101111"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pPr algn="l"/>
              <a:r>
                <a:rPr lang="zh-CN" altLang="en-US" dirty="0">
                  <a:solidFill>
                    <a:schemeClr val="accent3">
                      <a:lumMod val="40000"/>
                      <a:lumOff val="60000"/>
                    </a:schemeClr>
                  </a:solidFill>
                </a:rPr>
                <a:t>中国共产党第十三次全国代表大会</a:t>
              </a:r>
            </a:p>
          </p:txBody>
        </p:sp>
        <p:sp>
          <p:nvSpPr>
            <p:cNvPr id="13" name="Freeform 4"/>
            <p:cNvSpPr>
              <a:spLocks/>
            </p:cNvSpPr>
            <p:nvPr/>
          </p:nvSpPr>
          <p:spPr bwMode="auto">
            <a:xfrm>
              <a:off x="1647949" y="1122436"/>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TextBox 13"/>
          <p:cNvSpPr txBox="1"/>
          <p:nvPr/>
        </p:nvSpPr>
        <p:spPr>
          <a:xfrm>
            <a:off x="1676149" y="1683669"/>
            <a:ext cx="2423337" cy="698659"/>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1987.10.25-11.1</a:t>
            </a:r>
          </a:p>
          <a:p>
            <a:pPr>
              <a:lnSpc>
                <a:spcPts val="1800"/>
              </a:lnSpc>
            </a:pPr>
            <a:r>
              <a:rPr lang="zh-CN" altLang="en-US" dirty="0">
                <a:solidFill>
                  <a:schemeClr val="bg1"/>
                </a:solidFill>
              </a:rPr>
              <a:t>地点：北京</a:t>
            </a:r>
          </a:p>
        </p:txBody>
      </p:sp>
      <p:pic>
        <p:nvPicPr>
          <p:cNvPr id="13314" name="Picture 2" descr="http://pic.baike.soso.com/p/20140507/20140507090724-146365421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0569" y="1673003"/>
            <a:ext cx="3383384" cy="226686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357523355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randombar(horizontal)">
                                      <p:cBhvr>
                                        <p:cTn id="18" dur="500"/>
                                        <p:tgtEl>
                                          <p:spTgt spid="14"/>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31" presetClass="entr" presetSubtype="0" fill="hold" nodeType="afterEffect">
                                  <p:stCondLst>
                                    <p:cond delay="0"/>
                                  </p:stCondLst>
                                  <p:childTnLst>
                                    <p:set>
                                      <p:cBhvr>
                                        <p:cTn id="27" dur="1" fill="hold">
                                          <p:stCondLst>
                                            <p:cond delay="0"/>
                                          </p:stCondLst>
                                        </p:cTn>
                                        <p:tgtEl>
                                          <p:spTgt spid="13314"/>
                                        </p:tgtEl>
                                        <p:attrNameLst>
                                          <p:attrName>style.visibility</p:attrName>
                                        </p:attrNameLst>
                                      </p:cBhvr>
                                      <p:to>
                                        <p:strVal val="visible"/>
                                      </p:to>
                                    </p:set>
                                    <p:anim calcmode="lin" valueType="num">
                                      <p:cBhvr>
                                        <p:cTn id="28" dur="1000" fill="hold"/>
                                        <p:tgtEl>
                                          <p:spTgt spid="13314"/>
                                        </p:tgtEl>
                                        <p:attrNameLst>
                                          <p:attrName>ppt_w</p:attrName>
                                        </p:attrNameLst>
                                      </p:cBhvr>
                                      <p:tavLst>
                                        <p:tav tm="0">
                                          <p:val>
                                            <p:fltVal val="0"/>
                                          </p:val>
                                        </p:tav>
                                        <p:tav tm="100000">
                                          <p:val>
                                            <p:strVal val="#ppt_w"/>
                                          </p:val>
                                        </p:tav>
                                      </p:tavLst>
                                    </p:anim>
                                    <p:anim calcmode="lin" valueType="num">
                                      <p:cBhvr>
                                        <p:cTn id="29" dur="1000" fill="hold"/>
                                        <p:tgtEl>
                                          <p:spTgt spid="13314"/>
                                        </p:tgtEl>
                                        <p:attrNameLst>
                                          <p:attrName>ppt_h</p:attrName>
                                        </p:attrNameLst>
                                      </p:cBhvr>
                                      <p:tavLst>
                                        <p:tav tm="0">
                                          <p:val>
                                            <p:fltVal val="0"/>
                                          </p:val>
                                        </p:tav>
                                        <p:tav tm="100000">
                                          <p:val>
                                            <p:strVal val="#ppt_h"/>
                                          </p:val>
                                        </p:tav>
                                      </p:tavLst>
                                    </p:anim>
                                    <p:anim calcmode="lin" valueType="num">
                                      <p:cBhvr>
                                        <p:cTn id="30" dur="1000" fill="hold"/>
                                        <p:tgtEl>
                                          <p:spTgt spid="13314"/>
                                        </p:tgtEl>
                                        <p:attrNameLst>
                                          <p:attrName>style.rotation</p:attrName>
                                        </p:attrNameLst>
                                      </p:cBhvr>
                                      <p:tavLst>
                                        <p:tav tm="0">
                                          <p:val>
                                            <p:fltVal val="90"/>
                                          </p:val>
                                        </p:tav>
                                        <p:tav tm="100000">
                                          <p:val>
                                            <p:fltVal val="0"/>
                                          </p:val>
                                        </p:tav>
                                      </p:tavLst>
                                    </p:anim>
                                    <p:animEffect transition="in" filter="fade">
                                      <p:cBhvr>
                                        <p:cTn id="31" dur="10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animBg="1"/>
      <p:bldP spid="1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4463880" y="2587614"/>
            <a:ext cx="4032448" cy="1754326"/>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l"/>
            <a:r>
              <a:rPr lang="zh-CN" altLang="en-US" dirty="0">
                <a:solidFill>
                  <a:schemeClr val="tx1"/>
                </a:solidFill>
              </a:rPr>
              <a:t>江泽民作了题为</a:t>
            </a:r>
            <a:r>
              <a:rPr lang="en-US" altLang="zh-CN" dirty="0">
                <a:solidFill>
                  <a:schemeClr val="tx1"/>
                </a:solidFill>
              </a:rPr>
              <a:t>《</a:t>
            </a:r>
            <a:r>
              <a:rPr lang="zh-CN" altLang="en-US" dirty="0">
                <a:solidFill>
                  <a:schemeClr val="tx1"/>
                </a:solidFill>
              </a:rPr>
              <a:t>加快改革开放和现代化建设步伐，夺取有中国特色的社会主义事业的更大胜利</a:t>
            </a:r>
            <a:r>
              <a:rPr lang="en-US" altLang="zh-CN" dirty="0">
                <a:solidFill>
                  <a:schemeClr val="tx1"/>
                </a:solidFill>
              </a:rPr>
              <a:t>》</a:t>
            </a:r>
            <a:r>
              <a:rPr lang="zh-CN" altLang="en-US" dirty="0">
                <a:solidFill>
                  <a:schemeClr val="tx1"/>
                </a:solidFill>
              </a:rPr>
              <a:t>的报告。报告总结了十一届三中全会以来</a:t>
            </a:r>
            <a:r>
              <a:rPr lang="en-US" altLang="zh-CN" dirty="0">
                <a:solidFill>
                  <a:schemeClr val="tx1"/>
                </a:solidFill>
              </a:rPr>
              <a:t>14</a:t>
            </a:r>
            <a:r>
              <a:rPr lang="zh-CN" altLang="en-US" dirty="0">
                <a:solidFill>
                  <a:schemeClr val="tx1"/>
                </a:solidFill>
              </a:rPr>
              <a:t>年的实践经验，决定抓住机遇，加快发展；确定我国经济体制改革的目标是建立社会主义市场经济体制；提出用邓小平建设有中国特色社会主义理论武装全党。</a:t>
            </a:r>
          </a:p>
        </p:txBody>
      </p:sp>
      <p:sp>
        <p:nvSpPr>
          <p:cNvPr id="11" name="圆角矩形 10"/>
          <p:cNvSpPr/>
          <p:nvPr/>
        </p:nvSpPr>
        <p:spPr>
          <a:xfrm>
            <a:off x="4463880" y="1167109"/>
            <a:ext cx="4032448"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4881414" y="1131103"/>
            <a:ext cx="3435753" cy="397801"/>
            <a:chOff x="1647949" y="1046575"/>
            <a:chExt cx="3435753" cy="397801"/>
          </a:xfrm>
        </p:grpSpPr>
        <p:sp>
          <p:nvSpPr>
            <p:cNvPr id="13" name="TextBox 12"/>
            <p:cNvSpPr txBox="1"/>
            <p:nvPr/>
          </p:nvSpPr>
          <p:spPr>
            <a:xfrm>
              <a:off x="1982591" y="1046575"/>
              <a:ext cx="3101111"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pPr algn="l"/>
              <a:r>
                <a:rPr lang="zh-CN" altLang="en-US" dirty="0">
                  <a:solidFill>
                    <a:schemeClr val="accent3">
                      <a:lumMod val="40000"/>
                      <a:lumOff val="60000"/>
                    </a:schemeClr>
                  </a:solidFill>
                </a:rPr>
                <a:t>中国共产党第十四次全国代表大会</a:t>
              </a:r>
            </a:p>
          </p:txBody>
        </p:sp>
        <p:sp>
          <p:nvSpPr>
            <p:cNvPr id="14" name="Freeform 4"/>
            <p:cNvSpPr>
              <a:spLocks/>
            </p:cNvSpPr>
            <p:nvPr/>
          </p:nvSpPr>
          <p:spPr bwMode="auto">
            <a:xfrm>
              <a:off x="1647949" y="1122436"/>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5" name="TextBox 14"/>
          <p:cNvSpPr txBox="1"/>
          <p:nvPr/>
        </p:nvSpPr>
        <p:spPr>
          <a:xfrm>
            <a:off x="5399606" y="1777727"/>
            <a:ext cx="2326394" cy="704017"/>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 1992.10.12-18</a:t>
            </a:r>
          </a:p>
          <a:p>
            <a:pPr>
              <a:lnSpc>
                <a:spcPts val="1800"/>
              </a:lnSpc>
            </a:pPr>
            <a:r>
              <a:rPr lang="zh-CN" altLang="en-US" dirty="0">
                <a:solidFill>
                  <a:schemeClr val="bg1"/>
                </a:solidFill>
              </a:rPr>
              <a:t>地点：北京</a:t>
            </a:r>
          </a:p>
        </p:txBody>
      </p:sp>
      <p:pic>
        <p:nvPicPr>
          <p:cNvPr id="12292" name="Picture 4" descr="http://images.china.cn/attachement/jpg/site1000/20120830/001ec9591e6211a91486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4259" y="1400285"/>
            <a:ext cx="3960440" cy="279745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perspectiveContrastingRightFacing" fov="4200000">
              <a:rot lat="21325473" lon="18908335" rev="210377"/>
            </a:camera>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65726626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randombar(horizontal)">
                                      <p:cBhvr>
                                        <p:cTn id="18" dur="500"/>
                                        <p:tgtEl>
                                          <p:spTgt spid="15"/>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49" presetClass="entr" presetSubtype="0" decel="100000" fill="hold" nodeType="afterEffect">
                                  <p:stCondLst>
                                    <p:cond delay="0"/>
                                  </p:stCondLst>
                                  <p:childTnLst>
                                    <p:set>
                                      <p:cBhvr>
                                        <p:cTn id="27" dur="1" fill="hold">
                                          <p:stCondLst>
                                            <p:cond delay="0"/>
                                          </p:stCondLst>
                                        </p:cTn>
                                        <p:tgtEl>
                                          <p:spTgt spid="12292"/>
                                        </p:tgtEl>
                                        <p:attrNameLst>
                                          <p:attrName>style.visibility</p:attrName>
                                        </p:attrNameLst>
                                      </p:cBhvr>
                                      <p:to>
                                        <p:strVal val="visible"/>
                                      </p:to>
                                    </p:set>
                                    <p:anim calcmode="lin" valueType="num">
                                      <p:cBhvr>
                                        <p:cTn id="28" dur="500" fill="hold"/>
                                        <p:tgtEl>
                                          <p:spTgt spid="12292"/>
                                        </p:tgtEl>
                                        <p:attrNameLst>
                                          <p:attrName>ppt_w</p:attrName>
                                        </p:attrNameLst>
                                      </p:cBhvr>
                                      <p:tavLst>
                                        <p:tav tm="0">
                                          <p:val>
                                            <p:fltVal val="0"/>
                                          </p:val>
                                        </p:tav>
                                        <p:tav tm="100000">
                                          <p:val>
                                            <p:strVal val="#ppt_w"/>
                                          </p:val>
                                        </p:tav>
                                      </p:tavLst>
                                    </p:anim>
                                    <p:anim calcmode="lin" valueType="num">
                                      <p:cBhvr>
                                        <p:cTn id="29" dur="500" fill="hold"/>
                                        <p:tgtEl>
                                          <p:spTgt spid="12292"/>
                                        </p:tgtEl>
                                        <p:attrNameLst>
                                          <p:attrName>ppt_h</p:attrName>
                                        </p:attrNameLst>
                                      </p:cBhvr>
                                      <p:tavLst>
                                        <p:tav tm="0">
                                          <p:val>
                                            <p:fltVal val="0"/>
                                          </p:val>
                                        </p:tav>
                                        <p:tav tm="100000">
                                          <p:val>
                                            <p:strVal val="#ppt_h"/>
                                          </p:val>
                                        </p:tav>
                                      </p:tavLst>
                                    </p:anim>
                                    <p:anim calcmode="lin" valueType="num">
                                      <p:cBhvr>
                                        <p:cTn id="30" dur="500" fill="hold"/>
                                        <p:tgtEl>
                                          <p:spTgt spid="12292"/>
                                        </p:tgtEl>
                                        <p:attrNameLst>
                                          <p:attrName>style.rotation</p:attrName>
                                        </p:attrNameLst>
                                      </p:cBhvr>
                                      <p:tavLst>
                                        <p:tav tm="0">
                                          <p:val>
                                            <p:fltVal val="360"/>
                                          </p:val>
                                        </p:tav>
                                        <p:tav tm="100000">
                                          <p:val>
                                            <p:fltVal val="0"/>
                                          </p:val>
                                        </p:tav>
                                      </p:tavLst>
                                    </p:anim>
                                    <p:animEffect transition="in" filter="fade">
                                      <p:cBhvr>
                                        <p:cTn id="31" dur="500"/>
                                        <p:tgtEl>
                                          <p:spTgt spid="12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31"/>
          <p:cNvSpPr txBox="1">
            <a:spLocks noChangeArrowheads="1"/>
          </p:cNvSpPr>
          <p:nvPr/>
        </p:nvSpPr>
        <p:spPr bwMode="auto">
          <a:xfrm>
            <a:off x="5220071" y="999768"/>
            <a:ext cx="339963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dirty="0">
                <a:solidFill>
                  <a:srgbClr val="AE0E16"/>
                </a:solidFill>
                <a:latin typeface="微软雅黑" pitchFamily="34" charset="-122"/>
                <a:ea typeface="微软雅黑" pitchFamily="34" charset="-122"/>
              </a:rPr>
              <a:t>第一部分</a:t>
            </a:r>
            <a:endParaRPr lang="en-US" altLang="zh-CN" sz="2000" b="1" dirty="0">
              <a:solidFill>
                <a:srgbClr val="AE0E16"/>
              </a:solidFill>
              <a:latin typeface="微软雅黑" pitchFamily="34" charset="-122"/>
              <a:ea typeface="微软雅黑" pitchFamily="34" charset="-122"/>
            </a:endParaRPr>
          </a:p>
          <a:p>
            <a:pPr eaLnBrk="1" hangingPunct="1"/>
            <a:r>
              <a:rPr lang="zh-CN" altLang="en-US" sz="2000" b="1" dirty="0">
                <a:solidFill>
                  <a:srgbClr val="AE0E16"/>
                </a:solidFill>
                <a:latin typeface="微软雅黑" pitchFamily="34" charset="-122"/>
                <a:ea typeface="微软雅黑" pitchFamily="34" charset="-122"/>
              </a:rPr>
              <a:t>新民主主义革命时期</a:t>
            </a:r>
          </a:p>
        </p:txBody>
      </p:sp>
      <p:sp>
        <p:nvSpPr>
          <p:cNvPr id="17" name="TextBox 132"/>
          <p:cNvSpPr txBox="1">
            <a:spLocks noChangeArrowheads="1"/>
          </p:cNvSpPr>
          <p:nvPr/>
        </p:nvSpPr>
        <p:spPr bwMode="auto">
          <a:xfrm>
            <a:off x="5220071" y="1995686"/>
            <a:ext cx="346216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dirty="0">
                <a:solidFill>
                  <a:srgbClr val="AE0E16"/>
                </a:solidFill>
                <a:latin typeface="微软雅黑" pitchFamily="34" charset="-122"/>
                <a:ea typeface="微软雅黑" pitchFamily="34" charset="-122"/>
              </a:rPr>
              <a:t>第二部分</a:t>
            </a:r>
            <a:endParaRPr lang="en-US" altLang="zh-CN" sz="2000" b="1" dirty="0">
              <a:solidFill>
                <a:srgbClr val="AE0E16"/>
              </a:solidFill>
              <a:latin typeface="微软雅黑" pitchFamily="34" charset="-122"/>
              <a:ea typeface="微软雅黑" pitchFamily="34" charset="-122"/>
            </a:endParaRPr>
          </a:p>
          <a:p>
            <a:pPr eaLnBrk="1" hangingPunct="1"/>
            <a:r>
              <a:rPr lang="zh-CN" altLang="en-US" sz="2000" b="1" dirty="0">
                <a:solidFill>
                  <a:srgbClr val="AE0E16"/>
                </a:solidFill>
                <a:latin typeface="微软雅黑" pitchFamily="34" charset="-122"/>
                <a:ea typeface="微软雅黑" pitchFamily="34" charset="-122"/>
              </a:rPr>
              <a:t>社会主义革命和建设时期</a:t>
            </a:r>
          </a:p>
        </p:txBody>
      </p:sp>
      <p:sp>
        <p:nvSpPr>
          <p:cNvPr id="18" name="TextBox 133"/>
          <p:cNvSpPr txBox="1">
            <a:spLocks noChangeArrowheads="1"/>
          </p:cNvSpPr>
          <p:nvPr/>
        </p:nvSpPr>
        <p:spPr bwMode="auto">
          <a:xfrm>
            <a:off x="5220072" y="3003798"/>
            <a:ext cx="382220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dirty="0">
                <a:solidFill>
                  <a:srgbClr val="AE0E16"/>
                </a:solidFill>
                <a:latin typeface="微软雅黑" pitchFamily="34" charset="-122"/>
                <a:ea typeface="微软雅黑" pitchFamily="34" charset="-122"/>
              </a:rPr>
              <a:t>第三部分</a:t>
            </a:r>
            <a:endParaRPr lang="en-US" altLang="zh-CN" sz="2000" b="1" dirty="0">
              <a:solidFill>
                <a:srgbClr val="AE0E16"/>
              </a:solidFill>
              <a:latin typeface="微软雅黑" pitchFamily="34" charset="-122"/>
              <a:ea typeface="微软雅黑" pitchFamily="34" charset="-122"/>
            </a:endParaRPr>
          </a:p>
          <a:p>
            <a:pPr eaLnBrk="1" hangingPunct="1"/>
            <a:r>
              <a:rPr lang="zh-CN" altLang="en-US" sz="2000" b="1" dirty="0">
                <a:solidFill>
                  <a:srgbClr val="AE0E16"/>
                </a:solidFill>
                <a:latin typeface="微软雅黑" pitchFamily="34" charset="-122"/>
                <a:ea typeface="微软雅黑" pitchFamily="34" charset="-122"/>
              </a:rPr>
              <a:t>改革开放和社会主义现代化</a:t>
            </a:r>
            <a:endParaRPr lang="en-US" altLang="zh-CN" sz="2000" b="1" dirty="0">
              <a:solidFill>
                <a:srgbClr val="AE0E16"/>
              </a:solidFill>
              <a:latin typeface="微软雅黑" pitchFamily="34" charset="-122"/>
              <a:ea typeface="微软雅黑" pitchFamily="34" charset="-122"/>
            </a:endParaRPr>
          </a:p>
          <a:p>
            <a:pPr eaLnBrk="1" hangingPunct="1"/>
            <a:r>
              <a:rPr lang="zh-CN" altLang="en-US" sz="2000" b="1" dirty="0">
                <a:solidFill>
                  <a:srgbClr val="AE0E16"/>
                </a:solidFill>
                <a:latin typeface="微软雅黑" pitchFamily="34" charset="-122"/>
                <a:ea typeface="微软雅黑" pitchFamily="34" charset="-122"/>
              </a:rPr>
              <a:t>建设新时期</a:t>
            </a:r>
          </a:p>
        </p:txBody>
      </p:sp>
      <p:sp>
        <p:nvSpPr>
          <p:cNvPr id="19" name="Oval 6"/>
          <p:cNvSpPr>
            <a:spLocks noChangeArrowheads="1"/>
          </p:cNvSpPr>
          <p:nvPr/>
        </p:nvSpPr>
        <p:spPr bwMode="auto">
          <a:xfrm>
            <a:off x="4510459" y="1064345"/>
            <a:ext cx="631825" cy="661987"/>
          </a:xfrm>
          <a:prstGeom prst="ellipse">
            <a:avLst/>
          </a:prstGeom>
          <a:solidFill>
            <a:srgbClr val="AE0E16"/>
          </a:solidFill>
          <a:ln>
            <a:noFill/>
          </a:ln>
        </p:spPr>
        <p:txBody>
          <a:bodyPr/>
          <a:lstStyle/>
          <a:p>
            <a:endParaRPr lang="zh-CN" altLang="en-US">
              <a:solidFill>
                <a:srgbClr val="F8F8F8"/>
              </a:solidFill>
            </a:endParaRPr>
          </a:p>
        </p:txBody>
      </p:sp>
      <p:sp>
        <p:nvSpPr>
          <p:cNvPr id="20" name="TextBox 137"/>
          <p:cNvSpPr txBox="1">
            <a:spLocks noChangeArrowheads="1"/>
          </p:cNvSpPr>
          <p:nvPr/>
        </p:nvSpPr>
        <p:spPr bwMode="auto">
          <a:xfrm>
            <a:off x="4516809" y="1134195"/>
            <a:ext cx="627062"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sz="2800" b="1">
                <a:solidFill>
                  <a:srgbClr val="F8F8F8"/>
                </a:solidFill>
                <a:latin typeface="微软雅黑" pitchFamily="34" charset="-122"/>
                <a:ea typeface="微软雅黑" pitchFamily="34" charset="-122"/>
              </a:rPr>
              <a:t>01</a:t>
            </a:r>
            <a:endParaRPr lang="zh-CN" altLang="en-US" sz="2800" b="1">
              <a:solidFill>
                <a:srgbClr val="F8F8F8"/>
              </a:solidFill>
              <a:latin typeface="微软雅黑" pitchFamily="34" charset="-122"/>
              <a:ea typeface="微软雅黑" pitchFamily="34" charset="-122"/>
            </a:endParaRPr>
          </a:p>
        </p:txBody>
      </p:sp>
      <p:sp>
        <p:nvSpPr>
          <p:cNvPr id="21" name="Oval 6"/>
          <p:cNvSpPr>
            <a:spLocks noChangeArrowheads="1"/>
          </p:cNvSpPr>
          <p:nvPr/>
        </p:nvSpPr>
        <p:spPr bwMode="auto">
          <a:xfrm>
            <a:off x="4510459" y="2049413"/>
            <a:ext cx="631825" cy="661988"/>
          </a:xfrm>
          <a:prstGeom prst="ellipse">
            <a:avLst/>
          </a:prstGeom>
          <a:solidFill>
            <a:srgbClr val="AE0E16"/>
          </a:solidFill>
          <a:ln>
            <a:noFill/>
          </a:ln>
        </p:spPr>
        <p:txBody>
          <a:bodyPr/>
          <a:lstStyle/>
          <a:p>
            <a:endParaRPr lang="zh-CN" altLang="en-US">
              <a:solidFill>
                <a:srgbClr val="F8F8F8"/>
              </a:solidFill>
            </a:endParaRPr>
          </a:p>
        </p:txBody>
      </p:sp>
      <p:sp>
        <p:nvSpPr>
          <p:cNvPr id="22" name="TextBox 139"/>
          <p:cNvSpPr txBox="1">
            <a:spLocks noChangeArrowheads="1"/>
          </p:cNvSpPr>
          <p:nvPr/>
        </p:nvSpPr>
        <p:spPr bwMode="auto">
          <a:xfrm>
            <a:off x="4516809" y="2119263"/>
            <a:ext cx="62706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sz="2800" b="1">
                <a:solidFill>
                  <a:srgbClr val="F8F8F8"/>
                </a:solidFill>
                <a:latin typeface="微软雅黑" pitchFamily="34" charset="-122"/>
                <a:ea typeface="微软雅黑" pitchFamily="34" charset="-122"/>
              </a:rPr>
              <a:t>02</a:t>
            </a:r>
            <a:endParaRPr lang="zh-CN" altLang="en-US" sz="2800" b="1">
              <a:solidFill>
                <a:srgbClr val="F8F8F8"/>
              </a:solidFill>
              <a:latin typeface="微软雅黑" pitchFamily="34" charset="-122"/>
              <a:ea typeface="微软雅黑" pitchFamily="34" charset="-122"/>
            </a:endParaRPr>
          </a:p>
        </p:txBody>
      </p:sp>
      <p:sp>
        <p:nvSpPr>
          <p:cNvPr id="23" name="Oval 6"/>
          <p:cNvSpPr>
            <a:spLocks noChangeArrowheads="1"/>
          </p:cNvSpPr>
          <p:nvPr/>
        </p:nvSpPr>
        <p:spPr bwMode="auto">
          <a:xfrm>
            <a:off x="4510459" y="3200301"/>
            <a:ext cx="631825" cy="661988"/>
          </a:xfrm>
          <a:prstGeom prst="ellipse">
            <a:avLst/>
          </a:prstGeom>
          <a:solidFill>
            <a:srgbClr val="AE0E16"/>
          </a:solidFill>
          <a:ln>
            <a:noFill/>
          </a:ln>
        </p:spPr>
        <p:txBody>
          <a:bodyPr/>
          <a:lstStyle/>
          <a:p>
            <a:endParaRPr lang="zh-CN" altLang="en-US">
              <a:solidFill>
                <a:srgbClr val="F8F8F8"/>
              </a:solidFill>
            </a:endParaRPr>
          </a:p>
        </p:txBody>
      </p:sp>
      <p:sp>
        <p:nvSpPr>
          <p:cNvPr id="24" name="TextBox 141"/>
          <p:cNvSpPr txBox="1">
            <a:spLocks noChangeArrowheads="1"/>
          </p:cNvSpPr>
          <p:nvPr/>
        </p:nvSpPr>
        <p:spPr bwMode="auto">
          <a:xfrm>
            <a:off x="4516809" y="3270151"/>
            <a:ext cx="62706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sz="2800" b="1">
                <a:solidFill>
                  <a:srgbClr val="F8F8F8"/>
                </a:solidFill>
                <a:latin typeface="微软雅黑" pitchFamily="34" charset="-122"/>
                <a:ea typeface="微软雅黑" pitchFamily="34" charset="-122"/>
              </a:rPr>
              <a:t>03</a:t>
            </a:r>
            <a:endParaRPr lang="zh-CN" altLang="en-US" sz="2800" b="1">
              <a:solidFill>
                <a:srgbClr val="F8F8F8"/>
              </a:solidFill>
              <a:latin typeface="微软雅黑" pitchFamily="34" charset="-122"/>
              <a:ea typeface="微软雅黑" pitchFamily="34" charset="-122"/>
            </a:endParaRPr>
          </a:p>
        </p:txBody>
      </p:sp>
      <p:sp>
        <p:nvSpPr>
          <p:cNvPr id="25" name="TextBox 131"/>
          <p:cNvSpPr txBox="1">
            <a:spLocks noChangeArrowheads="1"/>
          </p:cNvSpPr>
          <p:nvPr/>
        </p:nvSpPr>
        <p:spPr bwMode="auto">
          <a:xfrm>
            <a:off x="1543098" y="887506"/>
            <a:ext cx="216024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6000" b="1" dirty="0">
                <a:solidFill>
                  <a:srgbClr val="AE0E16"/>
                </a:solidFill>
                <a:latin typeface="微软雅黑" pitchFamily="34" charset="-122"/>
                <a:ea typeface="微软雅黑" pitchFamily="34" charset="-122"/>
              </a:rPr>
              <a:t>目录</a:t>
            </a:r>
          </a:p>
        </p:txBody>
      </p:sp>
      <p:sp>
        <p:nvSpPr>
          <p:cNvPr id="26" name="TextBox 131"/>
          <p:cNvSpPr txBox="1">
            <a:spLocks noChangeArrowheads="1"/>
          </p:cNvSpPr>
          <p:nvPr/>
        </p:nvSpPr>
        <p:spPr bwMode="auto">
          <a:xfrm>
            <a:off x="1543098" y="1841797"/>
            <a:ext cx="216024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3000" b="1" dirty="0">
                <a:solidFill>
                  <a:srgbClr val="AE0E16"/>
                </a:solidFill>
                <a:latin typeface="微软雅黑" pitchFamily="34" charset="-122"/>
                <a:ea typeface="微软雅黑" pitchFamily="34" charset="-122"/>
              </a:rPr>
              <a:t>contents</a:t>
            </a:r>
            <a:endParaRPr lang="zh-CN" altLang="en-US" sz="3000" b="1" dirty="0">
              <a:solidFill>
                <a:srgbClr val="AE0E16"/>
              </a:solidFill>
              <a:latin typeface="微软雅黑" pitchFamily="34" charset="-122"/>
              <a:ea typeface="微软雅黑" pitchFamily="34" charset="-122"/>
            </a:endParaRPr>
          </a:p>
        </p:txBody>
      </p:sp>
      <p:cxnSp>
        <p:nvCxnSpPr>
          <p:cNvPr id="5" name="直接连接符 4"/>
          <p:cNvCxnSpPr/>
          <p:nvPr/>
        </p:nvCxnSpPr>
        <p:spPr>
          <a:xfrm>
            <a:off x="4140123" y="999768"/>
            <a:ext cx="0" cy="3044265"/>
          </a:xfrm>
          <a:prstGeom prst="line">
            <a:avLst/>
          </a:prstGeom>
          <a:ln w="12700">
            <a:solidFill>
              <a:srgbClr val="AE0E16"/>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01324" y="4463094"/>
            <a:ext cx="3642676" cy="675699"/>
          </a:xfrm>
          <a:prstGeom prst="rect">
            <a:avLst/>
          </a:prstGeom>
        </p:spPr>
      </p:pic>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571750"/>
            <a:ext cx="4545657" cy="2508270"/>
          </a:xfrm>
          <a:prstGeom prst="rect">
            <a:avLst/>
          </a:prstGeom>
        </p:spPr>
      </p:pic>
    </p:spTree>
    <p:extLst>
      <p:ext uri="{BB962C8B-B14F-4D97-AF65-F5344CB8AC3E}">
        <p14:creationId xmlns:p14="http://schemas.microsoft.com/office/powerpoint/2010/main" val="177420953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25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2" decel="2500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2000" fill="hold"/>
                                        <p:tgtEl>
                                          <p:spTgt spid="6"/>
                                        </p:tgtEl>
                                        <p:attrNameLst>
                                          <p:attrName>ppt_x</p:attrName>
                                        </p:attrNameLst>
                                      </p:cBhvr>
                                      <p:tavLst>
                                        <p:tav tm="0">
                                          <p:val>
                                            <p:strVal val="1+#ppt_w/2"/>
                                          </p:val>
                                        </p:tav>
                                        <p:tav tm="100000">
                                          <p:val>
                                            <p:strVal val="#ppt_x"/>
                                          </p:val>
                                        </p:tav>
                                      </p:tavLst>
                                    </p:anim>
                                    <p:anim calcmode="lin" valueType="num">
                                      <p:cBhvr additive="base">
                                        <p:cTn id="12" dur="20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left)">
                                      <p:cBhvr>
                                        <p:cTn id="16" dur="500"/>
                                        <p:tgtEl>
                                          <p:spTgt spid="25"/>
                                        </p:tgtEl>
                                      </p:cBhvr>
                                    </p:animEffect>
                                  </p:childTnLst>
                                </p:cTn>
                              </p:par>
                            </p:childTnLst>
                          </p:cTn>
                        </p:par>
                        <p:par>
                          <p:cTn id="17" fill="hold">
                            <p:stCondLst>
                              <p:cond delay="2500"/>
                            </p:stCondLst>
                            <p:childTnLst>
                              <p:par>
                                <p:cTn id="18" presetID="22" presetClass="entr" presetSubtype="8"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ipe(left)">
                                      <p:cBhvr>
                                        <p:cTn id="20" dur="500"/>
                                        <p:tgtEl>
                                          <p:spTgt spid="26"/>
                                        </p:tgtEl>
                                      </p:cBhvr>
                                    </p:animEffect>
                                  </p:childTnLst>
                                </p:cTn>
                              </p:par>
                            </p:childTnLst>
                          </p:cTn>
                        </p:par>
                        <p:par>
                          <p:cTn id="21" fill="hold">
                            <p:stCondLst>
                              <p:cond delay="3000"/>
                            </p:stCondLst>
                            <p:childTnLst>
                              <p:par>
                                <p:cTn id="22" presetID="22" presetClass="entr" presetSubtype="1"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up)">
                                      <p:cBhvr>
                                        <p:cTn id="24" dur="500"/>
                                        <p:tgtEl>
                                          <p:spTgt spid="5"/>
                                        </p:tgtEl>
                                      </p:cBhvr>
                                    </p:animEffect>
                                  </p:childTnLst>
                                </p:cTn>
                              </p:par>
                            </p:childTnLst>
                          </p:cTn>
                        </p:par>
                        <p:par>
                          <p:cTn id="25" fill="hold">
                            <p:stCondLst>
                              <p:cond delay="3500"/>
                            </p:stCondLst>
                            <p:childTnLst>
                              <p:par>
                                <p:cTn id="26" presetID="1" presetClass="entr" presetSubtype="0"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childTnLst>
                                </p:cTn>
                              </p:par>
                              <p:par>
                                <p:cTn id="28" presetID="56" presetClass="path" presetSubtype="0" accel="50000" decel="50000" fill="hold" grpId="1" nodeType="withEffect">
                                  <p:stCondLst>
                                    <p:cond delay="0"/>
                                  </p:stCondLst>
                                  <p:childTnLst>
                                    <p:animMotion origin="layout" path="M 2.22222E-6 -1.48148E-6 L -0.30347 0.54537 " pathEditMode="relative" rAng="0" ptsTypes="AA">
                                      <p:cBhvr>
                                        <p:cTn id="29" dur="500" spd="-99900" fill="hold"/>
                                        <p:tgtEl>
                                          <p:spTgt spid="19"/>
                                        </p:tgtEl>
                                        <p:attrNameLst>
                                          <p:attrName>ppt_x,ppt_y</p:attrName>
                                        </p:attrNameLst>
                                      </p:cBhvr>
                                      <p:rCtr x="-15174" y="27253"/>
                                    </p:animMotion>
                                  </p:childTnLst>
                                </p:cTn>
                              </p:par>
                              <p:par>
                                <p:cTn id="30" presetID="1" presetClass="entr" presetSubtype="0" fill="hold" grpId="0" nodeType="withEffect">
                                  <p:stCondLst>
                                    <p:cond delay="100"/>
                                  </p:stCondLst>
                                  <p:childTnLst>
                                    <p:set>
                                      <p:cBhvr>
                                        <p:cTn id="31" dur="1" fill="hold">
                                          <p:stCondLst>
                                            <p:cond delay="0"/>
                                          </p:stCondLst>
                                        </p:cTn>
                                        <p:tgtEl>
                                          <p:spTgt spid="21"/>
                                        </p:tgtEl>
                                        <p:attrNameLst>
                                          <p:attrName>style.visibility</p:attrName>
                                        </p:attrNameLst>
                                      </p:cBhvr>
                                      <p:to>
                                        <p:strVal val="visible"/>
                                      </p:to>
                                    </p:set>
                                  </p:childTnLst>
                                </p:cTn>
                              </p:par>
                              <p:par>
                                <p:cTn id="32" presetID="56" presetClass="path" presetSubtype="0" accel="50000" decel="50000" fill="hold" grpId="1" nodeType="withEffect">
                                  <p:stCondLst>
                                    <p:cond delay="100"/>
                                  </p:stCondLst>
                                  <p:childTnLst>
                                    <p:animMotion origin="layout" path="M 2.22222E-6 1.85185E-6 L -0.30347 0.3679 " pathEditMode="relative" rAng="0" ptsTypes="AA">
                                      <p:cBhvr>
                                        <p:cTn id="33" dur="500" spd="-99900" fill="hold"/>
                                        <p:tgtEl>
                                          <p:spTgt spid="21"/>
                                        </p:tgtEl>
                                        <p:attrNameLst>
                                          <p:attrName>ppt_x,ppt_y</p:attrName>
                                        </p:attrNameLst>
                                      </p:cBhvr>
                                      <p:rCtr x="-15174" y="18395"/>
                                    </p:animMotion>
                                  </p:childTnLst>
                                </p:cTn>
                              </p:par>
                              <p:par>
                                <p:cTn id="34" presetID="1" presetClass="entr" presetSubtype="0" fill="hold" grpId="0" nodeType="withEffect">
                                  <p:stCondLst>
                                    <p:cond delay="200"/>
                                  </p:stCondLst>
                                  <p:childTnLst>
                                    <p:set>
                                      <p:cBhvr>
                                        <p:cTn id="35" dur="1" fill="hold">
                                          <p:stCondLst>
                                            <p:cond delay="0"/>
                                          </p:stCondLst>
                                        </p:cTn>
                                        <p:tgtEl>
                                          <p:spTgt spid="23"/>
                                        </p:tgtEl>
                                        <p:attrNameLst>
                                          <p:attrName>style.visibility</p:attrName>
                                        </p:attrNameLst>
                                      </p:cBhvr>
                                      <p:to>
                                        <p:strVal val="visible"/>
                                      </p:to>
                                    </p:set>
                                  </p:childTnLst>
                                </p:cTn>
                              </p:par>
                              <p:par>
                                <p:cTn id="36" presetID="56" presetClass="path" presetSubtype="0" accel="50000" decel="50000" fill="hold" grpId="1" nodeType="withEffect">
                                  <p:stCondLst>
                                    <p:cond delay="200"/>
                                  </p:stCondLst>
                                  <p:childTnLst>
                                    <p:animMotion origin="layout" path="M 2.22222E-6 -3.58025E-6 L -0.30347 0.14414 " pathEditMode="relative" rAng="0" ptsTypes="AA">
                                      <p:cBhvr>
                                        <p:cTn id="37" dur="500" spd="-99900" fill="hold"/>
                                        <p:tgtEl>
                                          <p:spTgt spid="23"/>
                                        </p:tgtEl>
                                        <p:attrNameLst>
                                          <p:attrName>ppt_x,ppt_y</p:attrName>
                                        </p:attrNameLst>
                                      </p:cBhvr>
                                      <p:rCtr x="-15174" y="7191"/>
                                    </p:animMotion>
                                  </p:childTnLst>
                                </p:cTn>
                              </p:par>
                            </p:childTnLst>
                          </p:cTn>
                        </p:par>
                        <p:par>
                          <p:cTn id="38" fill="hold">
                            <p:stCondLst>
                              <p:cond delay="4200"/>
                            </p:stCondLst>
                            <p:childTnLst>
                              <p:par>
                                <p:cTn id="39" presetID="31" presetClass="entr" presetSubtype="0"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300" fill="hold"/>
                                        <p:tgtEl>
                                          <p:spTgt spid="20"/>
                                        </p:tgtEl>
                                        <p:attrNameLst>
                                          <p:attrName>ppt_w</p:attrName>
                                        </p:attrNameLst>
                                      </p:cBhvr>
                                      <p:tavLst>
                                        <p:tav tm="0">
                                          <p:val>
                                            <p:fltVal val="0"/>
                                          </p:val>
                                        </p:tav>
                                        <p:tav tm="100000">
                                          <p:val>
                                            <p:strVal val="#ppt_w"/>
                                          </p:val>
                                        </p:tav>
                                      </p:tavLst>
                                    </p:anim>
                                    <p:anim calcmode="lin" valueType="num">
                                      <p:cBhvr>
                                        <p:cTn id="42" dur="300" fill="hold"/>
                                        <p:tgtEl>
                                          <p:spTgt spid="20"/>
                                        </p:tgtEl>
                                        <p:attrNameLst>
                                          <p:attrName>ppt_h</p:attrName>
                                        </p:attrNameLst>
                                      </p:cBhvr>
                                      <p:tavLst>
                                        <p:tav tm="0">
                                          <p:val>
                                            <p:fltVal val="0"/>
                                          </p:val>
                                        </p:tav>
                                        <p:tav tm="100000">
                                          <p:val>
                                            <p:strVal val="#ppt_h"/>
                                          </p:val>
                                        </p:tav>
                                      </p:tavLst>
                                    </p:anim>
                                    <p:anim calcmode="lin" valueType="num">
                                      <p:cBhvr>
                                        <p:cTn id="43" dur="300" fill="hold"/>
                                        <p:tgtEl>
                                          <p:spTgt spid="20"/>
                                        </p:tgtEl>
                                        <p:attrNameLst>
                                          <p:attrName>style.rotation</p:attrName>
                                        </p:attrNameLst>
                                      </p:cBhvr>
                                      <p:tavLst>
                                        <p:tav tm="0">
                                          <p:val>
                                            <p:fltVal val="90"/>
                                          </p:val>
                                        </p:tav>
                                        <p:tav tm="100000">
                                          <p:val>
                                            <p:fltVal val="0"/>
                                          </p:val>
                                        </p:tav>
                                      </p:tavLst>
                                    </p:anim>
                                    <p:animEffect transition="in" filter="fade">
                                      <p:cBhvr>
                                        <p:cTn id="44" dur="300"/>
                                        <p:tgtEl>
                                          <p:spTgt spid="20"/>
                                        </p:tgtEl>
                                      </p:cBhvr>
                                    </p:animEffect>
                                  </p:childTnLst>
                                </p:cTn>
                              </p:par>
                              <p:par>
                                <p:cTn id="45" presetID="31" presetClass="entr" presetSubtype="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p:cTn id="47" dur="300" fill="hold"/>
                                        <p:tgtEl>
                                          <p:spTgt spid="22"/>
                                        </p:tgtEl>
                                        <p:attrNameLst>
                                          <p:attrName>ppt_w</p:attrName>
                                        </p:attrNameLst>
                                      </p:cBhvr>
                                      <p:tavLst>
                                        <p:tav tm="0">
                                          <p:val>
                                            <p:fltVal val="0"/>
                                          </p:val>
                                        </p:tav>
                                        <p:tav tm="100000">
                                          <p:val>
                                            <p:strVal val="#ppt_w"/>
                                          </p:val>
                                        </p:tav>
                                      </p:tavLst>
                                    </p:anim>
                                    <p:anim calcmode="lin" valueType="num">
                                      <p:cBhvr>
                                        <p:cTn id="48" dur="300" fill="hold"/>
                                        <p:tgtEl>
                                          <p:spTgt spid="22"/>
                                        </p:tgtEl>
                                        <p:attrNameLst>
                                          <p:attrName>ppt_h</p:attrName>
                                        </p:attrNameLst>
                                      </p:cBhvr>
                                      <p:tavLst>
                                        <p:tav tm="0">
                                          <p:val>
                                            <p:fltVal val="0"/>
                                          </p:val>
                                        </p:tav>
                                        <p:tav tm="100000">
                                          <p:val>
                                            <p:strVal val="#ppt_h"/>
                                          </p:val>
                                        </p:tav>
                                      </p:tavLst>
                                    </p:anim>
                                    <p:anim calcmode="lin" valueType="num">
                                      <p:cBhvr>
                                        <p:cTn id="49" dur="300" fill="hold"/>
                                        <p:tgtEl>
                                          <p:spTgt spid="22"/>
                                        </p:tgtEl>
                                        <p:attrNameLst>
                                          <p:attrName>style.rotation</p:attrName>
                                        </p:attrNameLst>
                                      </p:cBhvr>
                                      <p:tavLst>
                                        <p:tav tm="0">
                                          <p:val>
                                            <p:fltVal val="90"/>
                                          </p:val>
                                        </p:tav>
                                        <p:tav tm="100000">
                                          <p:val>
                                            <p:fltVal val="0"/>
                                          </p:val>
                                        </p:tav>
                                      </p:tavLst>
                                    </p:anim>
                                    <p:animEffect transition="in" filter="fade">
                                      <p:cBhvr>
                                        <p:cTn id="50" dur="300"/>
                                        <p:tgtEl>
                                          <p:spTgt spid="22"/>
                                        </p:tgtEl>
                                      </p:cBhvr>
                                    </p:animEffect>
                                  </p:childTnLst>
                                </p:cTn>
                              </p:par>
                              <p:par>
                                <p:cTn id="51" presetID="31" presetClass="entr" presetSubtype="0" fill="hold" grpId="0" nodeType="withEffect">
                                  <p:stCondLst>
                                    <p:cond delay="0"/>
                                  </p:stCondLst>
                                  <p:childTnLst>
                                    <p:set>
                                      <p:cBhvr>
                                        <p:cTn id="52" dur="1" fill="hold">
                                          <p:stCondLst>
                                            <p:cond delay="0"/>
                                          </p:stCondLst>
                                        </p:cTn>
                                        <p:tgtEl>
                                          <p:spTgt spid="24"/>
                                        </p:tgtEl>
                                        <p:attrNameLst>
                                          <p:attrName>style.visibility</p:attrName>
                                        </p:attrNameLst>
                                      </p:cBhvr>
                                      <p:to>
                                        <p:strVal val="visible"/>
                                      </p:to>
                                    </p:set>
                                    <p:anim calcmode="lin" valueType="num">
                                      <p:cBhvr>
                                        <p:cTn id="53" dur="300" fill="hold"/>
                                        <p:tgtEl>
                                          <p:spTgt spid="24"/>
                                        </p:tgtEl>
                                        <p:attrNameLst>
                                          <p:attrName>ppt_w</p:attrName>
                                        </p:attrNameLst>
                                      </p:cBhvr>
                                      <p:tavLst>
                                        <p:tav tm="0">
                                          <p:val>
                                            <p:fltVal val="0"/>
                                          </p:val>
                                        </p:tav>
                                        <p:tav tm="100000">
                                          <p:val>
                                            <p:strVal val="#ppt_w"/>
                                          </p:val>
                                        </p:tav>
                                      </p:tavLst>
                                    </p:anim>
                                    <p:anim calcmode="lin" valueType="num">
                                      <p:cBhvr>
                                        <p:cTn id="54" dur="300" fill="hold"/>
                                        <p:tgtEl>
                                          <p:spTgt spid="24"/>
                                        </p:tgtEl>
                                        <p:attrNameLst>
                                          <p:attrName>ppt_h</p:attrName>
                                        </p:attrNameLst>
                                      </p:cBhvr>
                                      <p:tavLst>
                                        <p:tav tm="0">
                                          <p:val>
                                            <p:fltVal val="0"/>
                                          </p:val>
                                        </p:tav>
                                        <p:tav tm="100000">
                                          <p:val>
                                            <p:strVal val="#ppt_h"/>
                                          </p:val>
                                        </p:tav>
                                      </p:tavLst>
                                    </p:anim>
                                    <p:anim calcmode="lin" valueType="num">
                                      <p:cBhvr>
                                        <p:cTn id="55" dur="300" fill="hold"/>
                                        <p:tgtEl>
                                          <p:spTgt spid="24"/>
                                        </p:tgtEl>
                                        <p:attrNameLst>
                                          <p:attrName>style.rotation</p:attrName>
                                        </p:attrNameLst>
                                      </p:cBhvr>
                                      <p:tavLst>
                                        <p:tav tm="0">
                                          <p:val>
                                            <p:fltVal val="90"/>
                                          </p:val>
                                        </p:tav>
                                        <p:tav tm="100000">
                                          <p:val>
                                            <p:fltVal val="0"/>
                                          </p:val>
                                        </p:tav>
                                      </p:tavLst>
                                    </p:anim>
                                    <p:animEffect transition="in" filter="fade">
                                      <p:cBhvr>
                                        <p:cTn id="56" dur="300"/>
                                        <p:tgtEl>
                                          <p:spTgt spid="24"/>
                                        </p:tgtEl>
                                      </p:cBhvr>
                                    </p:animEffect>
                                  </p:childTnLst>
                                </p:cTn>
                              </p:par>
                            </p:childTnLst>
                          </p:cTn>
                        </p:par>
                        <p:par>
                          <p:cTn id="57" fill="hold">
                            <p:stCondLst>
                              <p:cond delay="4500"/>
                            </p:stCondLst>
                            <p:childTnLst>
                              <p:par>
                                <p:cTn id="58" presetID="22" presetClass="entr" presetSubtype="8"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wipe(left)">
                                      <p:cBhvr>
                                        <p:cTn id="60" dur="500"/>
                                        <p:tgtEl>
                                          <p:spTgt spid="16"/>
                                        </p:tgtEl>
                                      </p:cBhvr>
                                    </p:animEffect>
                                  </p:childTnLst>
                                </p:cTn>
                              </p:par>
                              <p:par>
                                <p:cTn id="61" presetID="22" presetClass="entr" presetSubtype="8" fill="hold" grpId="0" nodeType="withEffect">
                                  <p:stCondLst>
                                    <p:cond delay="200"/>
                                  </p:stCondLst>
                                  <p:childTnLst>
                                    <p:set>
                                      <p:cBhvr>
                                        <p:cTn id="62" dur="1" fill="hold">
                                          <p:stCondLst>
                                            <p:cond delay="0"/>
                                          </p:stCondLst>
                                        </p:cTn>
                                        <p:tgtEl>
                                          <p:spTgt spid="17"/>
                                        </p:tgtEl>
                                        <p:attrNameLst>
                                          <p:attrName>style.visibility</p:attrName>
                                        </p:attrNameLst>
                                      </p:cBhvr>
                                      <p:to>
                                        <p:strVal val="visible"/>
                                      </p:to>
                                    </p:set>
                                    <p:animEffect transition="in" filter="wipe(left)">
                                      <p:cBhvr>
                                        <p:cTn id="63" dur="500"/>
                                        <p:tgtEl>
                                          <p:spTgt spid="17"/>
                                        </p:tgtEl>
                                      </p:cBhvr>
                                    </p:animEffect>
                                  </p:childTnLst>
                                </p:cTn>
                              </p:par>
                              <p:par>
                                <p:cTn id="64" presetID="22" presetClass="entr" presetSubtype="8" fill="hold" grpId="0" nodeType="withEffect">
                                  <p:stCondLst>
                                    <p:cond delay="400"/>
                                  </p:stCondLst>
                                  <p:childTnLst>
                                    <p:set>
                                      <p:cBhvr>
                                        <p:cTn id="65" dur="1" fill="hold">
                                          <p:stCondLst>
                                            <p:cond delay="0"/>
                                          </p:stCondLst>
                                        </p:cTn>
                                        <p:tgtEl>
                                          <p:spTgt spid="18"/>
                                        </p:tgtEl>
                                        <p:attrNameLst>
                                          <p:attrName>style.visibility</p:attrName>
                                        </p:attrNameLst>
                                      </p:cBhvr>
                                      <p:to>
                                        <p:strVal val="visible"/>
                                      </p:to>
                                    </p:set>
                                    <p:animEffect transition="in" filter="wipe(left)">
                                      <p:cBhvr>
                                        <p:cTn id="6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utoUpdateAnimBg="0"/>
      <p:bldP spid="17" grpId="0" autoUpdateAnimBg="0"/>
      <p:bldP spid="18" grpId="0" autoUpdateAnimBg="0"/>
      <p:bldP spid="19" grpId="0" animBg="1" autoUpdateAnimBg="0"/>
      <p:bldP spid="19" grpId="1" animBg="1" autoUpdateAnimBg="0"/>
      <p:bldP spid="20" grpId="0" autoUpdateAnimBg="0"/>
      <p:bldP spid="21" grpId="0" animBg="1" autoUpdateAnimBg="0"/>
      <p:bldP spid="21" grpId="1" animBg="1" autoUpdateAnimBg="0"/>
      <p:bldP spid="22" grpId="0" autoUpdateAnimBg="0"/>
      <p:bldP spid="23" grpId="0" animBg="1" autoUpdateAnimBg="0"/>
      <p:bldP spid="23" grpId="1" animBg="1" autoUpdateAnimBg="0"/>
      <p:bldP spid="24" grpId="0" autoUpdateAnimBg="0"/>
      <p:bldP spid="25" grpId="0" autoUpdateAnimBg="0"/>
      <p:bldP spid="26"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509599" y="2545034"/>
            <a:ext cx="4291553" cy="1754326"/>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江泽民代表第十四届中央委员会向大会作了题为</a:t>
            </a:r>
            <a:r>
              <a:rPr lang="en-US" altLang="zh-CN" dirty="0">
                <a:solidFill>
                  <a:schemeClr val="tx1"/>
                </a:solidFill>
              </a:rPr>
              <a:t>《</a:t>
            </a:r>
            <a:r>
              <a:rPr lang="zh-CN" altLang="en-US" dirty="0">
                <a:solidFill>
                  <a:schemeClr val="tx1"/>
                </a:solidFill>
              </a:rPr>
              <a:t>高举邓小平理论伟大旗帜，把建设有中国特色社会主义事业全面推向</a:t>
            </a:r>
            <a:r>
              <a:rPr lang="en-US" altLang="zh-CN" dirty="0">
                <a:solidFill>
                  <a:schemeClr val="tx1"/>
                </a:solidFill>
              </a:rPr>
              <a:t>21</a:t>
            </a:r>
            <a:r>
              <a:rPr lang="zh-CN" altLang="en-US" dirty="0">
                <a:solidFill>
                  <a:schemeClr val="tx1"/>
                </a:solidFill>
              </a:rPr>
              <a:t>世纪</a:t>
            </a:r>
            <a:r>
              <a:rPr lang="en-US" altLang="zh-CN" dirty="0">
                <a:solidFill>
                  <a:schemeClr val="tx1"/>
                </a:solidFill>
              </a:rPr>
              <a:t>》</a:t>
            </a:r>
            <a:r>
              <a:rPr lang="zh-CN" altLang="en-US" dirty="0">
                <a:solidFill>
                  <a:schemeClr val="tx1"/>
                </a:solidFill>
              </a:rPr>
              <a:t>的报告。报告着重阐述了邓小平理论的历史地位和指导意义，指出，在当代中国，只有把马克思主义同当代中国实践和时代特征结合起来的邓小平理论，而没有别的理论能够解决社会主义的前途和命运问题。</a:t>
            </a:r>
          </a:p>
        </p:txBody>
      </p:sp>
      <p:sp>
        <p:nvSpPr>
          <p:cNvPr id="9" name="圆角矩形 8"/>
          <p:cNvSpPr/>
          <p:nvPr/>
        </p:nvSpPr>
        <p:spPr>
          <a:xfrm>
            <a:off x="509599" y="1142328"/>
            <a:ext cx="4291553"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034628" y="1089113"/>
            <a:ext cx="3435753" cy="397801"/>
            <a:chOff x="1647949" y="1046575"/>
            <a:chExt cx="3435753" cy="397801"/>
          </a:xfrm>
        </p:grpSpPr>
        <p:sp>
          <p:nvSpPr>
            <p:cNvPr id="12" name="TextBox 11"/>
            <p:cNvSpPr txBox="1"/>
            <p:nvPr/>
          </p:nvSpPr>
          <p:spPr>
            <a:xfrm>
              <a:off x="1982591" y="1046575"/>
              <a:ext cx="3101111"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pPr algn="l"/>
              <a:r>
                <a:rPr lang="zh-CN" altLang="en-US" dirty="0">
                  <a:solidFill>
                    <a:schemeClr val="accent3">
                      <a:lumMod val="40000"/>
                      <a:lumOff val="60000"/>
                    </a:schemeClr>
                  </a:solidFill>
                </a:rPr>
                <a:t>中国共产党第十五次全国代表大会</a:t>
              </a:r>
            </a:p>
          </p:txBody>
        </p:sp>
        <p:sp>
          <p:nvSpPr>
            <p:cNvPr id="13" name="Freeform 4"/>
            <p:cNvSpPr>
              <a:spLocks/>
            </p:cNvSpPr>
            <p:nvPr/>
          </p:nvSpPr>
          <p:spPr bwMode="auto">
            <a:xfrm>
              <a:off x="1647949" y="1122436"/>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TextBox 13"/>
          <p:cNvSpPr txBox="1"/>
          <p:nvPr/>
        </p:nvSpPr>
        <p:spPr>
          <a:xfrm>
            <a:off x="1600190" y="1673660"/>
            <a:ext cx="2110370" cy="709374"/>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 1997.9.12-18</a:t>
            </a:r>
          </a:p>
          <a:p>
            <a:pPr>
              <a:lnSpc>
                <a:spcPts val="1800"/>
              </a:lnSpc>
            </a:pPr>
            <a:r>
              <a:rPr lang="zh-CN" altLang="en-US" dirty="0">
                <a:solidFill>
                  <a:schemeClr val="bg1"/>
                </a:solidFill>
              </a:rPr>
              <a:t>地点：北京</a:t>
            </a:r>
          </a:p>
        </p:txBody>
      </p:sp>
      <p:pic>
        <p:nvPicPr>
          <p:cNvPr id="11266" name="Picture 2" descr="http://www.zgdsw.org.cn/mediafile/ccpc/zgds/dsBook218zjxsd03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95135" y="1511660"/>
            <a:ext cx="3728622" cy="247353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99507008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randombar(horizontal)">
                                      <p:cBhvr>
                                        <p:cTn id="18" dur="500"/>
                                        <p:tgtEl>
                                          <p:spTgt spid="14"/>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47" presetClass="entr" presetSubtype="0" fill="hold" nodeType="afterEffect">
                                  <p:stCondLst>
                                    <p:cond delay="0"/>
                                  </p:stCondLst>
                                  <p:childTnLst>
                                    <p:set>
                                      <p:cBhvr>
                                        <p:cTn id="27" dur="1" fill="hold">
                                          <p:stCondLst>
                                            <p:cond delay="0"/>
                                          </p:stCondLst>
                                        </p:cTn>
                                        <p:tgtEl>
                                          <p:spTgt spid="11266"/>
                                        </p:tgtEl>
                                        <p:attrNameLst>
                                          <p:attrName>style.visibility</p:attrName>
                                        </p:attrNameLst>
                                      </p:cBhvr>
                                      <p:to>
                                        <p:strVal val="visible"/>
                                      </p:to>
                                    </p:set>
                                    <p:animEffect transition="in" filter="fade">
                                      <p:cBhvr>
                                        <p:cTn id="28" dur="1000"/>
                                        <p:tgtEl>
                                          <p:spTgt spid="11266"/>
                                        </p:tgtEl>
                                      </p:cBhvr>
                                    </p:animEffect>
                                    <p:anim calcmode="lin" valueType="num">
                                      <p:cBhvr>
                                        <p:cTn id="29" dur="1000" fill="hold"/>
                                        <p:tgtEl>
                                          <p:spTgt spid="11266"/>
                                        </p:tgtEl>
                                        <p:attrNameLst>
                                          <p:attrName>ppt_x</p:attrName>
                                        </p:attrNameLst>
                                      </p:cBhvr>
                                      <p:tavLst>
                                        <p:tav tm="0">
                                          <p:val>
                                            <p:strVal val="#ppt_x"/>
                                          </p:val>
                                        </p:tav>
                                        <p:tav tm="100000">
                                          <p:val>
                                            <p:strVal val="#ppt_x"/>
                                          </p:val>
                                        </p:tav>
                                      </p:tavLst>
                                    </p:anim>
                                    <p:anim calcmode="lin" valueType="num">
                                      <p:cBhvr>
                                        <p:cTn id="30" dur="1000" fill="hold"/>
                                        <p:tgtEl>
                                          <p:spTgt spid="112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animBg="1"/>
      <p:bldP spid="1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563142" y="2729968"/>
            <a:ext cx="3924269" cy="1477328"/>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把三个代表思想确立为党的指导思想并写入党章，大会强调全党要高举邓小平理论伟大旗帜，全面贯彻三个代表重要思想，继往开来，与时俱进，全面建设小康社会，加快建设社会主义现代化，为开创中国特色社会主义事业新局面而奋斗。</a:t>
            </a:r>
          </a:p>
        </p:txBody>
      </p:sp>
      <p:sp>
        <p:nvSpPr>
          <p:cNvPr id="13" name="圆角矩形 12"/>
          <p:cNvSpPr/>
          <p:nvPr/>
        </p:nvSpPr>
        <p:spPr>
          <a:xfrm>
            <a:off x="563142" y="1326462"/>
            <a:ext cx="3924269"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884744" y="1276603"/>
            <a:ext cx="3435753" cy="397801"/>
            <a:chOff x="1647949" y="1046575"/>
            <a:chExt cx="3435753" cy="397801"/>
          </a:xfrm>
        </p:grpSpPr>
        <p:sp>
          <p:nvSpPr>
            <p:cNvPr id="15" name="TextBox 14"/>
            <p:cNvSpPr txBox="1"/>
            <p:nvPr/>
          </p:nvSpPr>
          <p:spPr>
            <a:xfrm>
              <a:off x="1982591" y="1046575"/>
              <a:ext cx="3101111"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pPr algn="l"/>
              <a:r>
                <a:rPr lang="zh-CN" altLang="en-US" dirty="0">
                  <a:solidFill>
                    <a:schemeClr val="accent3">
                      <a:lumMod val="40000"/>
                      <a:lumOff val="60000"/>
                    </a:schemeClr>
                  </a:solidFill>
                </a:rPr>
                <a:t>中国共产党第十六次全国代表大会</a:t>
              </a:r>
            </a:p>
          </p:txBody>
        </p:sp>
        <p:sp>
          <p:nvSpPr>
            <p:cNvPr id="16" name="Freeform 4"/>
            <p:cNvSpPr>
              <a:spLocks/>
            </p:cNvSpPr>
            <p:nvPr/>
          </p:nvSpPr>
          <p:spPr bwMode="auto">
            <a:xfrm>
              <a:off x="1647949" y="1122436"/>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7" name="TextBox 16"/>
          <p:cNvSpPr txBox="1"/>
          <p:nvPr/>
        </p:nvSpPr>
        <p:spPr>
          <a:xfrm>
            <a:off x="1304165" y="1858194"/>
            <a:ext cx="2110370" cy="709374"/>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 2002.11.8-14</a:t>
            </a:r>
          </a:p>
          <a:p>
            <a:pPr>
              <a:lnSpc>
                <a:spcPts val="1800"/>
              </a:lnSpc>
            </a:pPr>
            <a:r>
              <a:rPr lang="zh-CN" altLang="en-US" dirty="0">
                <a:solidFill>
                  <a:schemeClr val="bg1"/>
                </a:solidFill>
              </a:rPr>
              <a:t>地点：北京</a:t>
            </a:r>
          </a:p>
        </p:txBody>
      </p:sp>
      <p:pic>
        <p:nvPicPr>
          <p:cNvPr id="10244" name="Picture 4" descr="http://www.fmcoprc.gov.hk/chn/zt/sldzt/W02003120548360094796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0679" y="1379628"/>
            <a:ext cx="3960440" cy="263369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10122401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randombar(horizontal)">
                                      <p:cBhvr>
                                        <p:cTn id="18" dur="500"/>
                                        <p:tgtEl>
                                          <p:spTgt spid="17"/>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15" presetClass="entr" presetSubtype="0" fill="hold" nodeType="afterEffect">
                                  <p:stCondLst>
                                    <p:cond delay="0"/>
                                  </p:stCondLst>
                                  <p:childTnLst>
                                    <p:set>
                                      <p:cBhvr>
                                        <p:cTn id="27" dur="1" fill="hold">
                                          <p:stCondLst>
                                            <p:cond delay="0"/>
                                          </p:stCondLst>
                                        </p:cTn>
                                        <p:tgtEl>
                                          <p:spTgt spid="10244"/>
                                        </p:tgtEl>
                                        <p:attrNameLst>
                                          <p:attrName>style.visibility</p:attrName>
                                        </p:attrNameLst>
                                      </p:cBhvr>
                                      <p:to>
                                        <p:strVal val="visible"/>
                                      </p:to>
                                    </p:set>
                                    <p:anim calcmode="lin" valueType="num">
                                      <p:cBhvr>
                                        <p:cTn id="28" dur="1000" fill="hold"/>
                                        <p:tgtEl>
                                          <p:spTgt spid="10244"/>
                                        </p:tgtEl>
                                        <p:attrNameLst>
                                          <p:attrName>ppt_w</p:attrName>
                                        </p:attrNameLst>
                                      </p:cBhvr>
                                      <p:tavLst>
                                        <p:tav tm="0">
                                          <p:val>
                                            <p:fltVal val="0"/>
                                          </p:val>
                                        </p:tav>
                                        <p:tav tm="100000">
                                          <p:val>
                                            <p:strVal val="#ppt_w"/>
                                          </p:val>
                                        </p:tav>
                                      </p:tavLst>
                                    </p:anim>
                                    <p:anim calcmode="lin" valueType="num">
                                      <p:cBhvr>
                                        <p:cTn id="29" dur="1000" fill="hold"/>
                                        <p:tgtEl>
                                          <p:spTgt spid="10244"/>
                                        </p:tgtEl>
                                        <p:attrNameLst>
                                          <p:attrName>ppt_h</p:attrName>
                                        </p:attrNameLst>
                                      </p:cBhvr>
                                      <p:tavLst>
                                        <p:tav tm="0">
                                          <p:val>
                                            <p:fltVal val="0"/>
                                          </p:val>
                                        </p:tav>
                                        <p:tav tm="100000">
                                          <p:val>
                                            <p:strVal val="#ppt_h"/>
                                          </p:val>
                                        </p:tav>
                                      </p:tavLst>
                                    </p:anim>
                                    <p:anim calcmode="lin" valueType="num">
                                      <p:cBhvr>
                                        <p:cTn id="30" dur="1000" fill="hold"/>
                                        <p:tgtEl>
                                          <p:spTgt spid="10244"/>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1024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animBg="1"/>
      <p:bldP spid="1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4572000" y="2638790"/>
            <a:ext cx="4104456" cy="1200329"/>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en-US" altLang="zh-CN" dirty="0">
                <a:solidFill>
                  <a:schemeClr val="tx1"/>
                </a:solidFill>
              </a:rPr>
              <a:t>2007</a:t>
            </a:r>
            <a:r>
              <a:rPr lang="zh-CN" altLang="en-US" dirty="0">
                <a:solidFill>
                  <a:schemeClr val="tx1"/>
                </a:solidFill>
              </a:rPr>
              <a:t>年，党的十七大强调高举中国特色社会主义伟大旗帜，以邓小平理论和三个代表重要思想为指导，深入贯彻落实科学发展观，继续解放思想，坚持改革开放，促进社会和谐，为夺取全满建设小康社会而奋斗。</a:t>
            </a:r>
          </a:p>
        </p:txBody>
      </p:sp>
      <p:sp>
        <p:nvSpPr>
          <p:cNvPr id="11" name="圆角矩形 10"/>
          <p:cNvSpPr/>
          <p:nvPr/>
        </p:nvSpPr>
        <p:spPr>
          <a:xfrm>
            <a:off x="4572000" y="1222793"/>
            <a:ext cx="4104456"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5010671" y="1171566"/>
            <a:ext cx="3435753" cy="397801"/>
            <a:chOff x="1647949" y="1046575"/>
            <a:chExt cx="3435753" cy="397801"/>
          </a:xfrm>
        </p:grpSpPr>
        <p:sp>
          <p:nvSpPr>
            <p:cNvPr id="13" name="TextBox 12"/>
            <p:cNvSpPr txBox="1"/>
            <p:nvPr/>
          </p:nvSpPr>
          <p:spPr>
            <a:xfrm>
              <a:off x="1982591" y="1046575"/>
              <a:ext cx="3101111"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pPr algn="l"/>
              <a:r>
                <a:rPr lang="zh-CN" altLang="en-US" dirty="0">
                  <a:solidFill>
                    <a:schemeClr val="accent3">
                      <a:lumMod val="40000"/>
                      <a:lumOff val="60000"/>
                    </a:schemeClr>
                  </a:solidFill>
                </a:rPr>
                <a:t>中国共产党第十七次全国代表大会</a:t>
              </a:r>
            </a:p>
          </p:txBody>
        </p:sp>
        <p:sp>
          <p:nvSpPr>
            <p:cNvPr id="14" name="Freeform 4"/>
            <p:cNvSpPr>
              <a:spLocks/>
            </p:cNvSpPr>
            <p:nvPr/>
          </p:nvSpPr>
          <p:spPr bwMode="auto">
            <a:xfrm>
              <a:off x="1647949" y="1122436"/>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5" name="TextBox 14"/>
          <p:cNvSpPr txBox="1"/>
          <p:nvPr/>
        </p:nvSpPr>
        <p:spPr>
          <a:xfrm>
            <a:off x="5461031" y="1752070"/>
            <a:ext cx="2326394" cy="704017"/>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 2007.10.15-21</a:t>
            </a:r>
          </a:p>
          <a:p>
            <a:pPr>
              <a:lnSpc>
                <a:spcPts val="1800"/>
              </a:lnSpc>
            </a:pPr>
            <a:r>
              <a:rPr lang="zh-CN" altLang="en-US" dirty="0">
                <a:solidFill>
                  <a:schemeClr val="bg1"/>
                </a:solidFill>
              </a:rPr>
              <a:t>地点：北京</a:t>
            </a:r>
          </a:p>
        </p:txBody>
      </p:sp>
      <p:pic>
        <p:nvPicPr>
          <p:cNvPr id="9218" name="Picture 2" descr="http://f.hiphotos.baidu.com/baike/c0%3Dbaike80%2C5%2C5%2C80%2C26/sign=d9c08767d688d43fe4a499a01c77b97e/42166d224f4a20a463e01cd590529822720ed02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9946" y="1424277"/>
            <a:ext cx="3744417" cy="2496277"/>
          </a:xfrm>
          <a:prstGeom prst="rect">
            <a:avLst/>
          </a:prstGeom>
          <a:solidFill>
            <a:srgbClr val="FFFFFF">
              <a:shade val="85000"/>
            </a:srgbClr>
          </a:solidFill>
          <a:ln w="762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372216189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randombar(horizontal)">
                                      <p:cBhvr>
                                        <p:cTn id="18" dur="500"/>
                                        <p:tgtEl>
                                          <p:spTgt spid="15"/>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16" presetClass="entr" presetSubtype="21" fill="hold" nodeType="afterEffect">
                                  <p:stCondLst>
                                    <p:cond delay="0"/>
                                  </p:stCondLst>
                                  <p:childTnLst>
                                    <p:set>
                                      <p:cBhvr>
                                        <p:cTn id="27" dur="1" fill="hold">
                                          <p:stCondLst>
                                            <p:cond delay="0"/>
                                          </p:stCondLst>
                                        </p:cTn>
                                        <p:tgtEl>
                                          <p:spTgt spid="9218"/>
                                        </p:tgtEl>
                                        <p:attrNameLst>
                                          <p:attrName>style.visibility</p:attrName>
                                        </p:attrNameLst>
                                      </p:cBhvr>
                                      <p:to>
                                        <p:strVal val="visible"/>
                                      </p:to>
                                    </p:set>
                                    <p:animEffect transition="in" filter="barn(inVertical)">
                                      <p:cBhvr>
                                        <p:cTn id="28"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496473" y="1105252"/>
            <a:ext cx="4104456"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899593" y="1054791"/>
            <a:ext cx="3435753" cy="397801"/>
            <a:chOff x="1647949" y="1046575"/>
            <a:chExt cx="3435753" cy="397801"/>
          </a:xfrm>
        </p:grpSpPr>
        <p:sp>
          <p:nvSpPr>
            <p:cNvPr id="13" name="TextBox 12"/>
            <p:cNvSpPr txBox="1"/>
            <p:nvPr/>
          </p:nvSpPr>
          <p:spPr>
            <a:xfrm>
              <a:off x="1982591" y="1046575"/>
              <a:ext cx="3101111"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pPr algn="l"/>
              <a:r>
                <a:rPr lang="zh-CN" altLang="en-US" dirty="0">
                  <a:solidFill>
                    <a:schemeClr val="accent3">
                      <a:lumMod val="40000"/>
                      <a:lumOff val="60000"/>
                    </a:schemeClr>
                  </a:solidFill>
                </a:rPr>
                <a:t>中国共产党第十八次全国代表大会</a:t>
              </a:r>
            </a:p>
          </p:txBody>
        </p:sp>
        <p:sp>
          <p:nvSpPr>
            <p:cNvPr id="14" name="Freeform 4"/>
            <p:cNvSpPr>
              <a:spLocks/>
            </p:cNvSpPr>
            <p:nvPr/>
          </p:nvSpPr>
          <p:spPr bwMode="auto">
            <a:xfrm>
              <a:off x="1647949" y="1122436"/>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5" name="TextBox 14"/>
          <p:cNvSpPr txBox="1"/>
          <p:nvPr/>
        </p:nvSpPr>
        <p:spPr>
          <a:xfrm>
            <a:off x="1493516" y="1605685"/>
            <a:ext cx="2110370" cy="709374"/>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 2012.11.8-14</a:t>
            </a:r>
          </a:p>
          <a:p>
            <a:pPr>
              <a:lnSpc>
                <a:spcPts val="1800"/>
              </a:lnSpc>
            </a:pPr>
            <a:r>
              <a:rPr lang="zh-CN" altLang="en-US" dirty="0">
                <a:solidFill>
                  <a:schemeClr val="bg1"/>
                </a:solidFill>
              </a:rPr>
              <a:t>地点：北京</a:t>
            </a:r>
          </a:p>
        </p:txBody>
      </p:sp>
      <p:sp>
        <p:nvSpPr>
          <p:cNvPr id="10" name="TextBox 9"/>
          <p:cNvSpPr txBox="1"/>
          <p:nvPr/>
        </p:nvSpPr>
        <p:spPr>
          <a:xfrm>
            <a:off x="496472" y="2446161"/>
            <a:ext cx="4104456" cy="203132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en-US" altLang="zh-CN" dirty="0">
                <a:solidFill>
                  <a:schemeClr val="tx1"/>
                </a:solidFill>
              </a:rPr>
              <a:t>2012</a:t>
            </a:r>
            <a:r>
              <a:rPr lang="zh-CN" altLang="en-US" dirty="0">
                <a:solidFill>
                  <a:schemeClr val="tx1"/>
                </a:solidFill>
              </a:rPr>
              <a:t>年</a:t>
            </a:r>
            <a:r>
              <a:rPr lang="en-US" altLang="zh-CN" dirty="0">
                <a:solidFill>
                  <a:schemeClr val="tx1"/>
                </a:solidFill>
              </a:rPr>
              <a:t>11</a:t>
            </a:r>
            <a:r>
              <a:rPr lang="zh-CN" altLang="en-US" dirty="0">
                <a:solidFill>
                  <a:schemeClr val="tx1"/>
                </a:solidFill>
              </a:rPr>
              <a:t>月</a:t>
            </a:r>
            <a:r>
              <a:rPr lang="en-US" altLang="zh-CN" dirty="0">
                <a:solidFill>
                  <a:schemeClr val="tx1"/>
                </a:solidFill>
              </a:rPr>
              <a:t>8</a:t>
            </a:r>
            <a:r>
              <a:rPr lang="zh-CN" altLang="en-US" dirty="0">
                <a:solidFill>
                  <a:schemeClr val="tx1"/>
                </a:solidFill>
              </a:rPr>
              <a:t>日建党</a:t>
            </a:r>
            <a:r>
              <a:rPr lang="en-US" altLang="zh-CN" dirty="0">
                <a:solidFill>
                  <a:schemeClr val="tx1"/>
                </a:solidFill>
              </a:rPr>
              <a:t>91</a:t>
            </a:r>
            <a:r>
              <a:rPr lang="zh-CN" altLang="en-US" dirty="0">
                <a:solidFill>
                  <a:schemeClr val="tx1"/>
                </a:solidFill>
              </a:rPr>
              <a:t>周年之际，党的十八大在京胜利召开，将谱写了壮丽辉煌的历史新篇章。明确要高举中国特色社会主义伟大旗帜，以邓小平理论、“三个代表”重要思想、科学发展观为指导，解放思想，改革开放，凝聚力量，攻坚克难，坚定不移沿着中国特色社会主义道路前进，为全面建成小康社会而奋斗。并选举产生了新一中共中央领导层。 </a:t>
            </a:r>
          </a:p>
        </p:txBody>
      </p:sp>
      <p:pic>
        <p:nvPicPr>
          <p:cNvPr id="1026" name="Picture 2" descr="http://imgpic.gmw.cn/dt/2012-11/14/20121114143403_1160.jpg"/>
          <p:cNvPicPr>
            <a:picLocks noChangeAspect="1" noChangeArrowheads="1"/>
          </p:cNvPicPr>
          <p:nvPr/>
        </p:nvPicPr>
        <p:blipFill rotWithShape="1">
          <a:blip r:embed="rId3">
            <a:extLst>
              <a:ext uri="{28A0092B-C50C-407E-A947-70E740481C1C}">
                <a14:useLocalDpi xmlns:a14="http://schemas.microsoft.com/office/drawing/2010/main" val="0"/>
              </a:ext>
            </a:extLst>
          </a:blip>
          <a:srcRect b="15429"/>
          <a:stretch/>
        </p:blipFill>
        <p:spPr bwMode="auto">
          <a:xfrm>
            <a:off x="4788024" y="1756652"/>
            <a:ext cx="3960440" cy="2230137"/>
          </a:xfrm>
          <a:prstGeom prst="rect">
            <a:avLst/>
          </a:prstGeom>
          <a:solidFill>
            <a:srgbClr val="FFFFFF">
              <a:shade val="85000"/>
            </a:srgbClr>
          </a:solidFill>
          <a:ln w="762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60106475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randombar(horizontal)">
                                      <p:cBhvr>
                                        <p:cTn id="18" dur="500"/>
                                        <p:tgtEl>
                                          <p:spTgt spid="15"/>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5" presetClass="entr" presetSubtype="0" fill="hold" nodeType="afterEffect">
                                  <p:stCondLst>
                                    <p:cond delay="0"/>
                                  </p:stCondLst>
                                  <p:childTnLst>
                                    <p:set>
                                      <p:cBhvr>
                                        <p:cTn id="27" dur="1" fill="hold">
                                          <p:stCondLst>
                                            <p:cond delay="0"/>
                                          </p:stCondLst>
                                        </p:cTn>
                                        <p:tgtEl>
                                          <p:spTgt spid="1026"/>
                                        </p:tgtEl>
                                        <p:attrNameLst>
                                          <p:attrName>style.visibility</p:attrName>
                                        </p:attrNameLst>
                                      </p:cBhvr>
                                      <p:to>
                                        <p:strVal val="visible"/>
                                      </p:to>
                                    </p:set>
                                    <p:anim calcmode="lin" valueType="num">
                                      <p:cBhvr>
                                        <p:cTn id="28" dur="500" decel="50000" fill="hold">
                                          <p:stCondLst>
                                            <p:cond delay="0"/>
                                          </p:stCondLst>
                                        </p:cTn>
                                        <p:tgtEl>
                                          <p:spTgt spid="1026"/>
                                        </p:tgtEl>
                                        <p:attrNameLst>
                                          <p:attrName>style.rotation</p:attrName>
                                        </p:attrNameLst>
                                      </p:cBhvr>
                                      <p:tavLst>
                                        <p:tav tm="0">
                                          <p:val>
                                            <p:fltVal val="-90"/>
                                          </p:val>
                                        </p:tav>
                                        <p:tav tm="100000">
                                          <p:val>
                                            <p:fltVal val="0"/>
                                          </p:val>
                                        </p:tav>
                                      </p:tavLst>
                                    </p:anim>
                                    <p:anim calcmode="lin" valueType="num">
                                      <p:cBhvr>
                                        <p:cTn id="29" dur="500" decel="50000" fill="hold">
                                          <p:stCondLst>
                                            <p:cond delay="0"/>
                                          </p:stCondLst>
                                        </p:cTn>
                                        <p:tgtEl>
                                          <p:spTgt spid="1026"/>
                                        </p:tgtEl>
                                        <p:attrNameLst>
                                          <p:attrName>ppt_w</p:attrName>
                                        </p:attrNameLst>
                                      </p:cBhvr>
                                      <p:tavLst>
                                        <p:tav tm="0">
                                          <p:val>
                                            <p:strVal val="#ppt_w"/>
                                          </p:val>
                                        </p:tav>
                                        <p:tav tm="100000">
                                          <p:val>
                                            <p:strVal val="#ppt_w*.05"/>
                                          </p:val>
                                        </p:tav>
                                      </p:tavLst>
                                    </p:anim>
                                    <p:anim calcmode="lin" valueType="num">
                                      <p:cBhvr>
                                        <p:cTn id="30" dur="500" accel="50000" fill="hold">
                                          <p:stCondLst>
                                            <p:cond delay="500"/>
                                          </p:stCondLst>
                                        </p:cTn>
                                        <p:tgtEl>
                                          <p:spTgt spid="1026"/>
                                        </p:tgtEl>
                                        <p:attrNameLst>
                                          <p:attrName>ppt_w</p:attrName>
                                        </p:attrNameLst>
                                      </p:cBhvr>
                                      <p:tavLst>
                                        <p:tav tm="0">
                                          <p:val>
                                            <p:strVal val="#ppt_w*.05"/>
                                          </p:val>
                                        </p:tav>
                                        <p:tav tm="100000">
                                          <p:val>
                                            <p:strVal val="#ppt_w"/>
                                          </p:val>
                                        </p:tav>
                                      </p:tavLst>
                                    </p:anim>
                                    <p:anim calcmode="lin" valueType="num">
                                      <p:cBhvr>
                                        <p:cTn id="31" dur="1000" fill="hold"/>
                                        <p:tgtEl>
                                          <p:spTgt spid="1026"/>
                                        </p:tgtEl>
                                        <p:attrNameLst>
                                          <p:attrName>ppt_h</p:attrName>
                                        </p:attrNameLst>
                                      </p:cBhvr>
                                      <p:tavLst>
                                        <p:tav tm="0">
                                          <p:val>
                                            <p:strVal val="#ppt_h"/>
                                          </p:val>
                                        </p:tav>
                                        <p:tav tm="100000">
                                          <p:val>
                                            <p:strVal val="#ppt_h"/>
                                          </p:val>
                                        </p:tav>
                                      </p:tavLst>
                                    </p:anim>
                                    <p:anim calcmode="lin" valueType="num">
                                      <p:cBhvr>
                                        <p:cTn id="32" dur="500" decel="50000" fill="hold">
                                          <p:stCondLst>
                                            <p:cond delay="0"/>
                                          </p:stCondLst>
                                        </p:cTn>
                                        <p:tgtEl>
                                          <p:spTgt spid="1026"/>
                                        </p:tgtEl>
                                        <p:attrNameLst>
                                          <p:attrName>ppt_x</p:attrName>
                                        </p:attrNameLst>
                                      </p:cBhvr>
                                      <p:tavLst>
                                        <p:tav tm="0">
                                          <p:val>
                                            <p:strVal val="#ppt_x+.4"/>
                                          </p:val>
                                        </p:tav>
                                        <p:tav tm="100000">
                                          <p:val>
                                            <p:strVal val="#ppt_x"/>
                                          </p:val>
                                        </p:tav>
                                      </p:tavLst>
                                    </p:anim>
                                    <p:anim calcmode="lin" valueType="num">
                                      <p:cBhvr>
                                        <p:cTn id="33" dur="500" decel="50000" fill="hold">
                                          <p:stCondLst>
                                            <p:cond delay="0"/>
                                          </p:stCondLst>
                                        </p:cTn>
                                        <p:tgtEl>
                                          <p:spTgt spid="1026"/>
                                        </p:tgtEl>
                                        <p:attrNameLst>
                                          <p:attrName>ppt_y</p:attrName>
                                        </p:attrNameLst>
                                      </p:cBhvr>
                                      <p:tavLst>
                                        <p:tav tm="0">
                                          <p:val>
                                            <p:strVal val="#ppt_y-.2"/>
                                          </p:val>
                                        </p:tav>
                                        <p:tav tm="100000">
                                          <p:val>
                                            <p:strVal val="#ppt_y+.1"/>
                                          </p:val>
                                        </p:tav>
                                      </p:tavLst>
                                    </p:anim>
                                    <p:anim calcmode="lin" valueType="num">
                                      <p:cBhvr>
                                        <p:cTn id="34" dur="500" accel="50000" fill="hold">
                                          <p:stCondLst>
                                            <p:cond delay="500"/>
                                          </p:stCondLst>
                                        </p:cTn>
                                        <p:tgtEl>
                                          <p:spTgt spid="1026"/>
                                        </p:tgtEl>
                                        <p:attrNameLst>
                                          <p:attrName>ppt_y</p:attrName>
                                        </p:attrNameLst>
                                      </p:cBhvr>
                                      <p:tavLst>
                                        <p:tav tm="0">
                                          <p:val>
                                            <p:strVal val="#ppt_y+.1"/>
                                          </p:val>
                                        </p:tav>
                                        <p:tav tm="100000">
                                          <p:val>
                                            <p:strVal val="#ppt_y"/>
                                          </p:val>
                                        </p:tav>
                                      </p:tavLst>
                                    </p:anim>
                                    <p:animEffect transition="in" filter="fade">
                                      <p:cBhvr>
                                        <p:cTn id="35" dur="1000" decel="50000">
                                          <p:stCondLst>
                                            <p:cond delay="0"/>
                                          </p:stCondLst>
                                        </p:cTn>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974863"/>
            <a:ext cx="9144000" cy="2168638"/>
          </a:xfrm>
          <a:prstGeom prst="rect">
            <a:avLst/>
          </a:prstGeom>
        </p:spPr>
      </p:pic>
      <p:sp>
        <p:nvSpPr>
          <p:cNvPr id="6" name="Text Placeholder 12"/>
          <p:cNvSpPr txBox="1">
            <a:spLocks/>
          </p:cNvSpPr>
          <p:nvPr/>
        </p:nvSpPr>
        <p:spPr>
          <a:xfrm>
            <a:off x="1700250" y="1442210"/>
            <a:ext cx="6112110" cy="1007821"/>
          </a:xfrm>
          <a:prstGeom prst="rect">
            <a:avLst/>
          </a:prstGeom>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5500" dirty="0">
                <a:solidFill>
                  <a:srgbClr val="AE0E16"/>
                </a:solidFill>
                <a:latin typeface="李旭科书法" pitchFamily="2" charset="-122"/>
                <a:ea typeface="李旭科书法" pitchFamily="2" charset="-122"/>
              </a:rPr>
              <a:t>演示完毕 谢谢观赏</a:t>
            </a:r>
            <a:endParaRPr lang="en-GB" sz="5500" dirty="0">
              <a:solidFill>
                <a:srgbClr val="AE0E16"/>
              </a:solidFill>
              <a:latin typeface="李旭科书法" pitchFamily="2" charset="-122"/>
              <a:ea typeface="李旭科书法" pitchFamily="2" charset="-122"/>
            </a:endParaRPr>
          </a:p>
        </p:txBody>
      </p:sp>
      <p:sp>
        <p:nvSpPr>
          <p:cNvPr id="7" name="Freeform 5"/>
          <p:cNvSpPr>
            <a:spLocks/>
          </p:cNvSpPr>
          <p:nvPr/>
        </p:nvSpPr>
        <p:spPr bwMode="auto">
          <a:xfrm>
            <a:off x="4292538" y="339502"/>
            <a:ext cx="927534" cy="945901"/>
          </a:xfrm>
          <a:custGeom>
            <a:avLst/>
            <a:gdLst>
              <a:gd name="T0" fmla="*/ 9730 w 15756"/>
              <a:gd name="T1" fmla="*/ 253 h 16068"/>
              <a:gd name="T2" fmla="*/ 11826 w 15756"/>
              <a:gd name="T3" fmla="*/ 1108 h 16068"/>
              <a:gd name="T4" fmla="*/ 13508 w 15756"/>
              <a:gd name="T5" fmla="*/ 2441 h 16068"/>
              <a:gd name="T6" fmla="*/ 14743 w 15756"/>
              <a:gd name="T7" fmla="*/ 4133 h 16068"/>
              <a:gd name="T8" fmla="*/ 15503 w 15756"/>
              <a:gd name="T9" fmla="*/ 6065 h 16068"/>
              <a:gd name="T10" fmla="*/ 15755 w 15756"/>
              <a:gd name="T11" fmla="*/ 8111 h 16068"/>
              <a:gd name="T12" fmla="*/ 15467 w 15756"/>
              <a:gd name="T13" fmla="*/ 10154 h 16068"/>
              <a:gd name="T14" fmla="*/ 14610 w 15756"/>
              <a:gd name="T15" fmla="*/ 12071 h 16068"/>
              <a:gd name="T16" fmla="*/ 12376 w 15756"/>
              <a:gd name="T17" fmla="*/ 14520 h 16068"/>
              <a:gd name="T18" fmla="*/ 11170 w 15756"/>
              <a:gd name="T19" fmla="*/ 15175 h 16068"/>
              <a:gd name="T20" fmla="*/ 9951 w 15756"/>
              <a:gd name="T21" fmla="*/ 15641 h 16068"/>
              <a:gd name="T22" fmla="*/ 8725 w 15756"/>
              <a:gd name="T23" fmla="*/ 15912 h 16068"/>
              <a:gd name="T24" fmla="*/ 7497 w 15756"/>
              <a:gd name="T25" fmla="*/ 15989 h 16068"/>
              <a:gd name="T26" fmla="*/ 6270 w 15756"/>
              <a:gd name="T27" fmla="*/ 15865 h 16068"/>
              <a:gd name="T28" fmla="*/ 5050 w 15756"/>
              <a:gd name="T29" fmla="*/ 15539 h 16068"/>
              <a:gd name="T30" fmla="*/ 3842 w 15756"/>
              <a:gd name="T31" fmla="*/ 15007 h 16068"/>
              <a:gd name="T32" fmla="*/ 2649 w 15756"/>
              <a:gd name="T33" fmla="*/ 14265 h 16068"/>
              <a:gd name="T34" fmla="*/ 2450 w 15756"/>
              <a:gd name="T35" fmla="*/ 14829 h 16068"/>
              <a:gd name="T36" fmla="*/ 2374 w 15756"/>
              <a:gd name="T37" fmla="*/ 15238 h 16068"/>
              <a:gd name="T38" fmla="*/ 2200 w 15756"/>
              <a:gd name="T39" fmla="*/ 15581 h 16068"/>
              <a:gd name="T40" fmla="*/ 1942 w 15756"/>
              <a:gd name="T41" fmla="*/ 15842 h 16068"/>
              <a:gd name="T42" fmla="*/ 1620 w 15756"/>
              <a:gd name="T43" fmla="*/ 16009 h 16068"/>
              <a:gd name="T44" fmla="*/ 1252 w 15756"/>
              <a:gd name="T45" fmla="*/ 16068 h 16068"/>
              <a:gd name="T46" fmla="*/ 856 w 15756"/>
              <a:gd name="T47" fmla="*/ 16008 h 16068"/>
              <a:gd name="T48" fmla="*/ 451 w 15756"/>
              <a:gd name="T49" fmla="*/ 15816 h 16068"/>
              <a:gd name="T50" fmla="*/ 175 w 15756"/>
              <a:gd name="T51" fmla="*/ 15467 h 16068"/>
              <a:gd name="T52" fmla="*/ 35 w 15756"/>
              <a:gd name="T53" fmla="*/ 15094 h 16068"/>
              <a:gd name="T54" fmla="*/ 1 w 15756"/>
              <a:gd name="T55" fmla="*/ 14729 h 16068"/>
              <a:gd name="T56" fmla="*/ 66 w 15756"/>
              <a:gd name="T57" fmla="*/ 14388 h 16068"/>
              <a:gd name="T58" fmla="*/ 228 w 15756"/>
              <a:gd name="T59" fmla="*/ 14085 h 16068"/>
              <a:gd name="T60" fmla="*/ 481 w 15756"/>
              <a:gd name="T61" fmla="*/ 13834 h 16068"/>
              <a:gd name="T62" fmla="*/ 820 w 15756"/>
              <a:gd name="T63" fmla="*/ 13651 h 16068"/>
              <a:gd name="T64" fmla="*/ 1242 w 15756"/>
              <a:gd name="T65" fmla="*/ 13548 h 16068"/>
              <a:gd name="T66" fmla="*/ 1687 w 15756"/>
              <a:gd name="T67" fmla="*/ 10896 h 16068"/>
              <a:gd name="T68" fmla="*/ 2594 w 15756"/>
              <a:gd name="T69" fmla="*/ 11657 h 16068"/>
              <a:gd name="T70" fmla="*/ 3570 w 15756"/>
              <a:gd name="T71" fmla="*/ 12297 h 16068"/>
              <a:gd name="T72" fmla="*/ 4603 w 15756"/>
              <a:gd name="T73" fmla="*/ 12795 h 16068"/>
              <a:gd name="T74" fmla="*/ 5684 w 15756"/>
              <a:gd name="T75" fmla="*/ 13133 h 16068"/>
              <a:gd name="T76" fmla="*/ 6802 w 15756"/>
              <a:gd name="T77" fmla="*/ 13290 h 16068"/>
              <a:gd name="T78" fmla="*/ 7947 w 15756"/>
              <a:gd name="T79" fmla="*/ 13248 h 16068"/>
              <a:gd name="T80" fmla="*/ 9108 w 15756"/>
              <a:gd name="T81" fmla="*/ 12988 h 16068"/>
              <a:gd name="T82" fmla="*/ 10277 w 15756"/>
              <a:gd name="T83" fmla="*/ 12489 h 16068"/>
              <a:gd name="T84" fmla="*/ 5331 w 15756"/>
              <a:gd name="T85" fmla="*/ 2506 h 16068"/>
              <a:gd name="T86" fmla="*/ 5685 w 15756"/>
              <a:gd name="T87" fmla="*/ 2576 h 16068"/>
              <a:gd name="T88" fmla="*/ 6027 w 15756"/>
              <a:gd name="T89" fmla="*/ 2611 h 16068"/>
              <a:gd name="T90" fmla="*/ 6359 w 15756"/>
              <a:gd name="T91" fmla="*/ 2608 h 16068"/>
              <a:gd name="T92" fmla="*/ 6676 w 15756"/>
              <a:gd name="T93" fmla="*/ 2565 h 16068"/>
              <a:gd name="T94" fmla="*/ 6981 w 15756"/>
              <a:gd name="T95" fmla="*/ 2479 h 16068"/>
              <a:gd name="T96" fmla="*/ 7272 w 15756"/>
              <a:gd name="T97" fmla="*/ 2350 h 16068"/>
              <a:gd name="T98" fmla="*/ 7549 w 15756"/>
              <a:gd name="T99" fmla="*/ 2174 h 16068"/>
              <a:gd name="T100" fmla="*/ 7811 w 15756"/>
              <a:gd name="T101" fmla="*/ 1951 h 16068"/>
              <a:gd name="T102" fmla="*/ 12510 w 15756"/>
              <a:gd name="T103" fmla="*/ 10286 h 16068"/>
              <a:gd name="T104" fmla="*/ 12943 w 15756"/>
              <a:gd name="T105" fmla="*/ 8938 h 16068"/>
              <a:gd name="T106" fmla="*/ 13043 w 15756"/>
              <a:gd name="T107" fmla="*/ 7449 h 16068"/>
              <a:gd name="T108" fmla="*/ 12826 w 15756"/>
              <a:gd name="T109" fmla="*/ 5893 h 16068"/>
              <a:gd name="T110" fmla="*/ 12305 w 15756"/>
              <a:gd name="T111" fmla="*/ 4349 h 16068"/>
              <a:gd name="T112" fmla="*/ 11495 w 15756"/>
              <a:gd name="T113" fmla="*/ 2896 h 16068"/>
              <a:gd name="T114" fmla="*/ 10412 w 15756"/>
              <a:gd name="T115" fmla="*/ 1611 h 16068"/>
              <a:gd name="T116" fmla="*/ 9070 w 15756"/>
              <a:gd name="T117" fmla="*/ 571 h 16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756" h="16068">
                <a:moveTo>
                  <a:pt x="7903" y="0"/>
                </a:moveTo>
                <a:lnTo>
                  <a:pt x="8535" y="43"/>
                </a:lnTo>
                <a:lnTo>
                  <a:pt x="9143" y="129"/>
                </a:lnTo>
                <a:lnTo>
                  <a:pt x="9730" y="253"/>
                </a:lnTo>
                <a:lnTo>
                  <a:pt x="10291" y="415"/>
                </a:lnTo>
                <a:lnTo>
                  <a:pt x="10827" y="613"/>
                </a:lnTo>
                <a:lnTo>
                  <a:pt x="11339" y="844"/>
                </a:lnTo>
                <a:lnTo>
                  <a:pt x="11826" y="1108"/>
                </a:lnTo>
                <a:lnTo>
                  <a:pt x="12287" y="1400"/>
                </a:lnTo>
                <a:lnTo>
                  <a:pt x="12720" y="1722"/>
                </a:lnTo>
                <a:lnTo>
                  <a:pt x="13128" y="2070"/>
                </a:lnTo>
                <a:lnTo>
                  <a:pt x="13508" y="2441"/>
                </a:lnTo>
                <a:lnTo>
                  <a:pt x="13859" y="2835"/>
                </a:lnTo>
                <a:lnTo>
                  <a:pt x="14183" y="3251"/>
                </a:lnTo>
                <a:lnTo>
                  <a:pt x="14478" y="3684"/>
                </a:lnTo>
                <a:lnTo>
                  <a:pt x="14743" y="4133"/>
                </a:lnTo>
                <a:lnTo>
                  <a:pt x="14979" y="4599"/>
                </a:lnTo>
                <a:lnTo>
                  <a:pt x="15185" y="5077"/>
                </a:lnTo>
                <a:lnTo>
                  <a:pt x="15360" y="5567"/>
                </a:lnTo>
                <a:lnTo>
                  <a:pt x="15503" y="6065"/>
                </a:lnTo>
                <a:lnTo>
                  <a:pt x="15614" y="6570"/>
                </a:lnTo>
                <a:lnTo>
                  <a:pt x="15695" y="7081"/>
                </a:lnTo>
                <a:lnTo>
                  <a:pt x="15741" y="7595"/>
                </a:lnTo>
                <a:lnTo>
                  <a:pt x="15755" y="8111"/>
                </a:lnTo>
                <a:lnTo>
                  <a:pt x="15735" y="8628"/>
                </a:lnTo>
                <a:lnTo>
                  <a:pt x="15681" y="9141"/>
                </a:lnTo>
                <a:lnTo>
                  <a:pt x="15591" y="9651"/>
                </a:lnTo>
                <a:lnTo>
                  <a:pt x="15467" y="10154"/>
                </a:lnTo>
                <a:lnTo>
                  <a:pt x="15307" y="10650"/>
                </a:lnTo>
                <a:lnTo>
                  <a:pt x="15112" y="11136"/>
                </a:lnTo>
                <a:lnTo>
                  <a:pt x="14880" y="11610"/>
                </a:lnTo>
                <a:lnTo>
                  <a:pt x="14610" y="12071"/>
                </a:lnTo>
                <a:lnTo>
                  <a:pt x="14303" y="12517"/>
                </a:lnTo>
                <a:lnTo>
                  <a:pt x="15756" y="13901"/>
                </a:lnTo>
                <a:lnTo>
                  <a:pt x="13807" y="15935"/>
                </a:lnTo>
                <a:lnTo>
                  <a:pt x="12376" y="14520"/>
                </a:lnTo>
                <a:lnTo>
                  <a:pt x="12076" y="14702"/>
                </a:lnTo>
                <a:lnTo>
                  <a:pt x="11775" y="14872"/>
                </a:lnTo>
                <a:lnTo>
                  <a:pt x="11473" y="15030"/>
                </a:lnTo>
                <a:lnTo>
                  <a:pt x="11170" y="15175"/>
                </a:lnTo>
                <a:lnTo>
                  <a:pt x="10866" y="15310"/>
                </a:lnTo>
                <a:lnTo>
                  <a:pt x="10562" y="15432"/>
                </a:lnTo>
                <a:lnTo>
                  <a:pt x="10256" y="15543"/>
                </a:lnTo>
                <a:lnTo>
                  <a:pt x="9951" y="15641"/>
                </a:lnTo>
                <a:lnTo>
                  <a:pt x="9645" y="15727"/>
                </a:lnTo>
                <a:lnTo>
                  <a:pt x="9339" y="15801"/>
                </a:lnTo>
                <a:lnTo>
                  <a:pt x="9032" y="15863"/>
                </a:lnTo>
                <a:lnTo>
                  <a:pt x="8725" y="15912"/>
                </a:lnTo>
                <a:lnTo>
                  <a:pt x="8418" y="15951"/>
                </a:lnTo>
                <a:lnTo>
                  <a:pt x="8111" y="15976"/>
                </a:lnTo>
                <a:lnTo>
                  <a:pt x="7804" y="15988"/>
                </a:lnTo>
                <a:lnTo>
                  <a:pt x="7497" y="15989"/>
                </a:lnTo>
                <a:lnTo>
                  <a:pt x="7190" y="15977"/>
                </a:lnTo>
                <a:lnTo>
                  <a:pt x="6883" y="15952"/>
                </a:lnTo>
                <a:lnTo>
                  <a:pt x="6576" y="15914"/>
                </a:lnTo>
                <a:lnTo>
                  <a:pt x="6270" y="15865"/>
                </a:lnTo>
                <a:lnTo>
                  <a:pt x="5964" y="15802"/>
                </a:lnTo>
                <a:lnTo>
                  <a:pt x="5659" y="15727"/>
                </a:lnTo>
                <a:lnTo>
                  <a:pt x="5354" y="15639"/>
                </a:lnTo>
                <a:lnTo>
                  <a:pt x="5050" y="15539"/>
                </a:lnTo>
                <a:lnTo>
                  <a:pt x="4747" y="15424"/>
                </a:lnTo>
                <a:lnTo>
                  <a:pt x="4445" y="15298"/>
                </a:lnTo>
                <a:lnTo>
                  <a:pt x="4143" y="15159"/>
                </a:lnTo>
                <a:lnTo>
                  <a:pt x="3842" y="15007"/>
                </a:lnTo>
                <a:lnTo>
                  <a:pt x="3543" y="14841"/>
                </a:lnTo>
                <a:lnTo>
                  <a:pt x="3244" y="14662"/>
                </a:lnTo>
                <a:lnTo>
                  <a:pt x="2945" y="14470"/>
                </a:lnTo>
                <a:lnTo>
                  <a:pt x="2649" y="14265"/>
                </a:lnTo>
                <a:lnTo>
                  <a:pt x="2428" y="14483"/>
                </a:lnTo>
                <a:lnTo>
                  <a:pt x="2443" y="14602"/>
                </a:lnTo>
                <a:lnTo>
                  <a:pt x="2450" y="14716"/>
                </a:lnTo>
                <a:lnTo>
                  <a:pt x="2450" y="14829"/>
                </a:lnTo>
                <a:lnTo>
                  <a:pt x="2441" y="14937"/>
                </a:lnTo>
                <a:lnTo>
                  <a:pt x="2426" y="15042"/>
                </a:lnTo>
                <a:lnTo>
                  <a:pt x="2404" y="15142"/>
                </a:lnTo>
                <a:lnTo>
                  <a:pt x="2374" y="15238"/>
                </a:lnTo>
                <a:lnTo>
                  <a:pt x="2340" y="15331"/>
                </a:lnTo>
                <a:lnTo>
                  <a:pt x="2299" y="15419"/>
                </a:lnTo>
                <a:lnTo>
                  <a:pt x="2252" y="15503"/>
                </a:lnTo>
                <a:lnTo>
                  <a:pt x="2200" y="15581"/>
                </a:lnTo>
                <a:lnTo>
                  <a:pt x="2143" y="15654"/>
                </a:lnTo>
                <a:lnTo>
                  <a:pt x="2080" y="15723"/>
                </a:lnTo>
                <a:lnTo>
                  <a:pt x="2013" y="15785"/>
                </a:lnTo>
                <a:lnTo>
                  <a:pt x="1942" y="15842"/>
                </a:lnTo>
                <a:lnTo>
                  <a:pt x="1867" y="15892"/>
                </a:lnTo>
                <a:lnTo>
                  <a:pt x="1788" y="15937"/>
                </a:lnTo>
                <a:lnTo>
                  <a:pt x="1706" y="15977"/>
                </a:lnTo>
                <a:lnTo>
                  <a:pt x="1620" y="16009"/>
                </a:lnTo>
                <a:lnTo>
                  <a:pt x="1531" y="16034"/>
                </a:lnTo>
                <a:lnTo>
                  <a:pt x="1441" y="16052"/>
                </a:lnTo>
                <a:lnTo>
                  <a:pt x="1348" y="16064"/>
                </a:lnTo>
                <a:lnTo>
                  <a:pt x="1252" y="16068"/>
                </a:lnTo>
                <a:lnTo>
                  <a:pt x="1155" y="16065"/>
                </a:lnTo>
                <a:lnTo>
                  <a:pt x="1057" y="16054"/>
                </a:lnTo>
                <a:lnTo>
                  <a:pt x="956" y="16035"/>
                </a:lnTo>
                <a:lnTo>
                  <a:pt x="856" y="16008"/>
                </a:lnTo>
                <a:lnTo>
                  <a:pt x="755" y="15973"/>
                </a:lnTo>
                <a:lnTo>
                  <a:pt x="653" y="15929"/>
                </a:lnTo>
                <a:lnTo>
                  <a:pt x="552" y="15877"/>
                </a:lnTo>
                <a:lnTo>
                  <a:pt x="451" y="15816"/>
                </a:lnTo>
                <a:lnTo>
                  <a:pt x="349" y="15746"/>
                </a:lnTo>
                <a:lnTo>
                  <a:pt x="284" y="15653"/>
                </a:lnTo>
                <a:lnTo>
                  <a:pt x="226" y="15561"/>
                </a:lnTo>
                <a:lnTo>
                  <a:pt x="175" y="15467"/>
                </a:lnTo>
                <a:lnTo>
                  <a:pt x="129" y="15374"/>
                </a:lnTo>
                <a:lnTo>
                  <a:pt x="91" y="15281"/>
                </a:lnTo>
                <a:lnTo>
                  <a:pt x="60" y="15187"/>
                </a:lnTo>
                <a:lnTo>
                  <a:pt x="35" y="15094"/>
                </a:lnTo>
                <a:lnTo>
                  <a:pt x="17" y="15001"/>
                </a:lnTo>
                <a:lnTo>
                  <a:pt x="5" y="14909"/>
                </a:lnTo>
                <a:lnTo>
                  <a:pt x="0" y="14819"/>
                </a:lnTo>
                <a:lnTo>
                  <a:pt x="1" y="14729"/>
                </a:lnTo>
                <a:lnTo>
                  <a:pt x="8" y="14641"/>
                </a:lnTo>
                <a:lnTo>
                  <a:pt x="21" y="14555"/>
                </a:lnTo>
                <a:lnTo>
                  <a:pt x="41" y="14470"/>
                </a:lnTo>
                <a:lnTo>
                  <a:pt x="66" y="14388"/>
                </a:lnTo>
                <a:lnTo>
                  <a:pt x="98" y="14308"/>
                </a:lnTo>
                <a:lnTo>
                  <a:pt x="135" y="14230"/>
                </a:lnTo>
                <a:lnTo>
                  <a:pt x="179" y="14156"/>
                </a:lnTo>
                <a:lnTo>
                  <a:pt x="228" y="14085"/>
                </a:lnTo>
                <a:lnTo>
                  <a:pt x="283" y="14016"/>
                </a:lnTo>
                <a:lnTo>
                  <a:pt x="343" y="13952"/>
                </a:lnTo>
                <a:lnTo>
                  <a:pt x="409" y="13891"/>
                </a:lnTo>
                <a:lnTo>
                  <a:pt x="481" y="13834"/>
                </a:lnTo>
                <a:lnTo>
                  <a:pt x="558" y="13781"/>
                </a:lnTo>
                <a:lnTo>
                  <a:pt x="640" y="13733"/>
                </a:lnTo>
                <a:lnTo>
                  <a:pt x="728" y="13689"/>
                </a:lnTo>
                <a:lnTo>
                  <a:pt x="820" y="13651"/>
                </a:lnTo>
                <a:lnTo>
                  <a:pt x="918" y="13617"/>
                </a:lnTo>
                <a:lnTo>
                  <a:pt x="1021" y="13589"/>
                </a:lnTo>
                <a:lnTo>
                  <a:pt x="1129" y="13565"/>
                </a:lnTo>
                <a:lnTo>
                  <a:pt x="1242" y="13548"/>
                </a:lnTo>
                <a:lnTo>
                  <a:pt x="1360" y="13538"/>
                </a:lnTo>
                <a:lnTo>
                  <a:pt x="1517" y="13402"/>
                </a:lnTo>
                <a:lnTo>
                  <a:pt x="481" y="12137"/>
                </a:lnTo>
                <a:lnTo>
                  <a:pt x="1687" y="10896"/>
                </a:lnTo>
                <a:lnTo>
                  <a:pt x="1907" y="11097"/>
                </a:lnTo>
                <a:lnTo>
                  <a:pt x="2132" y="11291"/>
                </a:lnTo>
                <a:lnTo>
                  <a:pt x="2360" y="11478"/>
                </a:lnTo>
                <a:lnTo>
                  <a:pt x="2594" y="11657"/>
                </a:lnTo>
                <a:lnTo>
                  <a:pt x="2832" y="11829"/>
                </a:lnTo>
                <a:lnTo>
                  <a:pt x="3075" y="11994"/>
                </a:lnTo>
                <a:lnTo>
                  <a:pt x="3321" y="12149"/>
                </a:lnTo>
                <a:lnTo>
                  <a:pt x="3570" y="12297"/>
                </a:lnTo>
                <a:lnTo>
                  <a:pt x="3824" y="12436"/>
                </a:lnTo>
                <a:lnTo>
                  <a:pt x="4081" y="12565"/>
                </a:lnTo>
                <a:lnTo>
                  <a:pt x="4340" y="12685"/>
                </a:lnTo>
                <a:lnTo>
                  <a:pt x="4603" y="12795"/>
                </a:lnTo>
                <a:lnTo>
                  <a:pt x="4869" y="12896"/>
                </a:lnTo>
                <a:lnTo>
                  <a:pt x="5138" y="12985"/>
                </a:lnTo>
                <a:lnTo>
                  <a:pt x="5410" y="13064"/>
                </a:lnTo>
                <a:lnTo>
                  <a:pt x="5684" y="13133"/>
                </a:lnTo>
                <a:lnTo>
                  <a:pt x="5961" y="13190"/>
                </a:lnTo>
                <a:lnTo>
                  <a:pt x="6239" y="13235"/>
                </a:lnTo>
                <a:lnTo>
                  <a:pt x="6520" y="13269"/>
                </a:lnTo>
                <a:lnTo>
                  <a:pt x="6802" y="13290"/>
                </a:lnTo>
                <a:lnTo>
                  <a:pt x="7086" y="13299"/>
                </a:lnTo>
                <a:lnTo>
                  <a:pt x="7372" y="13295"/>
                </a:lnTo>
                <a:lnTo>
                  <a:pt x="7659" y="13279"/>
                </a:lnTo>
                <a:lnTo>
                  <a:pt x="7947" y="13248"/>
                </a:lnTo>
                <a:lnTo>
                  <a:pt x="8236" y="13205"/>
                </a:lnTo>
                <a:lnTo>
                  <a:pt x="8526" y="13147"/>
                </a:lnTo>
                <a:lnTo>
                  <a:pt x="8817" y="13074"/>
                </a:lnTo>
                <a:lnTo>
                  <a:pt x="9108" y="12988"/>
                </a:lnTo>
                <a:lnTo>
                  <a:pt x="9400" y="12887"/>
                </a:lnTo>
                <a:lnTo>
                  <a:pt x="9692" y="12769"/>
                </a:lnTo>
                <a:lnTo>
                  <a:pt x="9984" y="12637"/>
                </a:lnTo>
                <a:lnTo>
                  <a:pt x="10277" y="12489"/>
                </a:lnTo>
                <a:lnTo>
                  <a:pt x="5111" y="7485"/>
                </a:lnTo>
                <a:lnTo>
                  <a:pt x="3687" y="8967"/>
                </a:lnTo>
                <a:lnTo>
                  <a:pt x="1395" y="6670"/>
                </a:lnTo>
                <a:lnTo>
                  <a:pt x="5331" y="2506"/>
                </a:lnTo>
                <a:lnTo>
                  <a:pt x="5420" y="2527"/>
                </a:lnTo>
                <a:lnTo>
                  <a:pt x="5510" y="2545"/>
                </a:lnTo>
                <a:lnTo>
                  <a:pt x="5598" y="2562"/>
                </a:lnTo>
                <a:lnTo>
                  <a:pt x="5685" y="2576"/>
                </a:lnTo>
                <a:lnTo>
                  <a:pt x="5772" y="2589"/>
                </a:lnTo>
                <a:lnTo>
                  <a:pt x="5858" y="2598"/>
                </a:lnTo>
                <a:lnTo>
                  <a:pt x="5943" y="2606"/>
                </a:lnTo>
                <a:lnTo>
                  <a:pt x="6027" y="2611"/>
                </a:lnTo>
                <a:lnTo>
                  <a:pt x="6112" y="2614"/>
                </a:lnTo>
                <a:lnTo>
                  <a:pt x="6194" y="2614"/>
                </a:lnTo>
                <a:lnTo>
                  <a:pt x="6276" y="2612"/>
                </a:lnTo>
                <a:lnTo>
                  <a:pt x="6359" y="2608"/>
                </a:lnTo>
                <a:lnTo>
                  <a:pt x="6439" y="2601"/>
                </a:lnTo>
                <a:lnTo>
                  <a:pt x="6519" y="2591"/>
                </a:lnTo>
                <a:lnTo>
                  <a:pt x="6597" y="2579"/>
                </a:lnTo>
                <a:lnTo>
                  <a:pt x="6676" y="2565"/>
                </a:lnTo>
                <a:lnTo>
                  <a:pt x="6754" y="2547"/>
                </a:lnTo>
                <a:lnTo>
                  <a:pt x="6830" y="2527"/>
                </a:lnTo>
                <a:lnTo>
                  <a:pt x="6907" y="2505"/>
                </a:lnTo>
                <a:lnTo>
                  <a:pt x="6981" y="2479"/>
                </a:lnTo>
                <a:lnTo>
                  <a:pt x="7055" y="2451"/>
                </a:lnTo>
                <a:lnTo>
                  <a:pt x="7128" y="2420"/>
                </a:lnTo>
                <a:lnTo>
                  <a:pt x="7201" y="2386"/>
                </a:lnTo>
                <a:lnTo>
                  <a:pt x="7272" y="2350"/>
                </a:lnTo>
                <a:lnTo>
                  <a:pt x="7343" y="2310"/>
                </a:lnTo>
                <a:lnTo>
                  <a:pt x="7412" y="2268"/>
                </a:lnTo>
                <a:lnTo>
                  <a:pt x="7482" y="2222"/>
                </a:lnTo>
                <a:lnTo>
                  <a:pt x="7549" y="2174"/>
                </a:lnTo>
                <a:lnTo>
                  <a:pt x="7616" y="2123"/>
                </a:lnTo>
                <a:lnTo>
                  <a:pt x="7682" y="2069"/>
                </a:lnTo>
                <a:lnTo>
                  <a:pt x="7747" y="2012"/>
                </a:lnTo>
                <a:lnTo>
                  <a:pt x="7811" y="1951"/>
                </a:lnTo>
                <a:lnTo>
                  <a:pt x="9056" y="3228"/>
                </a:lnTo>
                <a:lnTo>
                  <a:pt x="7078" y="5349"/>
                </a:lnTo>
                <a:lnTo>
                  <a:pt x="12349" y="10590"/>
                </a:lnTo>
                <a:lnTo>
                  <a:pt x="12510" y="10286"/>
                </a:lnTo>
                <a:lnTo>
                  <a:pt x="12651" y="9966"/>
                </a:lnTo>
                <a:lnTo>
                  <a:pt x="12769" y="9635"/>
                </a:lnTo>
                <a:lnTo>
                  <a:pt x="12867" y="9291"/>
                </a:lnTo>
                <a:lnTo>
                  <a:pt x="12943" y="8938"/>
                </a:lnTo>
                <a:lnTo>
                  <a:pt x="12999" y="8576"/>
                </a:lnTo>
                <a:lnTo>
                  <a:pt x="13034" y="8207"/>
                </a:lnTo>
                <a:lnTo>
                  <a:pt x="13049" y="7830"/>
                </a:lnTo>
                <a:lnTo>
                  <a:pt x="13043" y="7449"/>
                </a:lnTo>
                <a:lnTo>
                  <a:pt x="13018" y="7063"/>
                </a:lnTo>
                <a:lnTo>
                  <a:pt x="12973" y="6674"/>
                </a:lnTo>
                <a:lnTo>
                  <a:pt x="12909" y="6284"/>
                </a:lnTo>
                <a:lnTo>
                  <a:pt x="12826" y="5893"/>
                </a:lnTo>
                <a:lnTo>
                  <a:pt x="12723" y="5503"/>
                </a:lnTo>
                <a:lnTo>
                  <a:pt x="12602" y="5115"/>
                </a:lnTo>
                <a:lnTo>
                  <a:pt x="12462" y="4730"/>
                </a:lnTo>
                <a:lnTo>
                  <a:pt x="12305" y="4349"/>
                </a:lnTo>
                <a:lnTo>
                  <a:pt x="12128" y="3975"/>
                </a:lnTo>
                <a:lnTo>
                  <a:pt x="11934" y="3607"/>
                </a:lnTo>
                <a:lnTo>
                  <a:pt x="11724" y="3247"/>
                </a:lnTo>
                <a:lnTo>
                  <a:pt x="11495" y="2896"/>
                </a:lnTo>
                <a:lnTo>
                  <a:pt x="11249" y="2557"/>
                </a:lnTo>
                <a:lnTo>
                  <a:pt x="10986" y="2228"/>
                </a:lnTo>
                <a:lnTo>
                  <a:pt x="10707" y="1912"/>
                </a:lnTo>
                <a:lnTo>
                  <a:pt x="10412" y="1611"/>
                </a:lnTo>
                <a:lnTo>
                  <a:pt x="10100" y="1326"/>
                </a:lnTo>
                <a:lnTo>
                  <a:pt x="9773" y="1055"/>
                </a:lnTo>
                <a:lnTo>
                  <a:pt x="9430" y="804"/>
                </a:lnTo>
                <a:lnTo>
                  <a:pt x="9070" y="571"/>
                </a:lnTo>
                <a:lnTo>
                  <a:pt x="8696" y="360"/>
                </a:lnTo>
                <a:lnTo>
                  <a:pt x="8308" y="169"/>
                </a:lnTo>
                <a:lnTo>
                  <a:pt x="7903" y="0"/>
                </a:lnTo>
                <a:close/>
              </a:path>
            </a:pathLst>
          </a:custGeom>
          <a:solidFill>
            <a:srgbClr val="AE0E1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Text Placeholder 12"/>
          <p:cNvSpPr txBox="1">
            <a:spLocks/>
          </p:cNvSpPr>
          <p:nvPr/>
        </p:nvSpPr>
        <p:spPr>
          <a:xfrm>
            <a:off x="1731969" y="2402830"/>
            <a:ext cx="6048672" cy="515069"/>
          </a:xfrm>
          <a:prstGeom prst="rect">
            <a:avLst/>
          </a:prstGeom>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rgbClr val="AE0E16"/>
                </a:solidFill>
                <a:latin typeface="微软雅黑" panose="020B0503020204020204" pitchFamily="34" charset="-122"/>
                <a:ea typeface="微软雅黑" panose="020B0503020204020204" pitchFamily="34" charset="-122"/>
              </a:rPr>
              <a:t>适用于中国共产党党史、光辉的历程培训学习</a:t>
            </a:r>
            <a:endParaRPr lang="en-GB" sz="2000" dirty="0">
              <a:solidFill>
                <a:srgbClr val="AE0E1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4051505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0" fill="hold"/>
                                        <p:tgtEl>
                                          <p:spTgt spid="4"/>
                                        </p:tgtEl>
                                        <p:attrNameLst>
                                          <p:attrName>ppt_x</p:attrName>
                                        </p:attrNameLst>
                                      </p:cBhvr>
                                      <p:tavLst>
                                        <p:tav tm="0">
                                          <p:val>
                                            <p:strVal val="#ppt_x"/>
                                          </p:val>
                                        </p:tav>
                                        <p:tav tm="100000">
                                          <p:val>
                                            <p:strVal val="#ppt_x"/>
                                          </p:val>
                                        </p:tav>
                                      </p:tavLst>
                                    </p:anim>
                                    <p:anim calcmode="lin" valueType="num">
                                      <p:cBhvr additive="base">
                                        <p:cTn id="8" dur="3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30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fltVal val="0"/>
                                          </p:val>
                                        </p:tav>
                                        <p:tav tm="100000">
                                          <p:val>
                                            <p:strVal val="#ppt_w"/>
                                          </p:val>
                                        </p:tav>
                                      </p:tavLst>
                                    </p:anim>
                                    <p:anim calcmode="lin" valueType="num">
                                      <p:cBhvr>
                                        <p:cTn id="13" dur="1000" fill="hold"/>
                                        <p:tgtEl>
                                          <p:spTgt spid="7"/>
                                        </p:tgtEl>
                                        <p:attrNameLst>
                                          <p:attrName>ppt_h</p:attrName>
                                        </p:attrNameLst>
                                      </p:cBhvr>
                                      <p:tavLst>
                                        <p:tav tm="0">
                                          <p:val>
                                            <p:fltVal val="0"/>
                                          </p:val>
                                        </p:tav>
                                        <p:tav tm="100000">
                                          <p:val>
                                            <p:strVal val="#ppt_h"/>
                                          </p:val>
                                        </p:tav>
                                      </p:tavLst>
                                    </p:anim>
                                    <p:anim calcmode="lin" valueType="num">
                                      <p:cBhvr>
                                        <p:cTn id="14" dur="1000" fill="hold"/>
                                        <p:tgtEl>
                                          <p:spTgt spid="7"/>
                                        </p:tgtEl>
                                        <p:attrNameLst>
                                          <p:attrName>style.rotation</p:attrName>
                                        </p:attrNameLst>
                                      </p:cBhvr>
                                      <p:tavLst>
                                        <p:tav tm="0">
                                          <p:val>
                                            <p:fltVal val="90"/>
                                          </p:val>
                                        </p:tav>
                                        <p:tav tm="100000">
                                          <p:val>
                                            <p:fltVal val="0"/>
                                          </p:val>
                                        </p:tav>
                                      </p:tavLst>
                                    </p:anim>
                                    <p:animEffect transition="in" filter="fade">
                                      <p:cBhvr>
                                        <p:cTn id="15" dur="1000"/>
                                        <p:tgtEl>
                                          <p:spTgt spid="7"/>
                                        </p:tgtEl>
                                      </p:cBhvr>
                                    </p:animEffect>
                                  </p:childTnLst>
                                </p:cTn>
                              </p:par>
                            </p:childTnLst>
                          </p:cTn>
                        </p:par>
                        <p:par>
                          <p:cTn id="16" fill="hold">
                            <p:stCondLst>
                              <p:cond delay="4000"/>
                            </p:stCondLst>
                            <p:childTnLst>
                              <p:par>
                                <p:cTn id="17" presetID="41" presetClass="entr" presetSubtype="0" fill="hold" grpId="0" nodeType="afterEffect">
                                  <p:stCondLst>
                                    <p:cond delay="0"/>
                                  </p:stCondLst>
                                  <p:iterate type="lt">
                                    <p:tmPct val="20000"/>
                                  </p:iterate>
                                  <p:childTnLst>
                                    <p:set>
                                      <p:cBhvr>
                                        <p:cTn id="18" dur="1" fill="hold">
                                          <p:stCondLst>
                                            <p:cond delay="0"/>
                                          </p:stCondLst>
                                        </p:cTn>
                                        <p:tgtEl>
                                          <p:spTgt spid="6">
                                            <p:txEl>
                                              <p:pRg st="0" end="0"/>
                                            </p:txEl>
                                          </p:spTgt>
                                        </p:tgtEl>
                                        <p:attrNameLst>
                                          <p:attrName>style.visibility</p:attrName>
                                        </p:attrNameLst>
                                      </p:cBhvr>
                                      <p:to>
                                        <p:strVal val="visible"/>
                                      </p:to>
                                    </p:set>
                                    <p:anim calcmode="lin" valueType="num">
                                      <p:cBhvr>
                                        <p:cTn id="19" dur="20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20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1" dur="20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20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2000" tmFilter="0,0; .5, 1; 1, 1"/>
                                        <p:tgtEl>
                                          <p:spTgt spid="6">
                                            <p:txEl>
                                              <p:pRg st="0" end="0"/>
                                            </p:txEl>
                                          </p:spTgt>
                                        </p:tgtEl>
                                      </p:cBhvr>
                                    </p:animEffect>
                                  </p:childTnLst>
                                </p:cTn>
                              </p:par>
                            </p:childTnLst>
                          </p:cTn>
                        </p:par>
                        <p:par>
                          <p:cTn id="24" fill="hold">
                            <p:stCondLst>
                              <p:cond delay="8800"/>
                            </p:stCondLst>
                            <p:childTnLst>
                              <p:par>
                                <p:cTn id="25" presetID="2" presetClass="entr" presetSubtype="4" decel="30000" fill="hold" grpId="0" nodeType="afterEffect">
                                  <p:stCondLst>
                                    <p:cond delay="0"/>
                                  </p:stCondLst>
                                  <p:iterate type="lt">
                                    <p:tmPct val="20000"/>
                                  </p:iterate>
                                  <p:childTnLst>
                                    <p:set>
                                      <p:cBhvr>
                                        <p:cTn id="26" dur="1" fill="hold">
                                          <p:stCondLst>
                                            <p:cond delay="0"/>
                                          </p:stCondLst>
                                        </p:cTn>
                                        <p:tgtEl>
                                          <p:spTgt spid="9">
                                            <p:txEl>
                                              <p:pRg st="0" end="0"/>
                                            </p:txEl>
                                          </p:spTgt>
                                        </p:tgtEl>
                                        <p:attrNameLst>
                                          <p:attrName>style.visibility</p:attrName>
                                        </p:attrNameLst>
                                      </p:cBhvr>
                                      <p:to>
                                        <p:strVal val="visible"/>
                                      </p:to>
                                    </p:set>
                                    <p:anim calcmode="lin" valueType="num">
                                      <p:cBhvr additive="base">
                                        <p:cTn id="2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P spid="7" grpId="0" animBg="1"/>
      <p:bldP spid="9"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055739" y="2198599"/>
            <a:ext cx="3698453" cy="751387"/>
            <a:chOff x="4055739" y="2198599"/>
            <a:chExt cx="3698453" cy="751387"/>
          </a:xfrm>
        </p:grpSpPr>
        <p:sp>
          <p:nvSpPr>
            <p:cNvPr id="9" name="圆角矩形 8"/>
            <p:cNvSpPr/>
            <p:nvPr/>
          </p:nvSpPr>
          <p:spPr>
            <a:xfrm>
              <a:off x="4055739" y="2198599"/>
              <a:ext cx="3698453" cy="751387"/>
            </a:xfrm>
            <a:prstGeom prst="roundRect">
              <a:avLst/>
            </a:prstGeom>
            <a:solidFill>
              <a:srgbClr val="AE0E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23" name="TextBox 17"/>
            <p:cNvSpPr txBox="1">
              <a:spLocks noChangeArrowheads="1"/>
            </p:cNvSpPr>
            <p:nvPr/>
          </p:nvSpPr>
          <p:spPr bwMode="auto">
            <a:xfrm>
              <a:off x="4111383" y="2231899"/>
              <a:ext cx="2376264" cy="684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4000" b="1" dirty="0">
                  <a:solidFill>
                    <a:schemeClr val="accent3">
                      <a:lumMod val="40000"/>
                      <a:lumOff val="60000"/>
                    </a:schemeClr>
                  </a:solidFill>
                  <a:latin typeface="微软雅黑" pitchFamily="34" charset="-122"/>
                  <a:ea typeface="微软雅黑" pitchFamily="34" charset="-122"/>
                </a:rPr>
                <a:t>第一部分</a:t>
              </a:r>
            </a:p>
          </p:txBody>
        </p:sp>
      </p:gr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0496" y="1370694"/>
            <a:ext cx="4666392" cy="3660026"/>
          </a:xfrm>
          <a:prstGeom prst="rect">
            <a:avLst/>
          </a:prstGeom>
        </p:spPr>
      </p:pic>
      <p:pic>
        <p:nvPicPr>
          <p:cNvPr id="9220" name="图片 1"/>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0" y="4301129"/>
            <a:ext cx="9144000" cy="842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7"/>
          <p:cNvSpPr txBox="1">
            <a:spLocks noChangeArrowheads="1"/>
          </p:cNvSpPr>
          <p:nvPr/>
        </p:nvSpPr>
        <p:spPr bwMode="auto">
          <a:xfrm>
            <a:off x="4009776" y="3062695"/>
            <a:ext cx="3888432" cy="561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200" b="1" dirty="0">
                <a:solidFill>
                  <a:srgbClr val="AE0E16"/>
                </a:solidFill>
                <a:latin typeface="微软雅黑" pitchFamily="34" charset="-122"/>
                <a:ea typeface="微软雅黑" pitchFamily="34" charset="-122"/>
              </a:rPr>
              <a:t>新民主主义革命时期 </a:t>
            </a:r>
          </a:p>
        </p:txBody>
      </p:sp>
      <p:grpSp>
        <p:nvGrpSpPr>
          <p:cNvPr id="2" name="组合 1"/>
          <p:cNvGrpSpPr/>
          <p:nvPr/>
        </p:nvGrpSpPr>
        <p:grpSpPr>
          <a:xfrm>
            <a:off x="3840255" y="920734"/>
            <a:ext cx="1780804" cy="1447792"/>
            <a:chOff x="3840255" y="920734"/>
            <a:chExt cx="1780804" cy="1447792"/>
          </a:xfrm>
        </p:grpSpPr>
        <p:sp>
          <p:nvSpPr>
            <p:cNvPr id="8" name="Freeform 5"/>
            <p:cNvSpPr>
              <a:spLocks noEditPoints="1"/>
            </p:cNvSpPr>
            <p:nvPr/>
          </p:nvSpPr>
          <p:spPr bwMode="auto">
            <a:xfrm>
              <a:off x="3840255" y="920734"/>
              <a:ext cx="1780804" cy="1447792"/>
            </a:xfrm>
            <a:custGeom>
              <a:avLst/>
              <a:gdLst>
                <a:gd name="T0" fmla="*/ 773 w 16663"/>
                <a:gd name="T1" fmla="*/ 2160 h 13547"/>
                <a:gd name="T2" fmla="*/ 3561 w 16663"/>
                <a:gd name="T3" fmla="*/ 763 h 13547"/>
                <a:gd name="T4" fmla="*/ 5224 w 16663"/>
                <a:gd name="T5" fmla="*/ 403 h 13547"/>
                <a:gd name="T6" fmla="*/ 6215 w 16663"/>
                <a:gd name="T7" fmla="*/ 664 h 13547"/>
                <a:gd name="T8" fmla="*/ 6985 w 16663"/>
                <a:gd name="T9" fmla="*/ 1124 h 13547"/>
                <a:gd name="T10" fmla="*/ 7985 w 16663"/>
                <a:gd name="T11" fmla="*/ 1365 h 13547"/>
                <a:gd name="T12" fmla="*/ 8623 w 16663"/>
                <a:gd name="T13" fmla="*/ 1318 h 13547"/>
                <a:gd name="T14" fmla="*/ 8944 w 16663"/>
                <a:gd name="T15" fmla="*/ 1273 h 13547"/>
                <a:gd name="T16" fmla="*/ 9379 w 16663"/>
                <a:gd name="T17" fmla="*/ 1157 h 13547"/>
                <a:gd name="T18" fmla="*/ 9882 w 16663"/>
                <a:gd name="T19" fmla="*/ 938 h 13547"/>
                <a:gd name="T20" fmla="*/ 10410 w 16663"/>
                <a:gd name="T21" fmla="*/ 581 h 13547"/>
                <a:gd name="T22" fmla="*/ 10768 w 16663"/>
                <a:gd name="T23" fmla="*/ 409 h 13547"/>
                <a:gd name="T24" fmla="*/ 11252 w 16663"/>
                <a:gd name="T25" fmla="*/ 224 h 13547"/>
                <a:gd name="T26" fmla="*/ 11855 w 16663"/>
                <a:gd name="T27" fmla="*/ 65 h 13547"/>
                <a:gd name="T28" fmla="*/ 12514 w 16663"/>
                <a:gd name="T29" fmla="*/ 0 h 13547"/>
                <a:gd name="T30" fmla="*/ 12913 w 16663"/>
                <a:gd name="T31" fmla="*/ 97 h 13547"/>
                <a:gd name="T32" fmla="*/ 12753 w 16663"/>
                <a:gd name="T33" fmla="*/ 339 h 13547"/>
                <a:gd name="T34" fmla="*/ 12569 w 16663"/>
                <a:gd name="T35" fmla="*/ 717 h 13547"/>
                <a:gd name="T36" fmla="*/ 12465 w 16663"/>
                <a:gd name="T37" fmla="*/ 1165 h 13547"/>
                <a:gd name="T38" fmla="*/ 12548 w 16663"/>
                <a:gd name="T39" fmla="*/ 1617 h 13547"/>
                <a:gd name="T40" fmla="*/ 12852 w 16663"/>
                <a:gd name="T41" fmla="*/ 1948 h 13547"/>
                <a:gd name="T42" fmla="*/ 13321 w 16663"/>
                <a:gd name="T43" fmla="*/ 2121 h 13547"/>
                <a:gd name="T44" fmla="*/ 14215 w 16663"/>
                <a:gd name="T45" fmla="*/ 2395 h 13547"/>
                <a:gd name="T46" fmla="*/ 14913 w 16663"/>
                <a:gd name="T47" fmla="*/ 2693 h 13547"/>
                <a:gd name="T48" fmla="*/ 15487 w 16663"/>
                <a:gd name="T49" fmla="*/ 3120 h 13547"/>
                <a:gd name="T50" fmla="*/ 15759 w 16663"/>
                <a:gd name="T51" fmla="*/ 3550 h 13547"/>
                <a:gd name="T52" fmla="*/ 15910 w 16663"/>
                <a:gd name="T53" fmla="*/ 3898 h 13547"/>
                <a:gd name="T54" fmla="*/ 16057 w 16663"/>
                <a:gd name="T55" fmla="*/ 4329 h 13547"/>
                <a:gd name="T56" fmla="*/ 16182 w 16663"/>
                <a:gd name="T57" fmla="*/ 4857 h 13547"/>
                <a:gd name="T58" fmla="*/ 16236 w 16663"/>
                <a:gd name="T59" fmla="*/ 5440 h 13547"/>
                <a:gd name="T60" fmla="*/ 16247 w 16663"/>
                <a:gd name="T61" fmla="*/ 5872 h 13547"/>
                <a:gd name="T62" fmla="*/ 16310 w 16663"/>
                <a:gd name="T63" fmla="*/ 6395 h 13547"/>
                <a:gd name="T64" fmla="*/ 16401 w 16663"/>
                <a:gd name="T65" fmla="*/ 6814 h 13547"/>
                <a:gd name="T66" fmla="*/ 16539 w 16663"/>
                <a:gd name="T67" fmla="*/ 7127 h 13547"/>
                <a:gd name="T68" fmla="*/ 16543 w 16663"/>
                <a:gd name="T69" fmla="*/ 7174 h 13547"/>
                <a:gd name="T70" fmla="*/ 15949 w 16663"/>
                <a:gd name="T71" fmla="*/ 7010 h 13547"/>
                <a:gd name="T72" fmla="*/ 14920 w 16663"/>
                <a:gd name="T73" fmla="*/ 6912 h 13547"/>
                <a:gd name="T74" fmla="*/ 13529 w 16663"/>
                <a:gd name="T75" fmla="*/ 7079 h 13547"/>
                <a:gd name="T76" fmla="*/ 11848 w 16663"/>
                <a:gd name="T77" fmla="*/ 7711 h 13547"/>
                <a:gd name="T78" fmla="*/ 10489 w 16663"/>
                <a:gd name="T79" fmla="*/ 8592 h 13547"/>
                <a:gd name="T80" fmla="*/ 9952 w 16663"/>
                <a:gd name="T81" fmla="*/ 9030 h 13547"/>
                <a:gd name="T82" fmla="*/ 9100 w 16663"/>
                <a:gd name="T83" fmla="*/ 9605 h 13547"/>
                <a:gd name="T84" fmla="*/ 8071 w 16663"/>
                <a:gd name="T85" fmla="*/ 10092 h 13547"/>
                <a:gd name="T86" fmla="*/ 7004 w 16663"/>
                <a:gd name="T87" fmla="*/ 10264 h 13547"/>
                <a:gd name="T88" fmla="*/ 6304 w 16663"/>
                <a:gd name="T89" fmla="*/ 10046 h 13547"/>
                <a:gd name="T90" fmla="*/ 6125 w 16663"/>
                <a:gd name="T91" fmla="*/ 9865 h 13547"/>
                <a:gd name="T92" fmla="*/ 5799 w 16663"/>
                <a:gd name="T93" fmla="*/ 9661 h 13547"/>
                <a:gd name="T94" fmla="*/ 5337 w 16663"/>
                <a:gd name="T95" fmla="*/ 9555 h 13547"/>
                <a:gd name="T96" fmla="*/ 4748 w 16663"/>
                <a:gd name="T97" fmla="*/ 9674 h 13547"/>
                <a:gd name="T98" fmla="*/ 4042 w 16663"/>
                <a:gd name="T99" fmla="*/ 10143 h 13547"/>
                <a:gd name="T100" fmla="*/ 3437 w 16663"/>
                <a:gd name="T101" fmla="*/ 10763 h 13547"/>
                <a:gd name="T102" fmla="*/ 2994 w 16663"/>
                <a:gd name="T103" fmla="*/ 11383 h 13547"/>
                <a:gd name="T104" fmla="*/ 2662 w 16663"/>
                <a:gd name="T105" fmla="*/ 11991 h 13547"/>
                <a:gd name="T106" fmla="*/ 2303 w 16663"/>
                <a:gd name="T107" fmla="*/ 12761 h 13547"/>
                <a:gd name="T108" fmla="*/ 191 w 16663"/>
                <a:gd name="T109" fmla="*/ 3898 h 13547"/>
                <a:gd name="T110" fmla="*/ 231 w 16663"/>
                <a:gd name="T111" fmla="*/ 2906 h 13547"/>
                <a:gd name="T112" fmla="*/ 564 w 16663"/>
                <a:gd name="T113" fmla="*/ 2195 h 13547"/>
                <a:gd name="T114" fmla="*/ 735 w 16663"/>
                <a:gd name="T115" fmla="*/ 2166 h 13547"/>
                <a:gd name="T116" fmla="*/ 553 w 16663"/>
                <a:gd name="T117" fmla="*/ 3699 h 13547"/>
                <a:gd name="T118" fmla="*/ 412 w 16663"/>
                <a:gd name="T119" fmla="*/ 2857 h 13547"/>
                <a:gd name="T120" fmla="*/ 319 w 16663"/>
                <a:gd name="T121" fmla="*/ 2312 h 13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663" h="13547">
                  <a:moveTo>
                    <a:pt x="359" y="3903"/>
                  </a:moveTo>
                  <a:lnTo>
                    <a:pt x="456" y="3877"/>
                  </a:lnTo>
                  <a:lnTo>
                    <a:pt x="2066" y="13521"/>
                  </a:lnTo>
                  <a:lnTo>
                    <a:pt x="1969" y="13547"/>
                  </a:lnTo>
                  <a:lnTo>
                    <a:pt x="359" y="3903"/>
                  </a:lnTo>
                  <a:close/>
                  <a:moveTo>
                    <a:pt x="773" y="2160"/>
                  </a:moveTo>
                  <a:lnTo>
                    <a:pt x="1334" y="1838"/>
                  </a:lnTo>
                  <a:lnTo>
                    <a:pt x="1855" y="1553"/>
                  </a:lnTo>
                  <a:lnTo>
                    <a:pt x="2335" y="1305"/>
                  </a:lnTo>
                  <a:lnTo>
                    <a:pt x="2779" y="1093"/>
                  </a:lnTo>
                  <a:lnTo>
                    <a:pt x="3186" y="912"/>
                  </a:lnTo>
                  <a:lnTo>
                    <a:pt x="3561" y="763"/>
                  </a:lnTo>
                  <a:lnTo>
                    <a:pt x="3903" y="642"/>
                  </a:lnTo>
                  <a:lnTo>
                    <a:pt x="4218" y="548"/>
                  </a:lnTo>
                  <a:lnTo>
                    <a:pt x="4504" y="480"/>
                  </a:lnTo>
                  <a:lnTo>
                    <a:pt x="4767" y="434"/>
                  </a:lnTo>
                  <a:lnTo>
                    <a:pt x="5006" y="410"/>
                  </a:lnTo>
                  <a:lnTo>
                    <a:pt x="5224" y="403"/>
                  </a:lnTo>
                  <a:lnTo>
                    <a:pt x="5424" y="415"/>
                  </a:lnTo>
                  <a:lnTo>
                    <a:pt x="5607" y="442"/>
                  </a:lnTo>
                  <a:lnTo>
                    <a:pt x="5776" y="483"/>
                  </a:lnTo>
                  <a:lnTo>
                    <a:pt x="5932" y="534"/>
                  </a:lnTo>
                  <a:lnTo>
                    <a:pt x="6078" y="595"/>
                  </a:lnTo>
                  <a:lnTo>
                    <a:pt x="6215" y="664"/>
                  </a:lnTo>
                  <a:lnTo>
                    <a:pt x="6347" y="738"/>
                  </a:lnTo>
                  <a:lnTo>
                    <a:pt x="6475" y="815"/>
                  </a:lnTo>
                  <a:lnTo>
                    <a:pt x="6600" y="894"/>
                  </a:lnTo>
                  <a:lnTo>
                    <a:pt x="6726" y="974"/>
                  </a:lnTo>
                  <a:lnTo>
                    <a:pt x="6854" y="1051"/>
                  </a:lnTo>
                  <a:lnTo>
                    <a:pt x="6985" y="1124"/>
                  </a:lnTo>
                  <a:lnTo>
                    <a:pt x="7123" y="1191"/>
                  </a:lnTo>
                  <a:lnTo>
                    <a:pt x="7270" y="1249"/>
                  </a:lnTo>
                  <a:lnTo>
                    <a:pt x="7429" y="1298"/>
                  </a:lnTo>
                  <a:lnTo>
                    <a:pt x="7598" y="1334"/>
                  </a:lnTo>
                  <a:lnTo>
                    <a:pt x="7784" y="1357"/>
                  </a:lnTo>
                  <a:lnTo>
                    <a:pt x="7985" y="1365"/>
                  </a:lnTo>
                  <a:lnTo>
                    <a:pt x="8205" y="1354"/>
                  </a:lnTo>
                  <a:lnTo>
                    <a:pt x="8447" y="1324"/>
                  </a:lnTo>
                  <a:lnTo>
                    <a:pt x="8459" y="1324"/>
                  </a:lnTo>
                  <a:lnTo>
                    <a:pt x="8493" y="1324"/>
                  </a:lnTo>
                  <a:lnTo>
                    <a:pt x="8548" y="1322"/>
                  </a:lnTo>
                  <a:lnTo>
                    <a:pt x="8623" y="1318"/>
                  </a:lnTo>
                  <a:lnTo>
                    <a:pt x="8667" y="1314"/>
                  </a:lnTo>
                  <a:lnTo>
                    <a:pt x="8715" y="1308"/>
                  </a:lnTo>
                  <a:lnTo>
                    <a:pt x="8767" y="1302"/>
                  </a:lnTo>
                  <a:lnTo>
                    <a:pt x="8822" y="1294"/>
                  </a:lnTo>
                  <a:lnTo>
                    <a:pt x="8881" y="1284"/>
                  </a:lnTo>
                  <a:lnTo>
                    <a:pt x="8944" y="1273"/>
                  </a:lnTo>
                  <a:lnTo>
                    <a:pt x="9009" y="1259"/>
                  </a:lnTo>
                  <a:lnTo>
                    <a:pt x="9078" y="1244"/>
                  </a:lnTo>
                  <a:lnTo>
                    <a:pt x="9150" y="1226"/>
                  </a:lnTo>
                  <a:lnTo>
                    <a:pt x="9224" y="1206"/>
                  </a:lnTo>
                  <a:lnTo>
                    <a:pt x="9300" y="1183"/>
                  </a:lnTo>
                  <a:lnTo>
                    <a:pt x="9379" y="1157"/>
                  </a:lnTo>
                  <a:lnTo>
                    <a:pt x="9459" y="1129"/>
                  </a:lnTo>
                  <a:lnTo>
                    <a:pt x="9541" y="1098"/>
                  </a:lnTo>
                  <a:lnTo>
                    <a:pt x="9625" y="1062"/>
                  </a:lnTo>
                  <a:lnTo>
                    <a:pt x="9709" y="1025"/>
                  </a:lnTo>
                  <a:lnTo>
                    <a:pt x="9796" y="983"/>
                  </a:lnTo>
                  <a:lnTo>
                    <a:pt x="9882" y="938"/>
                  </a:lnTo>
                  <a:lnTo>
                    <a:pt x="9970" y="889"/>
                  </a:lnTo>
                  <a:lnTo>
                    <a:pt x="10058" y="836"/>
                  </a:lnTo>
                  <a:lnTo>
                    <a:pt x="10146" y="779"/>
                  </a:lnTo>
                  <a:lnTo>
                    <a:pt x="10234" y="717"/>
                  </a:lnTo>
                  <a:lnTo>
                    <a:pt x="10323" y="652"/>
                  </a:lnTo>
                  <a:lnTo>
                    <a:pt x="10410" y="581"/>
                  </a:lnTo>
                  <a:lnTo>
                    <a:pt x="10426" y="572"/>
                  </a:lnTo>
                  <a:lnTo>
                    <a:pt x="10473" y="548"/>
                  </a:lnTo>
                  <a:lnTo>
                    <a:pt x="10547" y="511"/>
                  </a:lnTo>
                  <a:lnTo>
                    <a:pt x="10647" y="464"/>
                  </a:lnTo>
                  <a:lnTo>
                    <a:pt x="10705" y="437"/>
                  </a:lnTo>
                  <a:lnTo>
                    <a:pt x="10768" y="409"/>
                  </a:lnTo>
                  <a:lnTo>
                    <a:pt x="10838" y="379"/>
                  </a:lnTo>
                  <a:lnTo>
                    <a:pt x="10912" y="348"/>
                  </a:lnTo>
                  <a:lnTo>
                    <a:pt x="10991" y="318"/>
                  </a:lnTo>
                  <a:lnTo>
                    <a:pt x="11074" y="286"/>
                  </a:lnTo>
                  <a:lnTo>
                    <a:pt x="11161" y="254"/>
                  </a:lnTo>
                  <a:lnTo>
                    <a:pt x="11252" y="224"/>
                  </a:lnTo>
                  <a:lnTo>
                    <a:pt x="11345" y="194"/>
                  </a:lnTo>
                  <a:lnTo>
                    <a:pt x="11442" y="165"/>
                  </a:lnTo>
                  <a:lnTo>
                    <a:pt x="11542" y="137"/>
                  </a:lnTo>
                  <a:lnTo>
                    <a:pt x="11644" y="111"/>
                  </a:lnTo>
                  <a:lnTo>
                    <a:pt x="11748" y="87"/>
                  </a:lnTo>
                  <a:lnTo>
                    <a:pt x="11855" y="65"/>
                  </a:lnTo>
                  <a:lnTo>
                    <a:pt x="11963" y="45"/>
                  </a:lnTo>
                  <a:lnTo>
                    <a:pt x="12071" y="29"/>
                  </a:lnTo>
                  <a:lnTo>
                    <a:pt x="12182" y="16"/>
                  </a:lnTo>
                  <a:lnTo>
                    <a:pt x="12292" y="6"/>
                  </a:lnTo>
                  <a:lnTo>
                    <a:pt x="12404" y="1"/>
                  </a:lnTo>
                  <a:lnTo>
                    <a:pt x="12514" y="0"/>
                  </a:lnTo>
                  <a:lnTo>
                    <a:pt x="12624" y="4"/>
                  </a:lnTo>
                  <a:lnTo>
                    <a:pt x="12735" y="13"/>
                  </a:lnTo>
                  <a:lnTo>
                    <a:pt x="12844" y="26"/>
                  </a:lnTo>
                  <a:lnTo>
                    <a:pt x="12952" y="46"/>
                  </a:lnTo>
                  <a:lnTo>
                    <a:pt x="12942" y="59"/>
                  </a:lnTo>
                  <a:lnTo>
                    <a:pt x="12913" y="97"/>
                  </a:lnTo>
                  <a:lnTo>
                    <a:pt x="12892" y="125"/>
                  </a:lnTo>
                  <a:lnTo>
                    <a:pt x="12869" y="158"/>
                  </a:lnTo>
                  <a:lnTo>
                    <a:pt x="12843" y="197"/>
                  </a:lnTo>
                  <a:lnTo>
                    <a:pt x="12815" y="240"/>
                  </a:lnTo>
                  <a:lnTo>
                    <a:pt x="12785" y="287"/>
                  </a:lnTo>
                  <a:lnTo>
                    <a:pt x="12753" y="339"/>
                  </a:lnTo>
                  <a:lnTo>
                    <a:pt x="12721" y="394"/>
                  </a:lnTo>
                  <a:lnTo>
                    <a:pt x="12689" y="452"/>
                  </a:lnTo>
                  <a:lnTo>
                    <a:pt x="12658" y="515"/>
                  </a:lnTo>
                  <a:lnTo>
                    <a:pt x="12626" y="580"/>
                  </a:lnTo>
                  <a:lnTo>
                    <a:pt x="12596" y="647"/>
                  </a:lnTo>
                  <a:lnTo>
                    <a:pt x="12569" y="717"/>
                  </a:lnTo>
                  <a:lnTo>
                    <a:pt x="12543" y="788"/>
                  </a:lnTo>
                  <a:lnTo>
                    <a:pt x="12520" y="862"/>
                  </a:lnTo>
                  <a:lnTo>
                    <a:pt x="12500" y="936"/>
                  </a:lnTo>
                  <a:lnTo>
                    <a:pt x="12484" y="1012"/>
                  </a:lnTo>
                  <a:lnTo>
                    <a:pt x="12472" y="1088"/>
                  </a:lnTo>
                  <a:lnTo>
                    <a:pt x="12465" y="1165"/>
                  </a:lnTo>
                  <a:lnTo>
                    <a:pt x="12463" y="1242"/>
                  </a:lnTo>
                  <a:lnTo>
                    <a:pt x="12467" y="1319"/>
                  </a:lnTo>
                  <a:lnTo>
                    <a:pt x="12476" y="1395"/>
                  </a:lnTo>
                  <a:lnTo>
                    <a:pt x="12493" y="1470"/>
                  </a:lnTo>
                  <a:lnTo>
                    <a:pt x="12517" y="1544"/>
                  </a:lnTo>
                  <a:lnTo>
                    <a:pt x="12548" y="1617"/>
                  </a:lnTo>
                  <a:lnTo>
                    <a:pt x="12588" y="1688"/>
                  </a:lnTo>
                  <a:lnTo>
                    <a:pt x="12636" y="1757"/>
                  </a:lnTo>
                  <a:lnTo>
                    <a:pt x="12693" y="1823"/>
                  </a:lnTo>
                  <a:lnTo>
                    <a:pt x="12761" y="1888"/>
                  </a:lnTo>
                  <a:lnTo>
                    <a:pt x="12801" y="1918"/>
                  </a:lnTo>
                  <a:lnTo>
                    <a:pt x="12852" y="1948"/>
                  </a:lnTo>
                  <a:lnTo>
                    <a:pt x="12912" y="1978"/>
                  </a:lnTo>
                  <a:lnTo>
                    <a:pt x="12979" y="2007"/>
                  </a:lnTo>
                  <a:lnTo>
                    <a:pt x="13054" y="2035"/>
                  </a:lnTo>
                  <a:lnTo>
                    <a:pt x="13137" y="2063"/>
                  </a:lnTo>
                  <a:lnTo>
                    <a:pt x="13226" y="2092"/>
                  </a:lnTo>
                  <a:lnTo>
                    <a:pt x="13321" y="2121"/>
                  </a:lnTo>
                  <a:lnTo>
                    <a:pt x="13525" y="2182"/>
                  </a:lnTo>
                  <a:lnTo>
                    <a:pt x="13746" y="2247"/>
                  </a:lnTo>
                  <a:lnTo>
                    <a:pt x="13860" y="2281"/>
                  </a:lnTo>
                  <a:lnTo>
                    <a:pt x="13977" y="2316"/>
                  </a:lnTo>
                  <a:lnTo>
                    <a:pt x="14096" y="2355"/>
                  </a:lnTo>
                  <a:lnTo>
                    <a:pt x="14215" y="2395"/>
                  </a:lnTo>
                  <a:lnTo>
                    <a:pt x="14334" y="2437"/>
                  </a:lnTo>
                  <a:lnTo>
                    <a:pt x="14453" y="2482"/>
                  </a:lnTo>
                  <a:lnTo>
                    <a:pt x="14571" y="2530"/>
                  </a:lnTo>
                  <a:lnTo>
                    <a:pt x="14687" y="2581"/>
                  </a:lnTo>
                  <a:lnTo>
                    <a:pt x="14802" y="2634"/>
                  </a:lnTo>
                  <a:lnTo>
                    <a:pt x="14913" y="2693"/>
                  </a:lnTo>
                  <a:lnTo>
                    <a:pt x="15021" y="2753"/>
                  </a:lnTo>
                  <a:lnTo>
                    <a:pt x="15125" y="2818"/>
                  </a:lnTo>
                  <a:lnTo>
                    <a:pt x="15224" y="2887"/>
                  </a:lnTo>
                  <a:lnTo>
                    <a:pt x="15317" y="2961"/>
                  </a:lnTo>
                  <a:lnTo>
                    <a:pt x="15406" y="3038"/>
                  </a:lnTo>
                  <a:lnTo>
                    <a:pt x="15487" y="3120"/>
                  </a:lnTo>
                  <a:lnTo>
                    <a:pt x="15561" y="3208"/>
                  </a:lnTo>
                  <a:lnTo>
                    <a:pt x="15628" y="3300"/>
                  </a:lnTo>
                  <a:lnTo>
                    <a:pt x="15686" y="3398"/>
                  </a:lnTo>
                  <a:lnTo>
                    <a:pt x="15735" y="3502"/>
                  </a:lnTo>
                  <a:lnTo>
                    <a:pt x="15741" y="3514"/>
                  </a:lnTo>
                  <a:lnTo>
                    <a:pt x="15759" y="3550"/>
                  </a:lnTo>
                  <a:lnTo>
                    <a:pt x="15786" y="3608"/>
                  </a:lnTo>
                  <a:lnTo>
                    <a:pt x="15822" y="3686"/>
                  </a:lnTo>
                  <a:lnTo>
                    <a:pt x="15842" y="3733"/>
                  </a:lnTo>
                  <a:lnTo>
                    <a:pt x="15863" y="3784"/>
                  </a:lnTo>
                  <a:lnTo>
                    <a:pt x="15886" y="3838"/>
                  </a:lnTo>
                  <a:lnTo>
                    <a:pt x="15910" y="3898"/>
                  </a:lnTo>
                  <a:lnTo>
                    <a:pt x="15934" y="3961"/>
                  </a:lnTo>
                  <a:lnTo>
                    <a:pt x="15958" y="4028"/>
                  </a:lnTo>
                  <a:lnTo>
                    <a:pt x="15983" y="4099"/>
                  </a:lnTo>
                  <a:lnTo>
                    <a:pt x="16008" y="4172"/>
                  </a:lnTo>
                  <a:lnTo>
                    <a:pt x="16033" y="4249"/>
                  </a:lnTo>
                  <a:lnTo>
                    <a:pt x="16057" y="4329"/>
                  </a:lnTo>
                  <a:lnTo>
                    <a:pt x="16081" y="4412"/>
                  </a:lnTo>
                  <a:lnTo>
                    <a:pt x="16104" y="4496"/>
                  </a:lnTo>
                  <a:lnTo>
                    <a:pt x="16126" y="4584"/>
                  </a:lnTo>
                  <a:lnTo>
                    <a:pt x="16145" y="4673"/>
                  </a:lnTo>
                  <a:lnTo>
                    <a:pt x="16164" y="4764"/>
                  </a:lnTo>
                  <a:lnTo>
                    <a:pt x="16182" y="4857"/>
                  </a:lnTo>
                  <a:lnTo>
                    <a:pt x="16197" y="4952"/>
                  </a:lnTo>
                  <a:lnTo>
                    <a:pt x="16210" y="5048"/>
                  </a:lnTo>
                  <a:lnTo>
                    <a:pt x="16220" y="5145"/>
                  </a:lnTo>
                  <a:lnTo>
                    <a:pt x="16229" y="5242"/>
                  </a:lnTo>
                  <a:lnTo>
                    <a:pt x="16234" y="5341"/>
                  </a:lnTo>
                  <a:lnTo>
                    <a:pt x="16236" y="5440"/>
                  </a:lnTo>
                  <a:lnTo>
                    <a:pt x="16235" y="5539"/>
                  </a:lnTo>
                  <a:lnTo>
                    <a:pt x="16231" y="5638"/>
                  </a:lnTo>
                  <a:lnTo>
                    <a:pt x="16232" y="5654"/>
                  </a:lnTo>
                  <a:lnTo>
                    <a:pt x="16235" y="5702"/>
                  </a:lnTo>
                  <a:lnTo>
                    <a:pt x="16239" y="5776"/>
                  </a:lnTo>
                  <a:lnTo>
                    <a:pt x="16247" y="5872"/>
                  </a:lnTo>
                  <a:lnTo>
                    <a:pt x="16258" y="5987"/>
                  </a:lnTo>
                  <a:lnTo>
                    <a:pt x="16271" y="6114"/>
                  </a:lnTo>
                  <a:lnTo>
                    <a:pt x="16280" y="6182"/>
                  </a:lnTo>
                  <a:lnTo>
                    <a:pt x="16288" y="6252"/>
                  </a:lnTo>
                  <a:lnTo>
                    <a:pt x="16298" y="6323"/>
                  </a:lnTo>
                  <a:lnTo>
                    <a:pt x="16310" y="6395"/>
                  </a:lnTo>
                  <a:lnTo>
                    <a:pt x="16322" y="6468"/>
                  </a:lnTo>
                  <a:lnTo>
                    <a:pt x="16335" y="6538"/>
                  </a:lnTo>
                  <a:lnTo>
                    <a:pt x="16350" y="6610"/>
                  </a:lnTo>
                  <a:lnTo>
                    <a:pt x="16365" y="6680"/>
                  </a:lnTo>
                  <a:lnTo>
                    <a:pt x="16383" y="6748"/>
                  </a:lnTo>
                  <a:lnTo>
                    <a:pt x="16401" y="6814"/>
                  </a:lnTo>
                  <a:lnTo>
                    <a:pt x="16420" y="6876"/>
                  </a:lnTo>
                  <a:lnTo>
                    <a:pt x="16441" y="6936"/>
                  </a:lnTo>
                  <a:lnTo>
                    <a:pt x="16463" y="6991"/>
                  </a:lnTo>
                  <a:lnTo>
                    <a:pt x="16487" y="7042"/>
                  </a:lnTo>
                  <a:lnTo>
                    <a:pt x="16513" y="7088"/>
                  </a:lnTo>
                  <a:lnTo>
                    <a:pt x="16539" y="7127"/>
                  </a:lnTo>
                  <a:lnTo>
                    <a:pt x="16568" y="7162"/>
                  </a:lnTo>
                  <a:lnTo>
                    <a:pt x="16597" y="7189"/>
                  </a:lnTo>
                  <a:lnTo>
                    <a:pt x="16630" y="7210"/>
                  </a:lnTo>
                  <a:lnTo>
                    <a:pt x="16663" y="7223"/>
                  </a:lnTo>
                  <a:lnTo>
                    <a:pt x="16633" y="7210"/>
                  </a:lnTo>
                  <a:lnTo>
                    <a:pt x="16543" y="7174"/>
                  </a:lnTo>
                  <a:lnTo>
                    <a:pt x="16478" y="7150"/>
                  </a:lnTo>
                  <a:lnTo>
                    <a:pt x="16397" y="7124"/>
                  </a:lnTo>
                  <a:lnTo>
                    <a:pt x="16305" y="7096"/>
                  </a:lnTo>
                  <a:lnTo>
                    <a:pt x="16199" y="7067"/>
                  </a:lnTo>
                  <a:lnTo>
                    <a:pt x="16080" y="7038"/>
                  </a:lnTo>
                  <a:lnTo>
                    <a:pt x="15949" y="7010"/>
                  </a:lnTo>
                  <a:lnTo>
                    <a:pt x="15805" y="6984"/>
                  </a:lnTo>
                  <a:lnTo>
                    <a:pt x="15651" y="6960"/>
                  </a:lnTo>
                  <a:lnTo>
                    <a:pt x="15484" y="6940"/>
                  </a:lnTo>
                  <a:lnTo>
                    <a:pt x="15306" y="6924"/>
                  </a:lnTo>
                  <a:lnTo>
                    <a:pt x="15119" y="6915"/>
                  </a:lnTo>
                  <a:lnTo>
                    <a:pt x="14920" y="6912"/>
                  </a:lnTo>
                  <a:lnTo>
                    <a:pt x="14711" y="6916"/>
                  </a:lnTo>
                  <a:lnTo>
                    <a:pt x="14493" y="6928"/>
                  </a:lnTo>
                  <a:lnTo>
                    <a:pt x="14265" y="6950"/>
                  </a:lnTo>
                  <a:lnTo>
                    <a:pt x="14028" y="6981"/>
                  </a:lnTo>
                  <a:lnTo>
                    <a:pt x="13782" y="7025"/>
                  </a:lnTo>
                  <a:lnTo>
                    <a:pt x="13529" y="7079"/>
                  </a:lnTo>
                  <a:lnTo>
                    <a:pt x="13267" y="7147"/>
                  </a:lnTo>
                  <a:lnTo>
                    <a:pt x="12997" y="7229"/>
                  </a:lnTo>
                  <a:lnTo>
                    <a:pt x="12721" y="7325"/>
                  </a:lnTo>
                  <a:lnTo>
                    <a:pt x="12437" y="7437"/>
                  </a:lnTo>
                  <a:lnTo>
                    <a:pt x="12146" y="7565"/>
                  </a:lnTo>
                  <a:lnTo>
                    <a:pt x="11848" y="7711"/>
                  </a:lnTo>
                  <a:lnTo>
                    <a:pt x="11545" y="7876"/>
                  </a:lnTo>
                  <a:lnTo>
                    <a:pt x="11237" y="8059"/>
                  </a:lnTo>
                  <a:lnTo>
                    <a:pt x="10923" y="8264"/>
                  </a:lnTo>
                  <a:lnTo>
                    <a:pt x="10604" y="8489"/>
                  </a:lnTo>
                  <a:lnTo>
                    <a:pt x="10574" y="8516"/>
                  </a:lnTo>
                  <a:lnTo>
                    <a:pt x="10489" y="8592"/>
                  </a:lnTo>
                  <a:lnTo>
                    <a:pt x="10428" y="8645"/>
                  </a:lnTo>
                  <a:lnTo>
                    <a:pt x="10354" y="8709"/>
                  </a:lnTo>
                  <a:lnTo>
                    <a:pt x="10269" y="8780"/>
                  </a:lnTo>
                  <a:lnTo>
                    <a:pt x="10173" y="8857"/>
                  </a:lnTo>
                  <a:lnTo>
                    <a:pt x="10068" y="8941"/>
                  </a:lnTo>
                  <a:lnTo>
                    <a:pt x="9952" y="9030"/>
                  </a:lnTo>
                  <a:lnTo>
                    <a:pt x="9828" y="9122"/>
                  </a:lnTo>
                  <a:lnTo>
                    <a:pt x="9697" y="9218"/>
                  </a:lnTo>
                  <a:lnTo>
                    <a:pt x="9557" y="9315"/>
                  </a:lnTo>
                  <a:lnTo>
                    <a:pt x="9410" y="9413"/>
                  </a:lnTo>
                  <a:lnTo>
                    <a:pt x="9258" y="9509"/>
                  </a:lnTo>
                  <a:lnTo>
                    <a:pt x="9100" y="9605"/>
                  </a:lnTo>
                  <a:lnTo>
                    <a:pt x="8937" y="9699"/>
                  </a:lnTo>
                  <a:lnTo>
                    <a:pt x="8770" y="9789"/>
                  </a:lnTo>
                  <a:lnTo>
                    <a:pt x="8599" y="9874"/>
                  </a:lnTo>
                  <a:lnTo>
                    <a:pt x="8425" y="9954"/>
                  </a:lnTo>
                  <a:lnTo>
                    <a:pt x="8249" y="10027"/>
                  </a:lnTo>
                  <a:lnTo>
                    <a:pt x="8071" y="10092"/>
                  </a:lnTo>
                  <a:lnTo>
                    <a:pt x="7892" y="10149"/>
                  </a:lnTo>
                  <a:lnTo>
                    <a:pt x="7713" y="10195"/>
                  </a:lnTo>
                  <a:lnTo>
                    <a:pt x="7534" y="10232"/>
                  </a:lnTo>
                  <a:lnTo>
                    <a:pt x="7356" y="10256"/>
                  </a:lnTo>
                  <a:lnTo>
                    <a:pt x="7179" y="10266"/>
                  </a:lnTo>
                  <a:lnTo>
                    <a:pt x="7004" y="10264"/>
                  </a:lnTo>
                  <a:lnTo>
                    <a:pt x="6832" y="10245"/>
                  </a:lnTo>
                  <a:lnTo>
                    <a:pt x="6663" y="10212"/>
                  </a:lnTo>
                  <a:lnTo>
                    <a:pt x="6499" y="10161"/>
                  </a:lnTo>
                  <a:lnTo>
                    <a:pt x="6339" y="10091"/>
                  </a:lnTo>
                  <a:lnTo>
                    <a:pt x="6331" y="10079"/>
                  </a:lnTo>
                  <a:lnTo>
                    <a:pt x="6304" y="10046"/>
                  </a:lnTo>
                  <a:lnTo>
                    <a:pt x="6285" y="10022"/>
                  </a:lnTo>
                  <a:lnTo>
                    <a:pt x="6261" y="9996"/>
                  </a:lnTo>
                  <a:lnTo>
                    <a:pt x="6233" y="9966"/>
                  </a:lnTo>
                  <a:lnTo>
                    <a:pt x="6201" y="9935"/>
                  </a:lnTo>
                  <a:lnTo>
                    <a:pt x="6164" y="9900"/>
                  </a:lnTo>
                  <a:lnTo>
                    <a:pt x="6125" y="9865"/>
                  </a:lnTo>
                  <a:lnTo>
                    <a:pt x="6080" y="9830"/>
                  </a:lnTo>
                  <a:lnTo>
                    <a:pt x="6032" y="9794"/>
                  </a:lnTo>
                  <a:lnTo>
                    <a:pt x="5979" y="9759"/>
                  </a:lnTo>
                  <a:lnTo>
                    <a:pt x="5923" y="9724"/>
                  </a:lnTo>
                  <a:lnTo>
                    <a:pt x="5863" y="9691"/>
                  </a:lnTo>
                  <a:lnTo>
                    <a:pt x="5799" y="9661"/>
                  </a:lnTo>
                  <a:lnTo>
                    <a:pt x="5731" y="9632"/>
                  </a:lnTo>
                  <a:lnTo>
                    <a:pt x="5660" y="9609"/>
                  </a:lnTo>
                  <a:lnTo>
                    <a:pt x="5584" y="9588"/>
                  </a:lnTo>
                  <a:lnTo>
                    <a:pt x="5506" y="9571"/>
                  </a:lnTo>
                  <a:lnTo>
                    <a:pt x="5424" y="9561"/>
                  </a:lnTo>
                  <a:lnTo>
                    <a:pt x="5337" y="9555"/>
                  </a:lnTo>
                  <a:lnTo>
                    <a:pt x="5248" y="9556"/>
                  </a:lnTo>
                  <a:lnTo>
                    <a:pt x="5154" y="9564"/>
                  </a:lnTo>
                  <a:lnTo>
                    <a:pt x="5058" y="9578"/>
                  </a:lnTo>
                  <a:lnTo>
                    <a:pt x="4958" y="9601"/>
                  </a:lnTo>
                  <a:lnTo>
                    <a:pt x="4854" y="9634"/>
                  </a:lnTo>
                  <a:lnTo>
                    <a:pt x="4748" y="9674"/>
                  </a:lnTo>
                  <a:lnTo>
                    <a:pt x="4638" y="9724"/>
                  </a:lnTo>
                  <a:lnTo>
                    <a:pt x="4524" y="9785"/>
                  </a:lnTo>
                  <a:lnTo>
                    <a:pt x="4407" y="9856"/>
                  </a:lnTo>
                  <a:lnTo>
                    <a:pt x="4288" y="9939"/>
                  </a:lnTo>
                  <a:lnTo>
                    <a:pt x="4162" y="10040"/>
                  </a:lnTo>
                  <a:lnTo>
                    <a:pt x="4042" y="10143"/>
                  </a:lnTo>
                  <a:lnTo>
                    <a:pt x="3927" y="10245"/>
                  </a:lnTo>
                  <a:lnTo>
                    <a:pt x="3819" y="10349"/>
                  </a:lnTo>
                  <a:lnTo>
                    <a:pt x="3716" y="10452"/>
                  </a:lnTo>
                  <a:lnTo>
                    <a:pt x="3618" y="10555"/>
                  </a:lnTo>
                  <a:lnTo>
                    <a:pt x="3525" y="10658"/>
                  </a:lnTo>
                  <a:lnTo>
                    <a:pt x="3437" y="10763"/>
                  </a:lnTo>
                  <a:lnTo>
                    <a:pt x="3353" y="10866"/>
                  </a:lnTo>
                  <a:lnTo>
                    <a:pt x="3273" y="10969"/>
                  </a:lnTo>
                  <a:lnTo>
                    <a:pt x="3198" y="11073"/>
                  </a:lnTo>
                  <a:lnTo>
                    <a:pt x="3126" y="11176"/>
                  </a:lnTo>
                  <a:lnTo>
                    <a:pt x="3059" y="11280"/>
                  </a:lnTo>
                  <a:lnTo>
                    <a:pt x="2994" y="11383"/>
                  </a:lnTo>
                  <a:lnTo>
                    <a:pt x="2933" y="11485"/>
                  </a:lnTo>
                  <a:lnTo>
                    <a:pt x="2873" y="11587"/>
                  </a:lnTo>
                  <a:lnTo>
                    <a:pt x="2817" y="11688"/>
                  </a:lnTo>
                  <a:lnTo>
                    <a:pt x="2763" y="11790"/>
                  </a:lnTo>
                  <a:lnTo>
                    <a:pt x="2712" y="11891"/>
                  </a:lnTo>
                  <a:lnTo>
                    <a:pt x="2662" y="11991"/>
                  </a:lnTo>
                  <a:lnTo>
                    <a:pt x="2613" y="12090"/>
                  </a:lnTo>
                  <a:lnTo>
                    <a:pt x="2567" y="12189"/>
                  </a:lnTo>
                  <a:lnTo>
                    <a:pt x="2521" y="12287"/>
                  </a:lnTo>
                  <a:lnTo>
                    <a:pt x="2477" y="12384"/>
                  </a:lnTo>
                  <a:lnTo>
                    <a:pt x="2389" y="12574"/>
                  </a:lnTo>
                  <a:lnTo>
                    <a:pt x="2303" y="12761"/>
                  </a:lnTo>
                  <a:lnTo>
                    <a:pt x="2259" y="12853"/>
                  </a:lnTo>
                  <a:lnTo>
                    <a:pt x="2215" y="12943"/>
                  </a:lnTo>
                  <a:lnTo>
                    <a:pt x="2170" y="13033"/>
                  </a:lnTo>
                  <a:lnTo>
                    <a:pt x="2125" y="13121"/>
                  </a:lnTo>
                  <a:lnTo>
                    <a:pt x="570" y="3801"/>
                  </a:lnTo>
                  <a:lnTo>
                    <a:pt x="191" y="3898"/>
                  </a:lnTo>
                  <a:lnTo>
                    <a:pt x="247" y="3635"/>
                  </a:lnTo>
                  <a:lnTo>
                    <a:pt x="15" y="3682"/>
                  </a:lnTo>
                  <a:lnTo>
                    <a:pt x="370" y="2657"/>
                  </a:lnTo>
                  <a:lnTo>
                    <a:pt x="224" y="2503"/>
                  </a:lnTo>
                  <a:lnTo>
                    <a:pt x="279" y="2792"/>
                  </a:lnTo>
                  <a:lnTo>
                    <a:pt x="231" y="2906"/>
                  </a:lnTo>
                  <a:lnTo>
                    <a:pt x="146" y="2397"/>
                  </a:lnTo>
                  <a:lnTo>
                    <a:pt x="11" y="2205"/>
                  </a:lnTo>
                  <a:lnTo>
                    <a:pt x="0" y="403"/>
                  </a:lnTo>
                  <a:lnTo>
                    <a:pt x="618" y="2034"/>
                  </a:lnTo>
                  <a:lnTo>
                    <a:pt x="549" y="2200"/>
                  </a:lnTo>
                  <a:lnTo>
                    <a:pt x="564" y="2195"/>
                  </a:lnTo>
                  <a:lnTo>
                    <a:pt x="584" y="2191"/>
                  </a:lnTo>
                  <a:lnTo>
                    <a:pt x="608" y="2187"/>
                  </a:lnTo>
                  <a:lnTo>
                    <a:pt x="636" y="2182"/>
                  </a:lnTo>
                  <a:lnTo>
                    <a:pt x="667" y="2177"/>
                  </a:lnTo>
                  <a:lnTo>
                    <a:pt x="701" y="2171"/>
                  </a:lnTo>
                  <a:lnTo>
                    <a:pt x="735" y="2166"/>
                  </a:lnTo>
                  <a:lnTo>
                    <a:pt x="773" y="2160"/>
                  </a:lnTo>
                  <a:close/>
                  <a:moveTo>
                    <a:pt x="553" y="3699"/>
                  </a:moveTo>
                  <a:lnTo>
                    <a:pt x="534" y="3590"/>
                  </a:lnTo>
                  <a:lnTo>
                    <a:pt x="398" y="3628"/>
                  </a:lnTo>
                  <a:lnTo>
                    <a:pt x="372" y="3749"/>
                  </a:lnTo>
                  <a:lnTo>
                    <a:pt x="553" y="3699"/>
                  </a:lnTo>
                  <a:close/>
                  <a:moveTo>
                    <a:pt x="507" y="3427"/>
                  </a:moveTo>
                  <a:lnTo>
                    <a:pt x="474" y="3228"/>
                  </a:lnTo>
                  <a:lnTo>
                    <a:pt x="416" y="3452"/>
                  </a:lnTo>
                  <a:lnTo>
                    <a:pt x="507" y="3427"/>
                  </a:lnTo>
                  <a:close/>
                  <a:moveTo>
                    <a:pt x="437" y="3010"/>
                  </a:moveTo>
                  <a:lnTo>
                    <a:pt x="412" y="2857"/>
                  </a:lnTo>
                  <a:lnTo>
                    <a:pt x="194" y="3521"/>
                  </a:lnTo>
                  <a:lnTo>
                    <a:pt x="290" y="3495"/>
                  </a:lnTo>
                  <a:lnTo>
                    <a:pt x="437" y="3010"/>
                  </a:lnTo>
                  <a:close/>
                  <a:moveTo>
                    <a:pt x="345" y="2451"/>
                  </a:moveTo>
                  <a:lnTo>
                    <a:pt x="321" y="2311"/>
                  </a:lnTo>
                  <a:lnTo>
                    <a:pt x="319" y="2312"/>
                  </a:lnTo>
                  <a:lnTo>
                    <a:pt x="41" y="648"/>
                  </a:lnTo>
                  <a:lnTo>
                    <a:pt x="111" y="2160"/>
                  </a:lnTo>
                  <a:lnTo>
                    <a:pt x="345" y="2451"/>
                  </a:lnTo>
                  <a:close/>
                </a:path>
              </a:pathLst>
            </a:custGeom>
            <a:solidFill>
              <a:srgbClr val="AE0E1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5"/>
            <p:cNvSpPr>
              <a:spLocks/>
            </p:cNvSpPr>
            <p:nvPr/>
          </p:nvSpPr>
          <p:spPr bwMode="auto">
            <a:xfrm>
              <a:off x="4055739" y="1100338"/>
              <a:ext cx="387479" cy="395152"/>
            </a:xfrm>
            <a:custGeom>
              <a:avLst/>
              <a:gdLst>
                <a:gd name="T0" fmla="*/ 9730 w 15756"/>
                <a:gd name="T1" fmla="*/ 253 h 16068"/>
                <a:gd name="T2" fmla="*/ 11826 w 15756"/>
                <a:gd name="T3" fmla="*/ 1108 h 16068"/>
                <a:gd name="T4" fmla="*/ 13508 w 15756"/>
                <a:gd name="T5" fmla="*/ 2441 h 16068"/>
                <a:gd name="T6" fmla="*/ 14743 w 15756"/>
                <a:gd name="T7" fmla="*/ 4133 h 16068"/>
                <a:gd name="T8" fmla="*/ 15503 w 15756"/>
                <a:gd name="T9" fmla="*/ 6065 h 16068"/>
                <a:gd name="T10" fmla="*/ 15755 w 15756"/>
                <a:gd name="T11" fmla="*/ 8111 h 16068"/>
                <a:gd name="T12" fmla="*/ 15467 w 15756"/>
                <a:gd name="T13" fmla="*/ 10154 h 16068"/>
                <a:gd name="T14" fmla="*/ 14610 w 15756"/>
                <a:gd name="T15" fmla="*/ 12071 h 16068"/>
                <a:gd name="T16" fmla="*/ 12376 w 15756"/>
                <a:gd name="T17" fmla="*/ 14520 h 16068"/>
                <a:gd name="T18" fmla="*/ 11170 w 15756"/>
                <a:gd name="T19" fmla="*/ 15175 h 16068"/>
                <a:gd name="T20" fmla="*/ 9951 w 15756"/>
                <a:gd name="T21" fmla="*/ 15641 h 16068"/>
                <a:gd name="T22" fmla="*/ 8725 w 15756"/>
                <a:gd name="T23" fmla="*/ 15912 h 16068"/>
                <a:gd name="T24" fmla="*/ 7497 w 15756"/>
                <a:gd name="T25" fmla="*/ 15989 h 16068"/>
                <a:gd name="T26" fmla="*/ 6270 w 15756"/>
                <a:gd name="T27" fmla="*/ 15865 h 16068"/>
                <a:gd name="T28" fmla="*/ 5050 w 15756"/>
                <a:gd name="T29" fmla="*/ 15539 h 16068"/>
                <a:gd name="T30" fmla="*/ 3842 w 15756"/>
                <a:gd name="T31" fmla="*/ 15007 h 16068"/>
                <a:gd name="T32" fmla="*/ 2649 w 15756"/>
                <a:gd name="T33" fmla="*/ 14265 h 16068"/>
                <a:gd name="T34" fmla="*/ 2450 w 15756"/>
                <a:gd name="T35" fmla="*/ 14829 h 16068"/>
                <a:gd name="T36" fmla="*/ 2374 w 15756"/>
                <a:gd name="T37" fmla="*/ 15238 h 16068"/>
                <a:gd name="T38" fmla="*/ 2200 w 15756"/>
                <a:gd name="T39" fmla="*/ 15581 h 16068"/>
                <a:gd name="T40" fmla="*/ 1942 w 15756"/>
                <a:gd name="T41" fmla="*/ 15842 h 16068"/>
                <a:gd name="T42" fmla="*/ 1620 w 15756"/>
                <a:gd name="T43" fmla="*/ 16009 h 16068"/>
                <a:gd name="T44" fmla="*/ 1252 w 15756"/>
                <a:gd name="T45" fmla="*/ 16068 h 16068"/>
                <a:gd name="T46" fmla="*/ 856 w 15756"/>
                <a:gd name="T47" fmla="*/ 16008 h 16068"/>
                <a:gd name="T48" fmla="*/ 451 w 15756"/>
                <a:gd name="T49" fmla="*/ 15816 h 16068"/>
                <a:gd name="T50" fmla="*/ 175 w 15756"/>
                <a:gd name="T51" fmla="*/ 15467 h 16068"/>
                <a:gd name="T52" fmla="*/ 35 w 15756"/>
                <a:gd name="T53" fmla="*/ 15094 h 16068"/>
                <a:gd name="T54" fmla="*/ 1 w 15756"/>
                <a:gd name="T55" fmla="*/ 14729 h 16068"/>
                <a:gd name="T56" fmla="*/ 66 w 15756"/>
                <a:gd name="T57" fmla="*/ 14388 h 16068"/>
                <a:gd name="T58" fmla="*/ 228 w 15756"/>
                <a:gd name="T59" fmla="*/ 14085 h 16068"/>
                <a:gd name="T60" fmla="*/ 481 w 15756"/>
                <a:gd name="T61" fmla="*/ 13834 h 16068"/>
                <a:gd name="T62" fmla="*/ 820 w 15756"/>
                <a:gd name="T63" fmla="*/ 13651 h 16068"/>
                <a:gd name="T64" fmla="*/ 1242 w 15756"/>
                <a:gd name="T65" fmla="*/ 13548 h 16068"/>
                <a:gd name="T66" fmla="*/ 1687 w 15756"/>
                <a:gd name="T67" fmla="*/ 10896 h 16068"/>
                <a:gd name="T68" fmla="*/ 2594 w 15756"/>
                <a:gd name="T69" fmla="*/ 11657 h 16068"/>
                <a:gd name="T70" fmla="*/ 3570 w 15756"/>
                <a:gd name="T71" fmla="*/ 12297 h 16068"/>
                <a:gd name="T72" fmla="*/ 4603 w 15756"/>
                <a:gd name="T73" fmla="*/ 12795 h 16068"/>
                <a:gd name="T74" fmla="*/ 5684 w 15756"/>
                <a:gd name="T75" fmla="*/ 13133 h 16068"/>
                <a:gd name="T76" fmla="*/ 6802 w 15756"/>
                <a:gd name="T77" fmla="*/ 13290 h 16068"/>
                <a:gd name="T78" fmla="*/ 7947 w 15756"/>
                <a:gd name="T79" fmla="*/ 13248 h 16068"/>
                <a:gd name="T80" fmla="*/ 9108 w 15756"/>
                <a:gd name="T81" fmla="*/ 12988 h 16068"/>
                <a:gd name="T82" fmla="*/ 10277 w 15756"/>
                <a:gd name="T83" fmla="*/ 12489 h 16068"/>
                <a:gd name="T84" fmla="*/ 5331 w 15756"/>
                <a:gd name="T85" fmla="*/ 2506 h 16068"/>
                <a:gd name="T86" fmla="*/ 5685 w 15756"/>
                <a:gd name="T87" fmla="*/ 2576 h 16068"/>
                <a:gd name="T88" fmla="*/ 6027 w 15756"/>
                <a:gd name="T89" fmla="*/ 2611 h 16068"/>
                <a:gd name="T90" fmla="*/ 6359 w 15756"/>
                <a:gd name="T91" fmla="*/ 2608 h 16068"/>
                <a:gd name="T92" fmla="*/ 6676 w 15756"/>
                <a:gd name="T93" fmla="*/ 2565 h 16068"/>
                <a:gd name="T94" fmla="*/ 6981 w 15756"/>
                <a:gd name="T95" fmla="*/ 2479 h 16068"/>
                <a:gd name="T96" fmla="*/ 7272 w 15756"/>
                <a:gd name="T97" fmla="*/ 2350 h 16068"/>
                <a:gd name="T98" fmla="*/ 7549 w 15756"/>
                <a:gd name="T99" fmla="*/ 2174 h 16068"/>
                <a:gd name="T100" fmla="*/ 7811 w 15756"/>
                <a:gd name="T101" fmla="*/ 1951 h 16068"/>
                <a:gd name="T102" fmla="*/ 12510 w 15756"/>
                <a:gd name="T103" fmla="*/ 10286 h 16068"/>
                <a:gd name="T104" fmla="*/ 12943 w 15756"/>
                <a:gd name="T105" fmla="*/ 8938 h 16068"/>
                <a:gd name="T106" fmla="*/ 13043 w 15756"/>
                <a:gd name="T107" fmla="*/ 7449 h 16068"/>
                <a:gd name="T108" fmla="*/ 12826 w 15756"/>
                <a:gd name="T109" fmla="*/ 5893 h 16068"/>
                <a:gd name="T110" fmla="*/ 12305 w 15756"/>
                <a:gd name="T111" fmla="*/ 4349 h 16068"/>
                <a:gd name="T112" fmla="*/ 11495 w 15756"/>
                <a:gd name="T113" fmla="*/ 2896 h 16068"/>
                <a:gd name="T114" fmla="*/ 10412 w 15756"/>
                <a:gd name="T115" fmla="*/ 1611 h 16068"/>
                <a:gd name="T116" fmla="*/ 9070 w 15756"/>
                <a:gd name="T117" fmla="*/ 571 h 16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756" h="16068">
                  <a:moveTo>
                    <a:pt x="7903" y="0"/>
                  </a:moveTo>
                  <a:lnTo>
                    <a:pt x="8535" y="43"/>
                  </a:lnTo>
                  <a:lnTo>
                    <a:pt x="9143" y="129"/>
                  </a:lnTo>
                  <a:lnTo>
                    <a:pt x="9730" y="253"/>
                  </a:lnTo>
                  <a:lnTo>
                    <a:pt x="10291" y="415"/>
                  </a:lnTo>
                  <a:lnTo>
                    <a:pt x="10827" y="613"/>
                  </a:lnTo>
                  <a:lnTo>
                    <a:pt x="11339" y="844"/>
                  </a:lnTo>
                  <a:lnTo>
                    <a:pt x="11826" y="1108"/>
                  </a:lnTo>
                  <a:lnTo>
                    <a:pt x="12287" y="1400"/>
                  </a:lnTo>
                  <a:lnTo>
                    <a:pt x="12720" y="1722"/>
                  </a:lnTo>
                  <a:lnTo>
                    <a:pt x="13128" y="2070"/>
                  </a:lnTo>
                  <a:lnTo>
                    <a:pt x="13508" y="2441"/>
                  </a:lnTo>
                  <a:lnTo>
                    <a:pt x="13859" y="2835"/>
                  </a:lnTo>
                  <a:lnTo>
                    <a:pt x="14183" y="3251"/>
                  </a:lnTo>
                  <a:lnTo>
                    <a:pt x="14478" y="3684"/>
                  </a:lnTo>
                  <a:lnTo>
                    <a:pt x="14743" y="4133"/>
                  </a:lnTo>
                  <a:lnTo>
                    <a:pt x="14979" y="4599"/>
                  </a:lnTo>
                  <a:lnTo>
                    <a:pt x="15185" y="5077"/>
                  </a:lnTo>
                  <a:lnTo>
                    <a:pt x="15360" y="5567"/>
                  </a:lnTo>
                  <a:lnTo>
                    <a:pt x="15503" y="6065"/>
                  </a:lnTo>
                  <a:lnTo>
                    <a:pt x="15614" y="6570"/>
                  </a:lnTo>
                  <a:lnTo>
                    <a:pt x="15695" y="7081"/>
                  </a:lnTo>
                  <a:lnTo>
                    <a:pt x="15741" y="7595"/>
                  </a:lnTo>
                  <a:lnTo>
                    <a:pt x="15755" y="8111"/>
                  </a:lnTo>
                  <a:lnTo>
                    <a:pt x="15735" y="8628"/>
                  </a:lnTo>
                  <a:lnTo>
                    <a:pt x="15681" y="9141"/>
                  </a:lnTo>
                  <a:lnTo>
                    <a:pt x="15591" y="9651"/>
                  </a:lnTo>
                  <a:lnTo>
                    <a:pt x="15467" y="10154"/>
                  </a:lnTo>
                  <a:lnTo>
                    <a:pt x="15307" y="10650"/>
                  </a:lnTo>
                  <a:lnTo>
                    <a:pt x="15112" y="11136"/>
                  </a:lnTo>
                  <a:lnTo>
                    <a:pt x="14880" y="11610"/>
                  </a:lnTo>
                  <a:lnTo>
                    <a:pt x="14610" y="12071"/>
                  </a:lnTo>
                  <a:lnTo>
                    <a:pt x="14303" y="12517"/>
                  </a:lnTo>
                  <a:lnTo>
                    <a:pt x="15756" y="13901"/>
                  </a:lnTo>
                  <a:lnTo>
                    <a:pt x="13807" y="15935"/>
                  </a:lnTo>
                  <a:lnTo>
                    <a:pt x="12376" y="14520"/>
                  </a:lnTo>
                  <a:lnTo>
                    <a:pt x="12076" y="14702"/>
                  </a:lnTo>
                  <a:lnTo>
                    <a:pt x="11775" y="14872"/>
                  </a:lnTo>
                  <a:lnTo>
                    <a:pt x="11473" y="15030"/>
                  </a:lnTo>
                  <a:lnTo>
                    <a:pt x="11170" y="15175"/>
                  </a:lnTo>
                  <a:lnTo>
                    <a:pt x="10866" y="15310"/>
                  </a:lnTo>
                  <a:lnTo>
                    <a:pt x="10562" y="15432"/>
                  </a:lnTo>
                  <a:lnTo>
                    <a:pt x="10256" y="15543"/>
                  </a:lnTo>
                  <a:lnTo>
                    <a:pt x="9951" y="15641"/>
                  </a:lnTo>
                  <a:lnTo>
                    <a:pt x="9645" y="15727"/>
                  </a:lnTo>
                  <a:lnTo>
                    <a:pt x="9339" y="15801"/>
                  </a:lnTo>
                  <a:lnTo>
                    <a:pt x="9032" y="15863"/>
                  </a:lnTo>
                  <a:lnTo>
                    <a:pt x="8725" y="15912"/>
                  </a:lnTo>
                  <a:lnTo>
                    <a:pt x="8418" y="15951"/>
                  </a:lnTo>
                  <a:lnTo>
                    <a:pt x="8111" y="15976"/>
                  </a:lnTo>
                  <a:lnTo>
                    <a:pt x="7804" y="15988"/>
                  </a:lnTo>
                  <a:lnTo>
                    <a:pt x="7497" y="15989"/>
                  </a:lnTo>
                  <a:lnTo>
                    <a:pt x="7190" y="15977"/>
                  </a:lnTo>
                  <a:lnTo>
                    <a:pt x="6883" y="15952"/>
                  </a:lnTo>
                  <a:lnTo>
                    <a:pt x="6576" y="15914"/>
                  </a:lnTo>
                  <a:lnTo>
                    <a:pt x="6270" y="15865"/>
                  </a:lnTo>
                  <a:lnTo>
                    <a:pt x="5964" y="15802"/>
                  </a:lnTo>
                  <a:lnTo>
                    <a:pt x="5659" y="15727"/>
                  </a:lnTo>
                  <a:lnTo>
                    <a:pt x="5354" y="15639"/>
                  </a:lnTo>
                  <a:lnTo>
                    <a:pt x="5050" y="15539"/>
                  </a:lnTo>
                  <a:lnTo>
                    <a:pt x="4747" y="15424"/>
                  </a:lnTo>
                  <a:lnTo>
                    <a:pt x="4445" y="15298"/>
                  </a:lnTo>
                  <a:lnTo>
                    <a:pt x="4143" y="15159"/>
                  </a:lnTo>
                  <a:lnTo>
                    <a:pt x="3842" y="15007"/>
                  </a:lnTo>
                  <a:lnTo>
                    <a:pt x="3543" y="14841"/>
                  </a:lnTo>
                  <a:lnTo>
                    <a:pt x="3244" y="14662"/>
                  </a:lnTo>
                  <a:lnTo>
                    <a:pt x="2945" y="14470"/>
                  </a:lnTo>
                  <a:lnTo>
                    <a:pt x="2649" y="14265"/>
                  </a:lnTo>
                  <a:lnTo>
                    <a:pt x="2428" y="14483"/>
                  </a:lnTo>
                  <a:lnTo>
                    <a:pt x="2443" y="14602"/>
                  </a:lnTo>
                  <a:lnTo>
                    <a:pt x="2450" y="14716"/>
                  </a:lnTo>
                  <a:lnTo>
                    <a:pt x="2450" y="14829"/>
                  </a:lnTo>
                  <a:lnTo>
                    <a:pt x="2441" y="14937"/>
                  </a:lnTo>
                  <a:lnTo>
                    <a:pt x="2426" y="15042"/>
                  </a:lnTo>
                  <a:lnTo>
                    <a:pt x="2404" y="15142"/>
                  </a:lnTo>
                  <a:lnTo>
                    <a:pt x="2374" y="15238"/>
                  </a:lnTo>
                  <a:lnTo>
                    <a:pt x="2340" y="15331"/>
                  </a:lnTo>
                  <a:lnTo>
                    <a:pt x="2299" y="15419"/>
                  </a:lnTo>
                  <a:lnTo>
                    <a:pt x="2252" y="15503"/>
                  </a:lnTo>
                  <a:lnTo>
                    <a:pt x="2200" y="15581"/>
                  </a:lnTo>
                  <a:lnTo>
                    <a:pt x="2143" y="15654"/>
                  </a:lnTo>
                  <a:lnTo>
                    <a:pt x="2080" y="15723"/>
                  </a:lnTo>
                  <a:lnTo>
                    <a:pt x="2013" y="15785"/>
                  </a:lnTo>
                  <a:lnTo>
                    <a:pt x="1942" y="15842"/>
                  </a:lnTo>
                  <a:lnTo>
                    <a:pt x="1867" y="15892"/>
                  </a:lnTo>
                  <a:lnTo>
                    <a:pt x="1788" y="15937"/>
                  </a:lnTo>
                  <a:lnTo>
                    <a:pt x="1706" y="15977"/>
                  </a:lnTo>
                  <a:lnTo>
                    <a:pt x="1620" y="16009"/>
                  </a:lnTo>
                  <a:lnTo>
                    <a:pt x="1531" y="16034"/>
                  </a:lnTo>
                  <a:lnTo>
                    <a:pt x="1441" y="16052"/>
                  </a:lnTo>
                  <a:lnTo>
                    <a:pt x="1348" y="16064"/>
                  </a:lnTo>
                  <a:lnTo>
                    <a:pt x="1252" y="16068"/>
                  </a:lnTo>
                  <a:lnTo>
                    <a:pt x="1155" y="16065"/>
                  </a:lnTo>
                  <a:lnTo>
                    <a:pt x="1057" y="16054"/>
                  </a:lnTo>
                  <a:lnTo>
                    <a:pt x="956" y="16035"/>
                  </a:lnTo>
                  <a:lnTo>
                    <a:pt x="856" y="16008"/>
                  </a:lnTo>
                  <a:lnTo>
                    <a:pt x="755" y="15973"/>
                  </a:lnTo>
                  <a:lnTo>
                    <a:pt x="653" y="15929"/>
                  </a:lnTo>
                  <a:lnTo>
                    <a:pt x="552" y="15877"/>
                  </a:lnTo>
                  <a:lnTo>
                    <a:pt x="451" y="15816"/>
                  </a:lnTo>
                  <a:lnTo>
                    <a:pt x="349" y="15746"/>
                  </a:lnTo>
                  <a:lnTo>
                    <a:pt x="284" y="15653"/>
                  </a:lnTo>
                  <a:lnTo>
                    <a:pt x="226" y="15561"/>
                  </a:lnTo>
                  <a:lnTo>
                    <a:pt x="175" y="15467"/>
                  </a:lnTo>
                  <a:lnTo>
                    <a:pt x="129" y="15374"/>
                  </a:lnTo>
                  <a:lnTo>
                    <a:pt x="91" y="15281"/>
                  </a:lnTo>
                  <a:lnTo>
                    <a:pt x="60" y="15187"/>
                  </a:lnTo>
                  <a:lnTo>
                    <a:pt x="35" y="15094"/>
                  </a:lnTo>
                  <a:lnTo>
                    <a:pt x="17" y="15001"/>
                  </a:lnTo>
                  <a:lnTo>
                    <a:pt x="5" y="14909"/>
                  </a:lnTo>
                  <a:lnTo>
                    <a:pt x="0" y="14819"/>
                  </a:lnTo>
                  <a:lnTo>
                    <a:pt x="1" y="14729"/>
                  </a:lnTo>
                  <a:lnTo>
                    <a:pt x="8" y="14641"/>
                  </a:lnTo>
                  <a:lnTo>
                    <a:pt x="21" y="14555"/>
                  </a:lnTo>
                  <a:lnTo>
                    <a:pt x="41" y="14470"/>
                  </a:lnTo>
                  <a:lnTo>
                    <a:pt x="66" y="14388"/>
                  </a:lnTo>
                  <a:lnTo>
                    <a:pt x="98" y="14308"/>
                  </a:lnTo>
                  <a:lnTo>
                    <a:pt x="135" y="14230"/>
                  </a:lnTo>
                  <a:lnTo>
                    <a:pt x="179" y="14156"/>
                  </a:lnTo>
                  <a:lnTo>
                    <a:pt x="228" y="14085"/>
                  </a:lnTo>
                  <a:lnTo>
                    <a:pt x="283" y="14016"/>
                  </a:lnTo>
                  <a:lnTo>
                    <a:pt x="343" y="13952"/>
                  </a:lnTo>
                  <a:lnTo>
                    <a:pt x="409" y="13891"/>
                  </a:lnTo>
                  <a:lnTo>
                    <a:pt x="481" y="13834"/>
                  </a:lnTo>
                  <a:lnTo>
                    <a:pt x="558" y="13781"/>
                  </a:lnTo>
                  <a:lnTo>
                    <a:pt x="640" y="13733"/>
                  </a:lnTo>
                  <a:lnTo>
                    <a:pt x="728" y="13689"/>
                  </a:lnTo>
                  <a:lnTo>
                    <a:pt x="820" y="13651"/>
                  </a:lnTo>
                  <a:lnTo>
                    <a:pt x="918" y="13617"/>
                  </a:lnTo>
                  <a:lnTo>
                    <a:pt x="1021" y="13589"/>
                  </a:lnTo>
                  <a:lnTo>
                    <a:pt x="1129" y="13565"/>
                  </a:lnTo>
                  <a:lnTo>
                    <a:pt x="1242" y="13548"/>
                  </a:lnTo>
                  <a:lnTo>
                    <a:pt x="1360" y="13538"/>
                  </a:lnTo>
                  <a:lnTo>
                    <a:pt x="1517" y="13402"/>
                  </a:lnTo>
                  <a:lnTo>
                    <a:pt x="481" y="12137"/>
                  </a:lnTo>
                  <a:lnTo>
                    <a:pt x="1687" y="10896"/>
                  </a:lnTo>
                  <a:lnTo>
                    <a:pt x="1907" y="11097"/>
                  </a:lnTo>
                  <a:lnTo>
                    <a:pt x="2132" y="11291"/>
                  </a:lnTo>
                  <a:lnTo>
                    <a:pt x="2360" y="11478"/>
                  </a:lnTo>
                  <a:lnTo>
                    <a:pt x="2594" y="11657"/>
                  </a:lnTo>
                  <a:lnTo>
                    <a:pt x="2832" y="11829"/>
                  </a:lnTo>
                  <a:lnTo>
                    <a:pt x="3075" y="11994"/>
                  </a:lnTo>
                  <a:lnTo>
                    <a:pt x="3321" y="12149"/>
                  </a:lnTo>
                  <a:lnTo>
                    <a:pt x="3570" y="12297"/>
                  </a:lnTo>
                  <a:lnTo>
                    <a:pt x="3824" y="12436"/>
                  </a:lnTo>
                  <a:lnTo>
                    <a:pt x="4081" y="12565"/>
                  </a:lnTo>
                  <a:lnTo>
                    <a:pt x="4340" y="12685"/>
                  </a:lnTo>
                  <a:lnTo>
                    <a:pt x="4603" y="12795"/>
                  </a:lnTo>
                  <a:lnTo>
                    <a:pt x="4869" y="12896"/>
                  </a:lnTo>
                  <a:lnTo>
                    <a:pt x="5138" y="12985"/>
                  </a:lnTo>
                  <a:lnTo>
                    <a:pt x="5410" y="13064"/>
                  </a:lnTo>
                  <a:lnTo>
                    <a:pt x="5684" y="13133"/>
                  </a:lnTo>
                  <a:lnTo>
                    <a:pt x="5961" y="13190"/>
                  </a:lnTo>
                  <a:lnTo>
                    <a:pt x="6239" y="13235"/>
                  </a:lnTo>
                  <a:lnTo>
                    <a:pt x="6520" y="13269"/>
                  </a:lnTo>
                  <a:lnTo>
                    <a:pt x="6802" y="13290"/>
                  </a:lnTo>
                  <a:lnTo>
                    <a:pt x="7086" y="13299"/>
                  </a:lnTo>
                  <a:lnTo>
                    <a:pt x="7372" y="13295"/>
                  </a:lnTo>
                  <a:lnTo>
                    <a:pt x="7659" y="13279"/>
                  </a:lnTo>
                  <a:lnTo>
                    <a:pt x="7947" y="13248"/>
                  </a:lnTo>
                  <a:lnTo>
                    <a:pt x="8236" y="13205"/>
                  </a:lnTo>
                  <a:lnTo>
                    <a:pt x="8526" y="13147"/>
                  </a:lnTo>
                  <a:lnTo>
                    <a:pt x="8817" y="13074"/>
                  </a:lnTo>
                  <a:lnTo>
                    <a:pt x="9108" y="12988"/>
                  </a:lnTo>
                  <a:lnTo>
                    <a:pt x="9400" y="12887"/>
                  </a:lnTo>
                  <a:lnTo>
                    <a:pt x="9692" y="12769"/>
                  </a:lnTo>
                  <a:lnTo>
                    <a:pt x="9984" y="12637"/>
                  </a:lnTo>
                  <a:lnTo>
                    <a:pt x="10277" y="12489"/>
                  </a:lnTo>
                  <a:lnTo>
                    <a:pt x="5111" y="7485"/>
                  </a:lnTo>
                  <a:lnTo>
                    <a:pt x="3687" y="8967"/>
                  </a:lnTo>
                  <a:lnTo>
                    <a:pt x="1395" y="6670"/>
                  </a:lnTo>
                  <a:lnTo>
                    <a:pt x="5331" y="2506"/>
                  </a:lnTo>
                  <a:lnTo>
                    <a:pt x="5420" y="2527"/>
                  </a:lnTo>
                  <a:lnTo>
                    <a:pt x="5510" y="2545"/>
                  </a:lnTo>
                  <a:lnTo>
                    <a:pt x="5598" y="2562"/>
                  </a:lnTo>
                  <a:lnTo>
                    <a:pt x="5685" y="2576"/>
                  </a:lnTo>
                  <a:lnTo>
                    <a:pt x="5772" y="2589"/>
                  </a:lnTo>
                  <a:lnTo>
                    <a:pt x="5858" y="2598"/>
                  </a:lnTo>
                  <a:lnTo>
                    <a:pt x="5943" y="2606"/>
                  </a:lnTo>
                  <a:lnTo>
                    <a:pt x="6027" y="2611"/>
                  </a:lnTo>
                  <a:lnTo>
                    <a:pt x="6112" y="2614"/>
                  </a:lnTo>
                  <a:lnTo>
                    <a:pt x="6194" y="2614"/>
                  </a:lnTo>
                  <a:lnTo>
                    <a:pt x="6276" y="2612"/>
                  </a:lnTo>
                  <a:lnTo>
                    <a:pt x="6359" y="2608"/>
                  </a:lnTo>
                  <a:lnTo>
                    <a:pt x="6439" y="2601"/>
                  </a:lnTo>
                  <a:lnTo>
                    <a:pt x="6519" y="2591"/>
                  </a:lnTo>
                  <a:lnTo>
                    <a:pt x="6597" y="2579"/>
                  </a:lnTo>
                  <a:lnTo>
                    <a:pt x="6676" y="2565"/>
                  </a:lnTo>
                  <a:lnTo>
                    <a:pt x="6754" y="2547"/>
                  </a:lnTo>
                  <a:lnTo>
                    <a:pt x="6830" y="2527"/>
                  </a:lnTo>
                  <a:lnTo>
                    <a:pt x="6907" y="2505"/>
                  </a:lnTo>
                  <a:lnTo>
                    <a:pt x="6981" y="2479"/>
                  </a:lnTo>
                  <a:lnTo>
                    <a:pt x="7055" y="2451"/>
                  </a:lnTo>
                  <a:lnTo>
                    <a:pt x="7128" y="2420"/>
                  </a:lnTo>
                  <a:lnTo>
                    <a:pt x="7201" y="2386"/>
                  </a:lnTo>
                  <a:lnTo>
                    <a:pt x="7272" y="2350"/>
                  </a:lnTo>
                  <a:lnTo>
                    <a:pt x="7343" y="2310"/>
                  </a:lnTo>
                  <a:lnTo>
                    <a:pt x="7412" y="2268"/>
                  </a:lnTo>
                  <a:lnTo>
                    <a:pt x="7482" y="2222"/>
                  </a:lnTo>
                  <a:lnTo>
                    <a:pt x="7549" y="2174"/>
                  </a:lnTo>
                  <a:lnTo>
                    <a:pt x="7616" y="2123"/>
                  </a:lnTo>
                  <a:lnTo>
                    <a:pt x="7682" y="2069"/>
                  </a:lnTo>
                  <a:lnTo>
                    <a:pt x="7747" y="2012"/>
                  </a:lnTo>
                  <a:lnTo>
                    <a:pt x="7811" y="1951"/>
                  </a:lnTo>
                  <a:lnTo>
                    <a:pt x="9056" y="3228"/>
                  </a:lnTo>
                  <a:lnTo>
                    <a:pt x="7078" y="5349"/>
                  </a:lnTo>
                  <a:lnTo>
                    <a:pt x="12349" y="10590"/>
                  </a:lnTo>
                  <a:lnTo>
                    <a:pt x="12510" y="10286"/>
                  </a:lnTo>
                  <a:lnTo>
                    <a:pt x="12651" y="9966"/>
                  </a:lnTo>
                  <a:lnTo>
                    <a:pt x="12769" y="9635"/>
                  </a:lnTo>
                  <a:lnTo>
                    <a:pt x="12867" y="9291"/>
                  </a:lnTo>
                  <a:lnTo>
                    <a:pt x="12943" y="8938"/>
                  </a:lnTo>
                  <a:lnTo>
                    <a:pt x="12999" y="8576"/>
                  </a:lnTo>
                  <a:lnTo>
                    <a:pt x="13034" y="8207"/>
                  </a:lnTo>
                  <a:lnTo>
                    <a:pt x="13049" y="7830"/>
                  </a:lnTo>
                  <a:lnTo>
                    <a:pt x="13043" y="7449"/>
                  </a:lnTo>
                  <a:lnTo>
                    <a:pt x="13018" y="7063"/>
                  </a:lnTo>
                  <a:lnTo>
                    <a:pt x="12973" y="6674"/>
                  </a:lnTo>
                  <a:lnTo>
                    <a:pt x="12909" y="6284"/>
                  </a:lnTo>
                  <a:lnTo>
                    <a:pt x="12826" y="5893"/>
                  </a:lnTo>
                  <a:lnTo>
                    <a:pt x="12723" y="5503"/>
                  </a:lnTo>
                  <a:lnTo>
                    <a:pt x="12602" y="5115"/>
                  </a:lnTo>
                  <a:lnTo>
                    <a:pt x="12462" y="4730"/>
                  </a:lnTo>
                  <a:lnTo>
                    <a:pt x="12305" y="4349"/>
                  </a:lnTo>
                  <a:lnTo>
                    <a:pt x="12128" y="3975"/>
                  </a:lnTo>
                  <a:lnTo>
                    <a:pt x="11934" y="3607"/>
                  </a:lnTo>
                  <a:lnTo>
                    <a:pt x="11724" y="3247"/>
                  </a:lnTo>
                  <a:lnTo>
                    <a:pt x="11495" y="2896"/>
                  </a:lnTo>
                  <a:lnTo>
                    <a:pt x="11249" y="2557"/>
                  </a:lnTo>
                  <a:lnTo>
                    <a:pt x="10986" y="2228"/>
                  </a:lnTo>
                  <a:lnTo>
                    <a:pt x="10707" y="1912"/>
                  </a:lnTo>
                  <a:lnTo>
                    <a:pt x="10412" y="1611"/>
                  </a:lnTo>
                  <a:lnTo>
                    <a:pt x="10100" y="1326"/>
                  </a:lnTo>
                  <a:lnTo>
                    <a:pt x="9773" y="1055"/>
                  </a:lnTo>
                  <a:lnTo>
                    <a:pt x="9430" y="804"/>
                  </a:lnTo>
                  <a:lnTo>
                    <a:pt x="9070" y="571"/>
                  </a:lnTo>
                  <a:lnTo>
                    <a:pt x="8696" y="360"/>
                  </a:lnTo>
                  <a:lnTo>
                    <a:pt x="8308" y="169"/>
                  </a:lnTo>
                  <a:lnTo>
                    <a:pt x="7903"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14430308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barn(inVertical)">
                                          <p:cBhvr>
                                            <p:cTn id="7" dur="400"/>
                                            <p:tgtEl>
                                              <p:spTgt spid="9220"/>
                                            </p:tgtEl>
                                          </p:cBhvr>
                                        </p:animEffect>
                                      </p:childTnLst>
                                    </p:cTn>
                                  </p:par>
                                  <p:par>
                                    <p:cTn id="8" presetID="2" presetClass="entr" presetSubtype="8" decel="2500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2000" fill="hold"/>
                                            <p:tgtEl>
                                              <p:spTgt spid="4"/>
                                            </p:tgtEl>
                                            <p:attrNameLst>
                                              <p:attrName>ppt_x</p:attrName>
                                            </p:attrNameLst>
                                          </p:cBhvr>
                                          <p:tavLst>
                                            <p:tav tm="0">
                                              <p:val>
                                                <p:strVal val="0-#ppt_w/2"/>
                                              </p:val>
                                            </p:tav>
                                            <p:tav tm="100000">
                                              <p:val>
                                                <p:strVal val="#ppt_x"/>
                                              </p:val>
                                            </p:tav>
                                          </p:tavLst>
                                        </p:anim>
                                        <p:anim calcmode="lin" valueType="num">
                                          <p:cBhvr additive="base">
                                            <p:cTn id="11" dur="2000" fill="hold"/>
                                            <p:tgtEl>
                                              <p:spTgt spid="4"/>
                                            </p:tgtEl>
                                            <p:attrNameLst>
                                              <p:attrName>ppt_y</p:attrName>
                                            </p:attrNameLst>
                                          </p:cBhvr>
                                          <p:tavLst>
                                            <p:tav tm="0">
                                              <p:val>
                                                <p:strVal val="#ppt_y"/>
                                              </p:val>
                                            </p:tav>
                                            <p:tav tm="100000">
                                              <p:val>
                                                <p:strVal val="#ppt_y"/>
                                              </p:val>
                                            </p:tav>
                                          </p:tavLst>
                                        </p:anim>
                                      </p:childTnLst>
                                    </p:cTn>
                                  </p:par>
                                </p:childTnLst>
                              </p:cTn>
                            </p:par>
                            <p:par>
                              <p:cTn id="12" fill="hold">
                                <p:stCondLst>
                                  <p:cond delay="2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3000"/>
                                </p:stCondLst>
                                <p:childTnLst>
                                  <p:par>
                                    <p:cTn id="19" presetID="2" presetClass="entr" presetSubtype="2" fill="hold" nodeType="afterEffect" p14:presetBounceEnd="60000">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14:bounceEnd="60000">
                                          <p:cBhvr additive="base">
                                            <p:cTn id="21" dur="500" fill="hold"/>
                                            <p:tgtEl>
                                              <p:spTgt spid="3"/>
                                            </p:tgtEl>
                                            <p:attrNameLst>
                                              <p:attrName>ppt_x</p:attrName>
                                            </p:attrNameLst>
                                          </p:cBhvr>
                                          <p:tavLst>
                                            <p:tav tm="0">
                                              <p:val>
                                                <p:strVal val="1+#ppt_w/2"/>
                                              </p:val>
                                            </p:tav>
                                            <p:tav tm="100000">
                                              <p:val>
                                                <p:strVal val="#ppt_x"/>
                                              </p:val>
                                            </p:tav>
                                          </p:tavLst>
                                        </p:anim>
                                        <p:anim calcmode="lin" valueType="num" p14:bounceEnd="60000">
                                          <p:cBhvr additive="base">
                                            <p:cTn id="22" dur="500" fill="hold"/>
                                            <p:tgtEl>
                                              <p:spTgt spid="3"/>
                                            </p:tgtEl>
                                            <p:attrNameLst>
                                              <p:attrName>ppt_y</p:attrName>
                                            </p:attrNameLst>
                                          </p:cBhvr>
                                          <p:tavLst>
                                            <p:tav tm="0">
                                              <p:val>
                                                <p:strVal val="#ppt_y"/>
                                              </p:val>
                                            </p:tav>
                                            <p:tav tm="100000">
                                              <p:val>
                                                <p:strVal val="#ppt_y"/>
                                              </p:val>
                                            </p:tav>
                                          </p:tavLst>
                                        </p:anim>
                                      </p:childTnLst>
                                    </p:cTn>
                                  </p:par>
                                </p:childTnLst>
                              </p:cTn>
                            </p:par>
                            <p:par>
                              <p:cTn id="23" fill="hold">
                                <p:stCondLst>
                                  <p:cond delay="35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15"/>
                                            </p:tgtEl>
                                            <p:attrNameLst>
                                              <p:attrName>style.visibility</p:attrName>
                                            </p:attrNameLst>
                                          </p:cBhvr>
                                          <p:to>
                                            <p:strVal val="visible"/>
                                          </p:to>
                                        </p:set>
                                        <p:anim by="(-#ppt_w*2)" calcmode="lin" valueType="num">
                                          <p:cBhvr rctx="PPT">
                                            <p:cTn id="26" dur="500" autoRev="1" fill="hold">
                                              <p:stCondLst>
                                                <p:cond delay="0"/>
                                              </p:stCondLst>
                                            </p:cTn>
                                            <p:tgtEl>
                                              <p:spTgt spid="15"/>
                                            </p:tgtEl>
                                            <p:attrNameLst>
                                              <p:attrName>ppt_w</p:attrName>
                                            </p:attrNameLst>
                                          </p:cBhvr>
                                        </p:anim>
                                        <p:anim by="(#ppt_w*0.50)" calcmode="lin" valueType="num">
                                          <p:cBhvr>
                                            <p:cTn id="27" dur="500" decel="50000" autoRev="1" fill="hold">
                                              <p:stCondLst>
                                                <p:cond delay="0"/>
                                              </p:stCondLst>
                                            </p:cTn>
                                            <p:tgtEl>
                                              <p:spTgt spid="15"/>
                                            </p:tgtEl>
                                            <p:attrNameLst>
                                              <p:attrName>ppt_x</p:attrName>
                                            </p:attrNameLst>
                                          </p:cBhvr>
                                        </p:anim>
                                        <p:anim from="(-#ppt_h/2)" to="(#ppt_y)" calcmode="lin" valueType="num">
                                          <p:cBhvr>
                                            <p:cTn id="28" dur="1000" fill="hold">
                                              <p:stCondLst>
                                                <p:cond delay="0"/>
                                              </p:stCondLst>
                                            </p:cTn>
                                            <p:tgtEl>
                                              <p:spTgt spid="15"/>
                                            </p:tgtEl>
                                            <p:attrNameLst>
                                              <p:attrName>ppt_y</p:attrName>
                                            </p:attrNameLst>
                                          </p:cBhvr>
                                        </p:anim>
                                        <p:animRot by="21600000">
                                          <p:cBhvr>
                                            <p:cTn id="29" dur="10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Lst>
      </p:timing>
    </mc:Choice>
    <mc:Fallback xmlns="">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barn(inVertical)">
                                          <p:cBhvr>
                                            <p:cTn id="7" dur="400"/>
                                            <p:tgtEl>
                                              <p:spTgt spid="9220"/>
                                            </p:tgtEl>
                                          </p:cBhvr>
                                        </p:animEffect>
                                      </p:childTnLst>
                                    </p:cTn>
                                  </p:par>
                                  <p:par>
                                    <p:cTn id="8" presetID="2" presetClass="entr" presetSubtype="8" decel="2500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2000" fill="hold"/>
                                            <p:tgtEl>
                                              <p:spTgt spid="4"/>
                                            </p:tgtEl>
                                            <p:attrNameLst>
                                              <p:attrName>ppt_x</p:attrName>
                                            </p:attrNameLst>
                                          </p:cBhvr>
                                          <p:tavLst>
                                            <p:tav tm="0">
                                              <p:val>
                                                <p:strVal val="0-#ppt_w/2"/>
                                              </p:val>
                                            </p:tav>
                                            <p:tav tm="100000">
                                              <p:val>
                                                <p:strVal val="#ppt_x"/>
                                              </p:val>
                                            </p:tav>
                                          </p:tavLst>
                                        </p:anim>
                                        <p:anim calcmode="lin" valueType="num">
                                          <p:cBhvr additive="base">
                                            <p:cTn id="11" dur="2000" fill="hold"/>
                                            <p:tgtEl>
                                              <p:spTgt spid="4"/>
                                            </p:tgtEl>
                                            <p:attrNameLst>
                                              <p:attrName>ppt_y</p:attrName>
                                            </p:attrNameLst>
                                          </p:cBhvr>
                                          <p:tavLst>
                                            <p:tav tm="0">
                                              <p:val>
                                                <p:strVal val="#ppt_y"/>
                                              </p:val>
                                            </p:tav>
                                            <p:tav tm="100000">
                                              <p:val>
                                                <p:strVal val="#ppt_y"/>
                                              </p:val>
                                            </p:tav>
                                          </p:tavLst>
                                        </p:anim>
                                      </p:childTnLst>
                                    </p:cTn>
                                  </p:par>
                                </p:childTnLst>
                              </p:cTn>
                            </p:par>
                            <p:par>
                              <p:cTn id="12" fill="hold">
                                <p:stCondLst>
                                  <p:cond delay="2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3000"/>
                                </p:stCondLst>
                                <p:childTnLst>
                                  <p:par>
                                    <p:cTn id="19" presetID="2" presetClass="entr" presetSubtype="2"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1+#ppt_w/2"/>
                                              </p:val>
                                            </p:tav>
                                            <p:tav tm="100000">
                                              <p:val>
                                                <p:strVal val="#ppt_x"/>
                                              </p:val>
                                            </p:tav>
                                          </p:tavLst>
                                        </p:anim>
                                        <p:anim calcmode="lin" valueType="num">
                                          <p:cBhvr additive="base">
                                            <p:cTn id="22" dur="500" fill="hold"/>
                                            <p:tgtEl>
                                              <p:spTgt spid="3"/>
                                            </p:tgtEl>
                                            <p:attrNameLst>
                                              <p:attrName>ppt_y</p:attrName>
                                            </p:attrNameLst>
                                          </p:cBhvr>
                                          <p:tavLst>
                                            <p:tav tm="0">
                                              <p:val>
                                                <p:strVal val="#ppt_y"/>
                                              </p:val>
                                            </p:tav>
                                            <p:tav tm="100000">
                                              <p:val>
                                                <p:strVal val="#ppt_y"/>
                                              </p:val>
                                            </p:tav>
                                          </p:tavLst>
                                        </p:anim>
                                      </p:childTnLst>
                                    </p:cTn>
                                  </p:par>
                                </p:childTnLst>
                              </p:cTn>
                            </p:par>
                            <p:par>
                              <p:cTn id="23" fill="hold">
                                <p:stCondLst>
                                  <p:cond delay="35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15"/>
                                            </p:tgtEl>
                                            <p:attrNameLst>
                                              <p:attrName>style.visibility</p:attrName>
                                            </p:attrNameLst>
                                          </p:cBhvr>
                                          <p:to>
                                            <p:strVal val="visible"/>
                                          </p:to>
                                        </p:set>
                                        <p:anim by="(-#ppt_w*2)" calcmode="lin" valueType="num">
                                          <p:cBhvr rctx="PPT">
                                            <p:cTn id="26" dur="500" autoRev="1" fill="hold">
                                              <p:stCondLst>
                                                <p:cond delay="0"/>
                                              </p:stCondLst>
                                            </p:cTn>
                                            <p:tgtEl>
                                              <p:spTgt spid="15"/>
                                            </p:tgtEl>
                                            <p:attrNameLst>
                                              <p:attrName>ppt_w</p:attrName>
                                            </p:attrNameLst>
                                          </p:cBhvr>
                                        </p:anim>
                                        <p:anim by="(#ppt_w*0.50)" calcmode="lin" valueType="num">
                                          <p:cBhvr>
                                            <p:cTn id="27" dur="500" decel="50000" autoRev="1" fill="hold">
                                              <p:stCondLst>
                                                <p:cond delay="0"/>
                                              </p:stCondLst>
                                            </p:cTn>
                                            <p:tgtEl>
                                              <p:spTgt spid="15"/>
                                            </p:tgtEl>
                                            <p:attrNameLst>
                                              <p:attrName>ppt_x</p:attrName>
                                            </p:attrNameLst>
                                          </p:cBhvr>
                                        </p:anim>
                                        <p:anim from="(-#ppt_h/2)" to="(#ppt_y)" calcmode="lin" valueType="num">
                                          <p:cBhvr>
                                            <p:cTn id="28" dur="1000" fill="hold">
                                              <p:stCondLst>
                                                <p:cond delay="0"/>
                                              </p:stCondLst>
                                            </p:cTn>
                                            <p:tgtEl>
                                              <p:spTgt spid="15"/>
                                            </p:tgtEl>
                                            <p:attrNameLst>
                                              <p:attrName>ppt_y</p:attrName>
                                            </p:attrNameLst>
                                          </p:cBhvr>
                                        </p:anim>
                                        <p:animRot by="21600000">
                                          <p:cBhvr>
                                            <p:cTn id="29" dur="10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782326" y="1066712"/>
            <a:ext cx="3456384"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19971" y="958638"/>
            <a:ext cx="2702911" cy="14168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98698" y="958639"/>
            <a:ext cx="1043070" cy="14168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68043" y="2490208"/>
            <a:ext cx="2477839" cy="1041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58790" y="3651870"/>
            <a:ext cx="3096344" cy="1041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346774" y="1667058"/>
            <a:ext cx="2243864" cy="704017"/>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1921.7.23-8.3</a:t>
            </a:r>
            <a:endParaRPr lang="zh-CN" altLang="en-US" dirty="0">
              <a:solidFill>
                <a:schemeClr val="bg1"/>
              </a:solidFill>
            </a:endParaRPr>
          </a:p>
          <a:p>
            <a:pPr>
              <a:lnSpc>
                <a:spcPts val="1800"/>
              </a:lnSpc>
            </a:pPr>
            <a:r>
              <a:rPr lang="zh-CN" altLang="en-US" dirty="0">
                <a:solidFill>
                  <a:schemeClr val="bg1"/>
                </a:solidFill>
              </a:rPr>
              <a:t>地点：上海、嘉兴南湖</a:t>
            </a:r>
          </a:p>
        </p:txBody>
      </p:sp>
      <p:grpSp>
        <p:nvGrpSpPr>
          <p:cNvPr id="2" name="组合 1"/>
          <p:cNvGrpSpPr/>
          <p:nvPr/>
        </p:nvGrpSpPr>
        <p:grpSpPr>
          <a:xfrm>
            <a:off x="967608" y="1019528"/>
            <a:ext cx="3227586" cy="438582"/>
            <a:chOff x="796842" y="1053048"/>
            <a:chExt cx="3227586" cy="438582"/>
          </a:xfrm>
        </p:grpSpPr>
        <p:sp>
          <p:nvSpPr>
            <p:cNvPr id="6" name="TextBox 5"/>
            <p:cNvSpPr txBox="1"/>
            <p:nvPr/>
          </p:nvSpPr>
          <p:spPr>
            <a:xfrm>
              <a:off x="1144108" y="1053048"/>
              <a:ext cx="2880320" cy="438582"/>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500" b="1" dirty="0">
                  <a:solidFill>
                    <a:schemeClr val="accent3">
                      <a:lumMod val="40000"/>
                      <a:lumOff val="60000"/>
                    </a:schemeClr>
                  </a:solidFill>
                </a:rPr>
                <a:t>中国共产党第一次全国代表大会</a:t>
              </a:r>
            </a:p>
          </p:txBody>
        </p:sp>
        <p:sp>
          <p:nvSpPr>
            <p:cNvPr id="15" name="Freeform 4"/>
            <p:cNvSpPr>
              <a:spLocks/>
            </p:cNvSpPr>
            <p:nvPr/>
          </p:nvSpPr>
          <p:spPr bwMode="auto">
            <a:xfrm>
              <a:off x="796842" y="1131590"/>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2" name="TextBox 5"/>
          <p:cNvSpPr txBox="1"/>
          <p:nvPr/>
        </p:nvSpPr>
        <p:spPr>
          <a:xfrm>
            <a:off x="179884" y="2580023"/>
            <a:ext cx="4756520" cy="203132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一大通过了中国共产党的党纲全文十五条目，吸取了（上海党小组北京党支部，和陈独秀在广州起草案上海征求党内的同志意见和李汉俊起草寄予广州陈独秀的四个纲领）国内四个党纲和参考俄、英、美共的纲领，规定了党的奋斗目标、民主集中制的组织原则和党的纪律。大会还通过关于当前实际工作的决议，确定党成立后的中心任务是组织工人阶级，领导工人运动。大会选举陈独秀、张国焘、李达组成中央局，陈独秀为中央局书记。 </a:t>
            </a:r>
          </a:p>
        </p:txBody>
      </p:sp>
    </p:spTree>
    <p:extLst>
      <p:ext uri="{BB962C8B-B14F-4D97-AF65-F5344CB8AC3E}">
        <p14:creationId xmlns:p14="http://schemas.microsoft.com/office/powerpoint/2010/main" val="241738775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randombar(horizontal)">
                                      <p:cBhvr>
                                        <p:cTn id="18" dur="500"/>
                                        <p:tgtEl>
                                          <p:spTgt spid="4"/>
                                        </p:tgtEl>
                                      </p:cBhvr>
                                    </p:animEffect>
                                  </p:childTnLst>
                                </p:cTn>
                              </p:par>
                            </p:childTnLst>
                          </p:cTn>
                        </p:par>
                        <p:par>
                          <p:cTn id="19" fill="hold">
                            <p:stCondLst>
                              <p:cond delay="1000"/>
                            </p:stCondLst>
                            <p:childTnLst>
                              <p:par>
                                <p:cTn id="20" presetID="14" presetClass="entr" presetSubtype="10" fill="hold" nodeType="afterEffect">
                                  <p:stCondLst>
                                    <p:cond delay="0"/>
                                  </p:stCondLst>
                                  <p:childTnLst>
                                    <p:set>
                                      <p:cBhvr>
                                        <p:cTn id="21" dur="1" fill="hold">
                                          <p:stCondLst>
                                            <p:cond delay="0"/>
                                          </p:stCondLst>
                                        </p:cTn>
                                        <p:tgtEl>
                                          <p:spTgt spid="3074"/>
                                        </p:tgtEl>
                                        <p:attrNameLst>
                                          <p:attrName>style.visibility</p:attrName>
                                        </p:attrNameLst>
                                      </p:cBhvr>
                                      <p:to>
                                        <p:strVal val="visible"/>
                                      </p:to>
                                    </p:set>
                                    <p:animEffect transition="in" filter="randombar(horizontal)">
                                      <p:cBhvr>
                                        <p:cTn id="22" dur="500"/>
                                        <p:tgtEl>
                                          <p:spTgt spid="3074"/>
                                        </p:tgtEl>
                                      </p:cBhvr>
                                    </p:animEffect>
                                  </p:childTnLst>
                                </p:cTn>
                              </p:par>
                            </p:childTnLst>
                          </p:cTn>
                        </p:par>
                        <p:par>
                          <p:cTn id="23" fill="hold">
                            <p:stCondLst>
                              <p:cond delay="1500"/>
                            </p:stCondLst>
                            <p:childTnLst>
                              <p:par>
                                <p:cTn id="24" presetID="14" presetClass="entr" presetSubtype="10" fill="hold" nodeType="afterEffect">
                                  <p:stCondLst>
                                    <p:cond delay="0"/>
                                  </p:stCondLst>
                                  <p:childTnLst>
                                    <p:set>
                                      <p:cBhvr>
                                        <p:cTn id="25" dur="1" fill="hold">
                                          <p:stCondLst>
                                            <p:cond delay="0"/>
                                          </p:stCondLst>
                                        </p:cTn>
                                        <p:tgtEl>
                                          <p:spTgt spid="3075"/>
                                        </p:tgtEl>
                                        <p:attrNameLst>
                                          <p:attrName>style.visibility</p:attrName>
                                        </p:attrNameLst>
                                      </p:cBhvr>
                                      <p:to>
                                        <p:strVal val="visible"/>
                                      </p:to>
                                    </p:set>
                                    <p:animEffect transition="in" filter="randombar(horizontal)">
                                      <p:cBhvr>
                                        <p:cTn id="26" dur="500"/>
                                        <p:tgtEl>
                                          <p:spTgt spid="3075"/>
                                        </p:tgtEl>
                                      </p:cBhvr>
                                    </p:animEffect>
                                  </p:childTnLst>
                                </p:cTn>
                              </p:par>
                            </p:childTnLst>
                          </p:cTn>
                        </p:par>
                        <p:par>
                          <p:cTn id="27" fill="hold">
                            <p:stCondLst>
                              <p:cond delay="2000"/>
                            </p:stCondLst>
                            <p:childTnLst>
                              <p:par>
                                <p:cTn id="28" presetID="14" presetClass="entr" presetSubtype="10" fill="hold" nodeType="afterEffect">
                                  <p:stCondLst>
                                    <p:cond delay="0"/>
                                  </p:stCondLst>
                                  <p:childTnLst>
                                    <p:set>
                                      <p:cBhvr>
                                        <p:cTn id="29" dur="1" fill="hold">
                                          <p:stCondLst>
                                            <p:cond delay="0"/>
                                          </p:stCondLst>
                                        </p:cTn>
                                        <p:tgtEl>
                                          <p:spTgt spid="3076"/>
                                        </p:tgtEl>
                                        <p:attrNameLst>
                                          <p:attrName>style.visibility</p:attrName>
                                        </p:attrNameLst>
                                      </p:cBhvr>
                                      <p:to>
                                        <p:strVal val="visible"/>
                                      </p:to>
                                    </p:set>
                                    <p:animEffect transition="in" filter="randombar(horizontal)">
                                      <p:cBhvr>
                                        <p:cTn id="30" dur="500"/>
                                        <p:tgtEl>
                                          <p:spTgt spid="3076"/>
                                        </p:tgtEl>
                                      </p:cBhvr>
                                    </p:animEffect>
                                  </p:childTnLst>
                                </p:cTn>
                              </p:par>
                            </p:childTnLst>
                          </p:cTn>
                        </p:par>
                        <p:par>
                          <p:cTn id="31" fill="hold">
                            <p:stCondLst>
                              <p:cond delay="2500"/>
                            </p:stCondLst>
                            <p:childTnLst>
                              <p:par>
                                <p:cTn id="32" presetID="14" presetClass="entr" presetSubtype="10" fill="hold" nodeType="afterEffect">
                                  <p:stCondLst>
                                    <p:cond delay="0"/>
                                  </p:stCondLst>
                                  <p:childTnLst>
                                    <p:set>
                                      <p:cBhvr>
                                        <p:cTn id="33" dur="1" fill="hold">
                                          <p:stCondLst>
                                            <p:cond delay="0"/>
                                          </p:stCondLst>
                                        </p:cTn>
                                        <p:tgtEl>
                                          <p:spTgt spid="3077"/>
                                        </p:tgtEl>
                                        <p:attrNameLst>
                                          <p:attrName>style.visibility</p:attrName>
                                        </p:attrNameLst>
                                      </p:cBhvr>
                                      <p:to>
                                        <p:strVal val="visible"/>
                                      </p:to>
                                    </p:set>
                                    <p:animEffect transition="in" filter="randombar(horizontal)">
                                      <p:cBhvr>
                                        <p:cTn id="34" dur="500"/>
                                        <p:tgtEl>
                                          <p:spTgt spid="3077"/>
                                        </p:tgtEl>
                                      </p:cBhvr>
                                    </p:animEffect>
                                  </p:childTnLst>
                                </p:cTn>
                              </p:par>
                              <p:par>
                                <p:cTn id="35" presetID="42"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835220" y="1166114"/>
            <a:ext cx="3880796"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756568" y="2643758"/>
            <a:ext cx="7125266" cy="302070"/>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b="1" dirty="0">
                <a:solidFill>
                  <a:schemeClr val="accent2"/>
                </a:solidFill>
              </a:rPr>
              <a:t>出席代表：</a:t>
            </a:r>
            <a:r>
              <a:rPr lang="zh-CN" altLang="en-US" dirty="0">
                <a:solidFill>
                  <a:schemeClr val="tx1"/>
                </a:solidFill>
              </a:rPr>
              <a:t>陈独秀、李达、张国焘、邓中夏、蔡和森、张太雷、向警予、罗章龙等，代表党员</a:t>
            </a:r>
            <a:r>
              <a:rPr lang="en-US" altLang="zh-CN" dirty="0">
                <a:solidFill>
                  <a:schemeClr val="tx1"/>
                </a:solidFill>
              </a:rPr>
              <a:t>195</a:t>
            </a:r>
            <a:r>
              <a:rPr lang="zh-CN" altLang="en-US" dirty="0">
                <a:solidFill>
                  <a:schemeClr val="tx1"/>
                </a:solidFill>
              </a:rPr>
              <a:t>人。</a:t>
            </a:r>
          </a:p>
        </p:txBody>
      </p:sp>
      <p:sp>
        <p:nvSpPr>
          <p:cNvPr id="9" name="TextBox 8"/>
          <p:cNvSpPr txBox="1"/>
          <p:nvPr/>
        </p:nvSpPr>
        <p:spPr>
          <a:xfrm>
            <a:off x="1791894" y="1779662"/>
            <a:ext cx="2060026" cy="709374"/>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1922.7.16-23 </a:t>
            </a:r>
          </a:p>
          <a:p>
            <a:pPr>
              <a:lnSpc>
                <a:spcPts val="1800"/>
              </a:lnSpc>
            </a:pPr>
            <a:r>
              <a:rPr lang="zh-CN" altLang="en-US" dirty="0">
                <a:solidFill>
                  <a:schemeClr val="bg1"/>
                </a:solidFill>
              </a:rPr>
              <a:t>地点：上海 </a:t>
            </a:r>
          </a:p>
        </p:txBody>
      </p:sp>
      <p:sp>
        <p:nvSpPr>
          <p:cNvPr id="10" name="TextBox 9"/>
          <p:cNvSpPr txBox="1"/>
          <p:nvPr/>
        </p:nvSpPr>
        <p:spPr>
          <a:xfrm>
            <a:off x="756568" y="3353966"/>
            <a:ext cx="7629322" cy="553998"/>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tx1"/>
                </a:solidFill>
              </a:rPr>
              <a:t>大会规定了党的最高纲领是实现共产主义；最低纲领是打倒军阀，推翻国际帝国主义的压迫，统一中国为真正的民主共和国，大会还指出了工人阶级、农民阶级、小资产阶级和民族资产阶级是民主革命的动力。 </a:t>
            </a:r>
          </a:p>
        </p:txBody>
      </p:sp>
      <p:sp>
        <p:nvSpPr>
          <p:cNvPr id="11" name="TextBox 10"/>
          <p:cNvSpPr txBox="1"/>
          <p:nvPr/>
        </p:nvSpPr>
        <p:spPr>
          <a:xfrm>
            <a:off x="756568" y="3939902"/>
            <a:ext cx="7629322" cy="553998"/>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b="1" dirty="0">
                <a:solidFill>
                  <a:schemeClr val="accent2"/>
                </a:solidFill>
              </a:rPr>
              <a:t>历史意义：</a:t>
            </a:r>
            <a:r>
              <a:rPr lang="zh-CN" altLang="en-US" dirty="0">
                <a:solidFill>
                  <a:schemeClr val="tx1"/>
                </a:solidFill>
              </a:rPr>
              <a:t>党就在中国近代革命史上第一次明确的提出了彻底反帝反封建的民主革命纲领，为中国各族人民的革命斗争指明了方向。</a:t>
            </a:r>
          </a:p>
        </p:txBody>
      </p:sp>
      <p:sp>
        <p:nvSpPr>
          <p:cNvPr id="12" name="TextBox 11"/>
          <p:cNvSpPr txBox="1"/>
          <p:nvPr/>
        </p:nvSpPr>
        <p:spPr>
          <a:xfrm>
            <a:off x="756568" y="2998862"/>
            <a:ext cx="7125266" cy="302070"/>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b="1" dirty="0">
                <a:solidFill>
                  <a:schemeClr val="accent2"/>
                </a:solidFill>
              </a:rPr>
              <a:t>中心议题：</a:t>
            </a:r>
            <a:r>
              <a:rPr lang="zh-CN" altLang="en-US" dirty="0">
                <a:solidFill>
                  <a:schemeClr val="tx1"/>
                </a:solidFill>
              </a:rPr>
              <a:t>进一步讨论和确定党在民主革命阶段的纲领。</a:t>
            </a:r>
          </a:p>
        </p:txBody>
      </p:sp>
      <p:pic>
        <p:nvPicPr>
          <p:cNvPr id="51202" name="Picture 2" descr="http://img1.cache.netease.com/catchpic/1/17/174C23713B480181ACC7C8025D3B411F.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915240"/>
            <a:ext cx="2441178" cy="158066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grpSp>
        <p:nvGrpSpPr>
          <p:cNvPr id="2" name="组合 1"/>
          <p:cNvGrpSpPr/>
          <p:nvPr/>
        </p:nvGrpSpPr>
        <p:grpSpPr>
          <a:xfrm>
            <a:off x="1215084" y="1115755"/>
            <a:ext cx="3284908" cy="397801"/>
            <a:chOff x="1160944" y="1115755"/>
            <a:chExt cx="3284908" cy="397801"/>
          </a:xfrm>
        </p:grpSpPr>
        <p:sp>
          <p:nvSpPr>
            <p:cNvPr id="6" name="TextBox 5"/>
            <p:cNvSpPr txBox="1"/>
            <p:nvPr/>
          </p:nvSpPr>
          <p:spPr>
            <a:xfrm>
              <a:off x="1500576" y="1115755"/>
              <a:ext cx="2945276" cy="397801"/>
            </a:xfrm>
            <a:prstGeom prst="rect">
              <a:avLst/>
            </a:prstGeom>
            <a:noFill/>
          </p:spPr>
          <p:txBody>
            <a:bodyPr wrap="square" rtlCol="0">
              <a:spAutoFit/>
            </a:bodyPr>
            <a:lstStyle>
              <a:defPPr>
                <a:defRPr lang="zh-CN"/>
              </a:defPPr>
              <a:lvl1pPr algn="just">
                <a:lnSpc>
                  <a:spcPct val="150000"/>
                </a:lnSpc>
                <a:defRPr sz="1500">
                  <a:solidFill>
                    <a:schemeClr val="bg1"/>
                  </a:solidFill>
                  <a:latin typeface="微软雅黑" panose="020B0503020204020204" pitchFamily="34" charset="-122"/>
                  <a:ea typeface="微软雅黑" panose="020B0503020204020204" pitchFamily="34" charset="-122"/>
                </a:defRPr>
              </a:lvl1pPr>
            </a:lstStyle>
            <a:p>
              <a:r>
                <a:rPr lang="zh-CN" altLang="en-US" b="1" dirty="0">
                  <a:solidFill>
                    <a:schemeClr val="accent3">
                      <a:lumMod val="40000"/>
                      <a:lumOff val="60000"/>
                    </a:schemeClr>
                  </a:solidFill>
                </a:rPr>
                <a:t>中国共产党第二次全国代表大会 </a:t>
              </a:r>
            </a:p>
          </p:txBody>
        </p:sp>
        <p:sp>
          <p:nvSpPr>
            <p:cNvPr id="13" name="Freeform 4"/>
            <p:cNvSpPr>
              <a:spLocks/>
            </p:cNvSpPr>
            <p:nvPr/>
          </p:nvSpPr>
          <p:spPr bwMode="auto">
            <a:xfrm>
              <a:off x="1160944" y="1200423"/>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90635471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randombar(horizontal)">
                                      <p:cBhvr>
                                        <p:cTn id="18" dur="500"/>
                                        <p:tgtEl>
                                          <p:spTgt spid="9"/>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anim calcmode="lin" valueType="num">
                                      <p:cBhvr>
                                        <p:cTn id="37" dur="1000" fill="hold"/>
                                        <p:tgtEl>
                                          <p:spTgt spid="11"/>
                                        </p:tgtEl>
                                        <p:attrNameLst>
                                          <p:attrName>ppt_x</p:attrName>
                                        </p:attrNameLst>
                                      </p:cBhvr>
                                      <p:tavLst>
                                        <p:tav tm="0">
                                          <p:val>
                                            <p:strVal val="#ppt_x"/>
                                          </p:val>
                                        </p:tav>
                                        <p:tav tm="100000">
                                          <p:val>
                                            <p:strVal val="#ppt_x"/>
                                          </p:val>
                                        </p:tav>
                                      </p:tavLst>
                                    </p:anim>
                                    <p:anim calcmode="lin" valueType="num">
                                      <p:cBhvr>
                                        <p:cTn id="38" dur="1000" fill="hold"/>
                                        <p:tgtEl>
                                          <p:spTgt spid="11"/>
                                        </p:tgtEl>
                                        <p:attrNameLst>
                                          <p:attrName>ppt_y</p:attrName>
                                        </p:attrNameLst>
                                      </p:cBhvr>
                                      <p:tavLst>
                                        <p:tav tm="0">
                                          <p:val>
                                            <p:strVal val="#ppt_y+.1"/>
                                          </p:val>
                                        </p:tav>
                                        <p:tav tm="100000">
                                          <p:val>
                                            <p:strVal val="#ppt_y"/>
                                          </p:val>
                                        </p:tav>
                                      </p:tavLst>
                                    </p:anim>
                                  </p:childTnLst>
                                </p:cTn>
                              </p:par>
                            </p:childTnLst>
                          </p:cTn>
                        </p:par>
                        <p:par>
                          <p:cTn id="39" fill="hold">
                            <p:stCondLst>
                              <p:cond delay="1500"/>
                            </p:stCondLst>
                            <p:childTnLst>
                              <p:par>
                                <p:cTn id="40" presetID="31" presetClass="entr" presetSubtype="0" fill="hold" nodeType="afterEffect">
                                  <p:stCondLst>
                                    <p:cond delay="0"/>
                                  </p:stCondLst>
                                  <p:childTnLst>
                                    <p:set>
                                      <p:cBhvr>
                                        <p:cTn id="41" dur="1" fill="hold">
                                          <p:stCondLst>
                                            <p:cond delay="0"/>
                                          </p:stCondLst>
                                        </p:cTn>
                                        <p:tgtEl>
                                          <p:spTgt spid="51202"/>
                                        </p:tgtEl>
                                        <p:attrNameLst>
                                          <p:attrName>style.visibility</p:attrName>
                                        </p:attrNameLst>
                                      </p:cBhvr>
                                      <p:to>
                                        <p:strVal val="visible"/>
                                      </p:to>
                                    </p:set>
                                    <p:anim calcmode="lin" valueType="num">
                                      <p:cBhvr>
                                        <p:cTn id="42" dur="1000" fill="hold"/>
                                        <p:tgtEl>
                                          <p:spTgt spid="51202"/>
                                        </p:tgtEl>
                                        <p:attrNameLst>
                                          <p:attrName>ppt_w</p:attrName>
                                        </p:attrNameLst>
                                      </p:cBhvr>
                                      <p:tavLst>
                                        <p:tav tm="0">
                                          <p:val>
                                            <p:fltVal val="0"/>
                                          </p:val>
                                        </p:tav>
                                        <p:tav tm="100000">
                                          <p:val>
                                            <p:strVal val="#ppt_w"/>
                                          </p:val>
                                        </p:tav>
                                      </p:tavLst>
                                    </p:anim>
                                    <p:anim calcmode="lin" valueType="num">
                                      <p:cBhvr>
                                        <p:cTn id="43" dur="1000" fill="hold"/>
                                        <p:tgtEl>
                                          <p:spTgt spid="51202"/>
                                        </p:tgtEl>
                                        <p:attrNameLst>
                                          <p:attrName>ppt_h</p:attrName>
                                        </p:attrNameLst>
                                      </p:cBhvr>
                                      <p:tavLst>
                                        <p:tav tm="0">
                                          <p:val>
                                            <p:fltVal val="0"/>
                                          </p:val>
                                        </p:tav>
                                        <p:tav tm="100000">
                                          <p:val>
                                            <p:strVal val="#ppt_h"/>
                                          </p:val>
                                        </p:tav>
                                      </p:tavLst>
                                    </p:anim>
                                    <p:anim calcmode="lin" valueType="num">
                                      <p:cBhvr>
                                        <p:cTn id="44" dur="1000" fill="hold"/>
                                        <p:tgtEl>
                                          <p:spTgt spid="51202"/>
                                        </p:tgtEl>
                                        <p:attrNameLst>
                                          <p:attrName>style.rotation</p:attrName>
                                        </p:attrNameLst>
                                      </p:cBhvr>
                                      <p:tavLst>
                                        <p:tav tm="0">
                                          <p:val>
                                            <p:fltVal val="90"/>
                                          </p:val>
                                        </p:tav>
                                        <p:tav tm="100000">
                                          <p:val>
                                            <p:fltVal val="0"/>
                                          </p:val>
                                        </p:tav>
                                      </p:tavLst>
                                    </p:anim>
                                    <p:animEffect transition="in" filter="fade">
                                      <p:cBhvr>
                                        <p:cTn id="45" dur="1000"/>
                                        <p:tgtEl>
                                          <p:spTgt spid="512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p:bldP spid="9" grpId="0" animBg="1"/>
      <p:bldP spid="10" grpId="0"/>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763212" y="1145226"/>
            <a:ext cx="4600876"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763213" y="2478854"/>
            <a:ext cx="4600876" cy="369332"/>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b="1" dirty="0">
                <a:solidFill>
                  <a:schemeClr val="accent2"/>
                </a:solidFill>
              </a:rPr>
              <a:t>中心议题：</a:t>
            </a:r>
            <a:r>
              <a:rPr lang="zh-CN" altLang="en-US" dirty="0">
                <a:solidFill>
                  <a:schemeClr val="tx1"/>
                </a:solidFill>
              </a:rPr>
              <a:t>大会的中心议题是国共合作的问题。</a:t>
            </a:r>
          </a:p>
        </p:txBody>
      </p:sp>
      <p:pic>
        <p:nvPicPr>
          <p:cNvPr id="614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94181" y="1012305"/>
            <a:ext cx="2666251" cy="189837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614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94181" y="3114387"/>
            <a:ext cx="2666251" cy="146131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10" name="TextBox 9"/>
          <p:cNvSpPr txBox="1"/>
          <p:nvPr/>
        </p:nvSpPr>
        <p:spPr>
          <a:xfrm>
            <a:off x="2033637" y="1680640"/>
            <a:ext cx="2060026" cy="709374"/>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1923.6.12-20</a:t>
            </a:r>
          </a:p>
          <a:p>
            <a:pPr>
              <a:lnSpc>
                <a:spcPts val="1800"/>
              </a:lnSpc>
            </a:pPr>
            <a:r>
              <a:rPr lang="zh-CN" altLang="en-US" dirty="0">
                <a:solidFill>
                  <a:schemeClr val="bg1"/>
                </a:solidFill>
              </a:rPr>
              <a:t>地点：广州 </a:t>
            </a:r>
          </a:p>
        </p:txBody>
      </p:sp>
      <p:sp>
        <p:nvSpPr>
          <p:cNvPr id="11" name="TextBox 10"/>
          <p:cNvSpPr txBox="1"/>
          <p:nvPr/>
        </p:nvSpPr>
        <p:spPr>
          <a:xfrm>
            <a:off x="763213" y="2812760"/>
            <a:ext cx="4600876" cy="1754326"/>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b="1" dirty="0">
                <a:solidFill>
                  <a:schemeClr val="accent2"/>
                </a:solidFill>
              </a:rPr>
              <a:t>历史意义：</a:t>
            </a:r>
            <a:r>
              <a:rPr lang="zh-CN" altLang="en-US" dirty="0">
                <a:solidFill>
                  <a:schemeClr val="tx1"/>
                </a:solidFill>
              </a:rPr>
              <a:t>大会接受共产国际执委会关于在中国实行国共合作的决议，正确地分析了孙中山反对帝国主义和封建军阀的民主主义立场，以及把国民党改造为工人、农民、小资产阶级和资产阶级的民主革命联盟的可能性。党的“三大”关于实行国共合作的政策是正确的。它对于加速中国革命的步伐，促进反帝反封建的人民大革命的高潮，具有重大的意义。 </a:t>
            </a:r>
          </a:p>
        </p:txBody>
      </p:sp>
      <p:grpSp>
        <p:nvGrpSpPr>
          <p:cNvPr id="2" name="组合 1"/>
          <p:cNvGrpSpPr/>
          <p:nvPr/>
        </p:nvGrpSpPr>
        <p:grpSpPr>
          <a:xfrm>
            <a:off x="1524786" y="1083432"/>
            <a:ext cx="3263238" cy="398710"/>
            <a:chOff x="1344957" y="1104320"/>
            <a:chExt cx="3263238" cy="398710"/>
          </a:xfrm>
        </p:grpSpPr>
        <p:sp>
          <p:nvSpPr>
            <p:cNvPr id="6" name="TextBox 5"/>
            <p:cNvSpPr txBox="1"/>
            <p:nvPr/>
          </p:nvSpPr>
          <p:spPr>
            <a:xfrm>
              <a:off x="1663121" y="1104320"/>
              <a:ext cx="2945074" cy="397801"/>
            </a:xfrm>
            <a:prstGeom prst="rect">
              <a:avLst/>
            </a:prstGeom>
            <a:noFill/>
          </p:spPr>
          <p:txBody>
            <a:bodyPr wrap="square" rtlCol="0">
              <a:spAutoFit/>
            </a:bodyPr>
            <a:lstStyle>
              <a:defPPr>
                <a:defRPr lang="zh-CN"/>
              </a:defPPr>
              <a:lvl1pPr algn="just">
                <a:lnSpc>
                  <a:spcPct val="150000"/>
                </a:lnSpc>
                <a:defRPr sz="1500">
                  <a:solidFill>
                    <a:schemeClr val="bg1"/>
                  </a:solidFill>
                  <a:latin typeface="微软雅黑" panose="020B0503020204020204" pitchFamily="34" charset="-122"/>
                  <a:ea typeface="微软雅黑" panose="020B0503020204020204" pitchFamily="34" charset="-122"/>
                </a:defRPr>
              </a:lvl1pPr>
            </a:lstStyle>
            <a:p>
              <a:pPr algn="ctr"/>
              <a:r>
                <a:rPr lang="zh-CN" altLang="en-US" b="1" dirty="0">
                  <a:solidFill>
                    <a:schemeClr val="accent3">
                      <a:lumMod val="40000"/>
                      <a:lumOff val="60000"/>
                    </a:schemeClr>
                  </a:solidFill>
                </a:rPr>
                <a:t>中国共产党第三次全国代表大会 </a:t>
              </a:r>
            </a:p>
          </p:txBody>
        </p:sp>
        <p:sp>
          <p:nvSpPr>
            <p:cNvPr id="12" name="Freeform 4"/>
            <p:cNvSpPr>
              <a:spLocks/>
            </p:cNvSpPr>
            <p:nvPr/>
          </p:nvSpPr>
          <p:spPr bwMode="auto">
            <a:xfrm>
              <a:off x="1344957" y="1200423"/>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67459346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randombar(horizontal)">
                                      <p:cBhvr>
                                        <p:cTn id="18" dur="500"/>
                                        <p:tgtEl>
                                          <p:spTgt spid="10"/>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16" presetClass="entr" presetSubtype="21" fill="hold" nodeType="afterEffect">
                                  <p:stCondLst>
                                    <p:cond delay="0"/>
                                  </p:stCondLst>
                                  <p:childTnLst>
                                    <p:set>
                                      <p:cBhvr>
                                        <p:cTn id="32" dur="1" fill="hold">
                                          <p:stCondLst>
                                            <p:cond delay="0"/>
                                          </p:stCondLst>
                                        </p:cTn>
                                        <p:tgtEl>
                                          <p:spTgt spid="6146"/>
                                        </p:tgtEl>
                                        <p:attrNameLst>
                                          <p:attrName>style.visibility</p:attrName>
                                        </p:attrNameLst>
                                      </p:cBhvr>
                                      <p:to>
                                        <p:strVal val="visible"/>
                                      </p:to>
                                    </p:set>
                                    <p:animEffect transition="in" filter="barn(inVertical)">
                                      <p:cBhvr>
                                        <p:cTn id="33" dur="500"/>
                                        <p:tgtEl>
                                          <p:spTgt spid="6146"/>
                                        </p:tgtEl>
                                      </p:cBhvr>
                                    </p:animEffect>
                                  </p:childTnLst>
                                </p:cTn>
                              </p:par>
                            </p:childTnLst>
                          </p:cTn>
                        </p:par>
                        <p:par>
                          <p:cTn id="34" fill="hold">
                            <p:stCondLst>
                              <p:cond delay="2500"/>
                            </p:stCondLst>
                            <p:childTnLst>
                              <p:par>
                                <p:cTn id="35" presetID="16" presetClass="entr" presetSubtype="21" fill="hold" nodeType="afterEffect">
                                  <p:stCondLst>
                                    <p:cond delay="0"/>
                                  </p:stCondLst>
                                  <p:childTnLst>
                                    <p:set>
                                      <p:cBhvr>
                                        <p:cTn id="36" dur="1" fill="hold">
                                          <p:stCondLst>
                                            <p:cond delay="0"/>
                                          </p:stCondLst>
                                        </p:cTn>
                                        <p:tgtEl>
                                          <p:spTgt spid="6147"/>
                                        </p:tgtEl>
                                        <p:attrNameLst>
                                          <p:attrName>style.visibility</p:attrName>
                                        </p:attrNameLst>
                                      </p:cBhvr>
                                      <p:to>
                                        <p:strVal val="visible"/>
                                      </p:to>
                                    </p:set>
                                    <p:animEffect transition="in" filter="barn(inVertical)">
                                      <p:cBhvr>
                                        <p:cTn id="37" dur="500"/>
                                        <p:tgtEl>
                                          <p:spTgt spid="6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p:bldP spid="10" grpId="0" animBg="1"/>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1023916" y="1284856"/>
            <a:ext cx="4600876"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611560" y="2559228"/>
            <a:ext cx="4923199" cy="923330"/>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b="1" dirty="0">
                <a:solidFill>
                  <a:schemeClr val="accent2"/>
                </a:solidFill>
              </a:rPr>
              <a:t>中心议题：</a:t>
            </a:r>
            <a:r>
              <a:rPr lang="zh-CN" altLang="en-US" dirty="0">
                <a:solidFill>
                  <a:schemeClr val="tx1"/>
                </a:solidFill>
              </a:rPr>
              <a:t>研究和讨论中国共产党如何加强对日益高涨的革命运动的领导、工人阶级如何参加民族革命运动以及党在组织上和群众工作上如何进行准备的问题。</a:t>
            </a:r>
          </a:p>
        </p:txBody>
      </p:sp>
      <p:grpSp>
        <p:nvGrpSpPr>
          <p:cNvPr id="2" name="组合 1"/>
          <p:cNvGrpSpPr/>
          <p:nvPr/>
        </p:nvGrpSpPr>
        <p:grpSpPr>
          <a:xfrm>
            <a:off x="1763688" y="1240838"/>
            <a:ext cx="3280934" cy="397801"/>
            <a:chOff x="1579098" y="1240838"/>
            <a:chExt cx="3280934" cy="397801"/>
          </a:xfrm>
        </p:grpSpPr>
        <p:sp>
          <p:nvSpPr>
            <p:cNvPr id="6" name="TextBox 5"/>
            <p:cNvSpPr txBox="1"/>
            <p:nvPr/>
          </p:nvSpPr>
          <p:spPr>
            <a:xfrm>
              <a:off x="1876114" y="1240838"/>
              <a:ext cx="2983918"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r>
                <a:rPr lang="zh-CN" altLang="en-US" dirty="0">
                  <a:solidFill>
                    <a:schemeClr val="accent3">
                      <a:lumMod val="40000"/>
                      <a:lumOff val="60000"/>
                    </a:schemeClr>
                  </a:solidFill>
                </a:rPr>
                <a:t>中国共产党第四次全国代表大会</a:t>
              </a:r>
            </a:p>
          </p:txBody>
        </p:sp>
        <p:sp>
          <p:nvSpPr>
            <p:cNvPr id="8" name="Freeform 4"/>
            <p:cNvSpPr>
              <a:spLocks/>
            </p:cNvSpPr>
            <p:nvPr/>
          </p:nvSpPr>
          <p:spPr bwMode="auto">
            <a:xfrm>
              <a:off x="1579098" y="1310256"/>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3" name="TextBox 12"/>
          <p:cNvSpPr txBox="1"/>
          <p:nvPr/>
        </p:nvSpPr>
        <p:spPr>
          <a:xfrm>
            <a:off x="2340630" y="1849854"/>
            <a:ext cx="2159362" cy="709374"/>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1925.1.11—22</a:t>
            </a:r>
          </a:p>
          <a:p>
            <a:pPr>
              <a:lnSpc>
                <a:spcPts val="1800"/>
              </a:lnSpc>
            </a:pPr>
            <a:r>
              <a:rPr lang="zh-CN" altLang="en-US" dirty="0">
                <a:solidFill>
                  <a:schemeClr val="bg1"/>
                </a:solidFill>
              </a:rPr>
              <a:t>地点：上海</a:t>
            </a:r>
          </a:p>
        </p:txBody>
      </p:sp>
      <p:pic>
        <p:nvPicPr>
          <p:cNvPr id="542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24896" y="987574"/>
            <a:ext cx="2363528" cy="360293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9" name="TextBox 11"/>
          <p:cNvSpPr txBox="1"/>
          <p:nvPr/>
        </p:nvSpPr>
        <p:spPr>
          <a:xfrm>
            <a:off x="534021" y="3536047"/>
            <a:ext cx="5400600" cy="124649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tx1"/>
                </a:solidFill>
              </a:rPr>
              <a:t>大会分析了中国社会各阶级在民族革命运动中的地位，明确地提出了无产阶级领导权和农民同盟军问题。大会总结了一年来国共合作的经验教训，制定了开展群众运动的计划，并决定在全国积极建立和加强党的组织，以适应革命发展的需要。大会选出新的中央执行委员会，陈独秀为总书记。</a:t>
            </a:r>
            <a:endParaRPr lang="en-US" altLang="zh-CN" dirty="0">
              <a:solidFill>
                <a:schemeClr val="tx1"/>
              </a:solidFill>
            </a:endParaRPr>
          </a:p>
          <a:p>
            <a:pPr>
              <a:lnSpc>
                <a:spcPts val="1800"/>
              </a:lnSpc>
            </a:pPr>
            <a:r>
              <a:rPr lang="zh-CN" altLang="en-US" b="1" dirty="0">
                <a:solidFill>
                  <a:schemeClr val="accent2"/>
                </a:solidFill>
              </a:rPr>
              <a:t>党的“四大”为革命斗争的新高涨作了思想上和组织上的准备。</a:t>
            </a:r>
          </a:p>
        </p:txBody>
      </p:sp>
    </p:spTree>
    <p:extLst>
      <p:ext uri="{BB962C8B-B14F-4D97-AF65-F5344CB8AC3E}">
        <p14:creationId xmlns:p14="http://schemas.microsoft.com/office/powerpoint/2010/main" val="414422223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12" presetClass="entr" presetSubtype="8" fill="hold" nodeType="afterEffect">
                                  <p:stCondLst>
                                    <p:cond delay="0"/>
                                  </p:stCondLst>
                                  <p:childTnLst>
                                    <p:set>
                                      <p:cBhvr>
                                        <p:cTn id="27" dur="1" fill="hold">
                                          <p:stCondLst>
                                            <p:cond delay="0"/>
                                          </p:stCondLst>
                                        </p:cTn>
                                        <p:tgtEl>
                                          <p:spTgt spid="54275"/>
                                        </p:tgtEl>
                                        <p:attrNameLst>
                                          <p:attrName>style.visibility</p:attrName>
                                        </p:attrNameLst>
                                      </p:cBhvr>
                                      <p:to>
                                        <p:strVal val="visible"/>
                                      </p:to>
                                    </p:set>
                                    <p:anim calcmode="lin" valueType="num">
                                      <p:cBhvr additive="base">
                                        <p:cTn id="28" dur="500"/>
                                        <p:tgtEl>
                                          <p:spTgt spid="54275"/>
                                        </p:tgtEl>
                                        <p:attrNameLst>
                                          <p:attrName>ppt_x</p:attrName>
                                        </p:attrNameLst>
                                      </p:cBhvr>
                                      <p:tavLst>
                                        <p:tav tm="0">
                                          <p:val>
                                            <p:strVal val="#ppt_x-#ppt_w*1.125000"/>
                                          </p:val>
                                        </p:tav>
                                        <p:tav tm="100000">
                                          <p:val>
                                            <p:strVal val="#ppt_x"/>
                                          </p:val>
                                        </p:tav>
                                      </p:tavLst>
                                    </p:anim>
                                    <p:animEffect transition="in" filter="wipe(right)">
                                      <p:cBhvr>
                                        <p:cTn id="29" dur="500"/>
                                        <p:tgtEl>
                                          <p:spTgt spid="54275"/>
                                        </p:tgtEl>
                                      </p:cBhvr>
                                    </p:animEffect>
                                  </p:childTnLst>
                                </p:cTn>
                              </p:par>
                              <p:par>
                                <p:cTn id="30" presetID="42"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animBg="1"/>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圆角矩形 14"/>
          <p:cNvSpPr/>
          <p:nvPr/>
        </p:nvSpPr>
        <p:spPr>
          <a:xfrm>
            <a:off x="742802" y="1077114"/>
            <a:ext cx="4600876"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742802" y="2427734"/>
            <a:ext cx="4600876" cy="1938992"/>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b="1" dirty="0">
                <a:solidFill>
                  <a:schemeClr val="accent2"/>
                </a:solidFill>
              </a:rPr>
              <a:t>出席代表：</a:t>
            </a:r>
            <a:r>
              <a:rPr lang="zh-CN" altLang="en-US" dirty="0">
                <a:solidFill>
                  <a:schemeClr val="tx1"/>
                </a:solidFill>
              </a:rPr>
              <a:t>陈独秀、瞿秋白、李维汉、毛泽东、张国焘、李立三等</a:t>
            </a:r>
            <a:r>
              <a:rPr lang="en-US" altLang="zh-CN" dirty="0">
                <a:solidFill>
                  <a:schemeClr val="tx1"/>
                </a:solidFill>
              </a:rPr>
              <a:t>82</a:t>
            </a:r>
            <a:r>
              <a:rPr lang="zh-CN" altLang="en-US" dirty="0">
                <a:solidFill>
                  <a:schemeClr val="tx1"/>
                </a:solidFill>
              </a:rPr>
              <a:t>人，代表全国</a:t>
            </a:r>
            <a:r>
              <a:rPr lang="en-US" altLang="zh-CN" dirty="0">
                <a:solidFill>
                  <a:schemeClr val="tx1"/>
                </a:solidFill>
              </a:rPr>
              <a:t>57967</a:t>
            </a:r>
            <a:r>
              <a:rPr lang="zh-CN" altLang="en-US" dirty="0">
                <a:solidFill>
                  <a:schemeClr val="tx1"/>
                </a:solidFill>
              </a:rPr>
              <a:t>名党员。共产国际代表罗易、鲍罗廷、维经斯基金等也出席了大会。</a:t>
            </a:r>
            <a:endParaRPr lang="en-US" altLang="zh-CN" dirty="0">
              <a:solidFill>
                <a:schemeClr val="tx1"/>
              </a:solidFill>
            </a:endParaRPr>
          </a:p>
          <a:p>
            <a:pPr>
              <a:lnSpc>
                <a:spcPts val="1800"/>
              </a:lnSpc>
            </a:pPr>
            <a:r>
              <a:rPr lang="zh-CN" altLang="en-US" b="1" dirty="0">
                <a:solidFill>
                  <a:schemeClr val="accent2"/>
                </a:solidFill>
              </a:rPr>
              <a:t>主要内容：</a:t>
            </a:r>
            <a:r>
              <a:rPr lang="zh-CN" altLang="en-US" dirty="0">
                <a:solidFill>
                  <a:schemeClr val="tx1"/>
                </a:solidFill>
              </a:rPr>
              <a:t>会议总结了大革命失败的经验教训，结束了陈独秀右倾投降主义在中央的统治，撤销了陈独秀总书记的职务，选举了临时中央政治局；确定了土地革命和武装反抗国民党反动派的总方针，并把发动农民举行秋收起义作为当前党的最主要的任务。</a:t>
            </a:r>
            <a:r>
              <a:rPr lang="zh-CN" altLang="en-US" b="1" dirty="0">
                <a:solidFill>
                  <a:schemeClr val="accent2"/>
                </a:solidFill>
              </a:rPr>
              <a:t>意义：</a:t>
            </a:r>
            <a:r>
              <a:rPr lang="zh-CN" altLang="en-US" dirty="0">
                <a:solidFill>
                  <a:schemeClr val="tx1"/>
                </a:solidFill>
              </a:rPr>
              <a:t>这就给处于思想混乱和组织涣散的中国共产党指明了方向。</a:t>
            </a:r>
          </a:p>
        </p:txBody>
      </p:sp>
      <p:grpSp>
        <p:nvGrpSpPr>
          <p:cNvPr id="2" name="组合 1"/>
          <p:cNvGrpSpPr/>
          <p:nvPr/>
        </p:nvGrpSpPr>
        <p:grpSpPr>
          <a:xfrm>
            <a:off x="1400576" y="1017179"/>
            <a:ext cx="3316860" cy="397801"/>
            <a:chOff x="1400576" y="1017179"/>
            <a:chExt cx="3316860" cy="397801"/>
          </a:xfrm>
        </p:grpSpPr>
        <p:sp>
          <p:nvSpPr>
            <p:cNvPr id="13" name="TextBox 12"/>
            <p:cNvSpPr txBox="1"/>
            <p:nvPr/>
          </p:nvSpPr>
          <p:spPr>
            <a:xfrm>
              <a:off x="1794272" y="1017179"/>
              <a:ext cx="2923164"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r>
                <a:rPr lang="zh-CN" altLang="en-US" dirty="0">
                  <a:solidFill>
                    <a:schemeClr val="accent3">
                      <a:lumMod val="40000"/>
                      <a:lumOff val="60000"/>
                    </a:schemeClr>
                  </a:solidFill>
                </a:rPr>
                <a:t>中国共产党第五次全国代表大会</a:t>
              </a:r>
            </a:p>
          </p:txBody>
        </p:sp>
        <p:sp>
          <p:nvSpPr>
            <p:cNvPr id="18" name="Freeform 4"/>
            <p:cNvSpPr>
              <a:spLocks/>
            </p:cNvSpPr>
            <p:nvPr/>
          </p:nvSpPr>
          <p:spPr bwMode="auto">
            <a:xfrm>
              <a:off x="1400576" y="1102514"/>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9" name="TextBox 18"/>
          <p:cNvSpPr txBox="1"/>
          <p:nvPr/>
        </p:nvSpPr>
        <p:spPr>
          <a:xfrm>
            <a:off x="1979712" y="1600989"/>
            <a:ext cx="2088232" cy="709374"/>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1927.4.27-5.9</a:t>
            </a:r>
          </a:p>
          <a:p>
            <a:pPr>
              <a:lnSpc>
                <a:spcPts val="1800"/>
              </a:lnSpc>
            </a:pPr>
            <a:r>
              <a:rPr lang="zh-CN" altLang="en-US" dirty="0">
                <a:solidFill>
                  <a:schemeClr val="bg1"/>
                </a:solidFill>
              </a:rPr>
              <a:t>地点：武汉</a:t>
            </a:r>
          </a:p>
        </p:txBody>
      </p:sp>
      <p:pic>
        <p:nvPicPr>
          <p:cNvPr id="1026" name="Picture 2" descr="http://d.hiphotos.baidu.com/baike/c0%3Dbaike80%2C5%2C5%2C80%2C26/sign=8c26d15fcafcc3cea0cdc161f32cbded/279759ee3d6d55fb79cd2b5b6f224f4a20a4dd4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08200" y="1032792"/>
            <a:ext cx="2603391" cy="165303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perspectiveHeroicExtremeLeftFacing">
              <a:rot lat="21188488" lon="2113117" rev="21425977"/>
            </a:camera>
            <a:lightRig rig="twoPt" dir="t">
              <a:rot lat="0" lon="0" rev="7200000"/>
            </a:lightRig>
          </a:scene3d>
          <a:sp3d>
            <a:bevelT w="25400" h="19050"/>
            <a:contourClr>
              <a:srgbClr val="FFFFFF"/>
            </a:contourClr>
          </a:sp3d>
          <a:extLst/>
        </p:spPr>
      </p:pic>
      <p:pic>
        <p:nvPicPr>
          <p:cNvPr id="1028" name="Picture 4" descr="http://www.crt.com.cn/2012images/hs28259.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36193" y="2839339"/>
            <a:ext cx="2533390" cy="16889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perspectiveHeroicExtremeLeftFacing"/>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359542407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randombar(horizontal)">
                                      <p:cBhvr>
                                        <p:cTn id="18" dur="500"/>
                                        <p:tgtEl>
                                          <p:spTgt spid="19"/>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 presetClass="entr" presetSubtype="2" decel="60000" fill="hold" nodeType="afterEffect">
                                  <p:stCondLst>
                                    <p:cond delay="0"/>
                                  </p:stCondLst>
                                  <p:childTnLst>
                                    <p:set>
                                      <p:cBhvr>
                                        <p:cTn id="27" dur="1" fill="hold">
                                          <p:stCondLst>
                                            <p:cond delay="0"/>
                                          </p:stCondLst>
                                        </p:cTn>
                                        <p:tgtEl>
                                          <p:spTgt spid="1026"/>
                                        </p:tgtEl>
                                        <p:attrNameLst>
                                          <p:attrName>style.visibility</p:attrName>
                                        </p:attrNameLst>
                                      </p:cBhvr>
                                      <p:to>
                                        <p:strVal val="visible"/>
                                      </p:to>
                                    </p:set>
                                    <p:anim calcmode="lin" valueType="num">
                                      <p:cBhvr additive="base">
                                        <p:cTn id="28" dur="500" fill="hold"/>
                                        <p:tgtEl>
                                          <p:spTgt spid="1026"/>
                                        </p:tgtEl>
                                        <p:attrNameLst>
                                          <p:attrName>ppt_x</p:attrName>
                                        </p:attrNameLst>
                                      </p:cBhvr>
                                      <p:tavLst>
                                        <p:tav tm="0">
                                          <p:val>
                                            <p:strVal val="1+#ppt_w/2"/>
                                          </p:val>
                                        </p:tav>
                                        <p:tav tm="100000">
                                          <p:val>
                                            <p:strVal val="#ppt_x"/>
                                          </p:val>
                                        </p:tav>
                                      </p:tavLst>
                                    </p:anim>
                                    <p:anim calcmode="lin" valueType="num">
                                      <p:cBhvr additive="base">
                                        <p:cTn id="29" dur="500" fill="hold"/>
                                        <p:tgtEl>
                                          <p:spTgt spid="1026"/>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2" decel="60000" fill="hold" nodeType="afterEffect">
                                  <p:stCondLst>
                                    <p:cond delay="0"/>
                                  </p:stCondLst>
                                  <p:childTnLst>
                                    <p:set>
                                      <p:cBhvr>
                                        <p:cTn id="32" dur="1" fill="hold">
                                          <p:stCondLst>
                                            <p:cond delay="0"/>
                                          </p:stCondLst>
                                        </p:cTn>
                                        <p:tgtEl>
                                          <p:spTgt spid="1028"/>
                                        </p:tgtEl>
                                        <p:attrNameLst>
                                          <p:attrName>style.visibility</p:attrName>
                                        </p:attrNameLst>
                                      </p:cBhvr>
                                      <p:to>
                                        <p:strVal val="visible"/>
                                      </p:to>
                                    </p:set>
                                    <p:anim calcmode="lin" valueType="num">
                                      <p:cBhvr additive="base">
                                        <p:cTn id="33" dur="500" fill="hold"/>
                                        <p:tgtEl>
                                          <p:spTgt spid="1028"/>
                                        </p:tgtEl>
                                        <p:attrNameLst>
                                          <p:attrName>ppt_x</p:attrName>
                                        </p:attrNameLst>
                                      </p:cBhvr>
                                      <p:tavLst>
                                        <p:tav tm="0">
                                          <p:val>
                                            <p:strVal val="1+#ppt_w/2"/>
                                          </p:val>
                                        </p:tav>
                                        <p:tav tm="100000">
                                          <p:val>
                                            <p:strVal val="#ppt_x"/>
                                          </p:val>
                                        </p:tav>
                                      </p:tavLst>
                                    </p:anim>
                                    <p:anim calcmode="lin" valueType="num">
                                      <p:cBhvr additive="base">
                                        <p:cTn id="34" dur="500" fill="hold"/>
                                        <p:tgtEl>
                                          <p:spTgt spid="10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p:bldP spid="1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742802" y="1077114"/>
            <a:ext cx="4600876"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742802" y="2418149"/>
            <a:ext cx="4600876" cy="216982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b="1" dirty="0">
                <a:solidFill>
                  <a:schemeClr val="accent2"/>
                </a:solidFill>
              </a:rPr>
              <a:t>主要内容：</a:t>
            </a:r>
            <a:r>
              <a:rPr lang="zh-CN" altLang="en-US" dirty="0">
                <a:solidFill>
                  <a:schemeClr val="tx1"/>
                </a:solidFill>
              </a:rPr>
              <a:t>大会指出中国的社会性质仍然是半殖民地半封建社会；中国现在阶段的革命性质，是资产阶级民主革命；政治形势是处于两个革命高潮之间的低潮；党的总任务不是进攻，而是争取群众，准备暴动，大会制定了反对帝国主义封建主义、实行土地革命、建立工农民主专政的革命纲领，并批评了左、右倾机会主义，特别是盲动主义的错误。</a:t>
            </a:r>
          </a:p>
          <a:p>
            <a:pPr>
              <a:lnSpc>
                <a:spcPts val="1800"/>
              </a:lnSpc>
            </a:pPr>
            <a:r>
              <a:rPr lang="zh-CN" altLang="en-US" b="1" dirty="0">
                <a:solidFill>
                  <a:schemeClr val="accent2"/>
                </a:solidFill>
              </a:rPr>
              <a:t>基本意义：</a:t>
            </a:r>
            <a:r>
              <a:rPr lang="zh-CN" altLang="en-US" dirty="0">
                <a:solidFill>
                  <a:schemeClr val="tx1"/>
                </a:solidFill>
              </a:rPr>
              <a:t>党的六大路线基本上是正确的，对后来中国革命的发展起了积极的作用。但大会对中国革命的长期性和农村革命根据地的重要意义等问题认识不足。</a:t>
            </a:r>
            <a:endParaRPr lang="en-US" altLang="zh-CN" dirty="0">
              <a:solidFill>
                <a:schemeClr val="tx1"/>
              </a:solidFill>
            </a:endParaRPr>
          </a:p>
        </p:txBody>
      </p:sp>
      <p:sp>
        <p:nvSpPr>
          <p:cNvPr id="13" name="TextBox 12"/>
          <p:cNvSpPr txBox="1"/>
          <p:nvPr/>
        </p:nvSpPr>
        <p:spPr>
          <a:xfrm>
            <a:off x="1867667" y="1034526"/>
            <a:ext cx="2878425"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r>
              <a:rPr lang="zh-CN" altLang="en-US" dirty="0">
                <a:solidFill>
                  <a:schemeClr val="accent3">
                    <a:lumMod val="40000"/>
                    <a:lumOff val="60000"/>
                  </a:schemeClr>
                </a:solidFill>
              </a:rPr>
              <a:t>中国共产党第六次全国代表大会</a:t>
            </a:r>
          </a:p>
        </p:txBody>
      </p:sp>
      <p:sp>
        <p:nvSpPr>
          <p:cNvPr id="16" name="Freeform 4"/>
          <p:cNvSpPr>
            <a:spLocks/>
          </p:cNvSpPr>
          <p:nvPr/>
        </p:nvSpPr>
        <p:spPr bwMode="auto">
          <a:xfrm>
            <a:off x="1502660" y="1102514"/>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TextBox 7"/>
          <p:cNvSpPr txBox="1"/>
          <p:nvPr/>
        </p:nvSpPr>
        <p:spPr>
          <a:xfrm>
            <a:off x="1891112" y="1637275"/>
            <a:ext cx="2304256" cy="704017"/>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 1928.6.18-7.11</a:t>
            </a:r>
          </a:p>
          <a:p>
            <a:pPr>
              <a:lnSpc>
                <a:spcPts val="1800"/>
              </a:lnSpc>
            </a:pPr>
            <a:r>
              <a:rPr lang="zh-CN" altLang="en-US" dirty="0">
                <a:solidFill>
                  <a:schemeClr val="bg1"/>
                </a:solidFill>
              </a:rPr>
              <a:t>地点：莫斯科</a:t>
            </a:r>
          </a:p>
        </p:txBody>
      </p:sp>
      <p:pic>
        <p:nvPicPr>
          <p:cNvPr id="9" name="Picture 2" descr="http://photo.sohu.com/79/78/Img14786787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128" y="1203597"/>
            <a:ext cx="2808312" cy="327229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294326837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1"/>
  <p:tag name="ISPRING_PRESENTATION_TITLE" val="党的光辉历程"/>
</p:tagLst>
</file>

<file path=ppt/theme/theme1.xml><?xml version="1.0" encoding="utf-8"?>
<a:theme xmlns:a="http://schemas.openxmlformats.org/drawingml/2006/main" name="www.99ppt.com">
  <a:themeElements>
    <a:clrScheme name="1">
      <a:dk1>
        <a:sysClr val="windowText" lastClr="000000"/>
      </a:dk1>
      <a:lt1>
        <a:sysClr val="window" lastClr="FFFFFF"/>
      </a:lt1>
      <a:dk2>
        <a:srgbClr val="646464"/>
      </a:dk2>
      <a:lt2>
        <a:srgbClr val="A5A5A5"/>
      </a:lt2>
      <a:accent1>
        <a:srgbClr val="BE309C"/>
      </a:accent1>
      <a:accent2>
        <a:srgbClr val="AE0E16"/>
      </a:accent2>
      <a:accent3>
        <a:srgbClr val="FB9E00"/>
      </a:accent3>
      <a:accent4>
        <a:srgbClr val="FFED00"/>
      </a:accent4>
      <a:accent5>
        <a:srgbClr val="A55057"/>
      </a:accent5>
      <a:accent6>
        <a:srgbClr val="6C7D7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1200" dirty="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4201</TotalTime>
  <Words>2152</Words>
  <Application>Microsoft Office PowerPoint</Application>
  <PresentationFormat>全屏显示(16:9)</PresentationFormat>
  <Paragraphs>110</Paragraphs>
  <Slides>24</Slides>
  <Notes>24</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24</vt:i4>
      </vt:variant>
    </vt:vector>
  </HeadingPairs>
  <TitlesOfParts>
    <vt:vector size="31" baseType="lpstr">
      <vt:lpstr>段宁毛笔行书</vt:lpstr>
      <vt:lpstr>微软雅黑</vt:lpstr>
      <vt:lpstr>Arial</vt:lpstr>
      <vt:lpstr>宋体</vt:lpstr>
      <vt:lpstr>Calibri</vt:lpstr>
      <vt:lpstr>李旭科书法</vt:lpstr>
      <vt:lpstr>www.99ppt.com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www.99ppt.com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www.99ppt.com</dc:title>
  <dc:subject>www.99ppt.com</dc:subject>
  <dc:creator>www.99ppt.com</dc:creator>
  <cp:lastModifiedBy>小芥末素材</cp:lastModifiedBy>
  <cp:revision>2</cp:revision>
  <dcterms:created xsi:type="dcterms:W3CDTF">2015-12-11T17:46:17Z</dcterms:created>
  <dcterms:modified xsi:type="dcterms:W3CDTF">2018-05-18T00:52:45Z</dcterms:modified>
</cp:coreProperties>
</file>