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3"/>
  </p:notesMasterIdLst>
  <p:sldIdLst>
    <p:sldId id="257" r:id="rId2"/>
    <p:sldId id="258" r:id="rId3"/>
    <p:sldId id="29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Lst>
  <p:sldSz cx="12192000" cy="6858000"/>
  <p:notesSz cx="6858000" cy="9144000"/>
  <p:embeddedFontLst>
    <p:embeddedFont>
      <p:font typeface="Calibri" pitchFamily="34" charset="0"/>
      <p:regular r:id="rId44"/>
      <p:bold r:id="rId45"/>
      <p:italic r:id="rId46"/>
      <p:boldItalic r:id="rId47"/>
    </p:embeddedFont>
    <p:embeddedFont>
      <p:font typeface="微软雅黑" pitchFamily="34" charset="-122"/>
      <p:regular r:id="rId48"/>
      <p:bold r:id="rId49"/>
    </p:embeddedFont>
    <p:embeddedFont>
      <p:font typeface="汉仪菱心体简" pitchFamily="49" charset="-122"/>
      <p:regular r:id="rId50"/>
    </p:embeddedFont>
  </p:embeddedFontLst>
  <p:custDataLst>
    <p:tags r:id="rId5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F23BB50A-0B44-4FBD-B41D-9886E6768120}">
          <p14:sldIdLst>
            <p14:sldId id="257"/>
            <p14:sldId id="258"/>
            <p14:sldId id="298"/>
          </p14:sldIdLst>
        </p14:section>
        <p14:section name="01" id="{7D99FD46-0DCB-4C7E-AABD-5D90C10E2CEE}">
          <p14:sldIdLst>
            <p14:sldId id="260"/>
            <p14:sldId id="261"/>
            <p14:sldId id="262"/>
            <p14:sldId id="263"/>
            <p14:sldId id="264"/>
            <p14:sldId id="265"/>
            <p14:sldId id="266"/>
            <p14:sldId id="267"/>
          </p14:sldIdLst>
        </p14:section>
        <p14:section name="02" id="{3B9D43F7-11A5-4164-A7C8-33F3BC5F55EE}">
          <p14:sldIdLst>
            <p14:sldId id="268"/>
            <p14:sldId id="269"/>
            <p14:sldId id="270"/>
            <p14:sldId id="271"/>
            <p14:sldId id="272"/>
            <p14:sldId id="273"/>
          </p14:sldIdLst>
        </p14:section>
        <p14:section name="03" id="{1D08C495-7089-4C08-882D-263BD6F59664}">
          <p14:sldIdLst>
            <p14:sldId id="274"/>
            <p14:sldId id="275"/>
            <p14:sldId id="276"/>
            <p14:sldId id="277"/>
            <p14:sldId id="278"/>
            <p14:sldId id="279"/>
            <p14:sldId id="280"/>
            <p14:sldId id="281"/>
          </p14:sldIdLst>
        </p14:section>
        <p14:section name="04" id="{4565B41E-EE2C-4CB5-957F-A93BEB418E83}">
          <p14:sldIdLst>
            <p14:sldId id="282"/>
            <p14:sldId id="283"/>
            <p14:sldId id="284"/>
            <p14:sldId id="285"/>
            <p14:sldId id="286"/>
            <p14:sldId id="287"/>
            <p14:sldId id="288"/>
            <p14:sldId id="289"/>
            <p14:sldId id="290"/>
            <p14:sldId id="291"/>
          </p14:sldIdLst>
        </p14:section>
        <p14:section name="05" id="{A19D0931-8E99-4C50-A120-90ECA53719E8}">
          <p14:sldIdLst>
            <p14:sldId id="292"/>
            <p14:sldId id="293"/>
            <p14:sldId id="294"/>
            <p14:sldId id="295"/>
            <p14:sldId id="296"/>
            <p14:sldId id="297"/>
          </p14:sldIdLst>
        </p14:section>
      </p14:sectionLst>
    </p:ex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B028"/>
    <a:srgbClr val="C00000"/>
    <a:srgbClr val="FFFF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96" autoAdjust="0"/>
    <p:restoredTop sz="94660"/>
  </p:normalViewPr>
  <p:slideViewPr>
    <p:cSldViewPr snapToGrid="0">
      <p:cViewPr varScale="1">
        <p:scale>
          <a:sx n="66" d="100"/>
          <a:sy n="66" d="100"/>
        </p:scale>
        <p:origin x="-786" y="-102"/>
      </p:cViewPr>
      <p:guideLst>
        <p:guide orient="horz" pos="2160"/>
        <p:guide pos="384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1C59F1-706D-408B-B0DB-79E1298A5334}" type="datetimeFigureOut">
              <a:rPr lang="zh-CN" altLang="en-US" smtClean="0"/>
              <a:t>2017/9/23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66AF39-4FD8-4342-AF11-FBCD719D1138}" type="slidenum">
              <a:rPr lang="zh-CN" altLang="en-US" smtClean="0"/>
              <a:t>‹#›</a:t>
            </a:fld>
            <a:endParaRPr lang="zh-CN" altLang="en-US"/>
          </a:p>
        </p:txBody>
      </p:sp>
    </p:spTree>
    <p:extLst>
      <p:ext uri="{BB962C8B-B14F-4D97-AF65-F5344CB8AC3E}">
        <p14:creationId xmlns:p14="http://schemas.microsoft.com/office/powerpoint/2010/main" val="2610895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1</a:t>
            </a:fld>
            <a:endParaRPr lang="zh-CN" altLang="en-US"/>
          </a:p>
        </p:txBody>
      </p:sp>
    </p:spTree>
    <p:extLst>
      <p:ext uri="{BB962C8B-B14F-4D97-AF65-F5344CB8AC3E}">
        <p14:creationId xmlns:p14="http://schemas.microsoft.com/office/powerpoint/2010/main" val="27629505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10</a:t>
            </a:fld>
            <a:endParaRPr lang="zh-CN" altLang="en-US"/>
          </a:p>
        </p:txBody>
      </p:sp>
    </p:spTree>
    <p:extLst>
      <p:ext uri="{BB962C8B-B14F-4D97-AF65-F5344CB8AC3E}">
        <p14:creationId xmlns:p14="http://schemas.microsoft.com/office/powerpoint/2010/main" val="2067276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11</a:t>
            </a:fld>
            <a:endParaRPr lang="zh-CN" altLang="en-US"/>
          </a:p>
        </p:txBody>
      </p:sp>
    </p:spTree>
    <p:extLst>
      <p:ext uri="{BB962C8B-B14F-4D97-AF65-F5344CB8AC3E}">
        <p14:creationId xmlns:p14="http://schemas.microsoft.com/office/powerpoint/2010/main" val="3683985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12</a:t>
            </a:fld>
            <a:endParaRPr lang="zh-CN" altLang="en-US"/>
          </a:p>
        </p:txBody>
      </p:sp>
    </p:spTree>
    <p:extLst>
      <p:ext uri="{BB962C8B-B14F-4D97-AF65-F5344CB8AC3E}">
        <p14:creationId xmlns:p14="http://schemas.microsoft.com/office/powerpoint/2010/main" val="30662550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13</a:t>
            </a:fld>
            <a:endParaRPr lang="zh-CN" altLang="en-US"/>
          </a:p>
        </p:txBody>
      </p:sp>
    </p:spTree>
    <p:extLst>
      <p:ext uri="{BB962C8B-B14F-4D97-AF65-F5344CB8AC3E}">
        <p14:creationId xmlns:p14="http://schemas.microsoft.com/office/powerpoint/2010/main" val="123973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14</a:t>
            </a:fld>
            <a:endParaRPr lang="zh-CN" altLang="en-US"/>
          </a:p>
        </p:txBody>
      </p:sp>
    </p:spTree>
    <p:extLst>
      <p:ext uri="{BB962C8B-B14F-4D97-AF65-F5344CB8AC3E}">
        <p14:creationId xmlns:p14="http://schemas.microsoft.com/office/powerpoint/2010/main" val="76320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15</a:t>
            </a:fld>
            <a:endParaRPr lang="zh-CN" altLang="en-US"/>
          </a:p>
        </p:txBody>
      </p:sp>
    </p:spTree>
    <p:extLst>
      <p:ext uri="{BB962C8B-B14F-4D97-AF65-F5344CB8AC3E}">
        <p14:creationId xmlns:p14="http://schemas.microsoft.com/office/powerpoint/2010/main" val="342394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16</a:t>
            </a:fld>
            <a:endParaRPr lang="zh-CN" altLang="en-US"/>
          </a:p>
        </p:txBody>
      </p:sp>
    </p:spTree>
    <p:extLst>
      <p:ext uri="{BB962C8B-B14F-4D97-AF65-F5344CB8AC3E}">
        <p14:creationId xmlns:p14="http://schemas.microsoft.com/office/powerpoint/2010/main" val="98069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17</a:t>
            </a:fld>
            <a:endParaRPr lang="zh-CN" altLang="en-US"/>
          </a:p>
        </p:txBody>
      </p:sp>
    </p:spTree>
    <p:extLst>
      <p:ext uri="{BB962C8B-B14F-4D97-AF65-F5344CB8AC3E}">
        <p14:creationId xmlns:p14="http://schemas.microsoft.com/office/powerpoint/2010/main" val="35395833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18</a:t>
            </a:fld>
            <a:endParaRPr lang="zh-CN" altLang="en-US"/>
          </a:p>
        </p:txBody>
      </p:sp>
    </p:spTree>
    <p:extLst>
      <p:ext uri="{BB962C8B-B14F-4D97-AF65-F5344CB8AC3E}">
        <p14:creationId xmlns:p14="http://schemas.microsoft.com/office/powerpoint/2010/main" val="7824373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b="0" i="0" dirty="0">
                <a:solidFill>
                  <a:srgbClr val="26214A"/>
                </a:solidFill>
                <a:effectLst/>
                <a:latin typeface="SimSun" panose="02010600030101010101" pitchFamily="2" charset="-122"/>
                <a:ea typeface="SimSun" panose="02010600030101010101" pitchFamily="2" charset="-122"/>
              </a:rPr>
              <a:t>着眼明确基本标准、树立行为规范，逐条逐句通读党章，全面理解党的纲领，牢记入党誓词，牢记党的宗旨，牢记党员义务和权利，引导党员尊崇党章、遵守党章、维护党章，坚定理想信念，对党绝对忠诚。</a:t>
            </a:r>
            <a:endParaRPr lang="en-US" altLang="zh-CN" b="0" i="0" dirty="0">
              <a:solidFill>
                <a:srgbClr val="26214A"/>
              </a:solidFill>
              <a:effectLst/>
              <a:latin typeface="SimSun" panose="02010600030101010101" pitchFamily="2" charset="-122"/>
              <a:ea typeface="SimSun" panose="02010600030101010101" pitchFamily="2" charset="-122"/>
            </a:endParaRPr>
          </a:p>
          <a:p>
            <a:endParaRPr lang="en-US" altLang="zh-CN" dirty="0">
              <a:solidFill>
                <a:srgbClr val="26214A"/>
              </a:solidFill>
              <a:latin typeface="SimSun" panose="02010600030101010101" pitchFamily="2" charset="-122"/>
              <a:ea typeface="SimSun" panose="02010600030101010101" pitchFamily="2" charset="-122"/>
            </a:endParaRPr>
          </a:p>
          <a:p>
            <a:r>
              <a:rPr lang="zh-CN" altLang="en-US" b="0" i="0" dirty="0">
                <a:solidFill>
                  <a:srgbClr val="26214A"/>
                </a:solidFill>
                <a:effectLst/>
                <a:latin typeface="SimSun" panose="02010600030101010101" pitchFamily="2" charset="-122"/>
                <a:ea typeface="SimSun" panose="02010600030101010101" pitchFamily="2" charset="-122"/>
              </a:rPr>
              <a:t>认真学习</a:t>
            </a:r>
            <a:r>
              <a:rPr lang="en-US" altLang="zh-CN" b="0" i="0" dirty="0">
                <a:solidFill>
                  <a:srgbClr val="26214A"/>
                </a:solidFill>
                <a:effectLst/>
                <a:latin typeface="SimSun" panose="02010600030101010101" pitchFamily="2" charset="-122"/>
                <a:ea typeface="SimSun" panose="02010600030101010101" pitchFamily="2" charset="-122"/>
              </a:rPr>
              <a:t>《</a:t>
            </a:r>
            <a:r>
              <a:rPr lang="zh-CN" altLang="en-US" b="0" i="0" dirty="0">
                <a:solidFill>
                  <a:srgbClr val="26214A"/>
                </a:solidFill>
                <a:effectLst/>
                <a:latin typeface="SimSun" panose="02010600030101010101" pitchFamily="2" charset="-122"/>
                <a:ea typeface="SimSun" panose="02010600030101010101" pitchFamily="2" charset="-122"/>
              </a:rPr>
              <a:t>中国共产党廉洁自律准则</a:t>
            </a:r>
            <a:r>
              <a:rPr lang="en-US" altLang="zh-CN" b="0" i="0" dirty="0">
                <a:solidFill>
                  <a:srgbClr val="26214A"/>
                </a:solidFill>
                <a:effectLst/>
                <a:latin typeface="SimSun" panose="02010600030101010101" pitchFamily="2" charset="-122"/>
                <a:ea typeface="SimSun" panose="02010600030101010101" pitchFamily="2" charset="-122"/>
              </a:rPr>
              <a:t>》</a:t>
            </a:r>
            <a:r>
              <a:rPr lang="zh-CN" altLang="en-US" b="0" i="0" dirty="0">
                <a:solidFill>
                  <a:srgbClr val="26214A"/>
                </a:solidFill>
                <a:effectLst/>
                <a:latin typeface="SimSun" panose="02010600030101010101" pitchFamily="2" charset="-122"/>
                <a:ea typeface="SimSun" panose="02010600030101010101" pitchFamily="2" charset="-122"/>
              </a:rPr>
              <a:t>、</a:t>
            </a:r>
            <a:r>
              <a:rPr lang="en-US" altLang="zh-CN" b="0" i="0" dirty="0">
                <a:solidFill>
                  <a:srgbClr val="26214A"/>
                </a:solidFill>
                <a:effectLst/>
                <a:latin typeface="SimSun" panose="02010600030101010101" pitchFamily="2" charset="-122"/>
                <a:ea typeface="SimSun" panose="02010600030101010101" pitchFamily="2" charset="-122"/>
              </a:rPr>
              <a:t>《</a:t>
            </a:r>
            <a:r>
              <a:rPr lang="zh-CN" altLang="en-US" b="0" i="0" dirty="0">
                <a:solidFill>
                  <a:srgbClr val="26214A"/>
                </a:solidFill>
                <a:effectLst/>
                <a:latin typeface="SimSun" panose="02010600030101010101" pitchFamily="2" charset="-122"/>
                <a:ea typeface="SimSun" panose="02010600030101010101" pitchFamily="2" charset="-122"/>
              </a:rPr>
              <a:t>中国共产党纪律处分条例</a:t>
            </a:r>
            <a:r>
              <a:rPr lang="en-US" altLang="zh-CN" b="0" i="0" dirty="0">
                <a:solidFill>
                  <a:srgbClr val="26214A"/>
                </a:solidFill>
                <a:effectLst/>
                <a:latin typeface="SimSun" panose="02010600030101010101" pitchFamily="2" charset="-122"/>
                <a:ea typeface="SimSun" panose="02010600030101010101" pitchFamily="2" charset="-122"/>
              </a:rPr>
              <a:t>》</a:t>
            </a:r>
            <a:r>
              <a:rPr lang="zh-CN" altLang="en-US" b="0" i="0" dirty="0">
                <a:solidFill>
                  <a:srgbClr val="26214A"/>
                </a:solidFill>
                <a:effectLst/>
                <a:latin typeface="SimSun" panose="02010600030101010101" pitchFamily="2" charset="-122"/>
                <a:ea typeface="SimSun" panose="02010600030101010101" pitchFamily="2" charset="-122"/>
              </a:rPr>
              <a:t>等党内法规，</a:t>
            </a:r>
            <a:endParaRPr lang="en-US" altLang="zh-CN" b="0" i="0" dirty="0">
              <a:solidFill>
                <a:srgbClr val="26214A"/>
              </a:solidFill>
              <a:effectLst/>
              <a:latin typeface="SimSun" panose="02010600030101010101" pitchFamily="2" charset="-122"/>
              <a:ea typeface="SimSun" panose="02010600030101010101" pitchFamily="2" charset="-122"/>
            </a:endParaRPr>
          </a:p>
          <a:p>
            <a:endParaRPr lang="en-US" altLang="zh-CN" dirty="0">
              <a:solidFill>
                <a:srgbClr val="26214A"/>
              </a:solidFill>
              <a:latin typeface="SimSun" panose="02010600030101010101" pitchFamily="2" charset="-122"/>
              <a:ea typeface="SimSun" panose="02010600030101010101" pitchFamily="2" charset="-122"/>
            </a:endParaRPr>
          </a:p>
          <a:p>
            <a:r>
              <a:rPr lang="zh-CN" altLang="en-US" b="0" i="0" dirty="0">
                <a:solidFill>
                  <a:srgbClr val="26214A"/>
                </a:solidFill>
                <a:effectLst/>
                <a:latin typeface="SimSun" panose="02010600030101010101" pitchFamily="2" charset="-122"/>
                <a:ea typeface="SimSun" panose="02010600030101010101" pitchFamily="2" charset="-122"/>
              </a:rPr>
              <a:t>学习党的历史，学习革命先辈和先进典型，</a:t>
            </a:r>
            <a:endParaRPr lang="en-US" altLang="zh-CN" b="0" i="0" dirty="0">
              <a:solidFill>
                <a:srgbClr val="26214A"/>
              </a:solidFill>
              <a:effectLst/>
              <a:latin typeface="SimSun" panose="02010600030101010101" pitchFamily="2" charset="-122"/>
              <a:ea typeface="SimSun" panose="02010600030101010101" pitchFamily="2" charset="-122"/>
            </a:endParaRPr>
          </a:p>
          <a:p>
            <a:endParaRPr lang="en-US" altLang="zh-CN" dirty="0">
              <a:solidFill>
                <a:srgbClr val="26214A"/>
              </a:solidFill>
              <a:latin typeface="SimSun" panose="02010600030101010101" pitchFamily="2" charset="-122"/>
              <a:ea typeface="SimSun" panose="02010600030101010101" pitchFamily="2" charset="-122"/>
            </a:endParaRPr>
          </a:p>
          <a:p>
            <a:r>
              <a:rPr lang="zh-CN" altLang="en-US" b="0" i="0" dirty="0">
                <a:solidFill>
                  <a:srgbClr val="26214A"/>
                </a:solidFill>
                <a:effectLst/>
                <a:latin typeface="SimSun" panose="02010600030101010101" pitchFamily="2" charset="-122"/>
                <a:ea typeface="SimSun" panose="02010600030101010101" pitchFamily="2" charset="-122"/>
              </a:rPr>
              <a:t>从周永康、薄熙来、徐才厚、郭伯雄、令计划等违纪违法案件中汲取教训，肃清恶劣影响，发挥正面典型的激励作用和反面典型的警示作用，引导党员牢记党规党纪，牢记党的优良传统和作风，树立崇高道德追求，养成纪律自觉，守住为人、做事的基准和底线。</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19</a:t>
            </a:fld>
            <a:endParaRPr lang="zh-CN" altLang="en-US"/>
          </a:p>
        </p:txBody>
      </p:sp>
    </p:spTree>
    <p:extLst>
      <p:ext uri="{BB962C8B-B14F-4D97-AF65-F5344CB8AC3E}">
        <p14:creationId xmlns:p14="http://schemas.microsoft.com/office/powerpoint/2010/main" val="2726430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2</a:t>
            </a:fld>
            <a:endParaRPr lang="zh-CN" altLang="en-US"/>
          </a:p>
        </p:txBody>
      </p:sp>
    </p:spTree>
    <p:extLst>
      <p:ext uri="{BB962C8B-B14F-4D97-AF65-F5344CB8AC3E}">
        <p14:creationId xmlns:p14="http://schemas.microsoft.com/office/powerpoint/2010/main" val="9650788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20</a:t>
            </a:fld>
            <a:endParaRPr lang="zh-CN" altLang="en-US"/>
          </a:p>
        </p:txBody>
      </p:sp>
    </p:spTree>
    <p:extLst>
      <p:ext uri="{BB962C8B-B14F-4D97-AF65-F5344CB8AC3E}">
        <p14:creationId xmlns:p14="http://schemas.microsoft.com/office/powerpoint/2010/main" val="2375371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21</a:t>
            </a:fld>
            <a:endParaRPr lang="zh-CN" altLang="en-US"/>
          </a:p>
        </p:txBody>
      </p:sp>
    </p:spTree>
    <p:extLst>
      <p:ext uri="{BB962C8B-B14F-4D97-AF65-F5344CB8AC3E}">
        <p14:creationId xmlns:p14="http://schemas.microsoft.com/office/powerpoint/2010/main" val="13519600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要通过这样的学习，把党章融会贯通，做到学而懂、学而信、学而用。</a:t>
            </a:r>
          </a:p>
        </p:txBody>
      </p:sp>
      <p:sp>
        <p:nvSpPr>
          <p:cNvPr id="4" name="灯片编号占位符 3"/>
          <p:cNvSpPr>
            <a:spLocks noGrp="1"/>
          </p:cNvSpPr>
          <p:nvPr>
            <p:ph type="sldNum" sz="quarter" idx="10"/>
          </p:nvPr>
        </p:nvSpPr>
        <p:spPr/>
        <p:txBody>
          <a:bodyPr/>
          <a:lstStyle/>
          <a:p>
            <a:fld id="{3AEA51E7-CA65-4713-9A88-79FEC50BFC27}" type="slidenum">
              <a:rPr lang="zh-CN" altLang="en-US" smtClean="0"/>
              <a:t>22</a:t>
            </a:fld>
            <a:endParaRPr lang="zh-CN" altLang="en-US"/>
          </a:p>
        </p:txBody>
      </p:sp>
    </p:spTree>
    <p:extLst>
      <p:ext uri="{BB962C8B-B14F-4D97-AF65-F5344CB8AC3E}">
        <p14:creationId xmlns:p14="http://schemas.microsoft.com/office/powerpoint/2010/main" val="34589973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23</a:t>
            </a:fld>
            <a:endParaRPr lang="zh-CN" altLang="en-US"/>
          </a:p>
        </p:txBody>
      </p:sp>
    </p:spTree>
    <p:extLst>
      <p:ext uri="{BB962C8B-B14F-4D97-AF65-F5344CB8AC3E}">
        <p14:creationId xmlns:p14="http://schemas.microsoft.com/office/powerpoint/2010/main" val="25821424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24</a:t>
            </a:fld>
            <a:endParaRPr lang="zh-CN" altLang="en-US"/>
          </a:p>
        </p:txBody>
      </p:sp>
    </p:spTree>
    <p:extLst>
      <p:ext uri="{BB962C8B-B14F-4D97-AF65-F5344CB8AC3E}">
        <p14:creationId xmlns:p14="http://schemas.microsoft.com/office/powerpoint/2010/main" val="801796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25</a:t>
            </a:fld>
            <a:endParaRPr lang="zh-CN" altLang="en-US"/>
          </a:p>
        </p:txBody>
      </p:sp>
    </p:spTree>
    <p:extLst>
      <p:ext uri="{BB962C8B-B14F-4D97-AF65-F5344CB8AC3E}">
        <p14:creationId xmlns:p14="http://schemas.microsoft.com/office/powerpoint/2010/main" val="7985447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26</a:t>
            </a:fld>
            <a:endParaRPr lang="zh-CN" altLang="en-US"/>
          </a:p>
        </p:txBody>
      </p:sp>
    </p:spTree>
    <p:extLst>
      <p:ext uri="{BB962C8B-B14F-4D97-AF65-F5344CB8AC3E}">
        <p14:creationId xmlns:p14="http://schemas.microsoft.com/office/powerpoint/2010/main" val="1551703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27</a:t>
            </a:fld>
            <a:endParaRPr lang="zh-CN" altLang="en-US"/>
          </a:p>
        </p:txBody>
      </p:sp>
    </p:spTree>
    <p:extLst>
      <p:ext uri="{BB962C8B-B14F-4D97-AF65-F5344CB8AC3E}">
        <p14:creationId xmlns:p14="http://schemas.microsoft.com/office/powerpoint/2010/main" val="16567761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b="0" i="0" dirty="0">
                <a:solidFill>
                  <a:srgbClr val="26214A"/>
                </a:solidFill>
                <a:effectLst/>
                <a:latin typeface="SimSun" panose="02010600030101010101" pitchFamily="2" charset="-122"/>
                <a:ea typeface="SimSun" panose="02010600030101010101" pitchFamily="2" charset="-122"/>
              </a:rPr>
              <a:t>把个人自学与集中学习结合起来，明确自学要求，引导党员搞好自学。按照“三会一课”制度，党小组要定期组织党员集中学习；不设党小组的，以党支部为单位集中学习。党支部每季度召开一次全体党员会议，每次围绕一个专题组织讨论。学习讨论要紧密结合现实，联系个人思想工作生活实际，看自己在新任务新考验面前，能否坚守共产党人信仰信念宗旨，能否正确处理公与私、义与利、个人与组织、个人与群众的关系，能否努力追求高尚道德、带头践行社会主义核心价值观、保持积极健康生活方式，能否自觉做到党规党纪面前知敬畏守规矩，能否保持良好精神状态、积极为党的事业担当作为。通过学习讨论，真正提高认识，找到差距，明确努力方向。</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28</a:t>
            </a:fld>
            <a:endParaRPr lang="zh-CN" altLang="en-US"/>
          </a:p>
        </p:txBody>
      </p:sp>
    </p:spTree>
    <p:extLst>
      <p:ext uri="{BB962C8B-B14F-4D97-AF65-F5344CB8AC3E}">
        <p14:creationId xmlns:p14="http://schemas.microsoft.com/office/powerpoint/2010/main" val="34263401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b="0" i="0" dirty="0">
                <a:solidFill>
                  <a:srgbClr val="26214A"/>
                </a:solidFill>
                <a:effectLst/>
                <a:latin typeface="SimSun" panose="02010600030101010101" pitchFamily="2" charset="-122"/>
                <a:ea typeface="SimSun" panose="02010600030101010101" pitchFamily="2" charset="-122"/>
              </a:rPr>
              <a:t>把个人自学与集中学习结合起来，明确自学要求，引导党员搞好自学。按照“三会一课”制度，党小组要定期组织党员集中学习；不设党小组的，以党支部为单位集中学习。党支部每季度召开一次全体党员会议，每次围绕一个专题组织讨论。学习讨论要紧密结合现实，联系个人思想工作生活实际，看自己在新任务新考验面前，能否坚守共产党人信仰信念宗旨，能否正确处理公与私、义与利、个人与组织、个人与群众的关系，能否努力追求高尚道德、带头践行社会主义核心价值观、保持积极健康生活方式，能否自觉做到党规党纪面前知敬畏守规矩，能否保持良好精神状态、积极为党的事业担当作为。通过学习讨论，真正提高认识，找到差距，明确努力方向。</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29</a:t>
            </a:fld>
            <a:endParaRPr lang="zh-CN" altLang="en-US"/>
          </a:p>
        </p:txBody>
      </p:sp>
    </p:spTree>
    <p:extLst>
      <p:ext uri="{BB962C8B-B14F-4D97-AF65-F5344CB8AC3E}">
        <p14:creationId xmlns:p14="http://schemas.microsoft.com/office/powerpoint/2010/main" val="2752261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3</a:t>
            </a:fld>
            <a:endParaRPr lang="zh-CN" altLang="en-US"/>
          </a:p>
        </p:txBody>
      </p:sp>
    </p:spTree>
    <p:extLst>
      <p:ext uri="{BB962C8B-B14F-4D97-AF65-F5344CB8AC3E}">
        <p14:creationId xmlns:p14="http://schemas.microsoft.com/office/powerpoint/2010/main" val="33561785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b="0" i="0" dirty="0">
                <a:solidFill>
                  <a:srgbClr val="26214A"/>
                </a:solidFill>
                <a:effectLst/>
                <a:latin typeface="SimSun" panose="02010600030101010101" pitchFamily="2" charset="-122"/>
                <a:ea typeface="SimSun" panose="02010600030101010101" pitchFamily="2" charset="-122"/>
              </a:rPr>
              <a:t>讲党课一般在党支部范围内进行。党支部要结合专题学习讨论，对党课内容、时间和方式等作出安排。党员领导干部要在所在党支部讲党课，到农村、社区、企业、学校等基层单位党支部讲党课。组织党校教师、讲师团成员、先进模范到基层一线党支部讲党课。要鼓励和指导基层党组织书记、普通党员联系实际讲党课。注重运用身边事例、现身说法，强化互动交流、答疑释惑，增强党课的吸引力和感染力。“七一”前后，党支部要结合开展纪念建党</a:t>
            </a:r>
            <a:r>
              <a:rPr lang="en-US" altLang="zh-CN" b="0" i="0" dirty="0">
                <a:solidFill>
                  <a:srgbClr val="26214A"/>
                </a:solidFill>
                <a:effectLst/>
                <a:latin typeface="SimSun" panose="02010600030101010101" pitchFamily="2" charset="-122"/>
                <a:ea typeface="SimSun" panose="02010600030101010101" pitchFamily="2" charset="-122"/>
              </a:rPr>
              <a:t>95</a:t>
            </a:r>
            <a:r>
              <a:rPr lang="zh-CN" altLang="en-US" b="0" i="0" dirty="0">
                <a:solidFill>
                  <a:srgbClr val="26214A"/>
                </a:solidFill>
                <a:effectLst/>
                <a:latin typeface="SimSun" panose="02010600030101010101" pitchFamily="2" charset="-122"/>
                <a:ea typeface="SimSun" panose="02010600030101010101" pitchFamily="2" charset="-122"/>
              </a:rPr>
              <a:t>周年活动，集中安排一次党课。</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30</a:t>
            </a:fld>
            <a:endParaRPr lang="zh-CN" altLang="en-US"/>
          </a:p>
        </p:txBody>
      </p:sp>
    </p:spTree>
    <p:extLst>
      <p:ext uri="{BB962C8B-B14F-4D97-AF65-F5344CB8AC3E}">
        <p14:creationId xmlns:p14="http://schemas.microsoft.com/office/powerpoint/2010/main" val="32264917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b="0" i="0" dirty="0">
                <a:solidFill>
                  <a:srgbClr val="26214A"/>
                </a:solidFill>
                <a:effectLst/>
                <a:latin typeface="SimSun" panose="02010600030101010101" pitchFamily="2" charset="-122"/>
                <a:ea typeface="SimSun" panose="02010600030101010101" pitchFamily="2" charset="-122"/>
              </a:rPr>
              <a:t>年底前，党支部召开专题组织生活会。支部班子及其成员对照职能职责，进行党性分析，查摆在思想、组织、作风、纪律等方面存在的问题。要面向党员和群众广泛征求意见，严肃认真开展批评和自我批评，针对突出问题和薄弱环节提出整改措施。组织全体党员对支部班子的工作、作风等进行评议。党小组可参照党支部要求，召开专题组织生活会。</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31</a:t>
            </a:fld>
            <a:endParaRPr lang="zh-CN" altLang="en-US"/>
          </a:p>
        </p:txBody>
      </p:sp>
    </p:spTree>
    <p:extLst>
      <p:ext uri="{BB962C8B-B14F-4D97-AF65-F5344CB8AC3E}">
        <p14:creationId xmlns:p14="http://schemas.microsoft.com/office/powerpoint/2010/main" val="22769531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b="0" i="0" dirty="0">
                <a:solidFill>
                  <a:srgbClr val="26214A"/>
                </a:solidFill>
                <a:effectLst/>
                <a:latin typeface="SimSun" panose="02010600030101010101" pitchFamily="2" charset="-122"/>
                <a:ea typeface="SimSun" panose="02010600030101010101" pitchFamily="2" charset="-122"/>
              </a:rPr>
              <a:t>以党支部为单位召开全体党员会议，组织党员开展民主评议。对照党员标准，按照个人自评、党员互评、民主测评、组织评定的程序，对党员进行评议。党员人数较多的党支部，个人自评和党员互评可分党小组进行。结合民主评议，支部班子成员要与每名党员谈心谈话。党支部综合民主评议情况和党员日常表现，确定评议等次，对优秀党员予以表扬；对有不合格表现的党员，按照党章和党内有关规定，区别不同情况，稳妥慎重给予组织处置。</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32</a:t>
            </a:fld>
            <a:endParaRPr lang="zh-CN" altLang="en-US"/>
          </a:p>
        </p:txBody>
      </p:sp>
    </p:spTree>
    <p:extLst>
      <p:ext uri="{BB962C8B-B14F-4D97-AF65-F5344CB8AC3E}">
        <p14:creationId xmlns:p14="http://schemas.microsoft.com/office/powerpoint/2010/main" val="7077149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针对不同群体党员实际情况，提出党员发挥作用的具体要求，教育引导党员在任何岗位、任何地方、任何时候、任何情况下都铭记党员身份，积极为党工作。结合不同领域不同行业实际，组织引导党员立足岗位、履职尽责。在农村、社区，重点落实党员设岗定责和承诺践诺制度；在国有企业和非公有制企业、社会组织，重点落实党员示范岗和党员责任区制度；在窗口单位和服务行业，重点落实党员挂牌上岗、亮明身份制度；在机关事业单位，促进党员模范履行岗位职责，落实党员到社区报到、直接联系服务群众制度；在学校，重点要求党员增强党的意识，自觉爱党护党为党，敬业修德，奉献社会。在纪念建党</a:t>
            </a:r>
            <a:r>
              <a:rPr lang="en-US" altLang="zh-CN" sz="1200" b="0" i="0" kern="1200" dirty="0">
                <a:solidFill>
                  <a:schemeClr val="tx1"/>
                </a:solidFill>
                <a:effectLst/>
                <a:latin typeface="+mn-lt"/>
                <a:ea typeface="+mn-ea"/>
                <a:cs typeface="+mn-cs"/>
              </a:rPr>
              <a:t>95</a:t>
            </a:r>
            <a:r>
              <a:rPr lang="zh-CN" altLang="en-US" sz="1200" b="0" i="0" kern="1200" dirty="0">
                <a:solidFill>
                  <a:schemeClr val="tx1"/>
                </a:solidFill>
                <a:effectLst/>
                <a:latin typeface="+mn-lt"/>
                <a:ea typeface="+mn-ea"/>
                <a:cs typeface="+mn-cs"/>
              </a:rPr>
              <a:t>周年活动中，评选表彰优秀共产党员、优秀党务工作者、先进基层党组织。</a:t>
            </a:r>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33</a:t>
            </a:fld>
            <a:endParaRPr lang="zh-CN" altLang="en-US"/>
          </a:p>
        </p:txBody>
      </p:sp>
    </p:spTree>
    <p:extLst>
      <p:ext uri="{BB962C8B-B14F-4D97-AF65-F5344CB8AC3E}">
        <p14:creationId xmlns:p14="http://schemas.microsoft.com/office/powerpoint/2010/main" val="13183679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针对不同群体党员实际情况，提出党员发挥作用的具体要求，教育引导党员在任何岗位、任何地方、任何时候、任何情况下都铭记党员身份，积极为党工作。结合不同领域不同行业实际，组织引导党员立足岗位、履职尽责。在农村、社区，重点落实党员设岗定责和承诺践诺制度；在国有企业和非公有制企业、社会组织，重点落实党员示范岗和党员责任区制度；在窗口单位和服务行业，重点落实党员挂牌上岗、亮明身份制度；在机关事业单位，促进党员模范履行岗位职责，落实党员到社区报到、直接联系服务群众制度；在学校，重点要求党员增强党的意识，自觉爱党护党为党，敬业修德，奉献社会。在纪念建党</a:t>
            </a:r>
            <a:r>
              <a:rPr lang="en-US" altLang="zh-CN" sz="1200" b="0" i="0" kern="1200" dirty="0">
                <a:solidFill>
                  <a:schemeClr val="tx1"/>
                </a:solidFill>
                <a:effectLst/>
                <a:latin typeface="+mn-lt"/>
                <a:ea typeface="+mn-ea"/>
                <a:cs typeface="+mn-cs"/>
              </a:rPr>
              <a:t>95</a:t>
            </a:r>
            <a:r>
              <a:rPr lang="zh-CN" altLang="en-US" sz="1200" b="0" i="0" kern="1200" dirty="0">
                <a:solidFill>
                  <a:schemeClr val="tx1"/>
                </a:solidFill>
                <a:effectLst/>
                <a:latin typeface="+mn-lt"/>
                <a:ea typeface="+mn-ea"/>
                <a:cs typeface="+mn-cs"/>
              </a:rPr>
              <a:t>周年活动中，评选表彰优秀共产党员、优秀党务工作者、先进基层党组织。</a:t>
            </a:r>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34</a:t>
            </a:fld>
            <a:endParaRPr lang="zh-CN" altLang="en-US"/>
          </a:p>
        </p:txBody>
      </p:sp>
    </p:spTree>
    <p:extLst>
      <p:ext uri="{BB962C8B-B14F-4D97-AF65-F5344CB8AC3E}">
        <p14:creationId xmlns:p14="http://schemas.microsoft.com/office/powerpoint/2010/main" val="33044326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党员领导干部要在“两学一做”学习教育中走在前面、深学一层，严格执行双重组织生活制度，以普通党员身份参加所在支部的组织生活，与党员一起学习讨论、一起查摆解决问题、一起接受教育、一起参加党员民主评议。要召开党委（党组）会，专题学习党章党规和习近平总书记系列重要讲话；要以党委（党组）中心组等形式组织集中研讨，深化学习效果。年度民主生活会要以“两学一做”为主题，领导班子和领导干部把自己摆进去，查找存在的问题。</a:t>
            </a:r>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35</a:t>
            </a:fld>
            <a:endParaRPr lang="zh-CN" altLang="en-US"/>
          </a:p>
        </p:txBody>
      </p:sp>
    </p:spTree>
    <p:extLst>
      <p:ext uri="{BB962C8B-B14F-4D97-AF65-F5344CB8AC3E}">
        <p14:creationId xmlns:p14="http://schemas.microsoft.com/office/powerpoint/2010/main" val="41397134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36</a:t>
            </a:fld>
            <a:endParaRPr lang="zh-CN" altLang="en-US"/>
          </a:p>
        </p:txBody>
      </p:sp>
    </p:spTree>
    <p:extLst>
      <p:ext uri="{BB962C8B-B14F-4D97-AF65-F5344CB8AC3E}">
        <p14:creationId xmlns:p14="http://schemas.microsoft.com/office/powerpoint/2010/main" val="12315687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各级党委（党组）要把开展“两学一做”学习教育作为一项重大政治任务，尽好责、抓到位、见实效。省（自治区、直辖市）和部门（系统）党委（党组）要结合实际作出部署安排，加强具体指导。县级党委要发挥关键作用，制定具体实施方案，保障工作力量，加强督促指导把关。基层党委要对所辖党支部进行全覆盖、全过程的现场指导，帮助党支部制定学习教育计划，派员参加党支部各项活动。各级党组织书记要承担起主体责任，不仅要管好干部、带好班子，还要管好党员、带好队伍，层层传导压力，从严从实抓好学习教育。</a:t>
            </a:r>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37</a:t>
            </a:fld>
            <a:endParaRPr lang="zh-CN" altLang="en-US"/>
          </a:p>
        </p:txBody>
      </p:sp>
    </p:spTree>
    <p:extLst>
      <p:ext uri="{BB962C8B-B14F-4D97-AF65-F5344CB8AC3E}">
        <p14:creationId xmlns:p14="http://schemas.microsoft.com/office/powerpoint/2010/main" val="18201470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加大整顿软弱涣散基层党组织工作力度，配齐配强班子特别是带头人，健全工作制度，确保“两学一做”学习教育有人抓、有人管。开展党员组织关系集中排查，摸清“口袋”党员、长期与党组织失去联系党员情况，理顺党员组织关系，努力使每名党员都纳入党组织有效管理，参加学习教育。要对基层党组织书记、组织委员、组织员等党务骨干普遍进行培训，帮助他们掌握工作方法，明确工作要求。</a:t>
            </a:r>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38</a:t>
            </a:fld>
            <a:endParaRPr lang="zh-CN" altLang="en-US"/>
          </a:p>
        </p:txBody>
      </p:sp>
    </p:spTree>
    <p:extLst>
      <p:ext uri="{BB962C8B-B14F-4D97-AF65-F5344CB8AC3E}">
        <p14:creationId xmlns:p14="http://schemas.microsoft.com/office/powerpoint/2010/main" val="4371194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县（市、区）党委和企业、学校等基层党委要根据不同领域、不同行业、不同单位特点，对学习教育的内容安排、组织方式等提出具体要求。对非公有制企业和社会组织，可因企制宜、因岗制宜，灵活安排；对党员人数少、党员流动性强的党组织，可依托区域化党员服务中心，利用开放式组织生活等方式，组织党员参加学习教育。对流动党员，流入地、流出地党组织要加强协调配合，按照流入地为主的原则，把流动党员编入一个支部，就近就便参加学习教育。对离退休干部职工党员及年老体弱党员，既要体现从严要求，又要考虑实际情况，以适当方式组织他们参加学习教育。</a:t>
            </a:r>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39</a:t>
            </a:fld>
            <a:endParaRPr lang="zh-CN" altLang="en-US"/>
          </a:p>
        </p:txBody>
      </p:sp>
    </p:spTree>
    <p:extLst>
      <p:ext uri="{BB962C8B-B14F-4D97-AF65-F5344CB8AC3E}">
        <p14:creationId xmlns:p14="http://schemas.microsoft.com/office/powerpoint/2010/main" val="1037485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4</a:t>
            </a:fld>
            <a:endParaRPr lang="zh-CN" altLang="en-US"/>
          </a:p>
        </p:txBody>
      </p:sp>
    </p:spTree>
    <p:extLst>
      <p:ext uri="{BB962C8B-B14F-4D97-AF65-F5344CB8AC3E}">
        <p14:creationId xmlns:p14="http://schemas.microsoft.com/office/powerpoint/2010/main" val="37991129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40</a:t>
            </a:fld>
            <a:endParaRPr lang="zh-CN" altLang="en-US"/>
          </a:p>
        </p:txBody>
      </p:sp>
    </p:spTree>
    <p:extLst>
      <p:ext uri="{BB962C8B-B14F-4D97-AF65-F5344CB8AC3E}">
        <p14:creationId xmlns:p14="http://schemas.microsoft.com/office/powerpoint/2010/main" val="15470417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EA51E7-CA65-4713-9A88-79FEC50BFC27}" type="slidenum">
              <a:rPr lang="zh-CN" altLang="en-US" smtClean="0"/>
              <a:t>41</a:t>
            </a:fld>
            <a:endParaRPr lang="zh-CN" altLang="en-US"/>
          </a:p>
        </p:txBody>
      </p:sp>
    </p:spTree>
    <p:extLst>
      <p:ext uri="{BB962C8B-B14F-4D97-AF65-F5344CB8AC3E}">
        <p14:creationId xmlns:p14="http://schemas.microsoft.com/office/powerpoint/2010/main" val="2277996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5</a:t>
            </a:fld>
            <a:endParaRPr lang="zh-CN" altLang="en-US"/>
          </a:p>
        </p:txBody>
      </p:sp>
    </p:spTree>
    <p:extLst>
      <p:ext uri="{BB962C8B-B14F-4D97-AF65-F5344CB8AC3E}">
        <p14:creationId xmlns:p14="http://schemas.microsoft.com/office/powerpoint/2010/main" val="2464537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6</a:t>
            </a:fld>
            <a:endParaRPr lang="zh-CN" altLang="en-US"/>
          </a:p>
        </p:txBody>
      </p:sp>
    </p:spTree>
    <p:extLst>
      <p:ext uri="{BB962C8B-B14F-4D97-AF65-F5344CB8AC3E}">
        <p14:creationId xmlns:p14="http://schemas.microsoft.com/office/powerpoint/2010/main" val="29195670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7</a:t>
            </a:fld>
            <a:endParaRPr lang="zh-CN" altLang="en-US"/>
          </a:p>
        </p:txBody>
      </p:sp>
    </p:spTree>
    <p:extLst>
      <p:ext uri="{BB962C8B-B14F-4D97-AF65-F5344CB8AC3E}">
        <p14:creationId xmlns:p14="http://schemas.microsoft.com/office/powerpoint/2010/main" val="3924276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8</a:t>
            </a:fld>
            <a:endParaRPr lang="zh-CN" altLang="en-US"/>
          </a:p>
        </p:txBody>
      </p:sp>
    </p:spTree>
    <p:extLst>
      <p:ext uri="{BB962C8B-B14F-4D97-AF65-F5344CB8AC3E}">
        <p14:creationId xmlns:p14="http://schemas.microsoft.com/office/powerpoint/2010/main" val="5738589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EA51E7-CA65-4713-9A88-79FEC50BFC27}" type="slidenum">
              <a:rPr lang="zh-CN" altLang="en-US" smtClean="0"/>
              <a:t>9</a:t>
            </a:fld>
            <a:endParaRPr lang="zh-CN" altLang="en-US"/>
          </a:p>
        </p:txBody>
      </p:sp>
    </p:spTree>
    <p:extLst>
      <p:ext uri="{BB962C8B-B14F-4D97-AF65-F5344CB8AC3E}">
        <p14:creationId xmlns:p14="http://schemas.microsoft.com/office/powerpoint/2010/main" val="20327995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4" name="图片 13"/>
          <p:cNvPicPr>
            <a:picLocks noChangeAspect="1"/>
          </p:cNvPicPr>
          <p:nvPr userDrawn="1"/>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tretch/>
        </p:blipFill>
        <p:spPr>
          <a:xfrm>
            <a:off x="3882513" y="723589"/>
            <a:ext cx="4426974" cy="4276319"/>
          </a:xfrm>
          <a:prstGeom prst="rect">
            <a:avLst/>
          </a:prstGeom>
        </p:spPr>
      </p:pic>
      <p:sp>
        <p:nvSpPr>
          <p:cNvPr id="17" name="矩形 16"/>
          <p:cNvSpPr/>
          <p:nvPr userDrawn="1"/>
        </p:nvSpPr>
        <p:spPr>
          <a:xfrm flipH="1">
            <a:off x="0" y="3345338"/>
            <a:ext cx="12192000" cy="1110142"/>
          </a:xfrm>
          <a:prstGeom prst="rect">
            <a:avLst/>
          </a:prstGeom>
          <a:solidFill>
            <a:schemeClr val="tx2"/>
          </a:solidFill>
          <a:ln w="57150" cmpd="thickThin">
            <a:noFill/>
          </a:ln>
        </p:spPr>
        <p:txBody>
          <a:bodyPr wrap="none" lIns="36000" rIns="36000" anchor="ctr" anchorCtr="1">
            <a:noAutofit/>
          </a:bodyPr>
          <a:lstStyle/>
          <a:p>
            <a:endParaRPr lang="zh-CN" altLang="en-US" sz="4000">
              <a:solidFill>
                <a:schemeClr val="bg1"/>
              </a:solidFill>
              <a:latin typeface="+mj-ea"/>
              <a:ea typeface="+mj-ea"/>
            </a:endParaRPr>
          </a:p>
        </p:txBody>
      </p:sp>
      <p:sp>
        <p:nvSpPr>
          <p:cNvPr id="2" name="标题 1"/>
          <p:cNvSpPr>
            <a:spLocks noGrp="1"/>
          </p:cNvSpPr>
          <p:nvPr>
            <p:ph type="ctrTitle" hasCustomPrompt="1"/>
          </p:nvPr>
        </p:nvSpPr>
        <p:spPr>
          <a:xfrm>
            <a:off x="3796996" y="3426064"/>
            <a:ext cx="6185204" cy="948690"/>
          </a:xfrm>
        </p:spPr>
        <p:txBody>
          <a:bodyPr vert="horz" lIns="91440" tIns="45720" rIns="91440" bIns="45720" rtlCol="0" anchor="ctr">
            <a:noAutofit/>
          </a:bodyPr>
          <a:lstStyle>
            <a:lvl1pPr>
              <a:defRPr lang="zh-CN" altLang="en-US" sz="4400" dirty="0">
                <a:solidFill>
                  <a:schemeClr val="accent1"/>
                </a:solidFill>
                <a:latin typeface="+mj-ea"/>
                <a:ea typeface="+mj-ea"/>
                <a:cs typeface="+mn-cs"/>
              </a:defRPr>
            </a:lvl1pPr>
          </a:lstStyle>
          <a:p>
            <a:pPr marL="0" lvl="0"/>
            <a:r>
              <a:rPr lang="zh-CN" altLang="en-US" dirty="0"/>
              <a:t>单击此处编辑标题样式</a:t>
            </a:r>
          </a:p>
        </p:txBody>
      </p:sp>
      <p:sp>
        <p:nvSpPr>
          <p:cNvPr id="3" name="副标题 2"/>
          <p:cNvSpPr>
            <a:spLocks noGrp="1"/>
          </p:cNvSpPr>
          <p:nvPr>
            <p:ph type="subTitle" idx="1" hasCustomPrompt="1"/>
          </p:nvPr>
        </p:nvSpPr>
        <p:spPr>
          <a:xfrm>
            <a:off x="2823241" y="3130897"/>
            <a:ext cx="1324182" cy="1424724"/>
          </a:xfrm>
          <a:noFill/>
          <a:ln w="57150" cmpd="thickThin">
            <a:noFill/>
          </a:ln>
        </p:spPr>
        <p:txBody>
          <a:bodyPr vert="horz" wrap="none" lIns="0" tIns="0" rIns="0" bIns="0" rtlCol="0" anchor="ctr" anchorCtr="1">
            <a:noAutofit/>
          </a:bodyPr>
          <a:lstStyle>
            <a:lvl1pPr>
              <a:defRPr lang="zh-CN" altLang="en-US" sz="8800" dirty="0">
                <a:solidFill>
                  <a:schemeClr val="accent1"/>
                </a:solidFill>
                <a:latin typeface="+mj-ea"/>
                <a:ea typeface="+mj-ea"/>
              </a:defRPr>
            </a:lvl1pPr>
          </a:lstStyle>
          <a:p>
            <a:pPr lvl="0" defTabSz="914354">
              <a:lnSpc>
                <a:spcPct val="100000"/>
              </a:lnSpc>
            </a:pPr>
            <a:r>
              <a:rPr lang="en-US" altLang="zh-CN" dirty="0"/>
              <a:t>5</a:t>
            </a:r>
            <a:endParaRPr lang="zh-CN" altLang="en-US" dirty="0"/>
          </a:p>
        </p:txBody>
      </p:sp>
      <p:sp>
        <p:nvSpPr>
          <p:cNvPr id="4" name="日期占位符 3"/>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9B939DA2-3E74-4B65-919F-AFBC4A00B5C7}" type="slidenum">
              <a:rPr lang="zh-CN" altLang="en-US" smtClean="0"/>
              <a:t>‹#›</a:t>
            </a:fld>
            <a:endParaRPr lang="zh-CN" altLang="en-US"/>
          </a:p>
        </p:txBody>
      </p:sp>
      <p:pic>
        <p:nvPicPr>
          <p:cNvPr id="16" name="图片 15"/>
          <p:cNvPicPr>
            <a:picLocks noChangeAspect="1"/>
          </p:cNvPicPr>
          <p:nvPr userDrawn="1"/>
        </p:nvPicPr>
        <p:blipFill rotWithShape="1">
          <a:blip r:embed="rId3" cstate="print">
            <a:extLst>
              <a:ext uri="{28A0092B-C50C-407E-A947-70E740481C1C}">
                <a14:useLocalDpi xmlns:a14="http://schemas.microsoft.com/office/drawing/2010/main" val="0"/>
              </a:ext>
            </a:extLst>
          </a:blip>
          <a:srcRect l="18546" r="18496"/>
          <a:stretch/>
        </p:blipFill>
        <p:spPr>
          <a:xfrm>
            <a:off x="1" y="2769761"/>
            <a:ext cx="12192000" cy="575576"/>
          </a:xfrm>
          <a:prstGeom prst="rect">
            <a:avLst/>
          </a:prstGeom>
        </p:spPr>
      </p:pic>
    </p:spTree>
    <p:extLst>
      <p:ext uri="{BB962C8B-B14F-4D97-AF65-F5344CB8AC3E}">
        <p14:creationId xmlns:p14="http://schemas.microsoft.com/office/powerpoint/2010/main" val="24332166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750"/>
                                        <p:tgtEl>
                                          <p:spTgt spid="16"/>
                                        </p:tgtEl>
                                      </p:cBhvr>
                                    </p:animEffect>
                                    <p:anim calcmode="lin" valueType="num">
                                      <p:cBhvr>
                                        <p:cTn id="13" dur="750" fill="hold"/>
                                        <p:tgtEl>
                                          <p:spTgt spid="16"/>
                                        </p:tgtEl>
                                        <p:attrNameLst>
                                          <p:attrName>ppt_x</p:attrName>
                                        </p:attrNameLst>
                                      </p:cBhvr>
                                      <p:tavLst>
                                        <p:tav tm="0">
                                          <p:val>
                                            <p:strVal val="#ppt_x"/>
                                          </p:val>
                                        </p:tav>
                                        <p:tav tm="100000">
                                          <p:val>
                                            <p:strVal val="#ppt_x"/>
                                          </p:val>
                                        </p:tav>
                                      </p:tavLst>
                                    </p:anim>
                                    <p:anim calcmode="lin" valueType="num">
                                      <p:cBhvr>
                                        <p:cTn id="14" dur="750" fill="hold"/>
                                        <p:tgtEl>
                                          <p:spTgt spid="16"/>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10"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750"/>
                                        <p:tgtEl>
                                          <p:spTgt spid="14"/>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fltVal val="0"/>
                                          </p:val>
                                        </p:tav>
                                        <p:tav tm="100000">
                                          <p:val>
                                            <p:strVal val="#ppt_w"/>
                                          </p:val>
                                        </p:tav>
                                      </p:tavLst>
                                    </p:anim>
                                    <p:anim calcmode="lin" valueType="num">
                                      <p:cBhvr>
                                        <p:cTn id="23" dur="1000" fill="hold"/>
                                        <p:tgtEl>
                                          <p:spTgt spid="2"/>
                                        </p:tgtEl>
                                        <p:attrNameLst>
                                          <p:attrName>ppt_h</p:attrName>
                                        </p:attrNameLst>
                                      </p:cBhvr>
                                      <p:tavLst>
                                        <p:tav tm="0">
                                          <p:val>
                                            <p:fltVal val="0"/>
                                          </p:val>
                                        </p:tav>
                                        <p:tav tm="100000">
                                          <p:val>
                                            <p:strVal val="#ppt_h"/>
                                          </p:val>
                                        </p:tav>
                                      </p:tavLst>
                                    </p:anim>
                                    <p:animEffect transition="in" filter="fade">
                                      <p:cBhvr>
                                        <p:cTn id="24" dur="1000"/>
                                        <p:tgtEl>
                                          <p:spTgt spid="2"/>
                                        </p:tgtEl>
                                      </p:cBhvr>
                                    </p:animEffect>
                                  </p:childTnLst>
                                </p:cTn>
                              </p:par>
                              <p:par>
                                <p:cTn id="25" presetID="23" presetClass="entr" presetSubtype="288"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p:cTn id="27" dur="1000" fill="hold"/>
                                        <p:tgtEl>
                                          <p:spTgt spid="3">
                                            <p:txEl>
                                              <p:pRg st="0" end="0"/>
                                            </p:txEl>
                                          </p:spTgt>
                                        </p:tgtEl>
                                        <p:attrNameLst>
                                          <p:attrName>ppt_w</p:attrName>
                                        </p:attrNameLst>
                                      </p:cBhvr>
                                      <p:tavLst>
                                        <p:tav tm="0">
                                          <p:val>
                                            <p:strVal val="4/3*#ppt_w"/>
                                          </p:val>
                                        </p:tav>
                                        <p:tav tm="100000">
                                          <p:val>
                                            <p:strVal val="#ppt_w"/>
                                          </p:val>
                                        </p:tav>
                                      </p:tavLst>
                                    </p:anim>
                                    <p:anim calcmode="lin" valueType="num">
                                      <p:cBhvr>
                                        <p:cTn id="28" dur="1000" fill="hold"/>
                                        <p:tgtEl>
                                          <p:spTgt spid="3">
                                            <p:txEl>
                                              <p:pRg st="0" end="0"/>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 grpId="0"/>
      <p:bldP spid="3" grpId="0" build="p">
        <p:tmplLst>
          <p:tmpl lvl="1">
            <p:tnLst>
              <p:par>
                <p:cTn presetID="23" presetClass="entr" presetSubtype="28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p:cTn dur="1000" fill="hold"/>
                        <p:tgtEl>
                          <p:spTgt spid="3"/>
                        </p:tgtEl>
                        <p:attrNameLst>
                          <p:attrName>ppt_w</p:attrName>
                        </p:attrNameLst>
                      </p:cBhvr>
                      <p:tavLst>
                        <p:tav tm="0">
                          <p:val>
                            <p:strVal val="4/3*#ppt_w"/>
                          </p:val>
                        </p:tav>
                        <p:tav tm="100000">
                          <p:val>
                            <p:strVal val="#ppt_w"/>
                          </p:val>
                        </p:tav>
                      </p:tavLst>
                    </p:anim>
                    <p:anim calcmode="lin" valueType="num">
                      <p:cBhvr>
                        <p:cTn dur="1000" fill="hold"/>
                        <p:tgtEl>
                          <p:spTgt spid="3"/>
                        </p:tgtEl>
                        <p:attrNameLst>
                          <p:attrName>ppt_h</p:attrName>
                        </p:attrNameLst>
                      </p:cBhvr>
                      <p:tavLst>
                        <p:tav tm="0">
                          <p:val>
                            <p:strVal val="4/3*#ppt_h"/>
                          </p:val>
                        </p:tav>
                        <p:tav tm="100000">
                          <p:val>
                            <p:strVal val="#ppt_h"/>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39780062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31397201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596665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912342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73647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0024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19449" y="367394"/>
            <a:ext cx="5257801" cy="653893"/>
          </a:xfrm>
        </p:spPr>
        <p:txBody>
          <a:bodyPr wrap="none" lIns="0" tIns="0" rIns="0" bIns="0" anchor="ctr" anchorCtr="1">
            <a:noAutofit/>
          </a:bodyPr>
          <a:lstStyle>
            <a:lvl1pPr>
              <a:lnSpc>
                <a:spcPct val="100000"/>
              </a:lnSpc>
              <a:defRPr sz="3200"/>
            </a:lvl1pPr>
          </a:lstStyle>
          <a:p>
            <a:r>
              <a:rPr lang="zh-CN" altLang="en-US" dirty="0"/>
              <a:t>单击此处编辑标题样式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279831060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939DA2-3E74-4B65-919F-AFBC4A00B5C7}" type="slidenum">
              <a:rPr lang="zh-CN" altLang="en-US" smtClean="0"/>
              <a:t>‹#›</a:t>
            </a:fld>
            <a:endParaRPr lang="zh-CN" altLang="en-US"/>
          </a:p>
        </p:txBody>
      </p:sp>
      <p:sp>
        <p:nvSpPr>
          <p:cNvPr id="2" name="标题 1"/>
          <p:cNvSpPr>
            <a:spLocks noGrp="1"/>
          </p:cNvSpPr>
          <p:nvPr>
            <p:ph type="title" hasCustomPrompt="1"/>
          </p:nvPr>
        </p:nvSpPr>
        <p:spPr>
          <a:xfrm>
            <a:off x="5630139" y="367311"/>
            <a:ext cx="6427383" cy="750540"/>
          </a:xfrm>
          <a:noFill/>
          <a:ln w="57150" cmpd="thickThin">
            <a:noFill/>
          </a:ln>
        </p:spPr>
        <p:txBody>
          <a:bodyPr vert="horz" wrap="none" lIns="0" tIns="0" rIns="0" bIns="0" rtlCol="0" anchor="ctr" anchorCtr="0">
            <a:noAutofit/>
          </a:bodyPr>
          <a:lstStyle>
            <a:lvl1pPr>
              <a:defRPr lang="zh-CN" altLang="en-US" sz="4000" dirty="0">
                <a:solidFill>
                  <a:schemeClr val="tx1"/>
                </a:solidFill>
                <a:latin typeface="+mj-ea"/>
                <a:cs typeface="+mn-cs"/>
              </a:defRPr>
            </a:lvl1pPr>
          </a:lstStyle>
          <a:p>
            <a:pPr marL="0" lvl="0" indent="0" defTabSz="914354">
              <a:lnSpc>
                <a:spcPct val="100000"/>
              </a:lnSpc>
              <a:spcBef>
                <a:spcPts val="1000"/>
              </a:spcBef>
              <a:buFont typeface="Arial" panose="020B0604020202020204" pitchFamily="34" charset="0"/>
            </a:pPr>
            <a:r>
              <a:rPr lang="zh-CN" altLang="en-US" dirty="0"/>
              <a:t>单击此处编辑标题样式</a:t>
            </a:r>
          </a:p>
        </p:txBody>
      </p:sp>
      <p:sp>
        <p:nvSpPr>
          <p:cNvPr id="3" name="文本占位符 2"/>
          <p:cNvSpPr>
            <a:spLocks noGrp="1"/>
          </p:cNvSpPr>
          <p:nvPr>
            <p:ph type="body" idx="1" hasCustomPrompt="1"/>
          </p:nvPr>
        </p:nvSpPr>
        <p:spPr>
          <a:xfrm>
            <a:off x="1584925" y="619153"/>
            <a:ext cx="3253599" cy="469134"/>
          </a:xfrm>
          <a:noFill/>
          <a:ln w="57150" cmpd="thickThin">
            <a:noFill/>
          </a:ln>
        </p:spPr>
        <p:txBody>
          <a:bodyPr vert="horz" wrap="none" lIns="0" tIns="0" rIns="0" bIns="0" rtlCol="0" anchor="ctr" anchorCtr="0">
            <a:noAutofit/>
          </a:bodyPr>
          <a:lstStyle>
            <a:lvl1pPr marL="228600" indent="-228600">
              <a:buNone/>
              <a:defRPr lang="zh-CN" altLang="en-US" sz="2400" smtClean="0">
                <a:solidFill>
                  <a:schemeClr val="tx2"/>
                </a:solidFill>
                <a:latin typeface="+mj-ea"/>
                <a:ea typeface="+mj-ea"/>
              </a:defRPr>
            </a:lvl1pPr>
          </a:lstStyle>
          <a:p>
            <a:pPr marL="0" lvl="0" indent="0" defTabSz="914354">
              <a:lnSpc>
                <a:spcPct val="100000"/>
              </a:lnSpc>
            </a:pPr>
            <a:r>
              <a:rPr lang="en-US" altLang="zh-CN" dirty="0"/>
              <a:t>1 </a:t>
            </a:r>
            <a:r>
              <a:rPr lang="zh-CN" altLang="en-US" dirty="0"/>
              <a:t>两学一做的背景介绍</a:t>
            </a:r>
          </a:p>
        </p:txBody>
      </p:sp>
      <p:cxnSp>
        <p:nvCxnSpPr>
          <p:cNvPr id="24" name="直接连接符 23"/>
          <p:cNvCxnSpPr/>
          <p:nvPr userDrawn="1"/>
        </p:nvCxnSpPr>
        <p:spPr>
          <a:xfrm>
            <a:off x="0" y="1231259"/>
            <a:ext cx="12192000" cy="0"/>
          </a:xfrm>
          <a:prstGeom prst="line">
            <a:avLst/>
          </a:prstGeom>
          <a:ln w="50800" cmpd="thickThin">
            <a:solidFill>
              <a:schemeClr val="tx2"/>
            </a:solidFill>
          </a:ln>
        </p:spPr>
        <p:style>
          <a:lnRef idx="1">
            <a:schemeClr val="accent1"/>
          </a:lnRef>
          <a:fillRef idx="0">
            <a:schemeClr val="accent1"/>
          </a:fillRef>
          <a:effectRef idx="0">
            <a:schemeClr val="accent1"/>
          </a:effectRef>
          <a:fontRef idx="minor">
            <a:schemeClr val="tx1"/>
          </a:fontRef>
        </p:style>
      </p:cxnSp>
      <p:pic>
        <p:nvPicPr>
          <p:cNvPr id="26" name="图片 2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937499"/>
            <a:ext cx="12192000" cy="238471"/>
          </a:xfrm>
          <a:prstGeom prst="rect">
            <a:avLst/>
          </a:prstGeom>
        </p:spPr>
      </p:pic>
      <p:grpSp>
        <p:nvGrpSpPr>
          <p:cNvPr id="28" name="组合 27"/>
          <p:cNvGrpSpPr/>
          <p:nvPr userDrawn="1"/>
        </p:nvGrpSpPr>
        <p:grpSpPr>
          <a:xfrm>
            <a:off x="240685" y="56020"/>
            <a:ext cx="1333795" cy="1333795"/>
            <a:chOff x="907435" y="177284"/>
            <a:chExt cx="1333795" cy="1333795"/>
          </a:xfrm>
        </p:grpSpPr>
        <p:sp>
          <p:nvSpPr>
            <p:cNvPr id="27" name="椭圆 26"/>
            <p:cNvSpPr/>
            <p:nvPr userDrawn="1"/>
          </p:nvSpPr>
          <p:spPr>
            <a:xfrm>
              <a:off x="980564" y="266603"/>
              <a:ext cx="1187536" cy="11551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userDrawn="1"/>
          </p:nvGrpSpPr>
          <p:grpSpPr>
            <a:xfrm>
              <a:off x="907435" y="177284"/>
              <a:ext cx="1333795" cy="1333795"/>
              <a:chOff x="478343" y="55393"/>
              <a:chExt cx="1333795" cy="1333795"/>
            </a:xfrm>
          </p:grpSpPr>
          <p:pic>
            <p:nvPicPr>
              <p:cNvPr id="13" name="图片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8343" y="55393"/>
                <a:ext cx="1333795" cy="1333795"/>
              </a:xfrm>
              <a:prstGeom prst="rect">
                <a:avLst/>
              </a:prstGeom>
            </p:spPr>
          </p:pic>
          <p:sp>
            <p:nvSpPr>
              <p:cNvPr id="14" name="文本框 13"/>
              <p:cNvSpPr txBox="1"/>
              <p:nvPr userDrawn="1"/>
            </p:nvSpPr>
            <p:spPr>
              <a:xfrm>
                <a:off x="703715" y="794408"/>
                <a:ext cx="913320" cy="307777"/>
              </a:xfrm>
              <a:prstGeom prst="rect">
                <a:avLst/>
              </a:prstGeom>
              <a:noFill/>
            </p:spPr>
            <p:txBody>
              <a:bodyPr wrap="square" rtlCol="0">
                <a:spAutoFit/>
              </a:bodyPr>
              <a:lstStyle>
                <a:defPPr>
                  <a:defRPr lang="zh-CN"/>
                </a:defPPr>
                <a:lvl1pPr>
                  <a:defRPr sz="5400">
                    <a:solidFill>
                      <a:schemeClr val="bg1"/>
                    </a:solidFill>
                    <a:latin typeface="汉仪菱心体简" panose="02010609000101010101" pitchFamily="49" charset="-122"/>
                    <a:ea typeface="汉仪菱心体简" panose="02010609000101010101" pitchFamily="49" charset="-122"/>
                  </a:defRPr>
                </a:lvl1pPr>
              </a:lstStyle>
              <a:p>
                <a:r>
                  <a:rPr lang="zh-CN" altLang="en-US" sz="1400" dirty="0">
                    <a:solidFill>
                      <a:schemeClr val="tx2"/>
                    </a:solidFill>
                  </a:rPr>
                  <a:t>两学一做</a:t>
                </a:r>
              </a:p>
            </p:txBody>
          </p:sp>
        </p:grpSp>
      </p:grpSp>
    </p:spTree>
    <p:extLst>
      <p:ext uri="{BB962C8B-B14F-4D97-AF65-F5344CB8AC3E}">
        <p14:creationId xmlns:p14="http://schemas.microsoft.com/office/powerpoint/2010/main" val="104472581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408817331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45034415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32555750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103517678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19052454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5D1FC98-4508-4D04-BD76-708B9F14A230}" type="datetimeFigureOut">
              <a:rPr lang="zh-CN" altLang="en-US" smtClean="0"/>
              <a:t>2017/9/23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341793610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D1FC98-4508-4D04-BD76-708B9F14A230}" type="datetimeFigureOut">
              <a:rPr lang="zh-CN" altLang="en-US" smtClean="0"/>
              <a:t>2017/9/23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939DA2-3E74-4B65-919F-AFBC4A00B5C7}" type="slidenum">
              <a:rPr lang="zh-CN" altLang="en-US" smtClean="0"/>
              <a:t>‹#›</a:t>
            </a:fld>
            <a:endParaRPr lang="zh-CN" altLang="en-US"/>
          </a:p>
        </p:txBody>
      </p:sp>
    </p:spTree>
    <p:extLst>
      <p:ext uri="{BB962C8B-B14F-4D97-AF65-F5344CB8AC3E}">
        <p14:creationId xmlns:p14="http://schemas.microsoft.com/office/powerpoint/2010/main" val="4056305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6.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5">
            <a:duotone>
              <a:schemeClr val="accent6">
                <a:shade val="45000"/>
                <a:satMod val="135000"/>
              </a:schemeClr>
              <a:prstClr val="white"/>
            </a:duotone>
            <a:extLst>
              <a:ext uri="{28A0092B-C50C-407E-A947-70E740481C1C}">
                <a14:useLocalDpi xmlns:a14="http://schemas.microsoft.com/office/drawing/2010/main" val="0"/>
              </a:ext>
            </a:extLst>
          </a:blip>
          <a:srcRect b="39410"/>
          <a:stretch/>
        </p:blipFill>
        <p:spPr>
          <a:xfrm>
            <a:off x="3426287" y="507620"/>
            <a:ext cx="5339427" cy="3125052"/>
          </a:xfrm>
          <a:prstGeom prst="rect">
            <a:avLst/>
          </a:prstGeom>
        </p:spPr>
      </p:pic>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513" y="2933245"/>
            <a:ext cx="12192000" cy="1123998"/>
          </a:xfrm>
          <a:prstGeom prst="rect">
            <a:avLst/>
          </a:prstGeom>
          <a:effectLst>
            <a:outerShdw dist="25400" dir="16200000" sx="101000" sy="101000" rotWithShape="0">
              <a:schemeClr val="bg1"/>
            </a:outerShdw>
          </a:effectLst>
        </p:spPr>
      </p:pic>
      <p:sp>
        <p:nvSpPr>
          <p:cNvPr id="11" name="矩形 10"/>
          <p:cNvSpPr/>
          <p:nvPr/>
        </p:nvSpPr>
        <p:spPr>
          <a:xfrm flipH="1">
            <a:off x="14512" y="4050279"/>
            <a:ext cx="12192000" cy="2807721"/>
          </a:xfrm>
          <a:prstGeom prst="rect">
            <a:avLst/>
          </a:prstGeom>
          <a:solidFill>
            <a:schemeClr val="tx2"/>
          </a:solidFill>
          <a:ln w="57150" cmpd="thickThin">
            <a:noFill/>
          </a:ln>
        </p:spPr>
        <p:txBody>
          <a:bodyPr wrap="none" lIns="36000" rIns="36000" anchor="ctr" anchorCtr="1">
            <a:noAutofit/>
          </a:bodyPr>
          <a:lstStyle/>
          <a:p>
            <a:endParaRPr lang="zh-CN" altLang="en-US" sz="4000">
              <a:solidFill>
                <a:schemeClr val="bg1"/>
              </a:solidFill>
              <a:latin typeface="+mj-ea"/>
              <a:ea typeface="+mj-ea"/>
            </a:endParaRPr>
          </a:p>
        </p:txBody>
      </p:sp>
      <p:sp>
        <p:nvSpPr>
          <p:cNvPr id="6" name="文本框 5"/>
          <p:cNvSpPr txBox="1"/>
          <p:nvPr/>
        </p:nvSpPr>
        <p:spPr>
          <a:xfrm>
            <a:off x="1387019" y="4187641"/>
            <a:ext cx="9417963" cy="1200329"/>
          </a:xfrm>
          <a:prstGeom prst="rect">
            <a:avLst/>
          </a:prstGeom>
          <a:noFill/>
        </p:spPr>
        <p:txBody>
          <a:bodyPr wrap="none" rtlCol="0">
            <a:spAutoFit/>
          </a:bodyPr>
          <a:lstStyle>
            <a:defPPr>
              <a:defRPr lang="zh-CN"/>
            </a:defPPr>
            <a:lvl1pPr>
              <a:defRPr sz="5400">
                <a:solidFill>
                  <a:schemeClr val="bg1"/>
                </a:solidFill>
                <a:latin typeface="汉仪菱心体简" panose="02010609000101010101" pitchFamily="49" charset="-122"/>
                <a:ea typeface="汉仪菱心体简" panose="02010609000101010101" pitchFamily="49" charset="-122"/>
              </a:defRPr>
            </a:lvl1pPr>
          </a:lstStyle>
          <a:p>
            <a:r>
              <a:rPr lang="en-US" altLang="zh-CN" sz="7200" dirty="0">
                <a:solidFill>
                  <a:schemeClr val="accent1"/>
                </a:solidFill>
              </a:rPr>
              <a:t>“</a:t>
            </a:r>
            <a:r>
              <a:rPr lang="zh-CN" altLang="en-US" sz="7200" dirty="0">
                <a:solidFill>
                  <a:schemeClr val="accent1"/>
                </a:solidFill>
              </a:rPr>
              <a:t>两学一做</a:t>
            </a:r>
            <a:r>
              <a:rPr lang="en-US" altLang="zh-CN" sz="7200" spc="-2800" dirty="0">
                <a:solidFill>
                  <a:schemeClr val="accent1"/>
                </a:solidFill>
              </a:rPr>
              <a:t>”</a:t>
            </a:r>
            <a:r>
              <a:rPr lang="zh-CN" altLang="en-US" sz="7200" dirty="0">
                <a:solidFill>
                  <a:schemeClr val="accent1"/>
                </a:solidFill>
              </a:rPr>
              <a:t>学习教育</a:t>
            </a:r>
          </a:p>
        </p:txBody>
      </p:sp>
      <p:sp>
        <p:nvSpPr>
          <p:cNvPr id="29" name="矩形 28"/>
          <p:cNvSpPr/>
          <p:nvPr/>
        </p:nvSpPr>
        <p:spPr>
          <a:xfrm flipH="1">
            <a:off x="3022600" y="5560718"/>
            <a:ext cx="1872000" cy="432000"/>
          </a:xfrm>
          <a:prstGeom prst="rect">
            <a:avLst/>
          </a:prstGeom>
          <a:solidFill>
            <a:schemeClr val="accent1"/>
          </a:solidFill>
          <a:ln w="57150" cmpd="thickThin">
            <a:solidFill>
              <a:schemeClr val="tx2"/>
            </a:solidFill>
          </a:ln>
        </p:spPr>
        <p:txBody>
          <a:bodyPr wrap="square" lIns="0" tIns="0" rIns="0" bIns="0" anchor="ctr" anchorCtr="1">
            <a:noAutofit/>
          </a:bodyPr>
          <a:lstStyle/>
          <a:p>
            <a:r>
              <a:rPr lang="zh-CN" altLang="en-US" dirty="0">
                <a:solidFill>
                  <a:schemeClr val="tx2"/>
                </a:solidFill>
                <a:latin typeface="+mj-ea"/>
                <a:ea typeface="+mj-ea"/>
              </a:rPr>
              <a:t>学党章党规</a:t>
            </a:r>
          </a:p>
        </p:txBody>
      </p:sp>
      <p:sp>
        <p:nvSpPr>
          <p:cNvPr id="30" name="矩形 29"/>
          <p:cNvSpPr/>
          <p:nvPr/>
        </p:nvSpPr>
        <p:spPr>
          <a:xfrm>
            <a:off x="5160000" y="5560718"/>
            <a:ext cx="1872000" cy="432000"/>
          </a:xfrm>
          <a:prstGeom prst="rect">
            <a:avLst/>
          </a:prstGeom>
          <a:solidFill>
            <a:schemeClr val="accent1"/>
          </a:solidFill>
          <a:ln w="57150" cmpd="thickThin">
            <a:solidFill>
              <a:schemeClr val="tx2"/>
            </a:solidFill>
          </a:ln>
        </p:spPr>
        <p:txBody>
          <a:bodyPr wrap="square" lIns="0" tIns="0" rIns="0" bIns="0" anchor="ctr" anchorCtr="1">
            <a:noAutofit/>
          </a:bodyPr>
          <a:lstStyle/>
          <a:p>
            <a:r>
              <a:rPr lang="zh-CN" altLang="en-US" dirty="0">
                <a:solidFill>
                  <a:schemeClr val="tx2"/>
                </a:solidFill>
                <a:latin typeface="+mj-ea"/>
                <a:ea typeface="+mj-ea"/>
              </a:rPr>
              <a:t>学系列讲话</a:t>
            </a:r>
          </a:p>
        </p:txBody>
      </p:sp>
      <p:sp>
        <p:nvSpPr>
          <p:cNvPr id="31" name="矩形 30"/>
          <p:cNvSpPr/>
          <p:nvPr/>
        </p:nvSpPr>
        <p:spPr>
          <a:xfrm>
            <a:off x="7297400" y="5560718"/>
            <a:ext cx="1872000" cy="432000"/>
          </a:xfrm>
          <a:prstGeom prst="rect">
            <a:avLst/>
          </a:prstGeom>
          <a:solidFill>
            <a:schemeClr val="accent1"/>
          </a:solidFill>
          <a:ln w="57150" cmpd="thickThin">
            <a:solidFill>
              <a:schemeClr val="tx2"/>
            </a:solidFill>
          </a:ln>
        </p:spPr>
        <p:txBody>
          <a:bodyPr wrap="square" lIns="0" tIns="0" rIns="0" bIns="0" anchor="ctr" anchorCtr="1">
            <a:noAutofit/>
          </a:bodyPr>
          <a:lstStyle/>
          <a:p>
            <a:r>
              <a:rPr lang="zh-CN" altLang="en-US" dirty="0">
                <a:solidFill>
                  <a:schemeClr val="tx2"/>
                </a:solidFill>
                <a:latin typeface="+mj-ea"/>
                <a:ea typeface="+mj-ea"/>
              </a:rPr>
              <a:t>做合格党员</a:t>
            </a:r>
          </a:p>
        </p:txBody>
      </p:sp>
      <p:pic>
        <p:nvPicPr>
          <p:cNvPr id="2" name="电视台常用图片呈现背景音乐 (2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27788" y="4951118"/>
            <a:ext cx="609600" cy="609600"/>
          </a:xfrm>
          <a:prstGeom prst="rect">
            <a:avLst/>
          </a:prstGeom>
        </p:spPr>
      </p:pic>
      <p:sp>
        <p:nvSpPr>
          <p:cNvPr id="10" name="矩形 9"/>
          <p:cNvSpPr/>
          <p:nvPr/>
        </p:nvSpPr>
        <p:spPr>
          <a:xfrm flipH="1">
            <a:off x="4154372" y="6165466"/>
            <a:ext cx="4274800" cy="432000"/>
          </a:xfrm>
          <a:prstGeom prst="rect">
            <a:avLst/>
          </a:prstGeom>
          <a:solidFill>
            <a:schemeClr val="accent1"/>
          </a:solidFill>
          <a:ln w="57150" cmpd="thickThin">
            <a:solidFill>
              <a:schemeClr val="tx2"/>
            </a:solidFill>
          </a:ln>
        </p:spPr>
        <p:txBody>
          <a:bodyPr wrap="square" lIns="0" tIns="0" rIns="0" bIns="0" anchor="ctr" anchorCtr="1">
            <a:noAutofit/>
          </a:bodyPr>
          <a:lstStyle/>
          <a:p>
            <a:r>
              <a:rPr lang="zh-CN" altLang="en-US" b="1" dirty="0" smtClean="0">
                <a:solidFill>
                  <a:schemeClr val="tx2"/>
                </a:solidFill>
                <a:latin typeface="+mn-ea"/>
              </a:rPr>
              <a:t>汇报人</a:t>
            </a:r>
            <a:r>
              <a:rPr lang="zh-CN" altLang="en-US" b="1" dirty="0" smtClean="0">
                <a:solidFill>
                  <a:schemeClr val="tx2"/>
                </a:solidFill>
                <a:latin typeface="+mn-ea"/>
              </a:rPr>
              <a:t>：号品社   </a:t>
            </a:r>
            <a:r>
              <a:rPr lang="zh-CN" altLang="en-US" b="1" dirty="0">
                <a:solidFill>
                  <a:schemeClr val="tx2"/>
                </a:solidFill>
                <a:latin typeface="+mn-ea"/>
              </a:rPr>
              <a:t>时间：</a:t>
            </a:r>
            <a:r>
              <a:rPr lang="en-US" altLang="zh-CN" b="1" dirty="0">
                <a:solidFill>
                  <a:schemeClr val="tx2"/>
                </a:solidFill>
                <a:latin typeface="+mn-ea"/>
              </a:rPr>
              <a:t>XX</a:t>
            </a:r>
            <a:r>
              <a:rPr lang="zh-CN" altLang="en-US" b="1" dirty="0">
                <a:solidFill>
                  <a:schemeClr val="tx2"/>
                </a:solidFill>
                <a:latin typeface="+mn-ea"/>
              </a:rPr>
              <a:t>年</a:t>
            </a:r>
            <a:r>
              <a:rPr lang="en-US" altLang="zh-CN" b="1" dirty="0">
                <a:solidFill>
                  <a:schemeClr val="tx2"/>
                </a:solidFill>
                <a:latin typeface="+mn-ea"/>
              </a:rPr>
              <a:t>XX</a:t>
            </a:r>
            <a:r>
              <a:rPr lang="zh-CN" altLang="en-US" b="1" dirty="0">
                <a:solidFill>
                  <a:schemeClr val="tx2"/>
                </a:solidFill>
                <a:latin typeface="+mn-ea"/>
              </a:rPr>
              <a:t>月</a:t>
            </a:r>
          </a:p>
        </p:txBody>
      </p:sp>
    </p:spTree>
    <p:extLst>
      <p:ext uri="{BB962C8B-B14F-4D97-AF65-F5344CB8AC3E}">
        <p14:creationId xmlns:p14="http://schemas.microsoft.com/office/powerpoint/2010/main" val="294418863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900" decel="100000" fill="hold"/>
                                        <p:tgtEl>
                                          <p:spTgt spid="3"/>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Effect transition="in" filter="fade">
                                      <p:cBhvr>
                                        <p:cTn id="25" dur="1000"/>
                                        <p:tgtEl>
                                          <p:spTgt spid="6"/>
                                        </p:tgtEl>
                                      </p:cBhvr>
                                    </p:animEffect>
                                  </p:childTnLst>
                                </p:cTn>
                              </p:par>
                            </p:childTnLst>
                          </p:cTn>
                        </p:par>
                        <p:par>
                          <p:cTn id="26" fill="hold">
                            <p:stCondLst>
                              <p:cond delay="2500"/>
                            </p:stCondLst>
                            <p:childTnLst>
                              <p:par>
                                <p:cTn id="27" presetID="17"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1000" fill="hold"/>
                                        <p:tgtEl>
                                          <p:spTgt spid="30"/>
                                        </p:tgtEl>
                                        <p:attrNameLst>
                                          <p:attrName>ppt_w</p:attrName>
                                        </p:attrNameLst>
                                      </p:cBhvr>
                                      <p:tavLst>
                                        <p:tav tm="0">
                                          <p:val>
                                            <p:fltVal val="0"/>
                                          </p:val>
                                        </p:tav>
                                        <p:tav tm="100000">
                                          <p:val>
                                            <p:strVal val="#ppt_w"/>
                                          </p:val>
                                        </p:tav>
                                      </p:tavLst>
                                    </p:anim>
                                    <p:anim calcmode="lin" valueType="num">
                                      <p:cBhvr>
                                        <p:cTn id="30" dur="1000" fill="hold"/>
                                        <p:tgtEl>
                                          <p:spTgt spid="30"/>
                                        </p:tgtEl>
                                        <p:attrNameLst>
                                          <p:attrName>ppt_h</p:attrName>
                                        </p:attrNameLst>
                                      </p:cBhvr>
                                      <p:tavLst>
                                        <p:tav tm="0">
                                          <p:val>
                                            <p:strVal val="#ppt_h"/>
                                          </p:val>
                                        </p:tav>
                                        <p:tav tm="100000">
                                          <p:val>
                                            <p:strVal val="#ppt_h"/>
                                          </p:val>
                                        </p:tav>
                                      </p:tavLst>
                                    </p:anim>
                                  </p:childTnLst>
                                </p:cTn>
                              </p:par>
                              <p:par>
                                <p:cTn id="31" presetID="12" presetClass="entr" presetSubtype="2"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1000"/>
                                        <p:tgtEl>
                                          <p:spTgt spid="29"/>
                                        </p:tgtEl>
                                        <p:attrNameLst>
                                          <p:attrName>ppt_x</p:attrName>
                                        </p:attrNameLst>
                                      </p:cBhvr>
                                      <p:tavLst>
                                        <p:tav tm="0">
                                          <p:val>
                                            <p:strVal val="#ppt_x+#ppt_w*1.125000"/>
                                          </p:val>
                                        </p:tav>
                                        <p:tav tm="100000">
                                          <p:val>
                                            <p:strVal val="#ppt_x"/>
                                          </p:val>
                                        </p:tav>
                                      </p:tavLst>
                                    </p:anim>
                                    <p:animEffect transition="in" filter="wipe(left)">
                                      <p:cBhvr>
                                        <p:cTn id="34" dur="1000"/>
                                        <p:tgtEl>
                                          <p:spTgt spid="29"/>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1000"/>
                                        <p:tgtEl>
                                          <p:spTgt spid="31"/>
                                        </p:tgtEl>
                                        <p:attrNameLst>
                                          <p:attrName>ppt_x</p:attrName>
                                        </p:attrNameLst>
                                      </p:cBhvr>
                                      <p:tavLst>
                                        <p:tav tm="0">
                                          <p:val>
                                            <p:strVal val="#ppt_x-#ppt_w*1.125000"/>
                                          </p:val>
                                        </p:tav>
                                        <p:tav tm="100000">
                                          <p:val>
                                            <p:strVal val="#ppt_x"/>
                                          </p:val>
                                        </p:tav>
                                      </p:tavLst>
                                    </p:anim>
                                    <p:animEffect transition="in" filter="wipe(right)">
                                      <p:cBhvr>
                                        <p:cTn id="38" dur="1000"/>
                                        <p:tgtEl>
                                          <p:spTgt spid="31"/>
                                        </p:tgtEl>
                                      </p:cBhvr>
                                    </p:animEffect>
                                  </p:childTnLst>
                                </p:cTn>
                              </p:par>
                              <p:par>
                                <p:cTn id="39" presetID="12" presetClass="entr" presetSubtype="2"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1000"/>
                                        <p:tgtEl>
                                          <p:spTgt spid="10"/>
                                        </p:tgtEl>
                                        <p:attrNameLst>
                                          <p:attrName>ppt_x</p:attrName>
                                        </p:attrNameLst>
                                      </p:cBhvr>
                                      <p:tavLst>
                                        <p:tav tm="0">
                                          <p:val>
                                            <p:strVal val="#ppt_x+#ppt_w*1.125000"/>
                                          </p:val>
                                        </p:tav>
                                        <p:tav tm="100000">
                                          <p:val>
                                            <p:strVal val="#ppt_x"/>
                                          </p:val>
                                        </p:tav>
                                      </p:tavLst>
                                    </p:anim>
                                    <p:animEffect transition="in" filter="wipe(left)">
                                      <p:cBhvr>
                                        <p:cTn id="4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3" restart="whenNotActive" fill="hold" evtFilter="cancelBubble" nodeType="interactiveSeq">
                <p:stCondLst>
                  <p:cond evt="onClick" delay="0">
                    <p:tgtEl>
                      <p:spTgt spid="2"/>
                    </p:tgtEl>
                  </p:cond>
                </p:stCondLst>
                <p:endSync evt="end" delay="0">
                  <p:rtn val="all"/>
                </p:endSync>
                <p:childTnLst>
                  <p:par>
                    <p:cTn id="44" fill="hold">
                      <p:stCondLst>
                        <p:cond delay="0"/>
                      </p:stCondLst>
                      <p:childTnLst>
                        <p:par>
                          <p:cTn id="45" fill="hold">
                            <p:stCondLst>
                              <p:cond delay="0"/>
                            </p:stCondLst>
                            <p:childTnLst>
                              <p:par>
                                <p:cTn id="46" presetID="1" presetClass="mediacall" presetSubtype="0" fill="hold" nodeType="clickEffect">
                                  <p:stCondLst>
                                    <p:cond delay="0"/>
                                  </p:stCondLst>
                                  <p:childTnLst>
                                    <p:cmd type="call" cmd="playFrom(0.0)">
                                      <p:cBhvr>
                                        <p:cTn id="47" dur="34324" fill="hold"/>
                                        <p:tgtEl>
                                          <p:spTgt spid="2"/>
                                        </p:tgtEl>
                                      </p:cBhvr>
                                    </p:cmd>
                                  </p:childTnLst>
                                </p:cTn>
                              </p:par>
                            </p:childTnLst>
                          </p:cTn>
                        </p:par>
                      </p:childTnLst>
                    </p:cTn>
                  </p:par>
                </p:childTnLst>
              </p:cTn>
              <p:nextCondLst>
                <p:cond evt="onClick" delay="0">
                  <p:tgtEl>
                    <p:spTgt spid="2"/>
                  </p:tgtEl>
                </p:cond>
              </p:nextCondLst>
            </p:seq>
            <p:audio>
              <p:cMediaNode vol="80000">
                <p:cTn id="48" fill="hold" display="0">
                  <p:stCondLst>
                    <p:cond delay="indefinite"/>
                  </p:stCondLst>
                  <p:endCondLst>
                    <p:cond evt="onStopAudio" delay="0">
                      <p:tgtEl>
                        <p:sldTgt/>
                      </p:tgtEl>
                    </p:cond>
                  </p:endCondLst>
                </p:cTn>
                <p:tgtEl>
                  <p:spTgt spid="2"/>
                </p:tgtEl>
              </p:cMediaNode>
            </p:audio>
          </p:childTnLst>
        </p:cTn>
      </p:par>
    </p:tnLst>
    <p:bldLst>
      <p:bldP spid="11" grpId="0" animBg="1"/>
      <p:bldP spid="6" grpId="0"/>
      <p:bldP spid="29" grpId="0" animBg="1"/>
      <p:bldP spid="30" grpId="0" animBg="1"/>
      <p:bldP spid="31"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为什么要开展“两学一做”？</a:t>
            </a:r>
          </a:p>
        </p:txBody>
      </p:sp>
      <p:sp>
        <p:nvSpPr>
          <p:cNvPr id="2" name="文本占位符 1"/>
          <p:cNvSpPr>
            <a:spLocks noGrp="1"/>
          </p:cNvSpPr>
          <p:nvPr>
            <p:ph type="body" idx="1"/>
          </p:nvPr>
        </p:nvSpPr>
        <p:spPr/>
        <p:txBody>
          <a:bodyPr/>
          <a:lstStyle/>
          <a:p>
            <a:r>
              <a:rPr lang="en-US" altLang="zh-CN" dirty="0"/>
              <a:t>1 </a:t>
            </a:r>
            <a:r>
              <a:rPr lang="zh-CN" altLang="en-US" dirty="0"/>
              <a:t>两学一做的背景介绍</a:t>
            </a:r>
          </a:p>
        </p:txBody>
      </p:sp>
      <p:sp>
        <p:nvSpPr>
          <p:cNvPr id="5" name="矩形 4"/>
          <p:cNvSpPr/>
          <p:nvPr/>
        </p:nvSpPr>
        <p:spPr>
          <a:xfrm>
            <a:off x="1334925" y="1745737"/>
            <a:ext cx="9522159" cy="923330"/>
          </a:xfrm>
          <a:prstGeom prst="rect">
            <a:avLst/>
          </a:prstGeom>
        </p:spPr>
        <p:txBody>
          <a:bodyPr wrap="none">
            <a:spAutoFit/>
          </a:bodyPr>
          <a:lstStyle/>
          <a:p>
            <a:pPr algn="ctr">
              <a:lnSpc>
                <a:spcPct val="150000"/>
              </a:lnSpc>
            </a:pPr>
            <a:r>
              <a:rPr lang="zh-CN" altLang="en-US" sz="3600" dirty="0">
                <a:solidFill>
                  <a:schemeClr val="tx2"/>
                </a:solidFill>
                <a:latin typeface="+mj-ea"/>
                <a:ea typeface="+mj-ea"/>
              </a:rPr>
              <a:t>深入学习贯彻习近平总书记系列重要讲话精神 </a:t>
            </a:r>
          </a:p>
        </p:txBody>
      </p:sp>
      <p:sp>
        <p:nvSpPr>
          <p:cNvPr id="6" name="矩形 5"/>
          <p:cNvSpPr/>
          <p:nvPr/>
        </p:nvSpPr>
        <p:spPr>
          <a:xfrm>
            <a:off x="3150087" y="2624143"/>
            <a:ext cx="5612434" cy="830997"/>
          </a:xfrm>
          <a:prstGeom prst="rect">
            <a:avLst/>
          </a:prstGeom>
        </p:spPr>
        <p:txBody>
          <a:bodyPr wrap="none">
            <a:spAutoFit/>
          </a:bodyPr>
          <a:lstStyle/>
          <a:p>
            <a:pPr algn="ctr">
              <a:lnSpc>
                <a:spcPct val="150000"/>
              </a:lnSpc>
            </a:pPr>
            <a:r>
              <a:rPr lang="zh-CN" altLang="en-US" sz="3200" dirty="0">
                <a:latin typeface="+mj-ea"/>
                <a:ea typeface="+mj-ea"/>
              </a:rPr>
              <a:t>推动全面从严治党向基层延伸 </a:t>
            </a:r>
          </a:p>
        </p:txBody>
      </p:sp>
      <p:sp>
        <p:nvSpPr>
          <p:cNvPr id="7" name="矩形 6"/>
          <p:cNvSpPr/>
          <p:nvPr/>
        </p:nvSpPr>
        <p:spPr>
          <a:xfrm>
            <a:off x="756239" y="3420020"/>
            <a:ext cx="10679526" cy="738664"/>
          </a:xfrm>
          <a:prstGeom prst="rect">
            <a:avLst/>
          </a:prstGeom>
        </p:spPr>
        <p:txBody>
          <a:bodyPr wrap="none">
            <a:spAutoFit/>
          </a:bodyPr>
          <a:lstStyle/>
          <a:p>
            <a:pPr algn="ctr">
              <a:lnSpc>
                <a:spcPct val="150000"/>
              </a:lnSpc>
            </a:pPr>
            <a:r>
              <a:rPr lang="zh-CN" altLang="en-US" sz="2800" dirty="0">
                <a:latin typeface="+mj-ea"/>
                <a:ea typeface="+mj-ea"/>
              </a:rPr>
              <a:t>巩固拓展党的群众路线教育实践活动和“三严三实”专题教育成果 </a:t>
            </a:r>
          </a:p>
        </p:txBody>
      </p:sp>
      <p:sp>
        <p:nvSpPr>
          <p:cNvPr id="8" name="矩形 7"/>
          <p:cNvSpPr/>
          <p:nvPr/>
        </p:nvSpPr>
        <p:spPr>
          <a:xfrm>
            <a:off x="756239" y="4133380"/>
            <a:ext cx="10679526" cy="738664"/>
          </a:xfrm>
          <a:prstGeom prst="rect">
            <a:avLst/>
          </a:prstGeom>
        </p:spPr>
        <p:txBody>
          <a:bodyPr wrap="none">
            <a:spAutoFit/>
          </a:bodyPr>
          <a:lstStyle/>
          <a:p>
            <a:pPr algn="ctr">
              <a:lnSpc>
                <a:spcPct val="150000"/>
              </a:lnSpc>
            </a:pPr>
            <a:r>
              <a:rPr lang="zh-CN" altLang="en-US" sz="2800" dirty="0">
                <a:latin typeface="+mj-ea"/>
                <a:ea typeface="+mj-ea"/>
              </a:rPr>
              <a:t>进一步解决党员队伍在思想、组织、作风、纪律等方面存在的问题 </a:t>
            </a:r>
          </a:p>
        </p:txBody>
      </p:sp>
      <p:sp>
        <p:nvSpPr>
          <p:cNvPr id="9" name="矩形 8"/>
          <p:cNvSpPr/>
          <p:nvPr/>
        </p:nvSpPr>
        <p:spPr>
          <a:xfrm>
            <a:off x="2472015" y="4846738"/>
            <a:ext cx="6968574" cy="1015663"/>
          </a:xfrm>
          <a:prstGeom prst="rect">
            <a:avLst/>
          </a:prstGeom>
        </p:spPr>
        <p:txBody>
          <a:bodyPr wrap="none">
            <a:spAutoFit/>
          </a:bodyPr>
          <a:lstStyle/>
          <a:p>
            <a:pPr algn="ctr">
              <a:lnSpc>
                <a:spcPct val="150000"/>
              </a:lnSpc>
            </a:pPr>
            <a:r>
              <a:rPr lang="zh-CN" altLang="en-US" sz="4000" dirty="0">
                <a:solidFill>
                  <a:schemeClr val="tx2"/>
                </a:solidFill>
                <a:latin typeface="+mj-ea"/>
                <a:ea typeface="+mj-ea"/>
              </a:rPr>
              <a:t>保持发展党的先进性和纯洁性 </a:t>
            </a:r>
          </a:p>
        </p:txBody>
      </p:sp>
    </p:spTree>
    <p:extLst>
      <p:ext uri="{BB962C8B-B14F-4D97-AF65-F5344CB8AC3E}">
        <p14:creationId xmlns:p14="http://schemas.microsoft.com/office/powerpoint/2010/main" val="249266736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750"/>
                            </p:stCondLst>
                            <p:childTnLst>
                              <p:par>
                                <p:cTn id="10" presetID="2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750" fill="hold"/>
                                        <p:tgtEl>
                                          <p:spTgt spid="6"/>
                                        </p:tgtEl>
                                        <p:attrNameLst>
                                          <p:attrName>ppt_w</p:attrName>
                                        </p:attrNameLst>
                                      </p:cBhvr>
                                      <p:tavLst>
                                        <p:tav tm="0">
                                          <p:val>
                                            <p:fltVal val="0"/>
                                          </p:val>
                                        </p:tav>
                                        <p:tav tm="100000">
                                          <p:val>
                                            <p:strVal val="#ppt_w"/>
                                          </p:val>
                                        </p:tav>
                                      </p:tavLst>
                                    </p:anim>
                                    <p:anim calcmode="lin" valueType="num">
                                      <p:cBhvr>
                                        <p:cTn id="13" dur="75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500"/>
                            </p:stCondLst>
                            <p:childTnLst>
                              <p:par>
                                <p:cTn id="15" presetID="2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750" fill="hold"/>
                                        <p:tgtEl>
                                          <p:spTgt spid="7"/>
                                        </p:tgtEl>
                                        <p:attrNameLst>
                                          <p:attrName>ppt_w</p:attrName>
                                        </p:attrNameLst>
                                      </p:cBhvr>
                                      <p:tavLst>
                                        <p:tav tm="0">
                                          <p:val>
                                            <p:fltVal val="0"/>
                                          </p:val>
                                        </p:tav>
                                        <p:tav tm="100000">
                                          <p:val>
                                            <p:strVal val="#ppt_w"/>
                                          </p:val>
                                        </p:tav>
                                      </p:tavLst>
                                    </p:anim>
                                    <p:anim calcmode="lin" valueType="num">
                                      <p:cBhvr>
                                        <p:cTn id="18" dur="750" fill="hold"/>
                                        <p:tgtEl>
                                          <p:spTgt spid="7"/>
                                        </p:tgtEl>
                                        <p:attrNameLst>
                                          <p:attrName>ppt_h</p:attrName>
                                        </p:attrNameLst>
                                      </p:cBhvr>
                                      <p:tavLst>
                                        <p:tav tm="0">
                                          <p:val>
                                            <p:fltVal val="0"/>
                                          </p:val>
                                        </p:tav>
                                        <p:tav tm="100000">
                                          <p:val>
                                            <p:strVal val="#ppt_h"/>
                                          </p:val>
                                        </p:tav>
                                      </p:tavLst>
                                    </p:anim>
                                  </p:childTnLst>
                                </p:cTn>
                              </p:par>
                            </p:childTnLst>
                          </p:cTn>
                        </p:par>
                        <p:par>
                          <p:cTn id="19" fill="hold">
                            <p:stCondLst>
                              <p:cond delay="2250"/>
                            </p:stCondLst>
                            <p:childTnLst>
                              <p:par>
                                <p:cTn id="20" presetID="2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750" fill="hold"/>
                                        <p:tgtEl>
                                          <p:spTgt spid="8"/>
                                        </p:tgtEl>
                                        <p:attrNameLst>
                                          <p:attrName>ppt_w</p:attrName>
                                        </p:attrNameLst>
                                      </p:cBhvr>
                                      <p:tavLst>
                                        <p:tav tm="0">
                                          <p:val>
                                            <p:fltVal val="0"/>
                                          </p:val>
                                        </p:tav>
                                        <p:tav tm="100000">
                                          <p:val>
                                            <p:strVal val="#ppt_w"/>
                                          </p:val>
                                        </p:tav>
                                      </p:tavLst>
                                    </p:anim>
                                    <p:anim calcmode="lin" valueType="num">
                                      <p:cBhvr>
                                        <p:cTn id="23" dur="750" fill="hold"/>
                                        <p:tgtEl>
                                          <p:spTgt spid="8"/>
                                        </p:tgtEl>
                                        <p:attrNameLst>
                                          <p:attrName>ppt_h</p:attrName>
                                        </p:attrNameLst>
                                      </p:cBhvr>
                                      <p:tavLst>
                                        <p:tav tm="0">
                                          <p:val>
                                            <p:fltVal val="0"/>
                                          </p:val>
                                        </p:tav>
                                        <p:tav tm="100000">
                                          <p:val>
                                            <p:strVal val="#ppt_h"/>
                                          </p:val>
                                        </p:tav>
                                      </p:tavLst>
                                    </p:anim>
                                  </p:childTnLst>
                                </p:cTn>
                              </p:par>
                            </p:childTnLst>
                          </p:cTn>
                        </p:par>
                        <p:par>
                          <p:cTn id="24" fill="hold">
                            <p:stCondLst>
                              <p:cond delay="3000"/>
                            </p:stCondLst>
                            <p:childTnLst>
                              <p:par>
                                <p:cTn id="25" presetID="2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750" fill="hold"/>
                                        <p:tgtEl>
                                          <p:spTgt spid="9"/>
                                        </p:tgtEl>
                                        <p:attrNameLst>
                                          <p:attrName>ppt_w</p:attrName>
                                        </p:attrNameLst>
                                      </p:cBhvr>
                                      <p:tavLst>
                                        <p:tav tm="0">
                                          <p:val>
                                            <p:fltVal val="0"/>
                                          </p:val>
                                        </p:tav>
                                        <p:tav tm="100000">
                                          <p:val>
                                            <p:strVal val="#ppt_w"/>
                                          </p:val>
                                        </p:tav>
                                      </p:tavLst>
                                    </p:anim>
                                    <p:anim calcmode="lin" valueType="num">
                                      <p:cBhvr>
                                        <p:cTn id="28" dur="75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上凸弯带形 5"/>
          <p:cNvSpPr/>
          <p:nvPr/>
        </p:nvSpPr>
        <p:spPr>
          <a:xfrm>
            <a:off x="3823568" y="1800633"/>
            <a:ext cx="4544869" cy="1184127"/>
          </a:xfrm>
          <a:prstGeom prst="ellipseRibbon2">
            <a:avLst>
              <a:gd name="adj1" fmla="val 17732"/>
              <a:gd name="adj2" fmla="val 100000"/>
              <a:gd name="adj3" fmla="val 7958"/>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4400" dirty="0" smtClean="0">
                <a:solidFill>
                  <a:schemeClr val="bg1"/>
                </a:solidFill>
                <a:latin typeface="+mj-ea"/>
                <a:ea typeface="+mj-ea"/>
              </a:rPr>
              <a:t>201X</a:t>
            </a:r>
            <a:r>
              <a:rPr lang="zh-CN" altLang="en-US" sz="4400" dirty="0" smtClean="0">
                <a:solidFill>
                  <a:schemeClr val="bg1"/>
                </a:solidFill>
                <a:latin typeface="+mj-ea"/>
                <a:ea typeface="+mj-ea"/>
              </a:rPr>
              <a:t>年</a:t>
            </a:r>
            <a:endParaRPr lang="zh-CN" altLang="en-US" sz="4400" dirty="0">
              <a:solidFill>
                <a:schemeClr val="bg1"/>
              </a:solidFill>
              <a:latin typeface="+mj-ea"/>
              <a:ea typeface="+mj-ea"/>
            </a:endParaRPr>
          </a:p>
        </p:txBody>
      </p:sp>
      <p:sp>
        <p:nvSpPr>
          <p:cNvPr id="5" name="标题 4"/>
          <p:cNvSpPr>
            <a:spLocks noGrp="1"/>
          </p:cNvSpPr>
          <p:nvPr>
            <p:ph type="title"/>
          </p:nvPr>
        </p:nvSpPr>
        <p:spPr/>
        <p:txBody>
          <a:bodyPr>
            <a:normAutofit/>
          </a:bodyPr>
          <a:lstStyle/>
          <a:p>
            <a:r>
              <a:rPr lang="zh-CN" altLang="en-US" dirty="0"/>
              <a:t>“两学一做”开展时间</a:t>
            </a:r>
          </a:p>
        </p:txBody>
      </p:sp>
      <p:sp>
        <p:nvSpPr>
          <p:cNvPr id="2" name="文本占位符 1"/>
          <p:cNvSpPr>
            <a:spLocks noGrp="1"/>
          </p:cNvSpPr>
          <p:nvPr>
            <p:ph type="body" idx="1"/>
          </p:nvPr>
        </p:nvSpPr>
        <p:spPr/>
        <p:txBody>
          <a:bodyPr/>
          <a:lstStyle/>
          <a:p>
            <a:r>
              <a:rPr lang="en-US" altLang="zh-CN" dirty="0"/>
              <a:t>1 </a:t>
            </a:r>
            <a:r>
              <a:rPr lang="zh-CN" altLang="en-US" dirty="0"/>
              <a:t>两学一做的背景介绍</a:t>
            </a:r>
          </a:p>
        </p:txBody>
      </p:sp>
      <p:sp>
        <p:nvSpPr>
          <p:cNvPr id="7" name="矩形 6"/>
          <p:cNvSpPr/>
          <p:nvPr/>
        </p:nvSpPr>
        <p:spPr>
          <a:xfrm>
            <a:off x="2310351" y="3363414"/>
            <a:ext cx="7571303" cy="646331"/>
          </a:xfrm>
          <a:prstGeom prst="rect">
            <a:avLst/>
          </a:prstGeom>
        </p:spPr>
        <p:txBody>
          <a:bodyPr wrap="none">
            <a:spAutoFit/>
          </a:bodyPr>
          <a:lstStyle/>
          <a:p>
            <a:r>
              <a:rPr lang="zh-CN" altLang="en-US" sz="3600" dirty="0">
                <a:solidFill>
                  <a:srgbClr val="26214A"/>
                </a:solidFill>
                <a:latin typeface="+mj-ea"/>
                <a:ea typeface="+mj-ea"/>
              </a:rPr>
              <a:t>“两学一做”学习教育不是一次活动</a:t>
            </a:r>
            <a:endParaRPr lang="zh-CN" altLang="en-US" sz="3600" dirty="0">
              <a:latin typeface="+mj-ea"/>
              <a:ea typeface="+mj-ea"/>
            </a:endParaRPr>
          </a:p>
        </p:txBody>
      </p:sp>
      <p:sp>
        <p:nvSpPr>
          <p:cNvPr id="8" name="矩形 7"/>
          <p:cNvSpPr/>
          <p:nvPr/>
        </p:nvSpPr>
        <p:spPr>
          <a:xfrm>
            <a:off x="873399" y="4392211"/>
            <a:ext cx="1944000"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3200" dirty="0">
                <a:solidFill>
                  <a:schemeClr val="tx2"/>
                </a:solidFill>
                <a:latin typeface="+mj-ea"/>
                <a:ea typeface="+mj-ea"/>
              </a:rPr>
              <a:t>正常教育</a:t>
            </a:r>
          </a:p>
        </p:txBody>
      </p:sp>
      <p:sp>
        <p:nvSpPr>
          <p:cNvPr id="9" name="矩形 8"/>
          <p:cNvSpPr/>
          <p:nvPr/>
        </p:nvSpPr>
        <p:spPr>
          <a:xfrm>
            <a:off x="2998699" y="4392211"/>
            <a:ext cx="1944000"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3200" dirty="0">
                <a:solidFill>
                  <a:schemeClr val="tx2"/>
                </a:solidFill>
                <a:latin typeface="+mj-ea"/>
                <a:ea typeface="+mj-ea"/>
              </a:rPr>
              <a:t>区分层次</a:t>
            </a:r>
          </a:p>
        </p:txBody>
      </p:sp>
      <p:sp>
        <p:nvSpPr>
          <p:cNvPr id="10" name="矩形 9"/>
          <p:cNvSpPr/>
          <p:nvPr/>
        </p:nvSpPr>
        <p:spPr>
          <a:xfrm>
            <a:off x="5124000" y="4392211"/>
            <a:ext cx="1944000"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3200" dirty="0">
                <a:solidFill>
                  <a:schemeClr val="tx2"/>
                </a:solidFill>
                <a:latin typeface="+mj-ea"/>
                <a:ea typeface="+mj-ea"/>
              </a:rPr>
              <a:t>解决问题</a:t>
            </a:r>
          </a:p>
        </p:txBody>
      </p:sp>
      <p:sp>
        <p:nvSpPr>
          <p:cNvPr id="11" name="矩形 10"/>
          <p:cNvSpPr/>
          <p:nvPr/>
        </p:nvSpPr>
        <p:spPr>
          <a:xfrm>
            <a:off x="7249301" y="4392211"/>
            <a:ext cx="1944000"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3200" dirty="0">
                <a:solidFill>
                  <a:schemeClr val="tx2"/>
                </a:solidFill>
                <a:latin typeface="+mj-ea"/>
                <a:ea typeface="+mj-ea"/>
              </a:rPr>
              <a:t>用心用力</a:t>
            </a:r>
          </a:p>
        </p:txBody>
      </p:sp>
      <p:sp>
        <p:nvSpPr>
          <p:cNvPr id="12" name="矩形 11"/>
          <p:cNvSpPr/>
          <p:nvPr/>
        </p:nvSpPr>
        <p:spPr>
          <a:xfrm>
            <a:off x="9374603" y="4392211"/>
            <a:ext cx="1944000"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3200" dirty="0">
                <a:solidFill>
                  <a:schemeClr val="tx2"/>
                </a:solidFill>
                <a:latin typeface="+mj-ea"/>
                <a:ea typeface="+mj-ea"/>
              </a:rPr>
              <a:t>抓细抓实</a:t>
            </a:r>
          </a:p>
        </p:txBody>
      </p:sp>
      <p:sp>
        <p:nvSpPr>
          <p:cNvPr id="13" name="五边形 12"/>
          <p:cNvSpPr/>
          <p:nvPr/>
        </p:nvSpPr>
        <p:spPr>
          <a:xfrm>
            <a:off x="2245733" y="5386679"/>
            <a:ext cx="2812475" cy="798223"/>
          </a:xfrm>
          <a:prstGeom prst="homePlate">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4400" dirty="0">
                <a:solidFill>
                  <a:schemeClr val="bg1"/>
                </a:solidFill>
                <a:latin typeface="+mj-ea"/>
                <a:ea typeface="+mj-ea"/>
              </a:rPr>
              <a:t>抓在日常</a:t>
            </a:r>
          </a:p>
        </p:txBody>
      </p:sp>
      <p:sp>
        <p:nvSpPr>
          <p:cNvPr id="14" name="五边形 13"/>
          <p:cNvSpPr/>
          <p:nvPr/>
        </p:nvSpPr>
        <p:spPr>
          <a:xfrm flipH="1">
            <a:off x="7298893" y="5361279"/>
            <a:ext cx="2812475" cy="798223"/>
          </a:xfrm>
          <a:prstGeom prst="homePlate">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4400" dirty="0">
                <a:solidFill>
                  <a:schemeClr val="bg1"/>
                </a:solidFill>
                <a:latin typeface="+mj-ea"/>
                <a:ea typeface="+mj-ea"/>
              </a:rPr>
              <a:t>严在经常</a:t>
            </a:r>
          </a:p>
        </p:txBody>
      </p:sp>
      <p:sp>
        <p:nvSpPr>
          <p:cNvPr id="17" name="矩形 16"/>
          <p:cNvSpPr/>
          <p:nvPr/>
        </p:nvSpPr>
        <p:spPr>
          <a:xfrm>
            <a:off x="4836682" y="5498779"/>
            <a:ext cx="2518638" cy="523220"/>
          </a:xfrm>
          <a:prstGeom prst="rect">
            <a:avLst/>
          </a:prstGeom>
        </p:spPr>
        <p:txBody>
          <a:bodyPr wrap="none">
            <a:spAutoFit/>
          </a:bodyPr>
          <a:lstStyle/>
          <a:p>
            <a:pPr algn="ctr"/>
            <a:r>
              <a:rPr lang="zh-CN" altLang="en-US" sz="2800" dirty="0">
                <a:latin typeface="+mj-ea"/>
                <a:ea typeface="+mj-ea"/>
              </a:rPr>
              <a:t> 思想政治建设</a:t>
            </a:r>
          </a:p>
        </p:txBody>
      </p:sp>
    </p:spTree>
    <p:extLst>
      <p:ext uri="{BB962C8B-B14F-4D97-AF65-F5344CB8AC3E}">
        <p14:creationId xmlns:p14="http://schemas.microsoft.com/office/powerpoint/2010/main" val="124899935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675" decel="100000" fill="hold"/>
                                        <p:tgtEl>
                                          <p:spTgt spid="6"/>
                                        </p:tgtEl>
                                        <p:attrNameLst>
                                          <p:attrName>ppt_y</p:attrName>
                                        </p:attrNameLst>
                                      </p:cBhvr>
                                      <p:tavLst>
                                        <p:tav tm="0">
                                          <p:val>
                                            <p:strVal val="#ppt_y+1"/>
                                          </p:val>
                                        </p:tav>
                                        <p:tav tm="100000">
                                          <p:val>
                                            <p:strVal val="#ppt_y-.03"/>
                                          </p:val>
                                        </p:tav>
                                      </p:tavLst>
                                    </p:anim>
                                    <p:anim calcmode="lin" valueType="num">
                                      <p:cBhvr>
                                        <p:cTn id="10" dur="1" accel="100000" fill="hold">
                                          <p:stCondLst>
                                            <p:cond delay="749"/>
                                          </p:stCondLst>
                                        </p:cTn>
                                        <p:tgtEl>
                                          <p:spTgt spid="6"/>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23" presetClass="entr" presetSubtype="52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750" fill="hold"/>
                                        <p:tgtEl>
                                          <p:spTgt spid="7"/>
                                        </p:tgtEl>
                                        <p:attrNameLst>
                                          <p:attrName>ppt_w</p:attrName>
                                        </p:attrNameLst>
                                      </p:cBhvr>
                                      <p:tavLst>
                                        <p:tav tm="0">
                                          <p:val>
                                            <p:fltVal val="0"/>
                                          </p:val>
                                        </p:tav>
                                        <p:tav tm="100000">
                                          <p:val>
                                            <p:strVal val="#ppt_w"/>
                                          </p:val>
                                        </p:tav>
                                      </p:tavLst>
                                    </p:anim>
                                    <p:anim calcmode="lin" valueType="num">
                                      <p:cBhvr>
                                        <p:cTn id="15" dur="750" fill="hold"/>
                                        <p:tgtEl>
                                          <p:spTgt spid="7"/>
                                        </p:tgtEl>
                                        <p:attrNameLst>
                                          <p:attrName>ppt_h</p:attrName>
                                        </p:attrNameLst>
                                      </p:cBhvr>
                                      <p:tavLst>
                                        <p:tav tm="0">
                                          <p:val>
                                            <p:fltVal val="0"/>
                                          </p:val>
                                        </p:tav>
                                        <p:tav tm="100000">
                                          <p:val>
                                            <p:strVal val="#ppt_h"/>
                                          </p:val>
                                        </p:tav>
                                      </p:tavLst>
                                    </p:anim>
                                    <p:anim calcmode="lin" valueType="num">
                                      <p:cBhvr>
                                        <p:cTn id="16" dur="750" fill="hold"/>
                                        <p:tgtEl>
                                          <p:spTgt spid="7"/>
                                        </p:tgtEl>
                                        <p:attrNameLst>
                                          <p:attrName>ppt_x</p:attrName>
                                        </p:attrNameLst>
                                      </p:cBhvr>
                                      <p:tavLst>
                                        <p:tav tm="0">
                                          <p:val>
                                            <p:fltVal val="0.5"/>
                                          </p:val>
                                        </p:tav>
                                        <p:tav tm="100000">
                                          <p:val>
                                            <p:strVal val="#ppt_x"/>
                                          </p:val>
                                        </p:tav>
                                      </p:tavLst>
                                    </p:anim>
                                    <p:anim calcmode="lin" valueType="num">
                                      <p:cBhvr>
                                        <p:cTn id="17" dur="750" fill="hold"/>
                                        <p:tgtEl>
                                          <p:spTgt spid="7"/>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750"/>
                                        <p:tgtEl>
                                          <p:spTgt spid="8"/>
                                        </p:tgtEl>
                                      </p:cBhvr>
                                    </p:animEffect>
                                    <p:anim calcmode="lin" valueType="num">
                                      <p:cBhvr>
                                        <p:cTn id="22" dur="750" fill="hold"/>
                                        <p:tgtEl>
                                          <p:spTgt spid="8"/>
                                        </p:tgtEl>
                                        <p:attrNameLst>
                                          <p:attrName>ppt_x</p:attrName>
                                        </p:attrNameLst>
                                      </p:cBhvr>
                                      <p:tavLst>
                                        <p:tav tm="0">
                                          <p:val>
                                            <p:strVal val="#ppt_x"/>
                                          </p:val>
                                        </p:tav>
                                        <p:tav tm="100000">
                                          <p:val>
                                            <p:strVal val="#ppt_x"/>
                                          </p:val>
                                        </p:tav>
                                      </p:tavLst>
                                    </p:anim>
                                    <p:anim calcmode="lin" valueType="num">
                                      <p:cBhvr>
                                        <p:cTn id="23" dur="675" decel="100000" fill="hold"/>
                                        <p:tgtEl>
                                          <p:spTgt spid="8"/>
                                        </p:tgtEl>
                                        <p:attrNameLst>
                                          <p:attrName>ppt_y</p:attrName>
                                        </p:attrNameLst>
                                      </p:cBhvr>
                                      <p:tavLst>
                                        <p:tav tm="0">
                                          <p:val>
                                            <p:strVal val="#ppt_y+1"/>
                                          </p:val>
                                        </p:tav>
                                        <p:tav tm="100000">
                                          <p:val>
                                            <p:strVal val="#ppt_y-.03"/>
                                          </p:val>
                                        </p:tav>
                                      </p:tavLst>
                                    </p:anim>
                                    <p:anim calcmode="lin" valueType="num">
                                      <p:cBhvr>
                                        <p:cTn id="24" dur="1" accel="100000" fill="hold">
                                          <p:stCondLst>
                                            <p:cond delay="749"/>
                                          </p:stCondLst>
                                        </p:cTn>
                                        <p:tgtEl>
                                          <p:spTgt spid="8"/>
                                        </p:tgtEl>
                                        <p:attrNameLst>
                                          <p:attrName>ppt_y</p:attrName>
                                        </p:attrNameLst>
                                      </p:cBhvr>
                                      <p:tavLst>
                                        <p:tav tm="0">
                                          <p:val>
                                            <p:strVal val="#ppt_y-.03"/>
                                          </p:val>
                                        </p:tav>
                                        <p:tav tm="100000">
                                          <p:val>
                                            <p:strVal val="#ppt_y"/>
                                          </p:val>
                                        </p:tav>
                                      </p:tavLst>
                                    </p:anim>
                                  </p:childTnLst>
                                </p:cTn>
                              </p:par>
                            </p:childTnLst>
                          </p:cTn>
                        </p:par>
                        <p:par>
                          <p:cTn id="25" fill="hold">
                            <p:stCondLst>
                              <p:cond delay="2250"/>
                            </p:stCondLst>
                            <p:childTnLst>
                              <p:par>
                                <p:cTn id="26" presetID="37"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750"/>
                                        <p:tgtEl>
                                          <p:spTgt spid="9"/>
                                        </p:tgtEl>
                                      </p:cBhvr>
                                    </p:animEffect>
                                    <p:anim calcmode="lin" valueType="num">
                                      <p:cBhvr>
                                        <p:cTn id="29" dur="750" fill="hold"/>
                                        <p:tgtEl>
                                          <p:spTgt spid="9"/>
                                        </p:tgtEl>
                                        <p:attrNameLst>
                                          <p:attrName>ppt_x</p:attrName>
                                        </p:attrNameLst>
                                      </p:cBhvr>
                                      <p:tavLst>
                                        <p:tav tm="0">
                                          <p:val>
                                            <p:strVal val="#ppt_x"/>
                                          </p:val>
                                        </p:tav>
                                        <p:tav tm="100000">
                                          <p:val>
                                            <p:strVal val="#ppt_x"/>
                                          </p:val>
                                        </p:tav>
                                      </p:tavLst>
                                    </p:anim>
                                    <p:anim calcmode="lin" valueType="num">
                                      <p:cBhvr>
                                        <p:cTn id="30" dur="675" decel="100000" fill="hold"/>
                                        <p:tgtEl>
                                          <p:spTgt spid="9"/>
                                        </p:tgtEl>
                                        <p:attrNameLst>
                                          <p:attrName>ppt_y</p:attrName>
                                        </p:attrNameLst>
                                      </p:cBhvr>
                                      <p:tavLst>
                                        <p:tav tm="0">
                                          <p:val>
                                            <p:strVal val="#ppt_y+1"/>
                                          </p:val>
                                        </p:tav>
                                        <p:tav tm="100000">
                                          <p:val>
                                            <p:strVal val="#ppt_y-.03"/>
                                          </p:val>
                                        </p:tav>
                                      </p:tavLst>
                                    </p:anim>
                                    <p:anim calcmode="lin" valueType="num">
                                      <p:cBhvr>
                                        <p:cTn id="31" dur="1" accel="100000" fill="hold">
                                          <p:stCondLst>
                                            <p:cond delay="749"/>
                                          </p:stCondLst>
                                        </p:cTn>
                                        <p:tgtEl>
                                          <p:spTgt spid="9"/>
                                        </p:tgtEl>
                                        <p:attrNameLst>
                                          <p:attrName>ppt_y</p:attrName>
                                        </p:attrNameLst>
                                      </p:cBhvr>
                                      <p:tavLst>
                                        <p:tav tm="0">
                                          <p:val>
                                            <p:strVal val="#ppt_y-.03"/>
                                          </p:val>
                                        </p:tav>
                                        <p:tav tm="100000">
                                          <p:val>
                                            <p:strVal val="#ppt_y"/>
                                          </p:val>
                                        </p:tav>
                                      </p:tavLst>
                                    </p:anim>
                                  </p:childTnLst>
                                </p:cTn>
                              </p:par>
                            </p:childTnLst>
                          </p:cTn>
                        </p:par>
                        <p:par>
                          <p:cTn id="32" fill="hold">
                            <p:stCondLst>
                              <p:cond delay="3000"/>
                            </p:stCondLst>
                            <p:childTnLst>
                              <p:par>
                                <p:cTn id="33" presetID="37"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750"/>
                                        <p:tgtEl>
                                          <p:spTgt spid="10"/>
                                        </p:tgtEl>
                                      </p:cBhvr>
                                    </p:animEffect>
                                    <p:anim calcmode="lin" valueType="num">
                                      <p:cBhvr>
                                        <p:cTn id="36" dur="750" fill="hold"/>
                                        <p:tgtEl>
                                          <p:spTgt spid="10"/>
                                        </p:tgtEl>
                                        <p:attrNameLst>
                                          <p:attrName>ppt_x</p:attrName>
                                        </p:attrNameLst>
                                      </p:cBhvr>
                                      <p:tavLst>
                                        <p:tav tm="0">
                                          <p:val>
                                            <p:strVal val="#ppt_x"/>
                                          </p:val>
                                        </p:tav>
                                        <p:tav tm="100000">
                                          <p:val>
                                            <p:strVal val="#ppt_x"/>
                                          </p:val>
                                        </p:tav>
                                      </p:tavLst>
                                    </p:anim>
                                    <p:anim calcmode="lin" valueType="num">
                                      <p:cBhvr>
                                        <p:cTn id="37" dur="675" decel="100000" fill="hold"/>
                                        <p:tgtEl>
                                          <p:spTgt spid="10"/>
                                        </p:tgtEl>
                                        <p:attrNameLst>
                                          <p:attrName>ppt_y</p:attrName>
                                        </p:attrNameLst>
                                      </p:cBhvr>
                                      <p:tavLst>
                                        <p:tav tm="0">
                                          <p:val>
                                            <p:strVal val="#ppt_y+1"/>
                                          </p:val>
                                        </p:tav>
                                        <p:tav tm="100000">
                                          <p:val>
                                            <p:strVal val="#ppt_y-.03"/>
                                          </p:val>
                                        </p:tav>
                                      </p:tavLst>
                                    </p:anim>
                                    <p:anim calcmode="lin" valueType="num">
                                      <p:cBhvr>
                                        <p:cTn id="38" dur="1" accel="100000" fill="hold">
                                          <p:stCondLst>
                                            <p:cond delay="749"/>
                                          </p:stCondLst>
                                        </p:cTn>
                                        <p:tgtEl>
                                          <p:spTgt spid="10"/>
                                        </p:tgtEl>
                                        <p:attrNameLst>
                                          <p:attrName>ppt_y</p:attrName>
                                        </p:attrNameLst>
                                      </p:cBhvr>
                                      <p:tavLst>
                                        <p:tav tm="0">
                                          <p:val>
                                            <p:strVal val="#ppt_y-.03"/>
                                          </p:val>
                                        </p:tav>
                                        <p:tav tm="100000">
                                          <p:val>
                                            <p:strVal val="#ppt_y"/>
                                          </p:val>
                                        </p:tav>
                                      </p:tavLst>
                                    </p:anim>
                                  </p:childTnLst>
                                </p:cTn>
                              </p:par>
                            </p:childTnLst>
                          </p:cTn>
                        </p:par>
                        <p:par>
                          <p:cTn id="39" fill="hold">
                            <p:stCondLst>
                              <p:cond delay="3750"/>
                            </p:stCondLst>
                            <p:childTnLst>
                              <p:par>
                                <p:cTn id="40" presetID="37"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750"/>
                                        <p:tgtEl>
                                          <p:spTgt spid="11"/>
                                        </p:tgtEl>
                                      </p:cBhvr>
                                    </p:animEffect>
                                    <p:anim calcmode="lin" valueType="num">
                                      <p:cBhvr>
                                        <p:cTn id="43" dur="750" fill="hold"/>
                                        <p:tgtEl>
                                          <p:spTgt spid="11"/>
                                        </p:tgtEl>
                                        <p:attrNameLst>
                                          <p:attrName>ppt_x</p:attrName>
                                        </p:attrNameLst>
                                      </p:cBhvr>
                                      <p:tavLst>
                                        <p:tav tm="0">
                                          <p:val>
                                            <p:strVal val="#ppt_x"/>
                                          </p:val>
                                        </p:tav>
                                        <p:tav tm="100000">
                                          <p:val>
                                            <p:strVal val="#ppt_x"/>
                                          </p:val>
                                        </p:tav>
                                      </p:tavLst>
                                    </p:anim>
                                    <p:anim calcmode="lin" valueType="num">
                                      <p:cBhvr>
                                        <p:cTn id="44" dur="675" decel="100000" fill="hold"/>
                                        <p:tgtEl>
                                          <p:spTgt spid="11"/>
                                        </p:tgtEl>
                                        <p:attrNameLst>
                                          <p:attrName>ppt_y</p:attrName>
                                        </p:attrNameLst>
                                      </p:cBhvr>
                                      <p:tavLst>
                                        <p:tav tm="0">
                                          <p:val>
                                            <p:strVal val="#ppt_y+1"/>
                                          </p:val>
                                        </p:tav>
                                        <p:tav tm="100000">
                                          <p:val>
                                            <p:strVal val="#ppt_y-.03"/>
                                          </p:val>
                                        </p:tav>
                                      </p:tavLst>
                                    </p:anim>
                                    <p:anim calcmode="lin" valueType="num">
                                      <p:cBhvr>
                                        <p:cTn id="45" dur="1" accel="100000" fill="hold">
                                          <p:stCondLst>
                                            <p:cond delay="749"/>
                                          </p:stCondLst>
                                        </p:cTn>
                                        <p:tgtEl>
                                          <p:spTgt spid="11"/>
                                        </p:tgtEl>
                                        <p:attrNameLst>
                                          <p:attrName>ppt_y</p:attrName>
                                        </p:attrNameLst>
                                      </p:cBhvr>
                                      <p:tavLst>
                                        <p:tav tm="0">
                                          <p:val>
                                            <p:strVal val="#ppt_y-.03"/>
                                          </p:val>
                                        </p:tav>
                                        <p:tav tm="100000">
                                          <p:val>
                                            <p:strVal val="#ppt_y"/>
                                          </p:val>
                                        </p:tav>
                                      </p:tavLst>
                                    </p:anim>
                                  </p:childTnLst>
                                </p:cTn>
                              </p:par>
                            </p:childTnLst>
                          </p:cTn>
                        </p:par>
                        <p:par>
                          <p:cTn id="46" fill="hold">
                            <p:stCondLst>
                              <p:cond delay="4500"/>
                            </p:stCondLst>
                            <p:childTnLst>
                              <p:par>
                                <p:cTn id="47" presetID="37"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750"/>
                                        <p:tgtEl>
                                          <p:spTgt spid="12"/>
                                        </p:tgtEl>
                                      </p:cBhvr>
                                    </p:animEffect>
                                    <p:anim calcmode="lin" valueType="num">
                                      <p:cBhvr>
                                        <p:cTn id="50" dur="750" fill="hold"/>
                                        <p:tgtEl>
                                          <p:spTgt spid="12"/>
                                        </p:tgtEl>
                                        <p:attrNameLst>
                                          <p:attrName>ppt_x</p:attrName>
                                        </p:attrNameLst>
                                      </p:cBhvr>
                                      <p:tavLst>
                                        <p:tav tm="0">
                                          <p:val>
                                            <p:strVal val="#ppt_x"/>
                                          </p:val>
                                        </p:tav>
                                        <p:tav tm="100000">
                                          <p:val>
                                            <p:strVal val="#ppt_x"/>
                                          </p:val>
                                        </p:tav>
                                      </p:tavLst>
                                    </p:anim>
                                    <p:anim calcmode="lin" valueType="num">
                                      <p:cBhvr>
                                        <p:cTn id="51" dur="675" decel="100000" fill="hold"/>
                                        <p:tgtEl>
                                          <p:spTgt spid="12"/>
                                        </p:tgtEl>
                                        <p:attrNameLst>
                                          <p:attrName>ppt_y</p:attrName>
                                        </p:attrNameLst>
                                      </p:cBhvr>
                                      <p:tavLst>
                                        <p:tav tm="0">
                                          <p:val>
                                            <p:strVal val="#ppt_y+1"/>
                                          </p:val>
                                        </p:tav>
                                        <p:tav tm="100000">
                                          <p:val>
                                            <p:strVal val="#ppt_y-.03"/>
                                          </p:val>
                                        </p:tav>
                                      </p:tavLst>
                                    </p:anim>
                                    <p:anim calcmode="lin" valueType="num">
                                      <p:cBhvr>
                                        <p:cTn id="52" dur="1" accel="100000" fill="hold">
                                          <p:stCondLst>
                                            <p:cond delay="749"/>
                                          </p:stCondLst>
                                        </p:cTn>
                                        <p:tgtEl>
                                          <p:spTgt spid="12"/>
                                        </p:tgtEl>
                                        <p:attrNameLst>
                                          <p:attrName>ppt_y</p:attrName>
                                        </p:attrNameLst>
                                      </p:cBhvr>
                                      <p:tavLst>
                                        <p:tav tm="0">
                                          <p:val>
                                            <p:strVal val="#ppt_y-.03"/>
                                          </p:val>
                                        </p:tav>
                                        <p:tav tm="100000">
                                          <p:val>
                                            <p:strVal val="#ppt_y"/>
                                          </p:val>
                                        </p:tav>
                                      </p:tavLst>
                                    </p:anim>
                                  </p:childTnLst>
                                </p:cTn>
                              </p:par>
                            </p:childTnLst>
                          </p:cTn>
                        </p:par>
                        <p:par>
                          <p:cTn id="53" fill="hold">
                            <p:stCondLst>
                              <p:cond delay="5250"/>
                            </p:stCondLst>
                            <p:childTnLst>
                              <p:par>
                                <p:cTn id="54" presetID="23" presetClass="entr" presetSubtype="52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750" fill="hold"/>
                                        <p:tgtEl>
                                          <p:spTgt spid="17"/>
                                        </p:tgtEl>
                                        <p:attrNameLst>
                                          <p:attrName>ppt_w</p:attrName>
                                        </p:attrNameLst>
                                      </p:cBhvr>
                                      <p:tavLst>
                                        <p:tav tm="0">
                                          <p:val>
                                            <p:fltVal val="0"/>
                                          </p:val>
                                        </p:tav>
                                        <p:tav tm="100000">
                                          <p:val>
                                            <p:strVal val="#ppt_w"/>
                                          </p:val>
                                        </p:tav>
                                      </p:tavLst>
                                    </p:anim>
                                    <p:anim calcmode="lin" valueType="num">
                                      <p:cBhvr>
                                        <p:cTn id="57" dur="750" fill="hold"/>
                                        <p:tgtEl>
                                          <p:spTgt spid="17"/>
                                        </p:tgtEl>
                                        <p:attrNameLst>
                                          <p:attrName>ppt_h</p:attrName>
                                        </p:attrNameLst>
                                      </p:cBhvr>
                                      <p:tavLst>
                                        <p:tav tm="0">
                                          <p:val>
                                            <p:fltVal val="0"/>
                                          </p:val>
                                        </p:tav>
                                        <p:tav tm="100000">
                                          <p:val>
                                            <p:strVal val="#ppt_h"/>
                                          </p:val>
                                        </p:tav>
                                      </p:tavLst>
                                    </p:anim>
                                    <p:anim calcmode="lin" valueType="num">
                                      <p:cBhvr>
                                        <p:cTn id="58" dur="750" fill="hold"/>
                                        <p:tgtEl>
                                          <p:spTgt spid="17"/>
                                        </p:tgtEl>
                                        <p:attrNameLst>
                                          <p:attrName>ppt_x</p:attrName>
                                        </p:attrNameLst>
                                      </p:cBhvr>
                                      <p:tavLst>
                                        <p:tav tm="0">
                                          <p:val>
                                            <p:fltVal val="0.5"/>
                                          </p:val>
                                        </p:tav>
                                        <p:tav tm="100000">
                                          <p:val>
                                            <p:strVal val="#ppt_x"/>
                                          </p:val>
                                        </p:tav>
                                      </p:tavLst>
                                    </p:anim>
                                    <p:anim calcmode="lin" valueType="num">
                                      <p:cBhvr>
                                        <p:cTn id="59" dur="750" fill="hold"/>
                                        <p:tgtEl>
                                          <p:spTgt spid="17"/>
                                        </p:tgtEl>
                                        <p:attrNameLst>
                                          <p:attrName>ppt_y</p:attrName>
                                        </p:attrNameLst>
                                      </p:cBhvr>
                                      <p:tavLst>
                                        <p:tav tm="0">
                                          <p:val>
                                            <p:fltVal val="0.5"/>
                                          </p:val>
                                        </p:tav>
                                        <p:tav tm="100000">
                                          <p:val>
                                            <p:strVal val="#ppt_y"/>
                                          </p:val>
                                        </p:tav>
                                      </p:tavLst>
                                    </p:anim>
                                  </p:childTnLst>
                                </p:cTn>
                              </p:par>
                            </p:childTnLst>
                          </p:cTn>
                        </p:par>
                        <p:par>
                          <p:cTn id="60" fill="hold">
                            <p:stCondLst>
                              <p:cond delay="6000"/>
                            </p:stCondLst>
                            <p:childTnLst>
                              <p:par>
                                <p:cTn id="61" presetID="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750" fill="hold"/>
                                        <p:tgtEl>
                                          <p:spTgt spid="13"/>
                                        </p:tgtEl>
                                        <p:attrNameLst>
                                          <p:attrName>ppt_x</p:attrName>
                                        </p:attrNameLst>
                                      </p:cBhvr>
                                      <p:tavLst>
                                        <p:tav tm="0">
                                          <p:val>
                                            <p:strVal val="0-#ppt_w/2"/>
                                          </p:val>
                                        </p:tav>
                                        <p:tav tm="100000">
                                          <p:val>
                                            <p:strVal val="#ppt_x"/>
                                          </p:val>
                                        </p:tav>
                                      </p:tavLst>
                                    </p:anim>
                                    <p:anim calcmode="lin" valueType="num">
                                      <p:cBhvr additive="base">
                                        <p:cTn id="64" dur="750" fill="hold"/>
                                        <p:tgtEl>
                                          <p:spTgt spid="13"/>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750" fill="hold"/>
                                        <p:tgtEl>
                                          <p:spTgt spid="14"/>
                                        </p:tgtEl>
                                        <p:attrNameLst>
                                          <p:attrName>ppt_x</p:attrName>
                                        </p:attrNameLst>
                                      </p:cBhvr>
                                      <p:tavLst>
                                        <p:tav tm="0">
                                          <p:val>
                                            <p:strVal val="1+#ppt_w/2"/>
                                          </p:val>
                                        </p:tav>
                                        <p:tav tm="100000">
                                          <p:val>
                                            <p:strVal val="#ppt_x"/>
                                          </p:val>
                                        </p:tav>
                                      </p:tavLst>
                                    </p:anim>
                                    <p:anim calcmode="lin" valueType="num">
                                      <p:cBhvr additive="base">
                                        <p:cTn id="68" dur="7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animBg="1"/>
      <p:bldP spid="11" grpId="0" animBg="1"/>
      <p:bldP spid="12" grpId="0" animBg="1"/>
      <p:bldP spid="13" grpId="0" animBg="1"/>
      <p:bldP spid="14" grpId="0" animBg="1"/>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ctrTitle"/>
          </p:nvPr>
        </p:nvSpPr>
        <p:spPr/>
        <p:txBody>
          <a:bodyPr/>
          <a:lstStyle/>
          <a:p>
            <a:r>
              <a:rPr lang="zh-CN" altLang="en-US" dirty="0"/>
              <a:t>两学一做的总体要求</a:t>
            </a:r>
          </a:p>
        </p:txBody>
      </p:sp>
      <p:sp>
        <p:nvSpPr>
          <p:cNvPr id="2" name="副标题 1"/>
          <p:cNvSpPr>
            <a:spLocks noGrp="1"/>
          </p:cNvSpPr>
          <p:nvPr>
            <p:ph type="subTitle" idx="1"/>
          </p:nvPr>
        </p:nvSpPr>
        <p:spPr/>
        <p:txBody>
          <a:bodyPr/>
          <a:lstStyle/>
          <a:p>
            <a:r>
              <a:rPr lang="en-US" altLang="zh-CN" dirty="0"/>
              <a:t>2</a:t>
            </a:r>
            <a:endParaRPr lang="zh-CN" altLang="en-US" dirty="0"/>
          </a:p>
        </p:txBody>
      </p:sp>
    </p:spTree>
    <p:extLst>
      <p:ext uri="{BB962C8B-B14F-4D97-AF65-F5344CB8AC3E}">
        <p14:creationId xmlns:p14="http://schemas.microsoft.com/office/powerpoint/2010/main" val="147202871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首先要学好党章</a:t>
            </a:r>
          </a:p>
        </p:txBody>
      </p:sp>
      <p:sp>
        <p:nvSpPr>
          <p:cNvPr id="6" name="文本占位符 5"/>
          <p:cNvSpPr>
            <a:spLocks noGrp="1"/>
          </p:cNvSpPr>
          <p:nvPr>
            <p:ph type="body" idx="1"/>
          </p:nvPr>
        </p:nvSpPr>
        <p:spPr/>
        <p:txBody>
          <a:bodyPr/>
          <a:lstStyle/>
          <a:p>
            <a:r>
              <a:rPr lang="en-US" altLang="zh-CN" dirty="0"/>
              <a:t>2 </a:t>
            </a:r>
            <a:r>
              <a:rPr lang="zh-CN" altLang="en-US" dirty="0"/>
              <a:t>两学一做的总体要求</a:t>
            </a:r>
          </a:p>
        </p:txBody>
      </p:sp>
      <p:sp>
        <p:nvSpPr>
          <p:cNvPr id="3" name="矩形 2"/>
          <p:cNvSpPr/>
          <p:nvPr/>
        </p:nvSpPr>
        <p:spPr>
          <a:xfrm>
            <a:off x="5080341" y="3048259"/>
            <a:ext cx="2031325" cy="646331"/>
          </a:xfrm>
          <a:prstGeom prst="rect">
            <a:avLst/>
          </a:prstGeom>
        </p:spPr>
        <p:txBody>
          <a:bodyPr wrap="none">
            <a:spAutoFit/>
          </a:bodyPr>
          <a:lstStyle/>
          <a:p>
            <a:r>
              <a:rPr lang="zh-CN" altLang="en-US" sz="3600" dirty="0">
                <a:solidFill>
                  <a:srgbClr val="000000"/>
                </a:solidFill>
                <a:latin typeface="+mj-ea"/>
                <a:ea typeface="+mj-ea"/>
              </a:rPr>
              <a:t>学好党章</a:t>
            </a:r>
            <a:endParaRPr lang="zh-CN" altLang="en-US" sz="3600" dirty="0">
              <a:latin typeface="+mj-ea"/>
              <a:ea typeface="+mj-ea"/>
            </a:endParaRPr>
          </a:p>
        </p:txBody>
      </p:sp>
      <p:sp>
        <p:nvSpPr>
          <p:cNvPr id="5" name="上凸弯带形 4"/>
          <p:cNvSpPr/>
          <p:nvPr/>
        </p:nvSpPr>
        <p:spPr>
          <a:xfrm>
            <a:off x="3823568" y="1800633"/>
            <a:ext cx="4544869" cy="1184127"/>
          </a:xfrm>
          <a:prstGeom prst="ellipseRibbon2">
            <a:avLst>
              <a:gd name="adj1" fmla="val 17732"/>
              <a:gd name="adj2" fmla="val 100000"/>
              <a:gd name="adj3" fmla="val 7958"/>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4000" dirty="0">
                <a:solidFill>
                  <a:schemeClr val="bg1"/>
                </a:solidFill>
                <a:latin typeface="+mj-ea"/>
                <a:ea typeface="+mj-ea"/>
              </a:rPr>
              <a:t>基础在学</a:t>
            </a:r>
          </a:p>
        </p:txBody>
      </p:sp>
      <p:sp>
        <p:nvSpPr>
          <p:cNvPr id="4" name="矩形 3"/>
          <p:cNvSpPr/>
          <p:nvPr/>
        </p:nvSpPr>
        <p:spPr>
          <a:xfrm>
            <a:off x="528594" y="4058709"/>
            <a:ext cx="3057247" cy="1077218"/>
          </a:xfrm>
          <a:prstGeom prst="rect">
            <a:avLst/>
          </a:prstGeom>
        </p:spPr>
        <p:txBody>
          <a:bodyPr wrap="none">
            <a:spAutoFit/>
          </a:bodyPr>
          <a:lstStyle/>
          <a:p>
            <a:r>
              <a:rPr lang="zh-CN" altLang="en-US" sz="3200" dirty="0">
                <a:solidFill>
                  <a:srgbClr val="000000"/>
                </a:solidFill>
                <a:latin typeface="+mj-ea"/>
                <a:ea typeface="+mj-ea"/>
              </a:rPr>
              <a:t>全面从严治党的</a:t>
            </a:r>
            <a:endParaRPr lang="en-US" altLang="zh-CN" sz="3200" dirty="0">
              <a:solidFill>
                <a:srgbClr val="000000"/>
              </a:solidFill>
              <a:latin typeface="+mj-ea"/>
              <a:ea typeface="+mj-ea"/>
            </a:endParaRPr>
          </a:p>
          <a:p>
            <a:r>
              <a:rPr lang="zh-CN" altLang="en-US" sz="3200" dirty="0">
                <a:solidFill>
                  <a:srgbClr val="000000"/>
                </a:solidFill>
                <a:latin typeface="+mj-ea"/>
                <a:ea typeface="+mj-ea"/>
              </a:rPr>
              <a:t>总依据和总遵循</a:t>
            </a:r>
          </a:p>
        </p:txBody>
      </p:sp>
      <p:sp>
        <p:nvSpPr>
          <p:cNvPr id="7" name="矩形 6"/>
          <p:cNvSpPr/>
          <p:nvPr/>
        </p:nvSpPr>
        <p:spPr>
          <a:xfrm>
            <a:off x="8669042" y="4058709"/>
            <a:ext cx="3057247" cy="1077218"/>
          </a:xfrm>
          <a:prstGeom prst="rect">
            <a:avLst/>
          </a:prstGeom>
        </p:spPr>
        <p:txBody>
          <a:bodyPr wrap="none">
            <a:spAutoFit/>
          </a:bodyPr>
          <a:lstStyle/>
          <a:p>
            <a:r>
              <a:rPr lang="zh-CN" altLang="en-US" sz="3200" dirty="0">
                <a:solidFill>
                  <a:srgbClr val="000000"/>
                </a:solidFill>
                <a:latin typeface="+mj-ea"/>
                <a:ea typeface="+mj-ea"/>
              </a:rPr>
              <a:t>全体党员言行的</a:t>
            </a:r>
            <a:endParaRPr lang="en-US" altLang="zh-CN" sz="3200" dirty="0">
              <a:solidFill>
                <a:srgbClr val="000000"/>
              </a:solidFill>
              <a:latin typeface="+mj-ea"/>
              <a:ea typeface="+mj-ea"/>
            </a:endParaRPr>
          </a:p>
          <a:p>
            <a:r>
              <a:rPr lang="zh-CN" altLang="en-US" sz="3200" dirty="0">
                <a:solidFill>
                  <a:srgbClr val="000000"/>
                </a:solidFill>
                <a:latin typeface="+mj-ea"/>
                <a:ea typeface="+mj-ea"/>
              </a:rPr>
              <a:t>总规矩和总遵循</a:t>
            </a:r>
          </a:p>
        </p:txBody>
      </p:sp>
      <p:sp>
        <p:nvSpPr>
          <p:cNvPr id="9" name="左右箭头 8"/>
          <p:cNvSpPr/>
          <p:nvPr/>
        </p:nvSpPr>
        <p:spPr>
          <a:xfrm>
            <a:off x="3585840" y="3832353"/>
            <a:ext cx="5020320" cy="1529935"/>
          </a:xfrm>
          <a:prstGeom prst="leftRightArrow">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4400">
              <a:solidFill>
                <a:schemeClr val="bg1"/>
              </a:solidFill>
              <a:latin typeface="+mj-ea"/>
              <a:ea typeface="+mj-ea"/>
            </a:endParaRPr>
          </a:p>
        </p:txBody>
      </p:sp>
      <p:sp>
        <p:nvSpPr>
          <p:cNvPr id="8" name="矩形 7"/>
          <p:cNvSpPr/>
          <p:nvPr/>
        </p:nvSpPr>
        <p:spPr>
          <a:xfrm>
            <a:off x="4781233" y="3932103"/>
            <a:ext cx="2629539" cy="1330432"/>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lgn="ctr">
              <a:spcBef>
                <a:spcPts val="1000"/>
              </a:spcBef>
            </a:pPr>
            <a:r>
              <a:rPr lang="zh-CN" altLang="en-US" sz="3200" dirty="0">
                <a:solidFill>
                  <a:schemeClr val="bg1"/>
                </a:solidFill>
                <a:latin typeface="+mj-ea"/>
                <a:ea typeface="+mj-ea"/>
              </a:rPr>
              <a:t>党的</a:t>
            </a:r>
            <a:endParaRPr lang="en-US" altLang="zh-CN" sz="3200" dirty="0">
              <a:solidFill>
                <a:schemeClr val="bg1"/>
              </a:solidFill>
              <a:latin typeface="+mj-ea"/>
              <a:ea typeface="+mj-ea"/>
            </a:endParaRPr>
          </a:p>
          <a:p>
            <a:pPr algn="ctr">
              <a:spcBef>
                <a:spcPts val="1000"/>
              </a:spcBef>
            </a:pPr>
            <a:r>
              <a:rPr lang="zh-CN" altLang="en-US" sz="3200" dirty="0">
                <a:solidFill>
                  <a:schemeClr val="bg1"/>
                </a:solidFill>
                <a:latin typeface="+mj-ea"/>
                <a:ea typeface="+mj-ea"/>
              </a:rPr>
              <a:t>根本大法</a:t>
            </a:r>
          </a:p>
        </p:txBody>
      </p:sp>
    </p:spTree>
    <p:extLst>
      <p:ext uri="{BB962C8B-B14F-4D97-AF65-F5344CB8AC3E}">
        <p14:creationId xmlns:p14="http://schemas.microsoft.com/office/powerpoint/2010/main" val="4989788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675" decel="100000" fill="hold"/>
                                        <p:tgtEl>
                                          <p:spTgt spid="5"/>
                                        </p:tgtEl>
                                        <p:attrNameLst>
                                          <p:attrName>ppt_y</p:attrName>
                                        </p:attrNameLst>
                                      </p:cBhvr>
                                      <p:tavLst>
                                        <p:tav tm="0">
                                          <p:val>
                                            <p:strVal val="#ppt_y+1"/>
                                          </p:val>
                                        </p:tav>
                                        <p:tav tm="100000">
                                          <p:val>
                                            <p:strVal val="#ppt_y-.03"/>
                                          </p:val>
                                        </p:tav>
                                      </p:tavLst>
                                    </p:anim>
                                    <p:anim calcmode="lin" valueType="num">
                                      <p:cBhvr>
                                        <p:cTn id="10" dur="1" accel="100000" fill="hold">
                                          <p:stCondLst>
                                            <p:cond delay="749"/>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10"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750"/>
                                        <p:tgtEl>
                                          <p:spTgt spid="3"/>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750"/>
                                        <p:tgtEl>
                                          <p:spTgt spid="8"/>
                                        </p:tgtEl>
                                      </p:cBhvr>
                                    </p:animEffect>
                                    <p:anim calcmode="lin" valueType="num">
                                      <p:cBhvr>
                                        <p:cTn id="19" dur="750" fill="hold"/>
                                        <p:tgtEl>
                                          <p:spTgt spid="8"/>
                                        </p:tgtEl>
                                        <p:attrNameLst>
                                          <p:attrName>ppt_x</p:attrName>
                                        </p:attrNameLst>
                                      </p:cBhvr>
                                      <p:tavLst>
                                        <p:tav tm="0">
                                          <p:val>
                                            <p:strVal val="#ppt_x"/>
                                          </p:val>
                                        </p:tav>
                                        <p:tav tm="100000">
                                          <p:val>
                                            <p:strVal val="#ppt_x"/>
                                          </p:val>
                                        </p:tav>
                                      </p:tavLst>
                                    </p:anim>
                                    <p:anim calcmode="lin" valueType="num">
                                      <p:cBhvr>
                                        <p:cTn id="20" dur="75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17" presetClass="entr" presetSubtype="1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750" fill="hold"/>
                                        <p:tgtEl>
                                          <p:spTgt spid="9"/>
                                        </p:tgtEl>
                                        <p:attrNameLst>
                                          <p:attrName>ppt_w</p:attrName>
                                        </p:attrNameLst>
                                      </p:cBhvr>
                                      <p:tavLst>
                                        <p:tav tm="0">
                                          <p:val>
                                            <p:fltVal val="0"/>
                                          </p:val>
                                        </p:tav>
                                        <p:tav tm="100000">
                                          <p:val>
                                            <p:strVal val="#ppt_w"/>
                                          </p:val>
                                        </p:tav>
                                      </p:tavLst>
                                    </p:anim>
                                    <p:anim calcmode="lin" valueType="num">
                                      <p:cBhvr>
                                        <p:cTn id="25" dur="750" fill="hold"/>
                                        <p:tgtEl>
                                          <p:spTgt spid="9"/>
                                        </p:tgtEl>
                                        <p:attrNameLst>
                                          <p:attrName>ppt_h</p:attrName>
                                        </p:attrNameLst>
                                      </p:cBhvr>
                                      <p:tavLst>
                                        <p:tav tm="0">
                                          <p:val>
                                            <p:strVal val="#ppt_h"/>
                                          </p:val>
                                        </p:tav>
                                        <p:tav tm="100000">
                                          <p:val>
                                            <p:strVal val="#ppt_h"/>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750"/>
                                        <p:tgtEl>
                                          <p:spTgt spid="4"/>
                                        </p:tgtEl>
                                      </p:cBhvr>
                                    </p:animEffect>
                                    <p:anim calcmode="lin" valueType="num">
                                      <p:cBhvr>
                                        <p:cTn id="30" dur="750" fill="hold"/>
                                        <p:tgtEl>
                                          <p:spTgt spid="4"/>
                                        </p:tgtEl>
                                        <p:attrNameLst>
                                          <p:attrName>ppt_x</p:attrName>
                                        </p:attrNameLst>
                                      </p:cBhvr>
                                      <p:tavLst>
                                        <p:tav tm="0">
                                          <p:val>
                                            <p:strVal val="#ppt_x"/>
                                          </p:val>
                                        </p:tav>
                                        <p:tav tm="100000">
                                          <p:val>
                                            <p:strVal val="#ppt_x"/>
                                          </p:val>
                                        </p:tav>
                                      </p:tavLst>
                                    </p:anim>
                                    <p:anim calcmode="lin" valueType="num">
                                      <p:cBhvr>
                                        <p:cTn id="31" dur="750" fill="hold"/>
                                        <p:tgtEl>
                                          <p:spTgt spid="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750"/>
                                        <p:tgtEl>
                                          <p:spTgt spid="7"/>
                                        </p:tgtEl>
                                      </p:cBhvr>
                                    </p:animEffect>
                                    <p:anim calcmode="lin" valueType="num">
                                      <p:cBhvr>
                                        <p:cTn id="35" dur="750" fill="hold"/>
                                        <p:tgtEl>
                                          <p:spTgt spid="7"/>
                                        </p:tgtEl>
                                        <p:attrNameLst>
                                          <p:attrName>ppt_x</p:attrName>
                                        </p:attrNameLst>
                                      </p:cBhvr>
                                      <p:tavLst>
                                        <p:tav tm="0">
                                          <p:val>
                                            <p:strVal val="#ppt_x"/>
                                          </p:val>
                                        </p:tav>
                                        <p:tav tm="100000">
                                          <p:val>
                                            <p:strVal val="#ppt_x"/>
                                          </p:val>
                                        </p:tav>
                                      </p:tavLst>
                                    </p:anim>
                                    <p:anim calcmode="lin" valueType="num">
                                      <p:cBhvr>
                                        <p:cTn id="36"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4" grpId="0"/>
      <p:bldP spid="7" grpId="0"/>
      <p:bldP spid="9"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2"/>
          <p:cNvSpPr/>
          <p:nvPr/>
        </p:nvSpPr>
        <p:spPr>
          <a:xfrm>
            <a:off x="-546100" y="2850800"/>
            <a:ext cx="3505200" cy="2280000"/>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4400" dirty="0">
              <a:solidFill>
                <a:schemeClr val="bg1"/>
              </a:solidFill>
              <a:latin typeface="+mj-ea"/>
              <a:ea typeface="+mj-ea"/>
            </a:endParaRPr>
          </a:p>
        </p:txBody>
      </p:sp>
      <p:sp>
        <p:nvSpPr>
          <p:cNvPr id="2" name="标题 1"/>
          <p:cNvSpPr>
            <a:spLocks noGrp="1"/>
          </p:cNvSpPr>
          <p:nvPr>
            <p:ph type="title"/>
          </p:nvPr>
        </p:nvSpPr>
        <p:spPr/>
        <p:txBody>
          <a:bodyPr>
            <a:normAutofit/>
          </a:bodyPr>
          <a:lstStyle/>
          <a:p>
            <a:r>
              <a:rPr lang="zh-CN" altLang="en-US" dirty="0"/>
              <a:t>学习贯彻党章的重要性</a:t>
            </a:r>
          </a:p>
        </p:txBody>
      </p:sp>
      <p:sp>
        <p:nvSpPr>
          <p:cNvPr id="3" name="文本占位符 2"/>
          <p:cNvSpPr>
            <a:spLocks noGrp="1"/>
          </p:cNvSpPr>
          <p:nvPr>
            <p:ph type="body" idx="1"/>
          </p:nvPr>
        </p:nvSpPr>
        <p:spPr/>
        <p:txBody>
          <a:bodyPr/>
          <a:lstStyle/>
          <a:p>
            <a:r>
              <a:rPr lang="en-US" altLang="zh-CN" dirty="0"/>
              <a:t>2 </a:t>
            </a:r>
            <a:r>
              <a:rPr lang="zh-CN" altLang="en-US" dirty="0"/>
              <a:t>两学一做的总体要求</a:t>
            </a:r>
          </a:p>
        </p:txBody>
      </p:sp>
      <p:sp>
        <p:nvSpPr>
          <p:cNvPr id="5" name="矩形 4"/>
          <p:cNvSpPr/>
          <p:nvPr/>
        </p:nvSpPr>
        <p:spPr>
          <a:xfrm>
            <a:off x="195702" y="3213293"/>
            <a:ext cx="2339102" cy="1631216"/>
          </a:xfrm>
          <a:prstGeom prst="rect">
            <a:avLst/>
          </a:prstGeom>
        </p:spPr>
        <p:txBody>
          <a:bodyPr vert="horz" wrap="none">
            <a:spAutoFit/>
          </a:bodyPr>
          <a:lstStyle/>
          <a:p>
            <a:pPr algn="ctr"/>
            <a:r>
              <a:rPr lang="zh-CN" altLang="en-US" sz="3200" i="1" dirty="0">
                <a:solidFill>
                  <a:schemeClr val="bg1"/>
                </a:solidFill>
                <a:latin typeface="+mj-ea"/>
                <a:ea typeface="+mj-ea"/>
              </a:rPr>
              <a:t>全党</a:t>
            </a:r>
            <a:endParaRPr lang="en-US" altLang="zh-CN" sz="3200" i="1" dirty="0">
              <a:solidFill>
                <a:schemeClr val="bg1"/>
              </a:solidFill>
              <a:latin typeface="+mj-ea"/>
              <a:ea typeface="+mj-ea"/>
            </a:endParaRPr>
          </a:p>
          <a:p>
            <a:pPr algn="ctr"/>
            <a:r>
              <a:rPr lang="zh-CN" altLang="en-US" sz="2400" i="1" dirty="0">
                <a:solidFill>
                  <a:schemeClr val="bg1"/>
                </a:solidFill>
                <a:latin typeface="+mj-ea"/>
                <a:ea typeface="+mj-ea"/>
              </a:rPr>
              <a:t>学习贯彻党章的</a:t>
            </a:r>
            <a:endParaRPr lang="en-US" altLang="zh-CN" sz="2400" i="1" dirty="0">
              <a:solidFill>
                <a:schemeClr val="bg1"/>
              </a:solidFill>
              <a:latin typeface="+mj-ea"/>
              <a:ea typeface="+mj-ea"/>
            </a:endParaRPr>
          </a:p>
          <a:p>
            <a:pPr algn="ctr"/>
            <a:r>
              <a:rPr lang="zh-CN" altLang="en-US" sz="4400" i="1" dirty="0">
                <a:solidFill>
                  <a:schemeClr val="bg1"/>
                </a:solidFill>
                <a:latin typeface="+mj-ea"/>
                <a:ea typeface="+mj-ea"/>
              </a:rPr>
              <a:t>水平</a:t>
            </a:r>
          </a:p>
        </p:txBody>
      </p:sp>
      <p:sp>
        <p:nvSpPr>
          <p:cNvPr id="7" name="矩形 2"/>
          <p:cNvSpPr/>
          <p:nvPr/>
        </p:nvSpPr>
        <p:spPr>
          <a:xfrm>
            <a:off x="3149600" y="2327503"/>
            <a:ext cx="8763000" cy="776640"/>
          </a:xfrm>
          <a:prstGeom prst="parallelogram">
            <a:avLst/>
          </a:prstGeom>
          <a:solidFill>
            <a:schemeClr val="bg1">
              <a:alpha val="50000"/>
            </a:schemeClr>
          </a:solidFill>
          <a:ln w="57150" cmpd="thickThin">
            <a:solidFill>
              <a:schemeClr val="tx2"/>
            </a:solidFill>
          </a:ln>
        </p:spPr>
        <p:txBody>
          <a:bodyPr wrap="square" lIns="1728000" tIns="0" rIns="0" bIns="0" anchor="ctr" anchorCtr="1">
            <a:noAutofit/>
          </a:bodyPr>
          <a:lstStyle/>
          <a:p>
            <a:r>
              <a:rPr lang="zh-CN" altLang="en-US" sz="2800" dirty="0">
                <a:solidFill>
                  <a:schemeClr val="tx2"/>
                </a:solidFill>
                <a:latin typeface="+mj-ea"/>
                <a:ea typeface="+mj-ea"/>
              </a:rPr>
              <a:t>党员队伍党性修养的水平</a:t>
            </a:r>
          </a:p>
        </p:txBody>
      </p:sp>
      <p:sp>
        <p:nvSpPr>
          <p:cNvPr id="9" name="矩形 2"/>
          <p:cNvSpPr/>
          <p:nvPr/>
        </p:nvSpPr>
        <p:spPr>
          <a:xfrm>
            <a:off x="2819400" y="3626139"/>
            <a:ext cx="8763000" cy="776640"/>
          </a:xfrm>
          <a:prstGeom prst="parallelogram">
            <a:avLst/>
          </a:prstGeom>
          <a:solidFill>
            <a:schemeClr val="bg1">
              <a:alpha val="50000"/>
            </a:schemeClr>
          </a:solidFill>
          <a:ln w="57150" cmpd="thickThin">
            <a:solidFill>
              <a:schemeClr val="tx2"/>
            </a:solidFill>
          </a:ln>
        </p:spPr>
        <p:txBody>
          <a:bodyPr wrap="square" lIns="1728000" tIns="0" rIns="0" bIns="0" anchor="ctr" anchorCtr="1">
            <a:noAutofit/>
          </a:bodyPr>
          <a:lstStyle/>
          <a:p>
            <a:r>
              <a:rPr lang="zh-CN" altLang="en-US" sz="2800" dirty="0">
                <a:solidFill>
                  <a:schemeClr val="tx2"/>
                </a:solidFill>
                <a:latin typeface="+mj-ea"/>
                <a:ea typeface="+mj-ea"/>
              </a:rPr>
              <a:t>各级党组织凝聚力和战斗力的水平</a:t>
            </a:r>
          </a:p>
        </p:txBody>
      </p:sp>
      <p:sp>
        <p:nvSpPr>
          <p:cNvPr id="11" name="矩形 2"/>
          <p:cNvSpPr/>
          <p:nvPr/>
        </p:nvSpPr>
        <p:spPr>
          <a:xfrm>
            <a:off x="2484001" y="4912076"/>
            <a:ext cx="8763000" cy="776640"/>
          </a:xfrm>
          <a:prstGeom prst="parallelogram">
            <a:avLst/>
          </a:prstGeom>
          <a:solidFill>
            <a:schemeClr val="bg1">
              <a:alpha val="50000"/>
            </a:schemeClr>
          </a:solidFill>
          <a:ln w="57150" cmpd="thickThin">
            <a:solidFill>
              <a:schemeClr val="tx2"/>
            </a:solidFill>
          </a:ln>
        </p:spPr>
        <p:txBody>
          <a:bodyPr wrap="square" lIns="1728000" tIns="0" rIns="0" bIns="0" anchor="ctr" anchorCtr="1">
            <a:noAutofit/>
          </a:bodyPr>
          <a:lstStyle/>
          <a:p>
            <a:r>
              <a:rPr lang="zh-CN" altLang="en-US" sz="2800" dirty="0">
                <a:solidFill>
                  <a:schemeClr val="tx2"/>
                </a:solidFill>
                <a:latin typeface="+mj-ea"/>
                <a:ea typeface="+mj-ea"/>
              </a:rPr>
              <a:t>全面从严治党的水平</a:t>
            </a:r>
          </a:p>
        </p:txBody>
      </p:sp>
      <p:sp>
        <p:nvSpPr>
          <p:cNvPr id="13" name="矩形 2"/>
          <p:cNvSpPr/>
          <p:nvPr/>
        </p:nvSpPr>
        <p:spPr>
          <a:xfrm>
            <a:off x="11481043" y="2554515"/>
            <a:ext cx="520700" cy="448624"/>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4400" dirty="0">
              <a:solidFill>
                <a:schemeClr val="bg1"/>
              </a:solidFill>
              <a:latin typeface="+mj-ea"/>
              <a:ea typeface="+mj-ea"/>
            </a:endParaRPr>
          </a:p>
        </p:txBody>
      </p:sp>
      <p:sp>
        <p:nvSpPr>
          <p:cNvPr id="14" name="矩形 2"/>
          <p:cNvSpPr/>
          <p:nvPr/>
        </p:nvSpPr>
        <p:spPr>
          <a:xfrm>
            <a:off x="11150843" y="3853151"/>
            <a:ext cx="520700" cy="448624"/>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4400" dirty="0">
              <a:solidFill>
                <a:schemeClr val="bg1"/>
              </a:solidFill>
              <a:latin typeface="+mj-ea"/>
              <a:ea typeface="+mj-ea"/>
            </a:endParaRPr>
          </a:p>
        </p:txBody>
      </p:sp>
      <p:sp>
        <p:nvSpPr>
          <p:cNvPr id="15" name="矩形 2"/>
          <p:cNvSpPr/>
          <p:nvPr/>
        </p:nvSpPr>
        <p:spPr>
          <a:xfrm>
            <a:off x="10815446" y="5139089"/>
            <a:ext cx="520700" cy="448624"/>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4400" dirty="0">
              <a:solidFill>
                <a:schemeClr val="bg1"/>
              </a:solidFill>
              <a:latin typeface="+mj-ea"/>
              <a:ea typeface="+mj-ea"/>
            </a:endParaRPr>
          </a:p>
        </p:txBody>
      </p:sp>
      <p:sp>
        <p:nvSpPr>
          <p:cNvPr id="6" name="矩形 2"/>
          <p:cNvSpPr/>
          <p:nvPr/>
        </p:nvSpPr>
        <p:spPr>
          <a:xfrm>
            <a:off x="3479802" y="2206803"/>
            <a:ext cx="2120900" cy="1067880"/>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i="1" dirty="0">
                <a:solidFill>
                  <a:schemeClr val="bg1"/>
                </a:solidFill>
                <a:latin typeface="+mj-ea"/>
                <a:ea typeface="+mj-ea"/>
              </a:rPr>
              <a:t>决定着</a:t>
            </a:r>
          </a:p>
        </p:txBody>
      </p:sp>
      <p:sp>
        <p:nvSpPr>
          <p:cNvPr id="8" name="矩形 2"/>
          <p:cNvSpPr/>
          <p:nvPr/>
        </p:nvSpPr>
        <p:spPr>
          <a:xfrm>
            <a:off x="3149602" y="3505439"/>
            <a:ext cx="2120900" cy="1067880"/>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i="1" dirty="0">
                <a:solidFill>
                  <a:schemeClr val="bg1"/>
                </a:solidFill>
                <a:latin typeface="+mj-ea"/>
                <a:ea typeface="+mj-ea"/>
              </a:rPr>
              <a:t>决定着</a:t>
            </a:r>
          </a:p>
        </p:txBody>
      </p:sp>
      <p:sp>
        <p:nvSpPr>
          <p:cNvPr id="10" name="矩形 2"/>
          <p:cNvSpPr/>
          <p:nvPr/>
        </p:nvSpPr>
        <p:spPr>
          <a:xfrm>
            <a:off x="2814203" y="4791377"/>
            <a:ext cx="2120900" cy="1067880"/>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i="1" dirty="0">
                <a:solidFill>
                  <a:schemeClr val="bg1"/>
                </a:solidFill>
                <a:latin typeface="+mj-ea"/>
                <a:ea typeface="+mj-ea"/>
              </a:rPr>
              <a:t>决定着</a:t>
            </a:r>
          </a:p>
        </p:txBody>
      </p:sp>
    </p:spTree>
    <p:extLst>
      <p:ext uri="{BB962C8B-B14F-4D97-AF65-F5344CB8AC3E}">
        <p14:creationId xmlns:p14="http://schemas.microsoft.com/office/powerpoint/2010/main" val="143142612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0-#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750" fill="hold"/>
                                        <p:tgtEl>
                                          <p:spTgt spid="6"/>
                                        </p:tgtEl>
                                        <p:attrNameLst>
                                          <p:attrName>ppt_x</p:attrName>
                                        </p:attrNameLst>
                                      </p:cBhvr>
                                      <p:tavLst>
                                        <p:tav tm="0">
                                          <p:val>
                                            <p:strVal val="1+#ppt_w/2"/>
                                          </p:val>
                                        </p:tav>
                                        <p:tav tm="100000">
                                          <p:val>
                                            <p:strVal val="#ppt_x"/>
                                          </p:val>
                                        </p:tav>
                                      </p:tavLst>
                                    </p:anim>
                                    <p:anim calcmode="lin" valueType="num">
                                      <p:cBhvr additive="base">
                                        <p:cTn id="17" dur="750" fill="hold"/>
                                        <p:tgtEl>
                                          <p:spTgt spid="6"/>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750" fill="hold"/>
                                        <p:tgtEl>
                                          <p:spTgt spid="7"/>
                                        </p:tgtEl>
                                        <p:attrNameLst>
                                          <p:attrName>ppt_x</p:attrName>
                                        </p:attrNameLst>
                                      </p:cBhvr>
                                      <p:tavLst>
                                        <p:tav tm="0">
                                          <p:val>
                                            <p:strVal val="1+#ppt_w/2"/>
                                          </p:val>
                                        </p:tav>
                                        <p:tav tm="100000">
                                          <p:val>
                                            <p:strVal val="#ppt_x"/>
                                          </p:val>
                                        </p:tav>
                                      </p:tavLst>
                                    </p:anim>
                                    <p:anim calcmode="lin" valueType="num">
                                      <p:cBhvr additive="base">
                                        <p:cTn id="21" dur="75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750" fill="hold"/>
                                        <p:tgtEl>
                                          <p:spTgt spid="13"/>
                                        </p:tgtEl>
                                        <p:attrNameLst>
                                          <p:attrName>ppt_x</p:attrName>
                                        </p:attrNameLst>
                                      </p:cBhvr>
                                      <p:tavLst>
                                        <p:tav tm="0">
                                          <p:val>
                                            <p:strVal val="1+#ppt_w/2"/>
                                          </p:val>
                                        </p:tav>
                                        <p:tav tm="100000">
                                          <p:val>
                                            <p:strVal val="#ppt_x"/>
                                          </p:val>
                                        </p:tav>
                                      </p:tavLst>
                                    </p:anim>
                                    <p:anim calcmode="lin" valueType="num">
                                      <p:cBhvr additive="base">
                                        <p:cTn id="25" dur="750" fill="hold"/>
                                        <p:tgtEl>
                                          <p:spTgt spid="1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2"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750" fill="hold"/>
                                        <p:tgtEl>
                                          <p:spTgt spid="8"/>
                                        </p:tgtEl>
                                        <p:attrNameLst>
                                          <p:attrName>ppt_x</p:attrName>
                                        </p:attrNameLst>
                                      </p:cBhvr>
                                      <p:tavLst>
                                        <p:tav tm="0">
                                          <p:val>
                                            <p:strVal val="1+#ppt_w/2"/>
                                          </p:val>
                                        </p:tav>
                                        <p:tav tm="100000">
                                          <p:val>
                                            <p:strVal val="#ppt_x"/>
                                          </p:val>
                                        </p:tav>
                                      </p:tavLst>
                                    </p:anim>
                                    <p:anim calcmode="lin" valueType="num">
                                      <p:cBhvr additive="base">
                                        <p:cTn id="30" dur="750" fill="hold"/>
                                        <p:tgtEl>
                                          <p:spTgt spid="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750" fill="hold"/>
                                        <p:tgtEl>
                                          <p:spTgt spid="9"/>
                                        </p:tgtEl>
                                        <p:attrNameLst>
                                          <p:attrName>ppt_x</p:attrName>
                                        </p:attrNameLst>
                                      </p:cBhvr>
                                      <p:tavLst>
                                        <p:tav tm="0">
                                          <p:val>
                                            <p:strVal val="1+#ppt_w/2"/>
                                          </p:val>
                                        </p:tav>
                                        <p:tav tm="100000">
                                          <p:val>
                                            <p:strVal val="#ppt_x"/>
                                          </p:val>
                                        </p:tav>
                                      </p:tavLst>
                                    </p:anim>
                                    <p:anim calcmode="lin" valueType="num">
                                      <p:cBhvr additive="base">
                                        <p:cTn id="34" dur="750" fill="hold"/>
                                        <p:tgtEl>
                                          <p:spTgt spid="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750" fill="hold"/>
                                        <p:tgtEl>
                                          <p:spTgt spid="14"/>
                                        </p:tgtEl>
                                        <p:attrNameLst>
                                          <p:attrName>ppt_x</p:attrName>
                                        </p:attrNameLst>
                                      </p:cBhvr>
                                      <p:tavLst>
                                        <p:tav tm="0">
                                          <p:val>
                                            <p:strVal val="1+#ppt_w/2"/>
                                          </p:val>
                                        </p:tav>
                                        <p:tav tm="100000">
                                          <p:val>
                                            <p:strVal val="#ppt_x"/>
                                          </p:val>
                                        </p:tav>
                                      </p:tavLst>
                                    </p:anim>
                                    <p:anim calcmode="lin" valueType="num">
                                      <p:cBhvr additive="base">
                                        <p:cTn id="38" dur="75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2250"/>
                            </p:stCondLst>
                            <p:childTnLst>
                              <p:par>
                                <p:cTn id="40" presetID="2" presetClass="entr" presetSubtype="2"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750" fill="hold"/>
                                        <p:tgtEl>
                                          <p:spTgt spid="10"/>
                                        </p:tgtEl>
                                        <p:attrNameLst>
                                          <p:attrName>ppt_x</p:attrName>
                                        </p:attrNameLst>
                                      </p:cBhvr>
                                      <p:tavLst>
                                        <p:tav tm="0">
                                          <p:val>
                                            <p:strVal val="1+#ppt_w/2"/>
                                          </p:val>
                                        </p:tav>
                                        <p:tav tm="100000">
                                          <p:val>
                                            <p:strVal val="#ppt_x"/>
                                          </p:val>
                                        </p:tav>
                                      </p:tavLst>
                                    </p:anim>
                                    <p:anim calcmode="lin" valueType="num">
                                      <p:cBhvr additive="base">
                                        <p:cTn id="43" dur="750" fill="hold"/>
                                        <p:tgtEl>
                                          <p:spTgt spid="1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750" fill="hold"/>
                                        <p:tgtEl>
                                          <p:spTgt spid="11"/>
                                        </p:tgtEl>
                                        <p:attrNameLst>
                                          <p:attrName>ppt_x</p:attrName>
                                        </p:attrNameLst>
                                      </p:cBhvr>
                                      <p:tavLst>
                                        <p:tav tm="0">
                                          <p:val>
                                            <p:strVal val="1+#ppt_w/2"/>
                                          </p:val>
                                        </p:tav>
                                        <p:tav tm="100000">
                                          <p:val>
                                            <p:strVal val="#ppt_x"/>
                                          </p:val>
                                        </p:tav>
                                      </p:tavLst>
                                    </p:anim>
                                    <p:anim calcmode="lin" valueType="num">
                                      <p:cBhvr additive="base">
                                        <p:cTn id="47" dur="750" fill="hold"/>
                                        <p:tgtEl>
                                          <p:spTgt spid="11"/>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750" fill="hold"/>
                                        <p:tgtEl>
                                          <p:spTgt spid="15"/>
                                        </p:tgtEl>
                                        <p:attrNameLst>
                                          <p:attrName>ppt_x</p:attrName>
                                        </p:attrNameLst>
                                      </p:cBhvr>
                                      <p:tavLst>
                                        <p:tav tm="0">
                                          <p:val>
                                            <p:strVal val="1+#ppt_w/2"/>
                                          </p:val>
                                        </p:tav>
                                        <p:tav tm="100000">
                                          <p:val>
                                            <p:strVal val="#ppt_x"/>
                                          </p:val>
                                        </p:tav>
                                      </p:tavLst>
                                    </p:anim>
                                    <p:anim calcmode="lin" valueType="num">
                                      <p:cBhvr additive="base">
                                        <p:cTn id="51" dur="75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7" grpId="0" animBg="1"/>
      <p:bldP spid="9" grpId="0" animBg="1"/>
      <p:bldP spid="11" grpId="0" animBg="1"/>
      <p:bldP spid="13" grpId="0" animBg="1"/>
      <p:bldP spid="14" grpId="0" animBg="1"/>
      <p:bldP spid="15" grpId="0" animBg="1"/>
      <p:bldP spid="6" grpId="0" animBg="1"/>
      <p:bldP spid="8"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实现四个“进一步”</a:t>
            </a:r>
          </a:p>
        </p:txBody>
      </p:sp>
      <p:sp>
        <p:nvSpPr>
          <p:cNvPr id="4" name="文本占位符 3"/>
          <p:cNvSpPr>
            <a:spLocks noGrp="1"/>
          </p:cNvSpPr>
          <p:nvPr>
            <p:ph type="body" idx="1"/>
          </p:nvPr>
        </p:nvSpPr>
        <p:spPr/>
        <p:txBody>
          <a:bodyPr/>
          <a:lstStyle/>
          <a:p>
            <a:r>
              <a:rPr lang="en-US" altLang="zh-CN" dirty="0"/>
              <a:t>2 </a:t>
            </a:r>
            <a:r>
              <a:rPr lang="zh-CN" altLang="en-US" dirty="0"/>
              <a:t>两学一做的总体要求</a:t>
            </a:r>
          </a:p>
        </p:txBody>
      </p:sp>
      <p:sp>
        <p:nvSpPr>
          <p:cNvPr id="6" name="矩形 5"/>
          <p:cNvSpPr/>
          <p:nvPr/>
        </p:nvSpPr>
        <p:spPr>
          <a:xfrm>
            <a:off x="4003123" y="1865501"/>
            <a:ext cx="4185761" cy="461665"/>
          </a:xfrm>
          <a:prstGeom prst="rect">
            <a:avLst/>
          </a:prstGeom>
        </p:spPr>
        <p:txBody>
          <a:bodyPr wrap="none">
            <a:spAutoFit/>
          </a:bodyPr>
          <a:lstStyle/>
          <a:p>
            <a:r>
              <a:rPr lang="zh-CN" altLang="en-US" sz="2400" dirty="0">
                <a:latin typeface="+mj-ea"/>
                <a:ea typeface="+mj-ea"/>
              </a:rPr>
              <a:t>坚定理想信念，提高党性觉悟</a:t>
            </a:r>
          </a:p>
        </p:txBody>
      </p:sp>
      <p:sp>
        <p:nvSpPr>
          <p:cNvPr id="8" name="矩形 7"/>
          <p:cNvSpPr/>
          <p:nvPr/>
        </p:nvSpPr>
        <p:spPr>
          <a:xfrm>
            <a:off x="1387022" y="3177317"/>
            <a:ext cx="9417963" cy="461665"/>
          </a:xfrm>
          <a:prstGeom prst="rect">
            <a:avLst/>
          </a:prstGeom>
        </p:spPr>
        <p:txBody>
          <a:bodyPr wrap="none">
            <a:spAutoFit/>
          </a:bodyPr>
          <a:lstStyle/>
          <a:p>
            <a:r>
              <a:rPr lang="zh-CN" altLang="en-US" sz="2400" dirty="0">
                <a:latin typeface="+mj-ea"/>
                <a:ea typeface="+mj-ea"/>
              </a:rPr>
              <a:t>增强政治意识、大局意识、核心意识、看齐意识，坚定正确政治方向</a:t>
            </a:r>
          </a:p>
        </p:txBody>
      </p:sp>
      <p:sp>
        <p:nvSpPr>
          <p:cNvPr id="10" name="矩形 9"/>
          <p:cNvSpPr/>
          <p:nvPr/>
        </p:nvSpPr>
        <p:spPr>
          <a:xfrm>
            <a:off x="3387568" y="4489132"/>
            <a:ext cx="5416868" cy="461665"/>
          </a:xfrm>
          <a:prstGeom prst="rect">
            <a:avLst/>
          </a:prstGeom>
        </p:spPr>
        <p:txBody>
          <a:bodyPr wrap="none">
            <a:spAutoFit/>
          </a:bodyPr>
          <a:lstStyle/>
          <a:p>
            <a:r>
              <a:rPr lang="zh-CN" altLang="en-US" sz="2400" dirty="0">
                <a:latin typeface="+mj-ea"/>
                <a:ea typeface="+mj-ea"/>
              </a:rPr>
              <a:t>树立清风正气，严守政治纪律政治规矩</a:t>
            </a:r>
          </a:p>
        </p:txBody>
      </p:sp>
      <p:sp>
        <p:nvSpPr>
          <p:cNvPr id="13" name="下箭头 12"/>
          <p:cNvSpPr/>
          <p:nvPr/>
        </p:nvSpPr>
        <p:spPr>
          <a:xfrm>
            <a:off x="4886111" y="1072467"/>
            <a:ext cx="2419783" cy="735916"/>
          </a:xfrm>
          <a:prstGeom prst="downArrow">
            <a:avLst>
              <a:gd name="adj1" fmla="val 78341"/>
              <a:gd name="adj2" fmla="val 66344"/>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4400">
              <a:solidFill>
                <a:schemeClr val="bg1"/>
              </a:solidFill>
              <a:latin typeface="+mj-ea"/>
              <a:ea typeface="+mj-ea"/>
            </a:endParaRPr>
          </a:p>
        </p:txBody>
      </p:sp>
      <p:sp>
        <p:nvSpPr>
          <p:cNvPr id="3" name="矩形 2"/>
          <p:cNvSpPr/>
          <p:nvPr/>
        </p:nvSpPr>
        <p:spPr>
          <a:xfrm>
            <a:off x="5491204" y="1082593"/>
            <a:ext cx="1261884" cy="523220"/>
          </a:xfrm>
          <a:prstGeom prst="rect">
            <a:avLst/>
          </a:prstGeom>
        </p:spPr>
        <p:txBody>
          <a:bodyPr wrap="none">
            <a:spAutoFit/>
          </a:bodyPr>
          <a:lstStyle/>
          <a:p>
            <a:r>
              <a:rPr lang="zh-CN" altLang="en-US" sz="2800" dirty="0">
                <a:solidFill>
                  <a:schemeClr val="bg1"/>
                </a:solidFill>
                <a:latin typeface="+mj-ea"/>
                <a:ea typeface="+mj-ea"/>
              </a:rPr>
              <a:t>进一步</a:t>
            </a:r>
          </a:p>
        </p:txBody>
      </p:sp>
      <p:sp>
        <p:nvSpPr>
          <p:cNvPr id="15" name="下箭头 14"/>
          <p:cNvSpPr/>
          <p:nvPr/>
        </p:nvSpPr>
        <p:spPr>
          <a:xfrm>
            <a:off x="4886111" y="2384283"/>
            <a:ext cx="2419783" cy="735916"/>
          </a:xfrm>
          <a:prstGeom prst="downArrow">
            <a:avLst>
              <a:gd name="adj1" fmla="val 78341"/>
              <a:gd name="adj2" fmla="val 66344"/>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4400">
              <a:solidFill>
                <a:schemeClr val="bg1"/>
              </a:solidFill>
              <a:latin typeface="+mj-ea"/>
              <a:ea typeface="+mj-ea"/>
            </a:endParaRPr>
          </a:p>
        </p:txBody>
      </p:sp>
      <p:sp>
        <p:nvSpPr>
          <p:cNvPr id="7" name="矩形 6"/>
          <p:cNvSpPr/>
          <p:nvPr/>
        </p:nvSpPr>
        <p:spPr>
          <a:xfrm>
            <a:off x="5491204" y="2394409"/>
            <a:ext cx="1261884" cy="523220"/>
          </a:xfrm>
          <a:prstGeom prst="rect">
            <a:avLst/>
          </a:prstGeom>
        </p:spPr>
        <p:txBody>
          <a:bodyPr wrap="none">
            <a:spAutoFit/>
          </a:bodyPr>
          <a:lstStyle/>
          <a:p>
            <a:r>
              <a:rPr lang="zh-CN" altLang="en-US" sz="2800" dirty="0">
                <a:solidFill>
                  <a:schemeClr val="bg1"/>
                </a:solidFill>
                <a:latin typeface="+mj-ea"/>
                <a:ea typeface="+mj-ea"/>
              </a:rPr>
              <a:t>进一步</a:t>
            </a:r>
          </a:p>
        </p:txBody>
      </p:sp>
      <p:sp>
        <p:nvSpPr>
          <p:cNvPr id="16" name="下箭头 15"/>
          <p:cNvSpPr/>
          <p:nvPr/>
        </p:nvSpPr>
        <p:spPr>
          <a:xfrm>
            <a:off x="4886111" y="3696098"/>
            <a:ext cx="2419783" cy="735916"/>
          </a:xfrm>
          <a:prstGeom prst="downArrow">
            <a:avLst>
              <a:gd name="adj1" fmla="val 78341"/>
              <a:gd name="adj2" fmla="val 66344"/>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4400">
              <a:solidFill>
                <a:schemeClr val="bg1"/>
              </a:solidFill>
              <a:latin typeface="+mj-ea"/>
              <a:ea typeface="+mj-ea"/>
            </a:endParaRPr>
          </a:p>
        </p:txBody>
      </p:sp>
      <p:sp>
        <p:nvSpPr>
          <p:cNvPr id="9" name="矩形 8"/>
          <p:cNvSpPr/>
          <p:nvPr/>
        </p:nvSpPr>
        <p:spPr>
          <a:xfrm>
            <a:off x="5491204" y="3706224"/>
            <a:ext cx="1261884" cy="523220"/>
          </a:xfrm>
          <a:prstGeom prst="rect">
            <a:avLst/>
          </a:prstGeom>
        </p:spPr>
        <p:txBody>
          <a:bodyPr wrap="none">
            <a:spAutoFit/>
          </a:bodyPr>
          <a:lstStyle/>
          <a:p>
            <a:r>
              <a:rPr lang="zh-CN" altLang="en-US" sz="2800" dirty="0">
                <a:solidFill>
                  <a:schemeClr val="bg1"/>
                </a:solidFill>
                <a:latin typeface="+mj-ea"/>
                <a:ea typeface="+mj-ea"/>
              </a:rPr>
              <a:t>进一步</a:t>
            </a:r>
          </a:p>
        </p:txBody>
      </p:sp>
      <p:sp>
        <p:nvSpPr>
          <p:cNvPr id="17" name="下箭头 16"/>
          <p:cNvSpPr/>
          <p:nvPr/>
        </p:nvSpPr>
        <p:spPr>
          <a:xfrm>
            <a:off x="4886111" y="5007911"/>
            <a:ext cx="2419783" cy="735916"/>
          </a:xfrm>
          <a:prstGeom prst="downArrow">
            <a:avLst>
              <a:gd name="adj1" fmla="val 78341"/>
              <a:gd name="adj2" fmla="val 66344"/>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4400">
              <a:solidFill>
                <a:schemeClr val="bg1"/>
              </a:solidFill>
              <a:latin typeface="+mj-ea"/>
              <a:ea typeface="+mj-ea"/>
            </a:endParaRPr>
          </a:p>
        </p:txBody>
      </p:sp>
      <p:sp>
        <p:nvSpPr>
          <p:cNvPr id="11" name="矩形 10"/>
          <p:cNvSpPr/>
          <p:nvPr/>
        </p:nvSpPr>
        <p:spPr>
          <a:xfrm>
            <a:off x="5491204" y="5018037"/>
            <a:ext cx="1261884" cy="523220"/>
          </a:xfrm>
          <a:prstGeom prst="rect">
            <a:avLst/>
          </a:prstGeom>
        </p:spPr>
        <p:txBody>
          <a:bodyPr wrap="none">
            <a:spAutoFit/>
          </a:bodyPr>
          <a:lstStyle/>
          <a:p>
            <a:r>
              <a:rPr lang="zh-CN" altLang="en-US" sz="2800" dirty="0">
                <a:solidFill>
                  <a:schemeClr val="bg1"/>
                </a:solidFill>
                <a:latin typeface="+mj-ea"/>
                <a:ea typeface="+mj-ea"/>
              </a:rPr>
              <a:t>进一步</a:t>
            </a:r>
          </a:p>
        </p:txBody>
      </p:sp>
      <p:sp>
        <p:nvSpPr>
          <p:cNvPr id="12" name="矩形 11"/>
          <p:cNvSpPr/>
          <p:nvPr/>
        </p:nvSpPr>
        <p:spPr>
          <a:xfrm>
            <a:off x="463689" y="5800945"/>
            <a:ext cx="11264622" cy="461665"/>
          </a:xfrm>
          <a:prstGeom prst="rect">
            <a:avLst/>
          </a:prstGeom>
        </p:spPr>
        <p:txBody>
          <a:bodyPr wrap="none">
            <a:spAutoFit/>
          </a:bodyPr>
          <a:lstStyle/>
          <a:p>
            <a:r>
              <a:rPr lang="zh-CN" altLang="en-US" sz="2400" dirty="0">
                <a:latin typeface="+mj-ea"/>
                <a:ea typeface="+mj-ea"/>
              </a:rPr>
              <a:t>强化宗旨观念，勇于担当作为，在生产、工作、学习和社会生活中起先锋模范作用</a:t>
            </a:r>
          </a:p>
        </p:txBody>
      </p:sp>
    </p:spTree>
    <p:extLst>
      <p:ext uri="{BB962C8B-B14F-4D97-AF65-F5344CB8AC3E}">
        <p14:creationId xmlns:p14="http://schemas.microsoft.com/office/powerpoint/2010/main" val="2042748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750"/>
                                        <p:tgtEl>
                                          <p:spTgt spid="6"/>
                                        </p:tgtEl>
                                      </p:cBhvr>
                                    </p:animEffect>
                                    <p:anim calcmode="lin" valueType="num">
                                      <p:cBhvr>
                                        <p:cTn id="16" dur="750" fill="hold"/>
                                        <p:tgtEl>
                                          <p:spTgt spid="6"/>
                                        </p:tgtEl>
                                        <p:attrNameLst>
                                          <p:attrName>ppt_x</p:attrName>
                                        </p:attrNameLst>
                                      </p:cBhvr>
                                      <p:tavLst>
                                        <p:tav tm="0">
                                          <p:val>
                                            <p:strVal val="#ppt_x"/>
                                          </p:val>
                                        </p:tav>
                                        <p:tav tm="100000">
                                          <p:val>
                                            <p:strVal val="#ppt_x"/>
                                          </p:val>
                                        </p:tav>
                                      </p:tavLst>
                                    </p:anim>
                                    <p:anim calcmode="lin" valueType="num">
                                      <p:cBhvr>
                                        <p:cTn id="17" dur="675" decel="100000" fill="hold"/>
                                        <p:tgtEl>
                                          <p:spTgt spid="6"/>
                                        </p:tgtEl>
                                        <p:attrNameLst>
                                          <p:attrName>ppt_y</p:attrName>
                                        </p:attrNameLst>
                                      </p:cBhvr>
                                      <p:tavLst>
                                        <p:tav tm="0">
                                          <p:val>
                                            <p:strVal val="#ppt_y+1"/>
                                          </p:val>
                                        </p:tav>
                                        <p:tav tm="100000">
                                          <p:val>
                                            <p:strVal val="#ppt_y-.03"/>
                                          </p:val>
                                        </p:tav>
                                      </p:tavLst>
                                    </p:anim>
                                    <p:anim calcmode="lin" valueType="num">
                                      <p:cBhvr>
                                        <p:cTn id="18" dur="1" accel="100000" fill="hold">
                                          <p:stCondLst>
                                            <p:cond delay="749"/>
                                          </p:stCondLst>
                                        </p:cTn>
                                        <p:tgtEl>
                                          <p:spTgt spid="6"/>
                                        </p:tgtEl>
                                        <p:attrNameLst>
                                          <p:attrName>ppt_y</p:attrName>
                                        </p:attrNameLst>
                                      </p:cBhvr>
                                      <p:tavLst>
                                        <p:tav tm="0">
                                          <p:val>
                                            <p:strVal val="#ppt_y-.03"/>
                                          </p:val>
                                        </p:tav>
                                        <p:tav tm="100000">
                                          <p:val>
                                            <p:strVal val="#ppt_y"/>
                                          </p:val>
                                        </p:tav>
                                      </p:tavLst>
                                    </p:anim>
                                  </p:childTnLst>
                                </p:cTn>
                              </p:par>
                            </p:childTnLst>
                          </p:cTn>
                        </p:par>
                        <p:par>
                          <p:cTn id="19" fill="hold">
                            <p:stCondLst>
                              <p:cond delay="750"/>
                            </p:stCondLst>
                            <p:childTnLst>
                              <p:par>
                                <p:cTn id="20" presetID="2" presetClass="entr" presetSubtype="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0-#ppt_h/2"/>
                                          </p:val>
                                        </p:tav>
                                        <p:tav tm="100000">
                                          <p:val>
                                            <p:strVal val="#ppt_y"/>
                                          </p:val>
                                        </p:tav>
                                      </p:tavLst>
                                    </p:anim>
                                  </p:childTnLst>
                                </p:cTn>
                              </p:par>
                              <p:par>
                                <p:cTn id="28" presetID="37"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750"/>
                                        <p:tgtEl>
                                          <p:spTgt spid="8"/>
                                        </p:tgtEl>
                                      </p:cBhvr>
                                    </p:animEffect>
                                    <p:anim calcmode="lin" valueType="num">
                                      <p:cBhvr>
                                        <p:cTn id="31" dur="750" fill="hold"/>
                                        <p:tgtEl>
                                          <p:spTgt spid="8"/>
                                        </p:tgtEl>
                                        <p:attrNameLst>
                                          <p:attrName>ppt_x</p:attrName>
                                        </p:attrNameLst>
                                      </p:cBhvr>
                                      <p:tavLst>
                                        <p:tav tm="0">
                                          <p:val>
                                            <p:strVal val="#ppt_x"/>
                                          </p:val>
                                        </p:tav>
                                        <p:tav tm="100000">
                                          <p:val>
                                            <p:strVal val="#ppt_x"/>
                                          </p:val>
                                        </p:tav>
                                      </p:tavLst>
                                    </p:anim>
                                    <p:anim calcmode="lin" valueType="num">
                                      <p:cBhvr>
                                        <p:cTn id="32" dur="675" decel="100000" fill="hold"/>
                                        <p:tgtEl>
                                          <p:spTgt spid="8"/>
                                        </p:tgtEl>
                                        <p:attrNameLst>
                                          <p:attrName>ppt_y</p:attrName>
                                        </p:attrNameLst>
                                      </p:cBhvr>
                                      <p:tavLst>
                                        <p:tav tm="0">
                                          <p:val>
                                            <p:strVal val="#ppt_y+1"/>
                                          </p:val>
                                        </p:tav>
                                        <p:tav tm="100000">
                                          <p:val>
                                            <p:strVal val="#ppt_y-.03"/>
                                          </p:val>
                                        </p:tav>
                                      </p:tavLst>
                                    </p:anim>
                                    <p:anim calcmode="lin" valueType="num">
                                      <p:cBhvr>
                                        <p:cTn id="33" dur="1" accel="100000" fill="hold">
                                          <p:stCondLst>
                                            <p:cond delay="749"/>
                                          </p:stCondLst>
                                        </p:cTn>
                                        <p:tgtEl>
                                          <p:spTgt spid="8"/>
                                        </p:tgtEl>
                                        <p:attrNameLst>
                                          <p:attrName>ppt_y</p:attrName>
                                        </p:attrNameLst>
                                      </p:cBhvr>
                                      <p:tavLst>
                                        <p:tav tm="0">
                                          <p:val>
                                            <p:strVal val="#ppt_y-.03"/>
                                          </p:val>
                                        </p:tav>
                                        <p:tav tm="100000">
                                          <p:val>
                                            <p:strVal val="#ppt_y"/>
                                          </p:val>
                                        </p:tav>
                                      </p:tavLst>
                                    </p:anim>
                                  </p:childTnLst>
                                </p:cTn>
                              </p:par>
                            </p:childTnLst>
                          </p:cTn>
                        </p:par>
                        <p:par>
                          <p:cTn id="34" fill="hold">
                            <p:stCondLst>
                              <p:cond delay="1500"/>
                            </p:stCondLst>
                            <p:childTnLst>
                              <p:par>
                                <p:cTn id="35" presetID="2" presetClass="entr" presetSubtype="1"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0-#ppt_h/2"/>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675" decel="100000" fill="hold"/>
                                        <p:tgtEl>
                                          <p:spTgt spid="10"/>
                                        </p:tgtEl>
                                        <p:attrNameLst>
                                          <p:attrName>ppt_y</p:attrName>
                                        </p:attrNameLst>
                                      </p:cBhvr>
                                      <p:tavLst>
                                        <p:tav tm="0">
                                          <p:val>
                                            <p:strVal val="#ppt_y+1"/>
                                          </p:val>
                                        </p:tav>
                                        <p:tav tm="100000">
                                          <p:val>
                                            <p:strVal val="#ppt_y-.03"/>
                                          </p:val>
                                        </p:tav>
                                      </p:tavLst>
                                    </p:anim>
                                    <p:anim calcmode="lin" valueType="num">
                                      <p:cBhvr>
                                        <p:cTn id="48" dur="1" accel="100000" fill="hold">
                                          <p:stCondLst>
                                            <p:cond delay="749"/>
                                          </p:stCondLst>
                                        </p:cTn>
                                        <p:tgtEl>
                                          <p:spTgt spid="10"/>
                                        </p:tgtEl>
                                        <p:attrNameLst>
                                          <p:attrName>ppt_y</p:attrName>
                                        </p:attrNameLst>
                                      </p:cBhvr>
                                      <p:tavLst>
                                        <p:tav tm="0">
                                          <p:val>
                                            <p:strVal val="#ppt_y-.03"/>
                                          </p:val>
                                        </p:tav>
                                        <p:tav tm="100000">
                                          <p:val>
                                            <p:strVal val="#ppt_y"/>
                                          </p:val>
                                        </p:tav>
                                      </p:tavLst>
                                    </p:anim>
                                  </p:childTnLst>
                                </p:cTn>
                              </p:par>
                            </p:childTnLst>
                          </p:cTn>
                        </p:par>
                        <p:par>
                          <p:cTn id="49" fill="hold">
                            <p:stCondLst>
                              <p:cond delay="2250"/>
                            </p:stCondLst>
                            <p:childTnLst>
                              <p:par>
                                <p:cTn id="50" presetID="2" presetClass="entr" presetSubtype="1"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ppt_x"/>
                                          </p:val>
                                        </p:tav>
                                        <p:tav tm="100000">
                                          <p:val>
                                            <p:strVal val="#ppt_x"/>
                                          </p:val>
                                        </p:tav>
                                      </p:tavLst>
                                    </p:anim>
                                    <p:anim calcmode="lin" valueType="num">
                                      <p:cBhvr additive="base">
                                        <p:cTn id="57" dur="500" fill="hold"/>
                                        <p:tgtEl>
                                          <p:spTgt spid="11"/>
                                        </p:tgtEl>
                                        <p:attrNameLst>
                                          <p:attrName>ppt_y</p:attrName>
                                        </p:attrNameLst>
                                      </p:cBhvr>
                                      <p:tavLst>
                                        <p:tav tm="0">
                                          <p:val>
                                            <p:strVal val="0-#ppt_h/2"/>
                                          </p:val>
                                        </p:tav>
                                        <p:tav tm="100000">
                                          <p:val>
                                            <p:strVal val="#ppt_y"/>
                                          </p:val>
                                        </p:tav>
                                      </p:tavLst>
                                    </p:anim>
                                  </p:childTnLst>
                                </p:cTn>
                              </p:par>
                              <p:par>
                                <p:cTn id="58" presetID="37"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750"/>
                                        <p:tgtEl>
                                          <p:spTgt spid="12"/>
                                        </p:tgtEl>
                                      </p:cBhvr>
                                    </p:animEffect>
                                    <p:anim calcmode="lin" valueType="num">
                                      <p:cBhvr>
                                        <p:cTn id="61" dur="750" fill="hold"/>
                                        <p:tgtEl>
                                          <p:spTgt spid="12"/>
                                        </p:tgtEl>
                                        <p:attrNameLst>
                                          <p:attrName>ppt_x</p:attrName>
                                        </p:attrNameLst>
                                      </p:cBhvr>
                                      <p:tavLst>
                                        <p:tav tm="0">
                                          <p:val>
                                            <p:strVal val="#ppt_x"/>
                                          </p:val>
                                        </p:tav>
                                        <p:tav tm="100000">
                                          <p:val>
                                            <p:strVal val="#ppt_x"/>
                                          </p:val>
                                        </p:tav>
                                      </p:tavLst>
                                    </p:anim>
                                    <p:anim calcmode="lin" valueType="num">
                                      <p:cBhvr>
                                        <p:cTn id="62" dur="675" decel="100000" fill="hold"/>
                                        <p:tgtEl>
                                          <p:spTgt spid="12"/>
                                        </p:tgtEl>
                                        <p:attrNameLst>
                                          <p:attrName>ppt_y</p:attrName>
                                        </p:attrNameLst>
                                      </p:cBhvr>
                                      <p:tavLst>
                                        <p:tav tm="0">
                                          <p:val>
                                            <p:strVal val="#ppt_y+1"/>
                                          </p:val>
                                        </p:tav>
                                        <p:tav tm="100000">
                                          <p:val>
                                            <p:strVal val="#ppt_y-.03"/>
                                          </p:val>
                                        </p:tav>
                                      </p:tavLst>
                                    </p:anim>
                                    <p:anim calcmode="lin" valueType="num">
                                      <p:cBhvr>
                                        <p:cTn id="63" dur="1" accel="100000" fill="hold">
                                          <p:stCondLst>
                                            <p:cond delay="749"/>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3" grpId="0" animBg="1"/>
      <p:bldP spid="3" grpId="0"/>
      <p:bldP spid="15" grpId="0" animBg="1"/>
      <p:bldP spid="7" grpId="0"/>
      <p:bldP spid="16" grpId="0" animBg="1"/>
      <p:bldP spid="9" grpId="0"/>
      <p:bldP spid="17"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pc="-151" dirty="0"/>
              <a:t>增强针对性，着力解决五个问题</a:t>
            </a:r>
          </a:p>
        </p:txBody>
      </p:sp>
      <p:sp>
        <p:nvSpPr>
          <p:cNvPr id="3" name="文本占位符 2"/>
          <p:cNvSpPr>
            <a:spLocks noGrp="1"/>
          </p:cNvSpPr>
          <p:nvPr>
            <p:ph type="body" idx="1"/>
          </p:nvPr>
        </p:nvSpPr>
        <p:spPr/>
        <p:txBody>
          <a:bodyPr/>
          <a:lstStyle/>
          <a:p>
            <a:r>
              <a:rPr lang="en-US" altLang="zh-CN" dirty="0"/>
              <a:t>2 </a:t>
            </a:r>
            <a:r>
              <a:rPr lang="zh-CN" altLang="en-US" dirty="0"/>
              <a:t>两学一做的总体要求</a:t>
            </a:r>
          </a:p>
        </p:txBody>
      </p:sp>
      <p:grpSp>
        <p:nvGrpSpPr>
          <p:cNvPr id="35" name="组合 34"/>
          <p:cNvGrpSpPr/>
          <p:nvPr/>
        </p:nvGrpSpPr>
        <p:grpSpPr>
          <a:xfrm>
            <a:off x="1015260" y="1612900"/>
            <a:ext cx="10300440" cy="850901"/>
            <a:chOff x="1015260" y="1612899"/>
            <a:chExt cx="10300440" cy="850901"/>
          </a:xfrm>
        </p:grpSpPr>
        <p:sp>
          <p:nvSpPr>
            <p:cNvPr id="6" name="剪去对角的矩形 5"/>
            <p:cNvSpPr/>
            <p:nvPr/>
          </p:nvSpPr>
          <p:spPr>
            <a:xfrm>
              <a:off x="1015260" y="1732557"/>
              <a:ext cx="4344140" cy="611585"/>
            </a:xfrm>
            <a:prstGeom prst="snip2DiagRect">
              <a:avLst/>
            </a:prstGeom>
            <a:solidFill>
              <a:schemeClr val="bg1">
                <a:alpha val="50000"/>
              </a:schemeClr>
            </a:solidFill>
            <a:ln w="57150" cmpd="thickThin">
              <a:solidFill>
                <a:schemeClr val="tx2"/>
              </a:solidFill>
            </a:ln>
          </p:spPr>
          <p:txBody>
            <a:bodyPr wrap="square" lIns="756000" tIns="0" rIns="0" bIns="0" anchor="ctr" anchorCtr="1">
              <a:noAutofit/>
            </a:bodyPr>
            <a:lstStyle/>
            <a:p>
              <a:r>
                <a:rPr lang="zh-CN" altLang="en-US" sz="2800" dirty="0">
                  <a:solidFill>
                    <a:schemeClr val="tx2"/>
                  </a:solidFill>
                  <a:latin typeface="+mj-ea"/>
                  <a:ea typeface="+mj-ea"/>
                </a:rPr>
                <a:t>着力解决一些党员</a:t>
              </a:r>
            </a:p>
          </p:txBody>
        </p:sp>
        <p:sp>
          <p:nvSpPr>
            <p:cNvPr id="10" name="剪去对角的矩形 9"/>
            <p:cNvSpPr/>
            <p:nvPr/>
          </p:nvSpPr>
          <p:spPr>
            <a:xfrm>
              <a:off x="9271000" y="1732557"/>
              <a:ext cx="2044700" cy="611585"/>
            </a:xfrm>
            <a:prstGeom prst="snip2DiagRect">
              <a:avLst/>
            </a:prstGeom>
            <a:solidFill>
              <a:schemeClr val="bg1">
                <a:alpha val="50000"/>
              </a:schemeClr>
            </a:solidFill>
            <a:ln w="57150" cmpd="thickThin">
              <a:solidFill>
                <a:schemeClr val="tx2"/>
              </a:solidFill>
            </a:ln>
          </p:spPr>
          <p:txBody>
            <a:bodyPr wrap="square" lIns="288000" tIns="0" rIns="0" bIns="0" anchor="ctr" anchorCtr="1">
              <a:noAutofit/>
            </a:bodyPr>
            <a:lstStyle/>
            <a:p>
              <a:r>
                <a:rPr lang="zh-CN" altLang="en-US" sz="2800" dirty="0">
                  <a:solidFill>
                    <a:schemeClr val="tx2"/>
                  </a:solidFill>
                  <a:latin typeface="+mj-ea"/>
                  <a:ea typeface="+mj-ea"/>
                </a:rPr>
                <a:t>的问题</a:t>
              </a:r>
            </a:p>
          </p:txBody>
        </p:sp>
        <p:sp>
          <p:nvSpPr>
            <p:cNvPr id="12" name="矩形 11"/>
            <p:cNvSpPr/>
            <p:nvPr/>
          </p:nvSpPr>
          <p:spPr>
            <a:xfrm>
              <a:off x="1346200" y="1732557"/>
              <a:ext cx="584200" cy="61158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4400" dirty="0">
                  <a:solidFill>
                    <a:schemeClr val="bg1"/>
                  </a:solidFill>
                  <a:latin typeface="+mj-ea"/>
                  <a:ea typeface="+mj-ea"/>
                </a:rPr>
                <a:t>１</a:t>
              </a:r>
            </a:p>
          </p:txBody>
        </p:sp>
        <p:sp>
          <p:nvSpPr>
            <p:cNvPr id="8" name="剪去对角的矩形 7"/>
            <p:cNvSpPr/>
            <p:nvPr/>
          </p:nvSpPr>
          <p:spPr>
            <a:xfrm>
              <a:off x="5194300" y="1612899"/>
              <a:ext cx="4343399" cy="850901"/>
            </a:xfrm>
            <a:prstGeom prst="snip2DiagRect">
              <a:avLst>
                <a:gd name="adj1" fmla="val 0"/>
                <a:gd name="adj2" fmla="val 1250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理想信念模糊动摇</a:t>
              </a:r>
            </a:p>
          </p:txBody>
        </p:sp>
      </p:grpSp>
      <p:grpSp>
        <p:nvGrpSpPr>
          <p:cNvPr id="36" name="组合 35"/>
          <p:cNvGrpSpPr/>
          <p:nvPr/>
        </p:nvGrpSpPr>
        <p:grpSpPr>
          <a:xfrm>
            <a:off x="1015260" y="2546491"/>
            <a:ext cx="10300440" cy="850901"/>
            <a:chOff x="1015260" y="2546489"/>
            <a:chExt cx="10300440" cy="850901"/>
          </a:xfrm>
        </p:grpSpPr>
        <p:sp>
          <p:nvSpPr>
            <p:cNvPr id="15" name="剪去对角的矩形 14"/>
            <p:cNvSpPr/>
            <p:nvPr/>
          </p:nvSpPr>
          <p:spPr>
            <a:xfrm>
              <a:off x="1015260" y="2666147"/>
              <a:ext cx="4344140" cy="611585"/>
            </a:xfrm>
            <a:prstGeom prst="snip2DiagRect">
              <a:avLst/>
            </a:prstGeom>
            <a:solidFill>
              <a:schemeClr val="bg1">
                <a:alpha val="50000"/>
              </a:schemeClr>
            </a:solidFill>
            <a:ln w="57150" cmpd="thickThin">
              <a:solidFill>
                <a:schemeClr val="tx2"/>
              </a:solidFill>
            </a:ln>
          </p:spPr>
          <p:txBody>
            <a:bodyPr wrap="square" lIns="756000" tIns="0" rIns="0" bIns="0" anchor="ctr" anchorCtr="1">
              <a:noAutofit/>
            </a:bodyPr>
            <a:lstStyle/>
            <a:p>
              <a:r>
                <a:rPr lang="zh-CN" altLang="en-US" sz="2800" dirty="0">
                  <a:solidFill>
                    <a:schemeClr val="tx2"/>
                  </a:solidFill>
                  <a:latin typeface="+mj-ea"/>
                  <a:ea typeface="+mj-ea"/>
                </a:rPr>
                <a:t>着力解决一些党员</a:t>
              </a:r>
            </a:p>
          </p:txBody>
        </p:sp>
        <p:sp>
          <p:nvSpPr>
            <p:cNvPr id="17" name="剪去对角的矩形 16"/>
            <p:cNvSpPr/>
            <p:nvPr/>
          </p:nvSpPr>
          <p:spPr>
            <a:xfrm>
              <a:off x="9271000" y="2666147"/>
              <a:ext cx="2044700" cy="611585"/>
            </a:xfrm>
            <a:prstGeom prst="snip2DiagRect">
              <a:avLst/>
            </a:prstGeom>
            <a:solidFill>
              <a:schemeClr val="bg1">
                <a:alpha val="50000"/>
              </a:schemeClr>
            </a:solidFill>
            <a:ln w="57150" cmpd="thickThin">
              <a:solidFill>
                <a:schemeClr val="tx2"/>
              </a:solidFill>
            </a:ln>
          </p:spPr>
          <p:txBody>
            <a:bodyPr wrap="square" lIns="288000" tIns="0" rIns="0" bIns="0" anchor="ctr" anchorCtr="1">
              <a:noAutofit/>
            </a:bodyPr>
            <a:lstStyle/>
            <a:p>
              <a:r>
                <a:rPr lang="zh-CN" altLang="en-US" sz="2800" dirty="0">
                  <a:solidFill>
                    <a:schemeClr val="tx2"/>
                  </a:solidFill>
                  <a:latin typeface="+mj-ea"/>
                  <a:ea typeface="+mj-ea"/>
                </a:rPr>
                <a:t>的问题</a:t>
              </a:r>
            </a:p>
          </p:txBody>
        </p:sp>
        <p:sp>
          <p:nvSpPr>
            <p:cNvPr id="18" name="矩形 17"/>
            <p:cNvSpPr/>
            <p:nvPr/>
          </p:nvSpPr>
          <p:spPr>
            <a:xfrm>
              <a:off x="1346200" y="2666147"/>
              <a:ext cx="584200" cy="61158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4400" dirty="0">
                  <a:solidFill>
                    <a:schemeClr val="bg1"/>
                  </a:solidFill>
                  <a:latin typeface="+mj-ea"/>
                  <a:ea typeface="+mj-ea"/>
                </a:rPr>
                <a:t>２</a:t>
              </a:r>
            </a:p>
          </p:txBody>
        </p:sp>
        <p:sp>
          <p:nvSpPr>
            <p:cNvPr id="16" name="剪去对角的矩形 15"/>
            <p:cNvSpPr/>
            <p:nvPr/>
          </p:nvSpPr>
          <p:spPr>
            <a:xfrm>
              <a:off x="5194300" y="2546489"/>
              <a:ext cx="4343399" cy="850901"/>
            </a:xfrm>
            <a:prstGeom prst="snip2DiagRect">
              <a:avLst>
                <a:gd name="adj1" fmla="val 0"/>
                <a:gd name="adj2" fmla="val 1250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党的意识淡化</a:t>
              </a:r>
            </a:p>
          </p:txBody>
        </p:sp>
      </p:grpSp>
      <p:grpSp>
        <p:nvGrpSpPr>
          <p:cNvPr id="37" name="组合 36"/>
          <p:cNvGrpSpPr/>
          <p:nvPr/>
        </p:nvGrpSpPr>
        <p:grpSpPr>
          <a:xfrm>
            <a:off x="1015260" y="3480080"/>
            <a:ext cx="10300440" cy="850901"/>
            <a:chOff x="1015260" y="3480079"/>
            <a:chExt cx="10300440" cy="850901"/>
          </a:xfrm>
        </p:grpSpPr>
        <p:sp>
          <p:nvSpPr>
            <p:cNvPr id="20" name="剪去对角的矩形 19"/>
            <p:cNvSpPr/>
            <p:nvPr/>
          </p:nvSpPr>
          <p:spPr>
            <a:xfrm>
              <a:off x="1015260" y="3599737"/>
              <a:ext cx="4344140" cy="611585"/>
            </a:xfrm>
            <a:prstGeom prst="snip2DiagRect">
              <a:avLst/>
            </a:prstGeom>
            <a:solidFill>
              <a:schemeClr val="bg1">
                <a:alpha val="50000"/>
              </a:schemeClr>
            </a:solidFill>
            <a:ln w="57150" cmpd="thickThin">
              <a:solidFill>
                <a:schemeClr val="tx2"/>
              </a:solidFill>
            </a:ln>
          </p:spPr>
          <p:txBody>
            <a:bodyPr wrap="square" lIns="756000" tIns="0" rIns="0" bIns="0" anchor="ctr" anchorCtr="1">
              <a:noAutofit/>
            </a:bodyPr>
            <a:lstStyle/>
            <a:p>
              <a:r>
                <a:rPr lang="zh-CN" altLang="en-US" sz="2800" dirty="0">
                  <a:solidFill>
                    <a:schemeClr val="tx2"/>
                  </a:solidFill>
                  <a:latin typeface="+mj-ea"/>
                  <a:ea typeface="+mj-ea"/>
                </a:rPr>
                <a:t>着力解决一些党员</a:t>
              </a:r>
            </a:p>
          </p:txBody>
        </p:sp>
        <p:sp>
          <p:nvSpPr>
            <p:cNvPr id="22" name="剪去对角的矩形 21"/>
            <p:cNvSpPr/>
            <p:nvPr/>
          </p:nvSpPr>
          <p:spPr>
            <a:xfrm>
              <a:off x="9271000" y="3599737"/>
              <a:ext cx="2044700" cy="611585"/>
            </a:xfrm>
            <a:prstGeom prst="snip2DiagRect">
              <a:avLst/>
            </a:prstGeom>
            <a:solidFill>
              <a:schemeClr val="bg1">
                <a:alpha val="50000"/>
              </a:schemeClr>
            </a:solidFill>
            <a:ln w="57150" cmpd="thickThin">
              <a:solidFill>
                <a:schemeClr val="tx2"/>
              </a:solidFill>
            </a:ln>
          </p:spPr>
          <p:txBody>
            <a:bodyPr wrap="square" lIns="288000" tIns="0" rIns="0" bIns="0" anchor="ctr" anchorCtr="1">
              <a:noAutofit/>
            </a:bodyPr>
            <a:lstStyle/>
            <a:p>
              <a:r>
                <a:rPr lang="zh-CN" altLang="en-US" sz="2800" dirty="0">
                  <a:solidFill>
                    <a:schemeClr val="tx2"/>
                  </a:solidFill>
                  <a:latin typeface="+mj-ea"/>
                  <a:ea typeface="+mj-ea"/>
                </a:rPr>
                <a:t>的问题</a:t>
              </a:r>
            </a:p>
          </p:txBody>
        </p:sp>
        <p:sp>
          <p:nvSpPr>
            <p:cNvPr id="23" name="矩形 22"/>
            <p:cNvSpPr/>
            <p:nvPr/>
          </p:nvSpPr>
          <p:spPr>
            <a:xfrm>
              <a:off x="1346200" y="3599737"/>
              <a:ext cx="584200" cy="61158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4400" dirty="0">
                  <a:solidFill>
                    <a:schemeClr val="bg1"/>
                  </a:solidFill>
                  <a:latin typeface="+mj-ea"/>
                  <a:ea typeface="+mj-ea"/>
                </a:rPr>
                <a:t>３</a:t>
              </a:r>
            </a:p>
          </p:txBody>
        </p:sp>
        <p:sp>
          <p:nvSpPr>
            <p:cNvPr id="21" name="剪去对角的矩形 20"/>
            <p:cNvSpPr/>
            <p:nvPr/>
          </p:nvSpPr>
          <p:spPr>
            <a:xfrm>
              <a:off x="5194300" y="3480079"/>
              <a:ext cx="4343399" cy="850901"/>
            </a:xfrm>
            <a:prstGeom prst="snip2DiagRect">
              <a:avLst>
                <a:gd name="adj1" fmla="val 0"/>
                <a:gd name="adj2" fmla="val 1250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党员宗旨观念淡薄</a:t>
              </a:r>
            </a:p>
          </p:txBody>
        </p:sp>
      </p:grpSp>
      <p:grpSp>
        <p:nvGrpSpPr>
          <p:cNvPr id="38" name="组合 37"/>
          <p:cNvGrpSpPr/>
          <p:nvPr/>
        </p:nvGrpSpPr>
        <p:grpSpPr>
          <a:xfrm>
            <a:off x="1015260" y="4413671"/>
            <a:ext cx="10300440" cy="850901"/>
            <a:chOff x="1015260" y="4413669"/>
            <a:chExt cx="10300440" cy="850901"/>
          </a:xfrm>
        </p:grpSpPr>
        <p:sp>
          <p:nvSpPr>
            <p:cNvPr id="25" name="剪去对角的矩形 24"/>
            <p:cNvSpPr/>
            <p:nvPr/>
          </p:nvSpPr>
          <p:spPr>
            <a:xfrm>
              <a:off x="1015260" y="4533327"/>
              <a:ext cx="4344140" cy="611585"/>
            </a:xfrm>
            <a:prstGeom prst="snip2DiagRect">
              <a:avLst/>
            </a:prstGeom>
            <a:solidFill>
              <a:schemeClr val="bg1">
                <a:alpha val="50000"/>
              </a:schemeClr>
            </a:solidFill>
            <a:ln w="57150" cmpd="thickThin">
              <a:solidFill>
                <a:schemeClr val="tx2"/>
              </a:solidFill>
            </a:ln>
          </p:spPr>
          <p:txBody>
            <a:bodyPr wrap="square" lIns="756000" tIns="0" rIns="0" bIns="0" anchor="ctr" anchorCtr="1">
              <a:noAutofit/>
            </a:bodyPr>
            <a:lstStyle/>
            <a:p>
              <a:r>
                <a:rPr lang="zh-CN" altLang="en-US" sz="2800" dirty="0">
                  <a:solidFill>
                    <a:schemeClr val="tx2"/>
                  </a:solidFill>
                  <a:latin typeface="+mj-ea"/>
                  <a:ea typeface="+mj-ea"/>
                </a:rPr>
                <a:t>着力解决一些党员</a:t>
              </a:r>
            </a:p>
          </p:txBody>
        </p:sp>
        <p:sp>
          <p:nvSpPr>
            <p:cNvPr id="27" name="剪去对角的矩形 26"/>
            <p:cNvSpPr/>
            <p:nvPr/>
          </p:nvSpPr>
          <p:spPr>
            <a:xfrm>
              <a:off x="9271000" y="4533327"/>
              <a:ext cx="2044700" cy="611585"/>
            </a:xfrm>
            <a:prstGeom prst="snip2DiagRect">
              <a:avLst/>
            </a:prstGeom>
            <a:solidFill>
              <a:schemeClr val="bg1">
                <a:alpha val="50000"/>
              </a:schemeClr>
            </a:solidFill>
            <a:ln w="57150" cmpd="thickThin">
              <a:solidFill>
                <a:schemeClr val="tx2"/>
              </a:solidFill>
            </a:ln>
          </p:spPr>
          <p:txBody>
            <a:bodyPr wrap="square" lIns="288000" tIns="0" rIns="0" bIns="0" anchor="ctr" anchorCtr="1">
              <a:noAutofit/>
            </a:bodyPr>
            <a:lstStyle/>
            <a:p>
              <a:r>
                <a:rPr lang="zh-CN" altLang="en-US" sz="2800" dirty="0">
                  <a:solidFill>
                    <a:schemeClr val="tx2"/>
                  </a:solidFill>
                  <a:latin typeface="+mj-ea"/>
                  <a:ea typeface="+mj-ea"/>
                </a:rPr>
                <a:t>的问题</a:t>
              </a:r>
            </a:p>
          </p:txBody>
        </p:sp>
        <p:sp>
          <p:nvSpPr>
            <p:cNvPr id="28" name="矩形 27"/>
            <p:cNvSpPr/>
            <p:nvPr/>
          </p:nvSpPr>
          <p:spPr>
            <a:xfrm>
              <a:off x="1346200" y="4533327"/>
              <a:ext cx="584200" cy="61158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4400" dirty="0">
                  <a:solidFill>
                    <a:schemeClr val="bg1"/>
                  </a:solidFill>
                  <a:latin typeface="+mj-ea"/>
                  <a:ea typeface="+mj-ea"/>
                </a:rPr>
                <a:t>４</a:t>
              </a:r>
            </a:p>
          </p:txBody>
        </p:sp>
        <p:sp>
          <p:nvSpPr>
            <p:cNvPr id="26" name="剪去对角的矩形 25"/>
            <p:cNvSpPr/>
            <p:nvPr/>
          </p:nvSpPr>
          <p:spPr>
            <a:xfrm>
              <a:off x="5194300" y="4413669"/>
              <a:ext cx="4343399" cy="850901"/>
            </a:xfrm>
            <a:prstGeom prst="snip2DiagRect">
              <a:avLst>
                <a:gd name="adj1" fmla="val 0"/>
                <a:gd name="adj2" fmla="val 1250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党员精神不振</a:t>
              </a:r>
            </a:p>
          </p:txBody>
        </p:sp>
      </p:grpSp>
      <p:grpSp>
        <p:nvGrpSpPr>
          <p:cNvPr id="39" name="组合 38"/>
          <p:cNvGrpSpPr/>
          <p:nvPr/>
        </p:nvGrpSpPr>
        <p:grpSpPr>
          <a:xfrm>
            <a:off x="1015260" y="5347260"/>
            <a:ext cx="10300440" cy="850901"/>
            <a:chOff x="1015260" y="5347260"/>
            <a:chExt cx="10300440" cy="850901"/>
          </a:xfrm>
        </p:grpSpPr>
        <p:sp>
          <p:nvSpPr>
            <p:cNvPr id="30" name="剪去对角的矩形 29"/>
            <p:cNvSpPr/>
            <p:nvPr/>
          </p:nvSpPr>
          <p:spPr>
            <a:xfrm>
              <a:off x="1015260" y="5466918"/>
              <a:ext cx="4344140" cy="611585"/>
            </a:xfrm>
            <a:prstGeom prst="snip2DiagRect">
              <a:avLst/>
            </a:prstGeom>
            <a:solidFill>
              <a:schemeClr val="bg1">
                <a:alpha val="50000"/>
              </a:schemeClr>
            </a:solidFill>
            <a:ln w="57150" cmpd="thickThin">
              <a:solidFill>
                <a:schemeClr val="tx2"/>
              </a:solidFill>
            </a:ln>
          </p:spPr>
          <p:txBody>
            <a:bodyPr wrap="square" lIns="756000" tIns="0" rIns="0" bIns="0" anchor="ctr" anchorCtr="1">
              <a:noAutofit/>
            </a:bodyPr>
            <a:lstStyle/>
            <a:p>
              <a:r>
                <a:rPr lang="zh-CN" altLang="en-US" sz="2800" dirty="0">
                  <a:solidFill>
                    <a:schemeClr val="tx2"/>
                  </a:solidFill>
                  <a:latin typeface="+mj-ea"/>
                  <a:ea typeface="+mj-ea"/>
                </a:rPr>
                <a:t>着力解决一些党员</a:t>
              </a:r>
            </a:p>
          </p:txBody>
        </p:sp>
        <p:sp>
          <p:nvSpPr>
            <p:cNvPr id="32" name="剪去对角的矩形 31"/>
            <p:cNvSpPr/>
            <p:nvPr/>
          </p:nvSpPr>
          <p:spPr>
            <a:xfrm>
              <a:off x="9271000" y="5466918"/>
              <a:ext cx="2044700" cy="611585"/>
            </a:xfrm>
            <a:prstGeom prst="snip2DiagRect">
              <a:avLst/>
            </a:prstGeom>
            <a:solidFill>
              <a:schemeClr val="bg1">
                <a:alpha val="50000"/>
              </a:schemeClr>
            </a:solidFill>
            <a:ln w="57150" cmpd="thickThin">
              <a:solidFill>
                <a:schemeClr val="tx2"/>
              </a:solidFill>
            </a:ln>
          </p:spPr>
          <p:txBody>
            <a:bodyPr wrap="square" lIns="288000" tIns="0" rIns="0" bIns="0" anchor="ctr" anchorCtr="1">
              <a:noAutofit/>
            </a:bodyPr>
            <a:lstStyle/>
            <a:p>
              <a:r>
                <a:rPr lang="zh-CN" altLang="en-US" sz="2800" dirty="0">
                  <a:solidFill>
                    <a:schemeClr val="tx2"/>
                  </a:solidFill>
                  <a:latin typeface="+mj-ea"/>
                  <a:ea typeface="+mj-ea"/>
                </a:rPr>
                <a:t>的问题</a:t>
              </a:r>
            </a:p>
          </p:txBody>
        </p:sp>
        <p:sp>
          <p:nvSpPr>
            <p:cNvPr id="33" name="矩形 32"/>
            <p:cNvSpPr/>
            <p:nvPr/>
          </p:nvSpPr>
          <p:spPr>
            <a:xfrm>
              <a:off x="1346200" y="5466918"/>
              <a:ext cx="584200" cy="61158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4400" dirty="0">
                  <a:solidFill>
                    <a:schemeClr val="bg1"/>
                  </a:solidFill>
                  <a:latin typeface="+mj-ea"/>
                  <a:ea typeface="+mj-ea"/>
                </a:rPr>
                <a:t>５</a:t>
              </a:r>
            </a:p>
          </p:txBody>
        </p:sp>
        <p:sp>
          <p:nvSpPr>
            <p:cNvPr id="31" name="剪去对角的矩形 30"/>
            <p:cNvSpPr/>
            <p:nvPr/>
          </p:nvSpPr>
          <p:spPr>
            <a:xfrm>
              <a:off x="5194300" y="5347260"/>
              <a:ext cx="4343399" cy="850901"/>
            </a:xfrm>
            <a:prstGeom prst="snip2DiagRect">
              <a:avLst>
                <a:gd name="adj1" fmla="val 0"/>
                <a:gd name="adj2" fmla="val 1250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党员道德行为不端</a:t>
              </a:r>
            </a:p>
          </p:txBody>
        </p:sp>
      </p:grpSp>
    </p:spTree>
    <p:extLst>
      <p:ext uri="{BB962C8B-B14F-4D97-AF65-F5344CB8AC3E}">
        <p14:creationId xmlns:p14="http://schemas.microsoft.com/office/powerpoint/2010/main" val="390394482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900" decel="100000" fill="hold"/>
                                        <p:tgtEl>
                                          <p:spTgt spid="3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900" decel="100000" fill="hold"/>
                                        <p:tgtEl>
                                          <p:spTgt spid="3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anim calcmode="lin" valueType="num">
                                      <p:cBhvr>
                                        <p:cTn id="22" dur="1000" fill="hold"/>
                                        <p:tgtEl>
                                          <p:spTgt spid="37"/>
                                        </p:tgtEl>
                                        <p:attrNameLst>
                                          <p:attrName>ppt_x</p:attrName>
                                        </p:attrNameLst>
                                      </p:cBhvr>
                                      <p:tavLst>
                                        <p:tav tm="0">
                                          <p:val>
                                            <p:strVal val="#ppt_x"/>
                                          </p:val>
                                        </p:tav>
                                        <p:tav tm="100000">
                                          <p:val>
                                            <p:strVal val="#ppt_x"/>
                                          </p:val>
                                        </p:tav>
                                      </p:tavLst>
                                    </p:anim>
                                    <p:anim calcmode="lin" valueType="num">
                                      <p:cBhvr>
                                        <p:cTn id="23" dur="900" decel="100000" fill="hold"/>
                                        <p:tgtEl>
                                          <p:spTgt spid="3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0"/>
                                        <p:tgtEl>
                                          <p:spTgt spid="38"/>
                                        </p:tgtEl>
                                      </p:cBhvr>
                                    </p:animEffect>
                                    <p:anim calcmode="lin" valueType="num">
                                      <p:cBhvr>
                                        <p:cTn id="29" dur="1000" fill="hold"/>
                                        <p:tgtEl>
                                          <p:spTgt spid="38"/>
                                        </p:tgtEl>
                                        <p:attrNameLst>
                                          <p:attrName>ppt_x</p:attrName>
                                        </p:attrNameLst>
                                      </p:cBhvr>
                                      <p:tavLst>
                                        <p:tav tm="0">
                                          <p:val>
                                            <p:strVal val="#ppt_x"/>
                                          </p:val>
                                        </p:tav>
                                        <p:tav tm="100000">
                                          <p:val>
                                            <p:strVal val="#ppt_x"/>
                                          </p:val>
                                        </p:tav>
                                      </p:tavLst>
                                    </p:anim>
                                    <p:anim calcmode="lin" valueType="num">
                                      <p:cBhvr>
                                        <p:cTn id="30" dur="900" decel="100000" fill="hold"/>
                                        <p:tgtEl>
                                          <p:spTgt spid="38"/>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37" presetClass="entr" presetSubtype="0"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anim calcmode="lin" valueType="num">
                                      <p:cBhvr>
                                        <p:cTn id="36" dur="1000" fill="hold"/>
                                        <p:tgtEl>
                                          <p:spTgt spid="39"/>
                                        </p:tgtEl>
                                        <p:attrNameLst>
                                          <p:attrName>ppt_x</p:attrName>
                                        </p:attrNameLst>
                                      </p:cBhvr>
                                      <p:tavLst>
                                        <p:tav tm="0">
                                          <p:val>
                                            <p:strVal val="#ppt_x"/>
                                          </p:val>
                                        </p:tav>
                                        <p:tav tm="100000">
                                          <p:val>
                                            <p:strVal val="#ppt_x"/>
                                          </p:val>
                                        </p:tav>
                                      </p:tavLst>
                                    </p:anim>
                                    <p:anim calcmode="lin" valueType="num">
                                      <p:cBhvr>
                                        <p:cTn id="37" dur="900" decel="100000" fill="hold"/>
                                        <p:tgtEl>
                                          <p:spTgt spid="39"/>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做到五个“坚持”</a:t>
            </a:r>
          </a:p>
        </p:txBody>
      </p:sp>
      <p:sp>
        <p:nvSpPr>
          <p:cNvPr id="3" name="文本占位符 2"/>
          <p:cNvSpPr>
            <a:spLocks noGrp="1"/>
          </p:cNvSpPr>
          <p:nvPr>
            <p:ph type="body" idx="1"/>
          </p:nvPr>
        </p:nvSpPr>
        <p:spPr/>
        <p:txBody>
          <a:bodyPr/>
          <a:lstStyle/>
          <a:p>
            <a:r>
              <a:rPr lang="en-US" altLang="zh-CN" dirty="0"/>
              <a:t>2 </a:t>
            </a:r>
            <a:r>
              <a:rPr lang="zh-CN" altLang="en-US" dirty="0"/>
              <a:t>两学一做的总体要求</a:t>
            </a:r>
          </a:p>
        </p:txBody>
      </p:sp>
      <p:sp>
        <p:nvSpPr>
          <p:cNvPr id="5" name="六边形 4"/>
          <p:cNvSpPr/>
          <p:nvPr/>
        </p:nvSpPr>
        <p:spPr>
          <a:xfrm flipH="1">
            <a:off x="3499665" y="2655715"/>
            <a:ext cx="7006411" cy="612000"/>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800" dirty="0">
                <a:solidFill>
                  <a:schemeClr val="tx2"/>
                </a:solidFill>
                <a:latin typeface="+mj-ea"/>
                <a:ea typeface="+mj-ea"/>
              </a:rPr>
              <a:t>学用结合，知行合一</a:t>
            </a:r>
          </a:p>
        </p:txBody>
      </p:sp>
      <p:sp>
        <p:nvSpPr>
          <p:cNvPr id="6" name="六边形 5"/>
          <p:cNvSpPr/>
          <p:nvPr/>
        </p:nvSpPr>
        <p:spPr>
          <a:xfrm flipH="1">
            <a:off x="3896540" y="3639587"/>
            <a:ext cx="7006411" cy="612000"/>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800" dirty="0">
                <a:solidFill>
                  <a:schemeClr val="tx2"/>
                </a:solidFill>
                <a:latin typeface="+mj-ea"/>
                <a:ea typeface="+mj-ea"/>
              </a:rPr>
              <a:t>问题导向，注重实效</a:t>
            </a:r>
          </a:p>
        </p:txBody>
      </p:sp>
      <p:sp>
        <p:nvSpPr>
          <p:cNvPr id="7" name="六边形 6"/>
          <p:cNvSpPr/>
          <p:nvPr/>
        </p:nvSpPr>
        <p:spPr>
          <a:xfrm flipH="1">
            <a:off x="4293413" y="4623460"/>
            <a:ext cx="7006411" cy="612000"/>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800" dirty="0">
                <a:solidFill>
                  <a:schemeClr val="tx2"/>
                </a:solidFill>
                <a:latin typeface="+mj-ea"/>
                <a:ea typeface="+mj-ea"/>
              </a:rPr>
              <a:t>领导带头，以上率下</a:t>
            </a:r>
          </a:p>
        </p:txBody>
      </p:sp>
      <p:sp>
        <p:nvSpPr>
          <p:cNvPr id="8" name="六边形 7"/>
          <p:cNvSpPr/>
          <p:nvPr/>
        </p:nvSpPr>
        <p:spPr>
          <a:xfrm flipH="1">
            <a:off x="4690289" y="5607332"/>
            <a:ext cx="7006411" cy="612000"/>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800" dirty="0">
                <a:solidFill>
                  <a:schemeClr val="tx2"/>
                </a:solidFill>
                <a:latin typeface="+mj-ea"/>
                <a:ea typeface="+mj-ea"/>
              </a:rPr>
              <a:t>从实际出发，分类指导</a:t>
            </a:r>
          </a:p>
        </p:txBody>
      </p:sp>
      <p:sp>
        <p:nvSpPr>
          <p:cNvPr id="11" name="六边形 10"/>
          <p:cNvSpPr/>
          <p:nvPr/>
        </p:nvSpPr>
        <p:spPr>
          <a:xfrm>
            <a:off x="845237" y="1672048"/>
            <a:ext cx="1041361" cy="612000"/>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4000" dirty="0">
                <a:solidFill>
                  <a:schemeClr val="tx2"/>
                </a:solidFill>
                <a:latin typeface="+mj-ea"/>
                <a:ea typeface="+mj-ea"/>
              </a:rPr>
              <a:t>１</a:t>
            </a:r>
          </a:p>
        </p:txBody>
      </p:sp>
      <p:sp>
        <p:nvSpPr>
          <p:cNvPr id="13" name="六边形 12"/>
          <p:cNvSpPr/>
          <p:nvPr/>
        </p:nvSpPr>
        <p:spPr>
          <a:xfrm flipH="1">
            <a:off x="3102789" y="1672258"/>
            <a:ext cx="7006411" cy="611585"/>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800" dirty="0">
                <a:solidFill>
                  <a:schemeClr val="tx2"/>
                </a:solidFill>
                <a:latin typeface="+mj-ea"/>
                <a:ea typeface="+mj-ea"/>
              </a:rPr>
              <a:t>正面教育为主，用科学理论武装头脑</a:t>
            </a:r>
          </a:p>
        </p:txBody>
      </p:sp>
      <p:sp>
        <p:nvSpPr>
          <p:cNvPr id="42" name="六边形 41"/>
          <p:cNvSpPr/>
          <p:nvPr/>
        </p:nvSpPr>
        <p:spPr>
          <a:xfrm>
            <a:off x="1243314" y="2655869"/>
            <a:ext cx="1041361" cy="612000"/>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000" dirty="0">
                <a:solidFill>
                  <a:schemeClr val="tx2"/>
                </a:solidFill>
                <a:latin typeface="+mj-ea"/>
                <a:ea typeface="+mj-ea"/>
              </a:rPr>
              <a:t>2</a:t>
            </a:r>
            <a:endParaRPr lang="zh-CN" altLang="en-US" sz="4000" dirty="0">
              <a:solidFill>
                <a:schemeClr val="tx2"/>
              </a:solidFill>
              <a:latin typeface="+mj-ea"/>
              <a:ea typeface="+mj-ea"/>
            </a:endParaRPr>
          </a:p>
        </p:txBody>
      </p:sp>
      <p:sp>
        <p:nvSpPr>
          <p:cNvPr id="43" name="六边形 42"/>
          <p:cNvSpPr/>
          <p:nvPr/>
        </p:nvSpPr>
        <p:spPr>
          <a:xfrm>
            <a:off x="2104768" y="2556192"/>
            <a:ext cx="1651000" cy="811361"/>
          </a:xfrm>
          <a:prstGeom prst="hexagon">
            <a:avLst>
              <a:gd name="adj" fmla="val 33462"/>
              <a:gd name="vf" fmla="val 11547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坚持</a:t>
            </a:r>
          </a:p>
        </p:txBody>
      </p:sp>
      <p:sp>
        <p:nvSpPr>
          <p:cNvPr id="46" name="六边形 45"/>
          <p:cNvSpPr/>
          <p:nvPr/>
        </p:nvSpPr>
        <p:spPr>
          <a:xfrm>
            <a:off x="1641390" y="3639691"/>
            <a:ext cx="1041361" cy="612000"/>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000" dirty="0">
                <a:solidFill>
                  <a:schemeClr val="tx2"/>
                </a:solidFill>
                <a:latin typeface="+mj-ea"/>
                <a:ea typeface="+mj-ea"/>
              </a:rPr>
              <a:t>3</a:t>
            </a:r>
            <a:endParaRPr lang="zh-CN" altLang="en-US" sz="4000" dirty="0">
              <a:solidFill>
                <a:schemeClr val="tx2"/>
              </a:solidFill>
              <a:latin typeface="+mj-ea"/>
              <a:ea typeface="+mj-ea"/>
            </a:endParaRPr>
          </a:p>
        </p:txBody>
      </p:sp>
      <p:sp>
        <p:nvSpPr>
          <p:cNvPr id="47" name="六边形 46"/>
          <p:cNvSpPr/>
          <p:nvPr/>
        </p:nvSpPr>
        <p:spPr>
          <a:xfrm>
            <a:off x="2502244" y="3540013"/>
            <a:ext cx="1651000" cy="811361"/>
          </a:xfrm>
          <a:prstGeom prst="hexagon">
            <a:avLst>
              <a:gd name="adj" fmla="val 33462"/>
              <a:gd name="vf" fmla="val 11547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坚持</a:t>
            </a:r>
          </a:p>
        </p:txBody>
      </p:sp>
      <p:sp>
        <p:nvSpPr>
          <p:cNvPr id="50" name="六边形 49"/>
          <p:cNvSpPr/>
          <p:nvPr/>
        </p:nvSpPr>
        <p:spPr>
          <a:xfrm>
            <a:off x="2039468" y="4623511"/>
            <a:ext cx="1041361" cy="612000"/>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000" dirty="0">
                <a:solidFill>
                  <a:schemeClr val="tx2"/>
                </a:solidFill>
                <a:latin typeface="+mj-ea"/>
                <a:ea typeface="+mj-ea"/>
              </a:rPr>
              <a:t>4</a:t>
            </a:r>
            <a:endParaRPr lang="zh-CN" altLang="en-US" sz="4000" dirty="0">
              <a:solidFill>
                <a:schemeClr val="tx2"/>
              </a:solidFill>
              <a:latin typeface="+mj-ea"/>
              <a:ea typeface="+mj-ea"/>
            </a:endParaRPr>
          </a:p>
        </p:txBody>
      </p:sp>
      <p:sp>
        <p:nvSpPr>
          <p:cNvPr id="51" name="六边形 50"/>
          <p:cNvSpPr/>
          <p:nvPr/>
        </p:nvSpPr>
        <p:spPr>
          <a:xfrm>
            <a:off x="2899720" y="4523834"/>
            <a:ext cx="1651000" cy="811361"/>
          </a:xfrm>
          <a:prstGeom prst="hexagon">
            <a:avLst>
              <a:gd name="adj" fmla="val 33462"/>
              <a:gd name="vf" fmla="val 11547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坚持</a:t>
            </a:r>
          </a:p>
        </p:txBody>
      </p:sp>
      <p:sp>
        <p:nvSpPr>
          <p:cNvPr id="54" name="六边形 53"/>
          <p:cNvSpPr/>
          <p:nvPr/>
        </p:nvSpPr>
        <p:spPr>
          <a:xfrm>
            <a:off x="2437545" y="5607332"/>
            <a:ext cx="1041361" cy="612000"/>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000" dirty="0">
                <a:solidFill>
                  <a:schemeClr val="tx2"/>
                </a:solidFill>
                <a:latin typeface="+mj-ea"/>
                <a:ea typeface="+mj-ea"/>
              </a:rPr>
              <a:t>5</a:t>
            </a:r>
            <a:endParaRPr lang="zh-CN" altLang="en-US" sz="4000" dirty="0">
              <a:solidFill>
                <a:schemeClr val="tx2"/>
              </a:solidFill>
              <a:latin typeface="+mj-ea"/>
              <a:ea typeface="+mj-ea"/>
            </a:endParaRPr>
          </a:p>
        </p:txBody>
      </p:sp>
      <p:sp>
        <p:nvSpPr>
          <p:cNvPr id="55" name="六边形 54"/>
          <p:cNvSpPr/>
          <p:nvPr/>
        </p:nvSpPr>
        <p:spPr>
          <a:xfrm>
            <a:off x="3297196" y="5507654"/>
            <a:ext cx="1651000" cy="811361"/>
          </a:xfrm>
          <a:prstGeom prst="hexagon">
            <a:avLst>
              <a:gd name="adj" fmla="val 33462"/>
              <a:gd name="vf" fmla="val 11547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坚持</a:t>
            </a:r>
          </a:p>
        </p:txBody>
      </p:sp>
      <p:sp>
        <p:nvSpPr>
          <p:cNvPr id="12" name="六边形 11"/>
          <p:cNvSpPr/>
          <p:nvPr/>
        </p:nvSpPr>
        <p:spPr>
          <a:xfrm>
            <a:off x="1707292" y="1572370"/>
            <a:ext cx="1651000" cy="811361"/>
          </a:xfrm>
          <a:prstGeom prst="hexagon">
            <a:avLst>
              <a:gd name="adj" fmla="val 33462"/>
              <a:gd name="vf" fmla="val 115470"/>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坚持</a:t>
            </a:r>
          </a:p>
        </p:txBody>
      </p:sp>
    </p:spTree>
    <p:extLst>
      <p:ext uri="{BB962C8B-B14F-4D97-AF65-F5344CB8AC3E}">
        <p14:creationId xmlns:p14="http://schemas.microsoft.com/office/powerpoint/2010/main" val="399638510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 calcmode="lin" valueType="num">
                                      <p:cBhvr>
                                        <p:cTn id="9" dur="750" fill="hold"/>
                                        <p:tgtEl>
                                          <p:spTgt spid="12"/>
                                        </p:tgtEl>
                                        <p:attrNameLst>
                                          <p:attrName>style.rotation</p:attrName>
                                        </p:attrNameLst>
                                      </p:cBhvr>
                                      <p:tavLst>
                                        <p:tav tm="0">
                                          <p:val>
                                            <p:fltVal val="90"/>
                                          </p:val>
                                        </p:tav>
                                        <p:tav tm="100000">
                                          <p:val>
                                            <p:fltVal val="0"/>
                                          </p:val>
                                        </p:tav>
                                      </p:tavLst>
                                    </p:anim>
                                    <p:animEffect transition="in" filter="fade">
                                      <p:cBhvr>
                                        <p:cTn id="10" dur="750"/>
                                        <p:tgtEl>
                                          <p:spTgt spid="12"/>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750" fill="hold"/>
                                        <p:tgtEl>
                                          <p:spTgt spid="11"/>
                                        </p:tgtEl>
                                        <p:attrNameLst>
                                          <p:attrName>ppt_x</p:attrName>
                                        </p:attrNameLst>
                                      </p:cBhvr>
                                      <p:tavLst>
                                        <p:tav tm="0">
                                          <p:val>
                                            <p:strVal val="0-#ppt_w/2"/>
                                          </p:val>
                                        </p:tav>
                                        <p:tav tm="100000">
                                          <p:val>
                                            <p:strVal val="#ppt_x"/>
                                          </p:val>
                                        </p:tav>
                                      </p:tavLst>
                                    </p:anim>
                                    <p:anim calcmode="lin" valueType="num">
                                      <p:cBhvr additive="base">
                                        <p:cTn id="14" dur="750" fill="hold"/>
                                        <p:tgtEl>
                                          <p:spTgt spid="11"/>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750" fill="hold"/>
                                        <p:tgtEl>
                                          <p:spTgt spid="13"/>
                                        </p:tgtEl>
                                        <p:attrNameLst>
                                          <p:attrName>ppt_x</p:attrName>
                                        </p:attrNameLst>
                                      </p:cBhvr>
                                      <p:tavLst>
                                        <p:tav tm="0">
                                          <p:val>
                                            <p:strVal val="1+#ppt_w/2"/>
                                          </p:val>
                                        </p:tav>
                                        <p:tav tm="100000">
                                          <p:val>
                                            <p:strVal val="#ppt_x"/>
                                          </p:val>
                                        </p:tav>
                                      </p:tavLst>
                                    </p:anim>
                                    <p:anim calcmode="lin" valueType="num">
                                      <p:cBhvr additive="base">
                                        <p:cTn id="18" dur="75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31" presetClass="entr" presetSubtype="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750" fill="hold"/>
                                        <p:tgtEl>
                                          <p:spTgt spid="43"/>
                                        </p:tgtEl>
                                        <p:attrNameLst>
                                          <p:attrName>ppt_w</p:attrName>
                                        </p:attrNameLst>
                                      </p:cBhvr>
                                      <p:tavLst>
                                        <p:tav tm="0">
                                          <p:val>
                                            <p:fltVal val="0"/>
                                          </p:val>
                                        </p:tav>
                                        <p:tav tm="100000">
                                          <p:val>
                                            <p:strVal val="#ppt_w"/>
                                          </p:val>
                                        </p:tav>
                                      </p:tavLst>
                                    </p:anim>
                                    <p:anim calcmode="lin" valueType="num">
                                      <p:cBhvr>
                                        <p:cTn id="23" dur="750" fill="hold"/>
                                        <p:tgtEl>
                                          <p:spTgt spid="43"/>
                                        </p:tgtEl>
                                        <p:attrNameLst>
                                          <p:attrName>ppt_h</p:attrName>
                                        </p:attrNameLst>
                                      </p:cBhvr>
                                      <p:tavLst>
                                        <p:tav tm="0">
                                          <p:val>
                                            <p:fltVal val="0"/>
                                          </p:val>
                                        </p:tav>
                                        <p:tav tm="100000">
                                          <p:val>
                                            <p:strVal val="#ppt_h"/>
                                          </p:val>
                                        </p:tav>
                                      </p:tavLst>
                                    </p:anim>
                                    <p:anim calcmode="lin" valueType="num">
                                      <p:cBhvr>
                                        <p:cTn id="24" dur="750" fill="hold"/>
                                        <p:tgtEl>
                                          <p:spTgt spid="43"/>
                                        </p:tgtEl>
                                        <p:attrNameLst>
                                          <p:attrName>style.rotation</p:attrName>
                                        </p:attrNameLst>
                                      </p:cBhvr>
                                      <p:tavLst>
                                        <p:tav tm="0">
                                          <p:val>
                                            <p:fltVal val="90"/>
                                          </p:val>
                                        </p:tav>
                                        <p:tav tm="100000">
                                          <p:val>
                                            <p:fltVal val="0"/>
                                          </p:val>
                                        </p:tav>
                                      </p:tavLst>
                                    </p:anim>
                                    <p:animEffect transition="in" filter="fade">
                                      <p:cBhvr>
                                        <p:cTn id="25" dur="750"/>
                                        <p:tgtEl>
                                          <p:spTgt spid="43"/>
                                        </p:tgtEl>
                                      </p:cBhvr>
                                    </p:animEffect>
                                  </p:childTnLst>
                                </p:cTn>
                              </p:par>
                              <p:par>
                                <p:cTn id="26" presetID="2" presetClass="entr" presetSubtype="8"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750" fill="hold"/>
                                        <p:tgtEl>
                                          <p:spTgt spid="42"/>
                                        </p:tgtEl>
                                        <p:attrNameLst>
                                          <p:attrName>ppt_x</p:attrName>
                                        </p:attrNameLst>
                                      </p:cBhvr>
                                      <p:tavLst>
                                        <p:tav tm="0">
                                          <p:val>
                                            <p:strVal val="0-#ppt_w/2"/>
                                          </p:val>
                                        </p:tav>
                                        <p:tav tm="100000">
                                          <p:val>
                                            <p:strVal val="#ppt_x"/>
                                          </p:val>
                                        </p:tav>
                                      </p:tavLst>
                                    </p:anim>
                                    <p:anim calcmode="lin" valueType="num">
                                      <p:cBhvr additive="base">
                                        <p:cTn id="29" dur="750" fill="hold"/>
                                        <p:tgtEl>
                                          <p:spTgt spid="42"/>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750" fill="hold"/>
                                        <p:tgtEl>
                                          <p:spTgt spid="5"/>
                                        </p:tgtEl>
                                        <p:attrNameLst>
                                          <p:attrName>ppt_x</p:attrName>
                                        </p:attrNameLst>
                                      </p:cBhvr>
                                      <p:tavLst>
                                        <p:tav tm="0">
                                          <p:val>
                                            <p:strVal val="1+#ppt_w/2"/>
                                          </p:val>
                                        </p:tav>
                                        <p:tav tm="100000">
                                          <p:val>
                                            <p:strVal val="#ppt_x"/>
                                          </p:val>
                                        </p:tav>
                                      </p:tavLst>
                                    </p:anim>
                                    <p:anim calcmode="lin" valueType="num">
                                      <p:cBhvr additive="base">
                                        <p:cTn id="33" dur="750" fill="hold"/>
                                        <p:tgtEl>
                                          <p:spTgt spid="5"/>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31"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p:cTn id="37" dur="750" fill="hold"/>
                                        <p:tgtEl>
                                          <p:spTgt spid="47"/>
                                        </p:tgtEl>
                                        <p:attrNameLst>
                                          <p:attrName>ppt_w</p:attrName>
                                        </p:attrNameLst>
                                      </p:cBhvr>
                                      <p:tavLst>
                                        <p:tav tm="0">
                                          <p:val>
                                            <p:fltVal val="0"/>
                                          </p:val>
                                        </p:tav>
                                        <p:tav tm="100000">
                                          <p:val>
                                            <p:strVal val="#ppt_w"/>
                                          </p:val>
                                        </p:tav>
                                      </p:tavLst>
                                    </p:anim>
                                    <p:anim calcmode="lin" valueType="num">
                                      <p:cBhvr>
                                        <p:cTn id="38" dur="750" fill="hold"/>
                                        <p:tgtEl>
                                          <p:spTgt spid="47"/>
                                        </p:tgtEl>
                                        <p:attrNameLst>
                                          <p:attrName>ppt_h</p:attrName>
                                        </p:attrNameLst>
                                      </p:cBhvr>
                                      <p:tavLst>
                                        <p:tav tm="0">
                                          <p:val>
                                            <p:fltVal val="0"/>
                                          </p:val>
                                        </p:tav>
                                        <p:tav tm="100000">
                                          <p:val>
                                            <p:strVal val="#ppt_h"/>
                                          </p:val>
                                        </p:tav>
                                      </p:tavLst>
                                    </p:anim>
                                    <p:anim calcmode="lin" valueType="num">
                                      <p:cBhvr>
                                        <p:cTn id="39" dur="750" fill="hold"/>
                                        <p:tgtEl>
                                          <p:spTgt spid="47"/>
                                        </p:tgtEl>
                                        <p:attrNameLst>
                                          <p:attrName>style.rotation</p:attrName>
                                        </p:attrNameLst>
                                      </p:cBhvr>
                                      <p:tavLst>
                                        <p:tav tm="0">
                                          <p:val>
                                            <p:fltVal val="90"/>
                                          </p:val>
                                        </p:tav>
                                        <p:tav tm="100000">
                                          <p:val>
                                            <p:fltVal val="0"/>
                                          </p:val>
                                        </p:tav>
                                      </p:tavLst>
                                    </p:anim>
                                    <p:animEffect transition="in" filter="fade">
                                      <p:cBhvr>
                                        <p:cTn id="40" dur="750"/>
                                        <p:tgtEl>
                                          <p:spTgt spid="47"/>
                                        </p:tgtEl>
                                      </p:cBhvr>
                                    </p:animEffect>
                                  </p:childTnLst>
                                </p:cTn>
                              </p:par>
                              <p:par>
                                <p:cTn id="41" presetID="2" presetClass="entr" presetSubtype="8"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750" fill="hold"/>
                                        <p:tgtEl>
                                          <p:spTgt spid="46"/>
                                        </p:tgtEl>
                                        <p:attrNameLst>
                                          <p:attrName>ppt_x</p:attrName>
                                        </p:attrNameLst>
                                      </p:cBhvr>
                                      <p:tavLst>
                                        <p:tav tm="0">
                                          <p:val>
                                            <p:strVal val="0-#ppt_w/2"/>
                                          </p:val>
                                        </p:tav>
                                        <p:tav tm="100000">
                                          <p:val>
                                            <p:strVal val="#ppt_x"/>
                                          </p:val>
                                        </p:tav>
                                      </p:tavLst>
                                    </p:anim>
                                    <p:anim calcmode="lin" valueType="num">
                                      <p:cBhvr additive="base">
                                        <p:cTn id="44" dur="750" fill="hold"/>
                                        <p:tgtEl>
                                          <p:spTgt spid="46"/>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additive="base">
                                        <p:cTn id="47" dur="750" fill="hold"/>
                                        <p:tgtEl>
                                          <p:spTgt spid="6"/>
                                        </p:tgtEl>
                                        <p:attrNameLst>
                                          <p:attrName>ppt_x</p:attrName>
                                        </p:attrNameLst>
                                      </p:cBhvr>
                                      <p:tavLst>
                                        <p:tav tm="0">
                                          <p:val>
                                            <p:strVal val="1+#ppt_w/2"/>
                                          </p:val>
                                        </p:tav>
                                        <p:tav tm="100000">
                                          <p:val>
                                            <p:strVal val="#ppt_x"/>
                                          </p:val>
                                        </p:tav>
                                      </p:tavLst>
                                    </p:anim>
                                    <p:anim calcmode="lin" valueType="num">
                                      <p:cBhvr additive="base">
                                        <p:cTn id="48" dur="750" fill="hold"/>
                                        <p:tgtEl>
                                          <p:spTgt spid="6"/>
                                        </p:tgtEl>
                                        <p:attrNameLst>
                                          <p:attrName>ppt_y</p:attrName>
                                        </p:attrNameLst>
                                      </p:cBhvr>
                                      <p:tavLst>
                                        <p:tav tm="0">
                                          <p:val>
                                            <p:strVal val="#ppt_y"/>
                                          </p:val>
                                        </p:tav>
                                        <p:tav tm="100000">
                                          <p:val>
                                            <p:strVal val="#ppt_y"/>
                                          </p:val>
                                        </p:tav>
                                      </p:tavLst>
                                    </p:anim>
                                  </p:childTnLst>
                                </p:cTn>
                              </p:par>
                            </p:childTnLst>
                          </p:cTn>
                        </p:par>
                        <p:par>
                          <p:cTn id="49" fill="hold">
                            <p:stCondLst>
                              <p:cond delay="2250"/>
                            </p:stCondLst>
                            <p:childTnLst>
                              <p:par>
                                <p:cTn id="50" presetID="31" presetClass="entr" presetSubtype="0"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p:cTn id="52" dur="750" fill="hold"/>
                                        <p:tgtEl>
                                          <p:spTgt spid="51"/>
                                        </p:tgtEl>
                                        <p:attrNameLst>
                                          <p:attrName>ppt_w</p:attrName>
                                        </p:attrNameLst>
                                      </p:cBhvr>
                                      <p:tavLst>
                                        <p:tav tm="0">
                                          <p:val>
                                            <p:fltVal val="0"/>
                                          </p:val>
                                        </p:tav>
                                        <p:tav tm="100000">
                                          <p:val>
                                            <p:strVal val="#ppt_w"/>
                                          </p:val>
                                        </p:tav>
                                      </p:tavLst>
                                    </p:anim>
                                    <p:anim calcmode="lin" valueType="num">
                                      <p:cBhvr>
                                        <p:cTn id="53" dur="750" fill="hold"/>
                                        <p:tgtEl>
                                          <p:spTgt spid="51"/>
                                        </p:tgtEl>
                                        <p:attrNameLst>
                                          <p:attrName>ppt_h</p:attrName>
                                        </p:attrNameLst>
                                      </p:cBhvr>
                                      <p:tavLst>
                                        <p:tav tm="0">
                                          <p:val>
                                            <p:fltVal val="0"/>
                                          </p:val>
                                        </p:tav>
                                        <p:tav tm="100000">
                                          <p:val>
                                            <p:strVal val="#ppt_h"/>
                                          </p:val>
                                        </p:tav>
                                      </p:tavLst>
                                    </p:anim>
                                    <p:anim calcmode="lin" valueType="num">
                                      <p:cBhvr>
                                        <p:cTn id="54" dur="750" fill="hold"/>
                                        <p:tgtEl>
                                          <p:spTgt spid="51"/>
                                        </p:tgtEl>
                                        <p:attrNameLst>
                                          <p:attrName>style.rotation</p:attrName>
                                        </p:attrNameLst>
                                      </p:cBhvr>
                                      <p:tavLst>
                                        <p:tav tm="0">
                                          <p:val>
                                            <p:fltVal val="90"/>
                                          </p:val>
                                        </p:tav>
                                        <p:tav tm="100000">
                                          <p:val>
                                            <p:fltVal val="0"/>
                                          </p:val>
                                        </p:tav>
                                      </p:tavLst>
                                    </p:anim>
                                    <p:animEffect transition="in" filter="fade">
                                      <p:cBhvr>
                                        <p:cTn id="55" dur="750"/>
                                        <p:tgtEl>
                                          <p:spTgt spid="51"/>
                                        </p:tgtEl>
                                      </p:cBhvr>
                                    </p:animEffect>
                                  </p:childTnLst>
                                </p:cTn>
                              </p:par>
                              <p:par>
                                <p:cTn id="56" presetID="2" presetClass="entr" presetSubtype="8" fill="hold" grpId="0" nodeType="withEffect">
                                  <p:stCondLst>
                                    <p:cond delay="0"/>
                                  </p:stCondLst>
                                  <p:childTnLst>
                                    <p:set>
                                      <p:cBhvr>
                                        <p:cTn id="57" dur="1" fill="hold">
                                          <p:stCondLst>
                                            <p:cond delay="0"/>
                                          </p:stCondLst>
                                        </p:cTn>
                                        <p:tgtEl>
                                          <p:spTgt spid="50"/>
                                        </p:tgtEl>
                                        <p:attrNameLst>
                                          <p:attrName>style.visibility</p:attrName>
                                        </p:attrNameLst>
                                      </p:cBhvr>
                                      <p:to>
                                        <p:strVal val="visible"/>
                                      </p:to>
                                    </p:set>
                                    <p:anim calcmode="lin" valueType="num">
                                      <p:cBhvr additive="base">
                                        <p:cTn id="58" dur="750" fill="hold"/>
                                        <p:tgtEl>
                                          <p:spTgt spid="50"/>
                                        </p:tgtEl>
                                        <p:attrNameLst>
                                          <p:attrName>ppt_x</p:attrName>
                                        </p:attrNameLst>
                                      </p:cBhvr>
                                      <p:tavLst>
                                        <p:tav tm="0">
                                          <p:val>
                                            <p:strVal val="0-#ppt_w/2"/>
                                          </p:val>
                                        </p:tav>
                                        <p:tav tm="100000">
                                          <p:val>
                                            <p:strVal val="#ppt_x"/>
                                          </p:val>
                                        </p:tav>
                                      </p:tavLst>
                                    </p:anim>
                                    <p:anim calcmode="lin" valueType="num">
                                      <p:cBhvr additive="base">
                                        <p:cTn id="59" dur="750" fill="hold"/>
                                        <p:tgtEl>
                                          <p:spTgt spid="50"/>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750" fill="hold"/>
                                        <p:tgtEl>
                                          <p:spTgt spid="7"/>
                                        </p:tgtEl>
                                        <p:attrNameLst>
                                          <p:attrName>ppt_x</p:attrName>
                                        </p:attrNameLst>
                                      </p:cBhvr>
                                      <p:tavLst>
                                        <p:tav tm="0">
                                          <p:val>
                                            <p:strVal val="1+#ppt_w/2"/>
                                          </p:val>
                                        </p:tav>
                                        <p:tav tm="100000">
                                          <p:val>
                                            <p:strVal val="#ppt_x"/>
                                          </p:val>
                                        </p:tav>
                                      </p:tavLst>
                                    </p:anim>
                                    <p:anim calcmode="lin" valueType="num">
                                      <p:cBhvr additive="base">
                                        <p:cTn id="63" dur="75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3000"/>
                            </p:stCondLst>
                            <p:childTnLst>
                              <p:par>
                                <p:cTn id="65" presetID="31"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 calcmode="lin" valueType="num">
                                      <p:cBhvr>
                                        <p:cTn id="67" dur="750" fill="hold"/>
                                        <p:tgtEl>
                                          <p:spTgt spid="55"/>
                                        </p:tgtEl>
                                        <p:attrNameLst>
                                          <p:attrName>ppt_w</p:attrName>
                                        </p:attrNameLst>
                                      </p:cBhvr>
                                      <p:tavLst>
                                        <p:tav tm="0">
                                          <p:val>
                                            <p:fltVal val="0"/>
                                          </p:val>
                                        </p:tav>
                                        <p:tav tm="100000">
                                          <p:val>
                                            <p:strVal val="#ppt_w"/>
                                          </p:val>
                                        </p:tav>
                                      </p:tavLst>
                                    </p:anim>
                                    <p:anim calcmode="lin" valueType="num">
                                      <p:cBhvr>
                                        <p:cTn id="68" dur="750" fill="hold"/>
                                        <p:tgtEl>
                                          <p:spTgt spid="55"/>
                                        </p:tgtEl>
                                        <p:attrNameLst>
                                          <p:attrName>ppt_h</p:attrName>
                                        </p:attrNameLst>
                                      </p:cBhvr>
                                      <p:tavLst>
                                        <p:tav tm="0">
                                          <p:val>
                                            <p:fltVal val="0"/>
                                          </p:val>
                                        </p:tav>
                                        <p:tav tm="100000">
                                          <p:val>
                                            <p:strVal val="#ppt_h"/>
                                          </p:val>
                                        </p:tav>
                                      </p:tavLst>
                                    </p:anim>
                                    <p:anim calcmode="lin" valueType="num">
                                      <p:cBhvr>
                                        <p:cTn id="69" dur="750" fill="hold"/>
                                        <p:tgtEl>
                                          <p:spTgt spid="55"/>
                                        </p:tgtEl>
                                        <p:attrNameLst>
                                          <p:attrName>style.rotation</p:attrName>
                                        </p:attrNameLst>
                                      </p:cBhvr>
                                      <p:tavLst>
                                        <p:tav tm="0">
                                          <p:val>
                                            <p:fltVal val="90"/>
                                          </p:val>
                                        </p:tav>
                                        <p:tav tm="100000">
                                          <p:val>
                                            <p:fltVal val="0"/>
                                          </p:val>
                                        </p:tav>
                                      </p:tavLst>
                                    </p:anim>
                                    <p:animEffect transition="in" filter="fade">
                                      <p:cBhvr>
                                        <p:cTn id="70" dur="750"/>
                                        <p:tgtEl>
                                          <p:spTgt spid="55"/>
                                        </p:tgtEl>
                                      </p:cBhvr>
                                    </p:animEffect>
                                  </p:childTnLst>
                                </p:cTn>
                              </p:par>
                              <p:par>
                                <p:cTn id="71" presetID="2" presetClass="entr" presetSubtype="8"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0-#ppt_w/2"/>
                                          </p:val>
                                        </p:tav>
                                        <p:tav tm="100000">
                                          <p:val>
                                            <p:strVal val="#ppt_x"/>
                                          </p:val>
                                        </p:tav>
                                      </p:tavLst>
                                    </p:anim>
                                    <p:anim calcmode="lin" valueType="num">
                                      <p:cBhvr additive="base">
                                        <p:cTn id="74" dur="750" fill="hold"/>
                                        <p:tgtEl>
                                          <p:spTgt spid="54"/>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additive="base">
                                        <p:cTn id="77" dur="750" fill="hold"/>
                                        <p:tgtEl>
                                          <p:spTgt spid="8"/>
                                        </p:tgtEl>
                                        <p:attrNameLst>
                                          <p:attrName>ppt_x</p:attrName>
                                        </p:attrNameLst>
                                      </p:cBhvr>
                                      <p:tavLst>
                                        <p:tav tm="0">
                                          <p:val>
                                            <p:strVal val="1+#ppt_w/2"/>
                                          </p:val>
                                        </p:tav>
                                        <p:tav tm="100000">
                                          <p:val>
                                            <p:strVal val="#ppt_x"/>
                                          </p:val>
                                        </p:tav>
                                      </p:tavLst>
                                    </p:anim>
                                    <p:anim calcmode="lin" valueType="num">
                                      <p:cBhvr additive="base">
                                        <p:cTn id="78"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1" grpId="0" animBg="1"/>
      <p:bldP spid="13" grpId="0" animBg="1"/>
      <p:bldP spid="42" grpId="0" animBg="1"/>
      <p:bldP spid="43" grpId="0" animBg="1"/>
      <p:bldP spid="46" grpId="0" animBg="1"/>
      <p:bldP spid="47" grpId="0" animBg="1"/>
      <p:bldP spid="50" grpId="0" animBg="1"/>
      <p:bldP spid="51" grpId="0" animBg="1"/>
      <p:bldP spid="54" grpId="0" animBg="1"/>
      <p:bldP spid="55"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ctrTitle"/>
          </p:nvPr>
        </p:nvSpPr>
        <p:spPr/>
        <p:txBody>
          <a:bodyPr/>
          <a:lstStyle/>
          <a:p>
            <a:r>
              <a:rPr lang="zh-CN" altLang="en-US" dirty="0"/>
              <a:t>两学一做的主要内容</a:t>
            </a:r>
          </a:p>
        </p:txBody>
      </p:sp>
      <p:sp>
        <p:nvSpPr>
          <p:cNvPr id="2" name="副标题 1"/>
          <p:cNvSpPr>
            <a:spLocks noGrp="1"/>
          </p:cNvSpPr>
          <p:nvPr>
            <p:ph type="subTitle" idx="1"/>
          </p:nvPr>
        </p:nvSpPr>
        <p:spPr/>
        <p:txBody>
          <a:bodyPr/>
          <a:lstStyle/>
          <a:p>
            <a:r>
              <a:rPr lang="en-US" altLang="zh-CN" dirty="0"/>
              <a:t>3</a:t>
            </a:r>
            <a:endParaRPr lang="zh-CN" altLang="en-US" dirty="0"/>
          </a:p>
        </p:txBody>
      </p:sp>
    </p:spTree>
    <p:extLst>
      <p:ext uri="{BB962C8B-B14F-4D97-AF65-F5344CB8AC3E}">
        <p14:creationId xmlns:p14="http://schemas.microsoft.com/office/powerpoint/2010/main" val="3281939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十字箭头 15"/>
          <p:cNvSpPr/>
          <p:nvPr/>
        </p:nvSpPr>
        <p:spPr>
          <a:xfrm>
            <a:off x="4559546" y="2233308"/>
            <a:ext cx="3072913" cy="3150123"/>
          </a:xfrm>
          <a:prstGeom prst="quadArrow">
            <a:avLst>
              <a:gd name="adj1" fmla="val 20020"/>
              <a:gd name="adj2" fmla="val 17541"/>
              <a:gd name="adj3" fmla="val 14648"/>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i="1">
              <a:solidFill>
                <a:schemeClr val="bg1"/>
              </a:solidFill>
              <a:latin typeface="+mj-ea"/>
              <a:ea typeface="+mj-ea"/>
            </a:endParaRPr>
          </a:p>
        </p:txBody>
      </p:sp>
      <p:sp>
        <p:nvSpPr>
          <p:cNvPr id="2" name="标题 1"/>
          <p:cNvSpPr>
            <a:spLocks noGrp="1"/>
          </p:cNvSpPr>
          <p:nvPr>
            <p:ph type="title"/>
          </p:nvPr>
        </p:nvSpPr>
        <p:spPr/>
        <p:txBody>
          <a:bodyPr>
            <a:normAutofit/>
          </a:bodyPr>
          <a:lstStyle/>
          <a:p>
            <a:r>
              <a:rPr lang="zh-CN" altLang="en-US" dirty="0"/>
              <a:t>学党章党规</a:t>
            </a:r>
          </a:p>
        </p:txBody>
      </p:sp>
      <p:sp>
        <p:nvSpPr>
          <p:cNvPr id="3" name="文本占位符 2"/>
          <p:cNvSpPr>
            <a:spLocks noGrp="1"/>
          </p:cNvSpPr>
          <p:nvPr>
            <p:ph type="body" idx="1"/>
          </p:nvPr>
        </p:nvSpPr>
        <p:spPr/>
        <p:txBody>
          <a:bodyPr/>
          <a:lstStyle/>
          <a:p>
            <a:r>
              <a:rPr lang="en-US" altLang="zh-CN" dirty="0"/>
              <a:t>3 </a:t>
            </a:r>
            <a:r>
              <a:rPr lang="zh-CN" altLang="en-US" dirty="0"/>
              <a:t>两学一做的主要内容</a:t>
            </a:r>
          </a:p>
        </p:txBody>
      </p:sp>
      <p:sp>
        <p:nvSpPr>
          <p:cNvPr id="4" name="矩形 3"/>
          <p:cNvSpPr/>
          <p:nvPr/>
        </p:nvSpPr>
        <p:spPr>
          <a:xfrm>
            <a:off x="2216151" y="1691283"/>
            <a:ext cx="7759700" cy="720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400" dirty="0">
                <a:solidFill>
                  <a:schemeClr val="tx2"/>
                </a:solidFill>
                <a:latin typeface="+mj-ea"/>
                <a:ea typeface="+mj-ea"/>
              </a:rPr>
              <a:t>明确基本标准、树立行为规范，逐条逐句通读党章等</a:t>
            </a:r>
          </a:p>
        </p:txBody>
      </p:sp>
      <p:sp>
        <p:nvSpPr>
          <p:cNvPr id="6" name="矩形 5"/>
          <p:cNvSpPr/>
          <p:nvPr/>
        </p:nvSpPr>
        <p:spPr>
          <a:xfrm>
            <a:off x="7504825" y="3267509"/>
            <a:ext cx="3977351" cy="1080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400" dirty="0">
                <a:solidFill>
                  <a:schemeClr val="tx2"/>
                </a:solidFill>
                <a:latin typeface="+mj-ea"/>
                <a:ea typeface="+mj-ea"/>
              </a:rPr>
              <a:t>学习</a:t>
            </a:r>
            <a:r>
              <a:rPr lang="en-US" altLang="zh-CN" sz="2400" dirty="0">
                <a:solidFill>
                  <a:schemeClr val="tx2"/>
                </a:solidFill>
                <a:latin typeface="+mj-ea"/>
                <a:ea typeface="+mj-ea"/>
              </a:rPr>
              <a:t>《</a:t>
            </a:r>
            <a:r>
              <a:rPr lang="zh-CN" altLang="en-US" sz="2400" dirty="0">
                <a:solidFill>
                  <a:schemeClr val="tx2"/>
                </a:solidFill>
                <a:latin typeface="+mj-ea"/>
                <a:ea typeface="+mj-ea"/>
              </a:rPr>
              <a:t>准则</a:t>
            </a:r>
            <a:r>
              <a:rPr lang="en-US" altLang="zh-CN" sz="2400" dirty="0">
                <a:solidFill>
                  <a:schemeClr val="tx2"/>
                </a:solidFill>
                <a:latin typeface="+mj-ea"/>
                <a:ea typeface="+mj-ea"/>
              </a:rPr>
              <a:t>》</a:t>
            </a:r>
            <a:r>
              <a:rPr lang="zh-CN" altLang="en-US" sz="2400" dirty="0">
                <a:solidFill>
                  <a:schemeClr val="tx2"/>
                </a:solidFill>
                <a:latin typeface="+mj-ea"/>
                <a:ea typeface="+mj-ea"/>
              </a:rPr>
              <a:t>和</a:t>
            </a:r>
            <a:r>
              <a:rPr lang="en-US" altLang="zh-CN" sz="2400" dirty="0">
                <a:solidFill>
                  <a:schemeClr val="tx2"/>
                </a:solidFill>
                <a:latin typeface="+mj-ea"/>
                <a:ea typeface="+mj-ea"/>
              </a:rPr>
              <a:t>《</a:t>
            </a:r>
            <a:r>
              <a:rPr lang="zh-CN" altLang="en-US" sz="2400" dirty="0">
                <a:solidFill>
                  <a:schemeClr val="tx2"/>
                </a:solidFill>
                <a:latin typeface="+mj-ea"/>
                <a:ea typeface="+mj-ea"/>
              </a:rPr>
              <a:t>条例</a:t>
            </a:r>
            <a:r>
              <a:rPr lang="en-US" altLang="zh-CN" sz="2400" dirty="0">
                <a:solidFill>
                  <a:schemeClr val="tx2"/>
                </a:solidFill>
                <a:latin typeface="+mj-ea"/>
                <a:ea typeface="+mj-ea"/>
              </a:rPr>
              <a:t>》</a:t>
            </a:r>
          </a:p>
          <a:p>
            <a:r>
              <a:rPr lang="zh-CN" altLang="en-US" sz="2400" dirty="0">
                <a:solidFill>
                  <a:schemeClr val="tx2"/>
                </a:solidFill>
                <a:latin typeface="+mj-ea"/>
                <a:ea typeface="+mj-ea"/>
              </a:rPr>
              <a:t>等党内法规</a:t>
            </a:r>
          </a:p>
        </p:txBody>
      </p:sp>
      <p:sp>
        <p:nvSpPr>
          <p:cNvPr id="7" name="矩形 6"/>
          <p:cNvSpPr/>
          <p:nvPr/>
        </p:nvSpPr>
        <p:spPr>
          <a:xfrm>
            <a:off x="709831" y="3267509"/>
            <a:ext cx="3977351" cy="1080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400" dirty="0">
                <a:solidFill>
                  <a:schemeClr val="tx2"/>
                </a:solidFill>
                <a:latin typeface="+mj-ea"/>
                <a:ea typeface="+mj-ea"/>
              </a:rPr>
              <a:t>学习党的历史，革命先辈</a:t>
            </a:r>
            <a:endParaRPr lang="en-US" altLang="zh-CN" sz="2400" dirty="0">
              <a:solidFill>
                <a:schemeClr val="tx2"/>
              </a:solidFill>
              <a:latin typeface="+mj-ea"/>
              <a:ea typeface="+mj-ea"/>
            </a:endParaRPr>
          </a:p>
          <a:p>
            <a:r>
              <a:rPr lang="zh-CN" altLang="en-US" sz="2400" dirty="0">
                <a:solidFill>
                  <a:schemeClr val="tx2"/>
                </a:solidFill>
                <a:latin typeface="+mj-ea"/>
                <a:ea typeface="+mj-ea"/>
              </a:rPr>
              <a:t>和先进典型等</a:t>
            </a:r>
          </a:p>
        </p:txBody>
      </p:sp>
      <p:sp>
        <p:nvSpPr>
          <p:cNvPr id="8" name="矩形 7"/>
          <p:cNvSpPr/>
          <p:nvPr/>
        </p:nvSpPr>
        <p:spPr>
          <a:xfrm>
            <a:off x="1905002" y="5203736"/>
            <a:ext cx="8775700" cy="720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400" dirty="0">
                <a:solidFill>
                  <a:schemeClr val="tx2"/>
                </a:solidFill>
                <a:latin typeface="+mj-ea"/>
                <a:ea typeface="+mj-ea"/>
              </a:rPr>
              <a:t>从违纪违法案件中汲取教训，守住为人、做事的基准和底线</a:t>
            </a:r>
          </a:p>
        </p:txBody>
      </p:sp>
      <p:grpSp>
        <p:nvGrpSpPr>
          <p:cNvPr id="9" name="组合 8"/>
          <p:cNvGrpSpPr/>
          <p:nvPr/>
        </p:nvGrpSpPr>
        <p:grpSpPr>
          <a:xfrm>
            <a:off x="5248128" y="2960496"/>
            <a:ext cx="1695745" cy="1695747"/>
            <a:chOff x="2480822" y="2182288"/>
            <a:chExt cx="1695745" cy="1695745"/>
          </a:xfrm>
          <a:solidFill>
            <a:schemeClr val="bg1"/>
          </a:solidFill>
        </p:grpSpPr>
        <p:grpSp>
          <p:nvGrpSpPr>
            <p:cNvPr id="10" name="组合 9"/>
            <p:cNvGrpSpPr/>
            <p:nvPr/>
          </p:nvGrpSpPr>
          <p:grpSpPr>
            <a:xfrm>
              <a:off x="2480822" y="2182288"/>
              <a:ext cx="1695745" cy="1695745"/>
              <a:chOff x="6798833" y="3560400"/>
              <a:chExt cx="1080000" cy="1080000"/>
            </a:xfrm>
            <a:grpFill/>
          </p:grpSpPr>
          <p:sp>
            <p:nvSpPr>
              <p:cNvPr id="12" name="矩形 11"/>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tx2"/>
                  </a:solidFill>
                </a:endParaRPr>
              </a:p>
            </p:txBody>
          </p:sp>
          <p:cxnSp>
            <p:nvCxnSpPr>
              <p:cNvPr id="13" name="直接连接符 12"/>
              <p:cNvCxnSpPr>
                <a:stCxn id="12" idx="1"/>
                <a:endCxn id="12"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2" idx="0"/>
                <a:endCxn id="12"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1" name="矩形 10"/>
            <p:cNvSpPr/>
            <p:nvPr/>
          </p:nvSpPr>
          <p:spPr>
            <a:xfrm>
              <a:off x="2672105" y="2306885"/>
              <a:ext cx="1313180" cy="1446548"/>
            </a:xfrm>
            <a:prstGeom prst="rect">
              <a:avLst/>
            </a:prstGeom>
            <a:noFill/>
          </p:spPr>
          <p:txBody>
            <a:bodyPr wrap="none">
              <a:spAutoFit/>
            </a:bodyPr>
            <a:lstStyle/>
            <a:p>
              <a:r>
                <a:rPr lang="zh-CN" altLang="en-US" sz="8800" b="1" dirty="0">
                  <a:solidFill>
                    <a:schemeClr val="tx2"/>
                  </a:solidFill>
                  <a:latin typeface="+mj-ea"/>
                  <a:ea typeface="+mj-ea"/>
                </a:rPr>
                <a:t>学</a:t>
              </a:r>
              <a:endParaRPr lang="zh-CN" altLang="en-US" sz="8800" dirty="0">
                <a:solidFill>
                  <a:schemeClr val="tx2"/>
                </a:solidFill>
                <a:latin typeface="+mj-ea"/>
                <a:ea typeface="+mj-ea"/>
              </a:endParaRPr>
            </a:p>
          </p:txBody>
        </p:sp>
      </p:grpSp>
    </p:spTree>
    <p:extLst>
      <p:ext uri="{BB962C8B-B14F-4D97-AF65-F5344CB8AC3E}">
        <p14:creationId xmlns:p14="http://schemas.microsoft.com/office/powerpoint/2010/main" val="408641065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strVal val="4/3*#ppt_w"/>
                                          </p:val>
                                        </p:tav>
                                        <p:tav tm="100000">
                                          <p:val>
                                            <p:strVal val="#ppt_w"/>
                                          </p:val>
                                        </p:tav>
                                      </p:tavLst>
                                    </p:anim>
                                    <p:anim calcmode="lin" valueType="num">
                                      <p:cBhvr>
                                        <p:cTn id="8" dur="750" fill="hold"/>
                                        <p:tgtEl>
                                          <p:spTgt spid="9"/>
                                        </p:tgtEl>
                                        <p:attrNameLst>
                                          <p:attrName>ppt_h</p:attrName>
                                        </p:attrNameLst>
                                      </p:cBhvr>
                                      <p:tavLst>
                                        <p:tav tm="0">
                                          <p:val>
                                            <p:strVal val="4/3*#ppt_h"/>
                                          </p:val>
                                        </p:tav>
                                        <p:tav tm="100000">
                                          <p:val>
                                            <p:strVal val="#ppt_h"/>
                                          </p:val>
                                        </p:tav>
                                      </p:tavLst>
                                    </p:anim>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750" fill="hold"/>
                                        <p:tgtEl>
                                          <p:spTgt spid="16"/>
                                        </p:tgtEl>
                                        <p:attrNameLst>
                                          <p:attrName>ppt_w</p:attrName>
                                        </p:attrNameLst>
                                      </p:cBhvr>
                                      <p:tavLst>
                                        <p:tav tm="0">
                                          <p:val>
                                            <p:fltVal val="0"/>
                                          </p:val>
                                        </p:tav>
                                        <p:tav tm="100000">
                                          <p:val>
                                            <p:strVal val="#ppt_w"/>
                                          </p:val>
                                        </p:tav>
                                      </p:tavLst>
                                    </p:anim>
                                    <p:anim calcmode="lin" valueType="num">
                                      <p:cBhvr>
                                        <p:cTn id="13" dur="750" fill="hold"/>
                                        <p:tgtEl>
                                          <p:spTgt spid="16"/>
                                        </p:tgtEl>
                                        <p:attrNameLst>
                                          <p:attrName>ppt_h</p:attrName>
                                        </p:attrNameLst>
                                      </p:cBhvr>
                                      <p:tavLst>
                                        <p:tav tm="0">
                                          <p:val>
                                            <p:fltVal val="0"/>
                                          </p:val>
                                        </p:tav>
                                        <p:tav tm="100000">
                                          <p:val>
                                            <p:strVal val="#ppt_h"/>
                                          </p:val>
                                        </p:tav>
                                      </p:tavLst>
                                    </p:anim>
                                    <p:animEffect transition="in" filter="fade">
                                      <p:cBhvr>
                                        <p:cTn id="14" dur="750"/>
                                        <p:tgtEl>
                                          <p:spTgt spid="16"/>
                                        </p:tgtEl>
                                      </p:cBhvr>
                                    </p:animEffect>
                                  </p:childTnLst>
                                </p:cTn>
                              </p:par>
                            </p:childTnLst>
                          </p:cTn>
                        </p:par>
                        <p:par>
                          <p:cTn id="15" fill="hold">
                            <p:stCondLst>
                              <p:cond delay="1500"/>
                            </p:stCondLst>
                            <p:childTnLst>
                              <p:par>
                                <p:cTn id="16" presetID="2" presetClass="entr" presetSubtype="1"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750" fill="hold"/>
                                        <p:tgtEl>
                                          <p:spTgt spid="4"/>
                                        </p:tgtEl>
                                        <p:attrNameLst>
                                          <p:attrName>ppt_x</p:attrName>
                                        </p:attrNameLst>
                                      </p:cBhvr>
                                      <p:tavLst>
                                        <p:tav tm="0">
                                          <p:val>
                                            <p:strVal val="#ppt_x"/>
                                          </p:val>
                                        </p:tav>
                                        <p:tav tm="100000">
                                          <p:val>
                                            <p:strVal val="#ppt_x"/>
                                          </p:val>
                                        </p:tav>
                                      </p:tavLst>
                                    </p:anim>
                                    <p:anim calcmode="lin" valueType="num">
                                      <p:cBhvr additive="base">
                                        <p:cTn id="19" dur="750" fill="hold"/>
                                        <p:tgtEl>
                                          <p:spTgt spid="4"/>
                                        </p:tgtEl>
                                        <p:attrNameLst>
                                          <p:attrName>ppt_y</p:attrName>
                                        </p:attrNameLst>
                                      </p:cBhvr>
                                      <p:tavLst>
                                        <p:tav tm="0">
                                          <p:val>
                                            <p:strVal val="0-#ppt_h/2"/>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750" fill="hold"/>
                                        <p:tgtEl>
                                          <p:spTgt spid="7"/>
                                        </p:tgtEl>
                                        <p:attrNameLst>
                                          <p:attrName>ppt_x</p:attrName>
                                        </p:attrNameLst>
                                      </p:cBhvr>
                                      <p:tavLst>
                                        <p:tav tm="0">
                                          <p:val>
                                            <p:strVal val="0-#ppt_w/2"/>
                                          </p:val>
                                        </p:tav>
                                        <p:tav tm="100000">
                                          <p:val>
                                            <p:strVal val="#ppt_x"/>
                                          </p:val>
                                        </p:tav>
                                      </p:tavLst>
                                    </p:anim>
                                    <p:anim calcmode="lin" valueType="num">
                                      <p:cBhvr additive="base">
                                        <p:cTn id="23" dur="75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4" grpId="0" animBg="1"/>
      <p:bldP spid="6" grpId="0" animBg="1"/>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剪去同侧角的矩形 8"/>
          <p:cNvSpPr/>
          <p:nvPr/>
        </p:nvSpPr>
        <p:spPr>
          <a:xfrm>
            <a:off x="933450" y="2038350"/>
            <a:ext cx="10325100" cy="3581400"/>
          </a:xfrm>
          <a:prstGeom prst="snip2SameRect">
            <a:avLst/>
          </a:prstGeom>
          <a:solidFill>
            <a:schemeClr val="accent1"/>
          </a:solidFill>
          <a:ln w="57150" cmpd="thickThin">
            <a:solidFill>
              <a:schemeClr val="tx2"/>
            </a:solidFill>
          </a:ln>
        </p:spPr>
        <p:txBody>
          <a:bodyPr wrap="square" lIns="360000" tIns="0" rIns="360000" bIns="0" anchor="ctr" anchorCtr="1">
            <a:noAutofit/>
          </a:bodyPr>
          <a:lstStyle/>
          <a:p>
            <a:pPr>
              <a:lnSpc>
                <a:spcPct val="150000"/>
              </a:lnSpc>
            </a:pPr>
            <a:r>
              <a:rPr lang="zh-CN" altLang="en-US" sz="2000" dirty="0">
                <a:solidFill>
                  <a:schemeClr val="tx2"/>
                </a:solidFill>
                <a:latin typeface="+mn-ea"/>
              </a:rPr>
              <a:t>　　</a:t>
            </a:r>
            <a:r>
              <a:rPr lang="en-US" altLang="zh-CN" sz="2000" dirty="0">
                <a:solidFill>
                  <a:schemeClr val="tx2"/>
                </a:solidFill>
                <a:latin typeface="+mn-ea"/>
              </a:rPr>
              <a:t>2016</a:t>
            </a:r>
            <a:r>
              <a:rPr lang="zh-CN" altLang="en-US" sz="2000" dirty="0">
                <a:solidFill>
                  <a:schemeClr val="tx2"/>
                </a:solidFill>
                <a:latin typeface="+mn-ea"/>
              </a:rPr>
              <a:t>年</a:t>
            </a:r>
            <a:r>
              <a:rPr lang="en-US" altLang="zh-CN" sz="2000" dirty="0">
                <a:solidFill>
                  <a:schemeClr val="tx2"/>
                </a:solidFill>
                <a:latin typeface="+mn-ea"/>
              </a:rPr>
              <a:t>4</a:t>
            </a:r>
            <a:r>
              <a:rPr lang="zh-CN" altLang="en-US" sz="2000" dirty="0">
                <a:solidFill>
                  <a:schemeClr val="tx2"/>
                </a:solidFill>
                <a:latin typeface="+mn-ea"/>
              </a:rPr>
              <a:t>月</a:t>
            </a:r>
            <a:r>
              <a:rPr lang="en-US" altLang="zh-CN" sz="2000" dirty="0">
                <a:solidFill>
                  <a:schemeClr val="tx2"/>
                </a:solidFill>
                <a:latin typeface="+mn-ea"/>
              </a:rPr>
              <a:t>24</a:t>
            </a:r>
            <a:r>
              <a:rPr lang="zh-CN" altLang="en-US" sz="2000" dirty="0">
                <a:solidFill>
                  <a:schemeClr val="tx2"/>
                </a:solidFill>
                <a:latin typeface="+mn-ea"/>
              </a:rPr>
              <a:t>日至</a:t>
            </a:r>
            <a:r>
              <a:rPr lang="en-US" altLang="zh-CN" sz="2000" dirty="0">
                <a:solidFill>
                  <a:schemeClr val="tx2"/>
                </a:solidFill>
                <a:latin typeface="+mn-ea"/>
              </a:rPr>
              <a:t>27</a:t>
            </a:r>
            <a:r>
              <a:rPr lang="zh-CN" altLang="en-US" sz="2000" dirty="0">
                <a:solidFill>
                  <a:schemeClr val="tx2"/>
                </a:solidFill>
                <a:latin typeface="+mn-ea"/>
              </a:rPr>
              <a:t>日习近平在安徽调研考察期间，谈到了“两学一做”，即学党章党规、学系列讲话，做合格党员。随即，中共中央办公厅印发了</a:t>
            </a:r>
            <a:r>
              <a:rPr lang="en-US" altLang="zh-CN" sz="2000" dirty="0">
                <a:solidFill>
                  <a:schemeClr val="tx2"/>
                </a:solidFill>
                <a:latin typeface="+mn-ea"/>
              </a:rPr>
              <a:t>《</a:t>
            </a:r>
            <a:r>
              <a:rPr lang="zh-CN" altLang="en-US" sz="2000" dirty="0">
                <a:solidFill>
                  <a:schemeClr val="tx2"/>
                </a:solidFill>
                <a:latin typeface="+mn-ea"/>
              </a:rPr>
              <a:t>关于在全体党员中开展“学党章党规、学系列讲话，做合格党员”学习教育方案</a:t>
            </a:r>
            <a:r>
              <a:rPr lang="en-US" altLang="zh-CN" sz="2000" dirty="0">
                <a:solidFill>
                  <a:schemeClr val="tx2"/>
                </a:solidFill>
                <a:latin typeface="+mn-ea"/>
              </a:rPr>
              <a:t>》</a:t>
            </a:r>
            <a:r>
              <a:rPr lang="zh-CN" altLang="en-US" sz="2000" dirty="0">
                <a:solidFill>
                  <a:schemeClr val="tx2"/>
                </a:solidFill>
                <a:latin typeface="+mn-ea"/>
              </a:rPr>
              <a:t>，并发出通知，要求各地区各部门认真贯彻执行。通知指出，开展 “两学一做”学习教育是面向全体党员深化党内教育的重要实践，是推动党内教育从“关键少数”向广大党员拓展、从集中性教育向经常性教育延伸的重要举措。</a:t>
            </a:r>
          </a:p>
        </p:txBody>
      </p:sp>
      <p:sp>
        <p:nvSpPr>
          <p:cNvPr id="8" name="矩形 7"/>
          <p:cNvSpPr/>
          <p:nvPr/>
        </p:nvSpPr>
        <p:spPr>
          <a:xfrm flipH="1">
            <a:off x="0" y="6400799"/>
            <a:ext cx="12192000" cy="457201"/>
          </a:xfrm>
          <a:prstGeom prst="rect">
            <a:avLst/>
          </a:prstGeom>
          <a:solidFill>
            <a:schemeClr val="tx2"/>
          </a:solidFill>
          <a:ln w="57150" cmpd="thickThin">
            <a:noFill/>
          </a:ln>
        </p:spPr>
        <p:txBody>
          <a:bodyPr wrap="none" lIns="36000" rIns="36000" anchor="ctr" anchorCtr="1">
            <a:noAutofit/>
          </a:bodyPr>
          <a:lstStyle/>
          <a:p>
            <a:endParaRPr lang="zh-CN" altLang="en-US" sz="4000">
              <a:solidFill>
                <a:schemeClr val="bg1"/>
              </a:solidFill>
              <a:latin typeface="+mj-ea"/>
              <a:ea typeface="+mj-ea"/>
            </a:endParaRPr>
          </a:p>
        </p:txBody>
      </p:sp>
      <p:pic>
        <p:nvPicPr>
          <p:cNvPr id="12" name="图片 11"/>
          <p:cNvPicPr>
            <a:picLocks noChangeAspect="1"/>
          </p:cNvPicPr>
          <p:nvPr/>
        </p:nvPicPr>
        <p:blipFill rotWithShape="1">
          <a:blip r:embed="rId3" cstate="print">
            <a:extLst>
              <a:ext uri="{28A0092B-C50C-407E-A947-70E740481C1C}">
                <a14:useLocalDpi xmlns:a14="http://schemas.microsoft.com/office/drawing/2010/main" val="0"/>
              </a:ext>
            </a:extLst>
          </a:blip>
          <a:srcRect l="18988" r="14390"/>
          <a:stretch/>
        </p:blipFill>
        <p:spPr>
          <a:xfrm>
            <a:off x="0" y="5859335"/>
            <a:ext cx="12192000" cy="543919"/>
          </a:xfrm>
          <a:prstGeom prst="rect">
            <a:avLst/>
          </a:prstGeom>
        </p:spPr>
      </p:pic>
      <p:grpSp>
        <p:nvGrpSpPr>
          <p:cNvPr id="2" name="组合 1"/>
          <p:cNvGrpSpPr/>
          <p:nvPr/>
        </p:nvGrpSpPr>
        <p:grpSpPr>
          <a:xfrm>
            <a:off x="4906131" y="299140"/>
            <a:ext cx="2379738" cy="2299651"/>
            <a:chOff x="4789046" y="-549669"/>
            <a:chExt cx="2379738" cy="2299651"/>
          </a:xfrm>
        </p:grpSpPr>
        <p:sp>
          <p:nvSpPr>
            <p:cNvPr id="15" name="椭圆 14"/>
            <p:cNvSpPr/>
            <p:nvPr/>
          </p:nvSpPr>
          <p:spPr>
            <a:xfrm flipH="1">
              <a:off x="4789046" y="-549669"/>
              <a:ext cx="2379738" cy="2299651"/>
            </a:xfrm>
            <a:prstGeom prst="ellipse">
              <a:avLst/>
            </a:prstGeom>
            <a:solidFill>
              <a:schemeClr val="accent1"/>
            </a:solidFill>
            <a:ln w="57150" cmpd="thickThin">
              <a:noFill/>
            </a:ln>
          </p:spPr>
          <p:txBody>
            <a:bodyPr wrap="none" lIns="36000" rIns="36000" anchor="ctr" anchorCtr="1">
              <a:noAutofit/>
            </a:bodyPr>
            <a:lstStyle/>
            <a:p>
              <a:endParaRPr lang="zh-CN" altLang="en-US" sz="4000">
                <a:solidFill>
                  <a:schemeClr val="bg1"/>
                </a:solidFill>
                <a:latin typeface="+mj-ea"/>
                <a:ea typeface="+mj-ea"/>
              </a:endParaRPr>
            </a:p>
          </p:txBody>
        </p:sp>
        <p:pic>
          <p:nvPicPr>
            <p:cNvPr id="14" name="图片 13"/>
            <p:cNvPicPr>
              <a:picLocks noChangeAspect="1"/>
            </p:cNvPicPr>
            <p:nvPr/>
          </p:nvPicPr>
          <p:blipFill rotWithShape="1">
            <a:blip r:embed="rId4">
              <a:duotone>
                <a:schemeClr val="accent6">
                  <a:shade val="45000"/>
                  <a:satMod val="135000"/>
                </a:schemeClr>
                <a:prstClr val="white"/>
              </a:duotone>
              <a:extLst>
                <a:ext uri="{28A0092B-C50C-407E-A947-70E740481C1C}">
                  <a14:useLocalDpi xmlns:a14="http://schemas.microsoft.com/office/drawing/2010/main" val="0"/>
                </a:ext>
              </a:extLst>
            </a:blip>
            <a:stretch/>
          </p:blipFill>
          <p:spPr>
            <a:xfrm>
              <a:off x="4855805" y="-484732"/>
              <a:ext cx="2246220" cy="2169777"/>
            </a:xfrm>
            <a:prstGeom prst="rect">
              <a:avLst/>
            </a:prstGeom>
          </p:spPr>
        </p:pic>
        <p:sp>
          <p:nvSpPr>
            <p:cNvPr id="13" name="文本框 12"/>
            <p:cNvSpPr txBox="1"/>
            <p:nvPr/>
          </p:nvSpPr>
          <p:spPr>
            <a:xfrm>
              <a:off x="5341848" y="678970"/>
              <a:ext cx="1274134" cy="644843"/>
            </a:xfrm>
            <a:prstGeom prst="roundRect">
              <a:avLst>
                <a:gd name="adj" fmla="val 41143"/>
              </a:avLst>
            </a:prstGeom>
            <a:solidFill>
              <a:schemeClr val="accent1"/>
            </a:solidFill>
          </p:spPr>
          <p:txBody>
            <a:bodyPr vert="horz" wrap="square" lIns="0" tIns="0" rIns="0" bIns="0" rtlCol="0">
              <a:spAutoFit/>
            </a:bodyPr>
            <a:lstStyle/>
            <a:p>
              <a:pPr algn="ctr"/>
              <a:r>
                <a:rPr lang="zh-CN" altLang="en-US" sz="3200" dirty="0">
                  <a:solidFill>
                    <a:schemeClr val="tx2"/>
                  </a:solidFill>
                  <a:latin typeface="汉仪菱心体简" panose="02010609000101010101" pitchFamily="49" charset="-122"/>
                  <a:ea typeface="汉仪菱心体简" panose="02010609000101010101" pitchFamily="49" charset="-122"/>
                </a:rPr>
                <a:t>前言</a:t>
              </a:r>
            </a:p>
          </p:txBody>
        </p:sp>
      </p:grpSp>
    </p:spTree>
    <p:extLst>
      <p:ext uri="{BB962C8B-B14F-4D97-AF65-F5344CB8AC3E}">
        <p14:creationId xmlns:p14="http://schemas.microsoft.com/office/powerpoint/2010/main" val="173677031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750"/>
                                        <p:tgtEl>
                                          <p:spTgt spid="9"/>
                                        </p:tgtEl>
                                      </p:cBhvr>
                                    </p:animEffect>
                                  </p:childTnLst>
                                </p:cTn>
                              </p:par>
                              <p:par>
                                <p:cTn id="19" presetID="42"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如何学习党章</a:t>
            </a:r>
          </a:p>
        </p:txBody>
      </p:sp>
      <p:sp>
        <p:nvSpPr>
          <p:cNvPr id="3" name="文本占位符 2"/>
          <p:cNvSpPr>
            <a:spLocks noGrp="1"/>
          </p:cNvSpPr>
          <p:nvPr>
            <p:ph type="body" idx="1"/>
          </p:nvPr>
        </p:nvSpPr>
        <p:spPr/>
        <p:txBody>
          <a:bodyPr/>
          <a:lstStyle/>
          <a:p>
            <a:r>
              <a:rPr lang="en-US" altLang="zh-CN" dirty="0"/>
              <a:t>3 </a:t>
            </a:r>
            <a:r>
              <a:rPr lang="zh-CN" altLang="en-US" dirty="0"/>
              <a:t>两学一做的主要内容</a:t>
            </a:r>
          </a:p>
        </p:txBody>
      </p:sp>
      <p:sp>
        <p:nvSpPr>
          <p:cNvPr id="5" name="上凸弯带形 4"/>
          <p:cNvSpPr/>
          <p:nvPr/>
        </p:nvSpPr>
        <p:spPr>
          <a:xfrm>
            <a:off x="2402543" y="1785491"/>
            <a:ext cx="7386919" cy="1184127"/>
          </a:xfrm>
          <a:prstGeom prst="ellipseRibbon2">
            <a:avLst>
              <a:gd name="adj1" fmla="val 17732"/>
              <a:gd name="adj2" fmla="val 100000"/>
              <a:gd name="adj3" fmla="val 7958"/>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2800" i="1" dirty="0">
                <a:solidFill>
                  <a:schemeClr val="bg1"/>
                </a:solidFill>
                <a:latin typeface="+mj-ea"/>
                <a:ea typeface="+mj-ea"/>
              </a:rPr>
              <a:t>学习党章是全体党员的基本功</a:t>
            </a:r>
          </a:p>
        </p:txBody>
      </p:sp>
      <p:sp>
        <p:nvSpPr>
          <p:cNvPr id="6" name="矩形 5"/>
          <p:cNvSpPr/>
          <p:nvPr/>
        </p:nvSpPr>
        <p:spPr>
          <a:xfrm>
            <a:off x="4362192" y="3091937"/>
            <a:ext cx="3467616" cy="584775"/>
          </a:xfrm>
          <a:prstGeom prst="rect">
            <a:avLst/>
          </a:prstGeom>
        </p:spPr>
        <p:txBody>
          <a:bodyPr wrap="none">
            <a:spAutoFit/>
          </a:bodyPr>
          <a:lstStyle/>
          <a:p>
            <a:r>
              <a:rPr lang="zh-CN" altLang="en-US" sz="3200" dirty="0">
                <a:latin typeface="+mj-ea"/>
                <a:ea typeface="+mj-ea"/>
              </a:rPr>
              <a:t>这个功课要经常做</a:t>
            </a:r>
          </a:p>
        </p:txBody>
      </p:sp>
      <p:sp>
        <p:nvSpPr>
          <p:cNvPr id="7" name="矩形 6"/>
          <p:cNvSpPr/>
          <p:nvPr/>
        </p:nvSpPr>
        <p:spPr>
          <a:xfrm>
            <a:off x="1051774" y="5122407"/>
            <a:ext cx="3262432" cy="830997"/>
          </a:xfrm>
          <a:prstGeom prst="rect">
            <a:avLst/>
          </a:prstGeom>
        </p:spPr>
        <p:txBody>
          <a:bodyPr wrap="none">
            <a:spAutoFit/>
          </a:bodyPr>
          <a:lstStyle/>
          <a:p>
            <a:r>
              <a:rPr lang="zh-CN" altLang="en-US" sz="4800" dirty="0">
                <a:solidFill>
                  <a:schemeClr val="tx2"/>
                </a:solidFill>
                <a:latin typeface="+mj-ea"/>
                <a:ea typeface="+mj-ea"/>
              </a:rPr>
              <a:t>做到知其然</a:t>
            </a:r>
          </a:p>
        </p:txBody>
      </p:sp>
      <p:sp>
        <p:nvSpPr>
          <p:cNvPr id="8" name="矩形 7"/>
          <p:cNvSpPr/>
          <p:nvPr/>
        </p:nvSpPr>
        <p:spPr>
          <a:xfrm>
            <a:off x="7466572" y="5122407"/>
            <a:ext cx="4493538" cy="830997"/>
          </a:xfrm>
          <a:prstGeom prst="rect">
            <a:avLst/>
          </a:prstGeom>
        </p:spPr>
        <p:txBody>
          <a:bodyPr wrap="none">
            <a:spAutoFit/>
          </a:bodyPr>
          <a:lstStyle/>
          <a:p>
            <a:r>
              <a:rPr lang="zh-CN" altLang="en-US" sz="4800" dirty="0">
                <a:solidFill>
                  <a:schemeClr val="tx2"/>
                </a:solidFill>
                <a:latin typeface="+mj-ea"/>
                <a:ea typeface="+mj-ea"/>
              </a:rPr>
              <a:t>做到知其所以然</a:t>
            </a:r>
          </a:p>
        </p:txBody>
      </p:sp>
      <p:sp>
        <p:nvSpPr>
          <p:cNvPr id="9" name="直角双向箭头 8"/>
          <p:cNvSpPr/>
          <p:nvPr/>
        </p:nvSpPr>
        <p:spPr>
          <a:xfrm rot="13500000">
            <a:off x="5010099" y="3809433"/>
            <a:ext cx="2171807" cy="2171807"/>
          </a:xfrm>
          <a:prstGeom prst="leftUpArrow">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i="1">
              <a:solidFill>
                <a:schemeClr val="bg1"/>
              </a:solidFill>
              <a:latin typeface="+mj-ea"/>
              <a:ea typeface="+mj-ea"/>
            </a:endParaRPr>
          </a:p>
        </p:txBody>
      </p:sp>
      <p:sp>
        <p:nvSpPr>
          <p:cNvPr id="10" name="矩形 9"/>
          <p:cNvSpPr/>
          <p:nvPr/>
        </p:nvSpPr>
        <p:spPr>
          <a:xfrm>
            <a:off x="1658952" y="4092465"/>
            <a:ext cx="2236510" cy="1077218"/>
          </a:xfrm>
          <a:prstGeom prst="rect">
            <a:avLst/>
          </a:prstGeom>
        </p:spPr>
        <p:txBody>
          <a:bodyPr wrap="none">
            <a:spAutoFit/>
          </a:bodyPr>
          <a:lstStyle/>
          <a:p>
            <a:r>
              <a:rPr lang="zh-CN" altLang="en-US" sz="3200" dirty="0">
                <a:latin typeface="+mj-ea"/>
                <a:ea typeface="+mj-ea"/>
              </a:rPr>
              <a:t>原原本本学</a:t>
            </a:r>
            <a:endParaRPr lang="en-US" altLang="zh-CN" sz="3200" dirty="0">
              <a:latin typeface="+mj-ea"/>
              <a:ea typeface="+mj-ea"/>
            </a:endParaRPr>
          </a:p>
          <a:p>
            <a:r>
              <a:rPr lang="zh-CN" altLang="en-US" sz="3200" dirty="0">
                <a:latin typeface="+mj-ea"/>
                <a:ea typeface="+mj-ea"/>
              </a:rPr>
              <a:t>反反复复学</a:t>
            </a:r>
            <a:endParaRPr lang="en-US" altLang="zh-CN" sz="3200" dirty="0">
              <a:latin typeface="+mj-ea"/>
              <a:ea typeface="+mj-ea"/>
            </a:endParaRPr>
          </a:p>
        </p:txBody>
      </p:sp>
      <p:sp>
        <p:nvSpPr>
          <p:cNvPr id="11" name="矩形 10"/>
          <p:cNvSpPr/>
          <p:nvPr/>
        </p:nvSpPr>
        <p:spPr>
          <a:xfrm>
            <a:off x="8595088" y="4092465"/>
            <a:ext cx="2236510" cy="1077218"/>
          </a:xfrm>
          <a:prstGeom prst="rect">
            <a:avLst/>
          </a:prstGeom>
        </p:spPr>
        <p:txBody>
          <a:bodyPr wrap="none">
            <a:spAutoFit/>
          </a:bodyPr>
          <a:lstStyle/>
          <a:p>
            <a:r>
              <a:rPr lang="zh-CN" altLang="en-US" sz="3200" dirty="0">
                <a:latin typeface="+mj-ea"/>
                <a:ea typeface="+mj-ea"/>
              </a:rPr>
              <a:t>联系实际学</a:t>
            </a:r>
            <a:endParaRPr lang="en-US" altLang="zh-CN" sz="3200" dirty="0">
              <a:latin typeface="+mj-ea"/>
              <a:ea typeface="+mj-ea"/>
            </a:endParaRPr>
          </a:p>
          <a:p>
            <a:r>
              <a:rPr lang="zh-CN" altLang="en-US" sz="3200" dirty="0">
                <a:latin typeface="+mj-ea"/>
                <a:ea typeface="+mj-ea"/>
              </a:rPr>
              <a:t>深入思考学</a:t>
            </a:r>
          </a:p>
        </p:txBody>
      </p:sp>
    </p:spTree>
    <p:extLst>
      <p:ext uri="{BB962C8B-B14F-4D97-AF65-F5344CB8AC3E}">
        <p14:creationId xmlns:p14="http://schemas.microsoft.com/office/powerpoint/2010/main" val="398153933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675" decel="100000" fill="hold"/>
                                        <p:tgtEl>
                                          <p:spTgt spid="5"/>
                                        </p:tgtEl>
                                        <p:attrNameLst>
                                          <p:attrName>ppt_y</p:attrName>
                                        </p:attrNameLst>
                                      </p:cBhvr>
                                      <p:tavLst>
                                        <p:tav tm="0">
                                          <p:val>
                                            <p:strVal val="#ppt_y+1"/>
                                          </p:val>
                                        </p:tav>
                                        <p:tav tm="100000">
                                          <p:val>
                                            <p:strVal val="#ppt_y-.03"/>
                                          </p:val>
                                        </p:tav>
                                      </p:tavLst>
                                    </p:anim>
                                    <p:anim calcmode="lin" valueType="num">
                                      <p:cBhvr>
                                        <p:cTn id="10" dur="1" accel="100000" fill="hold">
                                          <p:stCondLst>
                                            <p:cond delay="749"/>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750"/>
                                        <p:tgtEl>
                                          <p:spTgt spid="6"/>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750" fill="hold"/>
                                        <p:tgtEl>
                                          <p:spTgt spid="9"/>
                                        </p:tgtEl>
                                        <p:attrNameLst>
                                          <p:attrName>ppt_w</p:attrName>
                                        </p:attrNameLst>
                                      </p:cBhvr>
                                      <p:tavLst>
                                        <p:tav tm="0">
                                          <p:val>
                                            <p:fltVal val="0"/>
                                          </p:val>
                                        </p:tav>
                                        <p:tav tm="100000">
                                          <p:val>
                                            <p:strVal val="#ppt_w"/>
                                          </p:val>
                                        </p:tav>
                                      </p:tavLst>
                                    </p:anim>
                                    <p:anim calcmode="lin" valueType="num">
                                      <p:cBhvr>
                                        <p:cTn id="19" dur="750" fill="hold"/>
                                        <p:tgtEl>
                                          <p:spTgt spid="9"/>
                                        </p:tgtEl>
                                        <p:attrNameLst>
                                          <p:attrName>ppt_h</p:attrName>
                                        </p:attrNameLst>
                                      </p:cBhvr>
                                      <p:tavLst>
                                        <p:tav tm="0">
                                          <p:val>
                                            <p:fltVal val="0"/>
                                          </p:val>
                                        </p:tav>
                                        <p:tav tm="100000">
                                          <p:val>
                                            <p:strVal val="#ppt_h"/>
                                          </p:val>
                                        </p:tav>
                                      </p:tavLst>
                                    </p:anim>
                                    <p:animEffect transition="in" filter="fade">
                                      <p:cBhvr>
                                        <p:cTn id="20" dur="750"/>
                                        <p:tgtEl>
                                          <p:spTgt spid="9"/>
                                        </p:tgtEl>
                                      </p:cBhvr>
                                    </p:animEffect>
                                  </p:childTnLst>
                                </p:cTn>
                              </p:par>
                            </p:childTnLst>
                          </p:cTn>
                        </p:par>
                        <p:par>
                          <p:cTn id="21" fill="hold">
                            <p:stCondLst>
                              <p:cond delay="225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750"/>
                                        <p:tgtEl>
                                          <p:spTgt spid="10"/>
                                        </p:tgtEl>
                                      </p:cBhvr>
                                    </p:animEffect>
                                    <p:anim calcmode="lin" valueType="num">
                                      <p:cBhvr>
                                        <p:cTn id="25" dur="750" fill="hold"/>
                                        <p:tgtEl>
                                          <p:spTgt spid="10"/>
                                        </p:tgtEl>
                                        <p:attrNameLst>
                                          <p:attrName>ppt_x</p:attrName>
                                        </p:attrNameLst>
                                      </p:cBhvr>
                                      <p:tavLst>
                                        <p:tav tm="0">
                                          <p:val>
                                            <p:strVal val="#ppt_x"/>
                                          </p:val>
                                        </p:tav>
                                        <p:tav tm="100000">
                                          <p:val>
                                            <p:strVal val="#ppt_x"/>
                                          </p:val>
                                        </p:tav>
                                      </p:tavLst>
                                    </p:anim>
                                    <p:anim calcmode="lin" valueType="num">
                                      <p:cBhvr>
                                        <p:cTn id="26" dur="750" fill="hold"/>
                                        <p:tgtEl>
                                          <p:spTgt spid="1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750"/>
                                        <p:tgtEl>
                                          <p:spTgt spid="11"/>
                                        </p:tgtEl>
                                      </p:cBhvr>
                                    </p:animEffect>
                                    <p:anim calcmode="lin" valueType="num">
                                      <p:cBhvr>
                                        <p:cTn id="30" dur="750" fill="hold"/>
                                        <p:tgtEl>
                                          <p:spTgt spid="11"/>
                                        </p:tgtEl>
                                        <p:attrNameLst>
                                          <p:attrName>ppt_x</p:attrName>
                                        </p:attrNameLst>
                                      </p:cBhvr>
                                      <p:tavLst>
                                        <p:tav tm="0">
                                          <p:val>
                                            <p:strVal val="#ppt_x"/>
                                          </p:val>
                                        </p:tav>
                                        <p:tav tm="100000">
                                          <p:val>
                                            <p:strVal val="#ppt_x"/>
                                          </p:val>
                                        </p:tav>
                                      </p:tavLst>
                                    </p:anim>
                                    <p:anim calcmode="lin" valueType="num">
                                      <p:cBhvr>
                                        <p:cTn id="31" dur="75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750" fill="hold"/>
                                        <p:tgtEl>
                                          <p:spTgt spid="7"/>
                                        </p:tgtEl>
                                        <p:attrNameLst>
                                          <p:attrName>ppt_w</p:attrName>
                                        </p:attrNameLst>
                                      </p:cBhvr>
                                      <p:tavLst>
                                        <p:tav tm="0">
                                          <p:val>
                                            <p:fltVal val="0"/>
                                          </p:val>
                                        </p:tav>
                                        <p:tav tm="100000">
                                          <p:val>
                                            <p:strVal val="#ppt_w"/>
                                          </p:val>
                                        </p:tav>
                                      </p:tavLst>
                                    </p:anim>
                                    <p:anim calcmode="lin" valueType="num">
                                      <p:cBhvr>
                                        <p:cTn id="36" dur="750" fill="hold"/>
                                        <p:tgtEl>
                                          <p:spTgt spid="7"/>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750" fill="hold"/>
                                        <p:tgtEl>
                                          <p:spTgt spid="8"/>
                                        </p:tgtEl>
                                        <p:attrNameLst>
                                          <p:attrName>ppt_w</p:attrName>
                                        </p:attrNameLst>
                                      </p:cBhvr>
                                      <p:tavLst>
                                        <p:tav tm="0">
                                          <p:val>
                                            <p:fltVal val="0"/>
                                          </p:val>
                                        </p:tav>
                                        <p:tav tm="100000">
                                          <p:val>
                                            <p:strVal val="#ppt_w"/>
                                          </p:val>
                                        </p:tav>
                                      </p:tavLst>
                                    </p:anim>
                                    <p:anim calcmode="lin" valueType="num">
                                      <p:cBhvr>
                                        <p:cTn id="40" dur="75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animBg="1"/>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六个“联系实际”</a:t>
            </a:r>
          </a:p>
        </p:txBody>
      </p:sp>
      <p:sp>
        <p:nvSpPr>
          <p:cNvPr id="3" name="文本占位符 2"/>
          <p:cNvSpPr>
            <a:spLocks noGrp="1"/>
          </p:cNvSpPr>
          <p:nvPr>
            <p:ph type="body" idx="1"/>
          </p:nvPr>
        </p:nvSpPr>
        <p:spPr/>
        <p:txBody>
          <a:bodyPr/>
          <a:lstStyle/>
          <a:p>
            <a:r>
              <a:rPr lang="en-US" altLang="zh-CN" dirty="0"/>
              <a:t>3 </a:t>
            </a:r>
            <a:r>
              <a:rPr lang="zh-CN" altLang="en-US" dirty="0"/>
              <a:t>两学一做的主要内容</a:t>
            </a:r>
          </a:p>
        </p:txBody>
      </p:sp>
      <p:grpSp>
        <p:nvGrpSpPr>
          <p:cNvPr id="29" name="组合 28"/>
          <p:cNvGrpSpPr/>
          <p:nvPr/>
        </p:nvGrpSpPr>
        <p:grpSpPr>
          <a:xfrm>
            <a:off x="1417937" y="1739902"/>
            <a:ext cx="9382771" cy="571535"/>
            <a:chOff x="1417937" y="1739900"/>
            <a:chExt cx="9382770" cy="571534"/>
          </a:xfrm>
        </p:grpSpPr>
        <p:sp>
          <p:nvSpPr>
            <p:cNvPr id="9" name="圆角矩形 8"/>
            <p:cNvSpPr/>
            <p:nvPr/>
          </p:nvSpPr>
          <p:spPr>
            <a:xfrm>
              <a:off x="2172470" y="1807812"/>
              <a:ext cx="1242658"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联系</a:t>
              </a:r>
            </a:p>
          </p:txBody>
        </p:sp>
        <p:sp>
          <p:nvSpPr>
            <p:cNvPr id="19" name="圆角矩形 18"/>
            <p:cNvSpPr/>
            <p:nvPr/>
          </p:nvSpPr>
          <p:spPr>
            <a:xfrm>
              <a:off x="9540310" y="1807812"/>
              <a:ext cx="1260397"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的实际</a:t>
              </a:r>
            </a:p>
          </p:txBody>
        </p:sp>
        <p:sp>
          <p:nvSpPr>
            <p:cNvPr id="8" name="圆角矩形 7"/>
            <p:cNvSpPr/>
            <p:nvPr/>
          </p:nvSpPr>
          <p:spPr>
            <a:xfrm>
              <a:off x="1417937" y="1739900"/>
              <a:ext cx="918864"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１</a:t>
              </a:r>
            </a:p>
          </p:txBody>
        </p:sp>
        <p:sp>
          <p:nvSpPr>
            <p:cNvPr id="10" name="圆角矩形 9"/>
            <p:cNvSpPr/>
            <p:nvPr/>
          </p:nvSpPr>
          <p:spPr>
            <a:xfrm flipH="1">
              <a:off x="3276270" y="1740084"/>
              <a:ext cx="6347377"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党的历史和今天党所处的历史方位、承担的历史使命</a:t>
              </a:r>
            </a:p>
          </p:txBody>
        </p:sp>
      </p:grpSp>
      <p:grpSp>
        <p:nvGrpSpPr>
          <p:cNvPr id="30" name="组合 29"/>
          <p:cNvGrpSpPr/>
          <p:nvPr/>
        </p:nvGrpSpPr>
        <p:grpSpPr>
          <a:xfrm>
            <a:off x="1417937" y="2507013"/>
            <a:ext cx="9382771" cy="571497"/>
            <a:chOff x="1417937" y="2507010"/>
            <a:chExt cx="9382770" cy="571497"/>
          </a:xfrm>
        </p:grpSpPr>
        <p:sp>
          <p:nvSpPr>
            <p:cNvPr id="12" name="圆角矩形 11"/>
            <p:cNvSpPr/>
            <p:nvPr/>
          </p:nvSpPr>
          <p:spPr>
            <a:xfrm>
              <a:off x="2172470" y="2574922"/>
              <a:ext cx="1242658"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联系</a:t>
              </a:r>
            </a:p>
          </p:txBody>
        </p:sp>
        <p:sp>
          <p:nvSpPr>
            <p:cNvPr id="20" name="圆角矩形 19"/>
            <p:cNvSpPr/>
            <p:nvPr/>
          </p:nvSpPr>
          <p:spPr>
            <a:xfrm>
              <a:off x="9540310" y="2574922"/>
              <a:ext cx="1260397"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的实际</a:t>
              </a:r>
            </a:p>
          </p:txBody>
        </p:sp>
        <p:sp>
          <p:nvSpPr>
            <p:cNvPr id="4" name="圆角矩形 3"/>
            <p:cNvSpPr/>
            <p:nvPr/>
          </p:nvSpPr>
          <p:spPr>
            <a:xfrm flipH="1">
              <a:off x="3276270" y="2507157"/>
              <a:ext cx="6347377"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党的理论发展和今天坚定理想信念</a:t>
              </a:r>
            </a:p>
          </p:txBody>
        </p:sp>
        <p:sp>
          <p:nvSpPr>
            <p:cNvPr id="11" name="圆角矩形 10"/>
            <p:cNvSpPr/>
            <p:nvPr/>
          </p:nvSpPr>
          <p:spPr>
            <a:xfrm>
              <a:off x="1417937" y="2507010"/>
              <a:ext cx="918864"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2</a:t>
              </a:r>
              <a:endParaRPr lang="zh-CN" altLang="en-US" sz="3600" dirty="0">
                <a:solidFill>
                  <a:schemeClr val="bg1"/>
                </a:solidFill>
                <a:latin typeface="+mj-ea"/>
                <a:ea typeface="+mj-ea"/>
              </a:endParaRPr>
            </a:p>
          </p:txBody>
        </p:sp>
      </p:grpSp>
      <p:grpSp>
        <p:nvGrpSpPr>
          <p:cNvPr id="31" name="组合 30"/>
          <p:cNvGrpSpPr/>
          <p:nvPr/>
        </p:nvGrpSpPr>
        <p:grpSpPr>
          <a:xfrm>
            <a:off x="1417937" y="3274121"/>
            <a:ext cx="9382771" cy="571459"/>
            <a:chOff x="1417937" y="3274121"/>
            <a:chExt cx="9382770" cy="571459"/>
          </a:xfrm>
        </p:grpSpPr>
        <p:sp>
          <p:nvSpPr>
            <p:cNvPr id="14" name="圆角矩形 13"/>
            <p:cNvSpPr/>
            <p:nvPr/>
          </p:nvSpPr>
          <p:spPr>
            <a:xfrm>
              <a:off x="2172470" y="3342033"/>
              <a:ext cx="1242658"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联系</a:t>
              </a:r>
            </a:p>
          </p:txBody>
        </p:sp>
        <p:sp>
          <p:nvSpPr>
            <p:cNvPr id="21" name="圆角矩形 20"/>
            <p:cNvSpPr/>
            <p:nvPr/>
          </p:nvSpPr>
          <p:spPr>
            <a:xfrm>
              <a:off x="9540310" y="3342033"/>
              <a:ext cx="1260397"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的实际</a:t>
              </a:r>
            </a:p>
          </p:txBody>
        </p:sp>
        <p:sp>
          <p:nvSpPr>
            <p:cNvPr id="5" name="圆角矩形 4"/>
            <p:cNvSpPr/>
            <p:nvPr/>
          </p:nvSpPr>
          <p:spPr>
            <a:xfrm flipH="1">
              <a:off x="3276270" y="3274230"/>
              <a:ext cx="6347377"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党的基本路线和今天做好各项工作</a:t>
              </a:r>
            </a:p>
          </p:txBody>
        </p:sp>
        <p:sp>
          <p:nvSpPr>
            <p:cNvPr id="13" name="圆角矩形 12"/>
            <p:cNvSpPr/>
            <p:nvPr/>
          </p:nvSpPr>
          <p:spPr>
            <a:xfrm>
              <a:off x="1417937" y="3274121"/>
              <a:ext cx="918864"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3</a:t>
              </a:r>
              <a:endParaRPr lang="zh-CN" altLang="en-US" sz="3600" dirty="0">
                <a:solidFill>
                  <a:schemeClr val="bg1"/>
                </a:solidFill>
                <a:latin typeface="+mj-ea"/>
                <a:ea typeface="+mj-ea"/>
              </a:endParaRPr>
            </a:p>
          </p:txBody>
        </p:sp>
      </p:grpSp>
      <p:grpSp>
        <p:nvGrpSpPr>
          <p:cNvPr id="32" name="组合 31"/>
          <p:cNvGrpSpPr/>
          <p:nvPr/>
        </p:nvGrpSpPr>
        <p:grpSpPr>
          <a:xfrm>
            <a:off x="1417937" y="4041233"/>
            <a:ext cx="9382771" cy="571423"/>
            <a:chOff x="1417937" y="4041231"/>
            <a:chExt cx="9382770" cy="571422"/>
          </a:xfrm>
        </p:grpSpPr>
        <p:sp>
          <p:nvSpPr>
            <p:cNvPr id="16" name="圆角矩形 15"/>
            <p:cNvSpPr/>
            <p:nvPr/>
          </p:nvSpPr>
          <p:spPr>
            <a:xfrm>
              <a:off x="2172470" y="4109143"/>
              <a:ext cx="1242658"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联系</a:t>
              </a:r>
            </a:p>
          </p:txBody>
        </p:sp>
        <p:sp>
          <p:nvSpPr>
            <p:cNvPr id="22" name="圆角矩形 21"/>
            <p:cNvSpPr/>
            <p:nvPr/>
          </p:nvSpPr>
          <p:spPr>
            <a:xfrm>
              <a:off x="9540310" y="4109143"/>
              <a:ext cx="1260397"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的实际</a:t>
              </a:r>
            </a:p>
          </p:txBody>
        </p:sp>
        <p:sp>
          <p:nvSpPr>
            <p:cNvPr id="15" name="圆角矩形 14"/>
            <p:cNvSpPr/>
            <p:nvPr/>
          </p:nvSpPr>
          <p:spPr>
            <a:xfrm>
              <a:off x="1417937" y="4041231"/>
              <a:ext cx="918864"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4</a:t>
              </a:r>
              <a:endParaRPr lang="zh-CN" altLang="en-US" sz="3600" dirty="0">
                <a:solidFill>
                  <a:schemeClr val="bg1"/>
                </a:solidFill>
                <a:latin typeface="+mj-ea"/>
                <a:ea typeface="+mj-ea"/>
              </a:endParaRPr>
            </a:p>
          </p:txBody>
        </p:sp>
        <p:sp>
          <p:nvSpPr>
            <p:cNvPr id="6" name="圆角矩形 5"/>
            <p:cNvSpPr/>
            <p:nvPr/>
          </p:nvSpPr>
          <p:spPr>
            <a:xfrm flipH="1">
              <a:off x="3276270" y="4041303"/>
              <a:ext cx="6347377"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党的性质宗旨和今天更好为人民服务</a:t>
              </a:r>
            </a:p>
          </p:txBody>
        </p:sp>
      </p:grpSp>
      <p:grpSp>
        <p:nvGrpSpPr>
          <p:cNvPr id="33" name="组合 32"/>
          <p:cNvGrpSpPr/>
          <p:nvPr/>
        </p:nvGrpSpPr>
        <p:grpSpPr>
          <a:xfrm>
            <a:off x="1417937" y="4808344"/>
            <a:ext cx="9382771" cy="571385"/>
            <a:chOff x="1417937" y="4808341"/>
            <a:chExt cx="9382770" cy="571385"/>
          </a:xfrm>
        </p:grpSpPr>
        <p:sp>
          <p:nvSpPr>
            <p:cNvPr id="18" name="圆角矩形 17"/>
            <p:cNvSpPr/>
            <p:nvPr/>
          </p:nvSpPr>
          <p:spPr>
            <a:xfrm>
              <a:off x="2172470" y="4876254"/>
              <a:ext cx="1242658"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联系</a:t>
              </a:r>
            </a:p>
          </p:txBody>
        </p:sp>
        <p:sp>
          <p:nvSpPr>
            <p:cNvPr id="23" name="圆角矩形 22"/>
            <p:cNvSpPr/>
            <p:nvPr/>
          </p:nvSpPr>
          <p:spPr>
            <a:xfrm>
              <a:off x="9540310" y="4876254"/>
              <a:ext cx="1260397"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的实际</a:t>
              </a:r>
            </a:p>
          </p:txBody>
        </p:sp>
        <p:sp>
          <p:nvSpPr>
            <p:cNvPr id="7" name="圆角矩形 6"/>
            <p:cNvSpPr/>
            <p:nvPr/>
          </p:nvSpPr>
          <p:spPr>
            <a:xfrm flipH="1">
              <a:off x="3276270" y="4808376"/>
              <a:ext cx="6347377"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党员义务权利和今天发挥好党员先锋模范作用</a:t>
              </a:r>
            </a:p>
          </p:txBody>
        </p:sp>
        <p:sp>
          <p:nvSpPr>
            <p:cNvPr id="17" name="圆角矩形 16"/>
            <p:cNvSpPr/>
            <p:nvPr/>
          </p:nvSpPr>
          <p:spPr>
            <a:xfrm>
              <a:off x="1417937" y="4808341"/>
              <a:ext cx="918864"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5</a:t>
              </a:r>
              <a:endParaRPr lang="zh-CN" altLang="en-US" sz="3600" dirty="0">
                <a:solidFill>
                  <a:schemeClr val="bg1"/>
                </a:solidFill>
                <a:latin typeface="+mj-ea"/>
                <a:ea typeface="+mj-ea"/>
              </a:endParaRPr>
            </a:p>
          </p:txBody>
        </p:sp>
      </p:grpSp>
      <p:grpSp>
        <p:nvGrpSpPr>
          <p:cNvPr id="34" name="组合 33"/>
          <p:cNvGrpSpPr/>
          <p:nvPr/>
        </p:nvGrpSpPr>
        <p:grpSpPr>
          <a:xfrm>
            <a:off x="1417937" y="5575453"/>
            <a:ext cx="9382771" cy="571351"/>
            <a:chOff x="1417937" y="5575451"/>
            <a:chExt cx="9382770" cy="571350"/>
          </a:xfrm>
        </p:grpSpPr>
        <p:sp>
          <p:nvSpPr>
            <p:cNvPr id="26" name="圆角矩形 25"/>
            <p:cNvSpPr/>
            <p:nvPr/>
          </p:nvSpPr>
          <p:spPr>
            <a:xfrm>
              <a:off x="2172470" y="5643363"/>
              <a:ext cx="1242658"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联系</a:t>
              </a:r>
            </a:p>
          </p:txBody>
        </p:sp>
        <p:sp>
          <p:nvSpPr>
            <p:cNvPr id="27" name="圆角矩形 26"/>
            <p:cNvSpPr/>
            <p:nvPr/>
          </p:nvSpPr>
          <p:spPr>
            <a:xfrm>
              <a:off x="9540310" y="5643363"/>
              <a:ext cx="1260397" cy="449188"/>
            </a:xfrm>
            <a:prstGeom prst="round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2000" dirty="0">
                  <a:solidFill>
                    <a:schemeClr val="tx2"/>
                  </a:solidFill>
                  <a:latin typeface="+mj-ea"/>
                  <a:ea typeface="+mj-ea"/>
                </a:rPr>
                <a:t>的实际</a:t>
              </a:r>
            </a:p>
          </p:txBody>
        </p:sp>
        <p:sp>
          <p:nvSpPr>
            <p:cNvPr id="24" name="圆角矩形 23"/>
            <p:cNvSpPr/>
            <p:nvPr/>
          </p:nvSpPr>
          <p:spPr>
            <a:xfrm flipH="1">
              <a:off x="3276270" y="5575451"/>
              <a:ext cx="6347377"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党的纪律规矩和今天解决好党内存在的突出问题</a:t>
              </a:r>
            </a:p>
          </p:txBody>
        </p:sp>
        <p:sp>
          <p:nvSpPr>
            <p:cNvPr id="25" name="圆角矩形 24"/>
            <p:cNvSpPr/>
            <p:nvPr/>
          </p:nvSpPr>
          <p:spPr>
            <a:xfrm>
              <a:off x="1417937" y="5575451"/>
              <a:ext cx="918864" cy="571350"/>
            </a:xfrm>
            <a:prstGeom prst="round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6</a:t>
              </a:r>
              <a:endParaRPr lang="zh-CN" altLang="en-US" sz="3600" dirty="0">
                <a:solidFill>
                  <a:schemeClr val="bg1"/>
                </a:solidFill>
                <a:latin typeface="+mj-ea"/>
                <a:ea typeface="+mj-ea"/>
              </a:endParaRPr>
            </a:p>
          </p:txBody>
        </p:sp>
      </p:grpSp>
    </p:spTree>
    <p:extLst>
      <p:ext uri="{BB962C8B-B14F-4D97-AF65-F5344CB8AC3E}">
        <p14:creationId xmlns:p14="http://schemas.microsoft.com/office/powerpoint/2010/main" val="171153736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750"/>
                                        <p:tgtEl>
                                          <p:spTgt spid="29"/>
                                        </p:tgtEl>
                                        <p:attrNameLst>
                                          <p:attrName>ppt_y</p:attrName>
                                        </p:attrNameLst>
                                      </p:cBhvr>
                                      <p:tavLst>
                                        <p:tav tm="0">
                                          <p:val>
                                            <p:strVal val="#ppt_y+#ppt_h*1.125000"/>
                                          </p:val>
                                        </p:tav>
                                        <p:tav tm="100000">
                                          <p:val>
                                            <p:strVal val="#ppt_y"/>
                                          </p:val>
                                        </p:tav>
                                      </p:tavLst>
                                    </p:anim>
                                    <p:animEffect transition="in" filter="wipe(up)">
                                      <p:cBhvr>
                                        <p:cTn id="8" dur="750"/>
                                        <p:tgtEl>
                                          <p:spTgt spid="29"/>
                                        </p:tgtEl>
                                      </p:cBhvr>
                                    </p:animEffect>
                                  </p:childTnLst>
                                </p:cTn>
                              </p:par>
                            </p:childTnLst>
                          </p:cTn>
                        </p:par>
                        <p:par>
                          <p:cTn id="9" fill="hold">
                            <p:stCondLst>
                              <p:cond delay="750"/>
                            </p:stCondLst>
                            <p:childTnLst>
                              <p:par>
                                <p:cTn id="10" presetID="12" presetClass="entr" presetSubtype="4"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750"/>
                                        <p:tgtEl>
                                          <p:spTgt spid="30"/>
                                        </p:tgtEl>
                                        <p:attrNameLst>
                                          <p:attrName>ppt_y</p:attrName>
                                        </p:attrNameLst>
                                      </p:cBhvr>
                                      <p:tavLst>
                                        <p:tav tm="0">
                                          <p:val>
                                            <p:strVal val="#ppt_y+#ppt_h*1.125000"/>
                                          </p:val>
                                        </p:tav>
                                        <p:tav tm="100000">
                                          <p:val>
                                            <p:strVal val="#ppt_y"/>
                                          </p:val>
                                        </p:tav>
                                      </p:tavLst>
                                    </p:anim>
                                    <p:animEffect transition="in" filter="wipe(up)">
                                      <p:cBhvr>
                                        <p:cTn id="13" dur="750"/>
                                        <p:tgtEl>
                                          <p:spTgt spid="30"/>
                                        </p:tgtEl>
                                      </p:cBhvr>
                                    </p:animEffect>
                                  </p:childTnLst>
                                </p:cTn>
                              </p:par>
                            </p:childTnLst>
                          </p:cTn>
                        </p:par>
                        <p:par>
                          <p:cTn id="14" fill="hold">
                            <p:stCondLst>
                              <p:cond delay="1500"/>
                            </p:stCondLst>
                            <p:childTnLst>
                              <p:par>
                                <p:cTn id="15" presetID="12" presetClass="entr" presetSubtype="4"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750"/>
                                        <p:tgtEl>
                                          <p:spTgt spid="31"/>
                                        </p:tgtEl>
                                        <p:attrNameLst>
                                          <p:attrName>ppt_y</p:attrName>
                                        </p:attrNameLst>
                                      </p:cBhvr>
                                      <p:tavLst>
                                        <p:tav tm="0">
                                          <p:val>
                                            <p:strVal val="#ppt_y+#ppt_h*1.125000"/>
                                          </p:val>
                                        </p:tav>
                                        <p:tav tm="100000">
                                          <p:val>
                                            <p:strVal val="#ppt_y"/>
                                          </p:val>
                                        </p:tav>
                                      </p:tavLst>
                                    </p:anim>
                                    <p:animEffect transition="in" filter="wipe(up)">
                                      <p:cBhvr>
                                        <p:cTn id="18" dur="750"/>
                                        <p:tgtEl>
                                          <p:spTgt spid="31"/>
                                        </p:tgtEl>
                                      </p:cBhvr>
                                    </p:animEffect>
                                  </p:childTnLst>
                                </p:cTn>
                              </p:par>
                            </p:childTnLst>
                          </p:cTn>
                        </p:par>
                        <p:par>
                          <p:cTn id="19" fill="hold">
                            <p:stCondLst>
                              <p:cond delay="2250"/>
                            </p:stCondLst>
                            <p:childTnLst>
                              <p:par>
                                <p:cTn id="20" presetID="12" presetClass="entr" presetSubtype="4"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750"/>
                                        <p:tgtEl>
                                          <p:spTgt spid="32"/>
                                        </p:tgtEl>
                                        <p:attrNameLst>
                                          <p:attrName>ppt_y</p:attrName>
                                        </p:attrNameLst>
                                      </p:cBhvr>
                                      <p:tavLst>
                                        <p:tav tm="0">
                                          <p:val>
                                            <p:strVal val="#ppt_y+#ppt_h*1.125000"/>
                                          </p:val>
                                        </p:tav>
                                        <p:tav tm="100000">
                                          <p:val>
                                            <p:strVal val="#ppt_y"/>
                                          </p:val>
                                        </p:tav>
                                      </p:tavLst>
                                    </p:anim>
                                    <p:animEffect transition="in" filter="wipe(up)">
                                      <p:cBhvr>
                                        <p:cTn id="23" dur="750"/>
                                        <p:tgtEl>
                                          <p:spTgt spid="32"/>
                                        </p:tgtEl>
                                      </p:cBhvr>
                                    </p:animEffect>
                                  </p:childTnLst>
                                </p:cTn>
                              </p:par>
                            </p:childTnLst>
                          </p:cTn>
                        </p:par>
                        <p:par>
                          <p:cTn id="24" fill="hold">
                            <p:stCondLst>
                              <p:cond delay="3000"/>
                            </p:stCondLst>
                            <p:childTnLst>
                              <p:par>
                                <p:cTn id="25" presetID="12" presetClass="entr" presetSubtype="4"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750"/>
                                        <p:tgtEl>
                                          <p:spTgt spid="33"/>
                                        </p:tgtEl>
                                        <p:attrNameLst>
                                          <p:attrName>ppt_y</p:attrName>
                                        </p:attrNameLst>
                                      </p:cBhvr>
                                      <p:tavLst>
                                        <p:tav tm="0">
                                          <p:val>
                                            <p:strVal val="#ppt_y+#ppt_h*1.125000"/>
                                          </p:val>
                                        </p:tav>
                                        <p:tav tm="100000">
                                          <p:val>
                                            <p:strVal val="#ppt_y"/>
                                          </p:val>
                                        </p:tav>
                                      </p:tavLst>
                                    </p:anim>
                                    <p:animEffect transition="in" filter="wipe(up)">
                                      <p:cBhvr>
                                        <p:cTn id="28" dur="750"/>
                                        <p:tgtEl>
                                          <p:spTgt spid="33"/>
                                        </p:tgtEl>
                                      </p:cBhvr>
                                    </p:animEffect>
                                  </p:childTnLst>
                                </p:cTn>
                              </p:par>
                            </p:childTnLst>
                          </p:cTn>
                        </p:par>
                        <p:par>
                          <p:cTn id="29" fill="hold">
                            <p:stCondLst>
                              <p:cond delay="3750"/>
                            </p:stCondLst>
                            <p:childTnLst>
                              <p:par>
                                <p:cTn id="30" presetID="12" presetClass="entr" presetSubtype="4"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750"/>
                                        <p:tgtEl>
                                          <p:spTgt spid="34"/>
                                        </p:tgtEl>
                                        <p:attrNameLst>
                                          <p:attrName>ppt_y</p:attrName>
                                        </p:attrNameLst>
                                      </p:cBhvr>
                                      <p:tavLst>
                                        <p:tav tm="0">
                                          <p:val>
                                            <p:strVal val="#ppt_y+#ppt_h*1.125000"/>
                                          </p:val>
                                        </p:tav>
                                        <p:tav tm="100000">
                                          <p:val>
                                            <p:strVal val="#ppt_y"/>
                                          </p:val>
                                        </p:tav>
                                      </p:tavLst>
                                    </p:anim>
                                    <p:animEffect transition="in" filter="wipe(up)">
                                      <p:cBhvr>
                                        <p:cTn id="33"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三个“深入思考”</a:t>
            </a:r>
          </a:p>
        </p:txBody>
      </p:sp>
      <p:sp>
        <p:nvSpPr>
          <p:cNvPr id="3" name="文本占位符 2"/>
          <p:cNvSpPr>
            <a:spLocks noGrp="1"/>
          </p:cNvSpPr>
          <p:nvPr>
            <p:ph type="body" idx="1"/>
          </p:nvPr>
        </p:nvSpPr>
        <p:spPr/>
        <p:txBody>
          <a:bodyPr/>
          <a:lstStyle/>
          <a:p>
            <a:r>
              <a:rPr lang="en-US" altLang="zh-CN" dirty="0"/>
              <a:t>3 </a:t>
            </a:r>
            <a:r>
              <a:rPr lang="zh-CN" altLang="en-US" dirty="0"/>
              <a:t>两学一做的主要内容</a:t>
            </a:r>
          </a:p>
        </p:txBody>
      </p:sp>
      <p:sp>
        <p:nvSpPr>
          <p:cNvPr id="6" name="矩形 2"/>
          <p:cNvSpPr/>
          <p:nvPr/>
        </p:nvSpPr>
        <p:spPr>
          <a:xfrm>
            <a:off x="2607772" y="2247151"/>
            <a:ext cx="7890733" cy="776640"/>
          </a:xfrm>
          <a:prstGeom prst="parallelogram">
            <a:avLst/>
          </a:prstGeom>
          <a:solidFill>
            <a:schemeClr val="bg1">
              <a:alpha val="50000"/>
            </a:schemeClr>
          </a:solidFill>
          <a:ln w="57150" cmpd="thickThin">
            <a:solidFill>
              <a:schemeClr val="tx2"/>
            </a:solidFill>
          </a:ln>
        </p:spPr>
        <p:txBody>
          <a:bodyPr wrap="square" lIns="1836000" tIns="0" rIns="0" bIns="0" anchor="ctr" anchorCtr="1">
            <a:noAutofit/>
          </a:bodyPr>
          <a:lstStyle/>
          <a:p>
            <a:r>
              <a:rPr lang="zh-CN" altLang="en-US" sz="2000" dirty="0">
                <a:solidFill>
                  <a:schemeClr val="tx2"/>
                </a:solidFill>
                <a:latin typeface="+mj-ea"/>
                <a:ea typeface="+mj-ea"/>
              </a:rPr>
              <a:t>党章对党组织和党员、干部的要求是哪些、怎样身体力行</a:t>
            </a:r>
          </a:p>
        </p:txBody>
      </p:sp>
      <p:sp>
        <p:nvSpPr>
          <p:cNvPr id="8" name="矩形 2"/>
          <p:cNvSpPr/>
          <p:nvPr/>
        </p:nvSpPr>
        <p:spPr>
          <a:xfrm>
            <a:off x="2277572" y="3545788"/>
            <a:ext cx="7890733" cy="776640"/>
          </a:xfrm>
          <a:prstGeom prst="parallelogram">
            <a:avLst/>
          </a:prstGeom>
          <a:solidFill>
            <a:schemeClr val="bg1">
              <a:alpha val="50000"/>
            </a:schemeClr>
          </a:solidFill>
          <a:ln w="57150" cmpd="thickThin">
            <a:solidFill>
              <a:schemeClr val="tx2"/>
            </a:solidFill>
          </a:ln>
        </p:spPr>
        <p:txBody>
          <a:bodyPr wrap="square" lIns="1836000" tIns="0" rIns="0" bIns="0" anchor="ctr" anchorCtr="1">
            <a:noAutofit/>
          </a:bodyPr>
          <a:lstStyle/>
          <a:p>
            <a:r>
              <a:rPr lang="zh-CN" altLang="en-US" sz="2000" dirty="0">
                <a:solidFill>
                  <a:schemeClr val="tx2"/>
                </a:solidFill>
                <a:latin typeface="+mj-ea"/>
                <a:ea typeface="+mj-ea"/>
              </a:rPr>
              <a:t>对照党章自己哪些没做到、应该如何提高</a:t>
            </a:r>
          </a:p>
        </p:txBody>
      </p:sp>
      <p:sp>
        <p:nvSpPr>
          <p:cNvPr id="10" name="矩形 2"/>
          <p:cNvSpPr/>
          <p:nvPr/>
        </p:nvSpPr>
        <p:spPr>
          <a:xfrm>
            <a:off x="1942175" y="4831725"/>
            <a:ext cx="7890733" cy="776640"/>
          </a:xfrm>
          <a:prstGeom prst="parallelogram">
            <a:avLst/>
          </a:prstGeom>
          <a:solidFill>
            <a:schemeClr val="bg1">
              <a:alpha val="50000"/>
            </a:schemeClr>
          </a:solidFill>
          <a:ln w="57150" cmpd="thickThin">
            <a:solidFill>
              <a:schemeClr val="tx2"/>
            </a:solidFill>
          </a:ln>
        </p:spPr>
        <p:txBody>
          <a:bodyPr wrap="square" lIns="1836000" tIns="0" rIns="0" bIns="0" anchor="ctr" anchorCtr="1">
            <a:noAutofit/>
          </a:bodyPr>
          <a:lstStyle/>
          <a:p>
            <a:r>
              <a:rPr lang="zh-CN" altLang="en-US" sz="2000" dirty="0">
                <a:solidFill>
                  <a:schemeClr val="tx2"/>
                </a:solidFill>
                <a:latin typeface="+mj-ea"/>
                <a:ea typeface="+mj-ea"/>
              </a:rPr>
              <a:t>全面从严治党还有哪些环节需要加强、</a:t>
            </a:r>
            <a:endParaRPr lang="en-US" altLang="zh-CN" sz="2000" dirty="0">
              <a:solidFill>
                <a:schemeClr val="tx2"/>
              </a:solidFill>
              <a:latin typeface="+mj-ea"/>
              <a:ea typeface="+mj-ea"/>
            </a:endParaRPr>
          </a:p>
          <a:p>
            <a:r>
              <a:rPr lang="zh-CN" altLang="en-US" sz="2000" dirty="0">
                <a:solidFill>
                  <a:schemeClr val="tx2"/>
                </a:solidFill>
                <a:latin typeface="+mj-ea"/>
                <a:ea typeface="+mj-ea"/>
              </a:rPr>
              <a:t>哪些制度需要完善</a:t>
            </a:r>
          </a:p>
        </p:txBody>
      </p:sp>
      <p:sp>
        <p:nvSpPr>
          <p:cNvPr id="11" name="平行四边形 10"/>
          <p:cNvSpPr/>
          <p:nvPr/>
        </p:nvSpPr>
        <p:spPr>
          <a:xfrm>
            <a:off x="9920531" y="2382167"/>
            <a:ext cx="901700" cy="506612"/>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i="1" dirty="0">
                <a:solidFill>
                  <a:schemeClr val="bg1"/>
                </a:solidFill>
                <a:latin typeface="+mj-ea"/>
                <a:ea typeface="+mj-ea"/>
              </a:rPr>
              <a:t>1</a:t>
            </a:r>
            <a:endParaRPr lang="zh-CN" altLang="en-US" sz="3600" i="1" dirty="0">
              <a:solidFill>
                <a:schemeClr val="bg1"/>
              </a:solidFill>
              <a:latin typeface="+mj-ea"/>
              <a:ea typeface="+mj-ea"/>
            </a:endParaRPr>
          </a:p>
        </p:txBody>
      </p:sp>
      <p:sp>
        <p:nvSpPr>
          <p:cNvPr id="12" name="平行四边形 11"/>
          <p:cNvSpPr/>
          <p:nvPr/>
        </p:nvSpPr>
        <p:spPr>
          <a:xfrm>
            <a:off x="9587379" y="3674454"/>
            <a:ext cx="901700" cy="506612"/>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i="1" dirty="0">
                <a:solidFill>
                  <a:schemeClr val="bg1"/>
                </a:solidFill>
                <a:latin typeface="+mj-ea"/>
                <a:ea typeface="+mj-ea"/>
              </a:rPr>
              <a:t>2</a:t>
            </a:r>
            <a:endParaRPr lang="zh-CN" altLang="en-US" sz="3600" i="1" dirty="0">
              <a:solidFill>
                <a:schemeClr val="bg1"/>
              </a:solidFill>
              <a:latin typeface="+mj-ea"/>
              <a:ea typeface="+mj-ea"/>
            </a:endParaRPr>
          </a:p>
        </p:txBody>
      </p:sp>
      <p:sp>
        <p:nvSpPr>
          <p:cNvPr id="13" name="平行四边形 12"/>
          <p:cNvSpPr/>
          <p:nvPr/>
        </p:nvSpPr>
        <p:spPr>
          <a:xfrm>
            <a:off x="9254227" y="4966739"/>
            <a:ext cx="901700" cy="506612"/>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i="1" dirty="0">
                <a:solidFill>
                  <a:schemeClr val="bg1"/>
                </a:solidFill>
                <a:latin typeface="+mj-ea"/>
                <a:ea typeface="+mj-ea"/>
              </a:rPr>
              <a:t>3</a:t>
            </a:r>
            <a:endParaRPr lang="zh-CN" altLang="en-US" sz="3600" i="1" dirty="0">
              <a:solidFill>
                <a:schemeClr val="bg1"/>
              </a:solidFill>
              <a:latin typeface="+mj-ea"/>
              <a:ea typeface="+mj-ea"/>
            </a:endParaRPr>
          </a:p>
        </p:txBody>
      </p:sp>
      <p:sp>
        <p:nvSpPr>
          <p:cNvPr id="5" name="矩形 2"/>
          <p:cNvSpPr/>
          <p:nvPr/>
        </p:nvSpPr>
        <p:spPr>
          <a:xfrm>
            <a:off x="2937974" y="2126451"/>
            <a:ext cx="2120900" cy="1067880"/>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200" i="1" dirty="0">
                <a:solidFill>
                  <a:schemeClr val="bg1"/>
                </a:solidFill>
                <a:latin typeface="+mj-ea"/>
                <a:ea typeface="+mj-ea"/>
              </a:rPr>
              <a:t>深入思考</a:t>
            </a:r>
          </a:p>
        </p:txBody>
      </p:sp>
      <p:sp>
        <p:nvSpPr>
          <p:cNvPr id="7" name="矩形 2"/>
          <p:cNvSpPr/>
          <p:nvPr/>
        </p:nvSpPr>
        <p:spPr>
          <a:xfrm>
            <a:off x="2607774" y="3425088"/>
            <a:ext cx="2120900" cy="1067880"/>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200" i="1" dirty="0">
                <a:solidFill>
                  <a:schemeClr val="bg1"/>
                </a:solidFill>
                <a:latin typeface="+mj-ea"/>
                <a:ea typeface="+mj-ea"/>
              </a:rPr>
              <a:t>深入思考</a:t>
            </a:r>
          </a:p>
        </p:txBody>
      </p:sp>
      <p:sp>
        <p:nvSpPr>
          <p:cNvPr id="9" name="矩形 2"/>
          <p:cNvSpPr/>
          <p:nvPr/>
        </p:nvSpPr>
        <p:spPr>
          <a:xfrm>
            <a:off x="2272375" y="4711027"/>
            <a:ext cx="2120900" cy="1067880"/>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200" i="1" dirty="0">
                <a:solidFill>
                  <a:schemeClr val="bg1"/>
                </a:solidFill>
                <a:latin typeface="+mj-ea"/>
                <a:ea typeface="+mj-ea"/>
              </a:rPr>
              <a:t>深入思考</a:t>
            </a:r>
          </a:p>
        </p:txBody>
      </p:sp>
      <p:sp>
        <p:nvSpPr>
          <p:cNvPr id="14" name="平行四边形 13"/>
          <p:cNvSpPr/>
          <p:nvPr/>
        </p:nvSpPr>
        <p:spPr>
          <a:xfrm>
            <a:off x="2412178" y="2628900"/>
            <a:ext cx="419383" cy="290357"/>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i="1" dirty="0">
              <a:solidFill>
                <a:schemeClr val="bg1"/>
              </a:solidFill>
              <a:latin typeface="+mj-ea"/>
              <a:ea typeface="+mj-ea"/>
            </a:endParaRPr>
          </a:p>
        </p:txBody>
      </p:sp>
      <p:sp>
        <p:nvSpPr>
          <p:cNvPr id="15" name="平行四边形 14"/>
          <p:cNvSpPr/>
          <p:nvPr/>
        </p:nvSpPr>
        <p:spPr>
          <a:xfrm>
            <a:off x="2079026" y="3921188"/>
            <a:ext cx="419383" cy="290357"/>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i="1" dirty="0">
              <a:solidFill>
                <a:schemeClr val="bg1"/>
              </a:solidFill>
              <a:latin typeface="+mj-ea"/>
              <a:ea typeface="+mj-ea"/>
            </a:endParaRPr>
          </a:p>
        </p:txBody>
      </p:sp>
      <p:sp>
        <p:nvSpPr>
          <p:cNvPr id="16" name="平行四边形 15"/>
          <p:cNvSpPr/>
          <p:nvPr/>
        </p:nvSpPr>
        <p:spPr>
          <a:xfrm>
            <a:off x="1745873" y="5213476"/>
            <a:ext cx="419383" cy="290357"/>
          </a:xfrm>
          <a:prstGeom prst="parallelogram">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i="1" dirty="0">
              <a:solidFill>
                <a:schemeClr val="bg1"/>
              </a:solidFill>
              <a:latin typeface="+mj-ea"/>
              <a:ea typeface="+mj-ea"/>
            </a:endParaRPr>
          </a:p>
        </p:txBody>
      </p:sp>
    </p:spTree>
    <p:extLst>
      <p:ext uri="{BB962C8B-B14F-4D97-AF65-F5344CB8AC3E}">
        <p14:creationId xmlns:p14="http://schemas.microsoft.com/office/powerpoint/2010/main" val="43286252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90"/>
                                          </p:val>
                                        </p:tav>
                                        <p:tav tm="100000">
                                          <p:val>
                                            <p:fltVal val="0"/>
                                          </p:val>
                                        </p:tav>
                                      </p:tavLst>
                                    </p:anim>
                                    <p:animEffect transition="in" filter="fade">
                                      <p:cBhvr>
                                        <p:cTn id="10" dur="750"/>
                                        <p:tgtEl>
                                          <p:spTgt spid="5"/>
                                        </p:tgtEl>
                                      </p:cBhvr>
                                    </p:animEffect>
                                  </p:childTnLst>
                                </p:cTn>
                              </p:par>
                              <p:par>
                                <p:cTn id="11" presetID="2" presetClass="entr" presetSubtype="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fill="hold"/>
                                        <p:tgtEl>
                                          <p:spTgt spid="6"/>
                                        </p:tgtEl>
                                        <p:attrNameLst>
                                          <p:attrName>ppt_x</p:attrName>
                                        </p:attrNameLst>
                                      </p:cBhvr>
                                      <p:tavLst>
                                        <p:tav tm="0">
                                          <p:val>
                                            <p:strVal val="1+#ppt_w/2"/>
                                          </p:val>
                                        </p:tav>
                                        <p:tav tm="100000">
                                          <p:val>
                                            <p:strVal val="#ppt_x"/>
                                          </p:val>
                                        </p:tav>
                                      </p:tavLst>
                                    </p:anim>
                                    <p:anim calcmode="lin" valueType="num">
                                      <p:cBhvr additive="base">
                                        <p:cTn id="14" dur="75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750" fill="hold"/>
                                        <p:tgtEl>
                                          <p:spTgt spid="11"/>
                                        </p:tgtEl>
                                        <p:attrNameLst>
                                          <p:attrName>ppt_x</p:attrName>
                                        </p:attrNameLst>
                                      </p:cBhvr>
                                      <p:tavLst>
                                        <p:tav tm="0">
                                          <p:val>
                                            <p:strVal val="0-#ppt_w/2"/>
                                          </p:val>
                                        </p:tav>
                                        <p:tav tm="100000">
                                          <p:val>
                                            <p:strVal val="#ppt_x"/>
                                          </p:val>
                                        </p:tav>
                                      </p:tavLst>
                                    </p:anim>
                                    <p:anim calcmode="lin" valueType="num">
                                      <p:cBhvr additive="base">
                                        <p:cTn id="18" dur="75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750" fill="hold"/>
                                        <p:tgtEl>
                                          <p:spTgt spid="14"/>
                                        </p:tgtEl>
                                        <p:attrNameLst>
                                          <p:attrName>ppt_x</p:attrName>
                                        </p:attrNameLst>
                                      </p:cBhvr>
                                      <p:tavLst>
                                        <p:tav tm="0">
                                          <p:val>
                                            <p:strVal val="0-#ppt_w/2"/>
                                          </p:val>
                                        </p:tav>
                                        <p:tav tm="100000">
                                          <p:val>
                                            <p:strVal val="#ppt_x"/>
                                          </p:val>
                                        </p:tav>
                                      </p:tavLst>
                                    </p:anim>
                                    <p:anim calcmode="lin" valueType="num">
                                      <p:cBhvr additive="base">
                                        <p:cTn id="22" dur="750" fill="hold"/>
                                        <p:tgtEl>
                                          <p:spTgt spid="14"/>
                                        </p:tgtEl>
                                        <p:attrNameLst>
                                          <p:attrName>ppt_y</p:attrName>
                                        </p:attrNameLst>
                                      </p:cBhvr>
                                      <p:tavLst>
                                        <p:tav tm="0">
                                          <p:val>
                                            <p:strVal val="#ppt_y"/>
                                          </p:val>
                                        </p:tav>
                                        <p:tav tm="100000">
                                          <p:val>
                                            <p:strVal val="#ppt_y"/>
                                          </p:val>
                                        </p:tav>
                                      </p:tavLst>
                                    </p:anim>
                                  </p:childTnLst>
                                </p:cTn>
                              </p:par>
                            </p:childTnLst>
                          </p:cTn>
                        </p:par>
                        <p:par>
                          <p:cTn id="23" fill="hold">
                            <p:stCondLst>
                              <p:cond delay="750"/>
                            </p:stCondLst>
                            <p:childTnLst>
                              <p:par>
                                <p:cTn id="24" presetID="31"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750" fill="hold"/>
                                        <p:tgtEl>
                                          <p:spTgt spid="7"/>
                                        </p:tgtEl>
                                        <p:attrNameLst>
                                          <p:attrName>ppt_w</p:attrName>
                                        </p:attrNameLst>
                                      </p:cBhvr>
                                      <p:tavLst>
                                        <p:tav tm="0">
                                          <p:val>
                                            <p:fltVal val="0"/>
                                          </p:val>
                                        </p:tav>
                                        <p:tav tm="100000">
                                          <p:val>
                                            <p:strVal val="#ppt_w"/>
                                          </p:val>
                                        </p:tav>
                                      </p:tavLst>
                                    </p:anim>
                                    <p:anim calcmode="lin" valueType="num">
                                      <p:cBhvr>
                                        <p:cTn id="27" dur="750" fill="hold"/>
                                        <p:tgtEl>
                                          <p:spTgt spid="7"/>
                                        </p:tgtEl>
                                        <p:attrNameLst>
                                          <p:attrName>ppt_h</p:attrName>
                                        </p:attrNameLst>
                                      </p:cBhvr>
                                      <p:tavLst>
                                        <p:tav tm="0">
                                          <p:val>
                                            <p:fltVal val="0"/>
                                          </p:val>
                                        </p:tav>
                                        <p:tav tm="100000">
                                          <p:val>
                                            <p:strVal val="#ppt_h"/>
                                          </p:val>
                                        </p:tav>
                                      </p:tavLst>
                                    </p:anim>
                                    <p:anim calcmode="lin" valueType="num">
                                      <p:cBhvr>
                                        <p:cTn id="28" dur="750" fill="hold"/>
                                        <p:tgtEl>
                                          <p:spTgt spid="7"/>
                                        </p:tgtEl>
                                        <p:attrNameLst>
                                          <p:attrName>style.rotation</p:attrName>
                                        </p:attrNameLst>
                                      </p:cBhvr>
                                      <p:tavLst>
                                        <p:tav tm="0">
                                          <p:val>
                                            <p:fltVal val="90"/>
                                          </p:val>
                                        </p:tav>
                                        <p:tav tm="100000">
                                          <p:val>
                                            <p:fltVal val="0"/>
                                          </p:val>
                                        </p:tav>
                                      </p:tavLst>
                                    </p:anim>
                                    <p:animEffect transition="in" filter="fade">
                                      <p:cBhvr>
                                        <p:cTn id="29" dur="750"/>
                                        <p:tgtEl>
                                          <p:spTgt spid="7"/>
                                        </p:tgtEl>
                                      </p:cBhvr>
                                    </p:animEffect>
                                  </p:childTnLst>
                                </p:cTn>
                              </p:par>
                              <p:par>
                                <p:cTn id="30" presetID="2" presetClass="entr" presetSubtype="2"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1+#ppt_w/2"/>
                                          </p:val>
                                        </p:tav>
                                        <p:tav tm="100000">
                                          <p:val>
                                            <p:strVal val="#ppt_x"/>
                                          </p:val>
                                        </p:tav>
                                      </p:tavLst>
                                    </p:anim>
                                    <p:anim calcmode="lin" valueType="num">
                                      <p:cBhvr additive="base">
                                        <p:cTn id="33" dur="75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750" fill="hold"/>
                                        <p:tgtEl>
                                          <p:spTgt spid="12"/>
                                        </p:tgtEl>
                                        <p:attrNameLst>
                                          <p:attrName>ppt_x</p:attrName>
                                        </p:attrNameLst>
                                      </p:cBhvr>
                                      <p:tavLst>
                                        <p:tav tm="0">
                                          <p:val>
                                            <p:strVal val="0-#ppt_w/2"/>
                                          </p:val>
                                        </p:tav>
                                        <p:tav tm="100000">
                                          <p:val>
                                            <p:strVal val="#ppt_x"/>
                                          </p:val>
                                        </p:tav>
                                      </p:tavLst>
                                    </p:anim>
                                    <p:anim calcmode="lin" valueType="num">
                                      <p:cBhvr additive="base">
                                        <p:cTn id="37" dur="750" fill="hold"/>
                                        <p:tgtEl>
                                          <p:spTgt spid="1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750" fill="hold"/>
                                        <p:tgtEl>
                                          <p:spTgt spid="15"/>
                                        </p:tgtEl>
                                        <p:attrNameLst>
                                          <p:attrName>ppt_x</p:attrName>
                                        </p:attrNameLst>
                                      </p:cBhvr>
                                      <p:tavLst>
                                        <p:tav tm="0">
                                          <p:val>
                                            <p:strVal val="0-#ppt_w/2"/>
                                          </p:val>
                                        </p:tav>
                                        <p:tav tm="100000">
                                          <p:val>
                                            <p:strVal val="#ppt_x"/>
                                          </p:val>
                                        </p:tav>
                                      </p:tavLst>
                                    </p:anim>
                                    <p:anim calcmode="lin" valueType="num">
                                      <p:cBhvr additive="base">
                                        <p:cTn id="41" dur="750" fill="hold"/>
                                        <p:tgtEl>
                                          <p:spTgt spid="15"/>
                                        </p:tgtEl>
                                        <p:attrNameLst>
                                          <p:attrName>ppt_y</p:attrName>
                                        </p:attrNameLst>
                                      </p:cBhvr>
                                      <p:tavLst>
                                        <p:tav tm="0">
                                          <p:val>
                                            <p:strVal val="#ppt_y"/>
                                          </p:val>
                                        </p:tav>
                                        <p:tav tm="100000">
                                          <p:val>
                                            <p:strVal val="#ppt_y"/>
                                          </p:val>
                                        </p:tav>
                                      </p:tavLst>
                                    </p:anim>
                                  </p:childTnLst>
                                </p:cTn>
                              </p:par>
                            </p:childTnLst>
                          </p:cTn>
                        </p:par>
                        <p:par>
                          <p:cTn id="42" fill="hold">
                            <p:stCondLst>
                              <p:cond delay="1500"/>
                            </p:stCondLst>
                            <p:childTnLst>
                              <p:par>
                                <p:cTn id="43" presetID="31"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750" fill="hold"/>
                                        <p:tgtEl>
                                          <p:spTgt spid="9"/>
                                        </p:tgtEl>
                                        <p:attrNameLst>
                                          <p:attrName>ppt_w</p:attrName>
                                        </p:attrNameLst>
                                      </p:cBhvr>
                                      <p:tavLst>
                                        <p:tav tm="0">
                                          <p:val>
                                            <p:fltVal val="0"/>
                                          </p:val>
                                        </p:tav>
                                        <p:tav tm="100000">
                                          <p:val>
                                            <p:strVal val="#ppt_w"/>
                                          </p:val>
                                        </p:tav>
                                      </p:tavLst>
                                    </p:anim>
                                    <p:anim calcmode="lin" valueType="num">
                                      <p:cBhvr>
                                        <p:cTn id="46" dur="750" fill="hold"/>
                                        <p:tgtEl>
                                          <p:spTgt spid="9"/>
                                        </p:tgtEl>
                                        <p:attrNameLst>
                                          <p:attrName>ppt_h</p:attrName>
                                        </p:attrNameLst>
                                      </p:cBhvr>
                                      <p:tavLst>
                                        <p:tav tm="0">
                                          <p:val>
                                            <p:fltVal val="0"/>
                                          </p:val>
                                        </p:tav>
                                        <p:tav tm="100000">
                                          <p:val>
                                            <p:strVal val="#ppt_h"/>
                                          </p:val>
                                        </p:tav>
                                      </p:tavLst>
                                    </p:anim>
                                    <p:anim calcmode="lin" valueType="num">
                                      <p:cBhvr>
                                        <p:cTn id="47" dur="750" fill="hold"/>
                                        <p:tgtEl>
                                          <p:spTgt spid="9"/>
                                        </p:tgtEl>
                                        <p:attrNameLst>
                                          <p:attrName>style.rotation</p:attrName>
                                        </p:attrNameLst>
                                      </p:cBhvr>
                                      <p:tavLst>
                                        <p:tav tm="0">
                                          <p:val>
                                            <p:fltVal val="90"/>
                                          </p:val>
                                        </p:tav>
                                        <p:tav tm="100000">
                                          <p:val>
                                            <p:fltVal val="0"/>
                                          </p:val>
                                        </p:tav>
                                      </p:tavLst>
                                    </p:anim>
                                    <p:animEffect transition="in" filter="fade">
                                      <p:cBhvr>
                                        <p:cTn id="48" dur="750"/>
                                        <p:tgtEl>
                                          <p:spTgt spid="9"/>
                                        </p:tgtEl>
                                      </p:cBhvr>
                                    </p:animEffect>
                                  </p:childTnLst>
                                </p:cTn>
                              </p:par>
                              <p:par>
                                <p:cTn id="49" presetID="2" presetClass="entr" presetSubtype="2"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750" fill="hold"/>
                                        <p:tgtEl>
                                          <p:spTgt spid="10"/>
                                        </p:tgtEl>
                                        <p:attrNameLst>
                                          <p:attrName>ppt_x</p:attrName>
                                        </p:attrNameLst>
                                      </p:cBhvr>
                                      <p:tavLst>
                                        <p:tav tm="0">
                                          <p:val>
                                            <p:strVal val="1+#ppt_w/2"/>
                                          </p:val>
                                        </p:tav>
                                        <p:tav tm="100000">
                                          <p:val>
                                            <p:strVal val="#ppt_x"/>
                                          </p:val>
                                        </p:tav>
                                      </p:tavLst>
                                    </p:anim>
                                    <p:anim calcmode="lin" valueType="num">
                                      <p:cBhvr additive="base">
                                        <p:cTn id="52" dur="75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750" fill="hold"/>
                                        <p:tgtEl>
                                          <p:spTgt spid="13"/>
                                        </p:tgtEl>
                                        <p:attrNameLst>
                                          <p:attrName>ppt_x</p:attrName>
                                        </p:attrNameLst>
                                      </p:cBhvr>
                                      <p:tavLst>
                                        <p:tav tm="0">
                                          <p:val>
                                            <p:strVal val="0-#ppt_w/2"/>
                                          </p:val>
                                        </p:tav>
                                        <p:tav tm="100000">
                                          <p:val>
                                            <p:strVal val="#ppt_x"/>
                                          </p:val>
                                        </p:tav>
                                      </p:tavLst>
                                    </p:anim>
                                    <p:anim calcmode="lin" valueType="num">
                                      <p:cBhvr additive="base">
                                        <p:cTn id="56" dur="75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750" fill="hold"/>
                                        <p:tgtEl>
                                          <p:spTgt spid="16"/>
                                        </p:tgtEl>
                                        <p:attrNameLst>
                                          <p:attrName>ppt_x</p:attrName>
                                        </p:attrNameLst>
                                      </p:cBhvr>
                                      <p:tavLst>
                                        <p:tav tm="0">
                                          <p:val>
                                            <p:strVal val="0-#ppt_w/2"/>
                                          </p:val>
                                        </p:tav>
                                        <p:tav tm="100000">
                                          <p:val>
                                            <p:strVal val="#ppt_x"/>
                                          </p:val>
                                        </p:tav>
                                      </p:tavLst>
                                    </p:anim>
                                    <p:anim calcmode="lin" valueType="num">
                                      <p:cBhvr additive="base">
                                        <p:cTn id="60"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1" grpId="0" animBg="1"/>
      <p:bldP spid="12" grpId="0" animBg="1"/>
      <p:bldP spid="13" grpId="0" animBg="1"/>
      <p:bldP spid="5" grpId="0" animBg="1"/>
      <p:bldP spid="7" grpId="0" animBg="1"/>
      <p:bldP spid="9" grpId="0" animBg="1"/>
      <p:bldP spid="14" grpId="0" animBg="1"/>
      <p:bldP spid="15"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学系列讲话</a:t>
            </a:r>
          </a:p>
        </p:txBody>
      </p:sp>
      <p:sp>
        <p:nvSpPr>
          <p:cNvPr id="3" name="文本占位符 2"/>
          <p:cNvSpPr>
            <a:spLocks noGrp="1"/>
          </p:cNvSpPr>
          <p:nvPr>
            <p:ph type="body" idx="1"/>
          </p:nvPr>
        </p:nvSpPr>
        <p:spPr/>
        <p:txBody>
          <a:bodyPr/>
          <a:lstStyle/>
          <a:p>
            <a:r>
              <a:rPr lang="en-US" altLang="zh-CN" dirty="0"/>
              <a:t>3 </a:t>
            </a:r>
            <a:r>
              <a:rPr lang="zh-CN" altLang="en-US" dirty="0"/>
              <a:t>两学一做的主要内容</a:t>
            </a:r>
          </a:p>
        </p:txBody>
      </p:sp>
      <p:sp>
        <p:nvSpPr>
          <p:cNvPr id="4" name="左右箭头 3"/>
          <p:cNvSpPr/>
          <p:nvPr/>
        </p:nvSpPr>
        <p:spPr>
          <a:xfrm>
            <a:off x="4559546" y="2361698"/>
            <a:ext cx="3072913" cy="1343945"/>
          </a:xfrm>
          <a:prstGeom prst="leftRightArrow">
            <a:avLst>
              <a:gd name="adj1" fmla="val 50000"/>
              <a:gd name="adj2" fmla="val 41093"/>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i="1">
              <a:solidFill>
                <a:schemeClr val="bg1"/>
              </a:solidFill>
              <a:latin typeface="+mj-ea"/>
              <a:ea typeface="+mj-ea"/>
            </a:endParaRPr>
          </a:p>
        </p:txBody>
      </p:sp>
      <p:grpSp>
        <p:nvGrpSpPr>
          <p:cNvPr id="5" name="组合 4"/>
          <p:cNvGrpSpPr/>
          <p:nvPr/>
        </p:nvGrpSpPr>
        <p:grpSpPr>
          <a:xfrm>
            <a:off x="5248128" y="2185796"/>
            <a:ext cx="1695745" cy="1695747"/>
            <a:chOff x="2480822" y="2182288"/>
            <a:chExt cx="1695745" cy="1695745"/>
          </a:xfrm>
          <a:solidFill>
            <a:schemeClr val="bg1"/>
          </a:solidFill>
        </p:grpSpPr>
        <p:grpSp>
          <p:nvGrpSpPr>
            <p:cNvPr id="6" name="组合 5"/>
            <p:cNvGrpSpPr/>
            <p:nvPr/>
          </p:nvGrpSpPr>
          <p:grpSpPr>
            <a:xfrm>
              <a:off x="2480822" y="2182288"/>
              <a:ext cx="1695745" cy="1695745"/>
              <a:chOff x="6798833" y="3560400"/>
              <a:chExt cx="1080000" cy="1080000"/>
            </a:xfrm>
            <a:grpFill/>
          </p:grpSpPr>
          <p:sp>
            <p:nvSpPr>
              <p:cNvPr id="8" name="矩形 7"/>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tx2"/>
                  </a:solidFill>
                </a:endParaRPr>
              </a:p>
            </p:txBody>
          </p:sp>
          <p:cxnSp>
            <p:nvCxnSpPr>
              <p:cNvPr id="9" name="直接连接符 8"/>
              <p:cNvCxnSpPr>
                <a:stCxn id="8" idx="1"/>
                <a:endCxn id="8"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8" idx="0"/>
                <a:endCxn id="8"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2672105" y="2306885"/>
              <a:ext cx="1313180" cy="1446548"/>
            </a:xfrm>
            <a:prstGeom prst="rect">
              <a:avLst/>
            </a:prstGeom>
            <a:noFill/>
          </p:spPr>
          <p:txBody>
            <a:bodyPr wrap="none">
              <a:spAutoFit/>
            </a:bodyPr>
            <a:lstStyle/>
            <a:p>
              <a:r>
                <a:rPr lang="zh-CN" altLang="en-US" sz="8800" b="1" dirty="0">
                  <a:solidFill>
                    <a:schemeClr val="tx2"/>
                  </a:solidFill>
                  <a:latin typeface="+mj-ea"/>
                  <a:ea typeface="+mj-ea"/>
                </a:rPr>
                <a:t>学</a:t>
              </a:r>
              <a:endParaRPr lang="zh-CN" altLang="en-US" sz="8800" dirty="0">
                <a:solidFill>
                  <a:schemeClr val="tx2"/>
                </a:solidFill>
                <a:latin typeface="+mj-ea"/>
                <a:ea typeface="+mj-ea"/>
              </a:endParaRPr>
            </a:p>
          </p:txBody>
        </p:sp>
      </p:grpSp>
      <p:sp>
        <p:nvSpPr>
          <p:cNvPr id="11" name="矩形 10"/>
          <p:cNvSpPr/>
          <p:nvPr/>
        </p:nvSpPr>
        <p:spPr>
          <a:xfrm>
            <a:off x="1054652" y="2037497"/>
            <a:ext cx="3347104" cy="1723549"/>
          </a:xfrm>
          <a:prstGeom prst="rect">
            <a:avLst/>
          </a:prstGeom>
        </p:spPr>
        <p:txBody>
          <a:bodyPr wrap="square" lIns="0" tIns="0" rIns="0" bIns="0">
            <a:spAutoFit/>
          </a:bodyPr>
          <a:lstStyle/>
          <a:p>
            <a:r>
              <a:rPr lang="zh-CN" altLang="en-US" sz="2800" dirty="0">
                <a:latin typeface="+mj-ea"/>
                <a:ea typeface="+mj-ea"/>
              </a:rPr>
              <a:t>认真学习习近平总书记关于改革发展稳定、内政外交国防、治党治国治军的重要思想</a:t>
            </a:r>
          </a:p>
        </p:txBody>
      </p:sp>
      <p:sp>
        <p:nvSpPr>
          <p:cNvPr id="12" name="矩形 11"/>
          <p:cNvSpPr/>
          <p:nvPr/>
        </p:nvSpPr>
        <p:spPr>
          <a:xfrm>
            <a:off x="7790244" y="2037495"/>
            <a:ext cx="3347104" cy="1723549"/>
          </a:xfrm>
          <a:prstGeom prst="rect">
            <a:avLst/>
          </a:prstGeom>
        </p:spPr>
        <p:txBody>
          <a:bodyPr wrap="square" lIns="0" tIns="0" rIns="0" bIns="0">
            <a:spAutoFit/>
          </a:bodyPr>
          <a:lstStyle/>
          <a:p>
            <a:r>
              <a:rPr lang="zh-CN" altLang="en-US" sz="2800" dirty="0">
                <a:latin typeface="+mj-ea"/>
                <a:ea typeface="+mj-ea"/>
              </a:rPr>
              <a:t>认真学习以习近平同志为总书记的党中央治国理政新理念新思想新战略</a:t>
            </a:r>
          </a:p>
        </p:txBody>
      </p:sp>
      <p:sp>
        <p:nvSpPr>
          <p:cNvPr id="15" name="矩形 14"/>
          <p:cNvSpPr/>
          <p:nvPr/>
        </p:nvSpPr>
        <p:spPr>
          <a:xfrm>
            <a:off x="874059" y="4287051"/>
            <a:ext cx="10443885" cy="707886"/>
          </a:xfrm>
          <a:prstGeom prst="rect">
            <a:avLst/>
          </a:prstGeom>
          <a:noFill/>
        </p:spPr>
        <p:txBody>
          <a:bodyPr wrap="none">
            <a:spAutoFit/>
          </a:bodyPr>
          <a:lstStyle/>
          <a:p>
            <a:r>
              <a:rPr lang="zh-CN" altLang="en-US" sz="4000" b="1" dirty="0">
                <a:solidFill>
                  <a:schemeClr val="tx2"/>
                </a:solidFill>
                <a:latin typeface="+mj-ea"/>
                <a:ea typeface="+mj-ea"/>
              </a:rPr>
              <a:t>深入领会系列重要讲话的丰富内涵和核心要义</a:t>
            </a:r>
          </a:p>
        </p:txBody>
      </p:sp>
      <p:sp>
        <p:nvSpPr>
          <p:cNvPr id="16" name="矩形 15"/>
          <p:cNvSpPr/>
          <p:nvPr/>
        </p:nvSpPr>
        <p:spPr>
          <a:xfrm>
            <a:off x="874059" y="5222404"/>
            <a:ext cx="10443885" cy="707886"/>
          </a:xfrm>
          <a:prstGeom prst="rect">
            <a:avLst/>
          </a:prstGeom>
          <a:noFill/>
        </p:spPr>
        <p:txBody>
          <a:bodyPr wrap="none">
            <a:spAutoFit/>
          </a:bodyPr>
          <a:lstStyle/>
          <a:p>
            <a:r>
              <a:rPr lang="zh-CN" altLang="en-US" sz="4000" b="1" dirty="0">
                <a:solidFill>
                  <a:schemeClr val="tx2"/>
                </a:solidFill>
                <a:latin typeface="+mj-ea"/>
                <a:ea typeface="+mj-ea"/>
              </a:rPr>
              <a:t>深入领会贯穿其中的马克思主义立场观点方法</a:t>
            </a:r>
          </a:p>
        </p:txBody>
      </p:sp>
    </p:spTree>
    <p:extLst>
      <p:ext uri="{BB962C8B-B14F-4D97-AF65-F5344CB8AC3E}">
        <p14:creationId xmlns:p14="http://schemas.microsoft.com/office/powerpoint/2010/main" val="79057122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17" presetClass="entr" presetSubtype="1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750"/>
                                        <p:tgtEl>
                                          <p:spTgt spid="11"/>
                                        </p:tgtEl>
                                      </p:cBhvr>
                                    </p:animEffect>
                                    <p:anim calcmode="lin" valueType="num">
                                      <p:cBhvr>
                                        <p:cTn id="19" dur="750" fill="hold"/>
                                        <p:tgtEl>
                                          <p:spTgt spid="11"/>
                                        </p:tgtEl>
                                        <p:attrNameLst>
                                          <p:attrName>ppt_x</p:attrName>
                                        </p:attrNameLst>
                                      </p:cBhvr>
                                      <p:tavLst>
                                        <p:tav tm="0">
                                          <p:val>
                                            <p:strVal val="#ppt_x"/>
                                          </p:val>
                                        </p:tav>
                                        <p:tav tm="100000">
                                          <p:val>
                                            <p:strVal val="#ppt_x"/>
                                          </p:val>
                                        </p:tav>
                                      </p:tavLst>
                                    </p:anim>
                                    <p:anim calcmode="lin" valueType="num">
                                      <p:cBhvr>
                                        <p:cTn id="20" dur="750" fill="hold"/>
                                        <p:tgtEl>
                                          <p:spTgt spid="1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750"/>
                                        <p:tgtEl>
                                          <p:spTgt spid="12"/>
                                        </p:tgtEl>
                                      </p:cBhvr>
                                    </p:animEffect>
                                    <p:anim calcmode="lin" valueType="num">
                                      <p:cBhvr>
                                        <p:cTn id="24" dur="750" fill="hold"/>
                                        <p:tgtEl>
                                          <p:spTgt spid="12"/>
                                        </p:tgtEl>
                                        <p:attrNameLst>
                                          <p:attrName>ppt_x</p:attrName>
                                        </p:attrNameLst>
                                      </p:cBhvr>
                                      <p:tavLst>
                                        <p:tav tm="0">
                                          <p:val>
                                            <p:strVal val="#ppt_x"/>
                                          </p:val>
                                        </p:tav>
                                        <p:tav tm="100000">
                                          <p:val>
                                            <p:strVal val="#ppt_x"/>
                                          </p:val>
                                        </p:tav>
                                      </p:tavLst>
                                    </p:anim>
                                    <p:anim calcmode="lin" valueType="num">
                                      <p:cBhvr>
                                        <p:cTn id="25" dur="7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23" presetClass="entr" presetSubtype="52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750" fill="hold"/>
                                        <p:tgtEl>
                                          <p:spTgt spid="15"/>
                                        </p:tgtEl>
                                        <p:attrNameLst>
                                          <p:attrName>ppt_w</p:attrName>
                                        </p:attrNameLst>
                                      </p:cBhvr>
                                      <p:tavLst>
                                        <p:tav tm="0">
                                          <p:val>
                                            <p:fltVal val="0"/>
                                          </p:val>
                                        </p:tav>
                                        <p:tav tm="100000">
                                          <p:val>
                                            <p:strVal val="#ppt_w"/>
                                          </p:val>
                                        </p:tav>
                                      </p:tavLst>
                                    </p:anim>
                                    <p:anim calcmode="lin" valueType="num">
                                      <p:cBhvr>
                                        <p:cTn id="30" dur="750" fill="hold"/>
                                        <p:tgtEl>
                                          <p:spTgt spid="15"/>
                                        </p:tgtEl>
                                        <p:attrNameLst>
                                          <p:attrName>ppt_h</p:attrName>
                                        </p:attrNameLst>
                                      </p:cBhvr>
                                      <p:tavLst>
                                        <p:tav tm="0">
                                          <p:val>
                                            <p:fltVal val="0"/>
                                          </p:val>
                                        </p:tav>
                                        <p:tav tm="100000">
                                          <p:val>
                                            <p:strVal val="#ppt_h"/>
                                          </p:val>
                                        </p:tav>
                                      </p:tavLst>
                                    </p:anim>
                                    <p:anim calcmode="lin" valueType="num">
                                      <p:cBhvr>
                                        <p:cTn id="31" dur="750" fill="hold"/>
                                        <p:tgtEl>
                                          <p:spTgt spid="15"/>
                                        </p:tgtEl>
                                        <p:attrNameLst>
                                          <p:attrName>ppt_x</p:attrName>
                                        </p:attrNameLst>
                                      </p:cBhvr>
                                      <p:tavLst>
                                        <p:tav tm="0">
                                          <p:val>
                                            <p:fltVal val="0.5"/>
                                          </p:val>
                                        </p:tav>
                                        <p:tav tm="100000">
                                          <p:val>
                                            <p:strVal val="#ppt_x"/>
                                          </p:val>
                                        </p:tav>
                                      </p:tavLst>
                                    </p:anim>
                                    <p:anim calcmode="lin" valueType="num">
                                      <p:cBhvr>
                                        <p:cTn id="32" dur="750" fill="hold"/>
                                        <p:tgtEl>
                                          <p:spTgt spid="15"/>
                                        </p:tgtEl>
                                        <p:attrNameLst>
                                          <p:attrName>ppt_y</p:attrName>
                                        </p:attrNameLst>
                                      </p:cBhvr>
                                      <p:tavLst>
                                        <p:tav tm="0">
                                          <p:val>
                                            <p:fltVal val="0.5"/>
                                          </p:val>
                                        </p:tav>
                                        <p:tav tm="100000">
                                          <p:val>
                                            <p:strVal val="#ppt_y"/>
                                          </p:val>
                                        </p:tav>
                                      </p:tavLst>
                                    </p:anim>
                                  </p:childTnLst>
                                </p:cTn>
                              </p:par>
                            </p:childTnLst>
                          </p:cTn>
                        </p:par>
                        <p:par>
                          <p:cTn id="33" fill="hold">
                            <p:stCondLst>
                              <p:cond delay="3000"/>
                            </p:stCondLst>
                            <p:childTnLst>
                              <p:par>
                                <p:cTn id="34" presetID="23" presetClass="entr" presetSubtype="528"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750" fill="hold"/>
                                        <p:tgtEl>
                                          <p:spTgt spid="16"/>
                                        </p:tgtEl>
                                        <p:attrNameLst>
                                          <p:attrName>ppt_w</p:attrName>
                                        </p:attrNameLst>
                                      </p:cBhvr>
                                      <p:tavLst>
                                        <p:tav tm="0">
                                          <p:val>
                                            <p:fltVal val="0"/>
                                          </p:val>
                                        </p:tav>
                                        <p:tav tm="100000">
                                          <p:val>
                                            <p:strVal val="#ppt_w"/>
                                          </p:val>
                                        </p:tav>
                                      </p:tavLst>
                                    </p:anim>
                                    <p:anim calcmode="lin" valueType="num">
                                      <p:cBhvr>
                                        <p:cTn id="37" dur="750" fill="hold"/>
                                        <p:tgtEl>
                                          <p:spTgt spid="16"/>
                                        </p:tgtEl>
                                        <p:attrNameLst>
                                          <p:attrName>ppt_h</p:attrName>
                                        </p:attrNameLst>
                                      </p:cBhvr>
                                      <p:tavLst>
                                        <p:tav tm="0">
                                          <p:val>
                                            <p:fltVal val="0"/>
                                          </p:val>
                                        </p:tav>
                                        <p:tav tm="100000">
                                          <p:val>
                                            <p:strVal val="#ppt_h"/>
                                          </p:val>
                                        </p:tav>
                                      </p:tavLst>
                                    </p:anim>
                                    <p:anim calcmode="lin" valueType="num">
                                      <p:cBhvr>
                                        <p:cTn id="38" dur="750" fill="hold"/>
                                        <p:tgtEl>
                                          <p:spTgt spid="16"/>
                                        </p:tgtEl>
                                        <p:attrNameLst>
                                          <p:attrName>ppt_x</p:attrName>
                                        </p:attrNameLst>
                                      </p:cBhvr>
                                      <p:tavLst>
                                        <p:tav tm="0">
                                          <p:val>
                                            <p:fltVal val="0.5"/>
                                          </p:val>
                                        </p:tav>
                                        <p:tav tm="100000">
                                          <p:val>
                                            <p:strVal val="#ppt_x"/>
                                          </p:val>
                                        </p:tav>
                                      </p:tavLst>
                                    </p:anim>
                                    <p:anim calcmode="lin" valueType="num">
                                      <p:cBhvr>
                                        <p:cTn id="39" dur="75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“合格党员”的标准是什么？</a:t>
            </a:r>
          </a:p>
        </p:txBody>
      </p:sp>
      <p:sp>
        <p:nvSpPr>
          <p:cNvPr id="3" name="文本占位符 2"/>
          <p:cNvSpPr>
            <a:spLocks noGrp="1"/>
          </p:cNvSpPr>
          <p:nvPr>
            <p:ph type="body" idx="1"/>
          </p:nvPr>
        </p:nvSpPr>
        <p:spPr/>
        <p:txBody>
          <a:bodyPr/>
          <a:lstStyle/>
          <a:p>
            <a:r>
              <a:rPr lang="en-US" altLang="zh-CN" dirty="0"/>
              <a:t>3 </a:t>
            </a:r>
            <a:r>
              <a:rPr lang="zh-CN" altLang="en-US" dirty="0"/>
              <a:t>两学一做的主要内容</a:t>
            </a:r>
          </a:p>
        </p:txBody>
      </p:sp>
      <p:grpSp>
        <p:nvGrpSpPr>
          <p:cNvPr id="23" name="组合 22"/>
          <p:cNvGrpSpPr/>
          <p:nvPr/>
        </p:nvGrpSpPr>
        <p:grpSpPr>
          <a:xfrm>
            <a:off x="1514038" y="2364309"/>
            <a:ext cx="1185399" cy="1185398"/>
            <a:chOff x="2237935" y="2014603"/>
            <a:chExt cx="1185399" cy="1185399"/>
          </a:xfrm>
        </p:grpSpPr>
        <p:grpSp>
          <p:nvGrpSpPr>
            <p:cNvPr id="5" name="组合 4"/>
            <p:cNvGrpSpPr/>
            <p:nvPr/>
          </p:nvGrpSpPr>
          <p:grpSpPr>
            <a:xfrm>
              <a:off x="2237935" y="2014603"/>
              <a:ext cx="1185399" cy="1185399"/>
              <a:chOff x="6798833" y="3560400"/>
              <a:chExt cx="1080000" cy="1080000"/>
            </a:xfrm>
            <a:solidFill>
              <a:schemeClr val="bg1"/>
            </a:solidFill>
          </p:grpSpPr>
          <p:sp>
            <p:nvSpPr>
              <p:cNvPr id="7" name="矩形 6"/>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8" name="直接连接符 7"/>
              <p:cNvCxnSpPr>
                <a:stCxn id="7" idx="1"/>
                <a:endCxn id="7"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7" idx="0"/>
                <a:endCxn id="7"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6" name="矩形 5"/>
            <p:cNvSpPr/>
            <p:nvPr/>
          </p:nvSpPr>
          <p:spPr>
            <a:xfrm>
              <a:off x="2315108" y="2053304"/>
              <a:ext cx="1031051" cy="1107997"/>
            </a:xfrm>
            <a:prstGeom prst="rect">
              <a:avLst/>
            </a:prstGeom>
            <a:noFill/>
          </p:spPr>
          <p:txBody>
            <a:bodyPr wrap="none">
              <a:spAutoFit/>
            </a:bodyPr>
            <a:lstStyle/>
            <a:p>
              <a:r>
                <a:rPr lang="zh-CN" altLang="en-US" sz="6600" dirty="0">
                  <a:solidFill>
                    <a:schemeClr val="tx2"/>
                  </a:solidFill>
                  <a:latin typeface="+mj-ea"/>
                  <a:ea typeface="+mj-ea"/>
                </a:rPr>
                <a:t>讲</a:t>
              </a:r>
            </a:p>
          </p:txBody>
        </p:sp>
      </p:grpSp>
      <p:sp>
        <p:nvSpPr>
          <p:cNvPr id="10" name="矩形 9"/>
          <p:cNvSpPr/>
          <p:nvPr/>
        </p:nvSpPr>
        <p:spPr>
          <a:xfrm>
            <a:off x="2676188" y="2837937"/>
            <a:ext cx="1107996" cy="646331"/>
          </a:xfrm>
          <a:prstGeom prst="rect">
            <a:avLst/>
          </a:prstGeom>
        </p:spPr>
        <p:txBody>
          <a:bodyPr wrap="none">
            <a:spAutoFit/>
          </a:bodyPr>
          <a:lstStyle/>
          <a:p>
            <a:r>
              <a:rPr lang="zh-CN" altLang="en-US" sz="3600" dirty="0">
                <a:latin typeface="+mj-lt"/>
                <a:ea typeface="+mj-ea"/>
                <a:cs typeface="+mj-cs"/>
              </a:rPr>
              <a:t>政治</a:t>
            </a:r>
          </a:p>
        </p:txBody>
      </p:sp>
      <p:sp>
        <p:nvSpPr>
          <p:cNvPr id="11" name="矩形 10"/>
          <p:cNvSpPr/>
          <p:nvPr/>
        </p:nvSpPr>
        <p:spPr>
          <a:xfrm>
            <a:off x="2676188" y="4576419"/>
            <a:ext cx="1107996" cy="646331"/>
          </a:xfrm>
          <a:prstGeom prst="rect">
            <a:avLst/>
          </a:prstGeom>
        </p:spPr>
        <p:txBody>
          <a:bodyPr wrap="none">
            <a:spAutoFit/>
          </a:bodyPr>
          <a:lstStyle/>
          <a:p>
            <a:r>
              <a:rPr lang="zh-CN" altLang="en-US" sz="3600" dirty="0">
                <a:latin typeface="+mj-lt"/>
                <a:ea typeface="+mj-ea"/>
                <a:cs typeface="+mj-cs"/>
              </a:rPr>
              <a:t>规矩</a:t>
            </a:r>
          </a:p>
        </p:txBody>
      </p:sp>
      <p:sp>
        <p:nvSpPr>
          <p:cNvPr id="12" name="矩形 11"/>
          <p:cNvSpPr/>
          <p:nvPr/>
        </p:nvSpPr>
        <p:spPr>
          <a:xfrm>
            <a:off x="7726800" y="2837937"/>
            <a:ext cx="1107996" cy="646331"/>
          </a:xfrm>
          <a:prstGeom prst="rect">
            <a:avLst/>
          </a:prstGeom>
        </p:spPr>
        <p:txBody>
          <a:bodyPr wrap="none">
            <a:spAutoFit/>
          </a:bodyPr>
          <a:lstStyle/>
          <a:p>
            <a:r>
              <a:rPr lang="zh-CN" altLang="en-US" sz="3600" dirty="0">
                <a:latin typeface="+mj-lt"/>
                <a:ea typeface="+mj-ea"/>
                <a:cs typeface="+mj-cs"/>
              </a:rPr>
              <a:t>道德</a:t>
            </a:r>
          </a:p>
        </p:txBody>
      </p:sp>
      <p:sp>
        <p:nvSpPr>
          <p:cNvPr id="13" name="矩形 12"/>
          <p:cNvSpPr/>
          <p:nvPr/>
        </p:nvSpPr>
        <p:spPr>
          <a:xfrm>
            <a:off x="7726800" y="4576419"/>
            <a:ext cx="1107996" cy="646331"/>
          </a:xfrm>
          <a:prstGeom prst="rect">
            <a:avLst/>
          </a:prstGeom>
        </p:spPr>
        <p:txBody>
          <a:bodyPr wrap="none">
            <a:spAutoFit/>
          </a:bodyPr>
          <a:lstStyle/>
          <a:p>
            <a:r>
              <a:rPr lang="zh-CN" altLang="en-US" sz="3600" dirty="0">
                <a:latin typeface="+mj-lt"/>
                <a:ea typeface="+mj-ea"/>
                <a:cs typeface="+mj-cs"/>
              </a:rPr>
              <a:t>奉献</a:t>
            </a:r>
          </a:p>
        </p:txBody>
      </p:sp>
      <p:grpSp>
        <p:nvGrpSpPr>
          <p:cNvPr id="24" name="组合 23"/>
          <p:cNvGrpSpPr/>
          <p:nvPr/>
        </p:nvGrpSpPr>
        <p:grpSpPr>
          <a:xfrm>
            <a:off x="3759946" y="2364309"/>
            <a:ext cx="1185399" cy="1185398"/>
            <a:chOff x="6657535" y="2016970"/>
            <a:chExt cx="1185399" cy="1185399"/>
          </a:xfrm>
        </p:grpSpPr>
        <p:grpSp>
          <p:nvGrpSpPr>
            <p:cNvPr id="14" name="组合 13"/>
            <p:cNvGrpSpPr/>
            <p:nvPr/>
          </p:nvGrpSpPr>
          <p:grpSpPr>
            <a:xfrm>
              <a:off x="6657535" y="2016970"/>
              <a:ext cx="1185399" cy="1185399"/>
              <a:chOff x="6798833" y="3560400"/>
              <a:chExt cx="1080000" cy="1080000"/>
            </a:xfrm>
            <a:solidFill>
              <a:schemeClr val="bg1"/>
            </a:solidFill>
          </p:grpSpPr>
          <p:sp>
            <p:nvSpPr>
              <p:cNvPr id="15" name="矩形 14"/>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16" name="直接连接符 15"/>
              <p:cNvCxnSpPr>
                <a:stCxn id="15" idx="1"/>
                <a:endCxn id="15"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5" idx="0"/>
                <a:endCxn id="15"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6734708" y="2055671"/>
              <a:ext cx="1031051" cy="1107997"/>
            </a:xfrm>
            <a:prstGeom prst="rect">
              <a:avLst/>
            </a:prstGeom>
            <a:noFill/>
          </p:spPr>
          <p:txBody>
            <a:bodyPr wrap="none">
              <a:spAutoFit/>
            </a:bodyPr>
            <a:lstStyle/>
            <a:p>
              <a:r>
                <a:rPr lang="zh-CN" altLang="en-US" sz="6600" dirty="0">
                  <a:solidFill>
                    <a:schemeClr val="tx2"/>
                  </a:solidFill>
                  <a:latin typeface="+mj-ea"/>
                  <a:ea typeface="+mj-ea"/>
                </a:rPr>
                <a:t>有</a:t>
              </a:r>
            </a:p>
          </p:txBody>
        </p:sp>
      </p:grpSp>
      <p:sp>
        <p:nvSpPr>
          <p:cNvPr id="19" name="矩形 18"/>
          <p:cNvSpPr/>
          <p:nvPr/>
        </p:nvSpPr>
        <p:spPr>
          <a:xfrm>
            <a:off x="4922093" y="2837937"/>
            <a:ext cx="1107996" cy="646331"/>
          </a:xfrm>
          <a:prstGeom prst="rect">
            <a:avLst/>
          </a:prstGeom>
        </p:spPr>
        <p:txBody>
          <a:bodyPr wrap="none">
            <a:spAutoFit/>
          </a:bodyPr>
          <a:lstStyle/>
          <a:p>
            <a:r>
              <a:rPr lang="zh-CN" altLang="en-US" sz="3600" dirty="0">
                <a:latin typeface="+mj-lt"/>
                <a:ea typeface="+mj-ea"/>
                <a:cs typeface="+mj-cs"/>
              </a:rPr>
              <a:t>信念</a:t>
            </a:r>
          </a:p>
        </p:txBody>
      </p:sp>
      <p:sp>
        <p:nvSpPr>
          <p:cNvPr id="20" name="矩形 19"/>
          <p:cNvSpPr/>
          <p:nvPr/>
        </p:nvSpPr>
        <p:spPr>
          <a:xfrm>
            <a:off x="4922093" y="4576419"/>
            <a:ext cx="1107996" cy="646331"/>
          </a:xfrm>
          <a:prstGeom prst="rect">
            <a:avLst/>
          </a:prstGeom>
        </p:spPr>
        <p:txBody>
          <a:bodyPr wrap="none">
            <a:spAutoFit/>
          </a:bodyPr>
          <a:lstStyle/>
          <a:p>
            <a:r>
              <a:rPr lang="zh-CN" altLang="en-US" sz="3600" dirty="0">
                <a:latin typeface="+mj-lt"/>
                <a:ea typeface="+mj-ea"/>
                <a:cs typeface="+mj-cs"/>
              </a:rPr>
              <a:t>纪律</a:t>
            </a:r>
          </a:p>
        </p:txBody>
      </p:sp>
      <p:sp>
        <p:nvSpPr>
          <p:cNvPr id="21" name="矩形 20"/>
          <p:cNvSpPr/>
          <p:nvPr/>
        </p:nvSpPr>
        <p:spPr>
          <a:xfrm>
            <a:off x="9972709" y="2837937"/>
            <a:ext cx="1107996" cy="646331"/>
          </a:xfrm>
          <a:prstGeom prst="rect">
            <a:avLst/>
          </a:prstGeom>
        </p:spPr>
        <p:txBody>
          <a:bodyPr wrap="none">
            <a:spAutoFit/>
          </a:bodyPr>
          <a:lstStyle/>
          <a:p>
            <a:r>
              <a:rPr lang="zh-CN" altLang="en-US" sz="3600" dirty="0">
                <a:latin typeface="+mj-lt"/>
                <a:ea typeface="+mj-ea"/>
                <a:cs typeface="+mj-cs"/>
              </a:rPr>
              <a:t>品行</a:t>
            </a:r>
          </a:p>
        </p:txBody>
      </p:sp>
      <p:sp>
        <p:nvSpPr>
          <p:cNvPr id="22" name="矩形 21"/>
          <p:cNvSpPr/>
          <p:nvPr/>
        </p:nvSpPr>
        <p:spPr>
          <a:xfrm>
            <a:off x="9972709" y="4576419"/>
            <a:ext cx="1107996" cy="646331"/>
          </a:xfrm>
          <a:prstGeom prst="rect">
            <a:avLst/>
          </a:prstGeom>
        </p:spPr>
        <p:txBody>
          <a:bodyPr wrap="none">
            <a:spAutoFit/>
          </a:bodyPr>
          <a:lstStyle/>
          <a:p>
            <a:r>
              <a:rPr lang="zh-CN" altLang="en-US" sz="3600" dirty="0">
                <a:latin typeface="+mj-lt"/>
                <a:ea typeface="+mj-ea"/>
                <a:cs typeface="+mj-cs"/>
              </a:rPr>
              <a:t>作为</a:t>
            </a:r>
          </a:p>
        </p:txBody>
      </p:sp>
      <p:grpSp>
        <p:nvGrpSpPr>
          <p:cNvPr id="25" name="组合 24"/>
          <p:cNvGrpSpPr/>
          <p:nvPr/>
        </p:nvGrpSpPr>
        <p:grpSpPr>
          <a:xfrm>
            <a:off x="1514038" y="4102793"/>
            <a:ext cx="1185399" cy="1185398"/>
            <a:chOff x="2237935" y="2014603"/>
            <a:chExt cx="1185399" cy="1185399"/>
          </a:xfrm>
        </p:grpSpPr>
        <p:grpSp>
          <p:nvGrpSpPr>
            <p:cNvPr id="26" name="组合 25"/>
            <p:cNvGrpSpPr/>
            <p:nvPr/>
          </p:nvGrpSpPr>
          <p:grpSpPr>
            <a:xfrm>
              <a:off x="2237935" y="2014603"/>
              <a:ext cx="1185399" cy="1185399"/>
              <a:chOff x="6798833" y="3560400"/>
              <a:chExt cx="1080000" cy="1080000"/>
            </a:xfrm>
            <a:solidFill>
              <a:schemeClr val="bg1"/>
            </a:solidFill>
          </p:grpSpPr>
          <p:sp>
            <p:nvSpPr>
              <p:cNvPr id="28" name="矩形 27"/>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29" name="直接连接符 28"/>
              <p:cNvCxnSpPr>
                <a:stCxn id="28" idx="1"/>
                <a:endCxn id="28"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28" idx="0"/>
                <a:endCxn id="28"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27" name="矩形 26"/>
            <p:cNvSpPr/>
            <p:nvPr/>
          </p:nvSpPr>
          <p:spPr>
            <a:xfrm>
              <a:off x="2315108" y="2053304"/>
              <a:ext cx="1031051" cy="1107997"/>
            </a:xfrm>
            <a:prstGeom prst="rect">
              <a:avLst/>
            </a:prstGeom>
            <a:noFill/>
          </p:spPr>
          <p:txBody>
            <a:bodyPr wrap="none">
              <a:spAutoFit/>
            </a:bodyPr>
            <a:lstStyle/>
            <a:p>
              <a:r>
                <a:rPr lang="zh-CN" altLang="en-US" sz="6600" dirty="0">
                  <a:solidFill>
                    <a:schemeClr val="tx2"/>
                  </a:solidFill>
                  <a:latin typeface="+mj-ea"/>
                  <a:ea typeface="+mj-ea"/>
                </a:rPr>
                <a:t>讲</a:t>
              </a:r>
            </a:p>
          </p:txBody>
        </p:sp>
      </p:grpSp>
      <p:grpSp>
        <p:nvGrpSpPr>
          <p:cNvPr id="31" name="组合 30"/>
          <p:cNvGrpSpPr/>
          <p:nvPr/>
        </p:nvGrpSpPr>
        <p:grpSpPr>
          <a:xfrm>
            <a:off x="3759946" y="4102793"/>
            <a:ext cx="1185399" cy="1185398"/>
            <a:chOff x="6657535" y="2016970"/>
            <a:chExt cx="1185399" cy="1185399"/>
          </a:xfrm>
        </p:grpSpPr>
        <p:grpSp>
          <p:nvGrpSpPr>
            <p:cNvPr id="32" name="组合 31"/>
            <p:cNvGrpSpPr/>
            <p:nvPr/>
          </p:nvGrpSpPr>
          <p:grpSpPr>
            <a:xfrm>
              <a:off x="6657535" y="2016970"/>
              <a:ext cx="1185399" cy="1185399"/>
              <a:chOff x="6798833" y="3560400"/>
              <a:chExt cx="1080000" cy="1080000"/>
            </a:xfrm>
            <a:solidFill>
              <a:schemeClr val="bg1"/>
            </a:solidFill>
          </p:grpSpPr>
          <p:sp>
            <p:nvSpPr>
              <p:cNvPr id="34" name="矩形 33"/>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35" name="直接连接符 34"/>
              <p:cNvCxnSpPr>
                <a:stCxn id="34" idx="1"/>
                <a:endCxn id="34"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34" idx="0"/>
                <a:endCxn id="34"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33" name="矩形 32"/>
            <p:cNvSpPr/>
            <p:nvPr/>
          </p:nvSpPr>
          <p:spPr>
            <a:xfrm>
              <a:off x="6734708" y="2055671"/>
              <a:ext cx="1031051" cy="1107997"/>
            </a:xfrm>
            <a:prstGeom prst="rect">
              <a:avLst/>
            </a:prstGeom>
            <a:noFill/>
          </p:spPr>
          <p:txBody>
            <a:bodyPr wrap="none">
              <a:spAutoFit/>
            </a:bodyPr>
            <a:lstStyle/>
            <a:p>
              <a:r>
                <a:rPr lang="zh-CN" altLang="en-US" sz="6600" dirty="0">
                  <a:solidFill>
                    <a:schemeClr val="tx2"/>
                  </a:solidFill>
                  <a:latin typeface="+mj-ea"/>
                  <a:ea typeface="+mj-ea"/>
                </a:rPr>
                <a:t>有</a:t>
              </a:r>
            </a:p>
          </p:txBody>
        </p:sp>
      </p:grpSp>
      <p:grpSp>
        <p:nvGrpSpPr>
          <p:cNvPr id="37" name="组合 36"/>
          <p:cNvGrpSpPr/>
          <p:nvPr/>
        </p:nvGrpSpPr>
        <p:grpSpPr>
          <a:xfrm>
            <a:off x="6564650" y="2364309"/>
            <a:ext cx="1185399" cy="1185398"/>
            <a:chOff x="2237935" y="2014603"/>
            <a:chExt cx="1185399" cy="1185399"/>
          </a:xfrm>
        </p:grpSpPr>
        <p:grpSp>
          <p:nvGrpSpPr>
            <p:cNvPr id="38" name="组合 37"/>
            <p:cNvGrpSpPr/>
            <p:nvPr/>
          </p:nvGrpSpPr>
          <p:grpSpPr>
            <a:xfrm>
              <a:off x="2237935" y="2014603"/>
              <a:ext cx="1185399" cy="1185399"/>
              <a:chOff x="6798833" y="3560400"/>
              <a:chExt cx="1080000" cy="1080000"/>
            </a:xfrm>
            <a:solidFill>
              <a:schemeClr val="bg1"/>
            </a:solidFill>
          </p:grpSpPr>
          <p:sp>
            <p:nvSpPr>
              <p:cNvPr id="40" name="矩形 39"/>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41" name="直接连接符 40"/>
              <p:cNvCxnSpPr>
                <a:stCxn id="40" idx="1"/>
                <a:endCxn id="40"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40" idx="0"/>
                <a:endCxn id="40"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39" name="矩形 38"/>
            <p:cNvSpPr/>
            <p:nvPr/>
          </p:nvSpPr>
          <p:spPr>
            <a:xfrm>
              <a:off x="2315108" y="2053304"/>
              <a:ext cx="1031051" cy="1107997"/>
            </a:xfrm>
            <a:prstGeom prst="rect">
              <a:avLst/>
            </a:prstGeom>
            <a:noFill/>
          </p:spPr>
          <p:txBody>
            <a:bodyPr wrap="none">
              <a:spAutoFit/>
            </a:bodyPr>
            <a:lstStyle/>
            <a:p>
              <a:r>
                <a:rPr lang="zh-CN" altLang="en-US" sz="6600" dirty="0">
                  <a:solidFill>
                    <a:schemeClr val="tx2"/>
                  </a:solidFill>
                  <a:latin typeface="+mj-ea"/>
                  <a:ea typeface="+mj-ea"/>
                </a:rPr>
                <a:t>讲</a:t>
              </a:r>
            </a:p>
          </p:txBody>
        </p:sp>
      </p:grpSp>
      <p:grpSp>
        <p:nvGrpSpPr>
          <p:cNvPr id="43" name="组合 42"/>
          <p:cNvGrpSpPr/>
          <p:nvPr/>
        </p:nvGrpSpPr>
        <p:grpSpPr>
          <a:xfrm>
            <a:off x="8810558" y="2364309"/>
            <a:ext cx="1185399" cy="1185398"/>
            <a:chOff x="6657535" y="2016970"/>
            <a:chExt cx="1185399" cy="1185399"/>
          </a:xfrm>
        </p:grpSpPr>
        <p:grpSp>
          <p:nvGrpSpPr>
            <p:cNvPr id="44" name="组合 43"/>
            <p:cNvGrpSpPr/>
            <p:nvPr/>
          </p:nvGrpSpPr>
          <p:grpSpPr>
            <a:xfrm>
              <a:off x="6657535" y="2016970"/>
              <a:ext cx="1185399" cy="1185399"/>
              <a:chOff x="6798833" y="3560400"/>
              <a:chExt cx="1080000" cy="1080000"/>
            </a:xfrm>
            <a:solidFill>
              <a:schemeClr val="bg1"/>
            </a:solidFill>
          </p:grpSpPr>
          <p:sp>
            <p:nvSpPr>
              <p:cNvPr id="46" name="矩形 45"/>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47" name="直接连接符 46"/>
              <p:cNvCxnSpPr>
                <a:stCxn id="46" idx="1"/>
                <a:endCxn id="46"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6" idx="0"/>
                <a:endCxn id="46"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矩形 44"/>
            <p:cNvSpPr/>
            <p:nvPr/>
          </p:nvSpPr>
          <p:spPr>
            <a:xfrm>
              <a:off x="6734708" y="2055671"/>
              <a:ext cx="1031051" cy="1107997"/>
            </a:xfrm>
            <a:prstGeom prst="rect">
              <a:avLst/>
            </a:prstGeom>
            <a:noFill/>
          </p:spPr>
          <p:txBody>
            <a:bodyPr wrap="none">
              <a:spAutoFit/>
            </a:bodyPr>
            <a:lstStyle/>
            <a:p>
              <a:r>
                <a:rPr lang="zh-CN" altLang="en-US" sz="6600" dirty="0">
                  <a:solidFill>
                    <a:schemeClr val="tx2"/>
                  </a:solidFill>
                  <a:latin typeface="+mj-ea"/>
                  <a:ea typeface="+mj-ea"/>
                </a:rPr>
                <a:t>有</a:t>
              </a:r>
            </a:p>
          </p:txBody>
        </p:sp>
      </p:grpSp>
      <p:grpSp>
        <p:nvGrpSpPr>
          <p:cNvPr id="49" name="组合 48"/>
          <p:cNvGrpSpPr/>
          <p:nvPr/>
        </p:nvGrpSpPr>
        <p:grpSpPr>
          <a:xfrm>
            <a:off x="6564650" y="4102793"/>
            <a:ext cx="1185399" cy="1185398"/>
            <a:chOff x="2237935" y="2014603"/>
            <a:chExt cx="1185399" cy="1185399"/>
          </a:xfrm>
        </p:grpSpPr>
        <p:grpSp>
          <p:nvGrpSpPr>
            <p:cNvPr id="50" name="组合 49"/>
            <p:cNvGrpSpPr/>
            <p:nvPr/>
          </p:nvGrpSpPr>
          <p:grpSpPr>
            <a:xfrm>
              <a:off x="2237935" y="2014603"/>
              <a:ext cx="1185399" cy="1185399"/>
              <a:chOff x="6798833" y="3560400"/>
              <a:chExt cx="1080000" cy="1080000"/>
            </a:xfrm>
            <a:solidFill>
              <a:schemeClr val="bg1"/>
            </a:solidFill>
          </p:grpSpPr>
          <p:sp>
            <p:nvSpPr>
              <p:cNvPr id="52" name="矩形 51"/>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53" name="直接连接符 52"/>
              <p:cNvCxnSpPr>
                <a:stCxn id="52" idx="1"/>
                <a:endCxn id="52"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52" idx="0"/>
                <a:endCxn id="52"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51" name="矩形 50"/>
            <p:cNvSpPr/>
            <p:nvPr/>
          </p:nvSpPr>
          <p:spPr>
            <a:xfrm>
              <a:off x="2315108" y="2053304"/>
              <a:ext cx="1031051" cy="1107997"/>
            </a:xfrm>
            <a:prstGeom prst="rect">
              <a:avLst/>
            </a:prstGeom>
            <a:noFill/>
          </p:spPr>
          <p:txBody>
            <a:bodyPr wrap="none">
              <a:spAutoFit/>
            </a:bodyPr>
            <a:lstStyle/>
            <a:p>
              <a:r>
                <a:rPr lang="zh-CN" altLang="en-US" sz="6600" dirty="0">
                  <a:solidFill>
                    <a:schemeClr val="tx2"/>
                  </a:solidFill>
                  <a:latin typeface="+mj-ea"/>
                  <a:ea typeface="+mj-ea"/>
                </a:rPr>
                <a:t>讲</a:t>
              </a:r>
            </a:p>
          </p:txBody>
        </p:sp>
      </p:grpSp>
      <p:grpSp>
        <p:nvGrpSpPr>
          <p:cNvPr id="55" name="组合 54"/>
          <p:cNvGrpSpPr/>
          <p:nvPr/>
        </p:nvGrpSpPr>
        <p:grpSpPr>
          <a:xfrm>
            <a:off x="8810558" y="4102793"/>
            <a:ext cx="1185399" cy="1185398"/>
            <a:chOff x="6657535" y="2016970"/>
            <a:chExt cx="1185399" cy="1185399"/>
          </a:xfrm>
        </p:grpSpPr>
        <p:grpSp>
          <p:nvGrpSpPr>
            <p:cNvPr id="56" name="组合 55"/>
            <p:cNvGrpSpPr/>
            <p:nvPr/>
          </p:nvGrpSpPr>
          <p:grpSpPr>
            <a:xfrm>
              <a:off x="6657535" y="2016970"/>
              <a:ext cx="1185399" cy="1185399"/>
              <a:chOff x="6798833" y="3560400"/>
              <a:chExt cx="1080000" cy="1080000"/>
            </a:xfrm>
            <a:solidFill>
              <a:schemeClr val="bg1"/>
            </a:solidFill>
          </p:grpSpPr>
          <p:sp>
            <p:nvSpPr>
              <p:cNvPr id="58" name="矩形 57"/>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59" name="直接连接符 58"/>
              <p:cNvCxnSpPr>
                <a:stCxn id="58" idx="1"/>
                <a:endCxn id="58"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58" idx="0"/>
                <a:endCxn id="58"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57" name="矩形 56"/>
            <p:cNvSpPr/>
            <p:nvPr/>
          </p:nvSpPr>
          <p:spPr>
            <a:xfrm>
              <a:off x="6734708" y="2055671"/>
              <a:ext cx="1031051" cy="1107997"/>
            </a:xfrm>
            <a:prstGeom prst="rect">
              <a:avLst/>
            </a:prstGeom>
            <a:noFill/>
          </p:spPr>
          <p:txBody>
            <a:bodyPr wrap="none">
              <a:spAutoFit/>
            </a:bodyPr>
            <a:lstStyle/>
            <a:p>
              <a:r>
                <a:rPr lang="zh-CN" altLang="en-US" sz="6600" dirty="0">
                  <a:solidFill>
                    <a:schemeClr val="tx2"/>
                  </a:solidFill>
                  <a:latin typeface="+mj-ea"/>
                  <a:ea typeface="+mj-ea"/>
                </a:rPr>
                <a:t>有</a:t>
              </a:r>
            </a:p>
          </p:txBody>
        </p:sp>
      </p:grpSp>
    </p:spTree>
    <p:extLst>
      <p:ext uri="{BB962C8B-B14F-4D97-AF65-F5344CB8AC3E}">
        <p14:creationId xmlns:p14="http://schemas.microsoft.com/office/powerpoint/2010/main" val="385779221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anim calcmode="lin" valueType="num">
                                      <p:cBhvr>
                                        <p:cTn id="8" dur="750" fill="hold"/>
                                        <p:tgtEl>
                                          <p:spTgt spid="23"/>
                                        </p:tgtEl>
                                        <p:attrNameLst>
                                          <p:attrName>ppt_x</p:attrName>
                                        </p:attrNameLst>
                                      </p:cBhvr>
                                      <p:tavLst>
                                        <p:tav tm="0">
                                          <p:val>
                                            <p:strVal val="#ppt_x"/>
                                          </p:val>
                                        </p:tav>
                                        <p:tav tm="100000">
                                          <p:val>
                                            <p:strVal val="#ppt_x"/>
                                          </p:val>
                                        </p:tav>
                                      </p:tavLst>
                                    </p:anim>
                                    <p:anim calcmode="lin" valueType="num">
                                      <p:cBhvr>
                                        <p:cTn id="9" dur="750" fill="hold"/>
                                        <p:tgtEl>
                                          <p:spTgt spid="23"/>
                                        </p:tgtEl>
                                        <p:attrNameLst>
                                          <p:attrName>ppt_y</p:attrName>
                                        </p:attrNameLst>
                                      </p:cBhvr>
                                      <p:tavLst>
                                        <p:tav tm="0">
                                          <p:val>
                                            <p:strVal val="#ppt_y+.1"/>
                                          </p:val>
                                        </p:tav>
                                        <p:tav tm="100000">
                                          <p:val>
                                            <p:strVal val="#ppt_y"/>
                                          </p:val>
                                        </p:tav>
                                      </p:tavLst>
                                    </p:anim>
                                  </p:childTnLst>
                                </p:cTn>
                              </p:par>
                              <p:par>
                                <p:cTn id="10" presetID="12" presetClass="entr" presetSubtype="2"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p:tgtEl>
                                          <p:spTgt spid="10"/>
                                        </p:tgtEl>
                                        <p:attrNameLst>
                                          <p:attrName>ppt_x</p:attrName>
                                        </p:attrNameLst>
                                      </p:cBhvr>
                                      <p:tavLst>
                                        <p:tav tm="0">
                                          <p:val>
                                            <p:strVal val="#ppt_x+#ppt_w*1.125000"/>
                                          </p:val>
                                        </p:tav>
                                        <p:tav tm="100000">
                                          <p:val>
                                            <p:strVal val="#ppt_x"/>
                                          </p:val>
                                        </p:tav>
                                      </p:tavLst>
                                    </p:anim>
                                    <p:animEffect transition="in" filter="wipe(left)">
                                      <p:cBhvr>
                                        <p:cTn id="13" dur="750"/>
                                        <p:tgtEl>
                                          <p:spTgt spid="10"/>
                                        </p:tgtEl>
                                      </p:cBhvr>
                                    </p:animEffect>
                                  </p:childTnLst>
                                </p:cTn>
                              </p:par>
                            </p:childTnLst>
                          </p:cTn>
                        </p:par>
                        <p:par>
                          <p:cTn id="14" fill="hold">
                            <p:stCondLst>
                              <p:cond delay="750"/>
                            </p:stCondLst>
                            <p:childTnLst>
                              <p:par>
                                <p:cTn id="15" presetID="42"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750"/>
                                        <p:tgtEl>
                                          <p:spTgt spid="24"/>
                                        </p:tgtEl>
                                      </p:cBhvr>
                                    </p:animEffect>
                                    <p:anim calcmode="lin" valueType="num">
                                      <p:cBhvr>
                                        <p:cTn id="18" dur="750" fill="hold"/>
                                        <p:tgtEl>
                                          <p:spTgt spid="24"/>
                                        </p:tgtEl>
                                        <p:attrNameLst>
                                          <p:attrName>ppt_x</p:attrName>
                                        </p:attrNameLst>
                                      </p:cBhvr>
                                      <p:tavLst>
                                        <p:tav tm="0">
                                          <p:val>
                                            <p:strVal val="#ppt_x"/>
                                          </p:val>
                                        </p:tav>
                                        <p:tav tm="100000">
                                          <p:val>
                                            <p:strVal val="#ppt_x"/>
                                          </p:val>
                                        </p:tav>
                                      </p:tavLst>
                                    </p:anim>
                                    <p:anim calcmode="lin" valueType="num">
                                      <p:cBhvr>
                                        <p:cTn id="19" dur="750" fill="hold"/>
                                        <p:tgtEl>
                                          <p:spTgt spid="24"/>
                                        </p:tgtEl>
                                        <p:attrNameLst>
                                          <p:attrName>ppt_y</p:attrName>
                                        </p:attrNameLst>
                                      </p:cBhvr>
                                      <p:tavLst>
                                        <p:tav tm="0">
                                          <p:val>
                                            <p:strVal val="#ppt_y+.1"/>
                                          </p:val>
                                        </p:tav>
                                        <p:tav tm="100000">
                                          <p:val>
                                            <p:strVal val="#ppt_y"/>
                                          </p:val>
                                        </p:tav>
                                      </p:tavLst>
                                    </p:anim>
                                  </p:childTnLst>
                                </p:cTn>
                              </p:par>
                              <p:par>
                                <p:cTn id="20" presetID="12" presetClass="entr" presetSubtype="2"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750"/>
                                        <p:tgtEl>
                                          <p:spTgt spid="19"/>
                                        </p:tgtEl>
                                        <p:attrNameLst>
                                          <p:attrName>ppt_x</p:attrName>
                                        </p:attrNameLst>
                                      </p:cBhvr>
                                      <p:tavLst>
                                        <p:tav tm="0">
                                          <p:val>
                                            <p:strVal val="#ppt_x+#ppt_w*1.125000"/>
                                          </p:val>
                                        </p:tav>
                                        <p:tav tm="100000">
                                          <p:val>
                                            <p:strVal val="#ppt_x"/>
                                          </p:val>
                                        </p:tav>
                                      </p:tavLst>
                                    </p:anim>
                                    <p:animEffect transition="in" filter="wipe(left)">
                                      <p:cBhvr>
                                        <p:cTn id="23" dur="750"/>
                                        <p:tgtEl>
                                          <p:spTgt spid="19"/>
                                        </p:tgtEl>
                                      </p:cBhvr>
                                    </p:animEffect>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750"/>
                                        <p:tgtEl>
                                          <p:spTgt spid="25"/>
                                        </p:tgtEl>
                                      </p:cBhvr>
                                    </p:animEffect>
                                    <p:anim calcmode="lin" valueType="num">
                                      <p:cBhvr>
                                        <p:cTn id="28" dur="750" fill="hold"/>
                                        <p:tgtEl>
                                          <p:spTgt spid="25"/>
                                        </p:tgtEl>
                                        <p:attrNameLst>
                                          <p:attrName>ppt_x</p:attrName>
                                        </p:attrNameLst>
                                      </p:cBhvr>
                                      <p:tavLst>
                                        <p:tav tm="0">
                                          <p:val>
                                            <p:strVal val="#ppt_x"/>
                                          </p:val>
                                        </p:tav>
                                        <p:tav tm="100000">
                                          <p:val>
                                            <p:strVal val="#ppt_x"/>
                                          </p:val>
                                        </p:tav>
                                      </p:tavLst>
                                    </p:anim>
                                    <p:anim calcmode="lin" valueType="num">
                                      <p:cBhvr>
                                        <p:cTn id="29" dur="750" fill="hold"/>
                                        <p:tgtEl>
                                          <p:spTgt spid="25"/>
                                        </p:tgtEl>
                                        <p:attrNameLst>
                                          <p:attrName>ppt_y</p:attrName>
                                        </p:attrNameLst>
                                      </p:cBhvr>
                                      <p:tavLst>
                                        <p:tav tm="0">
                                          <p:val>
                                            <p:strVal val="#ppt_y+.1"/>
                                          </p:val>
                                        </p:tav>
                                        <p:tav tm="100000">
                                          <p:val>
                                            <p:strVal val="#ppt_y"/>
                                          </p:val>
                                        </p:tav>
                                      </p:tavLst>
                                    </p:anim>
                                  </p:childTnLst>
                                </p:cTn>
                              </p:par>
                              <p:par>
                                <p:cTn id="30" presetID="12" presetClass="entr" presetSubtype="2"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750"/>
                                        <p:tgtEl>
                                          <p:spTgt spid="11"/>
                                        </p:tgtEl>
                                        <p:attrNameLst>
                                          <p:attrName>ppt_x</p:attrName>
                                        </p:attrNameLst>
                                      </p:cBhvr>
                                      <p:tavLst>
                                        <p:tav tm="0">
                                          <p:val>
                                            <p:strVal val="#ppt_x+#ppt_w*1.125000"/>
                                          </p:val>
                                        </p:tav>
                                        <p:tav tm="100000">
                                          <p:val>
                                            <p:strVal val="#ppt_x"/>
                                          </p:val>
                                        </p:tav>
                                      </p:tavLst>
                                    </p:anim>
                                    <p:animEffect transition="in" filter="wipe(left)">
                                      <p:cBhvr>
                                        <p:cTn id="33" dur="750"/>
                                        <p:tgtEl>
                                          <p:spTgt spid="11"/>
                                        </p:tgtEl>
                                      </p:cBhvr>
                                    </p:animEffect>
                                  </p:childTnLst>
                                </p:cTn>
                              </p:par>
                            </p:childTnLst>
                          </p:cTn>
                        </p:par>
                        <p:par>
                          <p:cTn id="34" fill="hold">
                            <p:stCondLst>
                              <p:cond delay="2250"/>
                            </p:stCondLst>
                            <p:childTnLst>
                              <p:par>
                                <p:cTn id="35" presetID="42" presetClass="entr" presetSubtype="0"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750"/>
                                        <p:tgtEl>
                                          <p:spTgt spid="31"/>
                                        </p:tgtEl>
                                      </p:cBhvr>
                                    </p:animEffect>
                                    <p:anim calcmode="lin" valueType="num">
                                      <p:cBhvr>
                                        <p:cTn id="38" dur="750" fill="hold"/>
                                        <p:tgtEl>
                                          <p:spTgt spid="31"/>
                                        </p:tgtEl>
                                        <p:attrNameLst>
                                          <p:attrName>ppt_x</p:attrName>
                                        </p:attrNameLst>
                                      </p:cBhvr>
                                      <p:tavLst>
                                        <p:tav tm="0">
                                          <p:val>
                                            <p:strVal val="#ppt_x"/>
                                          </p:val>
                                        </p:tav>
                                        <p:tav tm="100000">
                                          <p:val>
                                            <p:strVal val="#ppt_x"/>
                                          </p:val>
                                        </p:tav>
                                      </p:tavLst>
                                    </p:anim>
                                    <p:anim calcmode="lin" valueType="num">
                                      <p:cBhvr>
                                        <p:cTn id="39" dur="750" fill="hold"/>
                                        <p:tgtEl>
                                          <p:spTgt spid="31"/>
                                        </p:tgtEl>
                                        <p:attrNameLst>
                                          <p:attrName>ppt_y</p:attrName>
                                        </p:attrNameLst>
                                      </p:cBhvr>
                                      <p:tavLst>
                                        <p:tav tm="0">
                                          <p:val>
                                            <p:strVal val="#ppt_y+.1"/>
                                          </p:val>
                                        </p:tav>
                                        <p:tav tm="100000">
                                          <p:val>
                                            <p:strVal val="#ppt_y"/>
                                          </p:val>
                                        </p:tav>
                                      </p:tavLst>
                                    </p:anim>
                                  </p:childTnLst>
                                </p:cTn>
                              </p:par>
                              <p:par>
                                <p:cTn id="40" presetID="12" presetClass="entr" presetSubtype="2"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750"/>
                                        <p:tgtEl>
                                          <p:spTgt spid="20"/>
                                        </p:tgtEl>
                                        <p:attrNameLst>
                                          <p:attrName>ppt_x</p:attrName>
                                        </p:attrNameLst>
                                      </p:cBhvr>
                                      <p:tavLst>
                                        <p:tav tm="0">
                                          <p:val>
                                            <p:strVal val="#ppt_x+#ppt_w*1.125000"/>
                                          </p:val>
                                        </p:tav>
                                        <p:tav tm="100000">
                                          <p:val>
                                            <p:strVal val="#ppt_x"/>
                                          </p:val>
                                        </p:tav>
                                      </p:tavLst>
                                    </p:anim>
                                    <p:animEffect transition="in" filter="wipe(left)">
                                      <p:cBhvr>
                                        <p:cTn id="43" dur="750"/>
                                        <p:tgtEl>
                                          <p:spTgt spid="20"/>
                                        </p:tgtEl>
                                      </p:cBhvr>
                                    </p:animEffect>
                                  </p:childTnLst>
                                </p:cTn>
                              </p:par>
                            </p:childTnLst>
                          </p:cTn>
                        </p:par>
                        <p:par>
                          <p:cTn id="44" fill="hold">
                            <p:stCondLst>
                              <p:cond delay="3000"/>
                            </p:stCondLst>
                            <p:childTnLst>
                              <p:par>
                                <p:cTn id="45" presetID="42" presetClass="entr" presetSubtype="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750"/>
                                        <p:tgtEl>
                                          <p:spTgt spid="37"/>
                                        </p:tgtEl>
                                      </p:cBhvr>
                                    </p:animEffect>
                                    <p:anim calcmode="lin" valueType="num">
                                      <p:cBhvr>
                                        <p:cTn id="48" dur="750" fill="hold"/>
                                        <p:tgtEl>
                                          <p:spTgt spid="37"/>
                                        </p:tgtEl>
                                        <p:attrNameLst>
                                          <p:attrName>ppt_x</p:attrName>
                                        </p:attrNameLst>
                                      </p:cBhvr>
                                      <p:tavLst>
                                        <p:tav tm="0">
                                          <p:val>
                                            <p:strVal val="#ppt_x"/>
                                          </p:val>
                                        </p:tav>
                                        <p:tav tm="100000">
                                          <p:val>
                                            <p:strVal val="#ppt_x"/>
                                          </p:val>
                                        </p:tav>
                                      </p:tavLst>
                                    </p:anim>
                                    <p:anim calcmode="lin" valueType="num">
                                      <p:cBhvr>
                                        <p:cTn id="49" dur="750" fill="hold"/>
                                        <p:tgtEl>
                                          <p:spTgt spid="37"/>
                                        </p:tgtEl>
                                        <p:attrNameLst>
                                          <p:attrName>ppt_y</p:attrName>
                                        </p:attrNameLst>
                                      </p:cBhvr>
                                      <p:tavLst>
                                        <p:tav tm="0">
                                          <p:val>
                                            <p:strVal val="#ppt_y+.1"/>
                                          </p:val>
                                        </p:tav>
                                        <p:tav tm="100000">
                                          <p:val>
                                            <p:strVal val="#ppt_y"/>
                                          </p:val>
                                        </p:tav>
                                      </p:tavLst>
                                    </p:anim>
                                  </p:childTnLst>
                                </p:cTn>
                              </p:par>
                              <p:par>
                                <p:cTn id="50" presetID="12" presetClass="entr" presetSubtype="2"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750"/>
                                        <p:tgtEl>
                                          <p:spTgt spid="12"/>
                                        </p:tgtEl>
                                        <p:attrNameLst>
                                          <p:attrName>ppt_x</p:attrName>
                                        </p:attrNameLst>
                                      </p:cBhvr>
                                      <p:tavLst>
                                        <p:tav tm="0">
                                          <p:val>
                                            <p:strVal val="#ppt_x+#ppt_w*1.125000"/>
                                          </p:val>
                                        </p:tav>
                                        <p:tav tm="100000">
                                          <p:val>
                                            <p:strVal val="#ppt_x"/>
                                          </p:val>
                                        </p:tav>
                                      </p:tavLst>
                                    </p:anim>
                                    <p:animEffect transition="in" filter="wipe(left)">
                                      <p:cBhvr>
                                        <p:cTn id="53" dur="750"/>
                                        <p:tgtEl>
                                          <p:spTgt spid="12"/>
                                        </p:tgtEl>
                                      </p:cBhvr>
                                    </p:animEffect>
                                  </p:childTnLst>
                                </p:cTn>
                              </p:par>
                            </p:childTnLst>
                          </p:cTn>
                        </p:par>
                        <p:par>
                          <p:cTn id="54" fill="hold">
                            <p:stCondLst>
                              <p:cond delay="3750"/>
                            </p:stCondLst>
                            <p:childTnLst>
                              <p:par>
                                <p:cTn id="55" presetID="42" presetClass="entr" presetSubtype="0"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750"/>
                                        <p:tgtEl>
                                          <p:spTgt spid="43"/>
                                        </p:tgtEl>
                                      </p:cBhvr>
                                    </p:animEffect>
                                    <p:anim calcmode="lin" valueType="num">
                                      <p:cBhvr>
                                        <p:cTn id="58" dur="750" fill="hold"/>
                                        <p:tgtEl>
                                          <p:spTgt spid="43"/>
                                        </p:tgtEl>
                                        <p:attrNameLst>
                                          <p:attrName>ppt_x</p:attrName>
                                        </p:attrNameLst>
                                      </p:cBhvr>
                                      <p:tavLst>
                                        <p:tav tm="0">
                                          <p:val>
                                            <p:strVal val="#ppt_x"/>
                                          </p:val>
                                        </p:tav>
                                        <p:tav tm="100000">
                                          <p:val>
                                            <p:strVal val="#ppt_x"/>
                                          </p:val>
                                        </p:tav>
                                      </p:tavLst>
                                    </p:anim>
                                    <p:anim calcmode="lin" valueType="num">
                                      <p:cBhvr>
                                        <p:cTn id="59" dur="750" fill="hold"/>
                                        <p:tgtEl>
                                          <p:spTgt spid="43"/>
                                        </p:tgtEl>
                                        <p:attrNameLst>
                                          <p:attrName>ppt_y</p:attrName>
                                        </p:attrNameLst>
                                      </p:cBhvr>
                                      <p:tavLst>
                                        <p:tav tm="0">
                                          <p:val>
                                            <p:strVal val="#ppt_y+.1"/>
                                          </p:val>
                                        </p:tav>
                                        <p:tav tm="100000">
                                          <p:val>
                                            <p:strVal val="#ppt_y"/>
                                          </p:val>
                                        </p:tav>
                                      </p:tavLst>
                                    </p:anim>
                                  </p:childTnLst>
                                </p:cTn>
                              </p:par>
                              <p:par>
                                <p:cTn id="60" presetID="12" presetClass="entr" presetSubtype="2"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750"/>
                                        <p:tgtEl>
                                          <p:spTgt spid="21"/>
                                        </p:tgtEl>
                                        <p:attrNameLst>
                                          <p:attrName>ppt_x</p:attrName>
                                        </p:attrNameLst>
                                      </p:cBhvr>
                                      <p:tavLst>
                                        <p:tav tm="0">
                                          <p:val>
                                            <p:strVal val="#ppt_x+#ppt_w*1.125000"/>
                                          </p:val>
                                        </p:tav>
                                        <p:tav tm="100000">
                                          <p:val>
                                            <p:strVal val="#ppt_x"/>
                                          </p:val>
                                        </p:tav>
                                      </p:tavLst>
                                    </p:anim>
                                    <p:animEffect transition="in" filter="wipe(left)">
                                      <p:cBhvr>
                                        <p:cTn id="63" dur="750"/>
                                        <p:tgtEl>
                                          <p:spTgt spid="21"/>
                                        </p:tgtEl>
                                      </p:cBhvr>
                                    </p:animEffect>
                                  </p:childTnLst>
                                </p:cTn>
                              </p:par>
                            </p:childTnLst>
                          </p:cTn>
                        </p:par>
                        <p:par>
                          <p:cTn id="64" fill="hold">
                            <p:stCondLst>
                              <p:cond delay="4500"/>
                            </p:stCondLst>
                            <p:childTnLst>
                              <p:par>
                                <p:cTn id="65" presetID="42" presetClass="entr" presetSubtype="0" fill="hold" nodeType="after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750"/>
                                        <p:tgtEl>
                                          <p:spTgt spid="49"/>
                                        </p:tgtEl>
                                      </p:cBhvr>
                                    </p:animEffect>
                                    <p:anim calcmode="lin" valueType="num">
                                      <p:cBhvr>
                                        <p:cTn id="68" dur="750" fill="hold"/>
                                        <p:tgtEl>
                                          <p:spTgt spid="49"/>
                                        </p:tgtEl>
                                        <p:attrNameLst>
                                          <p:attrName>ppt_x</p:attrName>
                                        </p:attrNameLst>
                                      </p:cBhvr>
                                      <p:tavLst>
                                        <p:tav tm="0">
                                          <p:val>
                                            <p:strVal val="#ppt_x"/>
                                          </p:val>
                                        </p:tav>
                                        <p:tav tm="100000">
                                          <p:val>
                                            <p:strVal val="#ppt_x"/>
                                          </p:val>
                                        </p:tav>
                                      </p:tavLst>
                                    </p:anim>
                                    <p:anim calcmode="lin" valueType="num">
                                      <p:cBhvr>
                                        <p:cTn id="69" dur="750" fill="hold"/>
                                        <p:tgtEl>
                                          <p:spTgt spid="49"/>
                                        </p:tgtEl>
                                        <p:attrNameLst>
                                          <p:attrName>ppt_y</p:attrName>
                                        </p:attrNameLst>
                                      </p:cBhvr>
                                      <p:tavLst>
                                        <p:tav tm="0">
                                          <p:val>
                                            <p:strVal val="#ppt_y+.1"/>
                                          </p:val>
                                        </p:tav>
                                        <p:tav tm="100000">
                                          <p:val>
                                            <p:strVal val="#ppt_y"/>
                                          </p:val>
                                        </p:tav>
                                      </p:tavLst>
                                    </p:anim>
                                  </p:childTnLst>
                                </p:cTn>
                              </p:par>
                              <p:par>
                                <p:cTn id="70" presetID="12" presetClass="entr" presetSubtype="2" fill="hold" grpId="0" nodeType="with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additive="base">
                                        <p:cTn id="72" dur="750"/>
                                        <p:tgtEl>
                                          <p:spTgt spid="13"/>
                                        </p:tgtEl>
                                        <p:attrNameLst>
                                          <p:attrName>ppt_x</p:attrName>
                                        </p:attrNameLst>
                                      </p:cBhvr>
                                      <p:tavLst>
                                        <p:tav tm="0">
                                          <p:val>
                                            <p:strVal val="#ppt_x+#ppt_w*1.125000"/>
                                          </p:val>
                                        </p:tav>
                                        <p:tav tm="100000">
                                          <p:val>
                                            <p:strVal val="#ppt_x"/>
                                          </p:val>
                                        </p:tav>
                                      </p:tavLst>
                                    </p:anim>
                                    <p:animEffect transition="in" filter="wipe(left)">
                                      <p:cBhvr>
                                        <p:cTn id="73" dur="750"/>
                                        <p:tgtEl>
                                          <p:spTgt spid="13"/>
                                        </p:tgtEl>
                                      </p:cBhvr>
                                    </p:animEffect>
                                  </p:childTnLst>
                                </p:cTn>
                              </p:par>
                            </p:childTnLst>
                          </p:cTn>
                        </p:par>
                        <p:par>
                          <p:cTn id="74" fill="hold">
                            <p:stCondLst>
                              <p:cond delay="5250"/>
                            </p:stCondLst>
                            <p:childTnLst>
                              <p:par>
                                <p:cTn id="75" presetID="42" presetClass="entr" presetSubtype="0" fill="hold" nodeType="after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fade">
                                      <p:cBhvr>
                                        <p:cTn id="77" dur="750"/>
                                        <p:tgtEl>
                                          <p:spTgt spid="55"/>
                                        </p:tgtEl>
                                      </p:cBhvr>
                                    </p:animEffect>
                                    <p:anim calcmode="lin" valueType="num">
                                      <p:cBhvr>
                                        <p:cTn id="78" dur="750" fill="hold"/>
                                        <p:tgtEl>
                                          <p:spTgt spid="55"/>
                                        </p:tgtEl>
                                        <p:attrNameLst>
                                          <p:attrName>ppt_x</p:attrName>
                                        </p:attrNameLst>
                                      </p:cBhvr>
                                      <p:tavLst>
                                        <p:tav tm="0">
                                          <p:val>
                                            <p:strVal val="#ppt_x"/>
                                          </p:val>
                                        </p:tav>
                                        <p:tav tm="100000">
                                          <p:val>
                                            <p:strVal val="#ppt_x"/>
                                          </p:val>
                                        </p:tav>
                                      </p:tavLst>
                                    </p:anim>
                                    <p:anim calcmode="lin" valueType="num">
                                      <p:cBhvr>
                                        <p:cTn id="79" dur="750" fill="hold"/>
                                        <p:tgtEl>
                                          <p:spTgt spid="55"/>
                                        </p:tgtEl>
                                        <p:attrNameLst>
                                          <p:attrName>ppt_y</p:attrName>
                                        </p:attrNameLst>
                                      </p:cBhvr>
                                      <p:tavLst>
                                        <p:tav tm="0">
                                          <p:val>
                                            <p:strVal val="#ppt_y+.1"/>
                                          </p:val>
                                        </p:tav>
                                        <p:tav tm="100000">
                                          <p:val>
                                            <p:strVal val="#ppt_y"/>
                                          </p:val>
                                        </p:tav>
                                      </p:tavLst>
                                    </p:anim>
                                  </p:childTnLst>
                                </p:cTn>
                              </p:par>
                              <p:par>
                                <p:cTn id="80" presetID="12" presetClass="entr" presetSubtype="2"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750"/>
                                        <p:tgtEl>
                                          <p:spTgt spid="22"/>
                                        </p:tgtEl>
                                        <p:attrNameLst>
                                          <p:attrName>ppt_x</p:attrName>
                                        </p:attrNameLst>
                                      </p:cBhvr>
                                      <p:tavLst>
                                        <p:tav tm="0">
                                          <p:val>
                                            <p:strVal val="#ppt_x+#ppt_w*1.125000"/>
                                          </p:val>
                                        </p:tav>
                                        <p:tav tm="100000">
                                          <p:val>
                                            <p:strVal val="#ppt_x"/>
                                          </p:val>
                                        </p:tav>
                                      </p:tavLst>
                                    </p:anim>
                                    <p:animEffect transition="in" filter="wipe(left)">
                                      <p:cBhvr>
                                        <p:cTn id="83"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9" grpId="0"/>
      <p:bldP spid="20" grpId="0"/>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“合格党员”要做到五个方面</a:t>
            </a:r>
          </a:p>
        </p:txBody>
      </p:sp>
      <p:sp>
        <p:nvSpPr>
          <p:cNvPr id="3" name="文本占位符 2"/>
          <p:cNvSpPr>
            <a:spLocks noGrp="1"/>
          </p:cNvSpPr>
          <p:nvPr>
            <p:ph type="body" idx="1"/>
          </p:nvPr>
        </p:nvSpPr>
        <p:spPr/>
        <p:txBody>
          <a:bodyPr/>
          <a:lstStyle/>
          <a:p>
            <a:r>
              <a:rPr lang="en-US" altLang="zh-CN" dirty="0"/>
              <a:t>3 </a:t>
            </a:r>
            <a:r>
              <a:rPr lang="zh-CN" altLang="en-US" dirty="0"/>
              <a:t>两学一做的主要内容</a:t>
            </a:r>
          </a:p>
        </p:txBody>
      </p:sp>
      <p:sp>
        <p:nvSpPr>
          <p:cNvPr id="4" name="矩形 3"/>
          <p:cNvSpPr/>
          <p:nvPr/>
        </p:nvSpPr>
        <p:spPr>
          <a:xfrm>
            <a:off x="1162051" y="1528006"/>
            <a:ext cx="10039351" cy="713887"/>
          </a:xfrm>
          <a:prstGeom prst="rect">
            <a:avLst/>
          </a:prstGeom>
          <a:solidFill>
            <a:schemeClr val="bg1">
              <a:alpha val="50000"/>
            </a:schemeClr>
          </a:solidFill>
          <a:ln w="57150" cmpd="thickThin">
            <a:solidFill>
              <a:schemeClr val="tx2"/>
            </a:solidFill>
          </a:ln>
        </p:spPr>
        <p:txBody>
          <a:bodyPr wrap="square" lIns="1548000" tIns="0" rIns="216000" bIns="0" anchor="ctr" anchorCtr="1">
            <a:noAutofit/>
          </a:bodyPr>
          <a:lstStyle/>
          <a:p>
            <a:r>
              <a:rPr lang="zh-CN" altLang="en-US" dirty="0">
                <a:solidFill>
                  <a:schemeClr val="tx2"/>
                </a:solidFill>
                <a:latin typeface="+mj-ea"/>
                <a:ea typeface="+mj-ea"/>
              </a:rPr>
              <a:t>强化政治意识，保持政治本色，把理想信念时时处处体现为行动的力量；</a:t>
            </a:r>
          </a:p>
        </p:txBody>
      </p:sp>
      <p:sp>
        <p:nvSpPr>
          <p:cNvPr id="5" name="矩形 4"/>
          <p:cNvSpPr/>
          <p:nvPr/>
        </p:nvSpPr>
        <p:spPr>
          <a:xfrm>
            <a:off x="1162051" y="2512965"/>
            <a:ext cx="10039351" cy="713887"/>
          </a:xfrm>
          <a:prstGeom prst="rect">
            <a:avLst/>
          </a:prstGeom>
          <a:solidFill>
            <a:schemeClr val="bg1">
              <a:alpha val="50000"/>
            </a:schemeClr>
          </a:solidFill>
          <a:ln w="57150" cmpd="thickThin">
            <a:solidFill>
              <a:schemeClr val="tx2"/>
            </a:solidFill>
          </a:ln>
        </p:spPr>
        <p:txBody>
          <a:bodyPr wrap="square" lIns="1548000" tIns="0" rIns="216000" bIns="0" anchor="ctr" anchorCtr="1">
            <a:noAutofit/>
          </a:bodyPr>
          <a:lstStyle/>
          <a:p>
            <a:r>
              <a:rPr lang="zh-CN" altLang="en-US" dirty="0">
                <a:solidFill>
                  <a:schemeClr val="tx2"/>
                </a:solidFill>
                <a:latin typeface="+mj-ea"/>
                <a:ea typeface="+mj-ea"/>
              </a:rPr>
              <a:t>坚定自觉地在思想上政治上行动上同以习近平同志为总书记的党中央保持高度一致，经常主动向党中央看齐，向党的理论和路线方针政策看齐，做政治上的明白人； </a:t>
            </a:r>
          </a:p>
        </p:txBody>
      </p:sp>
      <p:sp>
        <p:nvSpPr>
          <p:cNvPr id="6" name="矩形 5"/>
          <p:cNvSpPr/>
          <p:nvPr/>
        </p:nvSpPr>
        <p:spPr>
          <a:xfrm>
            <a:off x="1162051" y="3507449"/>
            <a:ext cx="10039351" cy="713887"/>
          </a:xfrm>
          <a:prstGeom prst="rect">
            <a:avLst/>
          </a:prstGeom>
          <a:solidFill>
            <a:schemeClr val="bg1">
              <a:alpha val="50000"/>
            </a:schemeClr>
          </a:solidFill>
          <a:ln w="57150" cmpd="thickThin">
            <a:solidFill>
              <a:schemeClr val="tx2"/>
            </a:solidFill>
          </a:ln>
        </p:spPr>
        <p:txBody>
          <a:bodyPr wrap="square" lIns="1548000" tIns="0" rIns="216000" bIns="0" anchor="ctr" anchorCtr="1">
            <a:noAutofit/>
          </a:bodyPr>
          <a:lstStyle/>
          <a:p>
            <a:r>
              <a:rPr lang="zh-CN" altLang="en-US" dirty="0">
                <a:solidFill>
                  <a:schemeClr val="tx2"/>
                </a:solidFill>
                <a:latin typeface="+mj-ea"/>
                <a:ea typeface="+mj-ea"/>
              </a:rPr>
              <a:t>践行党的宗旨，保持公仆情怀，牢记共产党员永远是劳动人民的普通一员，密切联系群众，全心全意为人民服务； </a:t>
            </a:r>
          </a:p>
        </p:txBody>
      </p:sp>
      <p:sp>
        <p:nvSpPr>
          <p:cNvPr id="7" name="矩形 6"/>
          <p:cNvSpPr/>
          <p:nvPr/>
        </p:nvSpPr>
        <p:spPr>
          <a:xfrm>
            <a:off x="1162051" y="4501933"/>
            <a:ext cx="10039351" cy="713887"/>
          </a:xfrm>
          <a:prstGeom prst="rect">
            <a:avLst/>
          </a:prstGeom>
          <a:solidFill>
            <a:schemeClr val="bg1">
              <a:alpha val="50000"/>
            </a:schemeClr>
          </a:solidFill>
          <a:ln w="57150" cmpd="thickThin">
            <a:solidFill>
              <a:schemeClr val="tx2"/>
            </a:solidFill>
          </a:ln>
        </p:spPr>
        <p:txBody>
          <a:bodyPr wrap="square" lIns="1548000" tIns="0" rIns="216000" bIns="0" anchor="ctr" anchorCtr="1">
            <a:noAutofit/>
          </a:bodyPr>
          <a:lstStyle/>
          <a:p>
            <a:r>
              <a:rPr lang="zh-CN" altLang="en-US" dirty="0">
                <a:solidFill>
                  <a:schemeClr val="tx2"/>
                </a:solidFill>
                <a:latin typeface="+mj-ea"/>
                <a:ea typeface="+mj-ea"/>
              </a:rPr>
              <a:t>加强党性锻炼和道德修养，心存敬畏、手握戒尺，廉洁从政、从严治家，筑牢拒腐防变的防线； </a:t>
            </a:r>
          </a:p>
        </p:txBody>
      </p:sp>
      <p:sp>
        <p:nvSpPr>
          <p:cNvPr id="8" name="矩形 7"/>
          <p:cNvSpPr/>
          <p:nvPr/>
        </p:nvSpPr>
        <p:spPr>
          <a:xfrm>
            <a:off x="1162051" y="5496415"/>
            <a:ext cx="10039351" cy="713887"/>
          </a:xfrm>
          <a:prstGeom prst="rect">
            <a:avLst/>
          </a:prstGeom>
          <a:solidFill>
            <a:schemeClr val="bg1">
              <a:alpha val="50000"/>
            </a:schemeClr>
          </a:solidFill>
          <a:ln w="57150" cmpd="thickThin">
            <a:solidFill>
              <a:schemeClr val="tx2"/>
            </a:solidFill>
          </a:ln>
        </p:spPr>
        <p:txBody>
          <a:bodyPr wrap="square" lIns="1548000" tIns="0" rIns="216000" bIns="0" anchor="ctr" anchorCtr="1">
            <a:noAutofit/>
          </a:bodyPr>
          <a:lstStyle/>
          <a:p>
            <a:r>
              <a:rPr lang="zh-CN" altLang="en-US" dirty="0">
                <a:solidFill>
                  <a:schemeClr val="tx2"/>
                </a:solidFill>
                <a:latin typeface="+mj-ea"/>
                <a:ea typeface="+mj-ea"/>
              </a:rPr>
              <a:t>始终保持干事创业、开拓进取的精气神，平常时候看得出来，关键时刻冲得上去。 </a:t>
            </a:r>
          </a:p>
        </p:txBody>
      </p:sp>
      <p:sp>
        <p:nvSpPr>
          <p:cNvPr id="9" name="矩形 2"/>
          <p:cNvSpPr/>
          <p:nvPr/>
        </p:nvSpPr>
        <p:spPr>
          <a:xfrm>
            <a:off x="1561383" y="1470947"/>
            <a:ext cx="936000" cy="828000"/>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i="1" dirty="0">
                <a:solidFill>
                  <a:schemeClr val="bg1"/>
                </a:solidFill>
                <a:latin typeface="+mj-ea"/>
                <a:ea typeface="+mj-ea"/>
              </a:rPr>
              <a:t>1</a:t>
            </a:r>
            <a:endParaRPr lang="zh-CN" altLang="en-US" sz="3600" i="1" dirty="0">
              <a:solidFill>
                <a:schemeClr val="bg1"/>
              </a:solidFill>
              <a:latin typeface="+mj-ea"/>
              <a:ea typeface="+mj-ea"/>
            </a:endParaRPr>
          </a:p>
        </p:txBody>
      </p:sp>
      <p:sp>
        <p:nvSpPr>
          <p:cNvPr id="15" name="矩形 2"/>
          <p:cNvSpPr/>
          <p:nvPr/>
        </p:nvSpPr>
        <p:spPr>
          <a:xfrm>
            <a:off x="1561383" y="2455905"/>
            <a:ext cx="936000" cy="828000"/>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i="1" dirty="0">
                <a:solidFill>
                  <a:schemeClr val="bg1"/>
                </a:solidFill>
                <a:latin typeface="+mj-ea"/>
                <a:ea typeface="+mj-ea"/>
              </a:rPr>
              <a:t>2</a:t>
            </a:r>
            <a:endParaRPr lang="zh-CN" altLang="en-US" sz="3600" i="1" dirty="0">
              <a:solidFill>
                <a:schemeClr val="bg1"/>
              </a:solidFill>
              <a:latin typeface="+mj-ea"/>
              <a:ea typeface="+mj-ea"/>
            </a:endParaRPr>
          </a:p>
        </p:txBody>
      </p:sp>
      <p:sp>
        <p:nvSpPr>
          <p:cNvPr id="16" name="矩形 2"/>
          <p:cNvSpPr/>
          <p:nvPr/>
        </p:nvSpPr>
        <p:spPr>
          <a:xfrm>
            <a:off x="1561383" y="3450389"/>
            <a:ext cx="936000" cy="828000"/>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i="1" dirty="0">
                <a:solidFill>
                  <a:schemeClr val="bg1"/>
                </a:solidFill>
                <a:latin typeface="+mj-ea"/>
                <a:ea typeface="+mj-ea"/>
              </a:rPr>
              <a:t>3</a:t>
            </a:r>
            <a:endParaRPr lang="zh-CN" altLang="en-US" sz="3600" i="1" dirty="0">
              <a:solidFill>
                <a:schemeClr val="bg1"/>
              </a:solidFill>
              <a:latin typeface="+mj-ea"/>
              <a:ea typeface="+mj-ea"/>
            </a:endParaRPr>
          </a:p>
        </p:txBody>
      </p:sp>
      <p:sp>
        <p:nvSpPr>
          <p:cNvPr id="17" name="矩形 2"/>
          <p:cNvSpPr/>
          <p:nvPr/>
        </p:nvSpPr>
        <p:spPr>
          <a:xfrm>
            <a:off x="1561383" y="4444875"/>
            <a:ext cx="936000" cy="828000"/>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i="1" dirty="0">
                <a:solidFill>
                  <a:schemeClr val="bg1"/>
                </a:solidFill>
                <a:latin typeface="+mj-ea"/>
                <a:ea typeface="+mj-ea"/>
              </a:rPr>
              <a:t>4</a:t>
            </a:r>
            <a:endParaRPr lang="zh-CN" altLang="en-US" sz="3600" i="1" dirty="0">
              <a:solidFill>
                <a:schemeClr val="bg1"/>
              </a:solidFill>
              <a:latin typeface="+mj-ea"/>
              <a:ea typeface="+mj-ea"/>
            </a:endParaRPr>
          </a:p>
        </p:txBody>
      </p:sp>
      <p:sp>
        <p:nvSpPr>
          <p:cNvPr id="18" name="矩形 2"/>
          <p:cNvSpPr/>
          <p:nvPr/>
        </p:nvSpPr>
        <p:spPr>
          <a:xfrm>
            <a:off x="1561383" y="5439356"/>
            <a:ext cx="936000" cy="828000"/>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i="1" dirty="0">
                <a:solidFill>
                  <a:schemeClr val="bg1"/>
                </a:solidFill>
                <a:latin typeface="+mj-ea"/>
                <a:ea typeface="+mj-ea"/>
              </a:rPr>
              <a:t>5</a:t>
            </a:r>
            <a:endParaRPr lang="zh-CN" altLang="en-US" sz="3600" i="1" dirty="0">
              <a:solidFill>
                <a:schemeClr val="bg1"/>
              </a:solidFill>
              <a:latin typeface="+mj-ea"/>
              <a:ea typeface="+mj-ea"/>
            </a:endParaRPr>
          </a:p>
        </p:txBody>
      </p:sp>
    </p:spTree>
    <p:extLst>
      <p:ext uri="{BB962C8B-B14F-4D97-AF65-F5344CB8AC3E}">
        <p14:creationId xmlns:p14="http://schemas.microsoft.com/office/powerpoint/2010/main" val="9830119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1+#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750" fill="hold"/>
                                        <p:tgtEl>
                                          <p:spTgt spid="15"/>
                                        </p:tgtEl>
                                        <p:attrNameLst>
                                          <p:attrName>ppt_x</p:attrName>
                                        </p:attrNameLst>
                                      </p:cBhvr>
                                      <p:tavLst>
                                        <p:tav tm="0">
                                          <p:val>
                                            <p:strVal val="0-#ppt_w/2"/>
                                          </p:val>
                                        </p:tav>
                                        <p:tav tm="100000">
                                          <p:val>
                                            <p:strVal val="#ppt_x"/>
                                          </p:val>
                                        </p:tav>
                                      </p:tavLst>
                                    </p:anim>
                                    <p:anim calcmode="lin" valueType="num">
                                      <p:cBhvr additive="base">
                                        <p:cTn id="17" dur="750" fill="hold"/>
                                        <p:tgtEl>
                                          <p:spTgt spid="15"/>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750" fill="hold"/>
                                        <p:tgtEl>
                                          <p:spTgt spid="5"/>
                                        </p:tgtEl>
                                        <p:attrNameLst>
                                          <p:attrName>ppt_x</p:attrName>
                                        </p:attrNameLst>
                                      </p:cBhvr>
                                      <p:tavLst>
                                        <p:tav tm="0">
                                          <p:val>
                                            <p:strVal val="1+#ppt_w/2"/>
                                          </p:val>
                                        </p:tav>
                                        <p:tav tm="100000">
                                          <p:val>
                                            <p:strVal val="#ppt_x"/>
                                          </p:val>
                                        </p:tav>
                                      </p:tavLst>
                                    </p:anim>
                                    <p:anim calcmode="lin" valueType="num">
                                      <p:cBhvr additive="base">
                                        <p:cTn id="21" dur="75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750" fill="hold"/>
                                        <p:tgtEl>
                                          <p:spTgt spid="16"/>
                                        </p:tgtEl>
                                        <p:attrNameLst>
                                          <p:attrName>ppt_x</p:attrName>
                                        </p:attrNameLst>
                                      </p:cBhvr>
                                      <p:tavLst>
                                        <p:tav tm="0">
                                          <p:val>
                                            <p:strVal val="0-#ppt_w/2"/>
                                          </p:val>
                                        </p:tav>
                                        <p:tav tm="100000">
                                          <p:val>
                                            <p:strVal val="#ppt_x"/>
                                          </p:val>
                                        </p:tav>
                                      </p:tavLst>
                                    </p:anim>
                                    <p:anim calcmode="lin" valueType="num">
                                      <p:cBhvr additive="base">
                                        <p:cTn id="26" dur="75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1+#ppt_w/2"/>
                                          </p:val>
                                        </p:tav>
                                        <p:tav tm="100000">
                                          <p:val>
                                            <p:strVal val="#ppt_x"/>
                                          </p:val>
                                        </p:tav>
                                      </p:tavLst>
                                    </p:anim>
                                    <p:anim calcmode="lin" valueType="num">
                                      <p:cBhvr additive="base">
                                        <p:cTn id="30" dur="75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2250"/>
                            </p:stCondLst>
                            <p:childTnLst>
                              <p:par>
                                <p:cTn id="32" presetID="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750" fill="hold"/>
                                        <p:tgtEl>
                                          <p:spTgt spid="17"/>
                                        </p:tgtEl>
                                        <p:attrNameLst>
                                          <p:attrName>ppt_x</p:attrName>
                                        </p:attrNameLst>
                                      </p:cBhvr>
                                      <p:tavLst>
                                        <p:tav tm="0">
                                          <p:val>
                                            <p:strVal val="0-#ppt_w/2"/>
                                          </p:val>
                                        </p:tav>
                                        <p:tav tm="100000">
                                          <p:val>
                                            <p:strVal val="#ppt_x"/>
                                          </p:val>
                                        </p:tav>
                                      </p:tavLst>
                                    </p:anim>
                                    <p:anim calcmode="lin" valueType="num">
                                      <p:cBhvr additive="base">
                                        <p:cTn id="35" dur="750" fill="hold"/>
                                        <p:tgtEl>
                                          <p:spTgt spid="1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1+#ppt_w/2"/>
                                          </p:val>
                                        </p:tav>
                                        <p:tav tm="100000">
                                          <p:val>
                                            <p:strVal val="#ppt_x"/>
                                          </p:val>
                                        </p:tav>
                                      </p:tavLst>
                                    </p:anim>
                                    <p:anim calcmode="lin" valueType="num">
                                      <p:cBhvr additive="base">
                                        <p:cTn id="39" dur="750" fill="hold"/>
                                        <p:tgtEl>
                                          <p:spTgt spid="7"/>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750" fill="hold"/>
                                        <p:tgtEl>
                                          <p:spTgt spid="18"/>
                                        </p:tgtEl>
                                        <p:attrNameLst>
                                          <p:attrName>ppt_x</p:attrName>
                                        </p:attrNameLst>
                                      </p:cBhvr>
                                      <p:tavLst>
                                        <p:tav tm="0">
                                          <p:val>
                                            <p:strVal val="0-#ppt_w/2"/>
                                          </p:val>
                                        </p:tav>
                                        <p:tav tm="100000">
                                          <p:val>
                                            <p:strVal val="#ppt_x"/>
                                          </p:val>
                                        </p:tav>
                                      </p:tavLst>
                                    </p:anim>
                                    <p:anim calcmode="lin" valueType="num">
                                      <p:cBhvr additive="base">
                                        <p:cTn id="44" dur="75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750" fill="hold"/>
                                        <p:tgtEl>
                                          <p:spTgt spid="8"/>
                                        </p:tgtEl>
                                        <p:attrNameLst>
                                          <p:attrName>ppt_x</p:attrName>
                                        </p:attrNameLst>
                                      </p:cBhvr>
                                      <p:tavLst>
                                        <p:tav tm="0">
                                          <p:val>
                                            <p:strVal val="1+#ppt_w/2"/>
                                          </p:val>
                                        </p:tav>
                                        <p:tav tm="100000">
                                          <p:val>
                                            <p:strVal val="#ppt_x"/>
                                          </p:val>
                                        </p:tav>
                                      </p:tavLst>
                                    </p:anim>
                                    <p:anim calcmode="lin" valueType="num">
                                      <p:cBhvr additive="base">
                                        <p:cTn id="48"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5" grpId="0" animBg="1"/>
      <p:bldP spid="16" grpId="0" animBg="1"/>
      <p:bldP spid="17" grpId="0" animBg="1"/>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t>学习教育的主要措施</a:t>
            </a:r>
          </a:p>
        </p:txBody>
      </p:sp>
      <p:sp>
        <p:nvSpPr>
          <p:cNvPr id="2" name="副标题 1"/>
          <p:cNvSpPr>
            <a:spLocks noGrp="1"/>
          </p:cNvSpPr>
          <p:nvPr>
            <p:ph type="subTitle" idx="1"/>
          </p:nvPr>
        </p:nvSpPr>
        <p:spPr/>
        <p:txBody>
          <a:bodyPr/>
          <a:lstStyle/>
          <a:p>
            <a:r>
              <a:rPr lang="en-US" altLang="zh-CN" dirty="0"/>
              <a:t>4</a:t>
            </a:r>
            <a:endParaRPr lang="zh-CN" altLang="en-US" dirty="0"/>
          </a:p>
        </p:txBody>
      </p:sp>
    </p:spTree>
    <p:extLst>
      <p:ext uri="{BB962C8B-B14F-4D97-AF65-F5344CB8AC3E}">
        <p14:creationId xmlns:p14="http://schemas.microsoft.com/office/powerpoint/2010/main" val="13731343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六个主要措施</a:t>
            </a:r>
          </a:p>
        </p:txBody>
      </p:sp>
      <p:sp>
        <p:nvSpPr>
          <p:cNvPr id="3" name="文本占位符 2"/>
          <p:cNvSpPr>
            <a:spLocks noGrp="1"/>
          </p:cNvSpPr>
          <p:nvPr>
            <p:ph type="body" idx="1"/>
          </p:nvPr>
        </p:nvSpPr>
        <p:spPr/>
        <p:txBody>
          <a:bodyPr/>
          <a:lstStyle/>
          <a:p>
            <a:r>
              <a:rPr lang="en-US" altLang="zh-CN" dirty="0"/>
              <a:t>4 </a:t>
            </a:r>
            <a:r>
              <a:rPr lang="zh-CN" altLang="en-US" dirty="0"/>
              <a:t>学习教育的主要措施</a:t>
            </a:r>
          </a:p>
        </p:txBody>
      </p:sp>
      <p:grpSp>
        <p:nvGrpSpPr>
          <p:cNvPr id="17" name="组合 16"/>
          <p:cNvGrpSpPr/>
          <p:nvPr/>
        </p:nvGrpSpPr>
        <p:grpSpPr>
          <a:xfrm>
            <a:off x="642877" y="2103565"/>
            <a:ext cx="2246027" cy="2513887"/>
            <a:chOff x="642878" y="2103562"/>
            <a:chExt cx="2246026" cy="2513887"/>
          </a:xfrm>
        </p:grpSpPr>
        <p:sp>
          <p:nvSpPr>
            <p:cNvPr id="4" name="八边形 3"/>
            <p:cNvSpPr/>
            <p:nvPr/>
          </p:nvSpPr>
          <p:spPr>
            <a:xfrm>
              <a:off x="642878" y="2103562"/>
              <a:ext cx="2246026" cy="1800000"/>
            </a:xfrm>
            <a:prstGeom prst="octagon">
              <a:avLst/>
            </a:prstGeom>
            <a:solidFill>
              <a:schemeClr val="tx2"/>
            </a:solidFill>
            <a:ln w="57150" cmpd="thickThin">
              <a:solidFill>
                <a:schemeClr val="tx2">
                  <a:lumMod val="75000"/>
                </a:schemeClr>
              </a:solidFill>
            </a:ln>
          </p:spPr>
          <p:txBody>
            <a:bodyPr vert="horz" wrap="square" lIns="0" tIns="0" rIns="0" bIns="0" rtlCol="0" anchor="ctr" anchorCtr="1">
              <a:noAutofit/>
            </a:bodyPr>
            <a:lstStyle/>
            <a:p>
              <a:pPr>
                <a:spcBef>
                  <a:spcPts val="1000"/>
                </a:spcBef>
              </a:pPr>
              <a:r>
                <a:rPr lang="zh-CN" altLang="en-US" sz="2800" dirty="0">
                  <a:solidFill>
                    <a:schemeClr val="bg1"/>
                  </a:solidFill>
                  <a:latin typeface="+mj-ea"/>
                  <a:ea typeface="+mj-ea"/>
                </a:rPr>
                <a:t>围绕专题学习讨论</a:t>
              </a:r>
            </a:p>
          </p:txBody>
        </p:sp>
        <p:sp>
          <p:nvSpPr>
            <p:cNvPr id="10" name="流程图: 手动操作 9"/>
            <p:cNvSpPr/>
            <p:nvPr/>
          </p:nvSpPr>
          <p:spPr>
            <a:xfrm>
              <a:off x="1251541" y="3903562"/>
              <a:ext cx="1028700" cy="713887"/>
            </a:xfrm>
            <a:prstGeom prst="flowChartManualOperation">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800" dirty="0">
                  <a:solidFill>
                    <a:schemeClr val="tx2"/>
                  </a:solidFill>
                  <a:latin typeface="+mj-ea"/>
                  <a:ea typeface="+mj-ea"/>
                </a:rPr>
                <a:t>1</a:t>
              </a:r>
              <a:endParaRPr lang="zh-CN" altLang="en-US" sz="4800" dirty="0">
                <a:solidFill>
                  <a:schemeClr val="tx2"/>
                </a:solidFill>
                <a:latin typeface="+mj-ea"/>
                <a:ea typeface="+mj-ea"/>
              </a:endParaRPr>
            </a:p>
          </p:txBody>
        </p:sp>
      </p:grpSp>
      <p:grpSp>
        <p:nvGrpSpPr>
          <p:cNvPr id="16" name="组合 15"/>
          <p:cNvGrpSpPr/>
          <p:nvPr/>
        </p:nvGrpSpPr>
        <p:grpSpPr>
          <a:xfrm>
            <a:off x="2379713" y="3089651"/>
            <a:ext cx="2246027" cy="2513887"/>
            <a:chOff x="2379713" y="3089648"/>
            <a:chExt cx="2246026" cy="2513887"/>
          </a:xfrm>
        </p:grpSpPr>
        <p:sp>
          <p:nvSpPr>
            <p:cNvPr id="5" name="八边形 4"/>
            <p:cNvSpPr/>
            <p:nvPr/>
          </p:nvSpPr>
          <p:spPr>
            <a:xfrm>
              <a:off x="2379713" y="3803535"/>
              <a:ext cx="2246026" cy="1800000"/>
            </a:xfrm>
            <a:prstGeom prst="octagon">
              <a:avLst/>
            </a:prstGeom>
            <a:solidFill>
              <a:schemeClr val="tx2"/>
            </a:solidFill>
            <a:ln w="57150" cmpd="thickThin">
              <a:solidFill>
                <a:schemeClr val="tx2">
                  <a:lumMod val="75000"/>
                </a:schemeClr>
              </a:solidFill>
            </a:ln>
          </p:spPr>
          <p:txBody>
            <a:bodyPr vert="horz" wrap="square" lIns="0" tIns="0" rIns="0" bIns="0" rtlCol="0" anchor="ctr" anchorCtr="1">
              <a:noAutofit/>
            </a:bodyPr>
            <a:lstStyle/>
            <a:p>
              <a:pPr>
                <a:spcBef>
                  <a:spcPts val="1000"/>
                </a:spcBef>
              </a:pPr>
              <a:r>
                <a:rPr lang="zh-CN" altLang="en-US" sz="2800" dirty="0">
                  <a:solidFill>
                    <a:schemeClr val="bg1"/>
                  </a:solidFill>
                  <a:latin typeface="+mj-ea"/>
                  <a:ea typeface="+mj-ea"/>
                </a:rPr>
                <a:t>创新方式讲党课</a:t>
              </a:r>
            </a:p>
          </p:txBody>
        </p:sp>
        <p:sp>
          <p:nvSpPr>
            <p:cNvPr id="11" name="梯形 10"/>
            <p:cNvSpPr/>
            <p:nvPr/>
          </p:nvSpPr>
          <p:spPr>
            <a:xfrm>
              <a:off x="2988376" y="3089648"/>
              <a:ext cx="1028700" cy="713887"/>
            </a:xfrm>
            <a:prstGeom prst="trapezoid">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800" dirty="0">
                  <a:solidFill>
                    <a:schemeClr val="tx2"/>
                  </a:solidFill>
                  <a:latin typeface="+mj-ea"/>
                  <a:ea typeface="+mj-ea"/>
                </a:rPr>
                <a:t>2</a:t>
              </a:r>
              <a:endParaRPr lang="zh-CN" altLang="en-US" sz="4800" dirty="0">
                <a:solidFill>
                  <a:schemeClr val="tx2"/>
                </a:solidFill>
                <a:latin typeface="+mj-ea"/>
                <a:ea typeface="+mj-ea"/>
              </a:endParaRPr>
            </a:p>
          </p:txBody>
        </p:sp>
      </p:grpSp>
      <p:grpSp>
        <p:nvGrpSpPr>
          <p:cNvPr id="18" name="组合 17"/>
          <p:cNvGrpSpPr/>
          <p:nvPr/>
        </p:nvGrpSpPr>
        <p:grpSpPr>
          <a:xfrm>
            <a:off x="4116549" y="2103565"/>
            <a:ext cx="2246027" cy="2513887"/>
            <a:chOff x="4116548" y="2103562"/>
            <a:chExt cx="2246026" cy="2513887"/>
          </a:xfrm>
        </p:grpSpPr>
        <p:sp>
          <p:nvSpPr>
            <p:cNvPr id="6" name="八边形 5"/>
            <p:cNvSpPr/>
            <p:nvPr/>
          </p:nvSpPr>
          <p:spPr>
            <a:xfrm>
              <a:off x="4116548" y="2103562"/>
              <a:ext cx="2246026" cy="1800000"/>
            </a:xfrm>
            <a:prstGeom prst="octagon">
              <a:avLst/>
            </a:prstGeom>
            <a:solidFill>
              <a:schemeClr val="tx2"/>
            </a:solidFill>
            <a:ln w="57150" cmpd="thickThin">
              <a:solidFill>
                <a:schemeClr val="tx2">
                  <a:lumMod val="75000"/>
                </a:schemeClr>
              </a:solidFill>
            </a:ln>
          </p:spPr>
          <p:txBody>
            <a:bodyPr vert="horz" wrap="square" lIns="0" tIns="0" rIns="0" bIns="0" rtlCol="0" anchor="ctr" anchorCtr="1">
              <a:noAutofit/>
            </a:bodyPr>
            <a:lstStyle/>
            <a:p>
              <a:pPr>
                <a:spcBef>
                  <a:spcPts val="1000"/>
                </a:spcBef>
              </a:pPr>
              <a:r>
                <a:rPr lang="zh-CN" altLang="en-US" sz="2800" dirty="0">
                  <a:solidFill>
                    <a:schemeClr val="bg1"/>
                  </a:solidFill>
                  <a:latin typeface="+mj-ea"/>
                  <a:ea typeface="+mj-ea"/>
                </a:rPr>
                <a:t>召开党支部专题组织生活会</a:t>
              </a:r>
            </a:p>
          </p:txBody>
        </p:sp>
        <p:sp>
          <p:nvSpPr>
            <p:cNvPr id="12" name="流程图: 手动操作 11"/>
            <p:cNvSpPr/>
            <p:nvPr/>
          </p:nvSpPr>
          <p:spPr>
            <a:xfrm>
              <a:off x="4718641" y="3903562"/>
              <a:ext cx="1028700" cy="713887"/>
            </a:xfrm>
            <a:prstGeom prst="flowChartManualOperation">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800" dirty="0">
                  <a:solidFill>
                    <a:schemeClr val="tx2"/>
                  </a:solidFill>
                  <a:latin typeface="+mj-ea"/>
                  <a:ea typeface="+mj-ea"/>
                </a:rPr>
                <a:t>3</a:t>
              </a:r>
              <a:endParaRPr lang="zh-CN" altLang="en-US" sz="4800" dirty="0">
                <a:solidFill>
                  <a:schemeClr val="tx2"/>
                </a:solidFill>
                <a:latin typeface="+mj-ea"/>
                <a:ea typeface="+mj-ea"/>
              </a:endParaRPr>
            </a:p>
          </p:txBody>
        </p:sp>
      </p:grpSp>
      <p:grpSp>
        <p:nvGrpSpPr>
          <p:cNvPr id="19" name="组合 18"/>
          <p:cNvGrpSpPr/>
          <p:nvPr/>
        </p:nvGrpSpPr>
        <p:grpSpPr>
          <a:xfrm>
            <a:off x="5853384" y="3089651"/>
            <a:ext cx="2246027" cy="2513887"/>
            <a:chOff x="5853383" y="3089648"/>
            <a:chExt cx="2246026" cy="2513887"/>
          </a:xfrm>
        </p:grpSpPr>
        <p:sp>
          <p:nvSpPr>
            <p:cNvPr id="7" name="八边形 6"/>
            <p:cNvSpPr/>
            <p:nvPr/>
          </p:nvSpPr>
          <p:spPr>
            <a:xfrm>
              <a:off x="5853383" y="3803535"/>
              <a:ext cx="2246026" cy="1800000"/>
            </a:xfrm>
            <a:prstGeom prst="octagon">
              <a:avLst/>
            </a:prstGeom>
            <a:solidFill>
              <a:schemeClr val="tx2"/>
            </a:solidFill>
            <a:ln w="57150" cmpd="thickThin">
              <a:solidFill>
                <a:schemeClr val="tx2">
                  <a:lumMod val="75000"/>
                </a:schemeClr>
              </a:solidFill>
            </a:ln>
          </p:spPr>
          <p:txBody>
            <a:bodyPr vert="horz" wrap="square" lIns="0" tIns="0" rIns="0" bIns="0" rtlCol="0" anchor="ctr" anchorCtr="1">
              <a:noAutofit/>
            </a:bodyPr>
            <a:lstStyle/>
            <a:p>
              <a:pPr>
                <a:spcBef>
                  <a:spcPts val="1000"/>
                </a:spcBef>
              </a:pPr>
              <a:r>
                <a:rPr lang="zh-CN" altLang="en-US" sz="2800" dirty="0">
                  <a:solidFill>
                    <a:schemeClr val="bg1"/>
                  </a:solidFill>
                  <a:latin typeface="+mj-ea"/>
                  <a:ea typeface="+mj-ea"/>
                </a:rPr>
                <a:t>开展民主评议党员</a:t>
              </a:r>
            </a:p>
          </p:txBody>
        </p:sp>
        <p:sp>
          <p:nvSpPr>
            <p:cNvPr id="13" name="梯形 12"/>
            <p:cNvSpPr/>
            <p:nvPr/>
          </p:nvSpPr>
          <p:spPr>
            <a:xfrm>
              <a:off x="6455476" y="3089648"/>
              <a:ext cx="1028700" cy="713887"/>
            </a:xfrm>
            <a:prstGeom prst="trapezoid">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800" dirty="0">
                  <a:solidFill>
                    <a:schemeClr val="tx2"/>
                  </a:solidFill>
                  <a:latin typeface="+mj-ea"/>
                  <a:ea typeface="+mj-ea"/>
                </a:rPr>
                <a:t>4</a:t>
              </a:r>
              <a:endParaRPr lang="zh-CN" altLang="en-US" sz="4800" dirty="0">
                <a:solidFill>
                  <a:schemeClr val="tx2"/>
                </a:solidFill>
                <a:latin typeface="+mj-ea"/>
                <a:ea typeface="+mj-ea"/>
              </a:endParaRPr>
            </a:p>
          </p:txBody>
        </p:sp>
      </p:grpSp>
      <p:grpSp>
        <p:nvGrpSpPr>
          <p:cNvPr id="20" name="组合 19"/>
          <p:cNvGrpSpPr/>
          <p:nvPr/>
        </p:nvGrpSpPr>
        <p:grpSpPr>
          <a:xfrm>
            <a:off x="7590217" y="2103565"/>
            <a:ext cx="2246027" cy="2513887"/>
            <a:chOff x="7590218" y="2103562"/>
            <a:chExt cx="2246026" cy="2513887"/>
          </a:xfrm>
        </p:grpSpPr>
        <p:sp>
          <p:nvSpPr>
            <p:cNvPr id="8" name="八边形 7"/>
            <p:cNvSpPr/>
            <p:nvPr/>
          </p:nvSpPr>
          <p:spPr>
            <a:xfrm>
              <a:off x="7590218" y="2103562"/>
              <a:ext cx="2246026" cy="1800000"/>
            </a:xfrm>
            <a:prstGeom prst="octagon">
              <a:avLst/>
            </a:prstGeom>
            <a:solidFill>
              <a:schemeClr val="tx2"/>
            </a:solidFill>
            <a:ln w="57150" cmpd="thickThin">
              <a:solidFill>
                <a:schemeClr val="tx2">
                  <a:lumMod val="75000"/>
                </a:schemeClr>
              </a:solidFill>
            </a:ln>
          </p:spPr>
          <p:txBody>
            <a:bodyPr vert="horz" wrap="square" lIns="0" tIns="0" rIns="0" bIns="0" rtlCol="0" anchor="ctr" anchorCtr="1">
              <a:noAutofit/>
            </a:bodyPr>
            <a:lstStyle/>
            <a:p>
              <a:pPr>
                <a:spcBef>
                  <a:spcPts val="1000"/>
                </a:spcBef>
              </a:pPr>
              <a:r>
                <a:rPr lang="zh-CN" altLang="en-US" sz="2800" dirty="0">
                  <a:solidFill>
                    <a:schemeClr val="bg1"/>
                  </a:solidFill>
                  <a:latin typeface="+mj-ea"/>
                  <a:ea typeface="+mj-ea"/>
                </a:rPr>
                <a:t>立足岗位作贡献</a:t>
              </a:r>
            </a:p>
          </p:txBody>
        </p:sp>
        <p:sp>
          <p:nvSpPr>
            <p:cNvPr id="14" name="流程图: 手动操作 13"/>
            <p:cNvSpPr/>
            <p:nvPr/>
          </p:nvSpPr>
          <p:spPr>
            <a:xfrm>
              <a:off x="8188309" y="3903562"/>
              <a:ext cx="1028700" cy="713887"/>
            </a:xfrm>
            <a:prstGeom prst="flowChartManualOperation">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800" dirty="0">
                  <a:solidFill>
                    <a:schemeClr val="tx2"/>
                  </a:solidFill>
                  <a:latin typeface="+mj-ea"/>
                  <a:ea typeface="+mj-ea"/>
                </a:rPr>
                <a:t>5</a:t>
              </a:r>
              <a:endParaRPr lang="zh-CN" altLang="en-US" sz="4800" dirty="0">
                <a:solidFill>
                  <a:schemeClr val="tx2"/>
                </a:solidFill>
                <a:latin typeface="+mj-ea"/>
                <a:ea typeface="+mj-ea"/>
              </a:endParaRPr>
            </a:p>
          </p:txBody>
        </p:sp>
      </p:grpSp>
      <p:grpSp>
        <p:nvGrpSpPr>
          <p:cNvPr id="21" name="组合 20"/>
          <p:cNvGrpSpPr/>
          <p:nvPr/>
        </p:nvGrpSpPr>
        <p:grpSpPr>
          <a:xfrm>
            <a:off x="9327053" y="3089651"/>
            <a:ext cx="2246027" cy="2513887"/>
            <a:chOff x="9327053" y="3089648"/>
            <a:chExt cx="2246026" cy="2513887"/>
          </a:xfrm>
        </p:grpSpPr>
        <p:sp>
          <p:nvSpPr>
            <p:cNvPr id="9" name="八边形 8"/>
            <p:cNvSpPr/>
            <p:nvPr/>
          </p:nvSpPr>
          <p:spPr>
            <a:xfrm>
              <a:off x="9327053" y="3803535"/>
              <a:ext cx="2246026" cy="1800000"/>
            </a:xfrm>
            <a:prstGeom prst="octagon">
              <a:avLst/>
            </a:prstGeom>
            <a:solidFill>
              <a:schemeClr val="tx2"/>
            </a:solidFill>
            <a:ln w="57150" cmpd="thickThin">
              <a:solidFill>
                <a:schemeClr val="tx2">
                  <a:lumMod val="75000"/>
                </a:schemeClr>
              </a:solidFill>
            </a:ln>
          </p:spPr>
          <p:txBody>
            <a:bodyPr vert="horz" wrap="square" lIns="0" tIns="0" rIns="0" bIns="0" rtlCol="0" anchor="ctr" anchorCtr="1">
              <a:noAutofit/>
            </a:bodyPr>
            <a:lstStyle/>
            <a:p>
              <a:pPr>
                <a:spcBef>
                  <a:spcPts val="1000"/>
                </a:spcBef>
              </a:pPr>
              <a:r>
                <a:rPr lang="zh-CN" altLang="en-US" sz="2800" dirty="0">
                  <a:solidFill>
                    <a:schemeClr val="bg1"/>
                  </a:solidFill>
                  <a:latin typeface="+mj-ea"/>
                  <a:ea typeface="+mj-ea"/>
                </a:rPr>
                <a:t>领导机关领导干部作表率</a:t>
              </a:r>
            </a:p>
          </p:txBody>
        </p:sp>
        <p:sp>
          <p:nvSpPr>
            <p:cNvPr id="15" name="梯形 14"/>
            <p:cNvSpPr/>
            <p:nvPr/>
          </p:nvSpPr>
          <p:spPr>
            <a:xfrm>
              <a:off x="9925144" y="3089648"/>
              <a:ext cx="1028700" cy="713887"/>
            </a:xfrm>
            <a:prstGeom prst="trapezoid">
              <a:avLst/>
            </a:prstGeom>
            <a:solidFill>
              <a:schemeClr val="bg1">
                <a:alpha val="50000"/>
              </a:schemeClr>
            </a:solidFill>
            <a:ln w="57150" cmpd="thickThin">
              <a:solidFill>
                <a:schemeClr val="tx2"/>
              </a:solidFill>
            </a:ln>
          </p:spPr>
          <p:txBody>
            <a:bodyPr wrap="square" lIns="0" tIns="0" rIns="0" bIns="0" anchor="ctr" anchorCtr="1">
              <a:noAutofit/>
            </a:bodyPr>
            <a:lstStyle/>
            <a:p>
              <a:r>
                <a:rPr lang="en-US" altLang="zh-CN" sz="4800" dirty="0">
                  <a:solidFill>
                    <a:schemeClr val="tx2"/>
                  </a:solidFill>
                  <a:latin typeface="+mj-ea"/>
                  <a:ea typeface="+mj-ea"/>
                </a:rPr>
                <a:t>6</a:t>
              </a:r>
              <a:endParaRPr lang="zh-CN" altLang="en-US" sz="4800" dirty="0">
                <a:solidFill>
                  <a:schemeClr val="tx2"/>
                </a:solidFill>
                <a:latin typeface="+mj-ea"/>
                <a:ea typeface="+mj-ea"/>
              </a:endParaRPr>
            </a:p>
          </p:txBody>
        </p:sp>
      </p:grpSp>
    </p:spTree>
    <p:extLst>
      <p:ext uri="{BB962C8B-B14F-4D97-AF65-F5344CB8AC3E}">
        <p14:creationId xmlns:p14="http://schemas.microsoft.com/office/powerpoint/2010/main" val="414147214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750"/>
                                        <p:tgtEl>
                                          <p:spTgt spid="17"/>
                                        </p:tgtEl>
                                      </p:cBhvr>
                                    </p:animEffect>
                                    <p:anim calcmode="lin" valueType="num">
                                      <p:cBhvr>
                                        <p:cTn id="8" dur="750" fill="hold"/>
                                        <p:tgtEl>
                                          <p:spTgt spid="17"/>
                                        </p:tgtEl>
                                        <p:attrNameLst>
                                          <p:attrName>ppt_x</p:attrName>
                                        </p:attrNameLst>
                                      </p:cBhvr>
                                      <p:tavLst>
                                        <p:tav tm="0">
                                          <p:val>
                                            <p:strVal val="#ppt_x"/>
                                          </p:val>
                                        </p:tav>
                                        <p:tav tm="100000">
                                          <p:val>
                                            <p:strVal val="#ppt_x"/>
                                          </p:val>
                                        </p:tav>
                                      </p:tavLst>
                                    </p:anim>
                                    <p:anim calcmode="lin" valueType="num">
                                      <p:cBhvr>
                                        <p:cTn id="9" dur="75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750"/>
                                        <p:tgtEl>
                                          <p:spTgt spid="16"/>
                                        </p:tgtEl>
                                      </p:cBhvr>
                                    </p:animEffect>
                                    <p:anim calcmode="lin" valueType="num">
                                      <p:cBhvr>
                                        <p:cTn id="14" dur="750" fill="hold"/>
                                        <p:tgtEl>
                                          <p:spTgt spid="16"/>
                                        </p:tgtEl>
                                        <p:attrNameLst>
                                          <p:attrName>ppt_x</p:attrName>
                                        </p:attrNameLst>
                                      </p:cBhvr>
                                      <p:tavLst>
                                        <p:tav tm="0">
                                          <p:val>
                                            <p:strVal val="#ppt_x"/>
                                          </p:val>
                                        </p:tav>
                                        <p:tav tm="100000">
                                          <p:val>
                                            <p:strVal val="#ppt_x"/>
                                          </p:val>
                                        </p:tav>
                                      </p:tavLst>
                                    </p:anim>
                                    <p:anim calcmode="lin" valueType="num">
                                      <p:cBhvr>
                                        <p:cTn id="15" dur="75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750"/>
                                        <p:tgtEl>
                                          <p:spTgt spid="18"/>
                                        </p:tgtEl>
                                      </p:cBhvr>
                                    </p:animEffect>
                                    <p:anim calcmode="lin" valueType="num">
                                      <p:cBhvr>
                                        <p:cTn id="20" dur="750" fill="hold"/>
                                        <p:tgtEl>
                                          <p:spTgt spid="18"/>
                                        </p:tgtEl>
                                        <p:attrNameLst>
                                          <p:attrName>ppt_x</p:attrName>
                                        </p:attrNameLst>
                                      </p:cBhvr>
                                      <p:tavLst>
                                        <p:tav tm="0">
                                          <p:val>
                                            <p:strVal val="#ppt_x"/>
                                          </p:val>
                                        </p:tav>
                                        <p:tav tm="100000">
                                          <p:val>
                                            <p:strVal val="#ppt_x"/>
                                          </p:val>
                                        </p:tav>
                                      </p:tavLst>
                                    </p:anim>
                                    <p:anim calcmode="lin" valueType="num">
                                      <p:cBhvr>
                                        <p:cTn id="21" dur="750" fill="hold"/>
                                        <p:tgtEl>
                                          <p:spTgt spid="18"/>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42"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anim calcmode="lin" valueType="num">
                                      <p:cBhvr>
                                        <p:cTn id="26" dur="750" fill="hold"/>
                                        <p:tgtEl>
                                          <p:spTgt spid="19"/>
                                        </p:tgtEl>
                                        <p:attrNameLst>
                                          <p:attrName>ppt_x</p:attrName>
                                        </p:attrNameLst>
                                      </p:cBhvr>
                                      <p:tavLst>
                                        <p:tav tm="0">
                                          <p:val>
                                            <p:strVal val="#ppt_x"/>
                                          </p:val>
                                        </p:tav>
                                        <p:tav tm="100000">
                                          <p:val>
                                            <p:strVal val="#ppt_x"/>
                                          </p:val>
                                        </p:tav>
                                      </p:tavLst>
                                    </p:anim>
                                    <p:anim calcmode="lin" valueType="num">
                                      <p:cBhvr>
                                        <p:cTn id="27" dur="750" fill="hold"/>
                                        <p:tgtEl>
                                          <p:spTgt spid="19"/>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47" presetClass="entr" presetSubtype="0"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750"/>
                                        <p:tgtEl>
                                          <p:spTgt spid="20"/>
                                        </p:tgtEl>
                                      </p:cBhvr>
                                    </p:animEffect>
                                    <p:anim calcmode="lin" valueType="num">
                                      <p:cBhvr>
                                        <p:cTn id="32" dur="750" fill="hold"/>
                                        <p:tgtEl>
                                          <p:spTgt spid="20"/>
                                        </p:tgtEl>
                                        <p:attrNameLst>
                                          <p:attrName>ppt_x</p:attrName>
                                        </p:attrNameLst>
                                      </p:cBhvr>
                                      <p:tavLst>
                                        <p:tav tm="0">
                                          <p:val>
                                            <p:strVal val="#ppt_x"/>
                                          </p:val>
                                        </p:tav>
                                        <p:tav tm="100000">
                                          <p:val>
                                            <p:strVal val="#ppt_x"/>
                                          </p:val>
                                        </p:tav>
                                      </p:tavLst>
                                    </p:anim>
                                    <p:anim calcmode="lin" valueType="num">
                                      <p:cBhvr>
                                        <p:cTn id="33" dur="750" fill="hold"/>
                                        <p:tgtEl>
                                          <p:spTgt spid="20"/>
                                        </p:tgtEl>
                                        <p:attrNameLst>
                                          <p:attrName>ppt_y</p:attrName>
                                        </p:attrNameLst>
                                      </p:cBhvr>
                                      <p:tavLst>
                                        <p:tav tm="0">
                                          <p:val>
                                            <p:strVal val="#ppt_y-.1"/>
                                          </p:val>
                                        </p:tav>
                                        <p:tav tm="100000">
                                          <p:val>
                                            <p:strVal val="#ppt_y"/>
                                          </p:val>
                                        </p:tav>
                                      </p:tavLst>
                                    </p:anim>
                                  </p:childTnLst>
                                </p:cTn>
                              </p:par>
                            </p:childTnLst>
                          </p:cTn>
                        </p:par>
                        <p:par>
                          <p:cTn id="34" fill="hold">
                            <p:stCondLst>
                              <p:cond delay="3750"/>
                            </p:stCondLst>
                            <p:childTnLst>
                              <p:par>
                                <p:cTn id="35" presetID="42" presetClass="entr" presetSubtype="0"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750"/>
                                        <p:tgtEl>
                                          <p:spTgt spid="21"/>
                                        </p:tgtEl>
                                      </p:cBhvr>
                                    </p:animEffect>
                                    <p:anim calcmode="lin" valueType="num">
                                      <p:cBhvr>
                                        <p:cTn id="38" dur="750" fill="hold"/>
                                        <p:tgtEl>
                                          <p:spTgt spid="21"/>
                                        </p:tgtEl>
                                        <p:attrNameLst>
                                          <p:attrName>ppt_x</p:attrName>
                                        </p:attrNameLst>
                                      </p:cBhvr>
                                      <p:tavLst>
                                        <p:tav tm="0">
                                          <p:val>
                                            <p:strVal val="#ppt_x"/>
                                          </p:val>
                                        </p:tav>
                                        <p:tav tm="100000">
                                          <p:val>
                                            <p:strVal val="#ppt_x"/>
                                          </p:val>
                                        </p:tav>
                                      </p:tavLst>
                                    </p:anim>
                                    <p:anim calcmode="lin" valueType="num">
                                      <p:cBhvr>
                                        <p:cTn id="39"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solidFill>
                  <a:srgbClr val="000000"/>
                </a:solidFill>
                <a:latin typeface="宋体" panose="02010600030101010101" pitchFamily="2" charset="-122"/>
              </a:rPr>
              <a:t>围绕专题学习讨论</a:t>
            </a:r>
            <a:endParaRPr lang="zh-CN" altLang="en-US" dirty="0"/>
          </a:p>
        </p:txBody>
      </p:sp>
      <p:sp>
        <p:nvSpPr>
          <p:cNvPr id="5" name="文本占位符 4"/>
          <p:cNvSpPr>
            <a:spLocks noGrp="1"/>
          </p:cNvSpPr>
          <p:nvPr>
            <p:ph type="body" idx="1"/>
          </p:nvPr>
        </p:nvSpPr>
        <p:spPr/>
        <p:txBody>
          <a:bodyPr/>
          <a:lstStyle/>
          <a:p>
            <a:r>
              <a:rPr lang="en-US" altLang="zh-CN" dirty="0"/>
              <a:t>4 </a:t>
            </a:r>
            <a:r>
              <a:rPr lang="zh-CN" altLang="en-US" dirty="0"/>
              <a:t>学习教育的主要措施</a:t>
            </a:r>
          </a:p>
        </p:txBody>
      </p:sp>
      <p:sp>
        <p:nvSpPr>
          <p:cNvPr id="6" name="矩形 5"/>
          <p:cNvSpPr/>
          <p:nvPr/>
        </p:nvSpPr>
        <p:spPr>
          <a:xfrm>
            <a:off x="2694757" y="3107057"/>
            <a:ext cx="7109639" cy="646331"/>
          </a:xfrm>
          <a:prstGeom prst="rect">
            <a:avLst/>
          </a:prstGeom>
        </p:spPr>
        <p:txBody>
          <a:bodyPr wrap="none">
            <a:spAutoFit/>
          </a:bodyPr>
          <a:lstStyle/>
          <a:p>
            <a:r>
              <a:rPr lang="zh-CN" altLang="en-US" sz="3600" dirty="0">
                <a:latin typeface="+mj-lt"/>
                <a:ea typeface="+mj-ea"/>
                <a:cs typeface="+mj-cs"/>
              </a:rPr>
              <a:t>明确自学要求，引导党员搞好自学</a:t>
            </a:r>
          </a:p>
        </p:txBody>
      </p:sp>
      <p:sp>
        <p:nvSpPr>
          <p:cNvPr id="7" name="矩形 6"/>
          <p:cNvSpPr/>
          <p:nvPr/>
        </p:nvSpPr>
        <p:spPr>
          <a:xfrm>
            <a:off x="1488656" y="5478012"/>
            <a:ext cx="3775393" cy="523220"/>
          </a:xfrm>
          <a:prstGeom prst="rect">
            <a:avLst/>
          </a:prstGeom>
        </p:spPr>
        <p:txBody>
          <a:bodyPr wrap="none">
            <a:spAutoFit/>
          </a:bodyPr>
          <a:lstStyle/>
          <a:p>
            <a:r>
              <a:rPr lang="zh-CN" altLang="en-US" sz="2800" dirty="0">
                <a:latin typeface="+mj-lt"/>
                <a:ea typeface="+mj-ea"/>
                <a:cs typeface="+mj-cs"/>
              </a:rPr>
              <a:t>召开一次全体党员会议</a:t>
            </a:r>
          </a:p>
        </p:txBody>
      </p:sp>
      <p:sp>
        <p:nvSpPr>
          <p:cNvPr id="8" name="矩形 7"/>
          <p:cNvSpPr/>
          <p:nvPr/>
        </p:nvSpPr>
        <p:spPr>
          <a:xfrm>
            <a:off x="7104110" y="5478012"/>
            <a:ext cx="3775393" cy="523220"/>
          </a:xfrm>
          <a:prstGeom prst="rect">
            <a:avLst/>
          </a:prstGeom>
        </p:spPr>
        <p:txBody>
          <a:bodyPr wrap="none">
            <a:spAutoFit/>
          </a:bodyPr>
          <a:lstStyle/>
          <a:p>
            <a:r>
              <a:rPr lang="zh-CN" altLang="en-US" sz="2800" dirty="0">
                <a:latin typeface="+mj-lt"/>
                <a:ea typeface="+mj-ea"/>
                <a:cs typeface="+mj-cs"/>
              </a:rPr>
              <a:t>围绕一个专题组织讨论</a:t>
            </a:r>
          </a:p>
        </p:txBody>
      </p:sp>
      <p:sp>
        <p:nvSpPr>
          <p:cNvPr id="10" name="上凸弯带形 9"/>
          <p:cNvSpPr/>
          <p:nvPr/>
        </p:nvSpPr>
        <p:spPr>
          <a:xfrm>
            <a:off x="1174751" y="1800633"/>
            <a:ext cx="9842500" cy="1184127"/>
          </a:xfrm>
          <a:prstGeom prst="ellipseRibbon2">
            <a:avLst>
              <a:gd name="adj1" fmla="val 17732"/>
              <a:gd name="adj2" fmla="val 100000"/>
              <a:gd name="adj3" fmla="val 7958"/>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个人自学与集中学习结合</a:t>
            </a:r>
          </a:p>
        </p:txBody>
      </p:sp>
      <p:sp>
        <p:nvSpPr>
          <p:cNvPr id="3" name="燕尾形 2"/>
          <p:cNvSpPr/>
          <p:nvPr/>
        </p:nvSpPr>
        <p:spPr>
          <a:xfrm flipH="1">
            <a:off x="1861692" y="4704681"/>
            <a:ext cx="3040509" cy="646331"/>
          </a:xfrm>
          <a:prstGeom prst="chevron">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2800" dirty="0">
                <a:solidFill>
                  <a:schemeClr val="bg1"/>
                </a:solidFill>
                <a:latin typeface="+mj-ea"/>
                <a:ea typeface="+mj-ea"/>
              </a:rPr>
              <a:t>每季度</a:t>
            </a:r>
          </a:p>
        </p:txBody>
      </p:sp>
      <p:sp>
        <p:nvSpPr>
          <p:cNvPr id="4" name="燕尾形 3"/>
          <p:cNvSpPr/>
          <p:nvPr/>
        </p:nvSpPr>
        <p:spPr>
          <a:xfrm>
            <a:off x="7340956" y="4704681"/>
            <a:ext cx="3040509" cy="646331"/>
          </a:xfrm>
          <a:prstGeom prst="chevron">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2800" dirty="0">
                <a:solidFill>
                  <a:schemeClr val="bg1"/>
                </a:solidFill>
                <a:latin typeface="+mj-ea"/>
                <a:ea typeface="+mj-ea"/>
              </a:rPr>
              <a:t>每次</a:t>
            </a:r>
          </a:p>
        </p:txBody>
      </p:sp>
      <p:sp>
        <p:nvSpPr>
          <p:cNvPr id="9" name="菱形 8"/>
          <p:cNvSpPr/>
          <p:nvPr/>
        </p:nvSpPr>
        <p:spPr>
          <a:xfrm>
            <a:off x="4699197" y="3767847"/>
            <a:ext cx="2844763" cy="2520000"/>
          </a:xfrm>
          <a:prstGeom prst="diamond">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党支部</a:t>
            </a:r>
          </a:p>
        </p:txBody>
      </p:sp>
    </p:spTree>
    <p:extLst>
      <p:ext uri="{BB962C8B-B14F-4D97-AF65-F5344CB8AC3E}">
        <p14:creationId xmlns:p14="http://schemas.microsoft.com/office/powerpoint/2010/main" val="308474101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900" decel="100000" fill="hold"/>
                                        <p:tgtEl>
                                          <p:spTgt spid="1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500"/>
                            </p:stCondLst>
                            <p:childTnLst>
                              <p:par>
                                <p:cTn id="16" presetID="31"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1000" fill="hold"/>
                                        <p:tgtEl>
                                          <p:spTgt spid="9"/>
                                        </p:tgtEl>
                                        <p:attrNameLst>
                                          <p:attrName>ppt_w</p:attrName>
                                        </p:attrNameLst>
                                      </p:cBhvr>
                                      <p:tavLst>
                                        <p:tav tm="0">
                                          <p:val>
                                            <p:fltVal val="0"/>
                                          </p:val>
                                        </p:tav>
                                        <p:tav tm="100000">
                                          <p:val>
                                            <p:strVal val="#ppt_w"/>
                                          </p:val>
                                        </p:tav>
                                      </p:tavLst>
                                    </p:anim>
                                    <p:anim calcmode="lin" valueType="num">
                                      <p:cBhvr>
                                        <p:cTn id="19" dur="1000" fill="hold"/>
                                        <p:tgtEl>
                                          <p:spTgt spid="9"/>
                                        </p:tgtEl>
                                        <p:attrNameLst>
                                          <p:attrName>ppt_h</p:attrName>
                                        </p:attrNameLst>
                                      </p:cBhvr>
                                      <p:tavLst>
                                        <p:tav tm="0">
                                          <p:val>
                                            <p:fltVal val="0"/>
                                          </p:val>
                                        </p:tav>
                                        <p:tav tm="100000">
                                          <p:val>
                                            <p:strVal val="#ppt_h"/>
                                          </p:val>
                                        </p:tav>
                                      </p:tavLst>
                                    </p:anim>
                                    <p:anim calcmode="lin" valueType="num">
                                      <p:cBhvr>
                                        <p:cTn id="20" dur="1000" fill="hold"/>
                                        <p:tgtEl>
                                          <p:spTgt spid="9"/>
                                        </p:tgtEl>
                                        <p:attrNameLst>
                                          <p:attrName>style.rotation</p:attrName>
                                        </p:attrNameLst>
                                      </p:cBhvr>
                                      <p:tavLst>
                                        <p:tav tm="0">
                                          <p:val>
                                            <p:fltVal val="90"/>
                                          </p:val>
                                        </p:tav>
                                        <p:tav tm="100000">
                                          <p:val>
                                            <p:fltVal val="0"/>
                                          </p:val>
                                        </p:tav>
                                      </p:tavLst>
                                    </p:anim>
                                    <p:animEffect transition="in" filter="fade">
                                      <p:cBhvr>
                                        <p:cTn id="21" dur="1000"/>
                                        <p:tgtEl>
                                          <p:spTgt spid="9"/>
                                        </p:tgtEl>
                                      </p:cBhvr>
                                    </p:animEffect>
                                  </p:childTnLst>
                                </p:cTn>
                              </p:par>
                            </p:childTnLst>
                          </p:cTn>
                        </p:par>
                        <p:par>
                          <p:cTn id="22" fill="hold">
                            <p:stCondLst>
                              <p:cond delay="2500"/>
                            </p:stCondLst>
                            <p:childTnLst>
                              <p:par>
                                <p:cTn id="23" presetID="12" presetClass="entr" presetSubtype="2"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ppt_x</p:attrName>
                                        </p:attrNameLst>
                                      </p:cBhvr>
                                      <p:tavLst>
                                        <p:tav tm="0">
                                          <p:val>
                                            <p:strVal val="#ppt_x+#ppt_w*1.125000"/>
                                          </p:val>
                                        </p:tav>
                                        <p:tav tm="100000">
                                          <p:val>
                                            <p:strVal val="#ppt_x"/>
                                          </p:val>
                                        </p:tav>
                                      </p:tavLst>
                                    </p:anim>
                                    <p:animEffect transition="in" filter="wipe(left)">
                                      <p:cBhvr>
                                        <p:cTn id="26" dur="500"/>
                                        <p:tgtEl>
                                          <p:spTgt spid="3"/>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1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p:tgtEl>
                                          <p:spTgt spid="4"/>
                                        </p:tgtEl>
                                        <p:attrNameLst>
                                          <p:attrName>ppt_x</p:attrName>
                                        </p:attrNameLst>
                                      </p:cBhvr>
                                      <p:tavLst>
                                        <p:tav tm="0">
                                          <p:val>
                                            <p:strVal val="#ppt_x-#ppt_w*1.125000"/>
                                          </p:val>
                                        </p:tav>
                                        <p:tav tm="100000">
                                          <p:val>
                                            <p:strVal val="#ppt_x"/>
                                          </p:val>
                                        </p:tav>
                                      </p:tavLst>
                                    </p:anim>
                                    <p:animEffect transition="in" filter="wipe(right)">
                                      <p:cBhvr>
                                        <p:cTn id="37" dur="500"/>
                                        <p:tgtEl>
                                          <p:spTgt spid="4"/>
                                        </p:tgtEl>
                                      </p:cBhvr>
                                    </p:animEffect>
                                  </p:childTnLst>
                                </p:cTn>
                              </p:par>
                            </p:childTnLst>
                          </p:cTn>
                        </p:par>
                        <p:par>
                          <p:cTn id="38" fill="hold">
                            <p:stCondLst>
                              <p:cond delay="4500"/>
                            </p:stCondLst>
                            <p:childTnLst>
                              <p:par>
                                <p:cTn id="39" presetID="47"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animBg="1"/>
      <p:bldP spid="3" grpId="0" animBg="1"/>
      <p:bldP spid="4"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五个能否</a:t>
            </a:r>
          </a:p>
        </p:txBody>
      </p:sp>
      <p:sp>
        <p:nvSpPr>
          <p:cNvPr id="3" name="文本占位符 2"/>
          <p:cNvSpPr>
            <a:spLocks noGrp="1"/>
          </p:cNvSpPr>
          <p:nvPr>
            <p:ph type="body" idx="1"/>
          </p:nvPr>
        </p:nvSpPr>
        <p:spPr/>
        <p:txBody>
          <a:bodyPr/>
          <a:lstStyle/>
          <a:p>
            <a:r>
              <a:rPr lang="en-US" altLang="zh-CN" dirty="0"/>
              <a:t>4 </a:t>
            </a:r>
            <a:r>
              <a:rPr lang="zh-CN" altLang="en-US" dirty="0"/>
              <a:t>学习教育的主要措施</a:t>
            </a:r>
          </a:p>
        </p:txBody>
      </p:sp>
      <p:sp>
        <p:nvSpPr>
          <p:cNvPr id="72" name="矩形 71"/>
          <p:cNvSpPr/>
          <p:nvPr/>
        </p:nvSpPr>
        <p:spPr>
          <a:xfrm>
            <a:off x="2921437" y="1748911"/>
            <a:ext cx="6780931"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dirty="0">
                <a:solidFill>
                  <a:schemeClr val="tx2"/>
                </a:solidFill>
                <a:latin typeface="+mj-ea"/>
                <a:ea typeface="+mj-ea"/>
              </a:rPr>
              <a:t>坚守共产党人信仰信念宗旨</a:t>
            </a:r>
          </a:p>
        </p:txBody>
      </p:sp>
      <p:sp>
        <p:nvSpPr>
          <p:cNvPr id="73" name="矩形 72"/>
          <p:cNvSpPr/>
          <p:nvPr/>
        </p:nvSpPr>
        <p:spPr>
          <a:xfrm>
            <a:off x="2921437" y="2704260"/>
            <a:ext cx="6780931"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dirty="0">
                <a:solidFill>
                  <a:schemeClr val="tx2"/>
                </a:solidFill>
                <a:latin typeface="+mj-ea"/>
                <a:ea typeface="+mj-ea"/>
              </a:rPr>
              <a:t>正确处理公与私、义与利、个人与组织、个人与群众的关系</a:t>
            </a:r>
          </a:p>
        </p:txBody>
      </p:sp>
      <p:sp>
        <p:nvSpPr>
          <p:cNvPr id="74" name="矩形 73"/>
          <p:cNvSpPr/>
          <p:nvPr/>
        </p:nvSpPr>
        <p:spPr>
          <a:xfrm>
            <a:off x="2921437" y="3659609"/>
            <a:ext cx="6780931"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dirty="0">
                <a:solidFill>
                  <a:schemeClr val="tx2"/>
                </a:solidFill>
                <a:latin typeface="+mj-ea"/>
                <a:ea typeface="+mj-ea"/>
              </a:rPr>
              <a:t>努力追求高尚道德、带头践行社会主义核心价值观、</a:t>
            </a:r>
            <a:endParaRPr lang="en-US" altLang="zh-CN" dirty="0">
              <a:solidFill>
                <a:schemeClr val="tx2"/>
              </a:solidFill>
              <a:latin typeface="+mj-ea"/>
              <a:ea typeface="+mj-ea"/>
            </a:endParaRPr>
          </a:p>
          <a:p>
            <a:r>
              <a:rPr lang="zh-CN" altLang="en-US" dirty="0">
                <a:solidFill>
                  <a:schemeClr val="tx2"/>
                </a:solidFill>
                <a:latin typeface="+mj-ea"/>
                <a:ea typeface="+mj-ea"/>
              </a:rPr>
              <a:t>保持积极健康生活方式</a:t>
            </a:r>
          </a:p>
        </p:txBody>
      </p:sp>
      <p:sp>
        <p:nvSpPr>
          <p:cNvPr id="75" name="矩形 74"/>
          <p:cNvSpPr/>
          <p:nvPr/>
        </p:nvSpPr>
        <p:spPr>
          <a:xfrm>
            <a:off x="2921437" y="4614959"/>
            <a:ext cx="6780931"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dirty="0">
                <a:solidFill>
                  <a:schemeClr val="tx2"/>
                </a:solidFill>
                <a:latin typeface="+mj-ea"/>
                <a:ea typeface="+mj-ea"/>
              </a:rPr>
              <a:t>自觉做到党规党纪面前知敬畏守规矩</a:t>
            </a:r>
          </a:p>
        </p:txBody>
      </p:sp>
      <p:sp>
        <p:nvSpPr>
          <p:cNvPr id="76" name="矩形 75"/>
          <p:cNvSpPr/>
          <p:nvPr/>
        </p:nvSpPr>
        <p:spPr>
          <a:xfrm>
            <a:off x="2921437" y="5570308"/>
            <a:ext cx="6780931" cy="612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dirty="0">
                <a:solidFill>
                  <a:schemeClr val="tx2"/>
                </a:solidFill>
                <a:latin typeface="+mj-ea"/>
                <a:ea typeface="+mj-ea"/>
              </a:rPr>
              <a:t>保持良好精神状态、积极为党的事业担当作为</a:t>
            </a:r>
          </a:p>
        </p:txBody>
      </p:sp>
      <p:grpSp>
        <p:nvGrpSpPr>
          <p:cNvPr id="12" name="组合 11"/>
          <p:cNvGrpSpPr/>
          <p:nvPr/>
        </p:nvGrpSpPr>
        <p:grpSpPr>
          <a:xfrm>
            <a:off x="2152095" y="1612412"/>
            <a:ext cx="789771" cy="789773"/>
            <a:chOff x="3746295" y="4496161"/>
            <a:chExt cx="789769" cy="789771"/>
          </a:xfrm>
        </p:grpSpPr>
        <p:grpSp>
          <p:nvGrpSpPr>
            <p:cNvPr id="7" name="组合 6"/>
            <p:cNvGrpSpPr/>
            <p:nvPr/>
          </p:nvGrpSpPr>
          <p:grpSpPr>
            <a:xfrm>
              <a:off x="3746295" y="4496161"/>
              <a:ext cx="789769" cy="789771"/>
              <a:chOff x="6798833" y="3560400"/>
              <a:chExt cx="1080000" cy="1080000"/>
            </a:xfrm>
            <a:solidFill>
              <a:schemeClr val="bg1"/>
            </a:solidFill>
          </p:grpSpPr>
          <p:sp>
            <p:nvSpPr>
              <p:cNvPr id="9" name="矩形 8"/>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10" name="直接连接符 9"/>
              <p:cNvCxnSpPr>
                <a:stCxn id="9" idx="1"/>
                <a:endCxn id="9"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9" idx="0"/>
                <a:endCxn id="9"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8" name="矩形 7"/>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能</a:t>
              </a:r>
            </a:p>
          </p:txBody>
        </p:sp>
      </p:grpSp>
      <p:grpSp>
        <p:nvGrpSpPr>
          <p:cNvPr id="13" name="组合 12"/>
          <p:cNvGrpSpPr/>
          <p:nvPr/>
        </p:nvGrpSpPr>
        <p:grpSpPr>
          <a:xfrm>
            <a:off x="9681946" y="1612412"/>
            <a:ext cx="789771" cy="789773"/>
            <a:chOff x="3746295" y="4496161"/>
            <a:chExt cx="789769" cy="789771"/>
          </a:xfrm>
        </p:grpSpPr>
        <p:grpSp>
          <p:nvGrpSpPr>
            <p:cNvPr id="14" name="组合 13"/>
            <p:cNvGrpSpPr/>
            <p:nvPr/>
          </p:nvGrpSpPr>
          <p:grpSpPr>
            <a:xfrm>
              <a:off x="3746295" y="4496161"/>
              <a:ext cx="789769" cy="789771"/>
              <a:chOff x="6798833" y="3560400"/>
              <a:chExt cx="1080000" cy="1080000"/>
            </a:xfrm>
            <a:solidFill>
              <a:schemeClr val="bg1"/>
            </a:solidFill>
          </p:grpSpPr>
          <p:sp>
            <p:nvSpPr>
              <p:cNvPr id="16" name="矩形 15"/>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17" name="直接连接符 16"/>
              <p:cNvCxnSpPr>
                <a:stCxn id="16" idx="1"/>
                <a:endCxn id="16"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6" idx="0"/>
                <a:endCxn id="16"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5" name="矩形 14"/>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否</a:t>
              </a:r>
            </a:p>
          </p:txBody>
        </p:sp>
      </p:grpSp>
      <p:grpSp>
        <p:nvGrpSpPr>
          <p:cNvPr id="21" name="组合 20"/>
          <p:cNvGrpSpPr/>
          <p:nvPr/>
        </p:nvGrpSpPr>
        <p:grpSpPr>
          <a:xfrm>
            <a:off x="2152095" y="2567761"/>
            <a:ext cx="789771" cy="789773"/>
            <a:chOff x="3746295" y="4496161"/>
            <a:chExt cx="789769" cy="789771"/>
          </a:xfrm>
        </p:grpSpPr>
        <p:grpSp>
          <p:nvGrpSpPr>
            <p:cNvPr id="28" name="组合 27"/>
            <p:cNvGrpSpPr/>
            <p:nvPr/>
          </p:nvGrpSpPr>
          <p:grpSpPr>
            <a:xfrm>
              <a:off x="3746295" y="4496161"/>
              <a:ext cx="789769" cy="789771"/>
              <a:chOff x="6798833" y="3560400"/>
              <a:chExt cx="1080000" cy="1080000"/>
            </a:xfrm>
            <a:solidFill>
              <a:schemeClr val="bg1"/>
            </a:solidFill>
          </p:grpSpPr>
          <p:sp>
            <p:nvSpPr>
              <p:cNvPr id="30" name="矩形 29"/>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31" name="直接连接符 30"/>
              <p:cNvCxnSpPr>
                <a:stCxn id="30" idx="1"/>
                <a:endCxn id="30"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30" idx="0"/>
                <a:endCxn id="30"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29" name="矩形 28"/>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能</a:t>
              </a:r>
            </a:p>
          </p:txBody>
        </p:sp>
      </p:grpSp>
      <p:grpSp>
        <p:nvGrpSpPr>
          <p:cNvPr id="22" name="组合 21"/>
          <p:cNvGrpSpPr/>
          <p:nvPr/>
        </p:nvGrpSpPr>
        <p:grpSpPr>
          <a:xfrm>
            <a:off x="9681946" y="2567761"/>
            <a:ext cx="789771" cy="789773"/>
            <a:chOff x="3746295" y="4496161"/>
            <a:chExt cx="789769" cy="789771"/>
          </a:xfrm>
        </p:grpSpPr>
        <p:grpSp>
          <p:nvGrpSpPr>
            <p:cNvPr id="23" name="组合 22"/>
            <p:cNvGrpSpPr/>
            <p:nvPr/>
          </p:nvGrpSpPr>
          <p:grpSpPr>
            <a:xfrm>
              <a:off x="3746295" y="4496161"/>
              <a:ext cx="789769" cy="789771"/>
              <a:chOff x="6798833" y="3560400"/>
              <a:chExt cx="1080000" cy="1080000"/>
            </a:xfrm>
            <a:solidFill>
              <a:schemeClr val="bg1"/>
            </a:solidFill>
          </p:grpSpPr>
          <p:sp>
            <p:nvSpPr>
              <p:cNvPr id="25" name="矩形 24"/>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26" name="直接连接符 25"/>
              <p:cNvCxnSpPr>
                <a:stCxn id="25" idx="1"/>
                <a:endCxn id="25"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25" idx="0"/>
                <a:endCxn id="25"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否</a:t>
              </a:r>
            </a:p>
          </p:txBody>
        </p:sp>
      </p:grpSp>
      <p:grpSp>
        <p:nvGrpSpPr>
          <p:cNvPr id="34" name="组合 33"/>
          <p:cNvGrpSpPr/>
          <p:nvPr/>
        </p:nvGrpSpPr>
        <p:grpSpPr>
          <a:xfrm>
            <a:off x="2152095" y="3523112"/>
            <a:ext cx="789771" cy="789773"/>
            <a:chOff x="3746295" y="4496161"/>
            <a:chExt cx="789769" cy="789771"/>
          </a:xfrm>
        </p:grpSpPr>
        <p:grpSp>
          <p:nvGrpSpPr>
            <p:cNvPr id="41" name="组合 40"/>
            <p:cNvGrpSpPr/>
            <p:nvPr/>
          </p:nvGrpSpPr>
          <p:grpSpPr>
            <a:xfrm>
              <a:off x="3746295" y="4496161"/>
              <a:ext cx="789769" cy="789771"/>
              <a:chOff x="6798833" y="3560400"/>
              <a:chExt cx="1080000" cy="1080000"/>
            </a:xfrm>
            <a:solidFill>
              <a:schemeClr val="bg1"/>
            </a:solidFill>
          </p:grpSpPr>
          <p:sp>
            <p:nvSpPr>
              <p:cNvPr id="43" name="矩形 42"/>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44" name="直接连接符 43"/>
              <p:cNvCxnSpPr>
                <a:stCxn id="43" idx="1"/>
                <a:endCxn id="43"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43" idx="0"/>
                <a:endCxn id="43"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2" name="矩形 41"/>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能</a:t>
              </a:r>
            </a:p>
          </p:txBody>
        </p:sp>
      </p:grpSp>
      <p:grpSp>
        <p:nvGrpSpPr>
          <p:cNvPr id="35" name="组合 34"/>
          <p:cNvGrpSpPr/>
          <p:nvPr/>
        </p:nvGrpSpPr>
        <p:grpSpPr>
          <a:xfrm>
            <a:off x="9681946" y="3523112"/>
            <a:ext cx="789771" cy="789773"/>
            <a:chOff x="3746295" y="4496161"/>
            <a:chExt cx="789769" cy="789771"/>
          </a:xfrm>
        </p:grpSpPr>
        <p:grpSp>
          <p:nvGrpSpPr>
            <p:cNvPr id="36" name="组合 35"/>
            <p:cNvGrpSpPr/>
            <p:nvPr/>
          </p:nvGrpSpPr>
          <p:grpSpPr>
            <a:xfrm>
              <a:off x="3746295" y="4496161"/>
              <a:ext cx="789769" cy="789771"/>
              <a:chOff x="6798833" y="3560400"/>
              <a:chExt cx="1080000" cy="1080000"/>
            </a:xfrm>
            <a:solidFill>
              <a:schemeClr val="bg1"/>
            </a:solidFill>
          </p:grpSpPr>
          <p:sp>
            <p:nvSpPr>
              <p:cNvPr id="38" name="矩形 37"/>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39" name="直接连接符 38"/>
              <p:cNvCxnSpPr>
                <a:stCxn id="38" idx="1"/>
                <a:endCxn id="38"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直接连接符 39"/>
              <p:cNvCxnSpPr>
                <a:stCxn id="38" idx="0"/>
                <a:endCxn id="38"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37" name="矩形 36"/>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否</a:t>
              </a:r>
            </a:p>
          </p:txBody>
        </p:sp>
      </p:grpSp>
      <p:grpSp>
        <p:nvGrpSpPr>
          <p:cNvPr id="47" name="组合 46"/>
          <p:cNvGrpSpPr/>
          <p:nvPr/>
        </p:nvGrpSpPr>
        <p:grpSpPr>
          <a:xfrm>
            <a:off x="2152095" y="4478460"/>
            <a:ext cx="789771" cy="789773"/>
            <a:chOff x="3746295" y="4496161"/>
            <a:chExt cx="789769" cy="789771"/>
          </a:xfrm>
        </p:grpSpPr>
        <p:grpSp>
          <p:nvGrpSpPr>
            <p:cNvPr id="54" name="组合 53"/>
            <p:cNvGrpSpPr/>
            <p:nvPr/>
          </p:nvGrpSpPr>
          <p:grpSpPr>
            <a:xfrm>
              <a:off x="3746295" y="4496161"/>
              <a:ext cx="789769" cy="789771"/>
              <a:chOff x="6798833" y="3560400"/>
              <a:chExt cx="1080000" cy="1080000"/>
            </a:xfrm>
            <a:solidFill>
              <a:schemeClr val="bg1"/>
            </a:solidFill>
          </p:grpSpPr>
          <p:sp>
            <p:nvSpPr>
              <p:cNvPr id="56" name="矩形 55"/>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57" name="直接连接符 56"/>
              <p:cNvCxnSpPr>
                <a:stCxn id="56" idx="1"/>
                <a:endCxn id="56"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56" idx="0"/>
                <a:endCxn id="56"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55" name="矩形 54"/>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能</a:t>
              </a:r>
            </a:p>
          </p:txBody>
        </p:sp>
      </p:grpSp>
      <p:grpSp>
        <p:nvGrpSpPr>
          <p:cNvPr id="48" name="组合 47"/>
          <p:cNvGrpSpPr/>
          <p:nvPr/>
        </p:nvGrpSpPr>
        <p:grpSpPr>
          <a:xfrm>
            <a:off x="9681946" y="4478460"/>
            <a:ext cx="789771" cy="789773"/>
            <a:chOff x="3746295" y="4496161"/>
            <a:chExt cx="789769" cy="789771"/>
          </a:xfrm>
        </p:grpSpPr>
        <p:grpSp>
          <p:nvGrpSpPr>
            <p:cNvPr id="49" name="组合 48"/>
            <p:cNvGrpSpPr/>
            <p:nvPr/>
          </p:nvGrpSpPr>
          <p:grpSpPr>
            <a:xfrm>
              <a:off x="3746295" y="4496161"/>
              <a:ext cx="789769" cy="789771"/>
              <a:chOff x="6798833" y="3560400"/>
              <a:chExt cx="1080000" cy="1080000"/>
            </a:xfrm>
            <a:solidFill>
              <a:schemeClr val="bg1"/>
            </a:solidFill>
          </p:grpSpPr>
          <p:sp>
            <p:nvSpPr>
              <p:cNvPr id="51" name="矩形 50"/>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52" name="直接连接符 51"/>
              <p:cNvCxnSpPr>
                <a:stCxn id="51" idx="1"/>
                <a:endCxn id="51"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0"/>
                <a:endCxn id="51"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50" name="矩形 49"/>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否</a:t>
              </a:r>
            </a:p>
          </p:txBody>
        </p:sp>
      </p:grpSp>
      <p:grpSp>
        <p:nvGrpSpPr>
          <p:cNvPr id="60" name="组合 59"/>
          <p:cNvGrpSpPr/>
          <p:nvPr/>
        </p:nvGrpSpPr>
        <p:grpSpPr>
          <a:xfrm>
            <a:off x="2152095" y="5433809"/>
            <a:ext cx="789771" cy="789773"/>
            <a:chOff x="3746295" y="4496161"/>
            <a:chExt cx="789769" cy="789771"/>
          </a:xfrm>
        </p:grpSpPr>
        <p:grpSp>
          <p:nvGrpSpPr>
            <p:cNvPr id="67" name="组合 66"/>
            <p:cNvGrpSpPr/>
            <p:nvPr/>
          </p:nvGrpSpPr>
          <p:grpSpPr>
            <a:xfrm>
              <a:off x="3746295" y="4496161"/>
              <a:ext cx="789769" cy="789771"/>
              <a:chOff x="6798833" y="3560400"/>
              <a:chExt cx="1080000" cy="1080000"/>
            </a:xfrm>
            <a:solidFill>
              <a:schemeClr val="bg1"/>
            </a:solidFill>
          </p:grpSpPr>
          <p:sp>
            <p:nvSpPr>
              <p:cNvPr id="69" name="矩形 68"/>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70" name="直接连接符 69"/>
              <p:cNvCxnSpPr>
                <a:stCxn id="69" idx="1"/>
                <a:endCxn id="69"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9" idx="0"/>
                <a:endCxn id="69"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68" name="矩形 67"/>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能</a:t>
              </a:r>
            </a:p>
          </p:txBody>
        </p:sp>
      </p:grpSp>
      <p:grpSp>
        <p:nvGrpSpPr>
          <p:cNvPr id="61" name="组合 60"/>
          <p:cNvGrpSpPr/>
          <p:nvPr/>
        </p:nvGrpSpPr>
        <p:grpSpPr>
          <a:xfrm>
            <a:off x="9681946" y="5433809"/>
            <a:ext cx="789771" cy="789773"/>
            <a:chOff x="3746295" y="4496161"/>
            <a:chExt cx="789769" cy="789771"/>
          </a:xfrm>
        </p:grpSpPr>
        <p:grpSp>
          <p:nvGrpSpPr>
            <p:cNvPr id="62" name="组合 61"/>
            <p:cNvGrpSpPr/>
            <p:nvPr/>
          </p:nvGrpSpPr>
          <p:grpSpPr>
            <a:xfrm>
              <a:off x="3746295" y="4496161"/>
              <a:ext cx="789769" cy="789771"/>
              <a:chOff x="6798833" y="3560400"/>
              <a:chExt cx="1080000" cy="1080000"/>
            </a:xfrm>
            <a:solidFill>
              <a:schemeClr val="bg1"/>
            </a:solidFill>
          </p:grpSpPr>
          <p:sp>
            <p:nvSpPr>
              <p:cNvPr id="64" name="矩形 63"/>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2"/>
                  </a:solidFill>
                </a:endParaRPr>
              </a:p>
            </p:txBody>
          </p:sp>
          <p:cxnSp>
            <p:nvCxnSpPr>
              <p:cNvPr id="65" name="直接连接符 64"/>
              <p:cNvCxnSpPr>
                <a:stCxn id="64" idx="1"/>
                <a:endCxn id="64"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64" idx="0"/>
                <a:endCxn id="64"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63" name="矩形 62"/>
            <p:cNvSpPr/>
            <p:nvPr/>
          </p:nvSpPr>
          <p:spPr>
            <a:xfrm>
              <a:off x="3766718" y="4506326"/>
              <a:ext cx="748922" cy="769440"/>
            </a:xfrm>
            <a:prstGeom prst="rect">
              <a:avLst/>
            </a:prstGeom>
            <a:noFill/>
          </p:spPr>
          <p:txBody>
            <a:bodyPr wrap="none">
              <a:spAutoFit/>
            </a:bodyPr>
            <a:lstStyle/>
            <a:p>
              <a:r>
                <a:rPr lang="zh-CN" altLang="en-US" sz="4400" dirty="0">
                  <a:solidFill>
                    <a:schemeClr val="tx2"/>
                  </a:solidFill>
                  <a:latin typeface="+mj-ea"/>
                  <a:ea typeface="+mj-ea"/>
                </a:rPr>
                <a:t>否</a:t>
              </a:r>
            </a:p>
          </p:txBody>
        </p:sp>
      </p:grpSp>
    </p:spTree>
    <p:extLst>
      <p:ext uri="{BB962C8B-B14F-4D97-AF65-F5344CB8AC3E}">
        <p14:creationId xmlns:p14="http://schemas.microsoft.com/office/powerpoint/2010/main" val="382328121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750" fill="hold"/>
                                        <p:tgtEl>
                                          <p:spTgt spid="72"/>
                                        </p:tgtEl>
                                        <p:attrNameLst>
                                          <p:attrName>ppt_w</p:attrName>
                                        </p:attrNameLst>
                                      </p:cBhvr>
                                      <p:tavLst>
                                        <p:tav tm="0">
                                          <p:val>
                                            <p:fltVal val="0"/>
                                          </p:val>
                                        </p:tav>
                                        <p:tav tm="100000">
                                          <p:val>
                                            <p:strVal val="#ppt_w"/>
                                          </p:val>
                                        </p:tav>
                                      </p:tavLst>
                                    </p:anim>
                                    <p:anim calcmode="lin" valueType="num">
                                      <p:cBhvr>
                                        <p:cTn id="8" dur="750" fill="hold"/>
                                        <p:tgtEl>
                                          <p:spTgt spid="72"/>
                                        </p:tgtEl>
                                        <p:attrNameLst>
                                          <p:attrName>ppt_h</p:attrName>
                                        </p:attrNameLst>
                                      </p:cBhvr>
                                      <p:tavLst>
                                        <p:tav tm="0">
                                          <p:val>
                                            <p:strVal val="#ppt_h"/>
                                          </p:val>
                                        </p:tav>
                                        <p:tav tm="100000">
                                          <p:val>
                                            <p:strVal val="#ppt_h"/>
                                          </p:val>
                                        </p:tav>
                                      </p:tavLst>
                                    </p:anim>
                                  </p:childTnLst>
                                </p:cTn>
                              </p:par>
                              <p:par>
                                <p:cTn id="9" presetID="2" presetClass="entr" presetSubtype="8"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0-#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1+#ppt_w/2"/>
                                          </p:val>
                                        </p:tav>
                                        <p:tav tm="100000">
                                          <p:val>
                                            <p:strVal val="#ppt_x"/>
                                          </p:val>
                                        </p:tav>
                                      </p:tavLst>
                                    </p:anim>
                                    <p:anim calcmode="lin" valueType="num">
                                      <p:cBhvr additive="base">
                                        <p:cTn id="16" dur="7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17" presetClass="entr" presetSubtype="10" fill="hold" grpId="0" nodeType="after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p:cTn id="20" dur="750" fill="hold"/>
                                        <p:tgtEl>
                                          <p:spTgt spid="73"/>
                                        </p:tgtEl>
                                        <p:attrNameLst>
                                          <p:attrName>ppt_w</p:attrName>
                                        </p:attrNameLst>
                                      </p:cBhvr>
                                      <p:tavLst>
                                        <p:tav tm="0">
                                          <p:val>
                                            <p:fltVal val="0"/>
                                          </p:val>
                                        </p:tav>
                                        <p:tav tm="100000">
                                          <p:val>
                                            <p:strVal val="#ppt_w"/>
                                          </p:val>
                                        </p:tav>
                                      </p:tavLst>
                                    </p:anim>
                                    <p:anim calcmode="lin" valueType="num">
                                      <p:cBhvr>
                                        <p:cTn id="21" dur="750" fill="hold"/>
                                        <p:tgtEl>
                                          <p:spTgt spid="73"/>
                                        </p:tgtEl>
                                        <p:attrNameLst>
                                          <p:attrName>ppt_h</p:attrName>
                                        </p:attrNameLst>
                                      </p:cBhvr>
                                      <p:tavLst>
                                        <p:tav tm="0">
                                          <p:val>
                                            <p:strVal val="#ppt_h"/>
                                          </p:val>
                                        </p:tav>
                                        <p:tav tm="100000">
                                          <p:val>
                                            <p:strVal val="#ppt_h"/>
                                          </p:val>
                                        </p:tav>
                                      </p:tavLst>
                                    </p:anim>
                                  </p:childTnLst>
                                </p:cTn>
                              </p:par>
                              <p:par>
                                <p:cTn id="22" presetID="2" presetClass="entr" presetSubtype="8"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750" fill="hold"/>
                                        <p:tgtEl>
                                          <p:spTgt spid="21"/>
                                        </p:tgtEl>
                                        <p:attrNameLst>
                                          <p:attrName>ppt_x</p:attrName>
                                        </p:attrNameLst>
                                      </p:cBhvr>
                                      <p:tavLst>
                                        <p:tav tm="0">
                                          <p:val>
                                            <p:strVal val="0-#ppt_w/2"/>
                                          </p:val>
                                        </p:tav>
                                        <p:tav tm="100000">
                                          <p:val>
                                            <p:strVal val="#ppt_x"/>
                                          </p:val>
                                        </p:tav>
                                      </p:tavLst>
                                    </p:anim>
                                    <p:anim calcmode="lin" valueType="num">
                                      <p:cBhvr additive="base">
                                        <p:cTn id="25" dur="750" fill="hold"/>
                                        <p:tgtEl>
                                          <p:spTgt spid="21"/>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750" fill="hold"/>
                                        <p:tgtEl>
                                          <p:spTgt spid="22"/>
                                        </p:tgtEl>
                                        <p:attrNameLst>
                                          <p:attrName>ppt_x</p:attrName>
                                        </p:attrNameLst>
                                      </p:cBhvr>
                                      <p:tavLst>
                                        <p:tav tm="0">
                                          <p:val>
                                            <p:strVal val="1+#ppt_w/2"/>
                                          </p:val>
                                        </p:tav>
                                        <p:tav tm="100000">
                                          <p:val>
                                            <p:strVal val="#ppt_x"/>
                                          </p:val>
                                        </p:tav>
                                      </p:tavLst>
                                    </p:anim>
                                    <p:anim calcmode="lin" valueType="num">
                                      <p:cBhvr additive="base">
                                        <p:cTn id="29" dur="750" fill="hold"/>
                                        <p:tgtEl>
                                          <p:spTgt spid="22"/>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17" presetClass="entr" presetSubtype="10" fill="hold" grpId="0"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p:cTn id="33" dur="750" fill="hold"/>
                                        <p:tgtEl>
                                          <p:spTgt spid="74"/>
                                        </p:tgtEl>
                                        <p:attrNameLst>
                                          <p:attrName>ppt_w</p:attrName>
                                        </p:attrNameLst>
                                      </p:cBhvr>
                                      <p:tavLst>
                                        <p:tav tm="0">
                                          <p:val>
                                            <p:fltVal val="0"/>
                                          </p:val>
                                        </p:tav>
                                        <p:tav tm="100000">
                                          <p:val>
                                            <p:strVal val="#ppt_w"/>
                                          </p:val>
                                        </p:tav>
                                      </p:tavLst>
                                    </p:anim>
                                    <p:anim calcmode="lin" valueType="num">
                                      <p:cBhvr>
                                        <p:cTn id="34" dur="750" fill="hold"/>
                                        <p:tgtEl>
                                          <p:spTgt spid="74"/>
                                        </p:tgtEl>
                                        <p:attrNameLst>
                                          <p:attrName>ppt_h</p:attrName>
                                        </p:attrNameLst>
                                      </p:cBhvr>
                                      <p:tavLst>
                                        <p:tav tm="0">
                                          <p:val>
                                            <p:strVal val="#ppt_h"/>
                                          </p:val>
                                        </p:tav>
                                        <p:tav tm="100000">
                                          <p:val>
                                            <p:strVal val="#ppt_h"/>
                                          </p:val>
                                        </p:tav>
                                      </p:tavLst>
                                    </p:anim>
                                  </p:childTnLst>
                                </p:cTn>
                              </p:par>
                              <p:par>
                                <p:cTn id="35" presetID="2" presetClass="entr" presetSubtype="8"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750" fill="hold"/>
                                        <p:tgtEl>
                                          <p:spTgt spid="34"/>
                                        </p:tgtEl>
                                        <p:attrNameLst>
                                          <p:attrName>ppt_x</p:attrName>
                                        </p:attrNameLst>
                                      </p:cBhvr>
                                      <p:tavLst>
                                        <p:tav tm="0">
                                          <p:val>
                                            <p:strVal val="0-#ppt_w/2"/>
                                          </p:val>
                                        </p:tav>
                                        <p:tav tm="100000">
                                          <p:val>
                                            <p:strVal val="#ppt_x"/>
                                          </p:val>
                                        </p:tav>
                                      </p:tavLst>
                                    </p:anim>
                                    <p:anim calcmode="lin" valueType="num">
                                      <p:cBhvr additive="base">
                                        <p:cTn id="38" dur="750" fill="hold"/>
                                        <p:tgtEl>
                                          <p:spTgt spid="34"/>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750" fill="hold"/>
                                        <p:tgtEl>
                                          <p:spTgt spid="35"/>
                                        </p:tgtEl>
                                        <p:attrNameLst>
                                          <p:attrName>ppt_x</p:attrName>
                                        </p:attrNameLst>
                                      </p:cBhvr>
                                      <p:tavLst>
                                        <p:tav tm="0">
                                          <p:val>
                                            <p:strVal val="1+#ppt_w/2"/>
                                          </p:val>
                                        </p:tav>
                                        <p:tav tm="100000">
                                          <p:val>
                                            <p:strVal val="#ppt_x"/>
                                          </p:val>
                                        </p:tav>
                                      </p:tavLst>
                                    </p:anim>
                                    <p:anim calcmode="lin" valueType="num">
                                      <p:cBhvr additive="base">
                                        <p:cTn id="42" dur="750" fill="hold"/>
                                        <p:tgtEl>
                                          <p:spTgt spid="35"/>
                                        </p:tgtEl>
                                        <p:attrNameLst>
                                          <p:attrName>ppt_y</p:attrName>
                                        </p:attrNameLst>
                                      </p:cBhvr>
                                      <p:tavLst>
                                        <p:tav tm="0">
                                          <p:val>
                                            <p:strVal val="#ppt_y"/>
                                          </p:val>
                                        </p:tav>
                                        <p:tav tm="100000">
                                          <p:val>
                                            <p:strVal val="#ppt_y"/>
                                          </p:val>
                                        </p:tav>
                                      </p:tavLst>
                                    </p:anim>
                                  </p:childTnLst>
                                </p:cTn>
                              </p:par>
                            </p:childTnLst>
                          </p:cTn>
                        </p:par>
                        <p:par>
                          <p:cTn id="43" fill="hold">
                            <p:stCondLst>
                              <p:cond delay="2250"/>
                            </p:stCondLst>
                            <p:childTnLst>
                              <p:par>
                                <p:cTn id="44" presetID="17" presetClass="entr" presetSubtype="10" fill="hold" grpId="0" nodeType="afterEffect">
                                  <p:stCondLst>
                                    <p:cond delay="0"/>
                                  </p:stCondLst>
                                  <p:childTnLst>
                                    <p:set>
                                      <p:cBhvr>
                                        <p:cTn id="45" dur="1" fill="hold">
                                          <p:stCondLst>
                                            <p:cond delay="0"/>
                                          </p:stCondLst>
                                        </p:cTn>
                                        <p:tgtEl>
                                          <p:spTgt spid="75"/>
                                        </p:tgtEl>
                                        <p:attrNameLst>
                                          <p:attrName>style.visibility</p:attrName>
                                        </p:attrNameLst>
                                      </p:cBhvr>
                                      <p:to>
                                        <p:strVal val="visible"/>
                                      </p:to>
                                    </p:set>
                                    <p:anim calcmode="lin" valueType="num">
                                      <p:cBhvr>
                                        <p:cTn id="46" dur="750" fill="hold"/>
                                        <p:tgtEl>
                                          <p:spTgt spid="75"/>
                                        </p:tgtEl>
                                        <p:attrNameLst>
                                          <p:attrName>ppt_w</p:attrName>
                                        </p:attrNameLst>
                                      </p:cBhvr>
                                      <p:tavLst>
                                        <p:tav tm="0">
                                          <p:val>
                                            <p:fltVal val="0"/>
                                          </p:val>
                                        </p:tav>
                                        <p:tav tm="100000">
                                          <p:val>
                                            <p:strVal val="#ppt_w"/>
                                          </p:val>
                                        </p:tav>
                                      </p:tavLst>
                                    </p:anim>
                                    <p:anim calcmode="lin" valueType="num">
                                      <p:cBhvr>
                                        <p:cTn id="47" dur="750" fill="hold"/>
                                        <p:tgtEl>
                                          <p:spTgt spid="75"/>
                                        </p:tgtEl>
                                        <p:attrNameLst>
                                          <p:attrName>ppt_h</p:attrName>
                                        </p:attrNameLst>
                                      </p:cBhvr>
                                      <p:tavLst>
                                        <p:tav tm="0">
                                          <p:val>
                                            <p:strVal val="#ppt_h"/>
                                          </p:val>
                                        </p:tav>
                                        <p:tav tm="100000">
                                          <p:val>
                                            <p:strVal val="#ppt_h"/>
                                          </p:val>
                                        </p:tav>
                                      </p:tavLst>
                                    </p:anim>
                                  </p:childTnLst>
                                </p:cTn>
                              </p:par>
                              <p:par>
                                <p:cTn id="48" presetID="2" presetClass="entr" presetSubtype="8" fill="hold" nodeType="with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additive="base">
                                        <p:cTn id="50" dur="750" fill="hold"/>
                                        <p:tgtEl>
                                          <p:spTgt spid="47"/>
                                        </p:tgtEl>
                                        <p:attrNameLst>
                                          <p:attrName>ppt_x</p:attrName>
                                        </p:attrNameLst>
                                      </p:cBhvr>
                                      <p:tavLst>
                                        <p:tav tm="0">
                                          <p:val>
                                            <p:strVal val="0-#ppt_w/2"/>
                                          </p:val>
                                        </p:tav>
                                        <p:tav tm="100000">
                                          <p:val>
                                            <p:strVal val="#ppt_x"/>
                                          </p:val>
                                        </p:tav>
                                      </p:tavLst>
                                    </p:anim>
                                    <p:anim calcmode="lin" valueType="num">
                                      <p:cBhvr additive="base">
                                        <p:cTn id="51" dur="750" fill="hold"/>
                                        <p:tgtEl>
                                          <p:spTgt spid="47"/>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additive="base">
                                        <p:cTn id="54" dur="750" fill="hold"/>
                                        <p:tgtEl>
                                          <p:spTgt spid="48"/>
                                        </p:tgtEl>
                                        <p:attrNameLst>
                                          <p:attrName>ppt_x</p:attrName>
                                        </p:attrNameLst>
                                      </p:cBhvr>
                                      <p:tavLst>
                                        <p:tav tm="0">
                                          <p:val>
                                            <p:strVal val="1+#ppt_w/2"/>
                                          </p:val>
                                        </p:tav>
                                        <p:tav tm="100000">
                                          <p:val>
                                            <p:strVal val="#ppt_x"/>
                                          </p:val>
                                        </p:tav>
                                      </p:tavLst>
                                    </p:anim>
                                    <p:anim calcmode="lin" valueType="num">
                                      <p:cBhvr additive="base">
                                        <p:cTn id="55" dur="750" fill="hold"/>
                                        <p:tgtEl>
                                          <p:spTgt spid="48"/>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17" presetClass="entr" presetSubtype="1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750" fill="hold"/>
                                        <p:tgtEl>
                                          <p:spTgt spid="76"/>
                                        </p:tgtEl>
                                        <p:attrNameLst>
                                          <p:attrName>ppt_w</p:attrName>
                                        </p:attrNameLst>
                                      </p:cBhvr>
                                      <p:tavLst>
                                        <p:tav tm="0">
                                          <p:val>
                                            <p:fltVal val="0"/>
                                          </p:val>
                                        </p:tav>
                                        <p:tav tm="100000">
                                          <p:val>
                                            <p:strVal val="#ppt_w"/>
                                          </p:val>
                                        </p:tav>
                                      </p:tavLst>
                                    </p:anim>
                                    <p:anim calcmode="lin" valueType="num">
                                      <p:cBhvr>
                                        <p:cTn id="60" dur="750" fill="hold"/>
                                        <p:tgtEl>
                                          <p:spTgt spid="76"/>
                                        </p:tgtEl>
                                        <p:attrNameLst>
                                          <p:attrName>ppt_h</p:attrName>
                                        </p:attrNameLst>
                                      </p:cBhvr>
                                      <p:tavLst>
                                        <p:tav tm="0">
                                          <p:val>
                                            <p:strVal val="#ppt_h"/>
                                          </p:val>
                                        </p:tav>
                                        <p:tav tm="100000">
                                          <p:val>
                                            <p:strVal val="#ppt_h"/>
                                          </p:val>
                                        </p:tav>
                                      </p:tavLst>
                                    </p:anim>
                                  </p:childTnLst>
                                </p:cTn>
                              </p:par>
                              <p:par>
                                <p:cTn id="61" presetID="2" presetClass="entr" presetSubtype="8" fill="hold" nodeType="with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additive="base">
                                        <p:cTn id="63" dur="750" fill="hold"/>
                                        <p:tgtEl>
                                          <p:spTgt spid="60"/>
                                        </p:tgtEl>
                                        <p:attrNameLst>
                                          <p:attrName>ppt_x</p:attrName>
                                        </p:attrNameLst>
                                      </p:cBhvr>
                                      <p:tavLst>
                                        <p:tav tm="0">
                                          <p:val>
                                            <p:strVal val="0-#ppt_w/2"/>
                                          </p:val>
                                        </p:tav>
                                        <p:tav tm="100000">
                                          <p:val>
                                            <p:strVal val="#ppt_x"/>
                                          </p:val>
                                        </p:tav>
                                      </p:tavLst>
                                    </p:anim>
                                    <p:anim calcmode="lin" valueType="num">
                                      <p:cBhvr additive="base">
                                        <p:cTn id="64" dur="750" fill="hold"/>
                                        <p:tgtEl>
                                          <p:spTgt spid="6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61"/>
                                        </p:tgtEl>
                                        <p:attrNameLst>
                                          <p:attrName>style.visibility</p:attrName>
                                        </p:attrNameLst>
                                      </p:cBhvr>
                                      <p:to>
                                        <p:strVal val="visible"/>
                                      </p:to>
                                    </p:set>
                                    <p:anim calcmode="lin" valueType="num">
                                      <p:cBhvr additive="base">
                                        <p:cTn id="67" dur="750" fill="hold"/>
                                        <p:tgtEl>
                                          <p:spTgt spid="61"/>
                                        </p:tgtEl>
                                        <p:attrNameLst>
                                          <p:attrName>ppt_x</p:attrName>
                                        </p:attrNameLst>
                                      </p:cBhvr>
                                      <p:tavLst>
                                        <p:tav tm="0">
                                          <p:val>
                                            <p:strVal val="1+#ppt_w/2"/>
                                          </p:val>
                                        </p:tav>
                                        <p:tav tm="100000">
                                          <p:val>
                                            <p:strVal val="#ppt_x"/>
                                          </p:val>
                                        </p:tav>
                                      </p:tavLst>
                                    </p:anim>
                                    <p:anim calcmode="lin" valueType="num">
                                      <p:cBhvr additive="base">
                                        <p:cTn id="68" dur="75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P spid="7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42895" r="24577"/>
          <a:stretch/>
        </p:blipFill>
        <p:spPr>
          <a:xfrm>
            <a:off x="1" y="5305777"/>
            <a:ext cx="12191999" cy="1114072"/>
          </a:xfrm>
          <a:prstGeom prst="rect">
            <a:avLst/>
          </a:prstGeom>
        </p:spPr>
      </p:pic>
      <p:sp>
        <p:nvSpPr>
          <p:cNvPr id="8" name="矩形 7"/>
          <p:cNvSpPr/>
          <p:nvPr/>
        </p:nvSpPr>
        <p:spPr>
          <a:xfrm flipH="1">
            <a:off x="0" y="6400799"/>
            <a:ext cx="12192000" cy="457201"/>
          </a:xfrm>
          <a:prstGeom prst="rect">
            <a:avLst/>
          </a:prstGeom>
          <a:solidFill>
            <a:schemeClr val="tx2"/>
          </a:solidFill>
          <a:ln w="57150" cmpd="thickThin">
            <a:noFill/>
          </a:ln>
        </p:spPr>
        <p:txBody>
          <a:bodyPr wrap="none" lIns="36000" rIns="36000" anchor="ctr" anchorCtr="1">
            <a:noAutofit/>
          </a:bodyPr>
          <a:lstStyle/>
          <a:p>
            <a:endParaRPr lang="zh-CN" altLang="en-US" sz="4000">
              <a:solidFill>
                <a:schemeClr val="bg1"/>
              </a:solidFill>
              <a:latin typeface="+mj-ea"/>
              <a:ea typeface="+mj-ea"/>
            </a:endParaRPr>
          </a:p>
        </p:txBody>
      </p:sp>
      <p:grpSp>
        <p:nvGrpSpPr>
          <p:cNvPr id="2" name="组合 1"/>
          <p:cNvGrpSpPr/>
          <p:nvPr/>
        </p:nvGrpSpPr>
        <p:grpSpPr>
          <a:xfrm>
            <a:off x="1055400" y="1765930"/>
            <a:ext cx="2379738" cy="2299651"/>
            <a:chOff x="4789046" y="-549669"/>
            <a:chExt cx="2379738" cy="2299651"/>
          </a:xfrm>
        </p:grpSpPr>
        <p:sp>
          <p:nvSpPr>
            <p:cNvPr id="15" name="椭圆 14"/>
            <p:cNvSpPr/>
            <p:nvPr/>
          </p:nvSpPr>
          <p:spPr>
            <a:xfrm flipH="1">
              <a:off x="4789046" y="-549669"/>
              <a:ext cx="2379738" cy="2299651"/>
            </a:xfrm>
            <a:prstGeom prst="ellipse">
              <a:avLst/>
            </a:prstGeom>
            <a:solidFill>
              <a:schemeClr val="accent1"/>
            </a:solidFill>
            <a:ln w="57150" cmpd="thickThin">
              <a:noFill/>
            </a:ln>
          </p:spPr>
          <p:txBody>
            <a:bodyPr wrap="none" lIns="36000" rIns="36000" anchor="ctr" anchorCtr="1">
              <a:noAutofit/>
            </a:bodyPr>
            <a:lstStyle/>
            <a:p>
              <a:endParaRPr lang="zh-CN" altLang="en-US" sz="4000">
                <a:solidFill>
                  <a:schemeClr val="bg1"/>
                </a:solidFill>
                <a:latin typeface="+mj-ea"/>
                <a:ea typeface="+mj-ea"/>
              </a:endParaRPr>
            </a:p>
          </p:txBody>
        </p:sp>
        <p:pic>
          <p:nvPicPr>
            <p:cNvPr id="14" name="图片 13"/>
            <p:cNvPicPr>
              <a:picLocks noChangeAspect="1"/>
            </p:cNvPicPr>
            <p:nvPr/>
          </p:nvPicPr>
          <p:blipFill rotWithShape="1">
            <a:blip r:embed="rId4">
              <a:duotone>
                <a:schemeClr val="accent6">
                  <a:shade val="45000"/>
                  <a:satMod val="135000"/>
                </a:schemeClr>
                <a:prstClr val="white"/>
              </a:duotone>
              <a:extLst>
                <a:ext uri="{28A0092B-C50C-407E-A947-70E740481C1C}">
                  <a14:useLocalDpi xmlns:a14="http://schemas.microsoft.com/office/drawing/2010/main" val="0"/>
                </a:ext>
              </a:extLst>
            </a:blip>
            <a:stretch/>
          </p:blipFill>
          <p:spPr>
            <a:xfrm>
              <a:off x="4855805" y="-484732"/>
              <a:ext cx="2246220" cy="2169777"/>
            </a:xfrm>
            <a:prstGeom prst="rect">
              <a:avLst/>
            </a:prstGeom>
          </p:spPr>
        </p:pic>
        <p:sp>
          <p:nvSpPr>
            <p:cNvPr id="13" name="文本框 12"/>
            <p:cNvSpPr txBox="1"/>
            <p:nvPr/>
          </p:nvSpPr>
          <p:spPr>
            <a:xfrm>
              <a:off x="5341848" y="588545"/>
              <a:ext cx="1296000" cy="828000"/>
            </a:xfrm>
            <a:prstGeom prst="roundRect">
              <a:avLst>
                <a:gd name="adj" fmla="val 41143"/>
              </a:avLst>
            </a:prstGeom>
            <a:solidFill>
              <a:schemeClr val="accent1"/>
            </a:solidFill>
          </p:spPr>
          <p:txBody>
            <a:bodyPr vert="horz" wrap="square" lIns="0" tIns="0" rIns="0" bIns="0" rtlCol="0" anchor="t" anchorCtr="0">
              <a:spAutoFit/>
            </a:bodyPr>
            <a:lstStyle/>
            <a:p>
              <a:pPr algn="ctr"/>
              <a:r>
                <a:rPr lang="zh-CN" altLang="en-US" sz="4000" dirty="0">
                  <a:solidFill>
                    <a:schemeClr val="tx2"/>
                  </a:solidFill>
                  <a:latin typeface="汉仪菱心体简" panose="02010609000101010101" pitchFamily="49" charset="-122"/>
                  <a:ea typeface="汉仪菱心体简" panose="02010609000101010101" pitchFamily="49" charset="-122"/>
                </a:rPr>
                <a:t>目录</a:t>
              </a:r>
            </a:p>
          </p:txBody>
        </p:sp>
      </p:grpSp>
      <p:sp>
        <p:nvSpPr>
          <p:cNvPr id="16" name="矩形 2"/>
          <p:cNvSpPr/>
          <p:nvPr/>
        </p:nvSpPr>
        <p:spPr>
          <a:xfrm>
            <a:off x="4386988" y="959611"/>
            <a:ext cx="6343608" cy="576000"/>
          </a:xfrm>
          <a:prstGeom prst="octagon">
            <a:avLst/>
          </a:prstGeom>
          <a:solidFill>
            <a:schemeClr val="bg1">
              <a:alpha val="50000"/>
            </a:schemeClr>
          </a:solidFill>
          <a:ln w="57150" cmpd="thickThin">
            <a:solidFill>
              <a:schemeClr val="tx2"/>
            </a:solidFill>
          </a:ln>
        </p:spPr>
        <p:txBody>
          <a:bodyPr wrap="square" lIns="612000" rIns="72000" anchor="ctr" anchorCtr="1">
            <a:noAutofit/>
          </a:bodyPr>
          <a:lstStyle/>
          <a:p>
            <a:r>
              <a:rPr lang="zh-CN" altLang="en-US" sz="2400" dirty="0">
                <a:solidFill>
                  <a:schemeClr val="tx2"/>
                </a:solidFill>
                <a:latin typeface="+mj-ea"/>
                <a:ea typeface="+mj-ea"/>
              </a:rPr>
              <a:t>学习教育的背景介绍</a:t>
            </a:r>
          </a:p>
        </p:txBody>
      </p:sp>
      <p:sp>
        <p:nvSpPr>
          <p:cNvPr id="17" name="矩形 2"/>
          <p:cNvSpPr/>
          <p:nvPr/>
        </p:nvSpPr>
        <p:spPr>
          <a:xfrm>
            <a:off x="4386988" y="1902153"/>
            <a:ext cx="6343608" cy="576000"/>
          </a:xfrm>
          <a:prstGeom prst="octagon">
            <a:avLst/>
          </a:prstGeom>
          <a:solidFill>
            <a:schemeClr val="bg1">
              <a:alpha val="50000"/>
            </a:schemeClr>
          </a:solidFill>
          <a:ln w="57150" cmpd="thickThin">
            <a:solidFill>
              <a:schemeClr val="tx2"/>
            </a:solidFill>
          </a:ln>
        </p:spPr>
        <p:txBody>
          <a:bodyPr wrap="square" lIns="612000" rIns="72000" anchor="ctr" anchorCtr="1">
            <a:noAutofit/>
          </a:bodyPr>
          <a:lstStyle/>
          <a:p>
            <a:r>
              <a:rPr lang="zh-CN" altLang="en-US" sz="2400" dirty="0">
                <a:solidFill>
                  <a:schemeClr val="tx2"/>
                </a:solidFill>
                <a:latin typeface="+mj-ea"/>
                <a:ea typeface="+mj-ea"/>
              </a:rPr>
              <a:t>两学一做的总体要求</a:t>
            </a:r>
          </a:p>
        </p:txBody>
      </p:sp>
      <p:sp>
        <p:nvSpPr>
          <p:cNvPr id="18" name="矩形 2"/>
          <p:cNvSpPr/>
          <p:nvPr/>
        </p:nvSpPr>
        <p:spPr>
          <a:xfrm>
            <a:off x="4386988" y="2844695"/>
            <a:ext cx="6343608" cy="576000"/>
          </a:xfrm>
          <a:prstGeom prst="octagon">
            <a:avLst/>
          </a:prstGeom>
          <a:solidFill>
            <a:schemeClr val="bg1">
              <a:alpha val="50000"/>
            </a:schemeClr>
          </a:solidFill>
          <a:ln w="57150" cmpd="thickThin">
            <a:solidFill>
              <a:schemeClr val="tx2"/>
            </a:solidFill>
          </a:ln>
        </p:spPr>
        <p:txBody>
          <a:bodyPr wrap="square" lIns="612000" rIns="72000" anchor="ctr" anchorCtr="1">
            <a:noAutofit/>
          </a:bodyPr>
          <a:lstStyle/>
          <a:p>
            <a:r>
              <a:rPr lang="zh-CN" altLang="en-US" sz="2400" dirty="0">
                <a:solidFill>
                  <a:schemeClr val="tx2"/>
                </a:solidFill>
                <a:latin typeface="+mj-ea"/>
                <a:ea typeface="+mj-ea"/>
              </a:rPr>
              <a:t>两学一做的主要内容</a:t>
            </a:r>
          </a:p>
        </p:txBody>
      </p:sp>
      <p:sp>
        <p:nvSpPr>
          <p:cNvPr id="19" name="矩形 2"/>
          <p:cNvSpPr/>
          <p:nvPr/>
        </p:nvSpPr>
        <p:spPr>
          <a:xfrm>
            <a:off x="4386988" y="3787235"/>
            <a:ext cx="6343608" cy="576000"/>
          </a:xfrm>
          <a:prstGeom prst="octagon">
            <a:avLst/>
          </a:prstGeom>
          <a:solidFill>
            <a:schemeClr val="bg1">
              <a:alpha val="50000"/>
            </a:schemeClr>
          </a:solidFill>
          <a:ln w="57150" cmpd="thickThin">
            <a:solidFill>
              <a:schemeClr val="tx2"/>
            </a:solidFill>
          </a:ln>
        </p:spPr>
        <p:txBody>
          <a:bodyPr wrap="square" lIns="612000" rIns="72000" anchor="ctr" anchorCtr="1">
            <a:noAutofit/>
          </a:bodyPr>
          <a:lstStyle/>
          <a:p>
            <a:r>
              <a:rPr lang="zh-CN" altLang="en-US" sz="2400" dirty="0">
                <a:solidFill>
                  <a:schemeClr val="tx2"/>
                </a:solidFill>
                <a:latin typeface="+mj-ea"/>
                <a:ea typeface="+mj-ea"/>
              </a:rPr>
              <a:t>学习教育的主要措施</a:t>
            </a:r>
          </a:p>
        </p:txBody>
      </p:sp>
      <p:sp>
        <p:nvSpPr>
          <p:cNvPr id="20" name="矩形 2"/>
          <p:cNvSpPr/>
          <p:nvPr/>
        </p:nvSpPr>
        <p:spPr>
          <a:xfrm>
            <a:off x="4386988" y="4729777"/>
            <a:ext cx="6343608" cy="576000"/>
          </a:xfrm>
          <a:prstGeom prst="octagon">
            <a:avLst/>
          </a:prstGeom>
          <a:solidFill>
            <a:schemeClr val="bg1">
              <a:alpha val="50000"/>
            </a:schemeClr>
          </a:solidFill>
          <a:ln w="57150" cmpd="thickThin">
            <a:solidFill>
              <a:schemeClr val="tx2"/>
            </a:solidFill>
          </a:ln>
        </p:spPr>
        <p:txBody>
          <a:bodyPr wrap="square" lIns="612000" rIns="72000" anchor="ctr" anchorCtr="1">
            <a:noAutofit/>
          </a:bodyPr>
          <a:lstStyle/>
          <a:p>
            <a:r>
              <a:rPr lang="zh-CN" altLang="en-US" sz="2400" dirty="0">
                <a:solidFill>
                  <a:schemeClr val="tx2"/>
                </a:solidFill>
                <a:latin typeface="+mj-ea"/>
                <a:ea typeface="+mj-ea"/>
              </a:rPr>
              <a:t>学习教育的组织领导</a:t>
            </a:r>
          </a:p>
        </p:txBody>
      </p:sp>
      <p:sp>
        <p:nvSpPr>
          <p:cNvPr id="21" name="矩形 2"/>
          <p:cNvSpPr/>
          <p:nvPr/>
        </p:nvSpPr>
        <p:spPr>
          <a:xfrm>
            <a:off x="9960435" y="900251"/>
            <a:ext cx="186865"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
        <p:nvSpPr>
          <p:cNvPr id="22" name="矩形 2"/>
          <p:cNvSpPr/>
          <p:nvPr/>
        </p:nvSpPr>
        <p:spPr>
          <a:xfrm>
            <a:off x="9960435" y="1852520"/>
            <a:ext cx="186865"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
        <p:nvSpPr>
          <p:cNvPr id="23" name="矩形 2"/>
          <p:cNvSpPr/>
          <p:nvPr/>
        </p:nvSpPr>
        <p:spPr>
          <a:xfrm>
            <a:off x="9960435" y="2795063"/>
            <a:ext cx="186865"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
        <p:nvSpPr>
          <p:cNvPr id="24" name="矩形 2"/>
          <p:cNvSpPr/>
          <p:nvPr/>
        </p:nvSpPr>
        <p:spPr>
          <a:xfrm>
            <a:off x="9960435" y="3737604"/>
            <a:ext cx="186865"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
        <p:nvSpPr>
          <p:cNvPr id="25" name="矩形 2"/>
          <p:cNvSpPr/>
          <p:nvPr/>
        </p:nvSpPr>
        <p:spPr>
          <a:xfrm>
            <a:off x="9960435" y="4680144"/>
            <a:ext cx="186865"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
        <p:nvSpPr>
          <p:cNvPr id="26" name="矩形 2"/>
          <p:cNvSpPr/>
          <p:nvPr/>
        </p:nvSpPr>
        <p:spPr>
          <a:xfrm flipH="1">
            <a:off x="4894988" y="851611"/>
            <a:ext cx="838565" cy="792000"/>
          </a:xfrm>
          <a:prstGeom prst="octagon">
            <a:avLst/>
          </a:prstGeom>
          <a:solidFill>
            <a:schemeClr val="tx2"/>
          </a:solidFill>
          <a:ln w="57150" cmpd="thickThin">
            <a:solidFill>
              <a:schemeClr val="tx2">
                <a:lumMod val="75000"/>
              </a:schemeClr>
            </a:solidFill>
          </a:ln>
        </p:spPr>
        <p:txBody>
          <a:bodyPr wrap="none" lIns="36000" rIns="36000" anchor="ctr" anchorCtr="1">
            <a:noAutofit/>
          </a:bodyPr>
          <a:lstStyle/>
          <a:p>
            <a:r>
              <a:rPr lang="en-US" altLang="zh-CN" sz="4000" dirty="0">
                <a:solidFill>
                  <a:schemeClr val="bg1"/>
                </a:solidFill>
                <a:latin typeface="+mj-ea"/>
                <a:ea typeface="+mj-ea"/>
              </a:rPr>
              <a:t>1</a:t>
            </a:r>
            <a:endParaRPr lang="zh-CN" altLang="en-US" sz="4000" dirty="0">
              <a:solidFill>
                <a:schemeClr val="bg1"/>
              </a:solidFill>
              <a:latin typeface="+mj-ea"/>
              <a:ea typeface="+mj-ea"/>
            </a:endParaRPr>
          </a:p>
        </p:txBody>
      </p:sp>
      <p:sp>
        <p:nvSpPr>
          <p:cNvPr id="27" name="矩形 2"/>
          <p:cNvSpPr/>
          <p:nvPr/>
        </p:nvSpPr>
        <p:spPr>
          <a:xfrm flipH="1">
            <a:off x="4894988" y="1794153"/>
            <a:ext cx="838565" cy="792000"/>
          </a:xfrm>
          <a:prstGeom prst="octagon">
            <a:avLst/>
          </a:prstGeom>
          <a:solidFill>
            <a:schemeClr val="tx2"/>
          </a:solidFill>
          <a:ln w="57150" cmpd="thickThin">
            <a:solidFill>
              <a:schemeClr val="tx2">
                <a:lumMod val="75000"/>
              </a:schemeClr>
            </a:solidFill>
          </a:ln>
        </p:spPr>
        <p:txBody>
          <a:bodyPr wrap="none" lIns="36000" rIns="36000" anchor="ctr" anchorCtr="1">
            <a:noAutofit/>
          </a:bodyPr>
          <a:lstStyle/>
          <a:p>
            <a:r>
              <a:rPr lang="en-US" altLang="zh-CN" sz="4000" dirty="0">
                <a:solidFill>
                  <a:schemeClr val="bg1"/>
                </a:solidFill>
                <a:latin typeface="+mj-ea"/>
                <a:ea typeface="+mj-ea"/>
              </a:rPr>
              <a:t>2</a:t>
            </a:r>
            <a:endParaRPr lang="zh-CN" altLang="en-US" sz="4000" dirty="0">
              <a:solidFill>
                <a:schemeClr val="bg1"/>
              </a:solidFill>
              <a:latin typeface="+mj-ea"/>
              <a:ea typeface="+mj-ea"/>
            </a:endParaRPr>
          </a:p>
        </p:txBody>
      </p:sp>
      <p:sp>
        <p:nvSpPr>
          <p:cNvPr id="28" name="矩形 2"/>
          <p:cNvSpPr/>
          <p:nvPr/>
        </p:nvSpPr>
        <p:spPr>
          <a:xfrm flipH="1">
            <a:off x="4894988" y="2736695"/>
            <a:ext cx="838565" cy="792000"/>
          </a:xfrm>
          <a:prstGeom prst="octagon">
            <a:avLst/>
          </a:prstGeom>
          <a:solidFill>
            <a:schemeClr val="tx2"/>
          </a:solidFill>
          <a:ln w="57150" cmpd="thickThin">
            <a:solidFill>
              <a:schemeClr val="tx2">
                <a:lumMod val="75000"/>
              </a:schemeClr>
            </a:solidFill>
          </a:ln>
        </p:spPr>
        <p:txBody>
          <a:bodyPr wrap="none" lIns="36000" rIns="36000" anchor="ctr" anchorCtr="1">
            <a:noAutofit/>
          </a:bodyPr>
          <a:lstStyle/>
          <a:p>
            <a:r>
              <a:rPr lang="en-US" altLang="zh-CN" sz="4000" dirty="0">
                <a:solidFill>
                  <a:schemeClr val="bg1"/>
                </a:solidFill>
                <a:latin typeface="+mj-ea"/>
                <a:ea typeface="+mj-ea"/>
              </a:rPr>
              <a:t>3</a:t>
            </a:r>
            <a:endParaRPr lang="zh-CN" altLang="en-US" sz="4000" dirty="0">
              <a:solidFill>
                <a:schemeClr val="bg1"/>
              </a:solidFill>
              <a:latin typeface="+mj-ea"/>
              <a:ea typeface="+mj-ea"/>
            </a:endParaRPr>
          </a:p>
        </p:txBody>
      </p:sp>
      <p:sp>
        <p:nvSpPr>
          <p:cNvPr id="29" name="矩形 2"/>
          <p:cNvSpPr/>
          <p:nvPr/>
        </p:nvSpPr>
        <p:spPr>
          <a:xfrm flipH="1">
            <a:off x="4894988" y="3679237"/>
            <a:ext cx="838565" cy="792000"/>
          </a:xfrm>
          <a:prstGeom prst="octagon">
            <a:avLst/>
          </a:prstGeom>
          <a:solidFill>
            <a:schemeClr val="tx2"/>
          </a:solidFill>
          <a:ln w="57150" cmpd="thickThin">
            <a:solidFill>
              <a:schemeClr val="tx2">
                <a:lumMod val="75000"/>
              </a:schemeClr>
            </a:solidFill>
          </a:ln>
        </p:spPr>
        <p:txBody>
          <a:bodyPr wrap="none" lIns="36000" rIns="36000" anchor="ctr" anchorCtr="1">
            <a:noAutofit/>
          </a:bodyPr>
          <a:lstStyle/>
          <a:p>
            <a:r>
              <a:rPr lang="en-US" altLang="zh-CN" sz="4000" dirty="0">
                <a:solidFill>
                  <a:schemeClr val="bg1"/>
                </a:solidFill>
                <a:latin typeface="+mj-ea"/>
                <a:ea typeface="+mj-ea"/>
              </a:rPr>
              <a:t>4</a:t>
            </a:r>
            <a:endParaRPr lang="zh-CN" altLang="en-US" sz="4000" dirty="0">
              <a:solidFill>
                <a:schemeClr val="bg1"/>
              </a:solidFill>
              <a:latin typeface="+mj-ea"/>
              <a:ea typeface="+mj-ea"/>
            </a:endParaRPr>
          </a:p>
        </p:txBody>
      </p:sp>
      <p:sp>
        <p:nvSpPr>
          <p:cNvPr id="30" name="矩形 2"/>
          <p:cNvSpPr/>
          <p:nvPr/>
        </p:nvSpPr>
        <p:spPr>
          <a:xfrm flipH="1">
            <a:off x="4894988" y="4621777"/>
            <a:ext cx="838565" cy="792000"/>
          </a:xfrm>
          <a:prstGeom prst="octagon">
            <a:avLst/>
          </a:prstGeom>
          <a:solidFill>
            <a:schemeClr val="tx2"/>
          </a:solidFill>
          <a:ln w="57150" cmpd="thickThin">
            <a:solidFill>
              <a:schemeClr val="tx2">
                <a:lumMod val="75000"/>
              </a:schemeClr>
            </a:solidFill>
          </a:ln>
        </p:spPr>
        <p:txBody>
          <a:bodyPr wrap="none" lIns="36000" rIns="36000" anchor="ctr" anchorCtr="1">
            <a:noAutofit/>
          </a:bodyPr>
          <a:lstStyle/>
          <a:p>
            <a:r>
              <a:rPr lang="en-US" altLang="zh-CN" sz="4000" dirty="0">
                <a:solidFill>
                  <a:schemeClr val="bg1"/>
                </a:solidFill>
                <a:latin typeface="+mj-ea"/>
                <a:ea typeface="+mj-ea"/>
              </a:rPr>
              <a:t>5</a:t>
            </a:r>
            <a:endParaRPr lang="zh-CN" altLang="en-US" sz="4000" dirty="0">
              <a:solidFill>
                <a:schemeClr val="bg1"/>
              </a:solidFill>
              <a:latin typeface="+mj-ea"/>
              <a:ea typeface="+mj-ea"/>
            </a:endParaRPr>
          </a:p>
        </p:txBody>
      </p:sp>
      <p:sp>
        <p:nvSpPr>
          <p:cNvPr id="31" name="矩形 2"/>
          <p:cNvSpPr/>
          <p:nvPr/>
        </p:nvSpPr>
        <p:spPr>
          <a:xfrm>
            <a:off x="9647102" y="900251"/>
            <a:ext cx="187119"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
        <p:nvSpPr>
          <p:cNvPr id="32" name="矩形 2"/>
          <p:cNvSpPr/>
          <p:nvPr/>
        </p:nvSpPr>
        <p:spPr>
          <a:xfrm>
            <a:off x="9647102" y="1852520"/>
            <a:ext cx="187119"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
        <p:nvSpPr>
          <p:cNvPr id="33" name="矩形 2"/>
          <p:cNvSpPr/>
          <p:nvPr/>
        </p:nvSpPr>
        <p:spPr>
          <a:xfrm>
            <a:off x="9647102" y="2795063"/>
            <a:ext cx="187119"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
        <p:nvSpPr>
          <p:cNvPr id="34" name="矩形 2"/>
          <p:cNvSpPr/>
          <p:nvPr/>
        </p:nvSpPr>
        <p:spPr>
          <a:xfrm>
            <a:off x="9647102" y="3737604"/>
            <a:ext cx="187119"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
        <p:nvSpPr>
          <p:cNvPr id="35" name="矩形 2"/>
          <p:cNvSpPr/>
          <p:nvPr/>
        </p:nvSpPr>
        <p:spPr>
          <a:xfrm>
            <a:off x="9647102" y="4680144"/>
            <a:ext cx="187119" cy="684001"/>
          </a:xfrm>
          <a:prstGeom prst="octagon">
            <a:avLst/>
          </a:prstGeom>
          <a:solidFill>
            <a:schemeClr val="tx2"/>
          </a:solidFill>
          <a:ln w="57150" cmpd="thickThin">
            <a:solidFill>
              <a:schemeClr val="tx2">
                <a:lumMod val="75000"/>
              </a:schemeClr>
            </a:solidFill>
          </a:ln>
        </p:spPr>
        <p:txBody>
          <a:bodyPr wrap="square" lIns="180000" rIns="72000" anchor="ctr" anchorCtr="1">
            <a:noAutofit/>
          </a:bodyPr>
          <a:lstStyle/>
          <a:p>
            <a:pPr>
              <a:lnSpc>
                <a:spcPct val="150000"/>
              </a:lnSpc>
            </a:pPr>
            <a:endParaRPr lang="zh-CN" altLang="en-US" sz="2000" dirty="0">
              <a:solidFill>
                <a:schemeClr val="tx2"/>
              </a:solidFill>
              <a:latin typeface="+mn-ea"/>
            </a:endParaRPr>
          </a:p>
        </p:txBody>
      </p:sp>
    </p:spTree>
    <p:extLst>
      <p:ext uri="{BB962C8B-B14F-4D97-AF65-F5344CB8AC3E}">
        <p14:creationId xmlns:p14="http://schemas.microsoft.com/office/powerpoint/2010/main" val="36567061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3" presetClass="entr" presetSubtype="28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strVal val="4/3*#ppt_w"/>
                                          </p:val>
                                        </p:tav>
                                        <p:tav tm="100000">
                                          <p:val>
                                            <p:strVal val="#ppt_w"/>
                                          </p:val>
                                        </p:tav>
                                      </p:tavLst>
                                    </p:anim>
                                    <p:anim calcmode="lin" valueType="num">
                                      <p:cBhvr>
                                        <p:cTn id="24" dur="500" fill="hold"/>
                                        <p:tgtEl>
                                          <p:spTgt spid="26"/>
                                        </p:tgtEl>
                                        <p:attrNameLst>
                                          <p:attrName>ppt_h</p:attrName>
                                        </p:attrNameLst>
                                      </p:cBhvr>
                                      <p:tavLst>
                                        <p:tav tm="0">
                                          <p:val>
                                            <p:strVal val="4/3*#ppt_h"/>
                                          </p:val>
                                        </p:tav>
                                        <p:tav tm="100000">
                                          <p:val>
                                            <p:strVal val="#ppt_h"/>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1+#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anim calcmode="lin" valueType="num">
                                      <p:cBhvr>
                                        <p:cTn id="32" dur="500" fill="hold"/>
                                        <p:tgtEl>
                                          <p:spTgt spid="21"/>
                                        </p:tgtEl>
                                        <p:attrNameLst>
                                          <p:attrName>ppt_x</p:attrName>
                                        </p:attrNameLst>
                                      </p:cBhvr>
                                      <p:tavLst>
                                        <p:tav tm="0">
                                          <p:val>
                                            <p:strVal val="#ppt_x"/>
                                          </p:val>
                                        </p:tav>
                                        <p:tav tm="100000">
                                          <p:val>
                                            <p:strVal val="#ppt_x"/>
                                          </p:val>
                                        </p:tav>
                                      </p:tavLst>
                                    </p:anim>
                                    <p:anim calcmode="lin" valueType="num">
                                      <p:cBhvr>
                                        <p:cTn id="33" dur="500" fill="hold"/>
                                        <p:tgtEl>
                                          <p:spTgt spid="21"/>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anim calcmode="lin" valueType="num">
                                      <p:cBhvr>
                                        <p:cTn id="37" dur="500" fill="hold"/>
                                        <p:tgtEl>
                                          <p:spTgt spid="31"/>
                                        </p:tgtEl>
                                        <p:attrNameLst>
                                          <p:attrName>ppt_x</p:attrName>
                                        </p:attrNameLst>
                                      </p:cBhvr>
                                      <p:tavLst>
                                        <p:tav tm="0">
                                          <p:val>
                                            <p:strVal val="#ppt_x"/>
                                          </p:val>
                                        </p:tav>
                                        <p:tav tm="100000">
                                          <p:val>
                                            <p:strVal val="#ppt_x"/>
                                          </p:val>
                                        </p:tav>
                                      </p:tavLst>
                                    </p:anim>
                                    <p:anim calcmode="lin" valueType="num">
                                      <p:cBhvr>
                                        <p:cTn id="38" dur="500" fill="hold"/>
                                        <p:tgtEl>
                                          <p:spTgt spid="31"/>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23" presetClass="entr" presetSubtype="288"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strVal val="4/3*#ppt_w"/>
                                          </p:val>
                                        </p:tav>
                                        <p:tav tm="100000">
                                          <p:val>
                                            <p:strVal val="#ppt_w"/>
                                          </p:val>
                                        </p:tav>
                                      </p:tavLst>
                                    </p:anim>
                                    <p:anim calcmode="lin" valueType="num">
                                      <p:cBhvr>
                                        <p:cTn id="43" dur="500" fill="hold"/>
                                        <p:tgtEl>
                                          <p:spTgt spid="27"/>
                                        </p:tgtEl>
                                        <p:attrNameLst>
                                          <p:attrName>ppt_h</p:attrName>
                                        </p:attrNameLst>
                                      </p:cBhvr>
                                      <p:tavLst>
                                        <p:tav tm="0">
                                          <p:val>
                                            <p:strVal val="4/3*#ppt_h"/>
                                          </p:val>
                                        </p:tav>
                                        <p:tav tm="100000">
                                          <p:val>
                                            <p:strVal val="#ppt_h"/>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anim calcmode="lin" valueType="num">
                                      <p:cBhvr>
                                        <p:cTn id="51" dur="500" fill="hold"/>
                                        <p:tgtEl>
                                          <p:spTgt spid="22"/>
                                        </p:tgtEl>
                                        <p:attrNameLst>
                                          <p:attrName>ppt_x</p:attrName>
                                        </p:attrNameLst>
                                      </p:cBhvr>
                                      <p:tavLst>
                                        <p:tav tm="0">
                                          <p:val>
                                            <p:strVal val="#ppt_x"/>
                                          </p:val>
                                        </p:tav>
                                        <p:tav tm="100000">
                                          <p:val>
                                            <p:strVal val="#ppt_x"/>
                                          </p:val>
                                        </p:tav>
                                      </p:tavLst>
                                    </p:anim>
                                    <p:anim calcmode="lin" valueType="num">
                                      <p:cBhvr>
                                        <p:cTn id="52" dur="500" fill="hold"/>
                                        <p:tgtEl>
                                          <p:spTgt spid="22"/>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anim calcmode="lin" valueType="num">
                                      <p:cBhvr>
                                        <p:cTn id="56" dur="500" fill="hold"/>
                                        <p:tgtEl>
                                          <p:spTgt spid="32"/>
                                        </p:tgtEl>
                                        <p:attrNameLst>
                                          <p:attrName>ppt_x</p:attrName>
                                        </p:attrNameLst>
                                      </p:cBhvr>
                                      <p:tavLst>
                                        <p:tav tm="0">
                                          <p:val>
                                            <p:strVal val="#ppt_x"/>
                                          </p:val>
                                        </p:tav>
                                        <p:tav tm="100000">
                                          <p:val>
                                            <p:strVal val="#ppt_x"/>
                                          </p:val>
                                        </p:tav>
                                      </p:tavLst>
                                    </p:anim>
                                    <p:anim calcmode="lin" valueType="num">
                                      <p:cBhvr>
                                        <p:cTn id="57" dur="500" fill="hold"/>
                                        <p:tgtEl>
                                          <p:spTgt spid="32"/>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23" presetClass="entr" presetSubtype="288"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strVal val="4/3*#ppt_w"/>
                                          </p:val>
                                        </p:tav>
                                        <p:tav tm="100000">
                                          <p:val>
                                            <p:strVal val="#ppt_w"/>
                                          </p:val>
                                        </p:tav>
                                      </p:tavLst>
                                    </p:anim>
                                    <p:anim calcmode="lin" valueType="num">
                                      <p:cBhvr>
                                        <p:cTn id="62" dur="500" fill="hold"/>
                                        <p:tgtEl>
                                          <p:spTgt spid="28"/>
                                        </p:tgtEl>
                                        <p:attrNameLst>
                                          <p:attrName>ppt_h</p:attrName>
                                        </p:attrNameLst>
                                      </p:cBhvr>
                                      <p:tavLst>
                                        <p:tav tm="0">
                                          <p:val>
                                            <p:strVal val="4/3*#ppt_h"/>
                                          </p:val>
                                        </p:tav>
                                        <p:tav tm="100000">
                                          <p:val>
                                            <p:strVal val="#ppt_h"/>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1+#ppt_w/2"/>
                                          </p:val>
                                        </p:tav>
                                        <p:tav tm="100000">
                                          <p:val>
                                            <p:strVal val="#ppt_x"/>
                                          </p:val>
                                        </p:tav>
                                      </p:tavLst>
                                    </p:anim>
                                    <p:anim calcmode="lin" valueType="num">
                                      <p:cBhvr additive="base">
                                        <p:cTn id="66" dur="500" fill="hold"/>
                                        <p:tgtEl>
                                          <p:spTgt spid="18"/>
                                        </p:tgtEl>
                                        <p:attrNameLst>
                                          <p:attrName>ppt_y</p:attrName>
                                        </p:attrNameLst>
                                      </p:cBhvr>
                                      <p:tavLst>
                                        <p:tav tm="0">
                                          <p:val>
                                            <p:strVal val="#ppt_y"/>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anim calcmode="lin" valueType="num">
                                      <p:cBhvr>
                                        <p:cTn id="70" dur="500" fill="hold"/>
                                        <p:tgtEl>
                                          <p:spTgt spid="23"/>
                                        </p:tgtEl>
                                        <p:attrNameLst>
                                          <p:attrName>ppt_x</p:attrName>
                                        </p:attrNameLst>
                                      </p:cBhvr>
                                      <p:tavLst>
                                        <p:tav tm="0">
                                          <p:val>
                                            <p:strVal val="#ppt_x"/>
                                          </p:val>
                                        </p:tav>
                                        <p:tav tm="100000">
                                          <p:val>
                                            <p:strVal val="#ppt_x"/>
                                          </p:val>
                                        </p:tav>
                                      </p:tavLst>
                                    </p:anim>
                                    <p:anim calcmode="lin" valueType="num">
                                      <p:cBhvr>
                                        <p:cTn id="71" dur="500" fill="hold"/>
                                        <p:tgtEl>
                                          <p:spTgt spid="23"/>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500"/>
                                        <p:tgtEl>
                                          <p:spTgt spid="33"/>
                                        </p:tgtEl>
                                      </p:cBhvr>
                                    </p:animEffect>
                                    <p:anim calcmode="lin" valueType="num">
                                      <p:cBhvr>
                                        <p:cTn id="75" dur="500" fill="hold"/>
                                        <p:tgtEl>
                                          <p:spTgt spid="33"/>
                                        </p:tgtEl>
                                        <p:attrNameLst>
                                          <p:attrName>ppt_x</p:attrName>
                                        </p:attrNameLst>
                                      </p:cBhvr>
                                      <p:tavLst>
                                        <p:tav tm="0">
                                          <p:val>
                                            <p:strVal val="#ppt_x"/>
                                          </p:val>
                                        </p:tav>
                                        <p:tav tm="100000">
                                          <p:val>
                                            <p:strVal val="#ppt_x"/>
                                          </p:val>
                                        </p:tav>
                                      </p:tavLst>
                                    </p:anim>
                                    <p:anim calcmode="lin" valueType="num">
                                      <p:cBhvr>
                                        <p:cTn id="76" dur="500" fill="hold"/>
                                        <p:tgtEl>
                                          <p:spTgt spid="33"/>
                                        </p:tgtEl>
                                        <p:attrNameLst>
                                          <p:attrName>ppt_y</p:attrName>
                                        </p:attrNameLst>
                                      </p:cBhvr>
                                      <p:tavLst>
                                        <p:tav tm="0">
                                          <p:val>
                                            <p:strVal val="#ppt_y-.1"/>
                                          </p:val>
                                        </p:tav>
                                        <p:tav tm="100000">
                                          <p:val>
                                            <p:strVal val="#ppt_y"/>
                                          </p:val>
                                        </p:tav>
                                      </p:tavLst>
                                    </p:anim>
                                  </p:childTnLst>
                                </p:cTn>
                              </p:par>
                            </p:childTnLst>
                          </p:cTn>
                        </p:par>
                        <p:par>
                          <p:cTn id="77" fill="hold">
                            <p:stCondLst>
                              <p:cond delay="3000"/>
                            </p:stCondLst>
                            <p:childTnLst>
                              <p:par>
                                <p:cTn id="78" presetID="23" presetClass="entr" presetSubtype="288"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strVal val="4/3*#ppt_w"/>
                                          </p:val>
                                        </p:tav>
                                        <p:tav tm="100000">
                                          <p:val>
                                            <p:strVal val="#ppt_w"/>
                                          </p:val>
                                        </p:tav>
                                      </p:tavLst>
                                    </p:anim>
                                    <p:anim calcmode="lin" valueType="num">
                                      <p:cBhvr>
                                        <p:cTn id="81" dur="500" fill="hold"/>
                                        <p:tgtEl>
                                          <p:spTgt spid="29"/>
                                        </p:tgtEl>
                                        <p:attrNameLst>
                                          <p:attrName>ppt_h</p:attrName>
                                        </p:attrNameLst>
                                      </p:cBhvr>
                                      <p:tavLst>
                                        <p:tav tm="0">
                                          <p:val>
                                            <p:strVal val="4/3*#ppt_h"/>
                                          </p:val>
                                        </p:tav>
                                        <p:tav tm="100000">
                                          <p:val>
                                            <p:strVal val="#ppt_h"/>
                                          </p:val>
                                        </p:tav>
                                      </p:tavLst>
                                    </p:anim>
                                  </p:childTnLst>
                                </p:cTn>
                              </p:par>
                              <p:par>
                                <p:cTn id="82" presetID="2" presetClass="entr" presetSubtype="2" fill="hold" grpId="0" nodeType="with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fill="hold"/>
                                        <p:tgtEl>
                                          <p:spTgt spid="19"/>
                                        </p:tgtEl>
                                        <p:attrNameLst>
                                          <p:attrName>ppt_x</p:attrName>
                                        </p:attrNameLst>
                                      </p:cBhvr>
                                      <p:tavLst>
                                        <p:tav tm="0">
                                          <p:val>
                                            <p:strVal val="1+#ppt_w/2"/>
                                          </p:val>
                                        </p:tav>
                                        <p:tav tm="100000">
                                          <p:val>
                                            <p:strVal val="#ppt_x"/>
                                          </p:val>
                                        </p:tav>
                                      </p:tavLst>
                                    </p:anim>
                                    <p:anim calcmode="lin" valueType="num">
                                      <p:cBhvr additive="base">
                                        <p:cTn id="85" dur="500" fill="hold"/>
                                        <p:tgtEl>
                                          <p:spTgt spid="19"/>
                                        </p:tgtEl>
                                        <p:attrNameLst>
                                          <p:attrName>ppt_y</p:attrName>
                                        </p:attrNameLst>
                                      </p:cBhvr>
                                      <p:tavLst>
                                        <p:tav tm="0">
                                          <p:val>
                                            <p:strVal val="#ppt_y"/>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anim calcmode="lin" valueType="num">
                                      <p:cBhvr>
                                        <p:cTn id="89" dur="500" fill="hold"/>
                                        <p:tgtEl>
                                          <p:spTgt spid="24"/>
                                        </p:tgtEl>
                                        <p:attrNameLst>
                                          <p:attrName>ppt_x</p:attrName>
                                        </p:attrNameLst>
                                      </p:cBhvr>
                                      <p:tavLst>
                                        <p:tav tm="0">
                                          <p:val>
                                            <p:strVal val="#ppt_x"/>
                                          </p:val>
                                        </p:tav>
                                        <p:tav tm="100000">
                                          <p:val>
                                            <p:strVal val="#ppt_x"/>
                                          </p:val>
                                        </p:tav>
                                      </p:tavLst>
                                    </p:anim>
                                    <p:anim calcmode="lin" valueType="num">
                                      <p:cBhvr>
                                        <p:cTn id="90" dur="500" fill="hold"/>
                                        <p:tgtEl>
                                          <p:spTgt spid="24"/>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fade">
                                      <p:cBhvr>
                                        <p:cTn id="93" dur="500"/>
                                        <p:tgtEl>
                                          <p:spTgt spid="34"/>
                                        </p:tgtEl>
                                      </p:cBhvr>
                                    </p:animEffect>
                                    <p:anim calcmode="lin" valueType="num">
                                      <p:cBhvr>
                                        <p:cTn id="94" dur="500" fill="hold"/>
                                        <p:tgtEl>
                                          <p:spTgt spid="34"/>
                                        </p:tgtEl>
                                        <p:attrNameLst>
                                          <p:attrName>ppt_x</p:attrName>
                                        </p:attrNameLst>
                                      </p:cBhvr>
                                      <p:tavLst>
                                        <p:tav tm="0">
                                          <p:val>
                                            <p:strVal val="#ppt_x"/>
                                          </p:val>
                                        </p:tav>
                                        <p:tav tm="100000">
                                          <p:val>
                                            <p:strVal val="#ppt_x"/>
                                          </p:val>
                                        </p:tav>
                                      </p:tavLst>
                                    </p:anim>
                                    <p:anim calcmode="lin" valueType="num">
                                      <p:cBhvr>
                                        <p:cTn id="95" dur="500" fill="hold"/>
                                        <p:tgtEl>
                                          <p:spTgt spid="34"/>
                                        </p:tgtEl>
                                        <p:attrNameLst>
                                          <p:attrName>ppt_y</p:attrName>
                                        </p:attrNameLst>
                                      </p:cBhvr>
                                      <p:tavLst>
                                        <p:tav tm="0">
                                          <p:val>
                                            <p:strVal val="#ppt_y-.1"/>
                                          </p:val>
                                        </p:tav>
                                        <p:tav tm="100000">
                                          <p:val>
                                            <p:strVal val="#ppt_y"/>
                                          </p:val>
                                        </p:tav>
                                      </p:tavLst>
                                    </p:anim>
                                  </p:childTnLst>
                                </p:cTn>
                              </p:par>
                            </p:childTnLst>
                          </p:cTn>
                        </p:par>
                        <p:par>
                          <p:cTn id="96" fill="hold">
                            <p:stCondLst>
                              <p:cond delay="3500"/>
                            </p:stCondLst>
                            <p:childTnLst>
                              <p:par>
                                <p:cTn id="97" presetID="23" presetClass="entr" presetSubtype="288"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 calcmode="lin" valueType="num">
                                      <p:cBhvr>
                                        <p:cTn id="99" dur="500" fill="hold"/>
                                        <p:tgtEl>
                                          <p:spTgt spid="30"/>
                                        </p:tgtEl>
                                        <p:attrNameLst>
                                          <p:attrName>ppt_w</p:attrName>
                                        </p:attrNameLst>
                                      </p:cBhvr>
                                      <p:tavLst>
                                        <p:tav tm="0">
                                          <p:val>
                                            <p:strVal val="4/3*#ppt_w"/>
                                          </p:val>
                                        </p:tav>
                                        <p:tav tm="100000">
                                          <p:val>
                                            <p:strVal val="#ppt_w"/>
                                          </p:val>
                                        </p:tav>
                                      </p:tavLst>
                                    </p:anim>
                                    <p:anim calcmode="lin" valueType="num">
                                      <p:cBhvr>
                                        <p:cTn id="100" dur="500" fill="hold"/>
                                        <p:tgtEl>
                                          <p:spTgt spid="30"/>
                                        </p:tgtEl>
                                        <p:attrNameLst>
                                          <p:attrName>ppt_h</p:attrName>
                                        </p:attrNameLst>
                                      </p:cBhvr>
                                      <p:tavLst>
                                        <p:tav tm="0">
                                          <p:val>
                                            <p:strVal val="4/3*#ppt_h"/>
                                          </p:val>
                                        </p:tav>
                                        <p:tav tm="100000">
                                          <p:val>
                                            <p:strVal val="#ppt_h"/>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additive="base">
                                        <p:cTn id="103" dur="500" fill="hold"/>
                                        <p:tgtEl>
                                          <p:spTgt spid="20"/>
                                        </p:tgtEl>
                                        <p:attrNameLst>
                                          <p:attrName>ppt_x</p:attrName>
                                        </p:attrNameLst>
                                      </p:cBhvr>
                                      <p:tavLst>
                                        <p:tav tm="0">
                                          <p:val>
                                            <p:strVal val="1+#ppt_w/2"/>
                                          </p:val>
                                        </p:tav>
                                        <p:tav tm="100000">
                                          <p:val>
                                            <p:strVal val="#ppt_x"/>
                                          </p:val>
                                        </p:tav>
                                      </p:tavLst>
                                    </p:anim>
                                    <p:anim calcmode="lin" valueType="num">
                                      <p:cBhvr additive="base">
                                        <p:cTn id="104" dur="500" fill="hold"/>
                                        <p:tgtEl>
                                          <p:spTgt spid="20"/>
                                        </p:tgtEl>
                                        <p:attrNameLst>
                                          <p:attrName>ppt_y</p:attrName>
                                        </p:attrNameLst>
                                      </p:cBhvr>
                                      <p:tavLst>
                                        <p:tav tm="0">
                                          <p:val>
                                            <p:strVal val="#ppt_y"/>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500"/>
                                        <p:tgtEl>
                                          <p:spTgt spid="25"/>
                                        </p:tgtEl>
                                      </p:cBhvr>
                                    </p:animEffect>
                                    <p:anim calcmode="lin" valueType="num">
                                      <p:cBhvr>
                                        <p:cTn id="108" dur="500" fill="hold"/>
                                        <p:tgtEl>
                                          <p:spTgt spid="25"/>
                                        </p:tgtEl>
                                        <p:attrNameLst>
                                          <p:attrName>ppt_x</p:attrName>
                                        </p:attrNameLst>
                                      </p:cBhvr>
                                      <p:tavLst>
                                        <p:tav tm="0">
                                          <p:val>
                                            <p:strVal val="#ppt_x"/>
                                          </p:val>
                                        </p:tav>
                                        <p:tav tm="100000">
                                          <p:val>
                                            <p:strVal val="#ppt_x"/>
                                          </p:val>
                                        </p:tav>
                                      </p:tavLst>
                                    </p:anim>
                                    <p:anim calcmode="lin" valueType="num">
                                      <p:cBhvr>
                                        <p:cTn id="109" dur="500" fill="hold"/>
                                        <p:tgtEl>
                                          <p:spTgt spid="25"/>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0"/>
                                  </p:stCondLst>
                                  <p:childTnLst>
                                    <p:set>
                                      <p:cBhvr>
                                        <p:cTn id="111" dur="1" fill="hold">
                                          <p:stCondLst>
                                            <p:cond delay="0"/>
                                          </p:stCondLst>
                                        </p:cTn>
                                        <p:tgtEl>
                                          <p:spTgt spid="35"/>
                                        </p:tgtEl>
                                        <p:attrNameLst>
                                          <p:attrName>style.visibility</p:attrName>
                                        </p:attrNameLst>
                                      </p:cBhvr>
                                      <p:to>
                                        <p:strVal val="visible"/>
                                      </p:to>
                                    </p:set>
                                    <p:animEffect transition="in" filter="fade">
                                      <p:cBhvr>
                                        <p:cTn id="112" dur="500"/>
                                        <p:tgtEl>
                                          <p:spTgt spid="35"/>
                                        </p:tgtEl>
                                      </p:cBhvr>
                                    </p:animEffect>
                                    <p:anim calcmode="lin" valueType="num">
                                      <p:cBhvr>
                                        <p:cTn id="113" dur="500" fill="hold"/>
                                        <p:tgtEl>
                                          <p:spTgt spid="35"/>
                                        </p:tgtEl>
                                        <p:attrNameLst>
                                          <p:attrName>ppt_x</p:attrName>
                                        </p:attrNameLst>
                                      </p:cBhvr>
                                      <p:tavLst>
                                        <p:tav tm="0">
                                          <p:val>
                                            <p:strVal val="#ppt_x"/>
                                          </p:val>
                                        </p:tav>
                                        <p:tav tm="100000">
                                          <p:val>
                                            <p:strVal val="#ppt_x"/>
                                          </p:val>
                                        </p:tav>
                                      </p:tavLst>
                                    </p:anim>
                                    <p:anim calcmode="lin" valueType="num">
                                      <p:cBhvr>
                                        <p:cTn id="114" dur="5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创新方式讲党课</a:t>
            </a:r>
          </a:p>
        </p:txBody>
      </p:sp>
      <p:sp>
        <p:nvSpPr>
          <p:cNvPr id="5" name="文本占位符 4"/>
          <p:cNvSpPr>
            <a:spLocks noGrp="1"/>
          </p:cNvSpPr>
          <p:nvPr>
            <p:ph type="body" idx="1"/>
          </p:nvPr>
        </p:nvSpPr>
        <p:spPr/>
        <p:txBody>
          <a:bodyPr/>
          <a:lstStyle/>
          <a:p>
            <a:r>
              <a:rPr lang="en-US" altLang="zh-CN" dirty="0"/>
              <a:t>4 </a:t>
            </a:r>
            <a:r>
              <a:rPr lang="zh-CN" altLang="en-US" dirty="0"/>
              <a:t>学习教育的主要措施</a:t>
            </a:r>
          </a:p>
        </p:txBody>
      </p:sp>
      <p:sp>
        <p:nvSpPr>
          <p:cNvPr id="4" name="矩形 3"/>
          <p:cNvSpPr/>
          <p:nvPr/>
        </p:nvSpPr>
        <p:spPr>
          <a:xfrm>
            <a:off x="809814" y="1561176"/>
            <a:ext cx="10597773" cy="523220"/>
          </a:xfrm>
          <a:prstGeom prst="rect">
            <a:avLst/>
          </a:prstGeom>
        </p:spPr>
        <p:txBody>
          <a:bodyPr wrap="none">
            <a:spAutoFit/>
          </a:bodyPr>
          <a:lstStyle/>
          <a:p>
            <a:pPr algn="ctr"/>
            <a:r>
              <a:rPr lang="zh-CN" altLang="en-US" sz="2800" dirty="0">
                <a:solidFill>
                  <a:schemeClr val="tx2"/>
                </a:solidFill>
                <a:latin typeface="+mj-lt"/>
                <a:ea typeface="+mj-ea"/>
                <a:cs typeface="+mj-cs"/>
              </a:rPr>
              <a:t>党支部要结合专题学习讨论，对党课内容、时间和方式等作出安排</a:t>
            </a:r>
          </a:p>
        </p:txBody>
      </p:sp>
      <p:sp>
        <p:nvSpPr>
          <p:cNvPr id="6" name="矩形 5"/>
          <p:cNvSpPr/>
          <p:nvPr/>
        </p:nvSpPr>
        <p:spPr>
          <a:xfrm>
            <a:off x="2883538" y="5848776"/>
            <a:ext cx="8225329" cy="384721"/>
          </a:xfrm>
          <a:prstGeom prst="rect">
            <a:avLst/>
          </a:prstGeom>
        </p:spPr>
        <p:txBody>
          <a:bodyPr wrap="none">
            <a:spAutoFit/>
          </a:bodyPr>
          <a:lstStyle/>
          <a:p>
            <a:pPr algn="ctr"/>
            <a:r>
              <a:rPr lang="zh-CN" altLang="en-US" sz="1900" dirty="0">
                <a:solidFill>
                  <a:schemeClr val="tx2"/>
                </a:solidFill>
                <a:latin typeface="+mj-ea"/>
                <a:ea typeface="+mj-ea"/>
                <a:cs typeface="+mj-cs"/>
              </a:rPr>
              <a:t>“七一”前后，党支部要结合开展纪念建党</a:t>
            </a:r>
            <a:r>
              <a:rPr lang="en-US" altLang="zh-CN" sz="1900" dirty="0">
                <a:solidFill>
                  <a:schemeClr val="tx2"/>
                </a:solidFill>
                <a:latin typeface="+mj-ea"/>
                <a:ea typeface="+mj-ea"/>
                <a:cs typeface="+mj-cs"/>
              </a:rPr>
              <a:t>95</a:t>
            </a:r>
            <a:r>
              <a:rPr lang="zh-CN" altLang="en-US" sz="1900" dirty="0">
                <a:solidFill>
                  <a:schemeClr val="tx2"/>
                </a:solidFill>
                <a:latin typeface="+mj-ea"/>
                <a:ea typeface="+mj-ea"/>
                <a:cs typeface="+mj-cs"/>
              </a:rPr>
              <a:t>周年活动，集中安排一次党课</a:t>
            </a:r>
          </a:p>
        </p:txBody>
      </p:sp>
      <p:grpSp>
        <p:nvGrpSpPr>
          <p:cNvPr id="7" name="组合 6"/>
          <p:cNvGrpSpPr/>
          <p:nvPr/>
        </p:nvGrpSpPr>
        <p:grpSpPr>
          <a:xfrm>
            <a:off x="1450538" y="2313509"/>
            <a:ext cx="1185399" cy="1185398"/>
            <a:chOff x="2237935" y="2014603"/>
            <a:chExt cx="1185399" cy="1185399"/>
          </a:xfrm>
        </p:grpSpPr>
        <p:grpSp>
          <p:nvGrpSpPr>
            <p:cNvPr id="8" name="组合 7"/>
            <p:cNvGrpSpPr/>
            <p:nvPr/>
          </p:nvGrpSpPr>
          <p:grpSpPr>
            <a:xfrm>
              <a:off x="2237935" y="2014603"/>
              <a:ext cx="1185399" cy="1185399"/>
              <a:chOff x="6798833" y="3560400"/>
              <a:chExt cx="1080000" cy="1080000"/>
            </a:xfrm>
            <a:solidFill>
              <a:schemeClr val="bg1"/>
            </a:solidFill>
          </p:grpSpPr>
          <p:sp>
            <p:nvSpPr>
              <p:cNvPr id="10" name="矩形 9"/>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11" name="直接连接符 10"/>
              <p:cNvCxnSpPr>
                <a:stCxn id="10" idx="1"/>
                <a:endCxn id="10"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10" idx="0"/>
                <a:endCxn id="10"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a:off x="2315108" y="2053304"/>
              <a:ext cx="1031051" cy="1107997"/>
            </a:xfrm>
            <a:prstGeom prst="rect">
              <a:avLst/>
            </a:prstGeom>
            <a:noFill/>
          </p:spPr>
          <p:txBody>
            <a:bodyPr wrap="none">
              <a:spAutoFit/>
            </a:bodyPr>
            <a:lstStyle/>
            <a:p>
              <a:r>
                <a:rPr lang="zh-CN" altLang="en-US" sz="6600" dirty="0">
                  <a:solidFill>
                    <a:schemeClr val="tx2"/>
                  </a:solidFill>
                  <a:latin typeface="+mj-ea"/>
                  <a:ea typeface="+mj-ea"/>
                </a:rPr>
                <a:t>讲</a:t>
              </a:r>
            </a:p>
          </p:txBody>
        </p:sp>
      </p:grpSp>
      <p:grpSp>
        <p:nvGrpSpPr>
          <p:cNvPr id="13" name="组合 12"/>
          <p:cNvGrpSpPr/>
          <p:nvPr/>
        </p:nvGrpSpPr>
        <p:grpSpPr>
          <a:xfrm>
            <a:off x="1450538" y="3647937"/>
            <a:ext cx="1185399" cy="1185398"/>
            <a:chOff x="2237935" y="2014603"/>
            <a:chExt cx="1185399" cy="1185399"/>
          </a:xfrm>
        </p:grpSpPr>
        <p:grpSp>
          <p:nvGrpSpPr>
            <p:cNvPr id="14" name="组合 13"/>
            <p:cNvGrpSpPr/>
            <p:nvPr/>
          </p:nvGrpSpPr>
          <p:grpSpPr>
            <a:xfrm>
              <a:off x="2237935" y="2014603"/>
              <a:ext cx="1185399" cy="1185399"/>
              <a:chOff x="6798833" y="3560400"/>
              <a:chExt cx="1080000" cy="1080000"/>
            </a:xfrm>
            <a:solidFill>
              <a:schemeClr val="bg1"/>
            </a:solidFill>
          </p:grpSpPr>
          <p:sp>
            <p:nvSpPr>
              <p:cNvPr id="16" name="矩形 15"/>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17" name="直接连接符 16"/>
              <p:cNvCxnSpPr>
                <a:stCxn id="16" idx="1"/>
                <a:endCxn id="16"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6" idx="0"/>
                <a:endCxn id="16"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5" name="矩形 14"/>
            <p:cNvSpPr/>
            <p:nvPr/>
          </p:nvSpPr>
          <p:spPr>
            <a:xfrm>
              <a:off x="2315108" y="2053304"/>
              <a:ext cx="1031051" cy="1107997"/>
            </a:xfrm>
            <a:prstGeom prst="rect">
              <a:avLst/>
            </a:prstGeom>
            <a:noFill/>
          </p:spPr>
          <p:txBody>
            <a:bodyPr wrap="none">
              <a:spAutoFit/>
            </a:bodyPr>
            <a:lstStyle/>
            <a:p>
              <a:r>
                <a:rPr lang="zh-CN" altLang="en-US" sz="6600" dirty="0">
                  <a:solidFill>
                    <a:schemeClr val="tx2"/>
                  </a:solidFill>
                  <a:latin typeface="+mj-ea"/>
                  <a:ea typeface="+mj-ea"/>
                </a:rPr>
                <a:t>党</a:t>
              </a:r>
            </a:p>
          </p:txBody>
        </p:sp>
      </p:grpSp>
      <p:grpSp>
        <p:nvGrpSpPr>
          <p:cNvPr id="19" name="组合 18"/>
          <p:cNvGrpSpPr/>
          <p:nvPr/>
        </p:nvGrpSpPr>
        <p:grpSpPr>
          <a:xfrm>
            <a:off x="1450538" y="4982365"/>
            <a:ext cx="1185399" cy="1185398"/>
            <a:chOff x="2237935" y="2014603"/>
            <a:chExt cx="1185399" cy="1185399"/>
          </a:xfrm>
        </p:grpSpPr>
        <p:grpSp>
          <p:nvGrpSpPr>
            <p:cNvPr id="20" name="组合 19"/>
            <p:cNvGrpSpPr/>
            <p:nvPr/>
          </p:nvGrpSpPr>
          <p:grpSpPr>
            <a:xfrm>
              <a:off x="2237935" y="2014603"/>
              <a:ext cx="1185399" cy="1185399"/>
              <a:chOff x="6798833" y="3560400"/>
              <a:chExt cx="1080000" cy="1080000"/>
            </a:xfrm>
            <a:solidFill>
              <a:schemeClr val="bg1"/>
            </a:solidFill>
          </p:grpSpPr>
          <p:sp>
            <p:nvSpPr>
              <p:cNvPr id="22" name="矩形 21"/>
              <p:cNvSpPr/>
              <p:nvPr/>
            </p:nvSpPr>
            <p:spPr>
              <a:xfrm>
                <a:off x="6798833" y="3560400"/>
                <a:ext cx="1080000" cy="1080000"/>
              </a:xfrm>
              <a:prstGeom prst="rect">
                <a:avLst/>
              </a:prstGeom>
              <a:grp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2"/>
                  </a:solidFill>
                </a:endParaRPr>
              </a:p>
            </p:txBody>
          </p:sp>
          <p:cxnSp>
            <p:nvCxnSpPr>
              <p:cNvPr id="23" name="直接连接符 22"/>
              <p:cNvCxnSpPr>
                <a:stCxn id="22" idx="1"/>
                <a:endCxn id="22" idx="3"/>
              </p:cNvCxnSpPr>
              <p:nvPr/>
            </p:nvCxnSpPr>
            <p:spPr>
              <a:xfrm>
                <a:off x="6798833" y="4100400"/>
                <a:ext cx="1080000" cy="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22" idx="0"/>
                <a:endCxn id="22" idx="2"/>
              </p:cNvCxnSpPr>
              <p:nvPr/>
            </p:nvCxnSpPr>
            <p:spPr>
              <a:xfrm>
                <a:off x="7338833" y="3560400"/>
                <a:ext cx="0" cy="1080000"/>
              </a:xfrm>
              <a:prstGeom prst="line">
                <a:avLst/>
              </a:prstGeom>
              <a:grpFill/>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21" name="矩形 20"/>
            <p:cNvSpPr/>
            <p:nvPr/>
          </p:nvSpPr>
          <p:spPr>
            <a:xfrm>
              <a:off x="2315108" y="2053304"/>
              <a:ext cx="1031051" cy="1107997"/>
            </a:xfrm>
            <a:prstGeom prst="rect">
              <a:avLst/>
            </a:prstGeom>
            <a:noFill/>
          </p:spPr>
          <p:txBody>
            <a:bodyPr wrap="none">
              <a:spAutoFit/>
            </a:bodyPr>
            <a:lstStyle/>
            <a:p>
              <a:r>
                <a:rPr lang="zh-CN" altLang="en-US" sz="6600" dirty="0">
                  <a:solidFill>
                    <a:schemeClr val="tx2"/>
                  </a:solidFill>
                  <a:latin typeface="+mj-ea"/>
                  <a:ea typeface="+mj-ea"/>
                </a:rPr>
                <a:t>课</a:t>
              </a:r>
            </a:p>
          </p:txBody>
        </p:sp>
      </p:grpSp>
      <p:sp>
        <p:nvSpPr>
          <p:cNvPr id="3" name="矩形 2"/>
          <p:cNvSpPr/>
          <p:nvPr/>
        </p:nvSpPr>
        <p:spPr>
          <a:xfrm>
            <a:off x="3019595" y="2313511"/>
            <a:ext cx="8029407" cy="720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党员领导干部要在所在党支部讲党课，</a:t>
            </a:r>
            <a:endParaRPr lang="en-US" altLang="zh-CN" dirty="0">
              <a:solidFill>
                <a:schemeClr val="tx2"/>
              </a:solidFill>
              <a:latin typeface="+mj-ea"/>
              <a:ea typeface="+mj-ea"/>
            </a:endParaRPr>
          </a:p>
          <a:p>
            <a:pPr algn="ctr"/>
            <a:r>
              <a:rPr lang="zh-CN" altLang="en-US" dirty="0">
                <a:solidFill>
                  <a:schemeClr val="tx2"/>
                </a:solidFill>
                <a:latin typeface="+mj-ea"/>
                <a:ea typeface="+mj-ea"/>
              </a:rPr>
              <a:t>到农村、社区、企业、学校等基层单位党支部讲党课</a:t>
            </a:r>
          </a:p>
        </p:txBody>
      </p:sp>
      <p:sp>
        <p:nvSpPr>
          <p:cNvPr id="25" name="矩形 24"/>
          <p:cNvSpPr/>
          <p:nvPr/>
        </p:nvSpPr>
        <p:spPr>
          <a:xfrm>
            <a:off x="3019595" y="3214311"/>
            <a:ext cx="8029407" cy="720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组织党校教师、讲师团成员、先进模范到基层一线党支部讲党课</a:t>
            </a:r>
          </a:p>
        </p:txBody>
      </p:sp>
      <p:sp>
        <p:nvSpPr>
          <p:cNvPr id="26" name="矩形 25"/>
          <p:cNvSpPr/>
          <p:nvPr/>
        </p:nvSpPr>
        <p:spPr>
          <a:xfrm>
            <a:off x="3019595" y="4115111"/>
            <a:ext cx="8029407" cy="720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要鼓励和指导基层党组织书记、普通党员联系实际讲党课</a:t>
            </a:r>
          </a:p>
        </p:txBody>
      </p:sp>
      <p:sp>
        <p:nvSpPr>
          <p:cNvPr id="27" name="矩形 26"/>
          <p:cNvSpPr/>
          <p:nvPr/>
        </p:nvSpPr>
        <p:spPr>
          <a:xfrm>
            <a:off x="3019595" y="5015911"/>
            <a:ext cx="8029407" cy="72000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注重运用身边事例、现身说法，强化互动交流、答疑释惑，</a:t>
            </a:r>
            <a:endParaRPr lang="en-US" altLang="zh-CN" dirty="0">
              <a:solidFill>
                <a:schemeClr val="tx2"/>
              </a:solidFill>
              <a:latin typeface="+mj-ea"/>
              <a:ea typeface="+mj-ea"/>
            </a:endParaRPr>
          </a:p>
          <a:p>
            <a:pPr algn="ctr"/>
            <a:r>
              <a:rPr lang="zh-CN" altLang="en-US" dirty="0">
                <a:solidFill>
                  <a:schemeClr val="tx2"/>
                </a:solidFill>
                <a:latin typeface="+mj-ea"/>
                <a:ea typeface="+mj-ea"/>
              </a:rPr>
              <a:t>增强党课的吸引力和感染力</a:t>
            </a:r>
          </a:p>
        </p:txBody>
      </p:sp>
    </p:spTree>
    <p:extLst>
      <p:ext uri="{BB962C8B-B14F-4D97-AF65-F5344CB8AC3E}">
        <p14:creationId xmlns:p14="http://schemas.microsoft.com/office/powerpoint/2010/main" val="105666587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fltVal val="0"/>
                                          </p:val>
                                        </p:tav>
                                        <p:tav tm="100000">
                                          <p:val>
                                            <p:strVal val="#ppt_w"/>
                                          </p:val>
                                        </p:tav>
                                      </p:tavLst>
                                    </p:anim>
                                    <p:anim calcmode="lin" valueType="num">
                                      <p:cBhvr>
                                        <p:cTn id="14" dur="750" fill="hold"/>
                                        <p:tgtEl>
                                          <p:spTgt spid="7"/>
                                        </p:tgtEl>
                                        <p:attrNameLst>
                                          <p:attrName>ppt_h</p:attrName>
                                        </p:attrNameLst>
                                      </p:cBhvr>
                                      <p:tavLst>
                                        <p:tav tm="0">
                                          <p:val>
                                            <p:fltVal val="0"/>
                                          </p:val>
                                        </p:tav>
                                        <p:tav tm="100000">
                                          <p:val>
                                            <p:strVal val="#ppt_h"/>
                                          </p:val>
                                        </p:tav>
                                      </p:tavLst>
                                    </p:anim>
                                    <p:animEffect transition="in" filter="fade">
                                      <p:cBhvr>
                                        <p:cTn id="15" dur="750"/>
                                        <p:tgtEl>
                                          <p:spTgt spid="7"/>
                                        </p:tgtEl>
                                      </p:cBhvr>
                                    </p:animEffect>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750" fill="hold"/>
                                        <p:tgtEl>
                                          <p:spTgt spid="13"/>
                                        </p:tgtEl>
                                        <p:attrNameLst>
                                          <p:attrName>ppt_w</p:attrName>
                                        </p:attrNameLst>
                                      </p:cBhvr>
                                      <p:tavLst>
                                        <p:tav tm="0">
                                          <p:val>
                                            <p:fltVal val="0"/>
                                          </p:val>
                                        </p:tav>
                                        <p:tav tm="100000">
                                          <p:val>
                                            <p:strVal val="#ppt_w"/>
                                          </p:val>
                                        </p:tav>
                                      </p:tavLst>
                                    </p:anim>
                                    <p:anim calcmode="lin" valueType="num">
                                      <p:cBhvr>
                                        <p:cTn id="20" dur="750" fill="hold"/>
                                        <p:tgtEl>
                                          <p:spTgt spid="13"/>
                                        </p:tgtEl>
                                        <p:attrNameLst>
                                          <p:attrName>ppt_h</p:attrName>
                                        </p:attrNameLst>
                                      </p:cBhvr>
                                      <p:tavLst>
                                        <p:tav tm="0">
                                          <p:val>
                                            <p:fltVal val="0"/>
                                          </p:val>
                                        </p:tav>
                                        <p:tav tm="100000">
                                          <p:val>
                                            <p:strVal val="#ppt_h"/>
                                          </p:val>
                                        </p:tav>
                                      </p:tavLst>
                                    </p:anim>
                                    <p:animEffect transition="in" filter="fade">
                                      <p:cBhvr>
                                        <p:cTn id="21" dur="750"/>
                                        <p:tgtEl>
                                          <p:spTgt spid="13"/>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750" fill="hold"/>
                                        <p:tgtEl>
                                          <p:spTgt spid="19"/>
                                        </p:tgtEl>
                                        <p:attrNameLst>
                                          <p:attrName>ppt_w</p:attrName>
                                        </p:attrNameLst>
                                      </p:cBhvr>
                                      <p:tavLst>
                                        <p:tav tm="0">
                                          <p:val>
                                            <p:fltVal val="0"/>
                                          </p:val>
                                        </p:tav>
                                        <p:tav tm="100000">
                                          <p:val>
                                            <p:strVal val="#ppt_w"/>
                                          </p:val>
                                        </p:tav>
                                      </p:tavLst>
                                    </p:anim>
                                    <p:anim calcmode="lin" valueType="num">
                                      <p:cBhvr>
                                        <p:cTn id="26" dur="750" fill="hold"/>
                                        <p:tgtEl>
                                          <p:spTgt spid="19"/>
                                        </p:tgtEl>
                                        <p:attrNameLst>
                                          <p:attrName>ppt_h</p:attrName>
                                        </p:attrNameLst>
                                      </p:cBhvr>
                                      <p:tavLst>
                                        <p:tav tm="0">
                                          <p:val>
                                            <p:fltVal val="0"/>
                                          </p:val>
                                        </p:tav>
                                        <p:tav tm="100000">
                                          <p:val>
                                            <p:strVal val="#ppt_h"/>
                                          </p:val>
                                        </p:tav>
                                      </p:tavLst>
                                    </p:anim>
                                    <p:animEffect transition="in" filter="fade">
                                      <p:cBhvr>
                                        <p:cTn id="27" dur="750"/>
                                        <p:tgtEl>
                                          <p:spTgt spid="19"/>
                                        </p:tgtEl>
                                      </p:cBhvr>
                                    </p:animEffect>
                                  </p:childTnLst>
                                </p:cTn>
                              </p:par>
                            </p:childTnLst>
                          </p:cTn>
                        </p:par>
                        <p:par>
                          <p:cTn id="28" fill="hold">
                            <p:stCondLst>
                              <p:cond delay="3250"/>
                            </p:stCondLst>
                            <p:childTnLst>
                              <p:par>
                                <p:cTn id="29" presetID="42"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par>
                          <p:cTn id="34" fill="hold">
                            <p:stCondLst>
                              <p:cond delay="4250"/>
                            </p:stCondLst>
                            <p:childTnLst>
                              <p:par>
                                <p:cTn id="35" presetID="42"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5250"/>
                            </p:stCondLst>
                            <p:childTnLst>
                              <p:par>
                                <p:cTn id="41" presetID="42"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par>
                          <p:cTn id="46" fill="hold">
                            <p:stCondLst>
                              <p:cond delay="6250"/>
                            </p:stCondLst>
                            <p:childTnLst>
                              <p:par>
                                <p:cTn id="47" presetID="42"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par>
                          <p:cTn id="52" fill="hold">
                            <p:stCondLst>
                              <p:cond delay="7250"/>
                            </p:stCondLst>
                            <p:childTnLst>
                              <p:par>
                                <p:cTn id="53" presetID="16" presetClass="entr" presetSubtype="37"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barn(outVertical)">
                                      <p:cBhvr>
                                        <p:cTn id="5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3" grpId="0" animBg="1"/>
      <p:bldP spid="25" grpId="0" animBg="1"/>
      <p:bldP spid="26" grpId="0" animBg="1"/>
      <p:bldP spid="2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召开党支部专题组织生活会</a:t>
            </a:r>
          </a:p>
        </p:txBody>
      </p:sp>
      <p:sp>
        <p:nvSpPr>
          <p:cNvPr id="3" name="文本占位符 2"/>
          <p:cNvSpPr>
            <a:spLocks noGrp="1"/>
          </p:cNvSpPr>
          <p:nvPr>
            <p:ph type="body" idx="1"/>
          </p:nvPr>
        </p:nvSpPr>
        <p:spPr/>
        <p:txBody>
          <a:bodyPr/>
          <a:lstStyle/>
          <a:p>
            <a:r>
              <a:rPr lang="en-US" altLang="zh-CN" dirty="0"/>
              <a:t>4 </a:t>
            </a:r>
            <a:r>
              <a:rPr lang="zh-CN" altLang="en-US" dirty="0"/>
              <a:t>学习教育的主要措施</a:t>
            </a:r>
          </a:p>
        </p:txBody>
      </p:sp>
      <p:sp>
        <p:nvSpPr>
          <p:cNvPr id="4" name="矩形 3"/>
          <p:cNvSpPr/>
          <p:nvPr/>
        </p:nvSpPr>
        <p:spPr>
          <a:xfrm>
            <a:off x="2720717" y="1403211"/>
            <a:ext cx="6750566" cy="584775"/>
          </a:xfrm>
          <a:prstGeom prst="rect">
            <a:avLst/>
          </a:prstGeom>
        </p:spPr>
        <p:txBody>
          <a:bodyPr wrap="none">
            <a:spAutoFit/>
          </a:bodyPr>
          <a:lstStyle/>
          <a:p>
            <a:pPr algn="ctr"/>
            <a:r>
              <a:rPr lang="zh-CN" altLang="en-US" sz="3200" dirty="0">
                <a:solidFill>
                  <a:schemeClr val="tx2"/>
                </a:solidFill>
                <a:latin typeface="+mj-lt"/>
                <a:ea typeface="+mj-ea"/>
                <a:cs typeface="+mj-cs"/>
              </a:rPr>
              <a:t>年底前，党支部召开专题组织生活会</a:t>
            </a:r>
          </a:p>
        </p:txBody>
      </p:sp>
      <p:sp>
        <p:nvSpPr>
          <p:cNvPr id="5" name="矩形 4"/>
          <p:cNvSpPr/>
          <p:nvPr/>
        </p:nvSpPr>
        <p:spPr>
          <a:xfrm>
            <a:off x="3849232" y="2190033"/>
            <a:ext cx="4493539" cy="64633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200" dirty="0">
                <a:solidFill>
                  <a:schemeClr val="bg1"/>
                </a:solidFill>
                <a:latin typeface="+mj-ea"/>
                <a:ea typeface="+mj-ea"/>
              </a:rPr>
              <a:t>支部班子及其成员</a:t>
            </a:r>
            <a:endParaRPr lang="en-US" altLang="zh-CN" sz="3200" dirty="0">
              <a:solidFill>
                <a:schemeClr val="bg1"/>
              </a:solidFill>
              <a:latin typeface="+mj-ea"/>
              <a:ea typeface="+mj-ea"/>
            </a:endParaRPr>
          </a:p>
        </p:txBody>
      </p:sp>
      <p:sp>
        <p:nvSpPr>
          <p:cNvPr id="6" name="矩形 5"/>
          <p:cNvSpPr/>
          <p:nvPr/>
        </p:nvSpPr>
        <p:spPr>
          <a:xfrm>
            <a:off x="1605984" y="2899227"/>
            <a:ext cx="8980032" cy="1754326"/>
          </a:xfrm>
          <a:prstGeom prst="rect">
            <a:avLst/>
          </a:prstGeom>
        </p:spPr>
        <p:txBody>
          <a:bodyPr wrap="square">
            <a:spAutoFit/>
          </a:bodyPr>
          <a:lstStyle/>
          <a:p>
            <a:pPr>
              <a:lnSpc>
                <a:spcPct val="150000"/>
              </a:lnSpc>
            </a:pPr>
            <a:r>
              <a:rPr lang="zh-CN" altLang="en-US" sz="2400" dirty="0">
                <a:solidFill>
                  <a:srgbClr val="26214A"/>
                </a:solidFill>
                <a:latin typeface="+mj-ea"/>
                <a:ea typeface="+mj-ea"/>
              </a:rPr>
              <a:t>对照职能职责，进行党性分析，查摆在思想、组织、作风、纪律等方面存在的问题。要面向党员和群众广泛征求意见，严肃认真开展批评和自我批评，针对突出问题和薄弱环节提出整改措施</a:t>
            </a:r>
            <a:endParaRPr lang="zh-CN" altLang="en-US" sz="2400" dirty="0">
              <a:latin typeface="+mj-ea"/>
              <a:ea typeface="+mj-ea"/>
            </a:endParaRPr>
          </a:p>
        </p:txBody>
      </p:sp>
      <p:sp>
        <p:nvSpPr>
          <p:cNvPr id="7" name="矩形 6"/>
          <p:cNvSpPr/>
          <p:nvPr/>
        </p:nvSpPr>
        <p:spPr>
          <a:xfrm>
            <a:off x="4926451" y="4716420"/>
            <a:ext cx="2339103" cy="64633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200" dirty="0">
                <a:solidFill>
                  <a:schemeClr val="bg1"/>
                </a:solidFill>
                <a:latin typeface="+mj-ea"/>
                <a:ea typeface="+mj-ea"/>
              </a:rPr>
              <a:t>全体党员</a:t>
            </a:r>
            <a:endParaRPr lang="en-US" altLang="zh-CN" sz="3200" dirty="0">
              <a:solidFill>
                <a:schemeClr val="bg1"/>
              </a:solidFill>
              <a:latin typeface="+mj-ea"/>
              <a:ea typeface="+mj-ea"/>
            </a:endParaRPr>
          </a:p>
        </p:txBody>
      </p:sp>
      <p:sp>
        <p:nvSpPr>
          <p:cNvPr id="8" name="矩形 7"/>
          <p:cNvSpPr/>
          <p:nvPr/>
        </p:nvSpPr>
        <p:spPr>
          <a:xfrm>
            <a:off x="2618127" y="5425617"/>
            <a:ext cx="6955751" cy="646331"/>
          </a:xfrm>
          <a:prstGeom prst="rect">
            <a:avLst/>
          </a:prstGeom>
        </p:spPr>
        <p:txBody>
          <a:bodyPr wrap="square">
            <a:spAutoFit/>
          </a:bodyPr>
          <a:lstStyle/>
          <a:p>
            <a:pPr>
              <a:lnSpc>
                <a:spcPct val="150000"/>
              </a:lnSpc>
            </a:pPr>
            <a:r>
              <a:rPr lang="zh-CN" altLang="en-US" sz="2400" dirty="0">
                <a:solidFill>
                  <a:srgbClr val="26214A"/>
                </a:solidFill>
                <a:latin typeface="+mj-ea"/>
                <a:ea typeface="+mj-ea"/>
              </a:rPr>
              <a:t>组织全体党员对支部班子的工作、作风等进行评议</a:t>
            </a:r>
          </a:p>
        </p:txBody>
      </p:sp>
    </p:spTree>
    <p:extLst>
      <p:ext uri="{BB962C8B-B14F-4D97-AF65-F5344CB8AC3E}">
        <p14:creationId xmlns:p14="http://schemas.microsoft.com/office/powerpoint/2010/main" val="422173842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anim calcmode="lin" valueType="num">
                                      <p:cBhvr>
                                        <p:cTn id="20" dur="750" fill="hold"/>
                                        <p:tgtEl>
                                          <p:spTgt spid="6"/>
                                        </p:tgtEl>
                                        <p:attrNameLst>
                                          <p:attrName>ppt_x</p:attrName>
                                        </p:attrNameLst>
                                      </p:cBhvr>
                                      <p:tavLst>
                                        <p:tav tm="0">
                                          <p:val>
                                            <p:strVal val="#ppt_x"/>
                                          </p:val>
                                        </p:tav>
                                        <p:tav tm="100000">
                                          <p:val>
                                            <p:strVal val="#ppt_x"/>
                                          </p:val>
                                        </p:tav>
                                      </p:tavLst>
                                    </p:anim>
                                    <p:anim calcmode="lin" valueType="num">
                                      <p:cBhvr>
                                        <p:cTn id="21" dur="7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750" fill="hold"/>
                                        <p:tgtEl>
                                          <p:spTgt spid="7"/>
                                        </p:tgtEl>
                                        <p:attrNameLst>
                                          <p:attrName>ppt_w</p:attrName>
                                        </p:attrNameLst>
                                      </p:cBhvr>
                                      <p:tavLst>
                                        <p:tav tm="0">
                                          <p:val>
                                            <p:fltVal val="0"/>
                                          </p:val>
                                        </p:tav>
                                        <p:tav tm="100000">
                                          <p:val>
                                            <p:strVal val="#ppt_w"/>
                                          </p:val>
                                        </p:tav>
                                      </p:tavLst>
                                    </p:anim>
                                    <p:anim calcmode="lin" valueType="num">
                                      <p:cBhvr>
                                        <p:cTn id="26" dur="750" fill="hold"/>
                                        <p:tgtEl>
                                          <p:spTgt spid="7"/>
                                        </p:tgtEl>
                                        <p:attrNameLst>
                                          <p:attrName>ppt_h</p:attrName>
                                        </p:attrNameLst>
                                      </p:cBhvr>
                                      <p:tavLst>
                                        <p:tav tm="0">
                                          <p:val>
                                            <p:fltVal val="0"/>
                                          </p:val>
                                        </p:tav>
                                        <p:tav tm="100000">
                                          <p:val>
                                            <p:strVal val="#ppt_h"/>
                                          </p:val>
                                        </p:tav>
                                      </p:tavLst>
                                    </p:anim>
                                    <p:animEffect transition="in" filter="fade">
                                      <p:cBhvr>
                                        <p:cTn id="27" dur="750"/>
                                        <p:tgtEl>
                                          <p:spTgt spid="7"/>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750"/>
                                        <p:tgtEl>
                                          <p:spTgt spid="8"/>
                                        </p:tgtEl>
                                      </p:cBhvr>
                                    </p:animEffect>
                                    <p:anim calcmode="lin" valueType="num">
                                      <p:cBhvr>
                                        <p:cTn id="32" dur="750" fill="hold"/>
                                        <p:tgtEl>
                                          <p:spTgt spid="8"/>
                                        </p:tgtEl>
                                        <p:attrNameLst>
                                          <p:attrName>ppt_x</p:attrName>
                                        </p:attrNameLst>
                                      </p:cBhvr>
                                      <p:tavLst>
                                        <p:tav tm="0">
                                          <p:val>
                                            <p:strVal val="#ppt_x"/>
                                          </p:val>
                                        </p:tav>
                                        <p:tav tm="100000">
                                          <p:val>
                                            <p:strVal val="#ppt_x"/>
                                          </p:val>
                                        </p:tav>
                                      </p:tavLst>
                                    </p:anim>
                                    <p:anim calcmode="lin" valueType="num">
                                      <p:cBhvr>
                                        <p:cTn id="33"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开展民主评议党员</a:t>
            </a:r>
          </a:p>
        </p:txBody>
      </p:sp>
      <p:sp>
        <p:nvSpPr>
          <p:cNvPr id="12" name="文本占位符 11"/>
          <p:cNvSpPr>
            <a:spLocks noGrp="1"/>
          </p:cNvSpPr>
          <p:nvPr>
            <p:ph type="body" idx="1"/>
          </p:nvPr>
        </p:nvSpPr>
        <p:spPr/>
        <p:txBody>
          <a:bodyPr/>
          <a:lstStyle/>
          <a:p>
            <a:r>
              <a:rPr lang="en-US" altLang="zh-CN" dirty="0"/>
              <a:t>4 </a:t>
            </a:r>
            <a:r>
              <a:rPr lang="zh-CN" altLang="en-US" dirty="0"/>
              <a:t>学习教育的主要措施</a:t>
            </a:r>
          </a:p>
        </p:txBody>
      </p:sp>
      <p:sp>
        <p:nvSpPr>
          <p:cNvPr id="5" name="矩形 4"/>
          <p:cNvSpPr/>
          <p:nvPr/>
        </p:nvSpPr>
        <p:spPr>
          <a:xfrm>
            <a:off x="2508443" y="3124225"/>
            <a:ext cx="8489759" cy="79396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对照党员标准，按照个人自评、党员互评、民主测评、组织评定的程序，</a:t>
            </a:r>
            <a:endParaRPr lang="en-US" altLang="zh-CN" dirty="0">
              <a:solidFill>
                <a:schemeClr val="tx2"/>
              </a:solidFill>
              <a:latin typeface="+mj-ea"/>
              <a:ea typeface="+mj-ea"/>
            </a:endParaRPr>
          </a:p>
          <a:p>
            <a:pPr algn="ctr"/>
            <a:r>
              <a:rPr lang="zh-CN" altLang="en-US" dirty="0">
                <a:solidFill>
                  <a:schemeClr val="tx2"/>
                </a:solidFill>
                <a:latin typeface="+mj-ea"/>
                <a:ea typeface="+mj-ea"/>
              </a:rPr>
              <a:t>对党员进行评议。</a:t>
            </a:r>
          </a:p>
        </p:txBody>
      </p:sp>
      <p:sp>
        <p:nvSpPr>
          <p:cNvPr id="6" name="矩形 5"/>
          <p:cNvSpPr/>
          <p:nvPr/>
        </p:nvSpPr>
        <p:spPr>
          <a:xfrm>
            <a:off x="2508443" y="4171764"/>
            <a:ext cx="8489759" cy="79396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结合民主评议，支部班子成员要与每名党员谈心谈话。</a:t>
            </a:r>
          </a:p>
        </p:txBody>
      </p:sp>
      <p:sp>
        <p:nvSpPr>
          <p:cNvPr id="7" name="矩形 6"/>
          <p:cNvSpPr/>
          <p:nvPr/>
        </p:nvSpPr>
        <p:spPr>
          <a:xfrm>
            <a:off x="2508443" y="5219304"/>
            <a:ext cx="8489759" cy="793960"/>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党支部综合民主评议情况和党员日常表现，确定评议等次，</a:t>
            </a:r>
            <a:endParaRPr lang="en-US" altLang="zh-CN" dirty="0">
              <a:solidFill>
                <a:schemeClr val="tx2"/>
              </a:solidFill>
              <a:latin typeface="+mj-ea"/>
              <a:ea typeface="+mj-ea"/>
            </a:endParaRPr>
          </a:p>
          <a:p>
            <a:pPr algn="ctr"/>
            <a:r>
              <a:rPr lang="zh-CN" altLang="en-US" dirty="0">
                <a:solidFill>
                  <a:schemeClr val="tx2"/>
                </a:solidFill>
                <a:latin typeface="+mj-ea"/>
                <a:ea typeface="+mj-ea"/>
              </a:rPr>
              <a:t>对优秀党员予以表扬；对有不合格表现的党员，区别情况给予组织处置。</a:t>
            </a:r>
          </a:p>
        </p:txBody>
      </p:sp>
      <p:grpSp>
        <p:nvGrpSpPr>
          <p:cNvPr id="8" name="组合 7"/>
          <p:cNvGrpSpPr/>
          <p:nvPr/>
        </p:nvGrpSpPr>
        <p:grpSpPr>
          <a:xfrm>
            <a:off x="869514" y="1850140"/>
            <a:ext cx="10452975" cy="842707"/>
            <a:chOff x="1069124" y="1850139"/>
            <a:chExt cx="8707521" cy="646331"/>
          </a:xfrm>
        </p:grpSpPr>
        <p:sp>
          <p:nvSpPr>
            <p:cNvPr id="4" name="矩形 3"/>
            <p:cNvSpPr/>
            <p:nvPr/>
          </p:nvSpPr>
          <p:spPr>
            <a:xfrm>
              <a:off x="3676606" y="1850139"/>
              <a:ext cx="6100039" cy="646331"/>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sz="2800" dirty="0">
                  <a:solidFill>
                    <a:schemeClr val="tx2"/>
                  </a:solidFill>
                  <a:latin typeface="+mj-ea"/>
                  <a:ea typeface="+mj-ea"/>
                </a:rPr>
                <a:t>召开全体党员会议，组织党员开展民主评议</a:t>
              </a:r>
            </a:p>
          </p:txBody>
        </p:sp>
        <p:sp>
          <p:nvSpPr>
            <p:cNvPr id="3" name="矩形 2"/>
            <p:cNvSpPr/>
            <p:nvPr/>
          </p:nvSpPr>
          <p:spPr>
            <a:xfrm>
              <a:off x="1069124" y="1850139"/>
              <a:ext cx="2589347" cy="64633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2800" dirty="0">
                  <a:solidFill>
                    <a:schemeClr val="bg1"/>
                  </a:solidFill>
                  <a:latin typeface="+mj-ea"/>
                  <a:ea typeface="+mj-ea"/>
                </a:rPr>
                <a:t>以党支部为单位</a:t>
              </a:r>
            </a:p>
          </p:txBody>
        </p:sp>
      </p:grpSp>
      <p:sp>
        <p:nvSpPr>
          <p:cNvPr id="9" name="矩形 8"/>
          <p:cNvSpPr/>
          <p:nvPr/>
        </p:nvSpPr>
        <p:spPr>
          <a:xfrm>
            <a:off x="1854202" y="3245107"/>
            <a:ext cx="901700" cy="53324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1</a:t>
            </a:r>
            <a:endParaRPr lang="zh-CN" altLang="en-US" sz="3600" dirty="0">
              <a:solidFill>
                <a:schemeClr val="bg1"/>
              </a:solidFill>
              <a:latin typeface="+mj-ea"/>
              <a:ea typeface="+mj-ea"/>
            </a:endParaRPr>
          </a:p>
        </p:txBody>
      </p:sp>
      <p:sp>
        <p:nvSpPr>
          <p:cNvPr id="10" name="矩形 9"/>
          <p:cNvSpPr/>
          <p:nvPr/>
        </p:nvSpPr>
        <p:spPr>
          <a:xfrm>
            <a:off x="1854202" y="4292647"/>
            <a:ext cx="901700" cy="53324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2</a:t>
            </a:r>
            <a:endParaRPr lang="zh-CN" altLang="en-US" sz="3600" dirty="0">
              <a:solidFill>
                <a:schemeClr val="bg1"/>
              </a:solidFill>
              <a:latin typeface="+mj-ea"/>
              <a:ea typeface="+mj-ea"/>
            </a:endParaRPr>
          </a:p>
        </p:txBody>
      </p:sp>
      <p:sp>
        <p:nvSpPr>
          <p:cNvPr id="11" name="矩形 10"/>
          <p:cNvSpPr/>
          <p:nvPr/>
        </p:nvSpPr>
        <p:spPr>
          <a:xfrm>
            <a:off x="1854202" y="5340187"/>
            <a:ext cx="901700" cy="53324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3</a:t>
            </a:r>
            <a:endParaRPr lang="zh-CN" altLang="en-US" sz="3600" dirty="0">
              <a:solidFill>
                <a:schemeClr val="bg1"/>
              </a:solidFill>
              <a:latin typeface="+mj-ea"/>
              <a:ea typeface="+mj-ea"/>
            </a:endParaRPr>
          </a:p>
        </p:txBody>
      </p:sp>
    </p:spTree>
    <p:extLst>
      <p:ext uri="{BB962C8B-B14F-4D97-AF65-F5344CB8AC3E}">
        <p14:creationId xmlns:p14="http://schemas.microsoft.com/office/powerpoint/2010/main" val="239509971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750" fill="hold"/>
                                        <p:tgtEl>
                                          <p:spTgt spid="9"/>
                                        </p:tgtEl>
                                        <p:attrNameLst>
                                          <p:attrName>ppt_x</p:attrName>
                                        </p:attrNameLst>
                                      </p:cBhvr>
                                      <p:tavLst>
                                        <p:tav tm="0">
                                          <p:val>
                                            <p:strVal val="0-#ppt_w/2"/>
                                          </p:val>
                                        </p:tav>
                                        <p:tav tm="100000">
                                          <p:val>
                                            <p:strVal val="#ppt_x"/>
                                          </p:val>
                                        </p:tav>
                                      </p:tavLst>
                                    </p:anim>
                                    <p:anim calcmode="lin" valueType="num">
                                      <p:cBhvr additive="base">
                                        <p:cTn id="14" dur="750" fill="hold"/>
                                        <p:tgtEl>
                                          <p:spTgt spid="9"/>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fill="hold"/>
                                        <p:tgtEl>
                                          <p:spTgt spid="5"/>
                                        </p:tgtEl>
                                        <p:attrNameLst>
                                          <p:attrName>ppt_x</p:attrName>
                                        </p:attrNameLst>
                                      </p:cBhvr>
                                      <p:tavLst>
                                        <p:tav tm="0">
                                          <p:val>
                                            <p:strVal val="1+#ppt_w/2"/>
                                          </p:val>
                                        </p:tav>
                                        <p:tav tm="100000">
                                          <p:val>
                                            <p:strVal val="#ppt_x"/>
                                          </p:val>
                                        </p:tav>
                                      </p:tavLst>
                                    </p:anim>
                                    <p:anim calcmode="lin" valueType="num">
                                      <p:cBhvr additive="base">
                                        <p:cTn id="18" dur="75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750" fill="hold"/>
                                        <p:tgtEl>
                                          <p:spTgt spid="11"/>
                                        </p:tgtEl>
                                        <p:attrNameLst>
                                          <p:attrName>ppt_x</p:attrName>
                                        </p:attrNameLst>
                                      </p:cBhvr>
                                      <p:tavLst>
                                        <p:tav tm="0">
                                          <p:val>
                                            <p:strVal val="0-#ppt_w/2"/>
                                          </p:val>
                                        </p:tav>
                                        <p:tav tm="100000">
                                          <p:val>
                                            <p:strVal val="#ppt_x"/>
                                          </p:val>
                                        </p:tav>
                                      </p:tavLst>
                                    </p:anim>
                                    <p:anim calcmode="lin" valueType="num">
                                      <p:cBhvr additive="base">
                                        <p:cTn id="32" dur="75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1+#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立足岗位作贡献</a:t>
            </a:r>
          </a:p>
        </p:txBody>
      </p:sp>
      <p:sp>
        <p:nvSpPr>
          <p:cNvPr id="5" name="文本占位符 4"/>
          <p:cNvSpPr>
            <a:spLocks noGrp="1"/>
          </p:cNvSpPr>
          <p:nvPr>
            <p:ph type="body" idx="1"/>
          </p:nvPr>
        </p:nvSpPr>
        <p:spPr/>
        <p:txBody>
          <a:bodyPr/>
          <a:lstStyle/>
          <a:p>
            <a:r>
              <a:rPr lang="en-US" altLang="zh-CN" dirty="0"/>
              <a:t>4 </a:t>
            </a:r>
            <a:r>
              <a:rPr lang="zh-CN" altLang="en-US" dirty="0"/>
              <a:t>学习教育的主要措施</a:t>
            </a:r>
          </a:p>
        </p:txBody>
      </p:sp>
      <p:sp>
        <p:nvSpPr>
          <p:cNvPr id="4" name="矩形 3"/>
          <p:cNvSpPr/>
          <p:nvPr/>
        </p:nvSpPr>
        <p:spPr>
          <a:xfrm>
            <a:off x="3233681" y="1512391"/>
            <a:ext cx="5724644" cy="646331"/>
          </a:xfrm>
          <a:prstGeom prst="rect">
            <a:avLst/>
          </a:prstGeom>
        </p:spPr>
        <p:txBody>
          <a:bodyPr wrap="none">
            <a:spAutoFit/>
          </a:bodyPr>
          <a:lstStyle/>
          <a:p>
            <a:pPr algn="ctr"/>
            <a:r>
              <a:rPr lang="zh-CN" altLang="en-US" sz="3600" dirty="0">
                <a:solidFill>
                  <a:schemeClr val="tx2"/>
                </a:solidFill>
                <a:latin typeface="+mj-lt"/>
                <a:ea typeface="+mj-ea"/>
                <a:cs typeface="+mj-cs"/>
              </a:rPr>
              <a:t>针对不同群体党员实际情况</a:t>
            </a:r>
          </a:p>
        </p:txBody>
      </p:sp>
      <p:sp>
        <p:nvSpPr>
          <p:cNvPr id="3" name="矩形 2"/>
          <p:cNvSpPr/>
          <p:nvPr/>
        </p:nvSpPr>
        <p:spPr>
          <a:xfrm>
            <a:off x="2002574" y="2286570"/>
            <a:ext cx="8186857" cy="830997"/>
          </a:xfrm>
          <a:prstGeom prst="rect">
            <a:avLst/>
          </a:prstGeom>
        </p:spPr>
        <p:txBody>
          <a:bodyPr wrap="none">
            <a:spAutoFit/>
          </a:bodyPr>
          <a:lstStyle/>
          <a:p>
            <a:r>
              <a:rPr lang="zh-CN" altLang="en-US" sz="4800" dirty="0">
                <a:solidFill>
                  <a:schemeClr val="tx2"/>
                </a:solidFill>
                <a:latin typeface="+mj-lt"/>
                <a:ea typeface="+mj-ea"/>
                <a:cs typeface="+mj-cs"/>
              </a:rPr>
              <a:t>提出党员发挥作用的具体要求</a:t>
            </a:r>
            <a:endParaRPr lang="zh-CN" altLang="en-US" sz="4800" dirty="0">
              <a:solidFill>
                <a:schemeClr val="tx2"/>
              </a:solidFill>
            </a:endParaRPr>
          </a:p>
        </p:txBody>
      </p:sp>
      <p:sp>
        <p:nvSpPr>
          <p:cNvPr id="6" name="矩形 5"/>
          <p:cNvSpPr/>
          <p:nvPr/>
        </p:nvSpPr>
        <p:spPr>
          <a:xfrm>
            <a:off x="1156987" y="3337377"/>
            <a:ext cx="2225972" cy="70315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任何岗位</a:t>
            </a:r>
          </a:p>
        </p:txBody>
      </p:sp>
      <p:sp>
        <p:nvSpPr>
          <p:cNvPr id="7" name="矩形 6"/>
          <p:cNvSpPr/>
          <p:nvPr/>
        </p:nvSpPr>
        <p:spPr>
          <a:xfrm>
            <a:off x="3707671" y="3337377"/>
            <a:ext cx="2225972" cy="70315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任何地方</a:t>
            </a:r>
          </a:p>
        </p:txBody>
      </p:sp>
      <p:sp>
        <p:nvSpPr>
          <p:cNvPr id="8" name="矩形 7"/>
          <p:cNvSpPr/>
          <p:nvPr/>
        </p:nvSpPr>
        <p:spPr>
          <a:xfrm>
            <a:off x="6258359" y="3337377"/>
            <a:ext cx="2225972" cy="70315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任何时候</a:t>
            </a:r>
          </a:p>
        </p:txBody>
      </p:sp>
      <p:sp>
        <p:nvSpPr>
          <p:cNvPr id="9" name="矩形 8"/>
          <p:cNvSpPr/>
          <p:nvPr/>
        </p:nvSpPr>
        <p:spPr>
          <a:xfrm>
            <a:off x="8809046" y="3337377"/>
            <a:ext cx="2225972" cy="70315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任何情况</a:t>
            </a:r>
          </a:p>
        </p:txBody>
      </p:sp>
      <p:sp>
        <p:nvSpPr>
          <p:cNvPr id="12" name="流程图: 手动操作 11"/>
          <p:cNvSpPr/>
          <p:nvPr/>
        </p:nvSpPr>
        <p:spPr>
          <a:xfrm>
            <a:off x="1156987" y="4040534"/>
            <a:ext cx="9878031" cy="1052169"/>
          </a:xfrm>
          <a:prstGeom prst="flowChartManualOperation">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3" name="矩形 12"/>
          <p:cNvSpPr/>
          <p:nvPr/>
        </p:nvSpPr>
        <p:spPr>
          <a:xfrm>
            <a:off x="3126000" y="5092701"/>
            <a:ext cx="5940000" cy="70315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200" dirty="0">
                <a:solidFill>
                  <a:schemeClr val="bg1"/>
                </a:solidFill>
                <a:latin typeface="+mj-ea"/>
                <a:ea typeface="+mj-ea"/>
              </a:rPr>
              <a:t>铭记党员身份，积极为党工作</a:t>
            </a:r>
          </a:p>
        </p:txBody>
      </p:sp>
      <p:sp>
        <p:nvSpPr>
          <p:cNvPr id="14" name="流程图: 手动操作 13"/>
          <p:cNvSpPr/>
          <p:nvPr/>
        </p:nvSpPr>
        <p:spPr>
          <a:xfrm flipV="1">
            <a:off x="1156987" y="5795858"/>
            <a:ext cx="9878031" cy="1052169"/>
          </a:xfrm>
          <a:prstGeom prst="flowChartManualOperation">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Tree>
    <p:extLst>
      <p:ext uri="{BB962C8B-B14F-4D97-AF65-F5344CB8AC3E}">
        <p14:creationId xmlns:p14="http://schemas.microsoft.com/office/powerpoint/2010/main" val="46691613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up)">
                                      <p:cBhvr>
                                        <p:cTn id="47" dur="500"/>
                                        <p:tgtEl>
                                          <p:spTgt spid="13"/>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6" grpId="0" animBg="1"/>
      <p:bldP spid="7" grpId="0" animBg="1"/>
      <p:bldP spid="8" grpId="0" animBg="1"/>
      <p:bldP spid="9" grpId="0" animBg="1"/>
      <p:bldP spid="12" grpId="0" animBg="1"/>
      <p:bldP spid="13" grpId="0" animBg="1"/>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立足岗位作贡献</a:t>
            </a:r>
          </a:p>
        </p:txBody>
      </p:sp>
      <p:sp>
        <p:nvSpPr>
          <p:cNvPr id="3" name="文本占位符 2"/>
          <p:cNvSpPr>
            <a:spLocks noGrp="1"/>
          </p:cNvSpPr>
          <p:nvPr>
            <p:ph type="body" idx="1"/>
          </p:nvPr>
        </p:nvSpPr>
        <p:spPr/>
        <p:txBody>
          <a:bodyPr/>
          <a:lstStyle/>
          <a:p>
            <a:r>
              <a:rPr lang="en-US" altLang="zh-CN" dirty="0"/>
              <a:t>4 </a:t>
            </a:r>
            <a:r>
              <a:rPr lang="zh-CN" altLang="en-US" dirty="0"/>
              <a:t>学习教育的主要措施</a:t>
            </a:r>
          </a:p>
        </p:txBody>
      </p:sp>
      <p:sp>
        <p:nvSpPr>
          <p:cNvPr id="6" name="矩形 5"/>
          <p:cNvSpPr/>
          <p:nvPr/>
        </p:nvSpPr>
        <p:spPr>
          <a:xfrm>
            <a:off x="976653" y="1802409"/>
            <a:ext cx="10238700" cy="523220"/>
          </a:xfrm>
          <a:prstGeom prst="rect">
            <a:avLst/>
          </a:prstGeom>
        </p:spPr>
        <p:txBody>
          <a:bodyPr wrap="none">
            <a:spAutoFit/>
          </a:bodyPr>
          <a:lstStyle/>
          <a:p>
            <a:pPr algn="ctr"/>
            <a:r>
              <a:rPr lang="zh-CN" altLang="en-US" sz="2800" dirty="0">
                <a:solidFill>
                  <a:schemeClr val="tx2"/>
                </a:solidFill>
                <a:latin typeface="+mj-lt"/>
                <a:ea typeface="+mj-ea"/>
                <a:cs typeface="+mj-cs"/>
              </a:rPr>
              <a:t>结合不同领域不同行业实际，组织引导党员立足岗位、履职尽责</a:t>
            </a:r>
          </a:p>
        </p:txBody>
      </p:sp>
      <p:sp>
        <p:nvSpPr>
          <p:cNvPr id="7" name="矩形 6"/>
          <p:cNvSpPr/>
          <p:nvPr/>
        </p:nvSpPr>
        <p:spPr>
          <a:xfrm>
            <a:off x="6623850" y="5074301"/>
            <a:ext cx="4204620" cy="1046041"/>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在纪念建党</a:t>
            </a:r>
            <a:r>
              <a:rPr lang="en-US" altLang="zh-CN" dirty="0">
                <a:solidFill>
                  <a:schemeClr val="tx2"/>
                </a:solidFill>
                <a:latin typeface="+mj-ea"/>
                <a:ea typeface="+mj-ea"/>
              </a:rPr>
              <a:t>95</a:t>
            </a:r>
            <a:r>
              <a:rPr lang="zh-CN" altLang="en-US" dirty="0">
                <a:solidFill>
                  <a:schemeClr val="tx2"/>
                </a:solidFill>
                <a:latin typeface="+mj-ea"/>
                <a:ea typeface="+mj-ea"/>
              </a:rPr>
              <a:t>周年活动中，</a:t>
            </a:r>
            <a:endParaRPr lang="en-US" altLang="zh-CN" dirty="0">
              <a:solidFill>
                <a:schemeClr val="tx2"/>
              </a:solidFill>
              <a:latin typeface="+mj-ea"/>
              <a:ea typeface="+mj-ea"/>
            </a:endParaRPr>
          </a:p>
          <a:p>
            <a:pPr algn="ctr"/>
            <a:r>
              <a:rPr lang="zh-CN" altLang="en-US" dirty="0">
                <a:solidFill>
                  <a:schemeClr val="tx2"/>
                </a:solidFill>
                <a:latin typeface="+mj-ea"/>
                <a:ea typeface="+mj-ea"/>
              </a:rPr>
              <a:t>评选表彰优秀共产党员、</a:t>
            </a:r>
            <a:endParaRPr lang="en-US" altLang="zh-CN" dirty="0">
              <a:solidFill>
                <a:schemeClr val="tx2"/>
              </a:solidFill>
              <a:latin typeface="+mj-ea"/>
              <a:ea typeface="+mj-ea"/>
            </a:endParaRPr>
          </a:p>
          <a:p>
            <a:pPr algn="ctr"/>
            <a:r>
              <a:rPr lang="zh-CN" altLang="en-US" dirty="0">
                <a:solidFill>
                  <a:schemeClr val="tx2"/>
                </a:solidFill>
                <a:latin typeface="+mj-ea"/>
                <a:ea typeface="+mj-ea"/>
              </a:rPr>
              <a:t>优秀党务工作者、先进基层党组织</a:t>
            </a:r>
          </a:p>
        </p:txBody>
      </p:sp>
      <p:sp>
        <p:nvSpPr>
          <p:cNvPr id="5" name="矩形 4"/>
          <p:cNvSpPr/>
          <p:nvPr/>
        </p:nvSpPr>
        <p:spPr>
          <a:xfrm>
            <a:off x="1027454" y="2658760"/>
            <a:ext cx="2069797" cy="400110"/>
          </a:xfrm>
          <a:prstGeom prst="rect">
            <a:avLst/>
          </a:prstGeom>
        </p:spPr>
        <p:txBody>
          <a:bodyPr wrap="none">
            <a:spAutoFit/>
          </a:bodyPr>
          <a:lstStyle/>
          <a:p>
            <a:pPr marL="342882" indent="-342882">
              <a:buFont typeface="Wingdings" panose="05000000000000000000" pitchFamily="2" charset="2"/>
              <a:buChar char="n"/>
            </a:pPr>
            <a:r>
              <a:rPr lang="zh-CN" altLang="en-US" sz="2000" dirty="0">
                <a:solidFill>
                  <a:schemeClr val="tx2"/>
                </a:solidFill>
                <a:latin typeface="+mj-ea"/>
                <a:ea typeface="+mj-ea"/>
              </a:rPr>
              <a:t>在农村、社区</a:t>
            </a:r>
            <a:endParaRPr lang="en-US" altLang="zh-CN" sz="2000" dirty="0">
              <a:solidFill>
                <a:schemeClr val="tx2"/>
              </a:solidFill>
              <a:latin typeface="+mj-ea"/>
              <a:ea typeface="+mj-ea"/>
            </a:endParaRPr>
          </a:p>
        </p:txBody>
      </p:sp>
      <p:sp>
        <p:nvSpPr>
          <p:cNvPr id="8" name="矩形 7"/>
          <p:cNvSpPr/>
          <p:nvPr/>
        </p:nvSpPr>
        <p:spPr>
          <a:xfrm>
            <a:off x="1027451" y="3037220"/>
            <a:ext cx="3474028" cy="300210"/>
          </a:xfrm>
          <a:prstGeom prst="rect">
            <a:avLst/>
          </a:prstGeom>
        </p:spPr>
        <p:txBody>
          <a:bodyPr wrap="none">
            <a:spAutoFit/>
          </a:bodyPr>
          <a:lstStyle/>
          <a:p>
            <a:pPr marL="342882" indent="-342882">
              <a:buFont typeface="Wingdings" panose="05000000000000000000" pitchFamily="2" charset="2"/>
              <a:buChar char="n"/>
            </a:pPr>
            <a:r>
              <a:rPr lang="zh-CN" altLang="en-US" sz="1351" dirty="0">
                <a:solidFill>
                  <a:srgbClr val="26214A"/>
                </a:solidFill>
                <a:latin typeface="+mj-ea"/>
                <a:ea typeface="+mj-ea"/>
              </a:rPr>
              <a:t>重点落实党员设岗定责和承诺践诺制度</a:t>
            </a:r>
            <a:endParaRPr lang="en-US" altLang="zh-CN" sz="1351" dirty="0">
              <a:solidFill>
                <a:srgbClr val="26214A"/>
              </a:solidFill>
              <a:latin typeface="+mj-ea"/>
              <a:ea typeface="+mj-ea"/>
            </a:endParaRPr>
          </a:p>
        </p:txBody>
      </p:sp>
      <p:sp>
        <p:nvSpPr>
          <p:cNvPr id="9" name="矩形 8"/>
          <p:cNvSpPr/>
          <p:nvPr/>
        </p:nvSpPr>
        <p:spPr>
          <a:xfrm>
            <a:off x="1027450" y="3872880"/>
            <a:ext cx="4891083" cy="400110"/>
          </a:xfrm>
          <a:prstGeom prst="rect">
            <a:avLst/>
          </a:prstGeom>
        </p:spPr>
        <p:txBody>
          <a:bodyPr wrap="none">
            <a:spAutoFit/>
          </a:bodyPr>
          <a:lstStyle/>
          <a:p>
            <a:pPr marL="342882" indent="-342882">
              <a:buFont typeface="Wingdings" panose="05000000000000000000" pitchFamily="2" charset="2"/>
              <a:buChar char="n"/>
            </a:pPr>
            <a:r>
              <a:rPr lang="zh-CN" altLang="en-US" sz="2000" dirty="0">
                <a:solidFill>
                  <a:schemeClr val="tx2"/>
                </a:solidFill>
                <a:latin typeface="+mj-ea"/>
                <a:ea typeface="+mj-ea"/>
              </a:rPr>
              <a:t>在国有企业和非公有制企业、社会组织</a:t>
            </a:r>
            <a:endParaRPr lang="en-US" altLang="zh-CN" sz="2000" dirty="0">
              <a:solidFill>
                <a:schemeClr val="tx2"/>
              </a:solidFill>
              <a:latin typeface="+mj-ea"/>
              <a:ea typeface="+mj-ea"/>
            </a:endParaRPr>
          </a:p>
        </p:txBody>
      </p:sp>
      <p:sp>
        <p:nvSpPr>
          <p:cNvPr id="10" name="矩形 9"/>
          <p:cNvSpPr/>
          <p:nvPr/>
        </p:nvSpPr>
        <p:spPr>
          <a:xfrm>
            <a:off x="1027451" y="4251340"/>
            <a:ext cx="3474028" cy="300210"/>
          </a:xfrm>
          <a:prstGeom prst="rect">
            <a:avLst/>
          </a:prstGeom>
        </p:spPr>
        <p:txBody>
          <a:bodyPr wrap="none">
            <a:spAutoFit/>
          </a:bodyPr>
          <a:lstStyle/>
          <a:p>
            <a:pPr marL="342882" indent="-342882">
              <a:buFont typeface="Wingdings" panose="05000000000000000000" pitchFamily="2" charset="2"/>
              <a:buChar char="n"/>
            </a:pPr>
            <a:r>
              <a:rPr lang="zh-CN" altLang="en-US" sz="1351" dirty="0">
                <a:solidFill>
                  <a:srgbClr val="26214A"/>
                </a:solidFill>
                <a:latin typeface="+mj-ea"/>
                <a:ea typeface="+mj-ea"/>
              </a:rPr>
              <a:t>重点落实党员示范岗和党员责任区制度</a:t>
            </a:r>
            <a:endParaRPr lang="en-US" altLang="zh-CN" sz="1351" dirty="0">
              <a:solidFill>
                <a:srgbClr val="26214A"/>
              </a:solidFill>
              <a:latin typeface="+mj-ea"/>
              <a:ea typeface="+mj-ea"/>
            </a:endParaRPr>
          </a:p>
        </p:txBody>
      </p:sp>
      <p:sp>
        <p:nvSpPr>
          <p:cNvPr id="11" name="矩形 10"/>
          <p:cNvSpPr/>
          <p:nvPr/>
        </p:nvSpPr>
        <p:spPr>
          <a:xfrm>
            <a:off x="1027451" y="5087000"/>
            <a:ext cx="2839239" cy="400110"/>
          </a:xfrm>
          <a:prstGeom prst="rect">
            <a:avLst/>
          </a:prstGeom>
        </p:spPr>
        <p:txBody>
          <a:bodyPr wrap="none">
            <a:spAutoFit/>
          </a:bodyPr>
          <a:lstStyle/>
          <a:p>
            <a:pPr marL="342882" indent="-342882">
              <a:buFont typeface="Wingdings" panose="05000000000000000000" pitchFamily="2" charset="2"/>
              <a:buChar char="n"/>
            </a:pPr>
            <a:r>
              <a:rPr lang="zh-CN" altLang="en-US" sz="2000" dirty="0">
                <a:solidFill>
                  <a:schemeClr val="tx2"/>
                </a:solidFill>
                <a:latin typeface="+mj-ea"/>
                <a:ea typeface="+mj-ea"/>
              </a:rPr>
              <a:t>窗口单位和服务行业</a:t>
            </a:r>
            <a:endParaRPr lang="en-US" altLang="zh-CN" sz="2000" dirty="0">
              <a:solidFill>
                <a:schemeClr val="tx2"/>
              </a:solidFill>
              <a:latin typeface="+mj-ea"/>
              <a:ea typeface="+mj-ea"/>
            </a:endParaRPr>
          </a:p>
        </p:txBody>
      </p:sp>
      <p:sp>
        <p:nvSpPr>
          <p:cNvPr id="12" name="矩形 11"/>
          <p:cNvSpPr/>
          <p:nvPr/>
        </p:nvSpPr>
        <p:spPr>
          <a:xfrm>
            <a:off x="1027452" y="5465460"/>
            <a:ext cx="3647152" cy="300210"/>
          </a:xfrm>
          <a:prstGeom prst="rect">
            <a:avLst/>
          </a:prstGeom>
        </p:spPr>
        <p:txBody>
          <a:bodyPr wrap="none">
            <a:spAutoFit/>
          </a:bodyPr>
          <a:lstStyle/>
          <a:p>
            <a:pPr marL="342882" indent="-342882">
              <a:buFont typeface="Wingdings" panose="05000000000000000000" pitchFamily="2" charset="2"/>
              <a:buChar char="n"/>
            </a:pPr>
            <a:r>
              <a:rPr lang="zh-CN" altLang="en-US" sz="1351" dirty="0">
                <a:solidFill>
                  <a:srgbClr val="26214A"/>
                </a:solidFill>
                <a:latin typeface="+mj-ea"/>
                <a:ea typeface="+mj-ea"/>
              </a:rPr>
              <a:t>在重点落实党员挂牌上岗、亮明身份制度</a:t>
            </a:r>
            <a:endParaRPr lang="en-US" altLang="zh-CN" sz="1351" dirty="0">
              <a:solidFill>
                <a:srgbClr val="26214A"/>
              </a:solidFill>
              <a:latin typeface="+mj-ea"/>
              <a:ea typeface="+mj-ea"/>
            </a:endParaRPr>
          </a:p>
        </p:txBody>
      </p:sp>
      <p:sp>
        <p:nvSpPr>
          <p:cNvPr id="13" name="矩形 12"/>
          <p:cNvSpPr/>
          <p:nvPr/>
        </p:nvSpPr>
        <p:spPr>
          <a:xfrm>
            <a:off x="6399881" y="2658760"/>
            <a:ext cx="2326278" cy="400110"/>
          </a:xfrm>
          <a:prstGeom prst="rect">
            <a:avLst/>
          </a:prstGeom>
        </p:spPr>
        <p:txBody>
          <a:bodyPr wrap="none">
            <a:spAutoFit/>
          </a:bodyPr>
          <a:lstStyle/>
          <a:p>
            <a:pPr marL="342882" indent="-342882">
              <a:buFont typeface="Wingdings" panose="05000000000000000000" pitchFamily="2" charset="2"/>
              <a:buChar char="n"/>
            </a:pPr>
            <a:r>
              <a:rPr lang="zh-CN" altLang="en-US" sz="2000" dirty="0">
                <a:solidFill>
                  <a:schemeClr val="tx2"/>
                </a:solidFill>
                <a:latin typeface="+mj-ea"/>
                <a:ea typeface="+mj-ea"/>
              </a:rPr>
              <a:t>在机关事业单位</a:t>
            </a:r>
            <a:endParaRPr lang="en-US" altLang="zh-CN" sz="2000" dirty="0">
              <a:solidFill>
                <a:schemeClr val="tx2"/>
              </a:solidFill>
              <a:latin typeface="+mj-ea"/>
              <a:ea typeface="+mj-ea"/>
            </a:endParaRPr>
          </a:p>
        </p:txBody>
      </p:sp>
      <p:sp>
        <p:nvSpPr>
          <p:cNvPr id="14" name="矩形 13"/>
          <p:cNvSpPr/>
          <p:nvPr/>
        </p:nvSpPr>
        <p:spPr>
          <a:xfrm>
            <a:off x="6399880" y="3037220"/>
            <a:ext cx="5055520" cy="508088"/>
          </a:xfrm>
          <a:prstGeom prst="rect">
            <a:avLst/>
          </a:prstGeom>
        </p:spPr>
        <p:txBody>
          <a:bodyPr wrap="square">
            <a:spAutoFit/>
          </a:bodyPr>
          <a:lstStyle/>
          <a:p>
            <a:pPr marL="342882" indent="-342882">
              <a:buFont typeface="Wingdings" panose="05000000000000000000" pitchFamily="2" charset="2"/>
              <a:buChar char="n"/>
            </a:pPr>
            <a:r>
              <a:rPr lang="zh-CN" altLang="en-US" sz="1351" dirty="0">
                <a:solidFill>
                  <a:srgbClr val="26214A"/>
                </a:solidFill>
                <a:latin typeface="+mj-ea"/>
                <a:ea typeface="+mj-ea"/>
              </a:rPr>
              <a:t>促进党员模范履行岗位职责，落实党员到社区报到、直接联系服务群众制度</a:t>
            </a:r>
            <a:endParaRPr lang="en-US" altLang="zh-CN" sz="1351" dirty="0">
              <a:solidFill>
                <a:srgbClr val="26214A"/>
              </a:solidFill>
              <a:latin typeface="+mj-ea"/>
              <a:ea typeface="+mj-ea"/>
            </a:endParaRPr>
          </a:p>
        </p:txBody>
      </p:sp>
      <p:sp>
        <p:nvSpPr>
          <p:cNvPr id="15" name="矩形 14"/>
          <p:cNvSpPr/>
          <p:nvPr/>
        </p:nvSpPr>
        <p:spPr>
          <a:xfrm>
            <a:off x="6399880" y="3872880"/>
            <a:ext cx="1300356" cy="400110"/>
          </a:xfrm>
          <a:prstGeom prst="rect">
            <a:avLst/>
          </a:prstGeom>
        </p:spPr>
        <p:txBody>
          <a:bodyPr wrap="none">
            <a:spAutoFit/>
          </a:bodyPr>
          <a:lstStyle/>
          <a:p>
            <a:pPr marL="342882" indent="-342882">
              <a:buFont typeface="Wingdings" panose="05000000000000000000" pitchFamily="2" charset="2"/>
              <a:buChar char="n"/>
            </a:pPr>
            <a:r>
              <a:rPr lang="zh-CN" altLang="en-US" sz="2000" dirty="0">
                <a:solidFill>
                  <a:schemeClr val="tx2"/>
                </a:solidFill>
                <a:latin typeface="+mj-ea"/>
                <a:ea typeface="+mj-ea"/>
              </a:rPr>
              <a:t>在学校</a:t>
            </a:r>
            <a:endParaRPr lang="en-US" altLang="zh-CN" sz="2000" dirty="0">
              <a:solidFill>
                <a:schemeClr val="tx2"/>
              </a:solidFill>
              <a:latin typeface="+mj-ea"/>
              <a:ea typeface="+mj-ea"/>
            </a:endParaRPr>
          </a:p>
        </p:txBody>
      </p:sp>
      <p:sp>
        <p:nvSpPr>
          <p:cNvPr id="16" name="矩形 15"/>
          <p:cNvSpPr/>
          <p:nvPr/>
        </p:nvSpPr>
        <p:spPr>
          <a:xfrm>
            <a:off x="6399880" y="4251340"/>
            <a:ext cx="5055520" cy="508088"/>
          </a:xfrm>
          <a:prstGeom prst="rect">
            <a:avLst/>
          </a:prstGeom>
        </p:spPr>
        <p:txBody>
          <a:bodyPr wrap="square">
            <a:spAutoFit/>
          </a:bodyPr>
          <a:lstStyle/>
          <a:p>
            <a:pPr marL="342882" indent="-342882">
              <a:buFont typeface="Wingdings" panose="05000000000000000000" pitchFamily="2" charset="2"/>
              <a:buChar char="n"/>
            </a:pPr>
            <a:r>
              <a:rPr lang="zh-CN" altLang="en-US" sz="1351" dirty="0">
                <a:solidFill>
                  <a:srgbClr val="26214A"/>
                </a:solidFill>
                <a:latin typeface="+mj-ea"/>
                <a:ea typeface="+mj-ea"/>
              </a:rPr>
              <a:t>重点要求党员增强党的意识，自觉爱党护党为党，敬业修德，奉献社会</a:t>
            </a:r>
          </a:p>
        </p:txBody>
      </p:sp>
    </p:spTree>
    <p:extLst>
      <p:ext uri="{BB962C8B-B14F-4D97-AF65-F5344CB8AC3E}">
        <p14:creationId xmlns:p14="http://schemas.microsoft.com/office/powerpoint/2010/main" val="288036071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750"/>
                                        <p:tgtEl>
                                          <p:spTgt spid="5"/>
                                        </p:tgtEl>
                                        <p:attrNameLst>
                                          <p:attrName>ppt_y</p:attrName>
                                        </p:attrNameLst>
                                      </p:cBhvr>
                                      <p:tavLst>
                                        <p:tav tm="0">
                                          <p:val>
                                            <p:strVal val="#ppt_y+#ppt_h*1.125000"/>
                                          </p:val>
                                        </p:tav>
                                        <p:tav tm="100000">
                                          <p:val>
                                            <p:strVal val="#ppt_y"/>
                                          </p:val>
                                        </p:tav>
                                      </p:tavLst>
                                    </p:anim>
                                    <p:animEffect transition="in" filter="wipe(up)">
                                      <p:cBhvr>
                                        <p:cTn id="14" dur="750"/>
                                        <p:tgtEl>
                                          <p:spTgt spid="5"/>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p:tgtEl>
                                          <p:spTgt spid="8"/>
                                        </p:tgtEl>
                                        <p:attrNameLst>
                                          <p:attrName>ppt_y</p:attrName>
                                        </p:attrNameLst>
                                      </p:cBhvr>
                                      <p:tavLst>
                                        <p:tav tm="0">
                                          <p:val>
                                            <p:strVal val="#ppt_y+#ppt_h*1.125000"/>
                                          </p:val>
                                        </p:tav>
                                        <p:tav tm="100000">
                                          <p:val>
                                            <p:strVal val="#ppt_y"/>
                                          </p:val>
                                        </p:tav>
                                      </p:tavLst>
                                    </p:anim>
                                    <p:animEffect transition="in" filter="wipe(up)">
                                      <p:cBhvr>
                                        <p:cTn id="18" dur="750"/>
                                        <p:tgtEl>
                                          <p:spTgt spid="8"/>
                                        </p:tgtEl>
                                      </p:cBhvr>
                                    </p:animEffect>
                                  </p:childTnLst>
                                </p:cTn>
                              </p:par>
                            </p:childTnLst>
                          </p:cTn>
                        </p:par>
                        <p:par>
                          <p:cTn id="19" fill="hold">
                            <p:stCondLst>
                              <p:cond delay="1750"/>
                            </p:stCondLst>
                            <p:childTnLst>
                              <p:par>
                                <p:cTn id="20" presetID="1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p:tgtEl>
                                          <p:spTgt spid="9"/>
                                        </p:tgtEl>
                                        <p:attrNameLst>
                                          <p:attrName>ppt_y</p:attrName>
                                        </p:attrNameLst>
                                      </p:cBhvr>
                                      <p:tavLst>
                                        <p:tav tm="0">
                                          <p:val>
                                            <p:strVal val="#ppt_y+#ppt_h*1.125000"/>
                                          </p:val>
                                        </p:tav>
                                        <p:tav tm="100000">
                                          <p:val>
                                            <p:strVal val="#ppt_y"/>
                                          </p:val>
                                        </p:tav>
                                      </p:tavLst>
                                    </p:anim>
                                    <p:animEffect transition="in" filter="wipe(up)">
                                      <p:cBhvr>
                                        <p:cTn id="23" dur="750"/>
                                        <p:tgtEl>
                                          <p:spTgt spid="9"/>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p:tgtEl>
                                          <p:spTgt spid="10"/>
                                        </p:tgtEl>
                                        <p:attrNameLst>
                                          <p:attrName>ppt_y</p:attrName>
                                        </p:attrNameLst>
                                      </p:cBhvr>
                                      <p:tavLst>
                                        <p:tav tm="0">
                                          <p:val>
                                            <p:strVal val="#ppt_y+#ppt_h*1.125000"/>
                                          </p:val>
                                        </p:tav>
                                        <p:tav tm="100000">
                                          <p:val>
                                            <p:strVal val="#ppt_y"/>
                                          </p:val>
                                        </p:tav>
                                      </p:tavLst>
                                    </p:anim>
                                    <p:animEffect transition="in" filter="wipe(up)">
                                      <p:cBhvr>
                                        <p:cTn id="27" dur="750"/>
                                        <p:tgtEl>
                                          <p:spTgt spid="10"/>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750"/>
                                        <p:tgtEl>
                                          <p:spTgt spid="11"/>
                                        </p:tgtEl>
                                        <p:attrNameLst>
                                          <p:attrName>ppt_y</p:attrName>
                                        </p:attrNameLst>
                                      </p:cBhvr>
                                      <p:tavLst>
                                        <p:tav tm="0">
                                          <p:val>
                                            <p:strVal val="#ppt_y+#ppt_h*1.125000"/>
                                          </p:val>
                                        </p:tav>
                                        <p:tav tm="100000">
                                          <p:val>
                                            <p:strVal val="#ppt_y"/>
                                          </p:val>
                                        </p:tav>
                                      </p:tavLst>
                                    </p:anim>
                                    <p:animEffect transition="in" filter="wipe(up)">
                                      <p:cBhvr>
                                        <p:cTn id="32" dur="750"/>
                                        <p:tgtEl>
                                          <p:spTgt spid="11"/>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750"/>
                                        <p:tgtEl>
                                          <p:spTgt spid="12"/>
                                        </p:tgtEl>
                                        <p:attrNameLst>
                                          <p:attrName>ppt_y</p:attrName>
                                        </p:attrNameLst>
                                      </p:cBhvr>
                                      <p:tavLst>
                                        <p:tav tm="0">
                                          <p:val>
                                            <p:strVal val="#ppt_y+#ppt_h*1.125000"/>
                                          </p:val>
                                        </p:tav>
                                        <p:tav tm="100000">
                                          <p:val>
                                            <p:strVal val="#ppt_y"/>
                                          </p:val>
                                        </p:tav>
                                      </p:tavLst>
                                    </p:anim>
                                    <p:animEffect transition="in" filter="wipe(up)">
                                      <p:cBhvr>
                                        <p:cTn id="36" dur="750"/>
                                        <p:tgtEl>
                                          <p:spTgt spid="12"/>
                                        </p:tgtEl>
                                      </p:cBhvr>
                                    </p:animEffect>
                                  </p:childTnLst>
                                </p:cTn>
                              </p:par>
                            </p:childTnLst>
                          </p:cTn>
                        </p:par>
                        <p:par>
                          <p:cTn id="37" fill="hold">
                            <p:stCondLst>
                              <p:cond delay="3250"/>
                            </p:stCondLst>
                            <p:childTnLst>
                              <p:par>
                                <p:cTn id="38" presetID="12" presetClass="entr" presetSubtype="4"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750"/>
                                        <p:tgtEl>
                                          <p:spTgt spid="13"/>
                                        </p:tgtEl>
                                        <p:attrNameLst>
                                          <p:attrName>ppt_y</p:attrName>
                                        </p:attrNameLst>
                                      </p:cBhvr>
                                      <p:tavLst>
                                        <p:tav tm="0">
                                          <p:val>
                                            <p:strVal val="#ppt_y+#ppt_h*1.125000"/>
                                          </p:val>
                                        </p:tav>
                                        <p:tav tm="100000">
                                          <p:val>
                                            <p:strVal val="#ppt_y"/>
                                          </p:val>
                                        </p:tav>
                                      </p:tavLst>
                                    </p:anim>
                                    <p:animEffect transition="in" filter="wipe(up)">
                                      <p:cBhvr>
                                        <p:cTn id="41" dur="750"/>
                                        <p:tgtEl>
                                          <p:spTgt spid="13"/>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750"/>
                                        <p:tgtEl>
                                          <p:spTgt spid="14"/>
                                        </p:tgtEl>
                                        <p:attrNameLst>
                                          <p:attrName>ppt_y</p:attrName>
                                        </p:attrNameLst>
                                      </p:cBhvr>
                                      <p:tavLst>
                                        <p:tav tm="0">
                                          <p:val>
                                            <p:strVal val="#ppt_y+#ppt_h*1.125000"/>
                                          </p:val>
                                        </p:tav>
                                        <p:tav tm="100000">
                                          <p:val>
                                            <p:strVal val="#ppt_y"/>
                                          </p:val>
                                        </p:tav>
                                      </p:tavLst>
                                    </p:anim>
                                    <p:animEffect transition="in" filter="wipe(up)">
                                      <p:cBhvr>
                                        <p:cTn id="45" dur="750"/>
                                        <p:tgtEl>
                                          <p:spTgt spid="14"/>
                                        </p:tgtEl>
                                      </p:cBhvr>
                                    </p:animEffect>
                                  </p:childTnLst>
                                </p:cTn>
                              </p:par>
                            </p:childTnLst>
                          </p:cTn>
                        </p:par>
                        <p:par>
                          <p:cTn id="46" fill="hold">
                            <p:stCondLst>
                              <p:cond delay="4000"/>
                            </p:stCondLst>
                            <p:childTnLst>
                              <p:par>
                                <p:cTn id="47" presetID="12" presetClass="entr" presetSubtype="4"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p:tgtEl>
                                          <p:spTgt spid="15"/>
                                        </p:tgtEl>
                                        <p:attrNameLst>
                                          <p:attrName>ppt_y</p:attrName>
                                        </p:attrNameLst>
                                      </p:cBhvr>
                                      <p:tavLst>
                                        <p:tav tm="0">
                                          <p:val>
                                            <p:strVal val="#ppt_y+#ppt_h*1.125000"/>
                                          </p:val>
                                        </p:tav>
                                        <p:tav tm="100000">
                                          <p:val>
                                            <p:strVal val="#ppt_y"/>
                                          </p:val>
                                        </p:tav>
                                      </p:tavLst>
                                    </p:anim>
                                    <p:animEffect transition="in" filter="wipe(up)">
                                      <p:cBhvr>
                                        <p:cTn id="50" dur="750"/>
                                        <p:tgtEl>
                                          <p:spTgt spid="15"/>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750"/>
                                        <p:tgtEl>
                                          <p:spTgt spid="16"/>
                                        </p:tgtEl>
                                        <p:attrNameLst>
                                          <p:attrName>ppt_y</p:attrName>
                                        </p:attrNameLst>
                                      </p:cBhvr>
                                      <p:tavLst>
                                        <p:tav tm="0">
                                          <p:val>
                                            <p:strVal val="#ppt_y+#ppt_h*1.125000"/>
                                          </p:val>
                                        </p:tav>
                                        <p:tav tm="100000">
                                          <p:val>
                                            <p:strVal val="#ppt_y"/>
                                          </p:val>
                                        </p:tav>
                                      </p:tavLst>
                                    </p:anim>
                                    <p:animEffect transition="in" filter="wipe(up)">
                                      <p:cBhvr>
                                        <p:cTn id="54" dur="750"/>
                                        <p:tgtEl>
                                          <p:spTgt spid="16"/>
                                        </p:tgtEl>
                                      </p:cBhvr>
                                    </p:animEffect>
                                  </p:childTnLst>
                                </p:cTn>
                              </p:par>
                            </p:childTnLst>
                          </p:cTn>
                        </p:par>
                        <p:par>
                          <p:cTn id="55" fill="hold">
                            <p:stCondLst>
                              <p:cond delay="4750"/>
                            </p:stCondLst>
                            <p:childTnLst>
                              <p:par>
                                <p:cTn id="56" presetID="31"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1000" fill="hold"/>
                                        <p:tgtEl>
                                          <p:spTgt spid="7"/>
                                        </p:tgtEl>
                                        <p:attrNameLst>
                                          <p:attrName>ppt_w</p:attrName>
                                        </p:attrNameLst>
                                      </p:cBhvr>
                                      <p:tavLst>
                                        <p:tav tm="0">
                                          <p:val>
                                            <p:fltVal val="0"/>
                                          </p:val>
                                        </p:tav>
                                        <p:tav tm="100000">
                                          <p:val>
                                            <p:strVal val="#ppt_w"/>
                                          </p:val>
                                        </p:tav>
                                      </p:tavLst>
                                    </p:anim>
                                    <p:anim calcmode="lin" valueType="num">
                                      <p:cBhvr>
                                        <p:cTn id="59" dur="1000" fill="hold"/>
                                        <p:tgtEl>
                                          <p:spTgt spid="7"/>
                                        </p:tgtEl>
                                        <p:attrNameLst>
                                          <p:attrName>ppt_h</p:attrName>
                                        </p:attrNameLst>
                                      </p:cBhvr>
                                      <p:tavLst>
                                        <p:tav tm="0">
                                          <p:val>
                                            <p:fltVal val="0"/>
                                          </p:val>
                                        </p:tav>
                                        <p:tav tm="100000">
                                          <p:val>
                                            <p:strVal val="#ppt_h"/>
                                          </p:val>
                                        </p:tav>
                                      </p:tavLst>
                                    </p:anim>
                                    <p:anim calcmode="lin" valueType="num">
                                      <p:cBhvr>
                                        <p:cTn id="60" dur="1000" fill="hold"/>
                                        <p:tgtEl>
                                          <p:spTgt spid="7"/>
                                        </p:tgtEl>
                                        <p:attrNameLst>
                                          <p:attrName>style.rotation</p:attrName>
                                        </p:attrNameLst>
                                      </p:cBhvr>
                                      <p:tavLst>
                                        <p:tav tm="0">
                                          <p:val>
                                            <p:fltVal val="90"/>
                                          </p:val>
                                        </p:tav>
                                        <p:tav tm="100000">
                                          <p:val>
                                            <p:fltVal val="0"/>
                                          </p:val>
                                        </p:tav>
                                      </p:tavLst>
                                    </p:anim>
                                    <p:animEffect transition="in" filter="fade">
                                      <p:cBhvr>
                                        <p:cTn id="6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5" grpId="0"/>
      <p:bldP spid="8" grpId="0"/>
      <p:bldP spid="9" grpId="0"/>
      <p:bldP spid="10" grpId="0"/>
      <p:bldP spid="11" grpId="0"/>
      <p:bldP spid="12" grpId="0"/>
      <p:bldP spid="13" grpId="0"/>
      <p:bldP spid="14" grpId="0"/>
      <p:bldP spid="15" grpId="0"/>
      <p:bldP spid="1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领导机关领导干部作表率</a:t>
            </a:r>
          </a:p>
        </p:txBody>
      </p:sp>
      <p:sp>
        <p:nvSpPr>
          <p:cNvPr id="4" name="文本占位符 3"/>
          <p:cNvSpPr>
            <a:spLocks noGrp="1"/>
          </p:cNvSpPr>
          <p:nvPr>
            <p:ph type="body" idx="1"/>
          </p:nvPr>
        </p:nvSpPr>
        <p:spPr/>
        <p:txBody>
          <a:bodyPr/>
          <a:lstStyle/>
          <a:p>
            <a:r>
              <a:rPr lang="en-US" altLang="zh-CN" dirty="0"/>
              <a:t>4 </a:t>
            </a:r>
            <a:r>
              <a:rPr lang="zh-CN" altLang="en-US" dirty="0"/>
              <a:t>学习教育的主要措施</a:t>
            </a:r>
          </a:p>
        </p:txBody>
      </p:sp>
      <p:sp>
        <p:nvSpPr>
          <p:cNvPr id="3" name="矩形 2"/>
          <p:cNvSpPr/>
          <p:nvPr/>
        </p:nvSpPr>
        <p:spPr>
          <a:xfrm>
            <a:off x="1752600" y="1850936"/>
            <a:ext cx="9245600" cy="1148667"/>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党员领导干部要在“两学一做”学习教育中走在前面、深学一层，</a:t>
            </a:r>
            <a:endParaRPr lang="en-US" altLang="zh-CN" dirty="0">
              <a:solidFill>
                <a:schemeClr val="tx2"/>
              </a:solidFill>
              <a:latin typeface="+mj-ea"/>
              <a:ea typeface="+mj-ea"/>
            </a:endParaRPr>
          </a:p>
          <a:p>
            <a:pPr algn="ctr"/>
            <a:r>
              <a:rPr lang="zh-CN" altLang="en-US" dirty="0">
                <a:solidFill>
                  <a:schemeClr val="tx2"/>
                </a:solidFill>
                <a:latin typeface="+mj-ea"/>
                <a:ea typeface="+mj-ea"/>
              </a:rPr>
              <a:t>严格执行双重组织生活制度，以普通党员身份参加所在支部的组织生活，</a:t>
            </a:r>
            <a:endParaRPr lang="en-US" altLang="zh-CN" dirty="0">
              <a:solidFill>
                <a:schemeClr val="tx2"/>
              </a:solidFill>
              <a:latin typeface="+mj-ea"/>
              <a:ea typeface="+mj-ea"/>
            </a:endParaRPr>
          </a:p>
          <a:p>
            <a:pPr algn="ctr"/>
            <a:r>
              <a:rPr lang="zh-CN" altLang="en-US" dirty="0">
                <a:solidFill>
                  <a:schemeClr val="tx2"/>
                </a:solidFill>
                <a:latin typeface="+mj-ea"/>
                <a:ea typeface="+mj-ea"/>
              </a:rPr>
              <a:t>与党员一起学习讨论、一起查摆解决问题、一起接受教育、一起参加党员民主评议</a:t>
            </a:r>
          </a:p>
        </p:txBody>
      </p:sp>
      <p:sp>
        <p:nvSpPr>
          <p:cNvPr id="5" name="矩形 4"/>
          <p:cNvSpPr/>
          <p:nvPr/>
        </p:nvSpPr>
        <p:spPr>
          <a:xfrm>
            <a:off x="1752600" y="3316585"/>
            <a:ext cx="9245600" cy="1148667"/>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要召开党委（党组）会，专题学习党章党规和习近平总书记系列重要讲话；</a:t>
            </a:r>
            <a:endParaRPr lang="en-US" altLang="zh-CN" dirty="0">
              <a:solidFill>
                <a:schemeClr val="tx2"/>
              </a:solidFill>
              <a:latin typeface="+mj-ea"/>
              <a:ea typeface="+mj-ea"/>
            </a:endParaRPr>
          </a:p>
          <a:p>
            <a:pPr algn="ctr"/>
            <a:r>
              <a:rPr lang="zh-CN" altLang="en-US" dirty="0">
                <a:solidFill>
                  <a:schemeClr val="tx2"/>
                </a:solidFill>
                <a:latin typeface="+mj-ea"/>
                <a:ea typeface="+mj-ea"/>
              </a:rPr>
              <a:t>要以党委（党组）中心组等形式组织集中研讨，深化学习效果</a:t>
            </a:r>
          </a:p>
        </p:txBody>
      </p:sp>
      <p:sp>
        <p:nvSpPr>
          <p:cNvPr id="6" name="矩形 5"/>
          <p:cNvSpPr/>
          <p:nvPr/>
        </p:nvSpPr>
        <p:spPr>
          <a:xfrm>
            <a:off x="1752600" y="4782233"/>
            <a:ext cx="9245600" cy="1148667"/>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pPr algn="ctr"/>
            <a:r>
              <a:rPr lang="zh-CN" altLang="en-US" dirty="0">
                <a:solidFill>
                  <a:schemeClr val="tx2"/>
                </a:solidFill>
                <a:latin typeface="+mj-ea"/>
                <a:ea typeface="+mj-ea"/>
              </a:rPr>
              <a:t>年度民主生活会要以“两学一做”为主题，</a:t>
            </a:r>
            <a:endParaRPr lang="en-US" altLang="zh-CN" dirty="0">
              <a:solidFill>
                <a:schemeClr val="tx2"/>
              </a:solidFill>
              <a:latin typeface="+mj-ea"/>
              <a:ea typeface="+mj-ea"/>
            </a:endParaRPr>
          </a:p>
          <a:p>
            <a:pPr algn="ctr"/>
            <a:r>
              <a:rPr lang="zh-CN" altLang="en-US" dirty="0">
                <a:solidFill>
                  <a:schemeClr val="tx2"/>
                </a:solidFill>
                <a:latin typeface="+mj-ea"/>
                <a:ea typeface="+mj-ea"/>
              </a:rPr>
              <a:t>领导班子和领导干部把自己摆进去，查找存在的问题</a:t>
            </a:r>
          </a:p>
        </p:txBody>
      </p:sp>
      <p:sp>
        <p:nvSpPr>
          <p:cNvPr id="7" name="矩形 6"/>
          <p:cNvSpPr/>
          <p:nvPr/>
        </p:nvSpPr>
        <p:spPr>
          <a:xfrm>
            <a:off x="1130302" y="2034487"/>
            <a:ext cx="9017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1</a:t>
            </a:r>
            <a:endParaRPr lang="zh-CN" altLang="en-US" sz="3600" dirty="0">
              <a:solidFill>
                <a:schemeClr val="bg1"/>
              </a:solidFill>
              <a:latin typeface="+mj-ea"/>
              <a:ea typeface="+mj-ea"/>
            </a:endParaRPr>
          </a:p>
        </p:txBody>
      </p:sp>
      <p:sp>
        <p:nvSpPr>
          <p:cNvPr id="8" name="矩形 7"/>
          <p:cNvSpPr/>
          <p:nvPr/>
        </p:nvSpPr>
        <p:spPr>
          <a:xfrm>
            <a:off x="1130302" y="3500135"/>
            <a:ext cx="9017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2</a:t>
            </a:r>
            <a:endParaRPr lang="zh-CN" altLang="en-US" sz="3600" dirty="0">
              <a:solidFill>
                <a:schemeClr val="bg1"/>
              </a:solidFill>
              <a:latin typeface="+mj-ea"/>
              <a:ea typeface="+mj-ea"/>
            </a:endParaRPr>
          </a:p>
        </p:txBody>
      </p:sp>
      <p:sp>
        <p:nvSpPr>
          <p:cNvPr id="9" name="矩形 8"/>
          <p:cNvSpPr/>
          <p:nvPr/>
        </p:nvSpPr>
        <p:spPr>
          <a:xfrm>
            <a:off x="1130302" y="4965786"/>
            <a:ext cx="9017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3</a:t>
            </a:r>
            <a:endParaRPr lang="zh-CN" altLang="en-US" sz="3600" dirty="0">
              <a:solidFill>
                <a:schemeClr val="bg1"/>
              </a:solidFill>
              <a:latin typeface="+mj-ea"/>
              <a:ea typeface="+mj-ea"/>
            </a:endParaRPr>
          </a:p>
        </p:txBody>
      </p:sp>
      <p:sp>
        <p:nvSpPr>
          <p:cNvPr id="10" name="矩形 9"/>
          <p:cNvSpPr/>
          <p:nvPr/>
        </p:nvSpPr>
        <p:spPr>
          <a:xfrm>
            <a:off x="10836046" y="2426515"/>
            <a:ext cx="495300" cy="4293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dirty="0">
              <a:solidFill>
                <a:schemeClr val="bg1"/>
              </a:solidFill>
              <a:latin typeface="+mj-ea"/>
              <a:ea typeface="+mj-ea"/>
            </a:endParaRPr>
          </a:p>
        </p:txBody>
      </p:sp>
      <p:sp>
        <p:nvSpPr>
          <p:cNvPr id="11" name="矩形 10"/>
          <p:cNvSpPr/>
          <p:nvPr/>
        </p:nvSpPr>
        <p:spPr>
          <a:xfrm>
            <a:off x="10836046" y="3892165"/>
            <a:ext cx="495300" cy="4293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dirty="0">
              <a:solidFill>
                <a:schemeClr val="bg1"/>
              </a:solidFill>
              <a:latin typeface="+mj-ea"/>
              <a:ea typeface="+mj-ea"/>
            </a:endParaRPr>
          </a:p>
        </p:txBody>
      </p:sp>
      <p:sp>
        <p:nvSpPr>
          <p:cNvPr id="12" name="矩形 11"/>
          <p:cNvSpPr/>
          <p:nvPr/>
        </p:nvSpPr>
        <p:spPr>
          <a:xfrm>
            <a:off x="10836046" y="5357815"/>
            <a:ext cx="495300" cy="4293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dirty="0">
              <a:solidFill>
                <a:schemeClr val="bg1"/>
              </a:solidFill>
              <a:latin typeface="+mj-ea"/>
              <a:ea typeface="+mj-ea"/>
            </a:endParaRPr>
          </a:p>
        </p:txBody>
      </p:sp>
    </p:spTree>
    <p:extLst>
      <p:ext uri="{BB962C8B-B14F-4D97-AF65-F5344CB8AC3E}">
        <p14:creationId xmlns:p14="http://schemas.microsoft.com/office/powerpoint/2010/main" val="352022458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31"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anim calcmode="lin" valueType="num">
                                      <p:cBhvr>
                                        <p:cTn id="14" dur="1000" fill="hold"/>
                                        <p:tgtEl>
                                          <p:spTgt spid="7"/>
                                        </p:tgtEl>
                                        <p:attrNameLst>
                                          <p:attrName>style.rotation</p:attrName>
                                        </p:attrNameLst>
                                      </p:cBhvr>
                                      <p:tavLst>
                                        <p:tav tm="0">
                                          <p:val>
                                            <p:fltVal val="90"/>
                                          </p:val>
                                        </p:tav>
                                        <p:tav tm="100000">
                                          <p:val>
                                            <p:fltVal val="0"/>
                                          </p:val>
                                        </p:tav>
                                      </p:tavLst>
                                    </p:anim>
                                    <p:animEffect transition="in" filter="fade">
                                      <p:cBhvr>
                                        <p:cTn id="15" dur="1000"/>
                                        <p:tgtEl>
                                          <p:spTgt spid="7"/>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ppt_w</p:attrName>
                                        </p:attrNameLst>
                                      </p:cBhvr>
                                      <p:tavLst>
                                        <p:tav tm="0">
                                          <p:val>
                                            <p:fltVal val="0"/>
                                          </p:val>
                                        </p:tav>
                                        <p:tav tm="100000">
                                          <p:val>
                                            <p:strVal val="#ppt_w"/>
                                          </p:val>
                                        </p:tav>
                                      </p:tavLst>
                                    </p:anim>
                                    <p:anim calcmode="lin" valueType="num">
                                      <p:cBhvr>
                                        <p:cTn id="19" dur="1000" fill="hold"/>
                                        <p:tgtEl>
                                          <p:spTgt spid="10"/>
                                        </p:tgtEl>
                                        <p:attrNameLst>
                                          <p:attrName>ppt_h</p:attrName>
                                        </p:attrNameLst>
                                      </p:cBhvr>
                                      <p:tavLst>
                                        <p:tav tm="0">
                                          <p:val>
                                            <p:fltVal val="0"/>
                                          </p:val>
                                        </p:tav>
                                        <p:tav tm="100000">
                                          <p:val>
                                            <p:strVal val="#ppt_h"/>
                                          </p:val>
                                        </p:tav>
                                      </p:tavLst>
                                    </p:anim>
                                    <p:anim calcmode="lin" valueType="num">
                                      <p:cBhvr>
                                        <p:cTn id="20" dur="1000" fill="hold"/>
                                        <p:tgtEl>
                                          <p:spTgt spid="10"/>
                                        </p:tgtEl>
                                        <p:attrNameLst>
                                          <p:attrName>style.rotation</p:attrName>
                                        </p:attrNameLst>
                                      </p:cBhvr>
                                      <p:tavLst>
                                        <p:tav tm="0">
                                          <p:val>
                                            <p:fltVal val="90"/>
                                          </p:val>
                                        </p:tav>
                                        <p:tav tm="100000">
                                          <p:val>
                                            <p:fltVal val="0"/>
                                          </p:val>
                                        </p:tav>
                                      </p:tavLst>
                                    </p:anim>
                                    <p:animEffect transition="in" filter="fade">
                                      <p:cBhvr>
                                        <p:cTn id="21" dur="1000"/>
                                        <p:tgtEl>
                                          <p:spTgt spid="10"/>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31"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90"/>
                                          </p:val>
                                        </p:tav>
                                        <p:tav tm="100000">
                                          <p:val>
                                            <p:fltVal val="0"/>
                                          </p:val>
                                        </p:tav>
                                      </p:tavLst>
                                    </p:anim>
                                    <p:animEffect transition="in" filter="fade">
                                      <p:cBhvr>
                                        <p:cTn id="33" dur="1000"/>
                                        <p:tgtEl>
                                          <p:spTgt spid="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1000" fill="hold"/>
                                        <p:tgtEl>
                                          <p:spTgt spid="11"/>
                                        </p:tgtEl>
                                        <p:attrNameLst>
                                          <p:attrName>ppt_w</p:attrName>
                                        </p:attrNameLst>
                                      </p:cBhvr>
                                      <p:tavLst>
                                        <p:tav tm="0">
                                          <p:val>
                                            <p:fltVal val="0"/>
                                          </p:val>
                                        </p:tav>
                                        <p:tav tm="100000">
                                          <p:val>
                                            <p:strVal val="#ppt_w"/>
                                          </p:val>
                                        </p:tav>
                                      </p:tavLst>
                                    </p:anim>
                                    <p:anim calcmode="lin" valueType="num">
                                      <p:cBhvr>
                                        <p:cTn id="37" dur="1000" fill="hold"/>
                                        <p:tgtEl>
                                          <p:spTgt spid="11"/>
                                        </p:tgtEl>
                                        <p:attrNameLst>
                                          <p:attrName>ppt_h</p:attrName>
                                        </p:attrNameLst>
                                      </p:cBhvr>
                                      <p:tavLst>
                                        <p:tav tm="0">
                                          <p:val>
                                            <p:fltVal val="0"/>
                                          </p:val>
                                        </p:tav>
                                        <p:tav tm="100000">
                                          <p:val>
                                            <p:strVal val="#ppt_h"/>
                                          </p:val>
                                        </p:tav>
                                      </p:tavLst>
                                    </p:anim>
                                    <p:anim calcmode="lin" valueType="num">
                                      <p:cBhvr>
                                        <p:cTn id="38" dur="1000" fill="hold"/>
                                        <p:tgtEl>
                                          <p:spTgt spid="11"/>
                                        </p:tgtEl>
                                        <p:attrNameLst>
                                          <p:attrName>style.rotation</p:attrName>
                                        </p:attrNameLst>
                                      </p:cBhvr>
                                      <p:tavLst>
                                        <p:tav tm="0">
                                          <p:val>
                                            <p:fltVal val="90"/>
                                          </p:val>
                                        </p:tav>
                                        <p:tav tm="100000">
                                          <p:val>
                                            <p:fltVal val="0"/>
                                          </p:val>
                                        </p:tav>
                                      </p:tavLst>
                                    </p:anim>
                                    <p:animEffect transition="in" filter="fade">
                                      <p:cBhvr>
                                        <p:cTn id="39" dur="1000"/>
                                        <p:tgtEl>
                                          <p:spTgt spid="11"/>
                                        </p:tgtEl>
                                      </p:cBhvr>
                                    </p:animEffect>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par>
                                <p:cTn id="46" presetID="31"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1000" fill="hold"/>
                                        <p:tgtEl>
                                          <p:spTgt spid="9"/>
                                        </p:tgtEl>
                                        <p:attrNameLst>
                                          <p:attrName>ppt_w</p:attrName>
                                        </p:attrNameLst>
                                      </p:cBhvr>
                                      <p:tavLst>
                                        <p:tav tm="0">
                                          <p:val>
                                            <p:fltVal val="0"/>
                                          </p:val>
                                        </p:tav>
                                        <p:tav tm="100000">
                                          <p:val>
                                            <p:strVal val="#ppt_w"/>
                                          </p:val>
                                        </p:tav>
                                      </p:tavLst>
                                    </p:anim>
                                    <p:anim calcmode="lin" valueType="num">
                                      <p:cBhvr>
                                        <p:cTn id="49" dur="1000" fill="hold"/>
                                        <p:tgtEl>
                                          <p:spTgt spid="9"/>
                                        </p:tgtEl>
                                        <p:attrNameLst>
                                          <p:attrName>ppt_h</p:attrName>
                                        </p:attrNameLst>
                                      </p:cBhvr>
                                      <p:tavLst>
                                        <p:tav tm="0">
                                          <p:val>
                                            <p:fltVal val="0"/>
                                          </p:val>
                                        </p:tav>
                                        <p:tav tm="100000">
                                          <p:val>
                                            <p:strVal val="#ppt_h"/>
                                          </p:val>
                                        </p:tav>
                                      </p:tavLst>
                                    </p:anim>
                                    <p:anim calcmode="lin" valueType="num">
                                      <p:cBhvr>
                                        <p:cTn id="50" dur="1000" fill="hold"/>
                                        <p:tgtEl>
                                          <p:spTgt spid="9"/>
                                        </p:tgtEl>
                                        <p:attrNameLst>
                                          <p:attrName>style.rotation</p:attrName>
                                        </p:attrNameLst>
                                      </p:cBhvr>
                                      <p:tavLst>
                                        <p:tav tm="0">
                                          <p:val>
                                            <p:fltVal val="90"/>
                                          </p:val>
                                        </p:tav>
                                        <p:tav tm="100000">
                                          <p:val>
                                            <p:fltVal val="0"/>
                                          </p:val>
                                        </p:tav>
                                      </p:tavLst>
                                    </p:anim>
                                    <p:animEffect transition="in" filter="fade">
                                      <p:cBhvr>
                                        <p:cTn id="51" dur="1000"/>
                                        <p:tgtEl>
                                          <p:spTgt spid="9"/>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1000" fill="hold"/>
                                        <p:tgtEl>
                                          <p:spTgt spid="12"/>
                                        </p:tgtEl>
                                        <p:attrNameLst>
                                          <p:attrName>ppt_w</p:attrName>
                                        </p:attrNameLst>
                                      </p:cBhvr>
                                      <p:tavLst>
                                        <p:tav tm="0">
                                          <p:val>
                                            <p:fltVal val="0"/>
                                          </p:val>
                                        </p:tav>
                                        <p:tav tm="100000">
                                          <p:val>
                                            <p:strVal val="#ppt_w"/>
                                          </p:val>
                                        </p:tav>
                                      </p:tavLst>
                                    </p:anim>
                                    <p:anim calcmode="lin" valueType="num">
                                      <p:cBhvr>
                                        <p:cTn id="55" dur="1000" fill="hold"/>
                                        <p:tgtEl>
                                          <p:spTgt spid="12"/>
                                        </p:tgtEl>
                                        <p:attrNameLst>
                                          <p:attrName>ppt_h</p:attrName>
                                        </p:attrNameLst>
                                      </p:cBhvr>
                                      <p:tavLst>
                                        <p:tav tm="0">
                                          <p:val>
                                            <p:fltVal val="0"/>
                                          </p:val>
                                        </p:tav>
                                        <p:tav tm="100000">
                                          <p:val>
                                            <p:strVal val="#ppt_h"/>
                                          </p:val>
                                        </p:tav>
                                      </p:tavLst>
                                    </p:anim>
                                    <p:anim calcmode="lin" valueType="num">
                                      <p:cBhvr>
                                        <p:cTn id="56" dur="1000" fill="hold"/>
                                        <p:tgtEl>
                                          <p:spTgt spid="12"/>
                                        </p:tgtEl>
                                        <p:attrNameLst>
                                          <p:attrName>style.rotation</p:attrName>
                                        </p:attrNameLst>
                                      </p:cBhvr>
                                      <p:tavLst>
                                        <p:tav tm="0">
                                          <p:val>
                                            <p:fltVal val="90"/>
                                          </p:val>
                                        </p:tav>
                                        <p:tav tm="100000">
                                          <p:val>
                                            <p:fltVal val="0"/>
                                          </p:val>
                                        </p:tav>
                                      </p:tavLst>
                                    </p:anim>
                                    <p:animEffect transition="in" filter="fade">
                                      <p:cBhvr>
                                        <p:cTn id="5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dirty="0"/>
              <a:t>学习教育的组织领导</a:t>
            </a:r>
          </a:p>
        </p:txBody>
      </p:sp>
      <p:sp>
        <p:nvSpPr>
          <p:cNvPr id="2" name="副标题 1"/>
          <p:cNvSpPr>
            <a:spLocks noGrp="1"/>
          </p:cNvSpPr>
          <p:nvPr>
            <p:ph type="subTitle" idx="1"/>
          </p:nvPr>
        </p:nvSpPr>
        <p:spPr/>
        <p:txBody>
          <a:bodyPr/>
          <a:lstStyle/>
          <a:p>
            <a:r>
              <a:rPr lang="en-US" altLang="zh-CN" dirty="0"/>
              <a:t>5</a:t>
            </a:r>
            <a:endParaRPr lang="zh-CN" altLang="en-US" dirty="0"/>
          </a:p>
        </p:txBody>
      </p:sp>
    </p:spTree>
    <p:extLst>
      <p:ext uri="{BB962C8B-B14F-4D97-AF65-F5344CB8AC3E}">
        <p14:creationId xmlns:p14="http://schemas.microsoft.com/office/powerpoint/2010/main" val="249539077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层层落实责任</a:t>
            </a:r>
          </a:p>
        </p:txBody>
      </p:sp>
      <p:sp>
        <p:nvSpPr>
          <p:cNvPr id="3" name="文本占位符 2"/>
          <p:cNvSpPr>
            <a:spLocks noGrp="1"/>
          </p:cNvSpPr>
          <p:nvPr>
            <p:ph type="body" idx="1"/>
          </p:nvPr>
        </p:nvSpPr>
        <p:spPr/>
        <p:txBody>
          <a:bodyPr/>
          <a:lstStyle/>
          <a:p>
            <a:r>
              <a:rPr lang="en-US" altLang="zh-CN" dirty="0"/>
              <a:t>5 </a:t>
            </a:r>
            <a:r>
              <a:rPr lang="zh-CN" altLang="en-US" dirty="0"/>
              <a:t>学习教育的组织领导</a:t>
            </a:r>
          </a:p>
        </p:txBody>
      </p:sp>
      <p:sp>
        <p:nvSpPr>
          <p:cNvPr id="5" name="矩形 4"/>
          <p:cNvSpPr/>
          <p:nvPr/>
        </p:nvSpPr>
        <p:spPr>
          <a:xfrm>
            <a:off x="2997200" y="1301235"/>
            <a:ext cx="61976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3600" dirty="0">
                <a:solidFill>
                  <a:schemeClr val="bg1"/>
                </a:solidFill>
                <a:latin typeface="+mj-ea"/>
                <a:ea typeface="+mj-ea"/>
              </a:rPr>
              <a:t>尽好责、抓到位、见实效</a:t>
            </a:r>
          </a:p>
        </p:txBody>
      </p:sp>
      <p:sp>
        <p:nvSpPr>
          <p:cNvPr id="7" name="矩形 6"/>
          <p:cNvSpPr/>
          <p:nvPr/>
        </p:nvSpPr>
        <p:spPr>
          <a:xfrm>
            <a:off x="2608348" y="2270572"/>
            <a:ext cx="6975307" cy="469504"/>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2000" dirty="0">
                <a:solidFill>
                  <a:schemeClr val="bg1"/>
                </a:solidFill>
                <a:latin typeface="+mj-ea"/>
                <a:ea typeface="+mj-ea"/>
              </a:rPr>
              <a:t>省（自治区、直辖市）和部门（系统）党委（党组）</a:t>
            </a:r>
          </a:p>
        </p:txBody>
      </p:sp>
      <p:sp>
        <p:nvSpPr>
          <p:cNvPr id="8" name="矩形 7"/>
          <p:cNvSpPr/>
          <p:nvPr/>
        </p:nvSpPr>
        <p:spPr>
          <a:xfrm>
            <a:off x="4157010" y="2775450"/>
            <a:ext cx="3877985" cy="338554"/>
          </a:xfrm>
          <a:prstGeom prst="rect">
            <a:avLst/>
          </a:prstGeom>
        </p:spPr>
        <p:txBody>
          <a:bodyPr wrap="none">
            <a:spAutoFit/>
          </a:bodyPr>
          <a:lstStyle/>
          <a:p>
            <a:pPr algn="ctr"/>
            <a:r>
              <a:rPr lang="zh-CN" altLang="en-US" sz="1600" dirty="0">
                <a:latin typeface="+mj-lt"/>
                <a:ea typeface="+mj-ea"/>
                <a:cs typeface="+mj-cs"/>
              </a:rPr>
              <a:t>要结合实际作出部署安排，加强具体指导</a:t>
            </a:r>
          </a:p>
        </p:txBody>
      </p:sp>
      <p:sp>
        <p:nvSpPr>
          <p:cNvPr id="9" name="矩形 8"/>
          <p:cNvSpPr/>
          <p:nvPr/>
        </p:nvSpPr>
        <p:spPr>
          <a:xfrm>
            <a:off x="5434164" y="3332552"/>
            <a:ext cx="1323672" cy="469504"/>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2000" dirty="0">
                <a:solidFill>
                  <a:schemeClr val="bg1"/>
                </a:solidFill>
                <a:latin typeface="+mj-ea"/>
                <a:ea typeface="+mj-ea"/>
              </a:rPr>
              <a:t>县级党委</a:t>
            </a:r>
          </a:p>
        </p:txBody>
      </p:sp>
      <p:sp>
        <p:nvSpPr>
          <p:cNvPr id="10" name="矩形 9"/>
          <p:cNvSpPr/>
          <p:nvPr/>
        </p:nvSpPr>
        <p:spPr>
          <a:xfrm>
            <a:off x="2720719" y="3837430"/>
            <a:ext cx="6750566" cy="338554"/>
          </a:xfrm>
          <a:prstGeom prst="rect">
            <a:avLst/>
          </a:prstGeom>
        </p:spPr>
        <p:txBody>
          <a:bodyPr wrap="none">
            <a:spAutoFit/>
          </a:bodyPr>
          <a:lstStyle/>
          <a:p>
            <a:pPr algn="ctr"/>
            <a:r>
              <a:rPr lang="zh-CN" altLang="en-US" sz="1600" dirty="0">
                <a:latin typeface="+mj-lt"/>
                <a:ea typeface="+mj-ea"/>
                <a:cs typeface="+mj-cs"/>
              </a:rPr>
              <a:t>要发挥关键作用，制定具体实施方案，保障工作力量，加强督促指导把关</a:t>
            </a:r>
          </a:p>
        </p:txBody>
      </p:sp>
      <p:sp>
        <p:nvSpPr>
          <p:cNvPr id="11" name="矩形 10"/>
          <p:cNvSpPr/>
          <p:nvPr/>
        </p:nvSpPr>
        <p:spPr>
          <a:xfrm>
            <a:off x="5434164" y="4394532"/>
            <a:ext cx="1323672" cy="469504"/>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2000" dirty="0">
                <a:solidFill>
                  <a:schemeClr val="bg1"/>
                </a:solidFill>
                <a:latin typeface="+mj-ea"/>
                <a:ea typeface="+mj-ea"/>
              </a:rPr>
              <a:t>基层党委</a:t>
            </a:r>
          </a:p>
        </p:txBody>
      </p:sp>
      <p:sp>
        <p:nvSpPr>
          <p:cNvPr id="12" name="矩形 11"/>
          <p:cNvSpPr/>
          <p:nvPr/>
        </p:nvSpPr>
        <p:spPr>
          <a:xfrm>
            <a:off x="1636897" y="4899410"/>
            <a:ext cx="8918211" cy="338554"/>
          </a:xfrm>
          <a:prstGeom prst="rect">
            <a:avLst/>
          </a:prstGeom>
        </p:spPr>
        <p:txBody>
          <a:bodyPr wrap="none">
            <a:spAutoFit/>
          </a:bodyPr>
          <a:lstStyle/>
          <a:p>
            <a:pPr algn="ctr"/>
            <a:r>
              <a:rPr lang="zh-CN" altLang="en-US" sz="1600" spc="-151" dirty="0">
                <a:latin typeface="+mj-lt"/>
                <a:ea typeface="+mj-ea"/>
                <a:cs typeface="+mj-cs"/>
              </a:rPr>
              <a:t>要对所辖党支部进行全覆盖、全过程的现场指导，帮助党支部制定学习教育计划，派员参加党支部各项活动</a:t>
            </a:r>
          </a:p>
        </p:txBody>
      </p:sp>
      <p:sp>
        <p:nvSpPr>
          <p:cNvPr id="13" name="矩形 12"/>
          <p:cNvSpPr/>
          <p:nvPr/>
        </p:nvSpPr>
        <p:spPr>
          <a:xfrm>
            <a:off x="4987985" y="5456512"/>
            <a:ext cx="2216035" cy="469504"/>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2000" dirty="0">
                <a:solidFill>
                  <a:schemeClr val="bg1"/>
                </a:solidFill>
                <a:latin typeface="+mj-ea"/>
                <a:ea typeface="+mj-ea"/>
              </a:rPr>
              <a:t>各级党组织书记</a:t>
            </a:r>
          </a:p>
        </p:txBody>
      </p:sp>
      <p:sp>
        <p:nvSpPr>
          <p:cNvPr id="14" name="矩形 13"/>
          <p:cNvSpPr/>
          <p:nvPr/>
        </p:nvSpPr>
        <p:spPr>
          <a:xfrm>
            <a:off x="1265256" y="5961392"/>
            <a:ext cx="9661491" cy="338554"/>
          </a:xfrm>
          <a:prstGeom prst="rect">
            <a:avLst/>
          </a:prstGeom>
        </p:spPr>
        <p:txBody>
          <a:bodyPr wrap="none">
            <a:spAutoFit/>
          </a:bodyPr>
          <a:lstStyle/>
          <a:p>
            <a:pPr algn="ctr"/>
            <a:r>
              <a:rPr lang="zh-CN" altLang="en-US" sz="1600" spc="-151" dirty="0">
                <a:latin typeface="+mj-lt"/>
                <a:ea typeface="+mj-ea"/>
                <a:cs typeface="+mj-cs"/>
              </a:rPr>
              <a:t>要承担起主体责任，不仅要管好干部、带好班子，还要管好党员、带好队伍，层层传导压力，从严从实抓好学习教育</a:t>
            </a:r>
          </a:p>
        </p:txBody>
      </p:sp>
    </p:spTree>
    <p:extLst>
      <p:ext uri="{BB962C8B-B14F-4D97-AF65-F5344CB8AC3E}">
        <p14:creationId xmlns:p14="http://schemas.microsoft.com/office/powerpoint/2010/main" val="2055916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strVal val="#ppt_w+.3"/>
                                          </p:val>
                                        </p:tav>
                                        <p:tav tm="100000">
                                          <p:val>
                                            <p:strVal val="#ppt_w"/>
                                          </p:val>
                                        </p:tav>
                                      </p:tavLst>
                                    </p:anim>
                                    <p:anim calcmode="lin" valueType="num">
                                      <p:cBhvr>
                                        <p:cTn id="8" dur="750" fill="hold"/>
                                        <p:tgtEl>
                                          <p:spTgt spid="5"/>
                                        </p:tgtEl>
                                        <p:attrNameLst>
                                          <p:attrName>ppt_h</p:attrName>
                                        </p:attrNameLst>
                                      </p:cBhvr>
                                      <p:tavLst>
                                        <p:tav tm="0">
                                          <p:val>
                                            <p:strVal val="#ppt_h"/>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fltVal val="0"/>
                                          </p:val>
                                        </p:tav>
                                        <p:tav tm="100000">
                                          <p:val>
                                            <p:strVal val="#ppt_w"/>
                                          </p:val>
                                        </p:tav>
                                      </p:tavLst>
                                    </p:anim>
                                    <p:anim calcmode="lin" valueType="num">
                                      <p:cBhvr>
                                        <p:cTn id="14" dur="750" fill="hold"/>
                                        <p:tgtEl>
                                          <p:spTgt spid="7"/>
                                        </p:tgtEl>
                                        <p:attrNameLst>
                                          <p:attrName>ppt_h</p:attrName>
                                        </p:attrNameLst>
                                      </p:cBhvr>
                                      <p:tavLst>
                                        <p:tav tm="0">
                                          <p:val>
                                            <p:fltVal val="0"/>
                                          </p:val>
                                        </p:tav>
                                        <p:tav tm="100000">
                                          <p:val>
                                            <p:strVal val="#ppt_h"/>
                                          </p:val>
                                        </p:tav>
                                      </p:tavLst>
                                    </p:anim>
                                    <p:animEffect transition="in" filter="fade">
                                      <p:cBhvr>
                                        <p:cTn id="15" dur="750"/>
                                        <p:tgtEl>
                                          <p:spTgt spid="7"/>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anim calcmode="lin" valueType="num">
                                      <p:cBhvr>
                                        <p:cTn id="20" dur="750" fill="hold"/>
                                        <p:tgtEl>
                                          <p:spTgt spid="8"/>
                                        </p:tgtEl>
                                        <p:attrNameLst>
                                          <p:attrName>ppt_x</p:attrName>
                                        </p:attrNameLst>
                                      </p:cBhvr>
                                      <p:tavLst>
                                        <p:tav tm="0">
                                          <p:val>
                                            <p:strVal val="#ppt_x"/>
                                          </p:val>
                                        </p:tav>
                                        <p:tav tm="100000">
                                          <p:val>
                                            <p:strVal val="#ppt_x"/>
                                          </p:val>
                                        </p:tav>
                                      </p:tavLst>
                                    </p:anim>
                                    <p:anim calcmode="lin" valueType="num">
                                      <p:cBhvr>
                                        <p:cTn id="21" dur="75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750" fill="hold"/>
                                        <p:tgtEl>
                                          <p:spTgt spid="9"/>
                                        </p:tgtEl>
                                        <p:attrNameLst>
                                          <p:attrName>ppt_w</p:attrName>
                                        </p:attrNameLst>
                                      </p:cBhvr>
                                      <p:tavLst>
                                        <p:tav tm="0">
                                          <p:val>
                                            <p:fltVal val="0"/>
                                          </p:val>
                                        </p:tav>
                                        <p:tav tm="100000">
                                          <p:val>
                                            <p:strVal val="#ppt_w"/>
                                          </p:val>
                                        </p:tav>
                                      </p:tavLst>
                                    </p:anim>
                                    <p:anim calcmode="lin" valueType="num">
                                      <p:cBhvr>
                                        <p:cTn id="26" dur="750" fill="hold"/>
                                        <p:tgtEl>
                                          <p:spTgt spid="9"/>
                                        </p:tgtEl>
                                        <p:attrNameLst>
                                          <p:attrName>ppt_h</p:attrName>
                                        </p:attrNameLst>
                                      </p:cBhvr>
                                      <p:tavLst>
                                        <p:tav tm="0">
                                          <p:val>
                                            <p:fltVal val="0"/>
                                          </p:val>
                                        </p:tav>
                                        <p:tav tm="100000">
                                          <p:val>
                                            <p:strVal val="#ppt_h"/>
                                          </p:val>
                                        </p:tav>
                                      </p:tavLst>
                                    </p:anim>
                                    <p:animEffect transition="in" filter="fade">
                                      <p:cBhvr>
                                        <p:cTn id="27" dur="750"/>
                                        <p:tgtEl>
                                          <p:spTgt spid="9"/>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anim calcmode="lin" valueType="num">
                                      <p:cBhvr>
                                        <p:cTn id="32" dur="750" fill="hold"/>
                                        <p:tgtEl>
                                          <p:spTgt spid="10"/>
                                        </p:tgtEl>
                                        <p:attrNameLst>
                                          <p:attrName>ppt_x</p:attrName>
                                        </p:attrNameLst>
                                      </p:cBhvr>
                                      <p:tavLst>
                                        <p:tav tm="0">
                                          <p:val>
                                            <p:strVal val="#ppt_x"/>
                                          </p:val>
                                        </p:tav>
                                        <p:tav tm="100000">
                                          <p:val>
                                            <p:strVal val="#ppt_x"/>
                                          </p:val>
                                        </p:tav>
                                      </p:tavLst>
                                    </p:anim>
                                    <p:anim calcmode="lin" valueType="num">
                                      <p:cBhvr>
                                        <p:cTn id="33" dur="7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3750"/>
                            </p:stCondLst>
                            <p:childTnLst>
                              <p:par>
                                <p:cTn id="35" presetID="53" presetClass="entr" presetSubtype="16"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750" fill="hold"/>
                                        <p:tgtEl>
                                          <p:spTgt spid="11"/>
                                        </p:tgtEl>
                                        <p:attrNameLst>
                                          <p:attrName>ppt_w</p:attrName>
                                        </p:attrNameLst>
                                      </p:cBhvr>
                                      <p:tavLst>
                                        <p:tav tm="0">
                                          <p:val>
                                            <p:fltVal val="0"/>
                                          </p:val>
                                        </p:tav>
                                        <p:tav tm="100000">
                                          <p:val>
                                            <p:strVal val="#ppt_w"/>
                                          </p:val>
                                        </p:tav>
                                      </p:tavLst>
                                    </p:anim>
                                    <p:anim calcmode="lin" valueType="num">
                                      <p:cBhvr>
                                        <p:cTn id="38" dur="750" fill="hold"/>
                                        <p:tgtEl>
                                          <p:spTgt spid="11"/>
                                        </p:tgtEl>
                                        <p:attrNameLst>
                                          <p:attrName>ppt_h</p:attrName>
                                        </p:attrNameLst>
                                      </p:cBhvr>
                                      <p:tavLst>
                                        <p:tav tm="0">
                                          <p:val>
                                            <p:fltVal val="0"/>
                                          </p:val>
                                        </p:tav>
                                        <p:tav tm="100000">
                                          <p:val>
                                            <p:strVal val="#ppt_h"/>
                                          </p:val>
                                        </p:tav>
                                      </p:tavLst>
                                    </p:anim>
                                    <p:animEffect transition="in" filter="fade">
                                      <p:cBhvr>
                                        <p:cTn id="39" dur="750"/>
                                        <p:tgtEl>
                                          <p:spTgt spid="11"/>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750"/>
                                        <p:tgtEl>
                                          <p:spTgt spid="12"/>
                                        </p:tgtEl>
                                      </p:cBhvr>
                                    </p:animEffect>
                                    <p:anim calcmode="lin" valueType="num">
                                      <p:cBhvr>
                                        <p:cTn id="44" dur="750" fill="hold"/>
                                        <p:tgtEl>
                                          <p:spTgt spid="12"/>
                                        </p:tgtEl>
                                        <p:attrNameLst>
                                          <p:attrName>ppt_x</p:attrName>
                                        </p:attrNameLst>
                                      </p:cBhvr>
                                      <p:tavLst>
                                        <p:tav tm="0">
                                          <p:val>
                                            <p:strVal val="#ppt_x"/>
                                          </p:val>
                                        </p:tav>
                                        <p:tav tm="100000">
                                          <p:val>
                                            <p:strVal val="#ppt_x"/>
                                          </p:val>
                                        </p:tav>
                                      </p:tavLst>
                                    </p:anim>
                                    <p:anim calcmode="lin" valueType="num">
                                      <p:cBhvr>
                                        <p:cTn id="45" dur="7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750" fill="hold"/>
                                        <p:tgtEl>
                                          <p:spTgt spid="13"/>
                                        </p:tgtEl>
                                        <p:attrNameLst>
                                          <p:attrName>ppt_w</p:attrName>
                                        </p:attrNameLst>
                                      </p:cBhvr>
                                      <p:tavLst>
                                        <p:tav tm="0">
                                          <p:val>
                                            <p:fltVal val="0"/>
                                          </p:val>
                                        </p:tav>
                                        <p:tav tm="100000">
                                          <p:val>
                                            <p:strVal val="#ppt_w"/>
                                          </p:val>
                                        </p:tav>
                                      </p:tavLst>
                                    </p:anim>
                                    <p:anim calcmode="lin" valueType="num">
                                      <p:cBhvr>
                                        <p:cTn id="50" dur="750" fill="hold"/>
                                        <p:tgtEl>
                                          <p:spTgt spid="13"/>
                                        </p:tgtEl>
                                        <p:attrNameLst>
                                          <p:attrName>ppt_h</p:attrName>
                                        </p:attrNameLst>
                                      </p:cBhvr>
                                      <p:tavLst>
                                        <p:tav tm="0">
                                          <p:val>
                                            <p:fltVal val="0"/>
                                          </p:val>
                                        </p:tav>
                                        <p:tav tm="100000">
                                          <p:val>
                                            <p:strVal val="#ppt_h"/>
                                          </p:val>
                                        </p:tav>
                                      </p:tavLst>
                                    </p:anim>
                                    <p:animEffect transition="in" filter="fade">
                                      <p:cBhvr>
                                        <p:cTn id="51" dur="750"/>
                                        <p:tgtEl>
                                          <p:spTgt spid="13"/>
                                        </p:tgtEl>
                                      </p:cBhvr>
                                    </p:animEffect>
                                  </p:childTnLst>
                                </p:cTn>
                              </p:par>
                            </p:childTnLst>
                          </p:cTn>
                        </p:par>
                        <p:par>
                          <p:cTn id="52" fill="hold">
                            <p:stCondLst>
                              <p:cond delay="6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750"/>
                                        <p:tgtEl>
                                          <p:spTgt spid="14"/>
                                        </p:tgtEl>
                                      </p:cBhvr>
                                    </p:animEffect>
                                    <p:anim calcmode="lin" valueType="num">
                                      <p:cBhvr>
                                        <p:cTn id="56" dur="750" fill="hold"/>
                                        <p:tgtEl>
                                          <p:spTgt spid="14"/>
                                        </p:tgtEl>
                                        <p:attrNameLst>
                                          <p:attrName>ppt_x</p:attrName>
                                        </p:attrNameLst>
                                      </p:cBhvr>
                                      <p:tavLst>
                                        <p:tav tm="0">
                                          <p:val>
                                            <p:strVal val="#ppt_x"/>
                                          </p:val>
                                        </p:tav>
                                        <p:tav tm="100000">
                                          <p:val>
                                            <p:strVal val="#ppt_x"/>
                                          </p:val>
                                        </p:tav>
                                      </p:tavLst>
                                    </p:anim>
                                    <p:anim calcmode="lin" valueType="num">
                                      <p:cBhvr>
                                        <p:cTn id="5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P spid="9" grpId="0" animBg="1"/>
      <p:bldP spid="10" grpId="0"/>
      <p:bldP spid="11" grpId="0" animBg="1"/>
      <p:bldP spid="12" grpId="0"/>
      <p:bldP spid="13" grpId="0" animBg="1"/>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强化组织保障</a:t>
            </a:r>
          </a:p>
        </p:txBody>
      </p:sp>
      <p:sp>
        <p:nvSpPr>
          <p:cNvPr id="3" name="文本占位符 2"/>
          <p:cNvSpPr>
            <a:spLocks noGrp="1"/>
          </p:cNvSpPr>
          <p:nvPr>
            <p:ph type="body" idx="1"/>
          </p:nvPr>
        </p:nvSpPr>
        <p:spPr/>
        <p:txBody>
          <a:bodyPr/>
          <a:lstStyle/>
          <a:p>
            <a:r>
              <a:rPr lang="en-US" altLang="zh-CN" dirty="0"/>
              <a:t>5 </a:t>
            </a:r>
            <a:r>
              <a:rPr lang="zh-CN" altLang="en-US" dirty="0"/>
              <a:t>学习教育的组织领导</a:t>
            </a:r>
          </a:p>
        </p:txBody>
      </p:sp>
      <p:sp>
        <p:nvSpPr>
          <p:cNvPr id="4" name="矩形 3"/>
          <p:cNvSpPr/>
          <p:nvPr/>
        </p:nvSpPr>
        <p:spPr>
          <a:xfrm>
            <a:off x="2235202" y="1748137"/>
            <a:ext cx="8496300" cy="1223665"/>
          </a:xfrm>
          <a:prstGeom prst="rect">
            <a:avLst/>
          </a:prstGeom>
          <a:solidFill>
            <a:schemeClr val="bg1">
              <a:alpha val="50000"/>
            </a:schemeClr>
          </a:solidFill>
          <a:ln w="57150" cmpd="thickThin">
            <a:solidFill>
              <a:schemeClr val="tx2"/>
            </a:solidFill>
          </a:ln>
        </p:spPr>
        <p:txBody>
          <a:bodyPr wrap="square" lIns="504000" tIns="0" rIns="360000" bIns="0" anchor="ctr" anchorCtr="1">
            <a:noAutofit/>
          </a:bodyPr>
          <a:lstStyle/>
          <a:p>
            <a:pPr algn="ctr"/>
            <a:r>
              <a:rPr lang="zh-CN" altLang="en-US" sz="2000" dirty="0">
                <a:solidFill>
                  <a:schemeClr val="tx2"/>
                </a:solidFill>
                <a:latin typeface="+mj-ea"/>
                <a:ea typeface="+mj-ea"/>
              </a:rPr>
              <a:t>加大整顿软弱涣散基层党组织工作力度，配齐配强班子特别是带头人，健全工作制度，确保“两学一做”学习教育有人抓、有人管。</a:t>
            </a:r>
            <a:endParaRPr lang="en-US" altLang="zh-CN" sz="2000" dirty="0">
              <a:solidFill>
                <a:schemeClr val="tx2"/>
              </a:solidFill>
              <a:latin typeface="+mj-ea"/>
              <a:ea typeface="+mj-ea"/>
            </a:endParaRPr>
          </a:p>
        </p:txBody>
      </p:sp>
      <p:sp>
        <p:nvSpPr>
          <p:cNvPr id="5" name="矩形 4"/>
          <p:cNvSpPr/>
          <p:nvPr/>
        </p:nvSpPr>
        <p:spPr>
          <a:xfrm>
            <a:off x="2235202" y="3277886"/>
            <a:ext cx="8496300" cy="1223665"/>
          </a:xfrm>
          <a:prstGeom prst="rect">
            <a:avLst/>
          </a:prstGeom>
          <a:solidFill>
            <a:schemeClr val="bg1">
              <a:alpha val="50000"/>
            </a:schemeClr>
          </a:solidFill>
          <a:ln w="57150" cmpd="thickThin">
            <a:solidFill>
              <a:schemeClr val="tx2"/>
            </a:solidFill>
          </a:ln>
        </p:spPr>
        <p:txBody>
          <a:bodyPr wrap="square" lIns="504000" tIns="0" rIns="360000" bIns="0" anchor="ctr" anchorCtr="1">
            <a:noAutofit/>
          </a:bodyPr>
          <a:lstStyle/>
          <a:p>
            <a:pPr algn="ctr"/>
            <a:r>
              <a:rPr lang="zh-CN" altLang="en-US" sz="2000" dirty="0">
                <a:solidFill>
                  <a:schemeClr val="tx2"/>
                </a:solidFill>
                <a:latin typeface="+mj-ea"/>
                <a:ea typeface="+mj-ea"/>
              </a:rPr>
              <a:t>开展党员组织关系集中排查，摸清“口袋”党员、长期与党组织失去联系党员情况，理顺党员组织关系，努力使每名党员都纳入党组织有效管理，参加学习教育。</a:t>
            </a:r>
            <a:endParaRPr lang="en-US" altLang="zh-CN" sz="2000" dirty="0">
              <a:solidFill>
                <a:schemeClr val="tx2"/>
              </a:solidFill>
              <a:latin typeface="+mj-ea"/>
              <a:ea typeface="+mj-ea"/>
            </a:endParaRPr>
          </a:p>
        </p:txBody>
      </p:sp>
      <p:sp>
        <p:nvSpPr>
          <p:cNvPr id="6" name="矩形 5"/>
          <p:cNvSpPr/>
          <p:nvPr/>
        </p:nvSpPr>
        <p:spPr>
          <a:xfrm>
            <a:off x="2235202" y="4807636"/>
            <a:ext cx="8496300" cy="1223665"/>
          </a:xfrm>
          <a:prstGeom prst="rect">
            <a:avLst/>
          </a:prstGeom>
          <a:solidFill>
            <a:schemeClr val="bg1">
              <a:alpha val="50000"/>
            </a:schemeClr>
          </a:solidFill>
          <a:ln w="57150" cmpd="thickThin">
            <a:solidFill>
              <a:schemeClr val="tx2"/>
            </a:solidFill>
          </a:ln>
        </p:spPr>
        <p:txBody>
          <a:bodyPr wrap="square" lIns="504000" tIns="0" rIns="360000" bIns="0" anchor="ctr" anchorCtr="1">
            <a:noAutofit/>
          </a:bodyPr>
          <a:lstStyle/>
          <a:p>
            <a:pPr algn="ctr"/>
            <a:r>
              <a:rPr lang="zh-CN" altLang="en-US" sz="2000" dirty="0">
                <a:solidFill>
                  <a:schemeClr val="tx2"/>
                </a:solidFill>
                <a:latin typeface="+mj-ea"/>
                <a:ea typeface="+mj-ea"/>
              </a:rPr>
              <a:t>要对基层党组织书记、组织委员、组织员等党务骨干普遍进行培训，帮助他们掌握工作方法，明确工作要求。</a:t>
            </a:r>
          </a:p>
        </p:txBody>
      </p:sp>
      <p:sp>
        <p:nvSpPr>
          <p:cNvPr id="7" name="矩形 6"/>
          <p:cNvSpPr/>
          <p:nvPr/>
        </p:nvSpPr>
        <p:spPr>
          <a:xfrm>
            <a:off x="1511302" y="1969185"/>
            <a:ext cx="9017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1</a:t>
            </a:r>
            <a:endParaRPr lang="zh-CN" altLang="en-US" sz="3600" dirty="0">
              <a:solidFill>
                <a:schemeClr val="bg1"/>
              </a:solidFill>
              <a:latin typeface="+mj-ea"/>
              <a:ea typeface="+mj-ea"/>
            </a:endParaRPr>
          </a:p>
        </p:txBody>
      </p:sp>
      <p:sp>
        <p:nvSpPr>
          <p:cNvPr id="8" name="矩形 7"/>
          <p:cNvSpPr/>
          <p:nvPr/>
        </p:nvSpPr>
        <p:spPr>
          <a:xfrm>
            <a:off x="1511302" y="3498934"/>
            <a:ext cx="9017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2</a:t>
            </a:r>
            <a:endParaRPr lang="zh-CN" altLang="en-US" sz="3600" dirty="0">
              <a:solidFill>
                <a:schemeClr val="bg1"/>
              </a:solidFill>
              <a:latin typeface="+mj-ea"/>
              <a:ea typeface="+mj-ea"/>
            </a:endParaRPr>
          </a:p>
        </p:txBody>
      </p:sp>
      <p:sp>
        <p:nvSpPr>
          <p:cNvPr id="9" name="矩形 8"/>
          <p:cNvSpPr/>
          <p:nvPr/>
        </p:nvSpPr>
        <p:spPr>
          <a:xfrm>
            <a:off x="1511302" y="5028683"/>
            <a:ext cx="9017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3</a:t>
            </a:r>
            <a:endParaRPr lang="zh-CN" altLang="en-US" sz="3600" dirty="0">
              <a:solidFill>
                <a:schemeClr val="bg1"/>
              </a:solidFill>
              <a:latin typeface="+mj-ea"/>
              <a:ea typeface="+mj-ea"/>
            </a:endParaRPr>
          </a:p>
        </p:txBody>
      </p:sp>
      <p:sp>
        <p:nvSpPr>
          <p:cNvPr id="10" name="矩形 9"/>
          <p:cNvSpPr/>
          <p:nvPr/>
        </p:nvSpPr>
        <p:spPr>
          <a:xfrm>
            <a:off x="10594746" y="2373914"/>
            <a:ext cx="495300" cy="4293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dirty="0">
              <a:solidFill>
                <a:schemeClr val="bg1"/>
              </a:solidFill>
              <a:latin typeface="+mj-ea"/>
              <a:ea typeface="+mj-ea"/>
            </a:endParaRPr>
          </a:p>
        </p:txBody>
      </p:sp>
      <p:sp>
        <p:nvSpPr>
          <p:cNvPr id="11" name="矩形 10"/>
          <p:cNvSpPr/>
          <p:nvPr/>
        </p:nvSpPr>
        <p:spPr>
          <a:xfrm>
            <a:off x="10594746" y="3903663"/>
            <a:ext cx="495300" cy="4293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dirty="0">
              <a:solidFill>
                <a:schemeClr val="bg1"/>
              </a:solidFill>
              <a:latin typeface="+mj-ea"/>
              <a:ea typeface="+mj-ea"/>
            </a:endParaRPr>
          </a:p>
        </p:txBody>
      </p:sp>
      <p:sp>
        <p:nvSpPr>
          <p:cNvPr id="12" name="矩形 11"/>
          <p:cNvSpPr/>
          <p:nvPr/>
        </p:nvSpPr>
        <p:spPr>
          <a:xfrm>
            <a:off x="10594746" y="5433413"/>
            <a:ext cx="495300" cy="4293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dirty="0">
              <a:solidFill>
                <a:schemeClr val="bg1"/>
              </a:solidFill>
              <a:latin typeface="+mj-ea"/>
              <a:ea typeface="+mj-ea"/>
            </a:endParaRPr>
          </a:p>
        </p:txBody>
      </p:sp>
    </p:spTree>
    <p:extLst>
      <p:ext uri="{BB962C8B-B14F-4D97-AF65-F5344CB8AC3E}">
        <p14:creationId xmlns:p14="http://schemas.microsoft.com/office/powerpoint/2010/main" val="12814741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6*min(max(#ppt_w*#ppt_h,.3),1)-7.4)/-.7*#ppt_w"/>
                                          </p:val>
                                        </p:tav>
                                        <p:tav tm="100000">
                                          <p:val>
                                            <p:strVal val="#ppt_w"/>
                                          </p:val>
                                        </p:tav>
                                      </p:tavLst>
                                    </p:anim>
                                    <p:anim calcmode="lin" valueType="num">
                                      <p:cBhvr>
                                        <p:cTn id="14" dur="1000" fill="hold"/>
                                        <p:tgtEl>
                                          <p:spTgt spid="7"/>
                                        </p:tgtEl>
                                        <p:attrNameLst>
                                          <p:attrName>ppt_h</p:attrName>
                                        </p:attrNameLst>
                                      </p:cBhvr>
                                      <p:tavLst>
                                        <p:tav tm="0">
                                          <p:val>
                                            <p:strVal val="(6*min(max(#ppt_w*#ppt_h,.3),1)-7.4)/-.7*#ppt_h"/>
                                          </p:val>
                                        </p:tav>
                                        <p:tav tm="100000">
                                          <p:val>
                                            <p:strVal val="#ppt_h"/>
                                          </p:val>
                                        </p:tav>
                                      </p:tavLst>
                                    </p:anim>
                                    <p:anim calcmode="lin" valueType="num">
                                      <p:cBhvr>
                                        <p:cTn id="15" dur="1000" fill="hold"/>
                                        <p:tgtEl>
                                          <p:spTgt spid="7"/>
                                        </p:tgtEl>
                                        <p:attrNameLst>
                                          <p:attrName>ppt_x</p:attrName>
                                        </p:attrNameLst>
                                      </p:cBhvr>
                                      <p:tavLst>
                                        <p:tav tm="0">
                                          <p:val>
                                            <p:fltVal val="0.5"/>
                                          </p:val>
                                        </p:tav>
                                        <p:tav tm="100000">
                                          <p:val>
                                            <p:strVal val="#ppt_x"/>
                                          </p:val>
                                        </p:tav>
                                      </p:tavLst>
                                    </p:anim>
                                    <p:anim calcmode="lin" valueType="num">
                                      <p:cBhvr>
                                        <p:cTn id="16" dur="1000" fill="hold"/>
                                        <p:tgtEl>
                                          <p:spTgt spid="7"/>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strVal val="(6*min(max(#ppt_w*#ppt_h,.3),1)-7.4)/-.7*#ppt_w"/>
                                          </p:val>
                                        </p:tav>
                                        <p:tav tm="100000">
                                          <p:val>
                                            <p:strVal val="#ppt_w"/>
                                          </p:val>
                                        </p:tav>
                                      </p:tavLst>
                                    </p:anim>
                                    <p:anim calcmode="lin" valueType="num">
                                      <p:cBhvr>
                                        <p:cTn id="20" dur="1000" fill="hold"/>
                                        <p:tgtEl>
                                          <p:spTgt spid="10"/>
                                        </p:tgtEl>
                                        <p:attrNameLst>
                                          <p:attrName>ppt_h</p:attrName>
                                        </p:attrNameLst>
                                      </p:cBhvr>
                                      <p:tavLst>
                                        <p:tav tm="0">
                                          <p:val>
                                            <p:strVal val="(6*min(max(#ppt_w*#ppt_h,.3),1)-7.4)/-.7*#ppt_h"/>
                                          </p:val>
                                        </p:tav>
                                        <p:tav tm="100000">
                                          <p:val>
                                            <p:strVal val="#ppt_h"/>
                                          </p:val>
                                        </p:tav>
                                      </p:tavLst>
                                    </p:anim>
                                    <p:anim calcmode="lin" valueType="num">
                                      <p:cBhvr>
                                        <p:cTn id="21" dur="1000" fill="hold"/>
                                        <p:tgtEl>
                                          <p:spTgt spid="10"/>
                                        </p:tgtEl>
                                        <p:attrNameLst>
                                          <p:attrName>ppt_x</p:attrName>
                                        </p:attrNameLst>
                                      </p:cBhvr>
                                      <p:tavLst>
                                        <p:tav tm="0">
                                          <p:val>
                                            <p:fltVal val="0.5"/>
                                          </p:val>
                                        </p:tav>
                                        <p:tav tm="100000">
                                          <p:val>
                                            <p:strVal val="#ppt_x"/>
                                          </p:val>
                                        </p:tav>
                                      </p:tavLst>
                                    </p:anim>
                                    <p:anim calcmode="lin" valueType="num">
                                      <p:cBhvr>
                                        <p:cTn id="22" dur="1000" fill="hold"/>
                                        <p:tgtEl>
                                          <p:spTgt spid="10"/>
                                        </p:tgtEl>
                                        <p:attrNameLst>
                                          <p:attrName>ppt_y</p:attrName>
                                        </p:attrNameLst>
                                      </p:cBhvr>
                                      <p:tavLst>
                                        <p:tav tm="0">
                                          <p:val>
                                            <p:strVal val="1+(6*min(max(#ppt_w*#ppt_h,.3),1)-7.4)/-.7*#ppt_h/2"/>
                                          </p:val>
                                        </p:tav>
                                        <p:tav tm="100000">
                                          <p:val>
                                            <p:strVal val="#ppt_y"/>
                                          </p:val>
                                        </p:tav>
                                      </p:tavLst>
                                    </p:anim>
                                  </p:childTnLst>
                                </p:cTn>
                              </p:par>
                            </p:childTnLst>
                          </p:cTn>
                        </p:par>
                        <p:par>
                          <p:cTn id="23" fill="hold">
                            <p:stCondLst>
                              <p:cond delay="1000"/>
                            </p:stCondLst>
                            <p:childTnLst>
                              <p:par>
                                <p:cTn id="24" presetID="37"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900" decel="100000" fill="hold"/>
                                        <p:tgtEl>
                                          <p:spTgt spid="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30" presetID="23" presetClass="entr" presetSubtype="3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1000" fill="hold"/>
                                        <p:tgtEl>
                                          <p:spTgt spid="8"/>
                                        </p:tgtEl>
                                        <p:attrNameLst>
                                          <p:attrName>ppt_w</p:attrName>
                                        </p:attrNameLst>
                                      </p:cBhvr>
                                      <p:tavLst>
                                        <p:tav tm="0">
                                          <p:val>
                                            <p:strVal val="(6*min(max(#ppt_w*#ppt_h,.3),1)-7.4)/-.7*#ppt_w"/>
                                          </p:val>
                                        </p:tav>
                                        <p:tav tm="100000">
                                          <p:val>
                                            <p:strVal val="#ppt_w"/>
                                          </p:val>
                                        </p:tav>
                                      </p:tavLst>
                                    </p:anim>
                                    <p:anim calcmode="lin" valueType="num">
                                      <p:cBhvr>
                                        <p:cTn id="33" dur="1000" fill="hold"/>
                                        <p:tgtEl>
                                          <p:spTgt spid="8"/>
                                        </p:tgtEl>
                                        <p:attrNameLst>
                                          <p:attrName>ppt_h</p:attrName>
                                        </p:attrNameLst>
                                      </p:cBhvr>
                                      <p:tavLst>
                                        <p:tav tm="0">
                                          <p:val>
                                            <p:strVal val="(6*min(max(#ppt_w*#ppt_h,.3),1)-7.4)/-.7*#ppt_h"/>
                                          </p:val>
                                        </p:tav>
                                        <p:tav tm="100000">
                                          <p:val>
                                            <p:strVal val="#ppt_h"/>
                                          </p:val>
                                        </p:tav>
                                      </p:tavLst>
                                    </p:anim>
                                    <p:anim calcmode="lin" valueType="num">
                                      <p:cBhvr>
                                        <p:cTn id="34" dur="1000" fill="hold"/>
                                        <p:tgtEl>
                                          <p:spTgt spid="8"/>
                                        </p:tgtEl>
                                        <p:attrNameLst>
                                          <p:attrName>ppt_x</p:attrName>
                                        </p:attrNameLst>
                                      </p:cBhvr>
                                      <p:tavLst>
                                        <p:tav tm="0">
                                          <p:val>
                                            <p:fltVal val="0.5"/>
                                          </p:val>
                                        </p:tav>
                                        <p:tav tm="100000">
                                          <p:val>
                                            <p:strVal val="#ppt_x"/>
                                          </p:val>
                                        </p:tav>
                                      </p:tavLst>
                                    </p:anim>
                                    <p:anim calcmode="lin" valueType="num">
                                      <p:cBhvr>
                                        <p:cTn id="35" dur="1000" fill="hold"/>
                                        <p:tgtEl>
                                          <p:spTgt spid="8"/>
                                        </p:tgtEl>
                                        <p:attrNameLst>
                                          <p:attrName>ppt_y</p:attrName>
                                        </p:attrNameLst>
                                      </p:cBhvr>
                                      <p:tavLst>
                                        <p:tav tm="0">
                                          <p:val>
                                            <p:strVal val="1+(6*min(max(#ppt_w*#ppt_h,.3),1)-7.4)/-.7*#ppt_h/2"/>
                                          </p:val>
                                        </p:tav>
                                        <p:tav tm="100000">
                                          <p:val>
                                            <p:strVal val="#ppt_y"/>
                                          </p:val>
                                        </p:tav>
                                      </p:tavLst>
                                    </p:anim>
                                  </p:childTnLst>
                                </p:cTn>
                              </p:par>
                              <p:par>
                                <p:cTn id="36" presetID="23" presetClass="entr" presetSubtype="36"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1000" fill="hold"/>
                                        <p:tgtEl>
                                          <p:spTgt spid="11"/>
                                        </p:tgtEl>
                                        <p:attrNameLst>
                                          <p:attrName>ppt_w</p:attrName>
                                        </p:attrNameLst>
                                      </p:cBhvr>
                                      <p:tavLst>
                                        <p:tav tm="0">
                                          <p:val>
                                            <p:strVal val="(6*min(max(#ppt_w*#ppt_h,.3),1)-7.4)/-.7*#ppt_w"/>
                                          </p:val>
                                        </p:tav>
                                        <p:tav tm="100000">
                                          <p:val>
                                            <p:strVal val="#ppt_w"/>
                                          </p:val>
                                        </p:tav>
                                      </p:tavLst>
                                    </p:anim>
                                    <p:anim calcmode="lin" valueType="num">
                                      <p:cBhvr>
                                        <p:cTn id="39" dur="1000" fill="hold"/>
                                        <p:tgtEl>
                                          <p:spTgt spid="11"/>
                                        </p:tgtEl>
                                        <p:attrNameLst>
                                          <p:attrName>ppt_h</p:attrName>
                                        </p:attrNameLst>
                                      </p:cBhvr>
                                      <p:tavLst>
                                        <p:tav tm="0">
                                          <p:val>
                                            <p:strVal val="(6*min(max(#ppt_w*#ppt_h,.3),1)-7.4)/-.7*#ppt_h"/>
                                          </p:val>
                                        </p:tav>
                                        <p:tav tm="100000">
                                          <p:val>
                                            <p:strVal val="#ppt_h"/>
                                          </p:val>
                                        </p:tav>
                                      </p:tavLst>
                                    </p:anim>
                                    <p:anim calcmode="lin" valueType="num">
                                      <p:cBhvr>
                                        <p:cTn id="40" dur="1000" fill="hold"/>
                                        <p:tgtEl>
                                          <p:spTgt spid="11"/>
                                        </p:tgtEl>
                                        <p:attrNameLst>
                                          <p:attrName>ppt_x</p:attrName>
                                        </p:attrNameLst>
                                      </p:cBhvr>
                                      <p:tavLst>
                                        <p:tav tm="0">
                                          <p:val>
                                            <p:fltVal val="0.5"/>
                                          </p:val>
                                        </p:tav>
                                        <p:tav tm="100000">
                                          <p:val>
                                            <p:strVal val="#ppt_x"/>
                                          </p:val>
                                        </p:tav>
                                      </p:tavLst>
                                    </p:anim>
                                    <p:anim calcmode="lin" valueType="num">
                                      <p:cBhvr>
                                        <p:cTn id="41" dur="10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42" fill="hold">
                            <p:stCondLst>
                              <p:cond delay="2000"/>
                            </p:stCondLst>
                            <p:childTnLst>
                              <p:par>
                                <p:cTn id="43" presetID="37" presetClass="entr" presetSubtype="0"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900" decel="100000" fill="hold"/>
                                        <p:tgtEl>
                                          <p:spTgt spid="6"/>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49" presetID="23" presetClass="entr" presetSubtype="36"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1000" fill="hold"/>
                                        <p:tgtEl>
                                          <p:spTgt spid="9"/>
                                        </p:tgtEl>
                                        <p:attrNameLst>
                                          <p:attrName>ppt_w</p:attrName>
                                        </p:attrNameLst>
                                      </p:cBhvr>
                                      <p:tavLst>
                                        <p:tav tm="0">
                                          <p:val>
                                            <p:strVal val="(6*min(max(#ppt_w*#ppt_h,.3),1)-7.4)/-.7*#ppt_w"/>
                                          </p:val>
                                        </p:tav>
                                        <p:tav tm="100000">
                                          <p:val>
                                            <p:strVal val="#ppt_w"/>
                                          </p:val>
                                        </p:tav>
                                      </p:tavLst>
                                    </p:anim>
                                    <p:anim calcmode="lin" valueType="num">
                                      <p:cBhvr>
                                        <p:cTn id="52" dur="1000" fill="hold"/>
                                        <p:tgtEl>
                                          <p:spTgt spid="9"/>
                                        </p:tgtEl>
                                        <p:attrNameLst>
                                          <p:attrName>ppt_h</p:attrName>
                                        </p:attrNameLst>
                                      </p:cBhvr>
                                      <p:tavLst>
                                        <p:tav tm="0">
                                          <p:val>
                                            <p:strVal val="(6*min(max(#ppt_w*#ppt_h,.3),1)-7.4)/-.7*#ppt_h"/>
                                          </p:val>
                                        </p:tav>
                                        <p:tav tm="100000">
                                          <p:val>
                                            <p:strVal val="#ppt_h"/>
                                          </p:val>
                                        </p:tav>
                                      </p:tavLst>
                                    </p:anim>
                                    <p:anim calcmode="lin" valueType="num">
                                      <p:cBhvr>
                                        <p:cTn id="53" dur="1000" fill="hold"/>
                                        <p:tgtEl>
                                          <p:spTgt spid="9"/>
                                        </p:tgtEl>
                                        <p:attrNameLst>
                                          <p:attrName>ppt_x</p:attrName>
                                        </p:attrNameLst>
                                      </p:cBhvr>
                                      <p:tavLst>
                                        <p:tav tm="0">
                                          <p:val>
                                            <p:fltVal val="0.5"/>
                                          </p:val>
                                        </p:tav>
                                        <p:tav tm="100000">
                                          <p:val>
                                            <p:strVal val="#ppt_x"/>
                                          </p:val>
                                        </p:tav>
                                      </p:tavLst>
                                    </p:anim>
                                    <p:anim calcmode="lin" valueType="num">
                                      <p:cBhvr>
                                        <p:cTn id="54" dur="1000" fill="hold"/>
                                        <p:tgtEl>
                                          <p:spTgt spid="9"/>
                                        </p:tgtEl>
                                        <p:attrNameLst>
                                          <p:attrName>ppt_y</p:attrName>
                                        </p:attrNameLst>
                                      </p:cBhvr>
                                      <p:tavLst>
                                        <p:tav tm="0">
                                          <p:val>
                                            <p:strVal val="1+(6*min(max(#ppt_w*#ppt_h,.3),1)-7.4)/-.7*#ppt_h/2"/>
                                          </p:val>
                                        </p:tav>
                                        <p:tav tm="100000">
                                          <p:val>
                                            <p:strVal val="#ppt_y"/>
                                          </p:val>
                                        </p:tav>
                                      </p:tavLst>
                                    </p:anim>
                                  </p:childTnLst>
                                </p:cTn>
                              </p:par>
                              <p:par>
                                <p:cTn id="55" presetID="23" presetClass="entr" presetSubtype="3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1000" fill="hold"/>
                                        <p:tgtEl>
                                          <p:spTgt spid="12"/>
                                        </p:tgtEl>
                                        <p:attrNameLst>
                                          <p:attrName>ppt_w</p:attrName>
                                        </p:attrNameLst>
                                      </p:cBhvr>
                                      <p:tavLst>
                                        <p:tav tm="0">
                                          <p:val>
                                            <p:strVal val="(6*min(max(#ppt_w*#ppt_h,.3),1)-7.4)/-.7*#ppt_w"/>
                                          </p:val>
                                        </p:tav>
                                        <p:tav tm="100000">
                                          <p:val>
                                            <p:strVal val="#ppt_w"/>
                                          </p:val>
                                        </p:tav>
                                      </p:tavLst>
                                    </p:anim>
                                    <p:anim calcmode="lin" valueType="num">
                                      <p:cBhvr>
                                        <p:cTn id="58" dur="1000" fill="hold"/>
                                        <p:tgtEl>
                                          <p:spTgt spid="12"/>
                                        </p:tgtEl>
                                        <p:attrNameLst>
                                          <p:attrName>ppt_h</p:attrName>
                                        </p:attrNameLst>
                                      </p:cBhvr>
                                      <p:tavLst>
                                        <p:tav tm="0">
                                          <p:val>
                                            <p:strVal val="(6*min(max(#ppt_w*#ppt_h,.3),1)-7.4)/-.7*#ppt_h"/>
                                          </p:val>
                                        </p:tav>
                                        <p:tav tm="100000">
                                          <p:val>
                                            <p:strVal val="#ppt_h"/>
                                          </p:val>
                                        </p:tav>
                                      </p:tavLst>
                                    </p:anim>
                                    <p:anim calcmode="lin" valueType="num">
                                      <p:cBhvr>
                                        <p:cTn id="59" dur="1000" fill="hold"/>
                                        <p:tgtEl>
                                          <p:spTgt spid="12"/>
                                        </p:tgtEl>
                                        <p:attrNameLst>
                                          <p:attrName>ppt_x</p:attrName>
                                        </p:attrNameLst>
                                      </p:cBhvr>
                                      <p:tavLst>
                                        <p:tav tm="0">
                                          <p:val>
                                            <p:fltVal val="0.5"/>
                                          </p:val>
                                        </p:tav>
                                        <p:tav tm="100000">
                                          <p:val>
                                            <p:strVal val="#ppt_x"/>
                                          </p:val>
                                        </p:tav>
                                      </p:tavLst>
                                    </p:anim>
                                    <p:anim calcmode="lin" valueType="num">
                                      <p:cBhvr>
                                        <p:cTn id="60" dur="10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注重分类指导</a:t>
            </a:r>
          </a:p>
        </p:txBody>
      </p:sp>
      <p:sp>
        <p:nvSpPr>
          <p:cNvPr id="3" name="文本占位符 2"/>
          <p:cNvSpPr>
            <a:spLocks noGrp="1"/>
          </p:cNvSpPr>
          <p:nvPr>
            <p:ph type="body" idx="1"/>
          </p:nvPr>
        </p:nvSpPr>
        <p:spPr/>
        <p:txBody>
          <a:bodyPr/>
          <a:lstStyle/>
          <a:p>
            <a:r>
              <a:rPr lang="en-US" altLang="zh-CN" dirty="0"/>
              <a:t>5 </a:t>
            </a:r>
            <a:r>
              <a:rPr lang="zh-CN" altLang="en-US" dirty="0"/>
              <a:t>学习教育的组织领导</a:t>
            </a:r>
          </a:p>
        </p:txBody>
      </p:sp>
      <p:sp>
        <p:nvSpPr>
          <p:cNvPr id="5" name="矩形 4"/>
          <p:cNvSpPr/>
          <p:nvPr/>
        </p:nvSpPr>
        <p:spPr>
          <a:xfrm>
            <a:off x="4593027" y="2715118"/>
            <a:ext cx="3005951" cy="4001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非公有制企业和社会组织</a:t>
            </a:r>
          </a:p>
        </p:txBody>
      </p:sp>
      <p:sp>
        <p:nvSpPr>
          <p:cNvPr id="6" name="矩形 5"/>
          <p:cNvSpPr/>
          <p:nvPr/>
        </p:nvSpPr>
        <p:spPr>
          <a:xfrm>
            <a:off x="4567378" y="3192714"/>
            <a:ext cx="3057247" cy="338554"/>
          </a:xfrm>
          <a:prstGeom prst="rect">
            <a:avLst/>
          </a:prstGeom>
        </p:spPr>
        <p:txBody>
          <a:bodyPr wrap="none">
            <a:spAutoFit/>
          </a:bodyPr>
          <a:lstStyle/>
          <a:p>
            <a:pPr algn="ctr"/>
            <a:r>
              <a:rPr lang="zh-CN" altLang="en-US" sz="1600" dirty="0">
                <a:latin typeface="+mj-lt"/>
                <a:ea typeface="+mj-ea"/>
                <a:cs typeface="+mj-cs"/>
              </a:rPr>
              <a:t>因企制宜、因岗制宜，灵活安排</a:t>
            </a:r>
          </a:p>
        </p:txBody>
      </p:sp>
      <p:sp>
        <p:nvSpPr>
          <p:cNvPr id="7" name="矩形 6"/>
          <p:cNvSpPr/>
          <p:nvPr/>
        </p:nvSpPr>
        <p:spPr>
          <a:xfrm>
            <a:off x="3951826" y="3639530"/>
            <a:ext cx="4288353" cy="4001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党员人数少、党员流动性强的党组织</a:t>
            </a:r>
          </a:p>
        </p:txBody>
      </p:sp>
      <p:sp>
        <p:nvSpPr>
          <p:cNvPr id="8" name="矩形 7"/>
          <p:cNvSpPr/>
          <p:nvPr/>
        </p:nvSpPr>
        <p:spPr>
          <a:xfrm>
            <a:off x="2412945" y="4117126"/>
            <a:ext cx="7366119" cy="338554"/>
          </a:xfrm>
          <a:prstGeom prst="rect">
            <a:avLst/>
          </a:prstGeom>
        </p:spPr>
        <p:txBody>
          <a:bodyPr wrap="none">
            <a:spAutoFit/>
          </a:bodyPr>
          <a:lstStyle/>
          <a:p>
            <a:pPr algn="ctr"/>
            <a:r>
              <a:rPr lang="zh-CN" altLang="en-US" sz="1600" dirty="0">
                <a:latin typeface="+mj-lt"/>
                <a:ea typeface="+mj-ea"/>
                <a:cs typeface="+mj-cs"/>
              </a:rPr>
              <a:t>依托区域化党员服务中心，利用开放式组织生活等方式，组织党员参加学习教育</a:t>
            </a:r>
          </a:p>
        </p:txBody>
      </p:sp>
      <p:sp>
        <p:nvSpPr>
          <p:cNvPr id="9" name="矩形 8"/>
          <p:cNvSpPr/>
          <p:nvPr/>
        </p:nvSpPr>
        <p:spPr>
          <a:xfrm>
            <a:off x="5490707" y="4563942"/>
            <a:ext cx="1210588" cy="4001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流动党员</a:t>
            </a:r>
          </a:p>
        </p:txBody>
      </p:sp>
      <p:sp>
        <p:nvSpPr>
          <p:cNvPr id="10" name="矩形 9"/>
          <p:cNvSpPr/>
          <p:nvPr/>
        </p:nvSpPr>
        <p:spPr>
          <a:xfrm>
            <a:off x="2618129" y="5041538"/>
            <a:ext cx="6955750" cy="338554"/>
          </a:xfrm>
          <a:prstGeom prst="rect">
            <a:avLst/>
          </a:prstGeom>
        </p:spPr>
        <p:txBody>
          <a:bodyPr wrap="none">
            <a:spAutoFit/>
          </a:bodyPr>
          <a:lstStyle/>
          <a:p>
            <a:pPr algn="ctr"/>
            <a:r>
              <a:rPr lang="zh-CN" altLang="en-US" sz="1600" dirty="0">
                <a:latin typeface="+mj-lt"/>
                <a:ea typeface="+mj-ea"/>
                <a:cs typeface="+mj-cs"/>
              </a:rPr>
              <a:t>按照流入地为主的原则，把流动党员编入一个支部，就近就便参加学习教育</a:t>
            </a:r>
          </a:p>
        </p:txBody>
      </p:sp>
      <p:sp>
        <p:nvSpPr>
          <p:cNvPr id="11" name="矩形 10"/>
          <p:cNvSpPr/>
          <p:nvPr/>
        </p:nvSpPr>
        <p:spPr>
          <a:xfrm>
            <a:off x="3951826" y="5488354"/>
            <a:ext cx="4288353" cy="4001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dirty="0">
                <a:solidFill>
                  <a:schemeClr val="bg1"/>
                </a:solidFill>
                <a:latin typeface="+mj-ea"/>
                <a:ea typeface="+mj-ea"/>
              </a:rPr>
              <a:t>离退休干部职工党员及年老体弱党员</a:t>
            </a:r>
          </a:p>
        </p:txBody>
      </p:sp>
      <p:sp>
        <p:nvSpPr>
          <p:cNvPr id="12" name="矩形 11"/>
          <p:cNvSpPr/>
          <p:nvPr/>
        </p:nvSpPr>
        <p:spPr>
          <a:xfrm>
            <a:off x="2618129" y="5965950"/>
            <a:ext cx="6955750" cy="338554"/>
          </a:xfrm>
          <a:prstGeom prst="rect">
            <a:avLst/>
          </a:prstGeom>
        </p:spPr>
        <p:txBody>
          <a:bodyPr wrap="none">
            <a:spAutoFit/>
          </a:bodyPr>
          <a:lstStyle/>
          <a:p>
            <a:pPr algn="ctr"/>
            <a:r>
              <a:rPr lang="zh-CN" altLang="en-US" sz="1600" dirty="0">
                <a:latin typeface="+mj-lt"/>
                <a:ea typeface="+mj-ea"/>
                <a:cs typeface="+mj-cs"/>
              </a:rPr>
              <a:t>既要体现从严要求，又要考虑实际情况，以适当方式组织他们参加学习教育</a:t>
            </a:r>
          </a:p>
        </p:txBody>
      </p:sp>
      <p:sp>
        <p:nvSpPr>
          <p:cNvPr id="13" name="矩形 12"/>
          <p:cNvSpPr/>
          <p:nvPr/>
        </p:nvSpPr>
        <p:spPr>
          <a:xfrm>
            <a:off x="694521" y="1340251"/>
            <a:ext cx="10802957" cy="646331"/>
          </a:xfrm>
          <a:prstGeom prst="rect">
            <a:avLst/>
          </a:prstGeom>
        </p:spPr>
        <p:txBody>
          <a:bodyPr wrap="none">
            <a:spAutoFit/>
          </a:bodyPr>
          <a:lstStyle/>
          <a:p>
            <a:pPr algn="ctr"/>
            <a:r>
              <a:rPr lang="zh-CN" altLang="en-US" sz="3600" dirty="0">
                <a:solidFill>
                  <a:schemeClr val="tx2"/>
                </a:solidFill>
                <a:latin typeface="+mj-lt"/>
                <a:ea typeface="+mj-ea"/>
                <a:cs typeface="+mj-cs"/>
              </a:rPr>
              <a:t>基层党委要根据不同领域、不同行业、不同单位特点</a:t>
            </a:r>
          </a:p>
        </p:txBody>
      </p:sp>
      <p:sp>
        <p:nvSpPr>
          <p:cNvPr id="14" name="矩形 13"/>
          <p:cNvSpPr/>
          <p:nvPr/>
        </p:nvSpPr>
        <p:spPr>
          <a:xfrm>
            <a:off x="2053871" y="2025424"/>
            <a:ext cx="8084264" cy="523220"/>
          </a:xfrm>
          <a:prstGeom prst="rect">
            <a:avLst/>
          </a:prstGeom>
        </p:spPr>
        <p:txBody>
          <a:bodyPr wrap="none">
            <a:spAutoFit/>
          </a:bodyPr>
          <a:lstStyle/>
          <a:p>
            <a:pPr algn="ctr"/>
            <a:r>
              <a:rPr lang="zh-CN" altLang="en-US" sz="2800" dirty="0">
                <a:latin typeface="+mj-lt"/>
                <a:ea typeface="+mj-ea"/>
                <a:cs typeface="+mj-cs"/>
              </a:rPr>
              <a:t>对学习教育的内容安排、组织方式等提出具体要求</a:t>
            </a:r>
          </a:p>
        </p:txBody>
      </p:sp>
    </p:spTree>
    <p:extLst>
      <p:ext uri="{BB962C8B-B14F-4D97-AF65-F5344CB8AC3E}">
        <p14:creationId xmlns:p14="http://schemas.microsoft.com/office/powerpoint/2010/main" val="101230303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Effect transition="in" filter="fade">
                                      <p:cBhvr>
                                        <p:cTn id="33" dur="1000"/>
                                        <p:tgtEl>
                                          <p:spTgt spid="7"/>
                                        </p:tgtEl>
                                      </p:cBhvr>
                                    </p:animEffect>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Effect transition="in" filter="fade">
                                      <p:cBhvr>
                                        <p:cTn id="45" dur="1000"/>
                                        <p:tgtEl>
                                          <p:spTgt spid="9"/>
                                        </p:tgtEl>
                                      </p:cBhvr>
                                    </p:animEffect>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53" presetClass="entr" presetSubtype="16"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Effect transition="in" filter="fade">
                                      <p:cBhvr>
                                        <p:cTn id="57" dur="1000"/>
                                        <p:tgtEl>
                                          <p:spTgt spid="11"/>
                                        </p:tgtEl>
                                      </p:cBhvr>
                                    </p:animEffect>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000"/>
                                        <p:tgtEl>
                                          <p:spTgt spid="12"/>
                                        </p:tgtEl>
                                      </p:cBhvr>
                                    </p:animEffect>
                                    <p:anim calcmode="lin" valueType="num">
                                      <p:cBhvr>
                                        <p:cTn id="62" dur="1000" fill="hold"/>
                                        <p:tgtEl>
                                          <p:spTgt spid="12"/>
                                        </p:tgtEl>
                                        <p:attrNameLst>
                                          <p:attrName>ppt_x</p:attrName>
                                        </p:attrNameLst>
                                      </p:cBhvr>
                                      <p:tavLst>
                                        <p:tav tm="0">
                                          <p:val>
                                            <p:strVal val="#ppt_x"/>
                                          </p:val>
                                        </p:tav>
                                        <p:tav tm="100000">
                                          <p:val>
                                            <p:strVal val="#ppt_x"/>
                                          </p:val>
                                        </p:tav>
                                      </p:tavLst>
                                    </p:anim>
                                    <p:anim calcmode="lin" valueType="num">
                                      <p:cBhvr>
                                        <p:cTn id="6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ctrTitle"/>
          </p:nvPr>
        </p:nvSpPr>
        <p:spPr/>
        <p:txBody>
          <a:bodyPr/>
          <a:lstStyle/>
          <a:p>
            <a:r>
              <a:rPr lang="zh-CN" altLang="en-US" dirty="0"/>
              <a:t>学习教育的背景</a:t>
            </a:r>
          </a:p>
        </p:txBody>
      </p:sp>
      <p:sp>
        <p:nvSpPr>
          <p:cNvPr id="2" name="副标题 1"/>
          <p:cNvSpPr>
            <a:spLocks noGrp="1"/>
          </p:cNvSpPr>
          <p:nvPr>
            <p:ph type="subTitle" idx="1"/>
          </p:nvPr>
        </p:nvSpPr>
        <p:spPr/>
        <p:txBody>
          <a:bodyPr/>
          <a:lstStyle/>
          <a:p>
            <a:r>
              <a:rPr lang="en-US" altLang="zh-CN" dirty="0"/>
              <a:t>1</a:t>
            </a:r>
            <a:endParaRPr lang="zh-CN" altLang="en-US" dirty="0"/>
          </a:p>
        </p:txBody>
      </p:sp>
    </p:spTree>
    <p:extLst>
      <p:ext uri="{BB962C8B-B14F-4D97-AF65-F5344CB8AC3E}">
        <p14:creationId xmlns:p14="http://schemas.microsoft.com/office/powerpoint/2010/main" val="87370696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发挥媒体作用</a:t>
            </a:r>
          </a:p>
        </p:txBody>
      </p:sp>
      <p:sp>
        <p:nvSpPr>
          <p:cNvPr id="3" name="文本占位符 2"/>
          <p:cNvSpPr>
            <a:spLocks noGrp="1"/>
          </p:cNvSpPr>
          <p:nvPr>
            <p:ph type="body" idx="1"/>
          </p:nvPr>
        </p:nvSpPr>
        <p:spPr/>
        <p:txBody>
          <a:bodyPr/>
          <a:lstStyle/>
          <a:p>
            <a:r>
              <a:rPr lang="en-US" altLang="zh-CN" dirty="0"/>
              <a:t>5 </a:t>
            </a:r>
            <a:r>
              <a:rPr lang="zh-CN" altLang="en-US" dirty="0"/>
              <a:t>学习教育的组织领导</a:t>
            </a:r>
          </a:p>
        </p:txBody>
      </p:sp>
      <p:sp>
        <p:nvSpPr>
          <p:cNvPr id="4" name="矩形 3"/>
          <p:cNvSpPr/>
          <p:nvPr/>
        </p:nvSpPr>
        <p:spPr>
          <a:xfrm>
            <a:off x="2371895" y="1862435"/>
            <a:ext cx="8280000" cy="1188000"/>
          </a:xfrm>
          <a:prstGeom prst="rect">
            <a:avLst/>
          </a:prstGeom>
          <a:solidFill>
            <a:schemeClr val="bg1">
              <a:alpha val="50000"/>
            </a:schemeClr>
          </a:solidFill>
          <a:ln w="57150" cmpd="thickThin">
            <a:solidFill>
              <a:schemeClr val="tx2"/>
            </a:solidFill>
          </a:ln>
        </p:spPr>
        <p:txBody>
          <a:bodyPr wrap="square" lIns="360000" tIns="0" rIns="360000" bIns="0" anchor="ctr" anchorCtr="1">
            <a:noAutofit/>
          </a:bodyPr>
          <a:lstStyle/>
          <a:p>
            <a:pPr algn="ctr"/>
            <a:r>
              <a:rPr lang="zh-CN" altLang="en-US" dirty="0">
                <a:solidFill>
                  <a:schemeClr val="tx2"/>
                </a:solidFill>
                <a:latin typeface="+mj-ea"/>
                <a:ea typeface="+mj-ea"/>
              </a:rPr>
              <a:t>利用共产党员网、手机报、电视栏目、微信易信和远程教育平台等，</a:t>
            </a:r>
            <a:endParaRPr lang="en-US" altLang="zh-CN" dirty="0">
              <a:solidFill>
                <a:schemeClr val="tx2"/>
              </a:solidFill>
              <a:latin typeface="+mj-ea"/>
              <a:ea typeface="+mj-ea"/>
            </a:endParaRPr>
          </a:p>
          <a:p>
            <a:pPr algn="ctr"/>
            <a:r>
              <a:rPr lang="zh-CN" altLang="en-US" dirty="0">
                <a:solidFill>
                  <a:schemeClr val="tx2"/>
                </a:solidFill>
                <a:latin typeface="+mj-ea"/>
                <a:ea typeface="+mj-ea"/>
              </a:rPr>
              <a:t>开发制作形象直观、丰富多样的学习资源，及时推送学习内容</a:t>
            </a:r>
          </a:p>
        </p:txBody>
      </p:sp>
      <p:sp>
        <p:nvSpPr>
          <p:cNvPr id="5" name="矩形 4"/>
          <p:cNvSpPr/>
          <p:nvPr/>
        </p:nvSpPr>
        <p:spPr>
          <a:xfrm>
            <a:off x="2371895" y="3291159"/>
            <a:ext cx="8280000" cy="1188000"/>
          </a:xfrm>
          <a:prstGeom prst="rect">
            <a:avLst/>
          </a:prstGeom>
          <a:solidFill>
            <a:schemeClr val="bg1">
              <a:alpha val="50000"/>
            </a:schemeClr>
          </a:solidFill>
          <a:ln w="57150" cmpd="thickThin">
            <a:solidFill>
              <a:schemeClr val="tx2"/>
            </a:solidFill>
          </a:ln>
        </p:spPr>
        <p:txBody>
          <a:bodyPr wrap="square" lIns="360000" tIns="0" rIns="360000" bIns="0" anchor="ctr" anchorCtr="1">
            <a:noAutofit/>
          </a:bodyPr>
          <a:lstStyle/>
          <a:p>
            <a:pPr algn="ctr"/>
            <a:r>
              <a:rPr lang="zh-CN" altLang="en-US" dirty="0">
                <a:solidFill>
                  <a:schemeClr val="tx2"/>
                </a:solidFill>
                <a:latin typeface="+mj-ea"/>
                <a:ea typeface="+mj-ea"/>
              </a:rPr>
              <a:t>引导党员利用网络自主学习、互动交流，扩大学习教育覆盖面</a:t>
            </a:r>
          </a:p>
        </p:txBody>
      </p:sp>
      <p:sp>
        <p:nvSpPr>
          <p:cNvPr id="6" name="矩形 5"/>
          <p:cNvSpPr/>
          <p:nvPr/>
        </p:nvSpPr>
        <p:spPr>
          <a:xfrm>
            <a:off x="2371895" y="4719884"/>
            <a:ext cx="8280000" cy="1188000"/>
          </a:xfrm>
          <a:prstGeom prst="rect">
            <a:avLst/>
          </a:prstGeom>
          <a:solidFill>
            <a:schemeClr val="bg1">
              <a:alpha val="50000"/>
            </a:schemeClr>
          </a:solidFill>
          <a:ln w="57150" cmpd="thickThin">
            <a:solidFill>
              <a:schemeClr val="tx2"/>
            </a:solidFill>
          </a:ln>
        </p:spPr>
        <p:txBody>
          <a:bodyPr wrap="square" lIns="360000" tIns="0" rIns="360000" bIns="0" anchor="ctr" anchorCtr="1">
            <a:noAutofit/>
          </a:bodyPr>
          <a:lstStyle/>
          <a:p>
            <a:pPr algn="ctr"/>
            <a:r>
              <a:rPr lang="zh-CN" altLang="en-US" dirty="0">
                <a:solidFill>
                  <a:schemeClr val="tx2"/>
                </a:solidFill>
                <a:latin typeface="+mj-ea"/>
                <a:ea typeface="+mj-ea"/>
              </a:rPr>
              <a:t>注重运用各类媒体，宣传“两学一做”学习教育的做法和成效，</a:t>
            </a:r>
            <a:endParaRPr lang="en-US" altLang="zh-CN" dirty="0">
              <a:solidFill>
                <a:schemeClr val="tx2"/>
              </a:solidFill>
              <a:latin typeface="+mj-ea"/>
              <a:ea typeface="+mj-ea"/>
            </a:endParaRPr>
          </a:p>
          <a:p>
            <a:pPr algn="ctr"/>
            <a:r>
              <a:rPr lang="zh-CN" altLang="en-US" dirty="0">
                <a:solidFill>
                  <a:schemeClr val="tx2"/>
                </a:solidFill>
                <a:latin typeface="+mj-ea"/>
                <a:ea typeface="+mj-ea"/>
              </a:rPr>
              <a:t>加强舆论引导，营造良好氛围</a:t>
            </a:r>
          </a:p>
        </p:txBody>
      </p:sp>
      <p:sp>
        <p:nvSpPr>
          <p:cNvPr id="7" name="矩形 6"/>
          <p:cNvSpPr/>
          <p:nvPr/>
        </p:nvSpPr>
        <p:spPr>
          <a:xfrm>
            <a:off x="1625602" y="2065653"/>
            <a:ext cx="9017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1</a:t>
            </a:r>
            <a:endParaRPr lang="zh-CN" altLang="en-US" sz="3600" dirty="0">
              <a:solidFill>
                <a:schemeClr val="bg1"/>
              </a:solidFill>
              <a:latin typeface="+mj-ea"/>
              <a:ea typeface="+mj-ea"/>
            </a:endParaRPr>
          </a:p>
        </p:txBody>
      </p:sp>
      <p:sp>
        <p:nvSpPr>
          <p:cNvPr id="8" name="矩形 7"/>
          <p:cNvSpPr/>
          <p:nvPr/>
        </p:nvSpPr>
        <p:spPr>
          <a:xfrm>
            <a:off x="1625602" y="3494378"/>
            <a:ext cx="9017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2</a:t>
            </a:r>
            <a:endParaRPr lang="zh-CN" altLang="en-US" sz="3600" dirty="0">
              <a:solidFill>
                <a:schemeClr val="bg1"/>
              </a:solidFill>
              <a:latin typeface="+mj-ea"/>
              <a:ea typeface="+mj-ea"/>
            </a:endParaRPr>
          </a:p>
        </p:txBody>
      </p:sp>
      <p:sp>
        <p:nvSpPr>
          <p:cNvPr id="9" name="矩形 8"/>
          <p:cNvSpPr/>
          <p:nvPr/>
        </p:nvSpPr>
        <p:spPr>
          <a:xfrm>
            <a:off x="1625602" y="4923103"/>
            <a:ext cx="901700" cy="781567"/>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3600" dirty="0">
                <a:solidFill>
                  <a:schemeClr val="bg1"/>
                </a:solidFill>
                <a:latin typeface="+mj-ea"/>
                <a:ea typeface="+mj-ea"/>
              </a:rPr>
              <a:t>3</a:t>
            </a:r>
            <a:endParaRPr lang="zh-CN" altLang="en-US" sz="3600" dirty="0">
              <a:solidFill>
                <a:schemeClr val="bg1"/>
              </a:solidFill>
              <a:latin typeface="+mj-ea"/>
              <a:ea typeface="+mj-ea"/>
            </a:endParaRPr>
          </a:p>
        </p:txBody>
      </p:sp>
      <p:sp>
        <p:nvSpPr>
          <p:cNvPr id="10" name="矩形 9"/>
          <p:cNvSpPr/>
          <p:nvPr/>
        </p:nvSpPr>
        <p:spPr>
          <a:xfrm>
            <a:off x="10404246" y="2506809"/>
            <a:ext cx="495300" cy="4293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dirty="0">
              <a:solidFill>
                <a:schemeClr val="bg1"/>
              </a:solidFill>
              <a:latin typeface="+mj-ea"/>
              <a:ea typeface="+mj-ea"/>
            </a:endParaRPr>
          </a:p>
        </p:txBody>
      </p:sp>
      <p:sp>
        <p:nvSpPr>
          <p:cNvPr id="11" name="矩形 10"/>
          <p:cNvSpPr/>
          <p:nvPr/>
        </p:nvSpPr>
        <p:spPr>
          <a:xfrm>
            <a:off x="10404246" y="3935534"/>
            <a:ext cx="495300" cy="4293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dirty="0">
              <a:solidFill>
                <a:schemeClr val="bg1"/>
              </a:solidFill>
              <a:latin typeface="+mj-ea"/>
              <a:ea typeface="+mj-ea"/>
            </a:endParaRPr>
          </a:p>
        </p:txBody>
      </p:sp>
      <p:sp>
        <p:nvSpPr>
          <p:cNvPr id="12" name="矩形 11"/>
          <p:cNvSpPr/>
          <p:nvPr/>
        </p:nvSpPr>
        <p:spPr>
          <a:xfrm>
            <a:off x="10404246" y="5364259"/>
            <a:ext cx="495300" cy="429311"/>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3600" dirty="0">
              <a:solidFill>
                <a:schemeClr val="bg1"/>
              </a:solidFill>
              <a:latin typeface="+mj-ea"/>
              <a:ea typeface="+mj-ea"/>
            </a:endParaRPr>
          </a:p>
        </p:txBody>
      </p:sp>
    </p:spTree>
    <p:extLst>
      <p:ext uri="{BB962C8B-B14F-4D97-AF65-F5344CB8AC3E}">
        <p14:creationId xmlns:p14="http://schemas.microsoft.com/office/powerpoint/2010/main" val="265203744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anim calcmode="lin" valueType="num">
                                      <p:cBhvr>
                                        <p:cTn id="8" dur="400" fill="hold"/>
                                        <p:tgtEl>
                                          <p:spTgt spid="4"/>
                                        </p:tgtEl>
                                        <p:attrNameLst>
                                          <p:attrName>ppt_x</p:attrName>
                                        </p:attrNameLst>
                                      </p:cBhvr>
                                      <p:tavLst>
                                        <p:tav tm="0">
                                          <p:val>
                                            <p:strVal val="#ppt_x"/>
                                          </p:val>
                                        </p:tav>
                                        <p:tav tm="100000">
                                          <p:val>
                                            <p:strVal val="#ppt_x"/>
                                          </p:val>
                                        </p:tav>
                                      </p:tavLst>
                                    </p:anim>
                                    <p:anim calcmode="lin" valueType="num">
                                      <p:cBhvr>
                                        <p:cTn id="9" dur="400" fill="hold"/>
                                        <p:tgtEl>
                                          <p:spTgt spid="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23" presetClass="entr" presetSubtype="528"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 calcmode="lin" valueType="num">
                                      <p:cBhvr>
                                        <p:cTn id="16" dur="1000" fill="hold"/>
                                        <p:tgtEl>
                                          <p:spTgt spid="7"/>
                                        </p:tgtEl>
                                        <p:attrNameLst>
                                          <p:attrName>ppt_x</p:attrName>
                                        </p:attrNameLst>
                                      </p:cBhvr>
                                      <p:tavLst>
                                        <p:tav tm="0">
                                          <p:val>
                                            <p:fltVal val="0.5"/>
                                          </p:val>
                                        </p:tav>
                                        <p:tav tm="100000">
                                          <p:val>
                                            <p:strVal val="#ppt_x"/>
                                          </p:val>
                                        </p:tav>
                                      </p:tavLst>
                                    </p:anim>
                                    <p:anim calcmode="lin" valueType="num">
                                      <p:cBhvr>
                                        <p:cTn id="17" dur="1000" fill="hold"/>
                                        <p:tgtEl>
                                          <p:spTgt spid="7"/>
                                        </p:tgtEl>
                                        <p:attrNameLst>
                                          <p:attrName>ppt_y</p:attrName>
                                        </p:attrNameLst>
                                      </p:cBhvr>
                                      <p:tavLst>
                                        <p:tav tm="0">
                                          <p:val>
                                            <p:fltVal val="0.5"/>
                                          </p:val>
                                        </p:tav>
                                        <p:tav tm="100000">
                                          <p:val>
                                            <p:strVal val="#ppt_y"/>
                                          </p:val>
                                        </p:tav>
                                      </p:tavLst>
                                    </p:anim>
                                  </p:childTnLst>
                                </p:cTn>
                              </p:par>
                              <p:par>
                                <p:cTn id="18" presetID="23" presetClass="entr" presetSubtype="528"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fltVal val="0"/>
                                          </p:val>
                                        </p:tav>
                                        <p:tav tm="100000">
                                          <p:val>
                                            <p:strVal val="#ppt_w"/>
                                          </p:val>
                                        </p:tav>
                                      </p:tavLst>
                                    </p:anim>
                                    <p:anim calcmode="lin" valueType="num">
                                      <p:cBhvr>
                                        <p:cTn id="21" dur="1000" fill="hold"/>
                                        <p:tgtEl>
                                          <p:spTgt spid="10"/>
                                        </p:tgtEl>
                                        <p:attrNameLst>
                                          <p:attrName>ppt_h</p:attrName>
                                        </p:attrNameLst>
                                      </p:cBhvr>
                                      <p:tavLst>
                                        <p:tav tm="0">
                                          <p:val>
                                            <p:fltVal val="0"/>
                                          </p:val>
                                        </p:tav>
                                        <p:tav tm="100000">
                                          <p:val>
                                            <p:strVal val="#ppt_h"/>
                                          </p:val>
                                        </p:tav>
                                      </p:tavLst>
                                    </p:anim>
                                    <p:anim calcmode="lin" valueType="num">
                                      <p:cBhvr>
                                        <p:cTn id="22" dur="1000" fill="hold"/>
                                        <p:tgtEl>
                                          <p:spTgt spid="10"/>
                                        </p:tgtEl>
                                        <p:attrNameLst>
                                          <p:attrName>ppt_x</p:attrName>
                                        </p:attrNameLst>
                                      </p:cBhvr>
                                      <p:tavLst>
                                        <p:tav tm="0">
                                          <p:val>
                                            <p:fltVal val="0.5"/>
                                          </p:val>
                                        </p:tav>
                                        <p:tav tm="100000">
                                          <p:val>
                                            <p:strVal val="#ppt_x"/>
                                          </p:val>
                                        </p:tav>
                                      </p:tavLst>
                                    </p:anim>
                                    <p:anim calcmode="lin" valueType="num">
                                      <p:cBhvr>
                                        <p:cTn id="23" dur="1000" fill="hold"/>
                                        <p:tgtEl>
                                          <p:spTgt spid="10"/>
                                        </p:tgtEl>
                                        <p:attrNameLst>
                                          <p:attrName>ppt_y</p:attrName>
                                        </p:attrNameLst>
                                      </p:cBhvr>
                                      <p:tavLst>
                                        <p:tav tm="0">
                                          <p:val>
                                            <p:fltVal val="0.5"/>
                                          </p:val>
                                        </p:tav>
                                        <p:tav tm="100000">
                                          <p:val>
                                            <p:strVal val="#ppt_y"/>
                                          </p:val>
                                        </p:tav>
                                      </p:tavLst>
                                    </p:anim>
                                  </p:childTnLst>
                                </p:cTn>
                              </p:par>
                            </p:childTnLst>
                          </p:cTn>
                        </p:par>
                        <p:par>
                          <p:cTn id="24" fill="hold">
                            <p:stCondLst>
                              <p:cond delay="1000"/>
                            </p:stCondLst>
                            <p:childTnLst>
                              <p:par>
                                <p:cTn id="25" presetID="43"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
                                        <p:tgtEl>
                                          <p:spTgt spid="5"/>
                                        </p:tgtEl>
                                      </p:cBhvr>
                                    </p:animEffect>
                                    <p:anim calcmode="lin" valueType="num">
                                      <p:cBhvr>
                                        <p:cTn id="28" dur="400" fill="hold"/>
                                        <p:tgtEl>
                                          <p:spTgt spid="5"/>
                                        </p:tgtEl>
                                        <p:attrNameLst>
                                          <p:attrName>ppt_x</p:attrName>
                                        </p:attrNameLst>
                                      </p:cBhvr>
                                      <p:tavLst>
                                        <p:tav tm="0">
                                          <p:val>
                                            <p:strVal val="#ppt_x"/>
                                          </p:val>
                                        </p:tav>
                                        <p:tav tm="100000">
                                          <p:val>
                                            <p:strVal val="#ppt_x"/>
                                          </p:val>
                                        </p:tav>
                                      </p:tavLst>
                                    </p:anim>
                                    <p:anim calcmode="lin" valueType="num">
                                      <p:cBhvr>
                                        <p:cTn id="29" dur="400" fill="hold"/>
                                        <p:tgtEl>
                                          <p:spTgt spid="5"/>
                                        </p:tgtEl>
                                        <p:attrNameLst>
                                          <p:attrName>ppt_y</p:attrName>
                                        </p:attrNameLst>
                                      </p:cBhvr>
                                      <p:tavLst>
                                        <p:tav tm="0">
                                          <p:val>
                                            <p:strVal val="#ppt_y+0.31"/>
                                          </p:val>
                                        </p:tav>
                                        <p:tav tm="100000">
                                          <p:val>
                                            <p:strVal val="#ppt_y+0.31"/>
                                          </p:val>
                                        </p:tav>
                                      </p:tavLst>
                                    </p:anim>
                                    <p:anim calcmode="lin" valueType="num">
                                      <p:cBhvr>
                                        <p:cTn id="30"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1"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2" presetID="23" presetClass="entr" presetSubtype="528"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ppt_w</p:attrName>
                                        </p:attrNameLst>
                                      </p:cBhvr>
                                      <p:tavLst>
                                        <p:tav tm="0">
                                          <p:val>
                                            <p:fltVal val="0"/>
                                          </p:val>
                                        </p:tav>
                                        <p:tav tm="100000">
                                          <p:val>
                                            <p:strVal val="#ppt_w"/>
                                          </p:val>
                                        </p:tav>
                                      </p:tavLst>
                                    </p:anim>
                                    <p:anim calcmode="lin" valueType="num">
                                      <p:cBhvr>
                                        <p:cTn id="35" dur="1000" fill="hold"/>
                                        <p:tgtEl>
                                          <p:spTgt spid="8"/>
                                        </p:tgtEl>
                                        <p:attrNameLst>
                                          <p:attrName>ppt_h</p:attrName>
                                        </p:attrNameLst>
                                      </p:cBhvr>
                                      <p:tavLst>
                                        <p:tav tm="0">
                                          <p:val>
                                            <p:fltVal val="0"/>
                                          </p:val>
                                        </p:tav>
                                        <p:tav tm="100000">
                                          <p:val>
                                            <p:strVal val="#ppt_h"/>
                                          </p:val>
                                        </p:tav>
                                      </p:tavLst>
                                    </p:anim>
                                    <p:anim calcmode="lin" valueType="num">
                                      <p:cBhvr>
                                        <p:cTn id="36" dur="1000" fill="hold"/>
                                        <p:tgtEl>
                                          <p:spTgt spid="8"/>
                                        </p:tgtEl>
                                        <p:attrNameLst>
                                          <p:attrName>ppt_x</p:attrName>
                                        </p:attrNameLst>
                                      </p:cBhvr>
                                      <p:tavLst>
                                        <p:tav tm="0">
                                          <p:val>
                                            <p:fltVal val="0.5"/>
                                          </p:val>
                                        </p:tav>
                                        <p:tav tm="100000">
                                          <p:val>
                                            <p:strVal val="#ppt_x"/>
                                          </p:val>
                                        </p:tav>
                                      </p:tavLst>
                                    </p:anim>
                                    <p:anim calcmode="lin" valueType="num">
                                      <p:cBhvr>
                                        <p:cTn id="37" dur="1000" fill="hold"/>
                                        <p:tgtEl>
                                          <p:spTgt spid="8"/>
                                        </p:tgtEl>
                                        <p:attrNameLst>
                                          <p:attrName>ppt_y</p:attrName>
                                        </p:attrNameLst>
                                      </p:cBhvr>
                                      <p:tavLst>
                                        <p:tav tm="0">
                                          <p:val>
                                            <p:fltVal val="0.5"/>
                                          </p:val>
                                        </p:tav>
                                        <p:tav tm="100000">
                                          <p:val>
                                            <p:strVal val="#ppt_y"/>
                                          </p:val>
                                        </p:tav>
                                      </p:tavLst>
                                    </p:anim>
                                  </p:childTnLst>
                                </p:cTn>
                              </p:par>
                              <p:par>
                                <p:cTn id="38" presetID="23" presetClass="entr" presetSubtype="528"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1000" fill="hold"/>
                                        <p:tgtEl>
                                          <p:spTgt spid="11"/>
                                        </p:tgtEl>
                                        <p:attrNameLst>
                                          <p:attrName>ppt_w</p:attrName>
                                        </p:attrNameLst>
                                      </p:cBhvr>
                                      <p:tavLst>
                                        <p:tav tm="0">
                                          <p:val>
                                            <p:fltVal val="0"/>
                                          </p:val>
                                        </p:tav>
                                        <p:tav tm="100000">
                                          <p:val>
                                            <p:strVal val="#ppt_w"/>
                                          </p:val>
                                        </p:tav>
                                      </p:tavLst>
                                    </p:anim>
                                    <p:anim calcmode="lin" valueType="num">
                                      <p:cBhvr>
                                        <p:cTn id="41" dur="1000" fill="hold"/>
                                        <p:tgtEl>
                                          <p:spTgt spid="11"/>
                                        </p:tgtEl>
                                        <p:attrNameLst>
                                          <p:attrName>ppt_h</p:attrName>
                                        </p:attrNameLst>
                                      </p:cBhvr>
                                      <p:tavLst>
                                        <p:tav tm="0">
                                          <p:val>
                                            <p:fltVal val="0"/>
                                          </p:val>
                                        </p:tav>
                                        <p:tav tm="100000">
                                          <p:val>
                                            <p:strVal val="#ppt_h"/>
                                          </p:val>
                                        </p:tav>
                                      </p:tavLst>
                                    </p:anim>
                                    <p:anim calcmode="lin" valueType="num">
                                      <p:cBhvr>
                                        <p:cTn id="42" dur="1000" fill="hold"/>
                                        <p:tgtEl>
                                          <p:spTgt spid="11"/>
                                        </p:tgtEl>
                                        <p:attrNameLst>
                                          <p:attrName>ppt_x</p:attrName>
                                        </p:attrNameLst>
                                      </p:cBhvr>
                                      <p:tavLst>
                                        <p:tav tm="0">
                                          <p:val>
                                            <p:fltVal val="0.5"/>
                                          </p:val>
                                        </p:tav>
                                        <p:tav tm="100000">
                                          <p:val>
                                            <p:strVal val="#ppt_x"/>
                                          </p:val>
                                        </p:tav>
                                      </p:tavLst>
                                    </p:anim>
                                    <p:anim calcmode="lin" valueType="num">
                                      <p:cBhvr>
                                        <p:cTn id="43" dur="1000" fill="hold"/>
                                        <p:tgtEl>
                                          <p:spTgt spid="11"/>
                                        </p:tgtEl>
                                        <p:attrNameLst>
                                          <p:attrName>ppt_y</p:attrName>
                                        </p:attrNameLst>
                                      </p:cBhvr>
                                      <p:tavLst>
                                        <p:tav tm="0">
                                          <p:val>
                                            <p:fltVal val="0.5"/>
                                          </p:val>
                                        </p:tav>
                                        <p:tav tm="100000">
                                          <p:val>
                                            <p:strVal val="#ppt_y"/>
                                          </p:val>
                                        </p:tav>
                                      </p:tavLst>
                                    </p:anim>
                                  </p:childTnLst>
                                </p:cTn>
                              </p:par>
                            </p:childTnLst>
                          </p:cTn>
                        </p:par>
                        <p:par>
                          <p:cTn id="44" fill="hold">
                            <p:stCondLst>
                              <p:cond delay="2000"/>
                            </p:stCondLst>
                            <p:childTnLst>
                              <p:par>
                                <p:cTn id="45" presetID="43"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
                                        <p:tgtEl>
                                          <p:spTgt spid="6"/>
                                        </p:tgtEl>
                                      </p:cBhvr>
                                    </p:animEffect>
                                    <p:anim calcmode="lin" valueType="num">
                                      <p:cBhvr>
                                        <p:cTn id="48" dur="400" fill="hold"/>
                                        <p:tgtEl>
                                          <p:spTgt spid="6"/>
                                        </p:tgtEl>
                                        <p:attrNameLst>
                                          <p:attrName>ppt_x</p:attrName>
                                        </p:attrNameLst>
                                      </p:cBhvr>
                                      <p:tavLst>
                                        <p:tav tm="0">
                                          <p:val>
                                            <p:strVal val="#ppt_x"/>
                                          </p:val>
                                        </p:tav>
                                        <p:tav tm="100000">
                                          <p:val>
                                            <p:strVal val="#ppt_x"/>
                                          </p:val>
                                        </p:tav>
                                      </p:tavLst>
                                    </p:anim>
                                    <p:anim calcmode="lin" valueType="num">
                                      <p:cBhvr>
                                        <p:cTn id="49" dur="400" fill="hold"/>
                                        <p:tgtEl>
                                          <p:spTgt spid="6"/>
                                        </p:tgtEl>
                                        <p:attrNameLst>
                                          <p:attrName>ppt_y</p:attrName>
                                        </p:attrNameLst>
                                      </p:cBhvr>
                                      <p:tavLst>
                                        <p:tav tm="0">
                                          <p:val>
                                            <p:strVal val="#ppt_y+0.31"/>
                                          </p:val>
                                        </p:tav>
                                        <p:tav tm="100000">
                                          <p:val>
                                            <p:strVal val="#ppt_y+0.31"/>
                                          </p:val>
                                        </p:tav>
                                      </p:tavLst>
                                    </p:anim>
                                    <p:anim calcmode="lin" valueType="num">
                                      <p:cBhvr>
                                        <p:cTn id="50"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1"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2" presetID="23" presetClass="entr" presetSubtype="528"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1000" fill="hold"/>
                                        <p:tgtEl>
                                          <p:spTgt spid="9"/>
                                        </p:tgtEl>
                                        <p:attrNameLst>
                                          <p:attrName>ppt_w</p:attrName>
                                        </p:attrNameLst>
                                      </p:cBhvr>
                                      <p:tavLst>
                                        <p:tav tm="0">
                                          <p:val>
                                            <p:fltVal val="0"/>
                                          </p:val>
                                        </p:tav>
                                        <p:tav tm="100000">
                                          <p:val>
                                            <p:strVal val="#ppt_w"/>
                                          </p:val>
                                        </p:tav>
                                      </p:tavLst>
                                    </p:anim>
                                    <p:anim calcmode="lin" valueType="num">
                                      <p:cBhvr>
                                        <p:cTn id="55" dur="1000" fill="hold"/>
                                        <p:tgtEl>
                                          <p:spTgt spid="9"/>
                                        </p:tgtEl>
                                        <p:attrNameLst>
                                          <p:attrName>ppt_h</p:attrName>
                                        </p:attrNameLst>
                                      </p:cBhvr>
                                      <p:tavLst>
                                        <p:tav tm="0">
                                          <p:val>
                                            <p:fltVal val="0"/>
                                          </p:val>
                                        </p:tav>
                                        <p:tav tm="100000">
                                          <p:val>
                                            <p:strVal val="#ppt_h"/>
                                          </p:val>
                                        </p:tav>
                                      </p:tavLst>
                                    </p:anim>
                                    <p:anim calcmode="lin" valueType="num">
                                      <p:cBhvr>
                                        <p:cTn id="56" dur="1000" fill="hold"/>
                                        <p:tgtEl>
                                          <p:spTgt spid="9"/>
                                        </p:tgtEl>
                                        <p:attrNameLst>
                                          <p:attrName>ppt_x</p:attrName>
                                        </p:attrNameLst>
                                      </p:cBhvr>
                                      <p:tavLst>
                                        <p:tav tm="0">
                                          <p:val>
                                            <p:fltVal val="0.5"/>
                                          </p:val>
                                        </p:tav>
                                        <p:tav tm="100000">
                                          <p:val>
                                            <p:strVal val="#ppt_x"/>
                                          </p:val>
                                        </p:tav>
                                      </p:tavLst>
                                    </p:anim>
                                    <p:anim calcmode="lin" valueType="num">
                                      <p:cBhvr>
                                        <p:cTn id="57" dur="1000" fill="hold"/>
                                        <p:tgtEl>
                                          <p:spTgt spid="9"/>
                                        </p:tgtEl>
                                        <p:attrNameLst>
                                          <p:attrName>ppt_y</p:attrName>
                                        </p:attrNameLst>
                                      </p:cBhvr>
                                      <p:tavLst>
                                        <p:tav tm="0">
                                          <p:val>
                                            <p:fltVal val="0.5"/>
                                          </p:val>
                                        </p:tav>
                                        <p:tav tm="100000">
                                          <p:val>
                                            <p:strVal val="#ppt_y"/>
                                          </p:val>
                                        </p:tav>
                                      </p:tavLst>
                                    </p:anim>
                                  </p:childTnLst>
                                </p:cTn>
                              </p:par>
                              <p:par>
                                <p:cTn id="58" presetID="23" presetClass="entr" presetSubtype="528"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1000" fill="hold"/>
                                        <p:tgtEl>
                                          <p:spTgt spid="12"/>
                                        </p:tgtEl>
                                        <p:attrNameLst>
                                          <p:attrName>ppt_w</p:attrName>
                                        </p:attrNameLst>
                                      </p:cBhvr>
                                      <p:tavLst>
                                        <p:tav tm="0">
                                          <p:val>
                                            <p:fltVal val="0"/>
                                          </p:val>
                                        </p:tav>
                                        <p:tav tm="100000">
                                          <p:val>
                                            <p:strVal val="#ppt_w"/>
                                          </p:val>
                                        </p:tav>
                                      </p:tavLst>
                                    </p:anim>
                                    <p:anim calcmode="lin" valueType="num">
                                      <p:cBhvr>
                                        <p:cTn id="61" dur="1000" fill="hold"/>
                                        <p:tgtEl>
                                          <p:spTgt spid="12"/>
                                        </p:tgtEl>
                                        <p:attrNameLst>
                                          <p:attrName>ppt_h</p:attrName>
                                        </p:attrNameLst>
                                      </p:cBhvr>
                                      <p:tavLst>
                                        <p:tav tm="0">
                                          <p:val>
                                            <p:fltVal val="0"/>
                                          </p:val>
                                        </p:tav>
                                        <p:tav tm="100000">
                                          <p:val>
                                            <p:strVal val="#ppt_h"/>
                                          </p:val>
                                        </p:tav>
                                      </p:tavLst>
                                    </p:anim>
                                    <p:anim calcmode="lin" valueType="num">
                                      <p:cBhvr>
                                        <p:cTn id="62" dur="1000" fill="hold"/>
                                        <p:tgtEl>
                                          <p:spTgt spid="12"/>
                                        </p:tgtEl>
                                        <p:attrNameLst>
                                          <p:attrName>ppt_x</p:attrName>
                                        </p:attrNameLst>
                                      </p:cBhvr>
                                      <p:tavLst>
                                        <p:tav tm="0">
                                          <p:val>
                                            <p:fltVal val="0.5"/>
                                          </p:val>
                                        </p:tav>
                                        <p:tav tm="100000">
                                          <p:val>
                                            <p:strVal val="#ppt_x"/>
                                          </p:val>
                                        </p:tav>
                                      </p:tavLst>
                                    </p:anim>
                                    <p:anim calcmode="lin" valueType="num">
                                      <p:cBhvr>
                                        <p:cTn id="63" dur="1000" fill="hold"/>
                                        <p:tgtEl>
                                          <p:spTgt spid="1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b="39410"/>
          <a:stretch/>
        </p:blipFill>
        <p:spPr>
          <a:xfrm>
            <a:off x="3426287" y="507620"/>
            <a:ext cx="5339427" cy="3125052"/>
          </a:xfrm>
          <a:prstGeom prst="rect">
            <a:avLst/>
          </a:prstGeom>
        </p:spPr>
      </p:pic>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13" y="2933245"/>
            <a:ext cx="12192000" cy="1123998"/>
          </a:xfrm>
          <a:prstGeom prst="rect">
            <a:avLst/>
          </a:prstGeom>
          <a:effectLst>
            <a:outerShdw dist="25400" dir="16200000" sx="101000" sy="101000" rotWithShape="0">
              <a:schemeClr val="bg1"/>
            </a:outerShdw>
          </a:effectLst>
        </p:spPr>
      </p:pic>
      <p:sp>
        <p:nvSpPr>
          <p:cNvPr id="12" name="矩形 11"/>
          <p:cNvSpPr/>
          <p:nvPr/>
        </p:nvSpPr>
        <p:spPr>
          <a:xfrm flipH="1">
            <a:off x="14512" y="4050279"/>
            <a:ext cx="12192000" cy="2807721"/>
          </a:xfrm>
          <a:prstGeom prst="rect">
            <a:avLst/>
          </a:prstGeom>
          <a:solidFill>
            <a:schemeClr val="tx2"/>
          </a:solidFill>
          <a:ln w="57150" cmpd="thickThin">
            <a:noFill/>
          </a:ln>
        </p:spPr>
        <p:txBody>
          <a:bodyPr wrap="none" lIns="36000" rIns="36000" anchor="ctr" anchorCtr="1">
            <a:noAutofit/>
          </a:bodyPr>
          <a:lstStyle/>
          <a:p>
            <a:endParaRPr lang="zh-CN" altLang="en-US" sz="4000">
              <a:solidFill>
                <a:schemeClr val="bg1"/>
              </a:solidFill>
              <a:latin typeface="+mj-ea"/>
              <a:ea typeface="+mj-ea"/>
            </a:endParaRPr>
          </a:p>
        </p:txBody>
      </p:sp>
      <p:sp>
        <p:nvSpPr>
          <p:cNvPr id="19" name="文本框 18"/>
          <p:cNvSpPr txBox="1"/>
          <p:nvPr/>
        </p:nvSpPr>
        <p:spPr>
          <a:xfrm>
            <a:off x="4003119" y="4086271"/>
            <a:ext cx="4185761" cy="1200329"/>
          </a:xfrm>
          <a:prstGeom prst="rect">
            <a:avLst/>
          </a:prstGeom>
          <a:noFill/>
        </p:spPr>
        <p:txBody>
          <a:bodyPr wrap="none" rtlCol="0">
            <a:spAutoFit/>
          </a:bodyPr>
          <a:lstStyle>
            <a:defPPr>
              <a:defRPr lang="zh-CN"/>
            </a:defPPr>
            <a:lvl1pPr>
              <a:defRPr sz="5400">
                <a:solidFill>
                  <a:schemeClr val="bg1"/>
                </a:solidFill>
                <a:latin typeface="汉仪菱心体简" panose="02010609000101010101" pitchFamily="49" charset="-122"/>
                <a:ea typeface="汉仪菱心体简" panose="02010609000101010101" pitchFamily="49" charset="-122"/>
              </a:defRPr>
            </a:lvl1pPr>
          </a:lstStyle>
          <a:p>
            <a:pPr algn="ctr"/>
            <a:r>
              <a:rPr lang="zh-CN" altLang="en-US" sz="7200" spc="600" dirty="0">
                <a:solidFill>
                  <a:schemeClr val="accent1"/>
                </a:solidFill>
              </a:rPr>
              <a:t>谢谢观看</a:t>
            </a:r>
          </a:p>
        </p:txBody>
      </p:sp>
      <p:sp>
        <p:nvSpPr>
          <p:cNvPr id="14" name="文本框 13"/>
          <p:cNvSpPr txBox="1"/>
          <p:nvPr/>
        </p:nvSpPr>
        <p:spPr>
          <a:xfrm>
            <a:off x="1966687" y="5410597"/>
            <a:ext cx="8519885" cy="524827"/>
          </a:xfrm>
          <a:prstGeom prst="hexagon">
            <a:avLst>
              <a:gd name="adj" fmla="val 52655"/>
              <a:gd name="vf" fmla="val 115470"/>
            </a:avLst>
          </a:prstGeom>
          <a:solidFill>
            <a:schemeClr val="accent1"/>
          </a:solidFill>
          <a:ln w="57150" cmpd="thickThin">
            <a:solidFill>
              <a:schemeClr val="tx2"/>
            </a:solidFill>
          </a:ln>
        </p:spPr>
        <p:txBody>
          <a:bodyPr wrap="square" lIns="0" tIns="0" rIns="0" bIns="0" anchor="ctr" anchorCtr="1">
            <a:noAutofit/>
          </a:bodyPr>
          <a:lstStyle>
            <a:defPPr>
              <a:defRPr lang="zh-CN"/>
            </a:defPPr>
            <a:lvl1pPr>
              <a:defRPr>
                <a:solidFill>
                  <a:schemeClr val="tx2"/>
                </a:solidFill>
                <a:latin typeface="+mj-ea"/>
                <a:ea typeface="+mj-ea"/>
              </a:defRPr>
            </a:lvl1pPr>
          </a:lstStyle>
          <a:p>
            <a:r>
              <a:rPr lang="zh-CN" altLang="en-US" dirty="0"/>
              <a:t>两学一做</a:t>
            </a:r>
            <a:r>
              <a:rPr lang="en-US" altLang="zh-CN" dirty="0"/>
              <a:t>|</a:t>
            </a:r>
            <a:r>
              <a:rPr lang="zh-CN" altLang="en-US" dirty="0"/>
              <a:t>精品党课</a:t>
            </a:r>
            <a:r>
              <a:rPr lang="en-US" altLang="zh-CN" dirty="0"/>
              <a:t>|</a:t>
            </a:r>
            <a:r>
              <a:rPr lang="zh-CN" altLang="en-US" dirty="0"/>
              <a:t>全部要点</a:t>
            </a:r>
            <a:r>
              <a:rPr lang="en-US" altLang="zh-CN" dirty="0"/>
              <a:t>|</a:t>
            </a:r>
            <a:r>
              <a:rPr lang="zh-CN" altLang="en-US" dirty="0"/>
              <a:t>精细解读</a:t>
            </a:r>
            <a:r>
              <a:rPr lang="en-US" altLang="zh-CN" dirty="0"/>
              <a:t>|</a:t>
            </a:r>
            <a:r>
              <a:rPr lang="zh-CN" altLang="en-US" dirty="0"/>
              <a:t>直接可用</a:t>
            </a:r>
            <a:r>
              <a:rPr lang="en-US" altLang="zh-CN" dirty="0"/>
              <a:t>|</a:t>
            </a:r>
            <a:r>
              <a:rPr lang="zh-CN" altLang="en-US" dirty="0"/>
              <a:t>内容详细</a:t>
            </a:r>
            <a:r>
              <a:rPr lang="en-US" altLang="zh-CN" dirty="0"/>
              <a:t>|</a:t>
            </a:r>
            <a:r>
              <a:rPr lang="zh-CN" altLang="en-US" dirty="0"/>
              <a:t>全动态</a:t>
            </a:r>
          </a:p>
        </p:txBody>
      </p:sp>
    </p:spTree>
    <p:extLst>
      <p:ext uri="{BB962C8B-B14F-4D97-AF65-F5344CB8AC3E}">
        <p14:creationId xmlns:p14="http://schemas.microsoft.com/office/powerpoint/2010/main" val="373836444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900" decel="100000" fill="hold"/>
                                        <p:tgtEl>
                                          <p:spTgt spid="10"/>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1000" fill="hold"/>
                                        <p:tgtEl>
                                          <p:spTgt spid="19"/>
                                        </p:tgtEl>
                                        <p:attrNameLst>
                                          <p:attrName>ppt_w</p:attrName>
                                        </p:attrNameLst>
                                      </p:cBhvr>
                                      <p:tavLst>
                                        <p:tav tm="0">
                                          <p:val>
                                            <p:fltVal val="0"/>
                                          </p:val>
                                        </p:tav>
                                        <p:tav tm="100000">
                                          <p:val>
                                            <p:strVal val="#ppt_w"/>
                                          </p:val>
                                        </p:tav>
                                      </p:tavLst>
                                    </p:anim>
                                    <p:anim calcmode="lin" valueType="num">
                                      <p:cBhvr>
                                        <p:cTn id="24" dur="1000" fill="hold"/>
                                        <p:tgtEl>
                                          <p:spTgt spid="19"/>
                                        </p:tgtEl>
                                        <p:attrNameLst>
                                          <p:attrName>ppt_h</p:attrName>
                                        </p:attrNameLst>
                                      </p:cBhvr>
                                      <p:tavLst>
                                        <p:tav tm="0">
                                          <p:val>
                                            <p:fltVal val="0"/>
                                          </p:val>
                                        </p:tav>
                                        <p:tav tm="100000">
                                          <p:val>
                                            <p:strVal val="#ppt_h"/>
                                          </p:val>
                                        </p:tav>
                                      </p:tavLst>
                                    </p:anim>
                                    <p:animEffect transition="in" filter="fade">
                                      <p:cBhvr>
                                        <p:cTn id="25" dur="1000"/>
                                        <p:tgtEl>
                                          <p:spTgt spid="19"/>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3688669"/>
            <a:ext cx="12192000" cy="2146075"/>
          </a:xfrm>
          <a:prstGeom prst="rect">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endParaRPr lang="zh-CN" altLang="en-US" sz="6000">
              <a:solidFill>
                <a:schemeClr val="bg1"/>
              </a:solidFill>
              <a:latin typeface="+mj-ea"/>
              <a:ea typeface="+mj-ea"/>
            </a:endParaRPr>
          </a:p>
        </p:txBody>
      </p:sp>
      <p:sp>
        <p:nvSpPr>
          <p:cNvPr id="4" name="矩形 3"/>
          <p:cNvSpPr/>
          <p:nvPr/>
        </p:nvSpPr>
        <p:spPr>
          <a:xfrm>
            <a:off x="1050361" y="3997845"/>
            <a:ext cx="5802921" cy="1477328"/>
          </a:xfrm>
          <a:prstGeom prst="rect">
            <a:avLst/>
          </a:prstGeom>
        </p:spPr>
        <p:txBody>
          <a:bodyPr wrap="square">
            <a:spAutoFit/>
          </a:bodyPr>
          <a:lstStyle/>
          <a:p>
            <a:pPr>
              <a:lnSpc>
                <a:spcPct val="150000"/>
              </a:lnSpc>
            </a:pPr>
            <a:r>
              <a:rPr lang="zh-CN" altLang="en-US" sz="2000" dirty="0">
                <a:solidFill>
                  <a:schemeClr val="bg1"/>
                </a:solidFill>
                <a:latin typeface="Microsoft YaHei" panose="020B0503020204020204" pitchFamily="34" charset="-122"/>
                <a:ea typeface="Microsoft YaHei" panose="020B0503020204020204" pitchFamily="34" charset="-122"/>
              </a:rPr>
              <a:t>考察期间，他谈到了“两学一做”，指出“两学一做”学习教育是今年党的建设的一件大事，各级党组织务必精心组织、扎实推进，确保取得实效。</a:t>
            </a:r>
            <a:endParaRPr lang="zh-CN" altLang="en-US" sz="2000" dirty="0">
              <a:solidFill>
                <a:schemeClr val="bg1"/>
              </a:solidFill>
            </a:endParaRPr>
          </a:p>
        </p:txBody>
      </p:sp>
      <p:sp>
        <p:nvSpPr>
          <p:cNvPr id="5" name="标题 4"/>
          <p:cNvSpPr>
            <a:spLocks noGrp="1"/>
          </p:cNvSpPr>
          <p:nvPr>
            <p:ph type="title"/>
          </p:nvPr>
        </p:nvSpPr>
        <p:spPr/>
        <p:txBody>
          <a:bodyPr>
            <a:normAutofit/>
          </a:bodyPr>
          <a:lstStyle/>
          <a:p>
            <a:r>
              <a:rPr lang="zh-CN" altLang="en-US" dirty="0"/>
              <a:t>“两学一做</a:t>
            </a:r>
            <a:r>
              <a:rPr lang="zh-CN" altLang="en-US" spc="-2000" dirty="0"/>
              <a:t>”</a:t>
            </a:r>
            <a:r>
              <a:rPr lang="zh-CN" altLang="en-US" dirty="0"/>
              <a:t>学习教育的背景</a:t>
            </a:r>
          </a:p>
        </p:txBody>
      </p:sp>
      <p:sp>
        <p:nvSpPr>
          <p:cNvPr id="2" name="文本占位符 1"/>
          <p:cNvSpPr>
            <a:spLocks noGrp="1"/>
          </p:cNvSpPr>
          <p:nvPr>
            <p:ph type="body" idx="1"/>
          </p:nvPr>
        </p:nvSpPr>
        <p:spPr/>
        <p:txBody>
          <a:bodyPr/>
          <a:lstStyle/>
          <a:p>
            <a:pPr lvl="0"/>
            <a:r>
              <a:rPr lang="en-US" altLang="zh-CN" dirty="0"/>
              <a:t>1 </a:t>
            </a:r>
            <a:r>
              <a:rPr lang="zh-CN" altLang="en-US" dirty="0"/>
              <a:t>两学一做的背景介绍</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7690" y="2448139"/>
            <a:ext cx="5083327" cy="4409863"/>
          </a:xfrm>
          <a:prstGeom prst="rect">
            <a:avLst/>
          </a:prstGeom>
        </p:spPr>
      </p:pic>
      <p:sp>
        <p:nvSpPr>
          <p:cNvPr id="7" name="矩形 6"/>
          <p:cNvSpPr/>
          <p:nvPr/>
        </p:nvSpPr>
        <p:spPr>
          <a:xfrm>
            <a:off x="1612856" y="1727380"/>
            <a:ext cx="5509842" cy="707886"/>
          </a:xfrm>
          <a:prstGeom prst="rect">
            <a:avLst/>
          </a:prstGeom>
        </p:spPr>
        <p:txBody>
          <a:bodyPr wrap="none">
            <a:spAutoFit/>
          </a:bodyPr>
          <a:lstStyle/>
          <a:p>
            <a:r>
              <a:rPr lang="en-US" altLang="zh-CN" sz="4000" spc="300" dirty="0">
                <a:solidFill>
                  <a:schemeClr val="tx2"/>
                </a:solidFill>
                <a:latin typeface="+mj-ea"/>
                <a:ea typeface="+mj-ea"/>
              </a:rPr>
              <a:t>2016</a:t>
            </a:r>
            <a:r>
              <a:rPr lang="zh-CN" altLang="en-US" sz="4000" spc="300" dirty="0">
                <a:solidFill>
                  <a:schemeClr val="tx2"/>
                </a:solidFill>
                <a:latin typeface="+mj-ea"/>
                <a:ea typeface="+mj-ea"/>
              </a:rPr>
              <a:t>年</a:t>
            </a:r>
            <a:r>
              <a:rPr lang="en-US" altLang="zh-CN" sz="4000" spc="300" dirty="0">
                <a:solidFill>
                  <a:schemeClr val="tx2"/>
                </a:solidFill>
                <a:latin typeface="+mj-ea"/>
                <a:ea typeface="+mj-ea"/>
              </a:rPr>
              <a:t>4</a:t>
            </a:r>
            <a:r>
              <a:rPr lang="zh-CN" altLang="en-US" sz="4000" spc="300" dirty="0">
                <a:solidFill>
                  <a:schemeClr val="tx2"/>
                </a:solidFill>
                <a:latin typeface="+mj-ea"/>
                <a:ea typeface="+mj-ea"/>
              </a:rPr>
              <a:t>月</a:t>
            </a:r>
            <a:r>
              <a:rPr lang="en-US" altLang="zh-CN" sz="4000" spc="300" dirty="0">
                <a:solidFill>
                  <a:schemeClr val="tx2"/>
                </a:solidFill>
                <a:latin typeface="+mj-ea"/>
                <a:ea typeface="+mj-ea"/>
              </a:rPr>
              <a:t>24</a:t>
            </a:r>
            <a:r>
              <a:rPr lang="zh-CN" altLang="en-US" sz="4000" spc="300" dirty="0">
                <a:solidFill>
                  <a:schemeClr val="tx2"/>
                </a:solidFill>
                <a:latin typeface="+mj-ea"/>
                <a:ea typeface="+mj-ea"/>
              </a:rPr>
              <a:t>日至</a:t>
            </a:r>
            <a:r>
              <a:rPr lang="en-US" altLang="zh-CN" sz="4000" spc="300" dirty="0">
                <a:solidFill>
                  <a:schemeClr val="tx2"/>
                </a:solidFill>
                <a:latin typeface="+mj-ea"/>
                <a:ea typeface="+mj-ea"/>
              </a:rPr>
              <a:t>27</a:t>
            </a:r>
            <a:r>
              <a:rPr lang="zh-CN" altLang="en-US" sz="4000" spc="300" dirty="0">
                <a:solidFill>
                  <a:schemeClr val="tx2"/>
                </a:solidFill>
                <a:latin typeface="+mj-ea"/>
                <a:ea typeface="+mj-ea"/>
              </a:rPr>
              <a:t>日</a:t>
            </a:r>
          </a:p>
        </p:txBody>
      </p:sp>
      <p:sp>
        <p:nvSpPr>
          <p:cNvPr id="8" name="矩形 7"/>
          <p:cNvSpPr/>
          <p:nvPr/>
        </p:nvSpPr>
        <p:spPr>
          <a:xfrm>
            <a:off x="1659344" y="2448141"/>
            <a:ext cx="5416868" cy="830997"/>
          </a:xfrm>
          <a:prstGeom prst="rect">
            <a:avLst/>
          </a:prstGeom>
        </p:spPr>
        <p:txBody>
          <a:bodyPr wrap="none">
            <a:spAutoFit/>
          </a:bodyPr>
          <a:lstStyle/>
          <a:p>
            <a:r>
              <a:rPr lang="zh-CN" altLang="en-US" sz="4800" spc="300" dirty="0">
                <a:solidFill>
                  <a:schemeClr val="tx2"/>
                </a:solidFill>
                <a:latin typeface="+mj-ea"/>
                <a:ea typeface="+mj-ea"/>
              </a:rPr>
              <a:t>习近平在安徽调研</a:t>
            </a:r>
          </a:p>
        </p:txBody>
      </p:sp>
    </p:spTree>
    <p:extLst>
      <p:ext uri="{BB962C8B-B14F-4D97-AF65-F5344CB8AC3E}">
        <p14:creationId xmlns:p14="http://schemas.microsoft.com/office/powerpoint/2010/main" val="359664291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900" decel="100000" fill="hold"/>
                                        <p:tgtEl>
                                          <p:spTgt spid="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900" decel="100000" fill="hold"/>
                                        <p:tgtEl>
                                          <p:spTgt spid="8"/>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16" presetClass="entr" presetSubtype="42"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outHorizontal)">
                                      <p:cBhvr>
                                        <p:cTn id="25" dur="1000"/>
                                        <p:tgtEl>
                                          <p:spTgt spid="9"/>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上凸弯带形 6"/>
          <p:cNvSpPr/>
          <p:nvPr/>
        </p:nvSpPr>
        <p:spPr>
          <a:xfrm>
            <a:off x="3460379" y="2189967"/>
            <a:ext cx="5271247" cy="1184127"/>
          </a:xfrm>
          <a:prstGeom prst="ellipseRibbon2">
            <a:avLst>
              <a:gd name="adj1" fmla="val 17732"/>
              <a:gd name="adj2" fmla="val 69592"/>
              <a:gd name="adj3" fmla="val 7958"/>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zh-CN" altLang="en-US" sz="4400">
                <a:solidFill>
                  <a:schemeClr val="bg1"/>
                </a:solidFill>
                <a:latin typeface="+mj-ea"/>
                <a:ea typeface="+mj-ea"/>
              </a:rPr>
              <a:t>两学一做</a:t>
            </a:r>
          </a:p>
        </p:txBody>
      </p:sp>
      <p:sp>
        <p:nvSpPr>
          <p:cNvPr id="4" name="标题 3"/>
          <p:cNvSpPr>
            <a:spLocks noGrp="1"/>
          </p:cNvSpPr>
          <p:nvPr>
            <p:ph type="title"/>
          </p:nvPr>
        </p:nvSpPr>
        <p:spPr/>
        <p:txBody>
          <a:bodyPr>
            <a:normAutofit/>
          </a:bodyPr>
          <a:lstStyle/>
          <a:p>
            <a:r>
              <a:rPr lang="zh-CN" altLang="en-US" dirty="0"/>
              <a:t>一项重大政治任务</a:t>
            </a:r>
          </a:p>
        </p:txBody>
      </p:sp>
      <p:sp>
        <p:nvSpPr>
          <p:cNvPr id="2" name="文本占位符 1"/>
          <p:cNvSpPr>
            <a:spLocks noGrp="1"/>
          </p:cNvSpPr>
          <p:nvPr>
            <p:ph type="body" idx="1"/>
          </p:nvPr>
        </p:nvSpPr>
        <p:spPr/>
        <p:txBody>
          <a:bodyPr/>
          <a:lstStyle/>
          <a:p>
            <a:pPr lvl="0"/>
            <a:r>
              <a:rPr lang="en-US" altLang="zh-CN" dirty="0"/>
              <a:t>1 </a:t>
            </a:r>
            <a:r>
              <a:rPr lang="zh-CN" altLang="en-US" dirty="0"/>
              <a:t>两学一做的背景介绍</a:t>
            </a:r>
          </a:p>
        </p:txBody>
      </p:sp>
      <p:sp>
        <p:nvSpPr>
          <p:cNvPr id="5" name="矩形 4"/>
          <p:cNvSpPr/>
          <p:nvPr/>
        </p:nvSpPr>
        <p:spPr>
          <a:xfrm>
            <a:off x="3951826" y="3608494"/>
            <a:ext cx="4288353" cy="584775"/>
          </a:xfrm>
          <a:prstGeom prst="rect">
            <a:avLst/>
          </a:prstGeom>
        </p:spPr>
        <p:txBody>
          <a:bodyPr wrap="none">
            <a:spAutoFit/>
          </a:bodyPr>
          <a:lstStyle/>
          <a:p>
            <a:r>
              <a:rPr lang="zh-CN" altLang="en-US" sz="3200" dirty="0">
                <a:solidFill>
                  <a:srgbClr val="000000"/>
                </a:solidFill>
                <a:latin typeface="+mj-ea"/>
                <a:ea typeface="+mj-ea"/>
              </a:rPr>
              <a:t>作为一项重大政治任务</a:t>
            </a:r>
            <a:endParaRPr lang="zh-CN" altLang="en-US" sz="3200" dirty="0">
              <a:latin typeface="+mj-ea"/>
              <a:ea typeface="+mj-ea"/>
            </a:endParaRPr>
          </a:p>
        </p:txBody>
      </p:sp>
      <p:sp>
        <p:nvSpPr>
          <p:cNvPr id="6" name="六边形 5"/>
          <p:cNvSpPr/>
          <p:nvPr/>
        </p:nvSpPr>
        <p:spPr>
          <a:xfrm>
            <a:off x="2486811" y="4427667"/>
            <a:ext cx="7218383" cy="1025388"/>
          </a:xfrm>
          <a:prstGeom prst="hexagon">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4000" dirty="0">
                <a:solidFill>
                  <a:schemeClr val="tx2"/>
                </a:solidFill>
                <a:latin typeface="+mj-ea"/>
                <a:ea typeface="+mj-ea"/>
              </a:rPr>
              <a:t>尽好责、抓到位、见实效</a:t>
            </a:r>
          </a:p>
        </p:txBody>
      </p:sp>
    </p:spTree>
    <p:extLst>
      <p:ext uri="{BB962C8B-B14F-4D97-AF65-F5344CB8AC3E}">
        <p14:creationId xmlns:p14="http://schemas.microsoft.com/office/powerpoint/2010/main" val="371895753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什么是“两学一做”？</a:t>
            </a:r>
          </a:p>
        </p:txBody>
      </p:sp>
      <p:sp>
        <p:nvSpPr>
          <p:cNvPr id="3" name="文本占位符 2"/>
          <p:cNvSpPr>
            <a:spLocks noGrp="1"/>
          </p:cNvSpPr>
          <p:nvPr>
            <p:ph type="body" idx="1"/>
          </p:nvPr>
        </p:nvSpPr>
        <p:spPr/>
        <p:txBody>
          <a:bodyPr/>
          <a:lstStyle/>
          <a:p>
            <a:r>
              <a:rPr lang="en-US" altLang="zh-CN" dirty="0"/>
              <a:t>1 </a:t>
            </a:r>
            <a:r>
              <a:rPr lang="zh-CN" altLang="en-US" dirty="0"/>
              <a:t>两学一做的背景介绍</a:t>
            </a:r>
          </a:p>
        </p:txBody>
      </p:sp>
      <p:grpSp>
        <p:nvGrpSpPr>
          <p:cNvPr id="30" name="组合 29"/>
          <p:cNvGrpSpPr/>
          <p:nvPr/>
        </p:nvGrpSpPr>
        <p:grpSpPr>
          <a:xfrm>
            <a:off x="2502339" y="2560600"/>
            <a:ext cx="1695745" cy="1695747"/>
            <a:chOff x="2480822" y="2182288"/>
            <a:chExt cx="1695745" cy="1695745"/>
          </a:xfrm>
        </p:grpSpPr>
        <p:grpSp>
          <p:nvGrpSpPr>
            <p:cNvPr id="13" name="组合 12"/>
            <p:cNvGrpSpPr/>
            <p:nvPr/>
          </p:nvGrpSpPr>
          <p:grpSpPr>
            <a:xfrm>
              <a:off x="2480822" y="2182288"/>
              <a:ext cx="1695745" cy="1695745"/>
              <a:chOff x="6798833" y="3560400"/>
              <a:chExt cx="1080000" cy="1080000"/>
            </a:xfrm>
          </p:grpSpPr>
          <p:sp>
            <p:nvSpPr>
              <p:cNvPr id="8" name="矩形 7"/>
              <p:cNvSpPr/>
              <p:nvPr/>
            </p:nvSpPr>
            <p:spPr>
              <a:xfrm>
                <a:off x="6798833" y="3560400"/>
                <a:ext cx="1080000" cy="10800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tx2"/>
                  </a:solidFill>
                </a:endParaRPr>
              </a:p>
            </p:txBody>
          </p:sp>
          <p:cxnSp>
            <p:nvCxnSpPr>
              <p:cNvPr id="10" name="直接连接符 9"/>
              <p:cNvCxnSpPr>
                <a:stCxn id="8" idx="1"/>
                <a:endCxn id="8" idx="3"/>
              </p:cNvCxnSpPr>
              <p:nvPr/>
            </p:nvCxnSpPr>
            <p:spPr>
              <a:xfrm>
                <a:off x="6798833" y="4100400"/>
                <a:ext cx="1080000" cy="0"/>
              </a:xfrm>
              <a:prstGeom prst="line">
                <a:avLst/>
              </a:prstGeom>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0"/>
                <a:endCxn id="8" idx="2"/>
              </p:cNvCxnSpPr>
              <p:nvPr/>
            </p:nvCxnSpPr>
            <p:spPr>
              <a:xfrm>
                <a:off x="7338833" y="3560400"/>
                <a:ext cx="0" cy="1080000"/>
              </a:xfrm>
              <a:prstGeom prst="line">
                <a:avLst/>
              </a:prstGeom>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6" name="矩形 5"/>
            <p:cNvSpPr/>
            <p:nvPr/>
          </p:nvSpPr>
          <p:spPr>
            <a:xfrm>
              <a:off x="2672105" y="2306885"/>
              <a:ext cx="1313180" cy="1446548"/>
            </a:xfrm>
            <a:prstGeom prst="rect">
              <a:avLst/>
            </a:prstGeom>
          </p:spPr>
          <p:txBody>
            <a:bodyPr wrap="none">
              <a:spAutoFit/>
            </a:bodyPr>
            <a:lstStyle/>
            <a:p>
              <a:r>
                <a:rPr lang="zh-CN" altLang="en-US" sz="8800" b="1" dirty="0">
                  <a:solidFill>
                    <a:schemeClr val="tx2"/>
                  </a:solidFill>
                  <a:latin typeface="+mj-ea"/>
                  <a:ea typeface="+mj-ea"/>
                </a:rPr>
                <a:t>学</a:t>
              </a:r>
              <a:endParaRPr lang="zh-CN" altLang="en-US" sz="8800" dirty="0">
                <a:solidFill>
                  <a:schemeClr val="tx2"/>
                </a:solidFill>
                <a:latin typeface="+mj-ea"/>
                <a:ea typeface="+mj-ea"/>
              </a:endParaRPr>
            </a:p>
          </p:txBody>
        </p:sp>
      </p:grpSp>
      <p:sp>
        <p:nvSpPr>
          <p:cNvPr id="15" name="矩形 14"/>
          <p:cNvSpPr/>
          <p:nvPr/>
        </p:nvSpPr>
        <p:spPr>
          <a:xfrm>
            <a:off x="2539731" y="4416533"/>
            <a:ext cx="1620957" cy="523220"/>
          </a:xfrm>
          <a:prstGeom prst="rect">
            <a:avLst/>
          </a:prstGeom>
        </p:spPr>
        <p:txBody>
          <a:bodyPr wrap="none">
            <a:spAutoFit/>
          </a:bodyPr>
          <a:lstStyle/>
          <a:p>
            <a:r>
              <a:rPr lang="zh-CN" altLang="en-US" sz="2800" b="1" dirty="0">
                <a:solidFill>
                  <a:srgbClr val="000000"/>
                </a:solidFill>
                <a:latin typeface="+mn-ea"/>
              </a:rPr>
              <a:t>党章党规</a:t>
            </a:r>
            <a:endParaRPr lang="zh-CN" altLang="en-US" sz="2800" b="1" dirty="0">
              <a:latin typeface="+mn-ea"/>
            </a:endParaRPr>
          </a:p>
        </p:txBody>
      </p:sp>
      <p:sp>
        <p:nvSpPr>
          <p:cNvPr id="16" name="矩形 15"/>
          <p:cNvSpPr/>
          <p:nvPr/>
        </p:nvSpPr>
        <p:spPr>
          <a:xfrm>
            <a:off x="5230251" y="4416533"/>
            <a:ext cx="1620957" cy="523220"/>
          </a:xfrm>
          <a:prstGeom prst="rect">
            <a:avLst/>
          </a:prstGeom>
        </p:spPr>
        <p:txBody>
          <a:bodyPr wrap="none">
            <a:spAutoFit/>
          </a:bodyPr>
          <a:lstStyle/>
          <a:p>
            <a:r>
              <a:rPr lang="zh-CN" altLang="en-US" sz="2800" b="1" dirty="0">
                <a:solidFill>
                  <a:srgbClr val="000000"/>
                </a:solidFill>
                <a:latin typeface="+mn-ea"/>
              </a:rPr>
              <a:t>系列讲话</a:t>
            </a:r>
            <a:endParaRPr lang="zh-CN" altLang="en-US" sz="2800" b="1" dirty="0">
              <a:latin typeface="+mn-ea"/>
            </a:endParaRPr>
          </a:p>
        </p:txBody>
      </p:sp>
      <p:sp>
        <p:nvSpPr>
          <p:cNvPr id="17" name="矩形 16"/>
          <p:cNvSpPr/>
          <p:nvPr/>
        </p:nvSpPr>
        <p:spPr>
          <a:xfrm>
            <a:off x="7920767" y="4416533"/>
            <a:ext cx="1620957" cy="523220"/>
          </a:xfrm>
          <a:prstGeom prst="rect">
            <a:avLst/>
          </a:prstGeom>
        </p:spPr>
        <p:txBody>
          <a:bodyPr wrap="none">
            <a:spAutoFit/>
          </a:bodyPr>
          <a:lstStyle/>
          <a:p>
            <a:r>
              <a:rPr lang="zh-CN" altLang="en-US" sz="2800" b="1" dirty="0">
                <a:latin typeface="+mn-ea"/>
              </a:rPr>
              <a:t>合格党员</a:t>
            </a:r>
          </a:p>
        </p:txBody>
      </p:sp>
      <p:grpSp>
        <p:nvGrpSpPr>
          <p:cNvPr id="31" name="组合 30"/>
          <p:cNvGrpSpPr/>
          <p:nvPr/>
        </p:nvGrpSpPr>
        <p:grpSpPr>
          <a:xfrm>
            <a:off x="5192856" y="2560600"/>
            <a:ext cx="1695745" cy="1695747"/>
            <a:chOff x="5318240" y="2182288"/>
            <a:chExt cx="1695745" cy="1695745"/>
          </a:xfrm>
        </p:grpSpPr>
        <p:grpSp>
          <p:nvGrpSpPr>
            <p:cNvPr id="19" name="组合 18"/>
            <p:cNvGrpSpPr/>
            <p:nvPr/>
          </p:nvGrpSpPr>
          <p:grpSpPr>
            <a:xfrm>
              <a:off x="5318240" y="2182288"/>
              <a:ext cx="1695745" cy="1695745"/>
              <a:chOff x="6798833" y="3560400"/>
              <a:chExt cx="1080000" cy="1080000"/>
            </a:xfrm>
          </p:grpSpPr>
          <p:sp>
            <p:nvSpPr>
              <p:cNvPr id="21" name="矩形 20"/>
              <p:cNvSpPr/>
              <p:nvPr/>
            </p:nvSpPr>
            <p:spPr>
              <a:xfrm>
                <a:off x="6798833" y="3560400"/>
                <a:ext cx="1080000" cy="10800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tx2"/>
                  </a:solidFill>
                </a:endParaRPr>
              </a:p>
            </p:txBody>
          </p:sp>
          <p:cxnSp>
            <p:nvCxnSpPr>
              <p:cNvPr id="22" name="直接连接符 21"/>
              <p:cNvCxnSpPr>
                <a:stCxn id="21" idx="1"/>
                <a:endCxn id="21" idx="3"/>
              </p:cNvCxnSpPr>
              <p:nvPr/>
            </p:nvCxnSpPr>
            <p:spPr>
              <a:xfrm>
                <a:off x="6798833" y="4100400"/>
                <a:ext cx="1080000" cy="0"/>
              </a:xfrm>
              <a:prstGeom prst="line">
                <a:avLst/>
              </a:prstGeom>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21" idx="0"/>
                <a:endCxn id="21" idx="2"/>
              </p:cNvCxnSpPr>
              <p:nvPr/>
            </p:nvCxnSpPr>
            <p:spPr>
              <a:xfrm>
                <a:off x="7338833" y="3560400"/>
                <a:ext cx="0" cy="1080000"/>
              </a:xfrm>
              <a:prstGeom prst="line">
                <a:avLst/>
              </a:prstGeom>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5509523" y="2306885"/>
              <a:ext cx="1313180" cy="1446548"/>
            </a:xfrm>
            <a:prstGeom prst="rect">
              <a:avLst/>
            </a:prstGeom>
          </p:spPr>
          <p:txBody>
            <a:bodyPr wrap="none">
              <a:spAutoFit/>
            </a:bodyPr>
            <a:lstStyle/>
            <a:p>
              <a:r>
                <a:rPr lang="zh-CN" altLang="en-US" sz="8800" b="1" dirty="0">
                  <a:solidFill>
                    <a:schemeClr val="tx2"/>
                  </a:solidFill>
                  <a:latin typeface="+mj-ea"/>
                  <a:ea typeface="+mj-ea"/>
                </a:rPr>
                <a:t>学</a:t>
              </a:r>
              <a:endParaRPr lang="zh-CN" altLang="en-US" sz="8800" dirty="0">
                <a:solidFill>
                  <a:schemeClr val="tx2"/>
                </a:solidFill>
                <a:latin typeface="+mj-ea"/>
                <a:ea typeface="+mj-ea"/>
              </a:endParaRPr>
            </a:p>
          </p:txBody>
        </p:sp>
      </p:grpSp>
      <p:grpSp>
        <p:nvGrpSpPr>
          <p:cNvPr id="32" name="组合 31"/>
          <p:cNvGrpSpPr/>
          <p:nvPr/>
        </p:nvGrpSpPr>
        <p:grpSpPr>
          <a:xfrm>
            <a:off x="7883375" y="2560600"/>
            <a:ext cx="1695745" cy="1695747"/>
            <a:chOff x="7861858" y="2182288"/>
            <a:chExt cx="1695745" cy="1695745"/>
          </a:xfrm>
        </p:grpSpPr>
        <p:grpSp>
          <p:nvGrpSpPr>
            <p:cNvPr id="25" name="组合 24"/>
            <p:cNvGrpSpPr/>
            <p:nvPr/>
          </p:nvGrpSpPr>
          <p:grpSpPr>
            <a:xfrm>
              <a:off x="7861858" y="2182288"/>
              <a:ext cx="1695745" cy="1695745"/>
              <a:chOff x="6798833" y="3560400"/>
              <a:chExt cx="1080000" cy="1080000"/>
            </a:xfrm>
          </p:grpSpPr>
          <p:sp>
            <p:nvSpPr>
              <p:cNvPr id="27" name="矩形 26"/>
              <p:cNvSpPr/>
              <p:nvPr/>
            </p:nvSpPr>
            <p:spPr>
              <a:xfrm>
                <a:off x="6798833" y="3560400"/>
                <a:ext cx="1080000" cy="10800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tx2"/>
                  </a:solidFill>
                </a:endParaRPr>
              </a:p>
            </p:txBody>
          </p:sp>
          <p:cxnSp>
            <p:nvCxnSpPr>
              <p:cNvPr id="28" name="直接连接符 27"/>
              <p:cNvCxnSpPr>
                <a:stCxn id="27" idx="1"/>
                <a:endCxn id="27" idx="3"/>
              </p:cNvCxnSpPr>
              <p:nvPr/>
            </p:nvCxnSpPr>
            <p:spPr>
              <a:xfrm>
                <a:off x="6798833" y="4100400"/>
                <a:ext cx="1080000" cy="0"/>
              </a:xfrm>
              <a:prstGeom prst="line">
                <a:avLst/>
              </a:prstGeom>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27" idx="0"/>
                <a:endCxn id="27" idx="2"/>
              </p:cNvCxnSpPr>
              <p:nvPr/>
            </p:nvCxnSpPr>
            <p:spPr>
              <a:xfrm>
                <a:off x="7338833" y="3560400"/>
                <a:ext cx="0" cy="1080000"/>
              </a:xfrm>
              <a:prstGeom prst="line">
                <a:avLst/>
              </a:prstGeom>
              <a:ln w="222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26" name="矩形 25"/>
            <p:cNvSpPr/>
            <p:nvPr/>
          </p:nvSpPr>
          <p:spPr>
            <a:xfrm>
              <a:off x="8053141" y="2306885"/>
              <a:ext cx="1313180" cy="1446548"/>
            </a:xfrm>
            <a:prstGeom prst="rect">
              <a:avLst/>
            </a:prstGeom>
          </p:spPr>
          <p:txBody>
            <a:bodyPr wrap="none">
              <a:spAutoFit/>
            </a:bodyPr>
            <a:lstStyle/>
            <a:p>
              <a:r>
                <a:rPr lang="zh-CN" altLang="en-US" sz="8800" dirty="0">
                  <a:solidFill>
                    <a:schemeClr val="tx2"/>
                  </a:solidFill>
                  <a:latin typeface="+mj-ea"/>
                  <a:ea typeface="+mj-ea"/>
                </a:rPr>
                <a:t>做</a:t>
              </a:r>
            </a:p>
          </p:txBody>
        </p:sp>
      </p:grpSp>
    </p:spTree>
    <p:extLst>
      <p:ext uri="{BB962C8B-B14F-4D97-AF65-F5344CB8AC3E}">
        <p14:creationId xmlns:p14="http://schemas.microsoft.com/office/powerpoint/2010/main" val="285226943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900" decel="100000" fill="hold"/>
                                        <p:tgtEl>
                                          <p:spTgt spid="1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2000"/>
                            </p:stCondLst>
                            <p:childTnLst>
                              <p:par>
                                <p:cTn id="24" presetID="37"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900" decel="100000" fill="hold"/>
                                        <p:tgtEl>
                                          <p:spTgt spid="16"/>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ppt_w</p:attrName>
                                        </p:attrNameLst>
                                      </p:cBhvr>
                                      <p:tavLst>
                                        <p:tav tm="0">
                                          <p:val>
                                            <p:fltVal val="0"/>
                                          </p:val>
                                        </p:tav>
                                        <p:tav tm="100000">
                                          <p:val>
                                            <p:strVal val="#ppt_w"/>
                                          </p:val>
                                        </p:tav>
                                      </p:tavLst>
                                    </p:anim>
                                    <p:anim calcmode="lin" valueType="num">
                                      <p:cBhvr>
                                        <p:cTn id="34" dur="500" fill="hold"/>
                                        <p:tgtEl>
                                          <p:spTgt spid="32"/>
                                        </p:tgtEl>
                                        <p:attrNameLst>
                                          <p:attrName>ppt_h</p:attrName>
                                        </p:attrNameLst>
                                      </p:cBhvr>
                                      <p:tavLst>
                                        <p:tav tm="0">
                                          <p:val>
                                            <p:fltVal val="0"/>
                                          </p:val>
                                        </p:tav>
                                        <p:tav tm="100000">
                                          <p:val>
                                            <p:strVal val="#ppt_h"/>
                                          </p:val>
                                        </p:tav>
                                      </p:tavLst>
                                    </p:anim>
                                    <p:animEffect transition="in" filter="fade">
                                      <p:cBhvr>
                                        <p:cTn id="35" dur="500"/>
                                        <p:tgtEl>
                                          <p:spTgt spid="32"/>
                                        </p:tgtEl>
                                      </p:cBhvr>
                                    </p:animEffect>
                                  </p:childTnLst>
                                </p:cTn>
                              </p:par>
                            </p:childTnLst>
                          </p:cTn>
                        </p:par>
                        <p:par>
                          <p:cTn id="36" fill="hold">
                            <p:stCondLst>
                              <p:cond delay="3500"/>
                            </p:stCondLst>
                            <p:childTnLst>
                              <p:par>
                                <p:cTn id="37" presetID="37"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900" decel="100000" fill="hold"/>
                                        <p:tgtEl>
                                          <p:spTgt spid="17"/>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下箭头 7"/>
          <p:cNvSpPr/>
          <p:nvPr/>
        </p:nvSpPr>
        <p:spPr>
          <a:xfrm>
            <a:off x="4853493" y="2935737"/>
            <a:ext cx="2420471" cy="1079819"/>
          </a:xfrm>
          <a:prstGeom prst="downArrow">
            <a:avLst>
              <a:gd name="adj1" fmla="val 50000"/>
              <a:gd name="adj2" fmla="val 35186"/>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3600" dirty="0">
                <a:solidFill>
                  <a:schemeClr val="tx2"/>
                </a:solidFill>
                <a:latin typeface="+mj-ea"/>
                <a:ea typeface="+mj-ea"/>
              </a:rPr>
              <a:t>面向</a:t>
            </a:r>
          </a:p>
        </p:txBody>
      </p:sp>
      <p:sp>
        <p:nvSpPr>
          <p:cNvPr id="4" name="标题 3"/>
          <p:cNvSpPr>
            <a:spLocks noGrp="1"/>
          </p:cNvSpPr>
          <p:nvPr>
            <p:ph type="title"/>
          </p:nvPr>
        </p:nvSpPr>
        <p:spPr/>
        <p:txBody>
          <a:bodyPr>
            <a:normAutofit/>
          </a:bodyPr>
          <a:lstStyle/>
          <a:p>
            <a:r>
              <a:rPr lang="zh-CN" altLang="en-US" dirty="0"/>
              <a:t>学习教育的范围</a:t>
            </a:r>
          </a:p>
        </p:txBody>
      </p:sp>
      <p:sp>
        <p:nvSpPr>
          <p:cNvPr id="2" name="文本占位符 1"/>
          <p:cNvSpPr>
            <a:spLocks noGrp="1"/>
          </p:cNvSpPr>
          <p:nvPr>
            <p:ph type="body" idx="1"/>
          </p:nvPr>
        </p:nvSpPr>
        <p:spPr/>
        <p:txBody>
          <a:bodyPr/>
          <a:lstStyle/>
          <a:p>
            <a:r>
              <a:rPr lang="en-US" altLang="zh-CN" dirty="0"/>
              <a:t>1 </a:t>
            </a:r>
            <a:r>
              <a:rPr lang="zh-CN" altLang="en-US" dirty="0"/>
              <a:t>两学一做的背景介绍</a:t>
            </a:r>
          </a:p>
        </p:txBody>
      </p:sp>
      <p:sp>
        <p:nvSpPr>
          <p:cNvPr id="5" name="上凸弯带形 4"/>
          <p:cNvSpPr/>
          <p:nvPr/>
        </p:nvSpPr>
        <p:spPr>
          <a:xfrm>
            <a:off x="2402543" y="1785491"/>
            <a:ext cx="7386919" cy="1184127"/>
          </a:xfrm>
          <a:prstGeom prst="ellipseRibbon2">
            <a:avLst>
              <a:gd name="adj1" fmla="val 17732"/>
              <a:gd name="adj2" fmla="val 100000"/>
              <a:gd name="adj3" fmla="val 7958"/>
            </a:avLst>
          </a:prstGeom>
          <a:solidFill>
            <a:schemeClr val="tx2"/>
          </a:solidFill>
          <a:ln w="57150" cmpd="thickThin">
            <a:solidFill>
              <a:schemeClr val="tx2">
                <a:lumMod val="75000"/>
              </a:schemeClr>
            </a:solidFill>
          </a:ln>
        </p:spPr>
        <p:txBody>
          <a:bodyPr vert="horz" wrap="none" lIns="0" tIns="0" rIns="0" bIns="0" rtlCol="0" anchor="ctr" anchorCtr="1">
            <a:noAutofit/>
          </a:bodyPr>
          <a:lstStyle/>
          <a:p>
            <a:pPr>
              <a:spcBef>
                <a:spcPts val="1000"/>
              </a:spcBef>
            </a:pPr>
            <a:r>
              <a:rPr lang="en-US" altLang="zh-CN" sz="2800" dirty="0">
                <a:solidFill>
                  <a:schemeClr val="bg1"/>
                </a:solidFill>
                <a:latin typeface="+mj-ea"/>
                <a:ea typeface="+mj-ea"/>
              </a:rPr>
              <a:t>“</a:t>
            </a:r>
            <a:r>
              <a:rPr lang="zh-CN" altLang="en-US" sz="2800" dirty="0">
                <a:solidFill>
                  <a:schemeClr val="bg1"/>
                </a:solidFill>
                <a:latin typeface="+mj-ea"/>
                <a:ea typeface="+mj-ea"/>
              </a:rPr>
              <a:t>两学一做</a:t>
            </a:r>
            <a:r>
              <a:rPr lang="en-US" altLang="zh-CN" sz="2800" dirty="0">
                <a:solidFill>
                  <a:schemeClr val="bg1"/>
                </a:solidFill>
                <a:latin typeface="+mj-ea"/>
                <a:ea typeface="+mj-ea"/>
              </a:rPr>
              <a:t>”</a:t>
            </a:r>
            <a:r>
              <a:rPr lang="zh-CN" altLang="en-US" sz="2800" dirty="0">
                <a:solidFill>
                  <a:schemeClr val="bg1"/>
                </a:solidFill>
                <a:latin typeface="+mj-ea"/>
                <a:ea typeface="+mj-ea"/>
              </a:rPr>
              <a:t>学习教育对象是谁</a:t>
            </a:r>
            <a:r>
              <a:rPr lang="en-US" altLang="zh-CN" sz="2800" dirty="0">
                <a:solidFill>
                  <a:schemeClr val="bg1"/>
                </a:solidFill>
                <a:latin typeface="+mj-ea"/>
                <a:ea typeface="+mj-ea"/>
              </a:rPr>
              <a:t>?</a:t>
            </a:r>
            <a:endParaRPr lang="zh-CN" altLang="en-US" sz="2800" dirty="0">
              <a:solidFill>
                <a:schemeClr val="bg1"/>
              </a:solidFill>
              <a:latin typeface="+mj-ea"/>
              <a:ea typeface="+mj-ea"/>
            </a:endParaRPr>
          </a:p>
        </p:txBody>
      </p:sp>
      <p:sp>
        <p:nvSpPr>
          <p:cNvPr id="7" name="矩形 6"/>
          <p:cNvSpPr/>
          <p:nvPr/>
        </p:nvSpPr>
        <p:spPr>
          <a:xfrm>
            <a:off x="4464784" y="3998617"/>
            <a:ext cx="3262432" cy="923330"/>
          </a:xfrm>
          <a:prstGeom prst="rect">
            <a:avLst/>
          </a:prstGeom>
        </p:spPr>
        <p:txBody>
          <a:bodyPr wrap="none">
            <a:spAutoFit/>
          </a:bodyPr>
          <a:lstStyle/>
          <a:p>
            <a:r>
              <a:rPr lang="zh-CN" altLang="en-US" sz="5400" b="1" spc="600" dirty="0">
                <a:solidFill>
                  <a:schemeClr val="tx2"/>
                </a:solidFill>
                <a:latin typeface="+mj-ea"/>
                <a:ea typeface="+mj-ea"/>
              </a:rPr>
              <a:t>全体党员</a:t>
            </a:r>
            <a:endParaRPr lang="zh-CN" altLang="en-US" sz="5400" spc="600" dirty="0">
              <a:solidFill>
                <a:schemeClr val="tx2"/>
              </a:solidFill>
              <a:latin typeface="+mj-ea"/>
              <a:ea typeface="+mj-ea"/>
            </a:endParaRPr>
          </a:p>
        </p:txBody>
      </p:sp>
      <p:sp>
        <p:nvSpPr>
          <p:cNvPr id="9" name="矩形 8"/>
          <p:cNvSpPr/>
          <p:nvPr/>
        </p:nvSpPr>
        <p:spPr>
          <a:xfrm>
            <a:off x="2081575" y="4991072"/>
            <a:ext cx="3600000" cy="830997"/>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3600" dirty="0">
                <a:solidFill>
                  <a:schemeClr val="tx2"/>
                </a:solidFill>
                <a:latin typeface="+mj-ea"/>
                <a:ea typeface="+mj-ea"/>
              </a:rPr>
              <a:t>党员领导干部</a:t>
            </a:r>
          </a:p>
        </p:txBody>
      </p:sp>
      <p:sp>
        <p:nvSpPr>
          <p:cNvPr id="10" name="矩形 9"/>
          <p:cNvSpPr/>
          <p:nvPr/>
        </p:nvSpPr>
        <p:spPr>
          <a:xfrm>
            <a:off x="6510425" y="4991072"/>
            <a:ext cx="3600000" cy="830997"/>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3600" dirty="0">
                <a:solidFill>
                  <a:schemeClr val="tx2"/>
                </a:solidFill>
                <a:latin typeface="+mj-ea"/>
                <a:ea typeface="+mj-ea"/>
              </a:rPr>
              <a:t>普通党员</a:t>
            </a:r>
          </a:p>
        </p:txBody>
      </p:sp>
      <p:sp>
        <p:nvSpPr>
          <p:cNvPr id="13" name="矩形 12"/>
          <p:cNvSpPr/>
          <p:nvPr/>
        </p:nvSpPr>
        <p:spPr>
          <a:xfrm>
            <a:off x="4112879" y="4664970"/>
            <a:ext cx="2032929" cy="2215991"/>
          </a:xfrm>
          <a:prstGeom prst="rect">
            <a:avLst/>
          </a:prstGeom>
        </p:spPr>
        <p:txBody>
          <a:bodyPr wrap="none">
            <a:spAutoFit/>
          </a:bodyPr>
          <a:lstStyle/>
          <a:p>
            <a:r>
              <a:rPr lang="zh-CN" altLang="en-US" sz="13800" b="1" spc="600" dirty="0">
                <a:solidFill>
                  <a:schemeClr val="tx2"/>
                </a:solidFill>
                <a:latin typeface="+mj-ea"/>
                <a:ea typeface="+mj-ea"/>
              </a:rPr>
              <a:t>√</a:t>
            </a:r>
          </a:p>
        </p:txBody>
      </p:sp>
      <p:sp>
        <p:nvSpPr>
          <p:cNvPr id="14" name="矩形 13"/>
          <p:cNvSpPr/>
          <p:nvPr/>
        </p:nvSpPr>
        <p:spPr>
          <a:xfrm>
            <a:off x="8556067" y="4664970"/>
            <a:ext cx="2032929" cy="2215991"/>
          </a:xfrm>
          <a:prstGeom prst="rect">
            <a:avLst/>
          </a:prstGeom>
        </p:spPr>
        <p:txBody>
          <a:bodyPr wrap="none">
            <a:spAutoFit/>
          </a:bodyPr>
          <a:lstStyle/>
          <a:p>
            <a:r>
              <a:rPr lang="zh-CN" altLang="en-US" sz="13800" b="1" spc="600" dirty="0">
                <a:solidFill>
                  <a:schemeClr val="tx2"/>
                </a:solidFill>
                <a:latin typeface="+mj-ea"/>
                <a:ea typeface="+mj-ea"/>
              </a:rPr>
              <a:t>√</a:t>
            </a:r>
          </a:p>
        </p:txBody>
      </p:sp>
    </p:spTree>
    <p:extLst>
      <p:ext uri="{BB962C8B-B14F-4D97-AF65-F5344CB8AC3E}">
        <p14:creationId xmlns:p14="http://schemas.microsoft.com/office/powerpoint/2010/main" val="210042557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3" presetClass="entr" presetSubtype="3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6*min(max(#ppt_w*#ppt_h,.3),1)-7.4)/-.7*#ppt_w"/>
                                          </p:val>
                                        </p:tav>
                                        <p:tav tm="100000">
                                          <p:val>
                                            <p:strVal val="#ppt_w"/>
                                          </p:val>
                                        </p:tav>
                                      </p:tavLst>
                                    </p:anim>
                                    <p:anim calcmode="lin" valueType="num">
                                      <p:cBhvr>
                                        <p:cTn id="21" dur="500" fill="hold"/>
                                        <p:tgtEl>
                                          <p:spTgt spid="7"/>
                                        </p:tgtEl>
                                        <p:attrNameLst>
                                          <p:attrName>ppt_h</p:attrName>
                                        </p:attrNameLst>
                                      </p:cBhvr>
                                      <p:tavLst>
                                        <p:tav tm="0">
                                          <p:val>
                                            <p:strVal val="(6*min(max(#ppt_w*#ppt_h,.3),1)-7.4)/-.7*#ppt_h"/>
                                          </p:val>
                                        </p:tav>
                                        <p:tav tm="100000">
                                          <p:val>
                                            <p:strVal val="#ppt_h"/>
                                          </p:val>
                                        </p:tav>
                                      </p:tavLst>
                                    </p:anim>
                                    <p:anim calcmode="lin" valueType="num">
                                      <p:cBhvr>
                                        <p:cTn id="22" dur="500" fill="hold"/>
                                        <p:tgtEl>
                                          <p:spTgt spid="7"/>
                                        </p:tgtEl>
                                        <p:attrNameLst>
                                          <p:attrName>ppt_x</p:attrName>
                                        </p:attrNameLst>
                                      </p:cBhvr>
                                      <p:tavLst>
                                        <p:tav tm="0">
                                          <p:val>
                                            <p:fltVal val="0.5"/>
                                          </p:val>
                                        </p:tav>
                                        <p:tav tm="100000">
                                          <p:val>
                                            <p:strVal val="#ppt_x"/>
                                          </p:val>
                                        </p:tav>
                                      </p:tavLst>
                                    </p:anim>
                                    <p:anim calcmode="lin" valueType="num">
                                      <p:cBhvr>
                                        <p:cTn id="23"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2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par>
                          <p:cTn id="37" fill="hold">
                            <p:stCondLst>
                              <p:cond delay="4000"/>
                            </p:stCondLst>
                            <p:childTnLst>
                              <p:par>
                                <p:cTn id="38" presetID="23" presetClass="entr" presetSubtype="16"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7" grpId="0"/>
      <p:bldP spid="9" grpId="0" animBg="1"/>
      <p:bldP spid="10" grpId="0" animBg="1"/>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下箭头 28"/>
          <p:cNvSpPr/>
          <p:nvPr/>
        </p:nvSpPr>
        <p:spPr>
          <a:xfrm>
            <a:off x="4211057" y="2434333"/>
            <a:ext cx="3396243" cy="3090169"/>
          </a:xfrm>
          <a:prstGeom prst="downArrow">
            <a:avLst>
              <a:gd name="adj1" fmla="val 50000"/>
              <a:gd name="adj2" fmla="val 35186"/>
            </a:avLst>
          </a:prstGeom>
          <a:solidFill>
            <a:schemeClr val="tx2"/>
          </a:solidFill>
          <a:ln w="57150" cmpd="thickThin">
            <a:solidFill>
              <a:schemeClr val="tx2">
                <a:lumMod val="75000"/>
              </a:schemeClr>
            </a:solidFill>
          </a:ln>
        </p:spPr>
        <p:txBody>
          <a:bodyPr vert="eaVert" wrap="none" lIns="0" tIns="360000" rIns="0" bIns="0" rtlCol="0" anchor="ctr" anchorCtr="1">
            <a:noAutofit/>
          </a:bodyPr>
          <a:lstStyle/>
          <a:p>
            <a:pPr algn="r">
              <a:spcBef>
                <a:spcPts val="1000"/>
              </a:spcBef>
            </a:pPr>
            <a:r>
              <a:rPr lang="zh-CN" altLang="en-US" sz="3200" dirty="0">
                <a:solidFill>
                  <a:schemeClr val="bg1"/>
                </a:solidFill>
                <a:latin typeface="+mj-ea"/>
                <a:ea typeface="+mj-ea"/>
              </a:rPr>
              <a:t>全面从严治党</a:t>
            </a:r>
          </a:p>
        </p:txBody>
      </p:sp>
      <p:sp>
        <p:nvSpPr>
          <p:cNvPr id="8" name="下箭头 7"/>
          <p:cNvSpPr/>
          <p:nvPr/>
        </p:nvSpPr>
        <p:spPr>
          <a:xfrm>
            <a:off x="1124687" y="3404053"/>
            <a:ext cx="2420471" cy="1079819"/>
          </a:xfrm>
          <a:prstGeom prst="downArrow">
            <a:avLst>
              <a:gd name="adj1" fmla="val 50000"/>
              <a:gd name="adj2" fmla="val 35186"/>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4000" dirty="0">
                <a:solidFill>
                  <a:schemeClr val="tx2"/>
                </a:solidFill>
                <a:latin typeface="+mj-ea"/>
                <a:ea typeface="+mj-ea"/>
              </a:rPr>
              <a:t>拓展</a:t>
            </a:r>
          </a:p>
        </p:txBody>
      </p:sp>
      <p:sp>
        <p:nvSpPr>
          <p:cNvPr id="4" name="标题 3"/>
          <p:cNvSpPr>
            <a:spLocks noGrp="1"/>
          </p:cNvSpPr>
          <p:nvPr>
            <p:ph type="title"/>
          </p:nvPr>
        </p:nvSpPr>
        <p:spPr/>
        <p:txBody>
          <a:bodyPr>
            <a:normAutofit/>
          </a:bodyPr>
          <a:lstStyle/>
          <a:p>
            <a:r>
              <a:rPr lang="zh-CN" altLang="en-US" dirty="0"/>
              <a:t>学习教育的范围</a:t>
            </a:r>
          </a:p>
        </p:txBody>
      </p:sp>
      <p:sp>
        <p:nvSpPr>
          <p:cNvPr id="2" name="文本占位符 1"/>
          <p:cNvSpPr>
            <a:spLocks noGrp="1"/>
          </p:cNvSpPr>
          <p:nvPr>
            <p:ph type="body" idx="1"/>
          </p:nvPr>
        </p:nvSpPr>
        <p:spPr/>
        <p:txBody>
          <a:bodyPr/>
          <a:lstStyle/>
          <a:p>
            <a:r>
              <a:rPr lang="en-US" altLang="zh-CN" dirty="0"/>
              <a:t>1 </a:t>
            </a:r>
            <a:r>
              <a:rPr lang="zh-CN" altLang="en-US" dirty="0"/>
              <a:t>两学一做的背景介绍</a:t>
            </a:r>
          </a:p>
        </p:txBody>
      </p:sp>
      <p:sp>
        <p:nvSpPr>
          <p:cNvPr id="7" name="矩形 6"/>
          <p:cNvSpPr/>
          <p:nvPr/>
        </p:nvSpPr>
        <p:spPr>
          <a:xfrm>
            <a:off x="1124685" y="4528017"/>
            <a:ext cx="2339102" cy="646331"/>
          </a:xfrm>
          <a:prstGeom prst="rect">
            <a:avLst/>
          </a:prstGeom>
        </p:spPr>
        <p:txBody>
          <a:bodyPr wrap="none">
            <a:spAutoFit/>
          </a:bodyPr>
          <a:lstStyle/>
          <a:p>
            <a:r>
              <a:rPr lang="zh-CN" altLang="en-US" sz="3600" spc="600" dirty="0">
                <a:latin typeface="+mj-ea"/>
                <a:ea typeface="+mj-ea"/>
              </a:rPr>
              <a:t>广大党员</a:t>
            </a:r>
          </a:p>
        </p:txBody>
      </p:sp>
      <p:sp>
        <p:nvSpPr>
          <p:cNvPr id="17" name="矩形 16"/>
          <p:cNvSpPr/>
          <p:nvPr/>
        </p:nvSpPr>
        <p:spPr>
          <a:xfrm>
            <a:off x="1201629" y="2659846"/>
            <a:ext cx="2185214" cy="646331"/>
          </a:xfrm>
          <a:prstGeom prst="rect">
            <a:avLst/>
          </a:prstGeom>
        </p:spPr>
        <p:txBody>
          <a:bodyPr wrap="none">
            <a:spAutoFit/>
          </a:bodyPr>
          <a:lstStyle/>
          <a:p>
            <a:r>
              <a:rPr lang="zh-CN" altLang="en-US" sz="3600" spc="300" dirty="0">
                <a:latin typeface="+mj-ea"/>
                <a:ea typeface="+mj-ea"/>
              </a:rPr>
              <a:t>关键少数</a:t>
            </a:r>
          </a:p>
        </p:txBody>
      </p:sp>
      <p:sp>
        <p:nvSpPr>
          <p:cNvPr id="19" name="下箭头 18"/>
          <p:cNvSpPr/>
          <p:nvPr/>
        </p:nvSpPr>
        <p:spPr>
          <a:xfrm>
            <a:off x="8450363" y="3404053"/>
            <a:ext cx="2420471" cy="1079819"/>
          </a:xfrm>
          <a:prstGeom prst="downArrow">
            <a:avLst>
              <a:gd name="adj1" fmla="val 50000"/>
              <a:gd name="adj2" fmla="val 35186"/>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4000" dirty="0">
                <a:solidFill>
                  <a:schemeClr val="tx2"/>
                </a:solidFill>
                <a:latin typeface="+mj-ea"/>
                <a:ea typeface="+mj-ea"/>
              </a:rPr>
              <a:t>延伸</a:t>
            </a:r>
          </a:p>
        </p:txBody>
      </p:sp>
      <p:sp>
        <p:nvSpPr>
          <p:cNvPr id="20" name="矩形 19"/>
          <p:cNvSpPr/>
          <p:nvPr/>
        </p:nvSpPr>
        <p:spPr>
          <a:xfrm>
            <a:off x="8129762" y="4528017"/>
            <a:ext cx="2877711" cy="646331"/>
          </a:xfrm>
          <a:prstGeom prst="rect">
            <a:avLst/>
          </a:prstGeom>
        </p:spPr>
        <p:txBody>
          <a:bodyPr wrap="none">
            <a:spAutoFit/>
          </a:bodyPr>
          <a:lstStyle/>
          <a:p>
            <a:r>
              <a:rPr lang="zh-CN" altLang="en-US" sz="3600" spc="600" dirty="0">
                <a:latin typeface="+mj-ea"/>
                <a:ea typeface="+mj-ea"/>
              </a:rPr>
              <a:t>经常性教育</a:t>
            </a:r>
          </a:p>
        </p:txBody>
      </p:sp>
      <p:sp>
        <p:nvSpPr>
          <p:cNvPr id="21" name="矩形 20"/>
          <p:cNvSpPr/>
          <p:nvPr/>
        </p:nvSpPr>
        <p:spPr>
          <a:xfrm>
            <a:off x="8225943" y="2659846"/>
            <a:ext cx="2685351" cy="646331"/>
          </a:xfrm>
          <a:prstGeom prst="rect">
            <a:avLst/>
          </a:prstGeom>
        </p:spPr>
        <p:txBody>
          <a:bodyPr wrap="none">
            <a:spAutoFit/>
          </a:bodyPr>
          <a:lstStyle/>
          <a:p>
            <a:r>
              <a:rPr lang="zh-CN" altLang="en-US" sz="3600" spc="300" dirty="0">
                <a:latin typeface="+mj-ea"/>
                <a:ea typeface="+mj-ea"/>
              </a:rPr>
              <a:t>集中性教育</a:t>
            </a:r>
          </a:p>
        </p:txBody>
      </p:sp>
      <p:sp>
        <p:nvSpPr>
          <p:cNvPr id="11" name="矩形 10"/>
          <p:cNvSpPr/>
          <p:nvPr/>
        </p:nvSpPr>
        <p:spPr>
          <a:xfrm>
            <a:off x="1783383" y="1653257"/>
            <a:ext cx="8905003" cy="727993"/>
          </a:xfrm>
          <a:prstGeom prst="rect">
            <a:avLst/>
          </a:prstGeom>
          <a:solidFill>
            <a:schemeClr val="bg1">
              <a:alpha val="50000"/>
            </a:schemeClr>
          </a:solidFill>
          <a:ln w="57150" cmpd="thickThin">
            <a:solidFill>
              <a:schemeClr val="tx2"/>
            </a:solidFill>
          </a:ln>
        </p:spPr>
        <p:txBody>
          <a:bodyPr wrap="square" lIns="0" tIns="0" rIns="0" bIns="0" anchor="ctr" anchorCtr="1">
            <a:noAutofit/>
          </a:bodyPr>
          <a:lstStyle/>
          <a:p>
            <a:r>
              <a:rPr lang="zh-CN" altLang="en-US" sz="4000" dirty="0">
                <a:solidFill>
                  <a:schemeClr val="tx2"/>
                </a:solidFill>
                <a:latin typeface="+mj-ea"/>
                <a:ea typeface="+mj-ea"/>
              </a:rPr>
              <a:t>面向全体党员深化党内教育的重要实践</a:t>
            </a:r>
          </a:p>
        </p:txBody>
      </p:sp>
      <p:sp>
        <p:nvSpPr>
          <p:cNvPr id="26" name="矩形 25"/>
          <p:cNvSpPr/>
          <p:nvPr/>
        </p:nvSpPr>
        <p:spPr>
          <a:xfrm>
            <a:off x="3207013" y="5433891"/>
            <a:ext cx="2646878" cy="830997"/>
          </a:xfrm>
          <a:prstGeom prst="rect">
            <a:avLst/>
          </a:prstGeom>
        </p:spPr>
        <p:txBody>
          <a:bodyPr wrap="none">
            <a:spAutoFit/>
          </a:bodyPr>
          <a:lstStyle/>
          <a:p>
            <a:r>
              <a:rPr lang="zh-CN" altLang="en-US" sz="4800" b="1" dirty="0">
                <a:solidFill>
                  <a:schemeClr val="tx2"/>
                </a:solidFill>
                <a:latin typeface="+mj-ea"/>
                <a:ea typeface="+mj-ea"/>
              </a:rPr>
              <a:t>每个支部</a:t>
            </a:r>
          </a:p>
        </p:txBody>
      </p:sp>
      <p:sp>
        <p:nvSpPr>
          <p:cNvPr id="27" name="矩形 26"/>
          <p:cNvSpPr/>
          <p:nvPr/>
        </p:nvSpPr>
        <p:spPr>
          <a:xfrm>
            <a:off x="5956484" y="5433891"/>
            <a:ext cx="2646878" cy="830997"/>
          </a:xfrm>
          <a:prstGeom prst="rect">
            <a:avLst/>
          </a:prstGeom>
        </p:spPr>
        <p:txBody>
          <a:bodyPr wrap="none">
            <a:spAutoFit/>
          </a:bodyPr>
          <a:lstStyle/>
          <a:p>
            <a:r>
              <a:rPr lang="zh-CN" altLang="en-US" sz="4800" b="1" dirty="0">
                <a:solidFill>
                  <a:schemeClr val="tx2"/>
                </a:solidFill>
                <a:latin typeface="+mj-ea"/>
                <a:ea typeface="+mj-ea"/>
              </a:rPr>
              <a:t>每名党员</a:t>
            </a:r>
          </a:p>
        </p:txBody>
      </p:sp>
    </p:spTree>
    <p:extLst>
      <p:ext uri="{BB962C8B-B14F-4D97-AF65-F5344CB8AC3E}">
        <p14:creationId xmlns:p14="http://schemas.microsoft.com/office/powerpoint/2010/main" val="4630283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750"/>
                                        <p:tgtEl>
                                          <p:spTgt spid="11"/>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750"/>
                                        <p:tgtEl>
                                          <p:spTgt spid="17"/>
                                        </p:tgtEl>
                                      </p:cBhvr>
                                    </p:animEffect>
                                  </p:childTnLst>
                                </p:cTn>
                              </p:par>
                            </p:childTnLst>
                          </p:cTn>
                        </p:par>
                        <p:par>
                          <p:cTn id="12" fill="hold">
                            <p:stCondLst>
                              <p:cond delay="1500"/>
                            </p:stCondLst>
                            <p:childTnLst>
                              <p:par>
                                <p:cTn id="13" presetID="47"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750"/>
                                        <p:tgtEl>
                                          <p:spTgt spid="8"/>
                                        </p:tgtEl>
                                      </p:cBhvr>
                                    </p:animEffect>
                                    <p:anim calcmode="lin" valueType="num">
                                      <p:cBhvr>
                                        <p:cTn id="16" dur="750" fill="hold"/>
                                        <p:tgtEl>
                                          <p:spTgt spid="8"/>
                                        </p:tgtEl>
                                        <p:attrNameLst>
                                          <p:attrName>ppt_x</p:attrName>
                                        </p:attrNameLst>
                                      </p:cBhvr>
                                      <p:tavLst>
                                        <p:tav tm="0">
                                          <p:val>
                                            <p:strVal val="#ppt_x"/>
                                          </p:val>
                                        </p:tav>
                                        <p:tav tm="100000">
                                          <p:val>
                                            <p:strVal val="#ppt_x"/>
                                          </p:val>
                                        </p:tav>
                                      </p:tavLst>
                                    </p:anim>
                                    <p:anim calcmode="lin" valueType="num">
                                      <p:cBhvr>
                                        <p:cTn id="17" dur="75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225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750"/>
                                        <p:tgtEl>
                                          <p:spTgt spid="21"/>
                                        </p:tgtEl>
                                      </p:cBhvr>
                                    </p:animEffect>
                                  </p:childTnLst>
                                </p:cTn>
                              </p:par>
                            </p:childTnLst>
                          </p:cTn>
                        </p:par>
                        <p:par>
                          <p:cTn id="26" fill="hold">
                            <p:stCondLst>
                              <p:cond delay="3750"/>
                            </p:stCondLst>
                            <p:childTnLst>
                              <p:par>
                                <p:cTn id="27" presetID="47"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750"/>
                                        <p:tgtEl>
                                          <p:spTgt spid="19"/>
                                        </p:tgtEl>
                                      </p:cBhvr>
                                    </p:animEffect>
                                    <p:anim calcmode="lin" valueType="num">
                                      <p:cBhvr>
                                        <p:cTn id="30" dur="750" fill="hold"/>
                                        <p:tgtEl>
                                          <p:spTgt spid="19"/>
                                        </p:tgtEl>
                                        <p:attrNameLst>
                                          <p:attrName>ppt_x</p:attrName>
                                        </p:attrNameLst>
                                      </p:cBhvr>
                                      <p:tavLst>
                                        <p:tav tm="0">
                                          <p:val>
                                            <p:strVal val="#ppt_x"/>
                                          </p:val>
                                        </p:tav>
                                        <p:tav tm="100000">
                                          <p:val>
                                            <p:strVal val="#ppt_x"/>
                                          </p:val>
                                        </p:tav>
                                      </p:tavLst>
                                    </p:anim>
                                    <p:anim calcmode="lin" valueType="num">
                                      <p:cBhvr>
                                        <p:cTn id="31" dur="75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750"/>
                                        <p:tgtEl>
                                          <p:spTgt spid="20"/>
                                        </p:tgtEl>
                                      </p:cBhvr>
                                    </p:animEffect>
                                  </p:childTnLst>
                                </p:cTn>
                              </p:par>
                            </p:childTnLst>
                          </p:cTn>
                        </p:par>
                        <p:par>
                          <p:cTn id="36" fill="hold">
                            <p:stCondLst>
                              <p:cond delay="5250"/>
                            </p:stCondLst>
                            <p:childTnLst>
                              <p:par>
                                <p:cTn id="37" presetID="2" presetClass="entr" presetSubtype="1"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750" fill="hold"/>
                                        <p:tgtEl>
                                          <p:spTgt spid="29"/>
                                        </p:tgtEl>
                                        <p:attrNameLst>
                                          <p:attrName>ppt_x</p:attrName>
                                        </p:attrNameLst>
                                      </p:cBhvr>
                                      <p:tavLst>
                                        <p:tav tm="0">
                                          <p:val>
                                            <p:strVal val="#ppt_x"/>
                                          </p:val>
                                        </p:tav>
                                        <p:tav tm="100000">
                                          <p:val>
                                            <p:strVal val="#ppt_x"/>
                                          </p:val>
                                        </p:tav>
                                      </p:tavLst>
                                    </p:anim>
                                    <p:anim calcmode="lin" valueType="num">
                                      <p:cBhvr additive="base">
                                        <p:cTn id="40" dur="750" fill="hold"/>
                                        <p:tgtEl>
                                          <p:spTgt spid="29"/>
                                        </p:tgtEl>
                                        <p:attrNameLst>
                                          <p:attrName>ppt_y</p:attrName>
                                        </p:attrNameLst>
                                      </p:cBhvr>
                                      <p:tavLst>
                                        <p:tav tm="0">
                                          <p:val>
                                            <p:strVal val="0-#ppt_h/2"/>
                                          </p:val>
                                        </p:tav>
                                        <p:tav tm="100000">
                                          <p:val>
                                            <p:strVal val="#ppt_y"/>
                                          </p:val>
                                        </p:tav>
                                      </p:tavLst>
                                    </p:anim>
                                  </p:childTnLst>
                                </p:cTn>
                              </p:par>
                            </p:childTnLst>
                          </p:cTn>
                        </p:par>
                        <p:par>
                          <p:cTn id="41" fill="hold">
                            <p:stCondLst>
                              <p:cond delay="6000"/>
                            </p:stCondLst>
                            <p:childTnLst>
                              <p:par>
                                <p:cTn id="42" presetID="23" presetClass="entr" presetSubtype="32"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750" fill="hold"/>
                                        <p:tgtEl>
                                          <p:spTgt spid="26"/>
                                        </p:tgtEl>
                                        <p:attrNameLst>
                                          <p:attrName>ppt_w</p:attrName>
                                        </p:attrNameLst>
                                      </p:cBhvr>
                                      <p:tavLst>
                                        <p:tav tm="0">
                                          <p:val>
                                            <p:strVal val="4*#ppt_w"/>
                                          </p:val>
                                        </p:tav>
                                        <p:tav tm="100000">
                                          <p:val>
                                            <p:strVal val="#ppt_w"/>
                                          </p:val>
                                        </p:tav>
                                      </p:tavLst>
                                    </p:anim>
                                    <p:anim calcmode="lin" valueType="num">
                                      <p:cBhvr>
                                        <p:cTn id="45" dur="750" fill="hold"/>
                                        <p:tgtEl>
                                          <p:spTgt spid="26"/>
                                        </p:tgtEl>
                                        <p:attrNameLst>
                                          <p:attrName>ppt_h</p:attrName>
                                        </p:attrNameLst>
                                      </p:cBhvr>
                                      <p:tavLst>
                                        <p:tav tm="0">
                                          <p:val>
                                            <p:strVal val="4*#ppt_h"/>
                                          </p:val>
                                        </p:tav>
                                        <p:tav tm="100000">
                                          <p:val>
                                            <p:strVal val="#ppt_h"/>
                                          </p:val>
                                        </p:tav>
                                      </p:tavLst>
                                    </p:anim>
                                  </p:childTnLst>
                                </p:cTn>
                              </p:par>
                            </p:childTnLst>
                          </p:cTn>
                        </p:par>
                        <p:par>
                          <p:cTn id="46" fill="hold">
                            <p:stCondLst>
                              <p:cond delay="6750"/>
                            </p:stCondLst>
                            <p:childTnLst>
                              <p:par>
                                <p:cTn id="47" presetID="23" presetClass="entr" presetSubtype="32"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750" fill="hold"/>
                                        <p:tgtEl>
                                          <p:spTgt spid="27"/>
                                        </p:tgtEl>
                                        <p:attrNameLst>
                                          <p:attrName>ppt_w</p:attrName>
                                        </p:attrNameLst>
                                      </p:cBhvr>
                                      <p:tavLst>
                                        <p:tav tm="0">
                                          <p:val>
                                            <p:strVal val="4*#ppt_w"/>
                                          </p:val>
                                        </p:tav>
                                        <p:tav tm="100000">
                                          <p:val>
                                            <p:strVal val="#ppt_w"/>
                                          </p:val>
                                        </p:tav>
                                      </p:tavLst>
                                    </p:anim>
                                    <p:anim calcmode="lin" valueType="num">
                                      <p:cBhvr>
                                        <p:cTn id="50" dur="750" fill="hold"/>
                                        <p:tgtEl>
                                          <p:spTgt spid="2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8" grpId="0" animBg="1"/>
      <p:bldP spid="7" grpId="0"/>
      <p:bldP spid="17" grpId="0"/>
      <p:bldP spid="19" grpId="0" animBg="1"/>
      <p:bldP spid="20" grpId="0"/>
      <p:bldP spid="21" grpId="0"/>
      <p:bldP spid="11" grpId="0" animBg="1"/>
      <p:bldP spid="26" grpId="0"/>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两学一做”学习PPT"/>
</p:tagLst>
</file>

<file path=ppt/theme/theme1.xml><?xml version="1.0" encoding="utf-8"?>
<a:theme xmlns:a="http://schemas.openxmlformats.org/drawingml/2006/main" name="Office 主题">
  <a:themeElements>
    <a:clrScheme name="红色长城">
      <a:dk1>
        <a:sysClr val="windowText" lastClr="000000"/>
      </a:dk1>
      <a:lt1>
        <a:sysClr val="window" lastClr="FFFFFF"/>
      </a:lt1>
      <a:dk2>
        <a:srgbClr val="C00000"/>
      </a:dk2>
      <a:lt2>
        <a:srgbClr val="D9B028"/>
      </a:lt2>
      <a:accent1>
        <a:srgbClr val="FFFFCD"/>
      </a:accent1>
      <a:accent2>
        <a:srgbClr val="FF0000"/>
      </a:accent2>
      <a:accent3>
        <a:srgbClr val="37A76F"/>
      </a:accent3>
      <a:accent4>
        <a:srgbClr val="44C1A3"/>
      </a:accent4>
      <a:accent5>
        <a:srgbClr val="00B0F0"/>
      </a:accent5>
      <a:accent6>
        <a:srgbClr val="FFCC00"/>
      </a:accent6>
      <a:hlink>
        <a:srgbClr val="EE7B08"/>
      </a:hlink>
      <a:folHlink>
        <a:srgbClr val="977B2D"/>
      </a:folHlink>
    </a:clrScheme>
    <a:fontScheme name="自定义 1">
      <a:majorFont>
        <a:latin typeface="Calibri"/>
        <a:ea typeface="汉仪菱心体简"/>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TotalTime>
  <Words>4238</Words>
  <Application>Microsoft Office PowerPoint</Application>
  <PresentationFormat>自定义</PresentationFormat>
  <Paragraphs>463</Paragraphs>
  <Slides>41</Slides>
  <Notes>41</Notes>
  <HiddenSlides>0</HiddenSlides>
  <MMClips>1</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41</vt:i4>
      </vt:variant>
    </vt:vector>
  </HeadingPairs>
  <TitlesOfParts>
    <vt:vector size="48" baseType="lpstr">
      <vt:lpstr>Arial</vt:lpstr>
      <vt:lpstr>宋体</vt:lpstr>
      <vt:lpstr>Calibri</vt:lpstr>
      <vt:lpstr>微软雅黑</vt:lpstr>
      <vt:lpstr>Wingdings</vt:lpstr>
      <vt:lpstr>汉仪菱心体简</vt:lpstr>
      <vt:lpstr>Office 主题</vt:lpstr>
      <vt:lpstr>PowerPoint 演示文稿</vt:lpstr>
      <vt:lpstr>PowerPoint 演示文稿</vt:lpstr>
      <vt:lpstr>PowerPoint 演示文稿</vt:lpstr>
      <vt:lpstr>学习教育的背景</vt:lpstr>
      <vt:lpstr>“两学一做”学习教育的背景</vt:lpstr>
      <vt:lpstr>一项重大政治任务</vt:lpstr>
      <vt:lpstr>什么是“两学一做”？</vt:lpstr>
      <vt:lpstr>学习教育的范围</vt:lpstr>
      <vt:lpstr>学习教育的范围</vt:lpstr>
      <vt:lpstr>为什么要开展“两学一做”？</vt:lpstr>
      <vt:lpstr>“两学一做”开展时间</vt:lpstr>
      <vt:lpstr>两学一做的总体要求</vt:lpstr>
      <vt:lpstr>首先要学好党章</vt:lpstr>
      <vt:lpstr>学习贯彻党章的重要性</vt:lpstr>
      <vt:lpstr>实现四个“进一步”</vt:lpstr>
      <vt:lpstr>增强针对性，着力解决五个问题</vt:lpstr>
      <vt:lpstr>做到五个“坚持”</vt:lpstr>
      <vt:lpstr>两学一做的主要内容</vt:lpstr>
      <vt:lpstr>学党章党规</vt:lpstr>
      <vt:lpstr>如何学习党章</vt:lpstr>
      <vt:lpstr>六个“联系实际”</vt:lpstr>
      <vt:lpstr>三个“深入思考”</vt:lpstr>
      <vt:lpstr>学系列讲话</vt:lpstr>
      <vt:lpstr>“合格党员”的标准是什么？</vt:lpstr>
      <vt:lpstr>“合格党员”要做到五个方面</vt:lpstr>
      <vt:lpstr>学习教育的主要措施</vt:lpstr>
      <vt:lpstr>六个主要措施</vt:lpstr>
      <vt:lpstr>围绕专题学习讨论</vt:lpstr>
      <vt:lpstr>五个能否</vt:lpstr>
      <vt:lpstr>创新方式讲党课</vt:lpstr>
      <vt:lpstr>召开党支部专题组织生活会</vt:lpstr>
      <vt:lpstr>开展民主评议党员</vt:lpstr>
      <vt:lpstr>立足岗位作贡献</vt:lpstr>
      <vt:lpstr>立足岗位作贡献</vt:lpstr>
      <vt:lpstr>领导机关领导干部作表率</vt:lpstr>
      <vt:lpstr>学习教育的组织领导</vt:lpstr>
      <vt:lpstr>层层落实责任</vt:lpstr>
      <vt:lpstr>强化组织保障</vt:lpstr>
      <vt:lpstr>注重分类指导</vt:lpstr>
      <vt:lpstr>发挥媒体作用</vt:lpstr>
      <vt:lpstr>PowerPoint 演示文稿</vt:lpstr>
    </vt:vector>
  </TitlesOfParts>
  <Company>Magic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“两学一做”学习PPT</dc:title>
  <dc:creator>marine wong</dc:creator>
  <cp:lastModifiedBy>AutoBVT</cp:lastModifiedBy>
  <cp:revision>39</cp:revision>
  <dcterms:created xsi:type="dcterms:W3CDTF">2016-05-02T10:34:36Z</dcterms:created>
  <dcterms:modified xsi:type="dcterms:W3CDTF">2017-09-23T13:38:27Z</dcterms:modified>
</cp:coreProperties>
</file>