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1"/>
  </p:notesMasterIdLst>
  <p:sldIdLst>
    <p:sldId id="377" r:id="rId2"/>
    <p:sldId id="439" r:id="rId3"/>
    <p:sldId id="400" r:id="rId4"/>
    <p:sldId id="440" r:id="rId5"/>
    <p:sldId id="444" r:id="rId6"/>
    <p:sldId id="476" r:id="rId7"/>
    <p:sldId id="390" r:id="rId8"/>
    <p:sldId id="445" r:id="rId9"/>
    <p:sldId id="482" r:id="rId10"/>
    <p:sldId id="431" r:id="rId11"/>
    <p:sldId id="450" r:id="rId12"/>
    <p:sldId id="449" r:id="rId13"/>
    <p:sldId id="451" r:id="rId14"/>
    <p:sldId id="448" r:id="rId15"/>
    <p:sldId id="483" r:id="rId16"/>
    <p:sldId id="453" r:id="rId17"/>
    <p:sldId id="454" r:id="rId18"/>
    <p:sldId id="455" r:id="rId19"/>
    <p:sldId id="456" r:id="rId20"/>
    <p:sldId id="484" r:id="rId21"/>
    <p:sldId id="458" r:id="rId22"/>
    <p:sldId id="481" r:id="rId23"/>
    <p:sldId id="485" r:id="rId24"/>
    <p:sldId id="466" r:id="rId25"/>
    <p:sldId id="467" r:id="rId26"/>
    <p:sldId id="469" r:id="rId27"/>
    <p:sldId id="468" r:id="rId28"/>
    <p:sldId id="474" r:id="rId29"/>
    <p:sldId id="475" r:id="rId30"/>
  </p:sldIdLst>
  <p:sldSz cx="12193588" cy="6858000"/>
  <p:notesSz cx="6858000" cy="9144000"/>
  <p:custDataLst>
    <p:tags r:id="rId32"/>
  </p:custDataLst>
  <p:defaultTextStyle>
    <a:defPPr>
      <a:defRPr lang="zh-CN"/>
    </a:defPPr>
    <a:lvl1pPr marL="0" algn="l" defTabSz="914567" rtl="0" eaLnBrk="1" latinLnBrk="0" hangingPunct="1">
      <a:defRPr sz="1867" kern="1200">
        <a:solidFill>
          <a:schemeClr val="tx1"/>
        </a:solidFill>
        <a:latin typeface="+mn-lt"/>
        <a:ea typeface="+mn-ea"/>
        <a:cs typeface="+mn-cs"/>
      </a:defRPr>
    </a:lvl1pPr>
    <a:lvl2pPr marL="457284" algn="l" defTabSz="914567" rtl="0" eaLnBrk="1" latinLnBrk="0" hangingPunct="1">
      <a:defRPr sz="1867" kern="1200">
        <a:solidFill>
          <a:schemeClr val="tx1"/>
        </a:solidFill>
        <a:latin typeface="+mn-lt"/>
        <a:ea typeface="+mn-ea"/>
        <a:cs typeface="+mn-cs"/>
      </a:defRPr>
    </a:lvl2pPr>
    <a:lvl3pPr marL="914567" algn="l" defTabSz="914567" rtl="0" eaLnBrk="1" latinLnBrk="0" hangingPunct="1">
      <a:defRPr sz="1867" kern="1200">
        <a:solidFill>
          <a:schemeClr val="tx1"/>
        </a:solidFill>
        <a:latin typeface="+mn-lt"/>
        <a:ea typeface="+mn-ea"/>
        <a:cs typeface="+mn-cs"/>
      </a:defRPr>
    </a:lvl3pPr>
    <a:lvl4pPr marL="1371851" algn="l" defTabSz="914567" rtl="0" eaLnBrk="1" latinLnBrk="0" hangingPunct="1">
      <a:defRPr sz="1867" kern="1200">
        <a:solidFill>
          <a:schemeClr val="tx1"/>
        </a:solidFill>
        <a:latin typeface="+mn-lt"/>
        <a:ea typeface="+mn-ea"/>
        <a:cs typeface="+mn-cs"/>
      </a:defRPr>
    </a:lvl4pPr>
    <a:lvl5pPr marL="1829135" algn="l" defTabSz="914567" rtl="0" eaLnBrk="1" latinLnBrk="0" hangingPunct="1">
      <a:defRPr sz="1867" kern="1200">
        <a:solidFill>
          <a:schemeClr val="tx1"/>
        </a:solidFill>
        <a:latin typeface="+mn-lt"/>
        <a:ea typeface="+mn-ea"/>
        <a:cs typeface="+mn-cs"/>
      </a:defRPr>
    </a:lvl5pPr>
    <a:lvl6pPr marL="2286420" algn="l" defTabSz="914567" rtl="0" eaLnBrk="1" latinLnBrk="0" hangingPunct="1">
      <a:defRPr sz="1867" kern="1200">
        <a:solidFill>
          <a:schemeClr val="tx1"/>
        </a:solidFill>
        <a:latin typeface="+mn-lt"/>
        <a:ea typeface="+mn-ea"/>
        <a:cs typeface="+mn-cs"/>
      </a:defRPr>
    </a:lvl6pPr>
    <a:lvl7pPr marL="2743703" algn="l" defTabSz="914567" rtl="0" eaLnBrk="1" latinLnBrk="0" hangingPunct="1">
      <a:defRPr sz="1867" kern="1200">
        <a:solidFill>
          <a:schemeClr val="tx1"/>
        </a:solidFill>
        <a:latin typeface="+mn-lt"/>
        <a:ea typeface="+mn-ea"/>
        <a:cs typeface="+mn-cs"/>
      </a:defRPr>
    </a:lvl7pPr>
    <a:lvl8pPr marL="3200987" algn="l" defTabSz="914567" rtl="0" eaLnBrk="1" latinLnBrk="0" hangingPunct="1">
      <a:defRPr sz="1867" kern="1200">
        <a:solidFill>
          <a:schemeClr val="tx1"/>
        </a:solidFill>
        <a:latin typeface="+mn-lt"/>
        <a:ea typeface="+mn-ea"/>
        <a:cs typeface="+mn-cs"/>
      </a:defRPr>
    </a:lvl8pPr>
    <a:lvl9pPr marL="3658271" algn="l" defTabSz="914567" rtl="0" eaLnBrk="1" latinLnBrk="0" hangingPunct="1">
      <a:defRPr sz="1867"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0000"/>
    <a:srgbClr val="EE7D00"/>
    <a:srgbClr val="FABE00"/>
    <a:srgbClr val="D7000F"/>
    <a:srgbClr val="BCBCBC"/>
    <a:srgbClr val="CBCBCB"/>
    <a:srgbClr val="E0E0E0"/>
    <a:srgbClr val="FFB9B9"/>
    <a:srgbClr val="C7000B"/>
    <a:srgbClr val="9999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724" autoAdjust="0"/>
    <p:restoredTop sz="94414" autoAdjust="0"/>
  </p:normalViewPr>
  <p:slideViewPr>
    <p:cSldViewPr>
      <p:cViewPr>
        <p:scale>
          <a:sx n="75" d="100"/>
          <a:sy n="75" d="100"/>
        </p:scale>
        <p:origin x="798" y="6"/>
      </p:cViewPr>
      <p:guideLst>
        <p:guide orient="horz" pos="2160"/>
        <p:guide pos="3841"/>
      </p:guideLst>
    </p:cSldViewPr>
  </p:slideViewPr>
  <p:notesTextViewPr>
    <p:cViewPr>
      <p:scale>
        <a:sx n="100" d="100"/>
        <a:sy n="100" d="100"/>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C900053-5A4D-4EED-961C-7FECC22469B2}" type="datetimeFigureOut">
              <a:rPr lang="zh-CN" altLang="en-US" smtClean="0"/>
              <a:t>2018/3/13</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6097EA6-A70B-4078-A475-F5D239A7F50E}" type="slidenum">
              <a:rPr lang="zh-CN" altLang="en-US" smtClean="0"/>
              <a:t>‹#›</a:t>
            </a:fld>
            <a:endParaRPr lang="zh-CN" altLang="en-US"/>
          </a:p>
        </p:txBody>
      </p:sp>
    </p:spTree>
    <p:extLst>
      <p:ext uri="{BB962C8B-B14F-4D97-AF65-F5344CB8AC3E}">
        <p14:creationId xmlns:p14="http://schemas.microsoft.com/office/powerpoint/2010/main" val="1520138089"/>
      </p:ext>
    </p:extLst>
  </p:cSld>
  <p:clrMap bg1="lt1" tx1="dk1" bg2="lt2" tx2="dk2" accent1="accent1" accent2="accent2" accent3="accent3" accent4="accent4" accent5="accent5" accent6="accent6" hlink="hlink" folHlink="folHlink"/>
  <p:notesStyle>
    <a:lvl1pPr marL="0" algn="l" defTabSz="914567" rtl="0" eaLnBrk="1" latinLnBrk="0" hangingPunct="1">
      <a:defRPr sz="1200" kern="1200">
        <a:solidFill>
          <a:schemeClr val="tx1"/>
        </a:solidFill>
        <a:latin typeface="+mn-lt"/>
        <a:ea typeface="+mn-ea"/>
        <a:cs typeface="+mn-cs"/>
      </a:defRPr>
    </a:lvl1pPr>
    <a:lvl2pPr marL="457284" algn="l" defTabSz="914567" rtl="0" eaLnBrk="1" latinLnBrk="0" hangingPunct="1">
      <a:defRPr sz="1200" kern="1200">
        <a:solidFill>
          <a:schemeClr val="tx1"/>
        </a:solidFill>
        <a:latin typeface="+mn-lt"/>
        <a:ea typeface="+mn-ea"/>
        <a:cs typeface="+mn-cs"/>
      </a:defRPr>
    </a:lvl2pPr>
    <a:lvl3pPr marL="914567" algn="l" defTabSz="914567" rtl="0" eaLnBrk="1" latinLnBrk="0" hangingPunct="1">
      <a:defRPr sz="1200" kern="1200">
        <a:solidFill>
          <a:schemeClr val="tx1"/>
        </a:solidFill>
        <a:latin typeface="+mn-lt"/>
        <a:ea typeface="+mn-ea"/>
        <a:cs typeface="+mn-cs"/>
      </a:defRPr>
    </a:lvl3pPr>
    <a:lvl4pPr marL="1371851" algn="l" defTabSz="914567" rtl="0" eaLnBrk="1" latinLnBrk="0" hangingPunct="1">
      <a:defRPr sz="1200" kern="1200">
        <a:solidFill>
          <a:schemeClr val="tx1"/>
        </a:solidFill>
        <a:latin typeface="+mn-lt"/>
        <a:ea typeface="+mn-ea"/>
        <a:cs typeface="+mn-cs"/>
      </a:defRPr>
    </a:lvl4pPr>
    <a:lvl5pPr marL="1829135" algn="l" defTabSz="914567" rtl="0" eaLnBrk="1" latinLnBrk="0" hangingPunct="1">
      <a:defRPr sz="1200" kern="1200">
        <a:solidFill>
          <a:schemeClr val="tx1"/>
        </a:solidFill>
        <a:latin typeface="+mn-lt"/>
        <a:ea typeface="+mn-ea"/>
        <a:cs typeface="+mn-cs"/>
      </a:defRPr>
    </a:lvl5pPr>
    <a:lvl6pPr marL="2286420" algn="l" defTabSz="914567" rtl="0" eaLnBrk="1" latinLnBrk="0" hangingPunct="1">
      <a:defRPr sz="1200" kern="1200">
        <a:solidFill>
          <a:schemeClr val="tx1"/>
        </a:solidFill>
        <a:latin typeface="+mn-lt"/>
        <a:ea typeface="+mn-ea"/>
        <a:cs typeface="+mn-cs"/>
      </a:defRPr>
    </a:lvl6pPr>
    <a:lvl7pPr marL="2743703" algn="l" defTabSz="914567" rtl="0" eaLnBrk="1" latinLnBrk="0" hangingPunct="1">
      <a:defRPr sz="1200" kern="1200">
        <a:solidFill>
          <a:schemeClr val="tx1"/>
        </a:solidFill>
        <a:latin typeface="+mn-lt"/>
        <a:ea typeface="+mn-ea"/>
        <a:cs typeface="+mn-cs"/>
      </a:defRPr>
    </a:lvl7pPr>
    <a:lvl8pPr marL="3200987" algn="l" defTabSz="914567" rtl="0" eaLnBrk="1" latinLnBrk="0" hangingPunct="1">
      <a:defRPr sz="1200" kern="1200">
        <a:solidFill>
          <a:schemeClr val="tx1"/>
        </a:solidFill>
        <a:latin typeface="+mn-lt"/>
        <a:ea typeface="+mn-ea"/>
        <a:cs typeface="+mn-cs"/>
      </a:defRPr>
    </a:lvl8pPr>
    <a:lvl9pPr marL="3658271" algn="l" defTabSz="91456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6097EA6-A70B-4078-A475-F5D239A7F50E}" type="slidenum">
              <a:rPr lang="zh-CN" altLang="en-US" smtClean="0"/>
              <a:t>1</a:t>
            </a:fld>
            <a:endParaRPr lang="zh-CN" altLang="en-US"/>
          </a:p>
        </p:txBody>
      </p:sp>
    </p:spTree>
    <p:extLst>
      <p:ext uri="{BB962C8B-B14F-4D97-AF65-F5344CB8AC3E}">
        <p14:creationId xmlns:p14="http://schemas.microsoft.com/office/powerpoint/2010/main" val="21344137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10</a:t>
            </a:fld>
            <a:endParaRPr lang="zh-CN" altLang="en-US"/>
          </a:p>
        </p:txBody>
      </p:sp>
    </p:spTree>
    <p:extLst>
      <p:ext uri="{BB962C8B-B14F-4D97-AF65-F5344CB8AC3E}">
        <p14:creationId xmlns:p14="http://schemas.microsoft.com/office/powerpoint/2010/main" val="10161116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11</a:t>
            </a:fld>
            <a:endParaRPr lang="zh-CN" altLang="en-US"/>
          </a:p>
        </p:txBody>
      </p:sp>
    </p:spTree>
    <p:extLst>
      <p:ext uri="{BB962C8B-B14F-4D97-AF65-F5344CB8AC3E}">
        <p14:creationId xmlns:p14="http://schemas.microsoft.com/office/powerpoint/2010/main" val="4281687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12</a:t>
            </a:fld>
            <a:endParaRPr lang="zh-CN" altLang="en-US"/>
          </a:p>
        </p:txBody>
      </p:sp>
    </p:spTree>
    <p:extLst>
      <p:ext uri="{BB962C8B-B14F-4D97-AF65-F5344CB8AC3E}">
        <p14:creationId xmlns:p14="http://schemas.microsoft.com/office/powerpoint/2010/main" val="11294694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13</a:t>
            </a:fld>
            <a:endParaRPr lang="zh-CN" altLang="en-US"/>
          </a:p>
        </p:txBody>
      </p:sp>
    </p:spTree>
    <p:extLst>
      <p:ext uri="{BB962C8B-B14F-4D97-AF65-F5344CB8AC3E}">
        <p14:creationId xmlns:p14="http://schemas.microsoft.com/office/powerpoint/2010/main" val="1548843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14</a:t>
            </a:fld>
            <a:endParaRPr lang="zh-CN" altLang="en-US"/>
          </a:p>
        </p:txBody>
      </p:sp>
    </p:spTree>
    <p:extLst>
      <p:ext uri="{BB962C8B-B14F-4D97-AF65-F5344CB8AC3E}">
        <p14:creationId xmlns:p14="http://schemas.microsoft.com/office/powerpoint/2010/main" val="35659617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15</a:t>
            </a:fld>
            <a:endParaRPr lang="zh-CN" altLang="en-US"/>
          </a:p>
        </p:txBody>
      </p:sp>
    </p:spTree>
    <p:extLst>
      <p:ext uri="{BB962C8B-B14F-4D97-AF65-F5344CB8AC3E}">
        <p14:creationId xmlns:p14="http://schemas.microsoft.com/office/powerpoint/2010/main" val="6428049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16</a:t>
            </a:fld>
            <a:endParaRPr lang="zh-CN" altLang="en-US"/>
          </a:p>
        </p:txBody>
      </p:sp>
    </p:spTree>
    <p:extLst>
      <p:ext uri="{BB962C8B-B14F-4D97-AF65-F5344CB8AC3E}">
        <p14:creationId xmlns:p14="http://schemas.microsoft.com/office/powerpoint/2010/main" val="2474005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17</a:t>
            </a:fld>
            <a:endParaRPr lang="zh-CN" altLang="en-US"/>
          </a:p>
        </p:txBody>
      </p:sp>
    </p:spTree>
    <p:extLst>
      <p:ext uri="{BB962C8B-B14F-4D97-AF65-F5344CB8AC3E}">
        <p14:creationId xmlns:p14="http://schemas.microsoft.com/office/powerpoint/2010/main" val="32662558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18</a:t>
            </a:fld>
            <a:endParaRPr lang="zh-CN" altLang="en-US"/>
          </a:p>
        </p:txBody>
      </p:sp>
    </p:spTree>
    <p:extLst>
      <p:ext uri="{BB962C8B-B14F-4D97-AF65-F5344CB8AC3E}">
        <p14:creationId xmlns:p14="http://schemas.microsoft.com/office/powerpoint/2010/main" val="388223596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19</a:t>
            </a:fld>
            <a:endParaRPr lang="zh-CN" altLang="en-US"/>
          </a:p>
        </p:txBody>
      </p:sp>
    </p:spTree>
    <p:extLst>
      <p:ext uri="{BB962C8B-B14F-4D97-AF65-F5344CB8AC3E}">
        <p14:creationId xmlns:p14="http://schemas.microsoft.com/office/powerpoint/2010/main" val="3456069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a:t>
            </a:fld>
            <a:endParaRPr lang="zh-CN" altLang="en-US"/>
          </a:p>
        </p:txBody>
      </p:sp>
    </p:spTree>
    <p:extLst>
      <p:ext uri="{BB962C8B-B14F-4D97-AF65-F5344CB8AC3E}">
        <p14:creationId xmlns:p14="http://schemas.microsoft.com/office/powerpoint/2010/main" val="110280429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20</a:t>
            </a:fld>
            <a:endParaRPr lang="zh-CN" altLang="en-US"/>
          </a:p>
        </p:txBody>
      </p:sp>
    </p:spTree>
    <p:extLst>
      <p:ext uri="{BB962C8B-B14F-4D97-AF65-F5344CB8AC3E}">
        <p14:creationId xmlns:p14="http://schemas.microsoft.com/office/powerpoint/2010/main" val="40042454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21</a:t>
            </a:fld>
            <a:endParaRPr lang="zh-CN" altLang="en-US"/>
          </a:p>
        </p:txBody>
      </p:sp>
    </p:spTree>
    <p:extLst>
      <p:ext uri="{BB962C8B-B14F-4D97-AF65-F5344CB8AC3E}">
        <p14:creationId xmlns:p14="http://schemas.microsoft.com/office/powerpoint/2010/main" val="22444759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22</a:t>
            </a:fld>
            <a:endParaRPr lang="zh-CN" altLang="en-US"/>
          </a:p>
        </p:txBody>
      </p:sp>
    </p:spTree>
    <p:extLst>
      <p:ext uri="{BB962C8B-B14F-4D97-AF65-F5344CB8AC3E}">
        <p14:creationId xmlns:p14="http://schemas.microsoft.com/office/powerpoint/2010/main" val="2876881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23</a:t>
            </a:fld>
            <a:endParaRPr lang="zh-CN" altLang="en-US"/>
          </a:p>
        </p:txBody>
      </p:sp>
    </p:spTree>
    <p:extLst>
      <p:ext uri="{BB962C8B-B14F-4D97-AF65-F5344CB8AC3E}">
        <p14:creationId xmlns:p14="http://schemas.microsoft.com/office/powerpoint/2010/main" val="19671108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24</a:t>
            </a:fld>
            <a:endParaRPr lang="zh-CN" altLang="en-US"/>
          </a:p>
        </p:txBody>
      </p:sp>
    </p:spTree>
    <p:extLst>
      <p:ext uri="{BB962C8B-B14F-4D97-AF65-F5344CB8AC3E}">
        <p14:creationId xmlns:p14="http://schemas.microsoft.com/office/powerpoint/2010/main" val="11169680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25</a:t>
            </a:fld>
            <a:endParaRPr lang="zh-CN" altLang="en-US"/>
          </a:p>
        </p:txBody>
      </p:sp>
    </p:spTree>
    <p:extLst>
      <p:ext uri="{BB962C8B-B14F-4D97-AF65-F5344CB8AC3E}">
        <p14:creationId xmlns:p14="http://schemas.microsoft.com/office/powerpoint/2010/main" val="9671786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26</a:t>
            </a:fld>
            <a:endParaRPr lang="zh-CN" altLang="en-US"/>
          </a:p>
        </p:txBody>
      </p:sp>
    </p:spTree>
    <p:extLst>
      <p:ext uri="{BB962C8B-B14F-4D97-AF65-F5344CB8AC3E}">
        <p14:creationId xmlns:p14="http://schemas.microsoft.com/office/powerpoint/2010/main" val="338535971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27</a:t>
            </a:fld>
            <a:endParaRPr lang="zh-CN" altLang="en-US"/>
          </a:p>
        </p:txBody>
      </p:sp>
    </p:spTree>
    <p:extLst>
      <p:ext uri="{BB962C8B-B14F-4D97-AF65-F5344CB8AC3E}">
        <p14:creationId xmlns:p14="http://schemas.microsoft.com/office/powerpoint/2010/main" val="124887798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6097EA6-A70B-4078-A475-F5D239A7F50E}" type="slidenum">
              <a:rPr lang="zh-CN" altLang="en-US" smtClean="0"/>
              <a:t>28</a:t>
            </a:fld>
            <a:endParaRPr lang="zh-CN" altLang="en-US"/>
          </a:p>
        </p:txBody>
      </p:sp>
    </p:spTree>
    <p:extLst>
      <p:ext uri="{BB962C8B-B14F-4D97-AF65-F5344CB8AC3E}">
        <p14:creationId xmlns:p14="http://schemas.microsoft.com/office/powerpoint/2010/main" val="10513441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6097EA6-A70B-4078-A475-F5D239A7F50E}" type="slidenum">
              <a:rPr lang="zh-CN" altLang="en-US" smtClean="0"/>
              <a:t>29</a:t>
            </a:fld>
            <a:endParaRPr lang="zh-CN" altLang="en-US"/>
          </a:p>
        </p:txBody>
      </p:sp>
    </p:spTree>
    <p:extLst>
      <p:ext uri="{BB962C8B-B14F-4D97-AF65-F5344CB8AC3E}">
        <p14:creationId xmlns:p14="http://schemas.microsoft.com/office/powerpoint/2010/main" val="21344137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3</a:t>
            </a:fld>
            <a:endParaRPr lang="zh-CN" altLang="en-US"/>
          </a:p>
        </p:txBody>
      </p:sp>
    </p:spTree>
    <p:extLst>
      <p:ext uri="{BB962C8B-B14F-4D97-AF65-F5344CB8AC3E}">
        <p14:creationId xmlns:p14="http://schemas.microsoft.com/office/powerpoint/2010/main" val="38968088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4</a:t>
            </a:fld>
            <a:endParaRPr lang="zh-CN" altLang="en-US"/>
          </a:p>
        </p:txBody>
      </p:sp>
    </p:spTree>
    <p:extLst>
      <p:ext uri="{BB962C8B-B14F-4D97-AF65-F5344CB8AC3E}">
        <p14:creationId xmlns:p14="http://schemas.microsoft.com/office/powerpoint/2010/main" val="38968088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5</a:t>
            </a:fld>
            <a:endParaRPr lang="zh-CN" altLang="en-US"/>
          </a:p>
        </p:txBody>
      </p:sp>
    </p:spTree>
    <p:extLst>
      <p:ext uri="{BB962C8B-B14F-4D97-AF65-F5344CB8AC3E}">
        <p14:creationId xmlns:p14="http://schemas.microsoft.com/office/powerpoint/2010/main" val="40814012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6</a:t>
            </a:fld>
            <a:endParaRPr lang="zh-CN" altLang="en-US"/>
          </a:p>
        </p:txBody>
      </p:sp>
    </p:spTree>
    <p:extLst>
      <p:ext uri="{BB962C8B-B14F-4D97-AF65-F5344CB8AC3E}">
        <p14:creationId xmlns:p14="http://schemas.microsoft.com/office/powerpoint/2010/main" val="6641858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7</a:t>
            </a:fld>
            <a:endParaRPr lang="zh-CN" altLang="en-US"/>
          </a:p>
        </p:txBody>
      </p:sp>
    </p:spTree>
    <p:extLst>
      <p:ext uri="{BB962C8B-B14F-4D97-AF65-F5344CB8AC3E}">
        <p14:creationId xmlns:p14="http://schemas.microsoft.com/office/powerpoint/2010/main" val="799114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6097EA6-A70B-4078-A475-F5D239A7F50E}" type="slidenum">
              <a:rPr lang="zh-CN" altLang="en-US" smtClean="0"/>
              <a:t>8</a:t>
            </a:fld>
            <a:endParaRPr lang="zh-CN" altLang="en-US"/>
          </a:p>
        </p:txBody>
      </p:sp>
    </p:spTree>
    <p:extLst>
      <p:ext uri="{BB962C8B-B14F-4D97-AF65-F5344CB8AC3E}">
        <p14:creationId xmlns:p14="http://schemas.microsoft.com/office/powerpoint/2010/main" val="299737200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67AF81A-5A48-44B6-BFB3-5A2D3370088C}" type="slidenum">
              <a:rPr lang="zh-CN" altLang="en-US" smtClean="0"/>
              <a:t>9</a:t>
            </a:fld>
            <a:endParaRPr lang="zh-CN" altLang="en-US"/>
          </a:p>
        </p:txBody>
      </p:sp>
    </p:spTree>
    <p:extLst>
      <p:ext uri="{BB962C8B-B14F-4D97-AF65-F5344CB8AC3E}">
        <p14:creationId xmlns:p14="http://schemas.microsoft.com/office/powerpoint/2010/main" val="10752081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jpg"/><Relationship Id="rId7" Type="http://schemas.openxmlformats.org/officeDocument/2006/relationships/audio" Target="../media/audio1.wav"/><Relationship Id="rId2" Type="http://schemas.openxmlformats.org/officeDocument/2006/relationships/slideMaster" Target="../slideMasters/slideMaster1.xml"/><Relationship Id="rId1" Type="http://schemas.openxmlformats.org/officeDocument/2006/relationships/audio" Target="../media/audio1.wav"/><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slideMaster" Target="../slideMasters/slideMaster1.xml"/><Relationship Id="rId1" Type="http://schemas.openxmlformats.org/officeDocument/2006/relationships/audio" Target="../media/audio1.wav"/><Relationship Id="rId4"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0"/>
            <a:ext cx="12193587" cy="6858000"/>
          </a:xfrm>
          <a:prstGeom prst="rect">
            <a:avLst/>
          </a:prstGeom>
        </p:spPr>
      </p:pic>
      <p:pic>
        <p:nvPicPr>
          <p:cNvPr id="4" name="Picture 4"/>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flipH="1">
            <a:off x="0" y="0"/>
            <a:ext cx="12193588" cy="10316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2" descr="E:\0000000我图PPT\00001PNG素材\01党委政府\党标金立体.png"/>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48689" y="-123395"/>
            <a:ext cx="1728417" cy="1266320"/>
          </a:xfrm>
          <a:prstGeom prst="rect">
            <a:avLst/>
          </a:prstGeom>
          <a:noFill/>
          <a:extLst>
            <a:ext uri="{909E8E84-426E-40DD-AFC4-6F175D3DCCD1}">
              <a14:hiddenFill xmlns:a14="http://schemas.microsoft.com/office/drawing/2010/main">
                <a:solidFill>
                  <a:srgbClr val="FFFFFF"/>
                </a:solidFill>
              </a14:hiddenFill>
            </a:ext>
          </a:extLst>
        </p:spPr>
      </p:pic>
      <p:pic>
        <p:nvPicPr>
          <p:cNvPr id="6" name="图片 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0" y="6138672"/>
            <a:ext cx="12193588" cy="71932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p:sndAc>
          <p:stSnd loop="1">
            <p:snd r:embed="rId1" name="欧美大气1.wav"/>
          </p:stSnd>
        </p:sndAc>
      </p:transition>
    </mc:Choice>
    <mc:Fallback xmlns="">
      <p:transition advTm="3000">
        <p:sndAc>
          <p:stSnd loop="1">
            <p:snd r:embed="rId7"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par>
                                <p:cTn id="9" presetID="47"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1000"/>
                                        <p:tgtEl>
                                          <p:spTgt spid="4"/>
                                        </p:tgtEl>
                                      </p:cBhvr>
                                    </p:animEffect>
                                    <p:anim calcmode="lin" valueType="num">
                                      <p:cBhvr>
                                        <p:cTn id="12" dur="1000" fill="hold"/>
                                        <p:tgtEl>
                                          <p:spTgt spid="4"/>
                                        </p:tgtEl>
                                        <p:attrNameLst>
                                          <p:attrName>ppt_x</p:attrName>
                                        </p:attrNameLst>
                                      </p:cBhvr>
                                      <p:tavLst>
                                        <p:tav tm="0">
                                          <p:val>
                                            <p:strVal val="#ppt_x"/>
                                          </p:val>
                                        </p:tav>
                                        <p:tav tm="100000">
                                          <p:val>
                                            <p:strVal val="#ppt_x"/>
                                          </p:val>
                                        </p:tav>
                                      </p:tavLst>
                                    </p:anim>
                                    <p:anim calcmode="lin" valueType="num">
                                      <p:cBhvr>
                                        <p:cTn id="13"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bg>
      <p:bgPr>
        <a:solidFill>
          <a:schemeClr val="bg1"/>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3588" cy="6858000"/>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advTm="3000">
        <p:sndAc>
          <p:stSnd loop="1">
            <p:snd r:embed="rId1" name="欧美大气1.wav"/>
          </p:stSnd>
        </p:sndAc>
      </p:transition>
    </mc:Choice>
    <mc:Fallback xmlns="">
      <p:transition advTm="3000">
        <p:sndAc>
          <p:stSnd loop="1">
            <p:snd r:embed="rId4" name="欧美大气1.wav"/>
          </p:stSnd>
        </p:sndAc>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3588" cy="6858000"/>
          </a:xfrm>
          <a:prstGeom prst="rect">
            <a:avLst/>
          </a:prstGeom>
        </p:spPr>
      </p:pic>
    </p:spTree>
    <p:extLst>
      <p:ext uri="{BB962C8B-B14F-4D97-AF65-F5344CB8AC3E}">
        <p14:creationId xmlns:p14="http://schemas.microsoft.com/office/powerpoint/2010/main" val="819348851"/>
      </p:ext>
    </p:extLst>
  </p:cSld>
  <p:clrMapOvr>
    <a:masterClrMapping/>
  </p:clrMapOvr>
  <mc:AlternateContent xmlns:mc="http://schemas.openxmlformats.org/markup-compatibility/2006" xmlns:p14="http://schemas.microsoft.com/office/powerpoint/2010/main">
    <mc:Choice Requires="p14">
      <p:transition p14:dur="0" advTm="3000">
        <p:sndAc>
          <p:stSnd loop="1">
            <p:snd r:embed="rId1" name="欧美大气1.wav"/>
          </p:stSnd>
        </p:sndAc>
      </p:transition>
    </mc:Choice>
    <mc:Fallback xmlns="">
      <p:transition advTm="3000">
        <p:sndAc>
          <p:stSnd loop="1">
            <p:snd r:embed="rId4" name="欧美大气1.wav"/>
          </p:stSnd>
        </p:sndAc>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audio" Target="../media/audio1.wav"/><Relationship Id="rId5" Type="http://schemas.openxmlformats.org/officeDocument/2006/relationships/audio" Target="../media/audio1.wav"/><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5" r:id="rId2"/>
    <p:sldLayoutId id="2147483656" r:id="rId3"/>
  </p:sldLayoutIdLst>
  <mc:AlternateContent xmlns:mc="http://schemas.openxmlformats.org/markup-compatibility/2006" xmlns:p14="http://schemas.microsoft.com/office/powerpoint/2010/main">
    <mc:Choice Requires="p14">
      <p:transition p14:dur="0" advTm="3000">
        <p:sndAc>
          <p:stSnd loop="1">
            <p:snd r:embed="rId5" name="欧美大气1.wav"/>
          </p:stSnd>
        </p:sndAc>
      </p:transition>
    </mc:Choice>
    <mc:Fallback xmlns="">
      <p:transition advTm="3000">
        <p:sndAc>
          <p:stSnd loop="1">
            <p:snd r:embed="rId6" name="欧美大气1.wav"/>
          </p:stSnd>
        </p:sndAc>
      </p:transition>
    </mc:Fallback>
  </mc:AlternateContent>
  <p:txStyles>
    <p:titleStyle>
      <a:lvl1pPr algn="ctr" defTabSz="914498" rtl="0" eaLnBrk="1" latinLnBrk="0" hangingPunct="1">
        <a:spcBef>
          <a:spcPct val="0"/>
        </a:spcBef>
        <a:buNone/>
        <a:defRPr sz="4400" kern="1200">
          <a:solidFill>
            <a:schemeClr val="tx1"/>
          </a:solidFill>
          <a:latin typeface="+mj-lt"/>
          <a:ea typeface="+mj-ea"/>
          <a:cs typeface="+mj-cs"/>
        </a:defRPr>
      </a:lvl1pPr>
    </p:titleStyle>
    <p:bodyStyle>
      <a:lvl1pPr marL="342937" indent="-342937" algn="l" defTabSz="914498"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31" indent="-285781" algn="l" defTabSz="914498"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123" indent="-228625" algn="l" defTabSz="914498"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73" indent="-228625" algn="l" defTabSz="914498"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623" indent="-228625" algn="l" defTabSz="914498"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872" indent="-228625" algn="l" defTabSz="914498"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122" indent="-228625" algn="l" defTabSz="914498"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372" indent="-228625" algn="l" defTabSz="914498"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621" indent="-228625" algn="l" defTabSz="914498"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98" rtl="0" eaLnBrk="1" latinLnBrk="0" hangingPunct="1">
        <a:defRPr sz="1867" kern="1200">
          <a:solidFill>
            <a:schemeClr val="tx1"/>
          </a:solidFill>
          <a:latin typeface="+mn-lt"/>
          <a:ea typeface="+mn-ea"/>
          <a:cs typeface="+mn-cs"/>
        </a:defRPr>
      </a:lvl1pPr>
      <a:lvl2pPr marL="457250" algn="l" defTabSz="914498" rtl="0" eaLnBrk="1" latinLnBrk="0" hangingPunct="1">
        <a:defRPr sz="1867" kern="1200">
          <a:solidFill>
            <a:schemeClr val="tx1"/>
          </a:solidFill>
          <a:latin typeface="+mn-lt"/>
          <a:ea typeface="+mn-ea"/>
          <a:cs typeface="+mn-cs"/>
        </a:defRPr>
      </a:lvl2pPr>
      <a:lvl3pPr marL="914498" algn="l" defTabSz="914498" rtl="0" eaLnBrk="1" latinLnBrk="0" hangingPunct="1">
        <a:defRPr sz="1867" kern="1200">
          <a:solidFill>
            <a:schemeClr val="tx1"/>
          </a:solidFill>
          <a:latin typeface="+mn-lt"/>
          <a:ea typeface="+mn-ea"/>
          <a:cs typeface="+mn-cs"/>
        </a:defRPr>
      </a:lvl3pPr>
      <a:lvl4pPr marL="1371748" algn="l" defTabSz="914498" rtl="0" eaLnBrk="1" latinLnBrk="0" hangingPunct="1">
        <a:defRPr sz="1867" kern="1200">
          <a:solidFill>
            <a:schemeClr val="tx1"/>
          </a:solidFill>
          <a:latin typeface="+mn-lt"/>
          <a:ea typeface="+mn-ea"/>
          <a:cs typeface="+mn-cs"/>
        </a:defRPr>
      </a:lvl4pPr>
      <a:lvl5pPr marL="1828998" algn="l" defTabSz="914498" rtl="0" eaLnBrk="1" latinLnBrk="0" hangingPunct="1">
        <a:defRPr sz="1867" kern="1200">
          <a:solidFill>
            <a:schemeClr val="tx1"/>
          </a:solidFill>
          <a:latin typeface="+mn-lt"/>
          <a:ea typeface="+mn-ea"/>
          <a:cs typeface="+mn-cs"/>
        </a:defRPr>
      </a:lvl5pPr>
      <a:lvl6pPr marL="2286248" algn="l" defTabSz="914498" rtl="0" eaLnBrk="1" latinLnBrk="0" hangingPunct="1">
        <a:defRPr sz="1867" kern="1200">
          <a:solidFill>
            <a:schemeClr val="tx1"/>
          </a:solidFill>
          <a:latin typeface="+mn-lt"/>
          <a:ea typeface="+mn-ea"/>
          <a:cs typeface="+mn-cs"/>
        </a:defRPr>
      </a:lvl6pPr>
      <a:lvl7pPr marL="2743497" algn="l" defTabSz="914498" rtl="0" eaLnBrk="1" latinLnBrk="0" hangingPunct="1">
        <a:defRPr sz="1867" kern="1200">
          <a:solidFill>
            <a:schemeClr val="tx1"/>
          </a:solidFill>
          <a:latin typeface="+mn-lt"/>
          <a:ea typeface="+mn-ea"/>
          <a:cs typeface="+mn-cs"/>
        </a:defRPr>
      </a:lvl7pPr>
      <a:lvl8pPr marL="3200747" algn="l" defTabSz="914498" rtl="0" eaLnBrk="1" latinLnBrk="0" hangingPunct="1">
        <a:defRPr sz="1867" kern="1200">
          <a:solidFill>
            <a:schemeClr val="tx1"/>
          </a:solidFill>
          <a:latin typeface="+mn-lt"/>
          <a:ea typeface="+mn-ea"/>
          <a:cs typeface="+mn-cs"/>
        </a:defRPr>
      </a:lvl8pPr>
      <a:lvl9pPr marL="3657997" algn="l" defTabSz="914498" rtl="0" eaLnBrk="1" latinLnBrk="0" hangingPunct="1">
        <a:defRPr sz="18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slideLayout" Target="../slideLayouts/slideLayout2.xml"/><Relationship Id="rId7" Type="http://schemas.openxmlformats.org/officeDocument/2006/relationships/image" Target="../media/image8.pn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7.png"/><Relationship Id="rId5" Type="http://schemas.openxmlformats.org/officeDocument/2006/relationships/audio" Target="../media/audio1.wav"/><Relationship Id="rId4" Type="http://schemas.openxmlformats.org/officeDocument/2006/relationships/notesSlide" Target="../notesSlides/notesSlide1.xml"/><Relationship Id="rId9" Type="http://schemas.openxmlformats.org/officeDocument/2006/relationships/audio" Target="../media/audio1.wav"/></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audio" Target="../media/audio1.wav"/><Relationship Id="rId7" Type="http://schemas.microsoft.com/office/2007/relationships/hdphoto" Target="../media/hdphoto4.wdp"/><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audio" Target="../media/audio1.wav"/><Relationship Id="rId5" Type="http://schemas.microsoft.com/office/2007/relationships/hdphoto" Target="../media/hdphoto3.wdp"/><Relationship Id="rId10" Type="http://schemas.openxmlformats.org/officeDocument/2006/relationships/image" Target="../media/image19.jpeg"/><Relationship Id="rId4" Type="http://schemas.openxmlformats.org/officeDocument/2006/relationships/image" Target="../media/image16.png"/><Relationship Id="rId9" Type="http://schemas.microsoft.com/office/2007/relationships/hdphoto" Target="../media/hdphoto5.wdp"/></Relationships>
</file>

<file path=ppt/slides/_rels/slide1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audio" Target="../media/audio1.wav"/><Relationship Id="rId7" Type="http://schemas.microsoft.com/office/2007/relationships/hdphoto" Target="../media/hdphoto4.wdp"/><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7.png"/><Relationship Id="rId11" Type="http://schemas.openxmlformats.org/officeDocument/2006/relationships/audio" Target="../media/audio1.wav"/><Relationship Id="rId5" Type="http://schemas.microsoft.com/office/2007/relationships/hdphoto" Target="../media/hdphoto3.wdp"/><Relationship Id="rId10" Type="http://schemas.openxmlformats.org/officeDocument/2006/relationships/image" Target="../media/image21.png"/><Relationship Id="rId4" Type="http://schemas.openxmlformats.org/officeDocument/2006/relationships/image" Target="../media/image20.png"/><Relationship Id="rId9" Type="http://schemas.microsoft.com/office/2007/relationships/hdphoto" Target="../media/hdphoto5.wdp"/></Relationships>
</file>

<file path=ppt/slides/_rels/slide18.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audio" Target="../media/audio1.wav"/><Relationship Id="rId7" Type="http://schemas.microsoft.com/office/2007/relationships/hdphoto" Target="../media/hdphoto4.wdp"/><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7.png"/><Relationship Id="rId5" Type="http://schemas.microsoft.com/office/2007/relationships/hdphoto" Target="../media/hdphoto3.wdp"/><Relationship Id="rId4" Type="http://schemas.openxmlformats.org/officeDocument/2006/relationships/image" Target="../media/image22.png"/></Relationships>
</file>

<file path=ppt/slides/_rels/slide19.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audio" Target="../media/audio1.wav"/><Relationship Id="rId7"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microsoft.com/office/2007/relationships/hdphoto" Target="../media/hdphoto4.wdp"/><Relationship Id="rId5" Type="http://schemas.openxmlformats.org/officeDocument/2006/relationships/image" Target="../media/image17.png"/><Relationship Id="rId4" Type="http://schemas.openxmlformats.org/officeDocument/2006/relationships/image" Target="../media/image23.png"/><Relationship Id="rId9" Type="http://schemas.openxmlformats.org/officeDocument/2006/relationships/audio" Target="../media/audio1.wav"/></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audio" Target="../media/audio1.wav"/></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6.jpeg"/><Relationship Id="rId5" Type="http://schemas.openxmlformats.org/officeDocument/2006/relationships/image" Target="../media/image25.png"/><Relationship Id="rId4" Type="http://schemas.openxmlformats.org/officeDocument/2006/relationships/image" Target="../media/image24.png"/></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25.png"/><Relationship Id="rId4" Type="http://schemas.openxmlformats.org/officeDocument/2006/relationships/image" Target="../media/image24.png"/></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audio" Target="../media/audio1.wav"/><Relationship Id="rId5" Type="http://schemas.microsoft.com/office/2007/relationships/hdphoto" Target="../media/hdphoto6.wdp"/><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29.png"/></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8.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30.png"/></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audio" Target="../media/audio1.wav"/><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8" Type="http://schemas.openxmlformats.org/officeDocument/2006/relationships/audio" Target="../media/audio1.wav"/><Relationship Id="rId3" Type="http://schemas.openxmlformats.org/officeDocument/2006/relationships/audio" Target="../media/audio1.wav"/><Relationship Id="rId7" Type="http://schemas.microsoft.com/office/2007/relationships/hdphoto" Target="../media/hdphoto2.wdp"/><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microsoft.com/office/2007/relationships/hdphoto" Target="../media/hdphoto1.wdp"/><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audio" Target="../media/audio1.wav"/></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audio" Target="../media/audio1.wav"/><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7"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 name="图片 5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620530" y="1700808"/>
            <a:ext cx="8952528" cy="3214819"/>
          </a:xfrm>
          <a:prstGeom prst="rect">
            <a:avLst/>
          </a:prstGeom>
        </p:spPr>
      </p:pic>
      <p:pic>
        <p:nvPicPr>
          <p:cNvPr id="2" name="图片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200261" y="5386275"/>
            <a:ext cx="3793067" cy="345477"/>
          </a:xfrm>
          <a:prstGeom prst="rect">
            <a:avLst/>
          </a:prstGeom>
        </p:spPr>
      </p:pic>
      <p:sp>
        <p:nvSpPr>
          <p:cNvPr id="3" name="文本框 2">
            <a:extLst>
              <a:ext uri="{FF2B5EF4-FFF2-40B4-BE49-F238E27FC236}">
                <a16:creationId xmlns:a16="http://schemas.microsoft.com/office/drawing/2014/main" id="{3EA55C79-DB9C-4C75-874E-0E08FB97042F}"/>
              </a:ext>
            </a:extLst>
          </p:cNvPr>
          <p:cNvSpPr txBox="1"/>
          <p:nvPr/>
        </p:nvSpPr>
        <p:spPr>
          <a:xfrm>
            <a:off x="3792538" y="5925278"/>
            <a:ext cx="4512501" cy="475387"/>
          </a:xfrm>
          <a:prstGeom prst="rect">
            <a:avLst/>
          </a:prstGeom>
          <a:noFill/>
        </p:spPr>
        <p:txBody>
          <a:bodyPr wrap="square" rtlCol="0">
            <a:spAutoFit/>
          </a:bodyPr>
          <a:lstStyle/>
          <a:p>
            <a:pPr algn="ctr"/>
            <a:r>
              <a:rPr lang="zh-CN" altLang="en-US" sz="2489" b="1" dirty="0">
                <a:solidFill>
                  <a:srgbClr val="C00000"/>
                </a:solidFill>
              </a:rPr>
              <a:t>锦素图文素材坊</a:t>
            </a:r>
          </a:p>
        </p:txBody>
      </p:sp>
      <p:pic>
        <p:nvPicPr>
          <p:cNvPr id="4" name="媒体1">
            <a:hlinkClick r:id="" action="ppaction://media"/>
            <a:extLst>
              <a:ext uri="{FF2B5EF4-FFF2-40B4-BE49-F238E27FC236}">
                <a16:creationId xmlns:a16="http://schemas.microsoft.com/office/drawing/2014/main" id="{87D42A5B-B5EF-4DDC-A70F-35411C5283E9}"/>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2260600" y="501651"/>
            <a:ext cx="649816" cy="649816"/>
          </a:xfrm>
          <a:prstGeom prst="rect">
            <a:avLst/>
          </a:prstGeom>
        </p:spPr>
      </p:pic>
    </p:spTree>
    <p:extLst>
      <p:ext uri="{BB962C8B-B14F-4D97-AF65-F5344CB8AC3E}">
        <p14:creationId xmlns:p14="http://schemas.microsoft.com/office/powerpoint/2010/main" val="1393976761"/>
      </p:ext>
    </p:extLst>
  </p:cSld>
  <p:clrMapOvr>
    <a:masterClrMapping/>
  </p:clrMapOvr>
  <mc:AlternateContent xmlns:mc="http://schemas.openxmlformats.org/markup-compatibility/2006" xmlns:p14="http://schemas.microsoft.com/office/powerpoint/2010/main">
    <mc:Choice Requires="p14">
      <p:transition p14:dur="0" advTm="3000">
        <p:sndAc>
          <p:stSnd loop="1">
            <p:snd r:embed="rId5" name="欧美大气1.wav"/>
          </p:stSnd>
        </p:sndAc>
      </p:transition>
    </mc:Choice>
    <mc:Fallback xmlns="">
      <p:transition advTm="3000">
        <p:sndAc>
          <p:stSnd loop="1">
            <p:snd r:embed="rId9"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remove" display="0">
                  <p:stCondLst>
                    <p:cond delay="indefinite"/>
                  </p:stCondLst>
                  <p:endCondLst>
                    <p:cond evt="onStopAudio" delay="0">
                      <p:tgtEl>
                        <p:sldTgt/>
                      </p:tgtEl>
                    </p:cond>
                  </p:endCondLst>
                </p:cTn>
                <p:tgtEl>
                  <p:spTgt spid="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Freeform 15"/>
          <p:cNvSpPr>
            <a:spLocks/>
          </p:cNvSpPr>
          <p:nvPr/>
        </p:nvSpPr>
        <p:spPr bwMode="auto">
          <a:xfrm>
            <a:off x="1946933" y="2531638"/>
            <a:ext cx="4199847" cy="939548"/>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Lst>
            <a:ahLst/>
            <a:cxnLst>
              <a:cxn ang="0">
                <a:pos x="T0" y="T1"/>
              </a:cxn>
              <a:cxn ang="0">
                <a:pos x="T2" y="T3"/>
              </a:cxn>
              <a:cxn ang="0">
                <a:pos x="T4" y="T5"/>
              </a:cxn>
              <a:cxn ang="0">
                <a:pos x="T6" y="T7"/>
              </a:cxn>
              <a:cxn ang="0">
                <a:pos x="T8" y="T9"/>
              </a:cxn>
            </a:cxnLst>
            <a:rect l="0" t="0" r="r" b="b"/>
            <a:pathLst>
              <a:path w="2053" h="531">
                <a:moveTo>
                  <a:pt x="0" y="0"/>
                </a:moveTo>
                <a:lnTo>
                  <a:pt x="0" y="531"/>
                </a:lnTo>
                <a:lnTo>
                  <a:pt x="1893" y="531"/>
                </a:lnTo>
                <a:lnTo>
                  <a:pt x="2053" y="273"/>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04767" tIns="52383" rIns="104767" bIns="52383" numCol="1" anchor="t" anchorCtr="0" compatLnSpc="1">
            <a:prstTxWarp prst="textNoShape">
              <a:avLst/>
            </a:prstTxWarp>
          </a:bodyPr>
          <a:lstStyle/>
          <a:p>
            <a:endParaRPr lang="id-ID" sz="2489">
              <a:latin typeface="+mn-ea"/>
            </a:endParaRPr>
          </a:p>
        </p:txBody>
      </p:sp>
      <p:sp>
        <p:nvSpPr>
          <p:cNvPr id="56" name="Freeform 17"/>
          <p:cNvSpPr>
            <a:spLocks/>
          </p:cNvSpPr>
          <p:nvPr/>
        </p:nvSpPr>
        <p:spPr bwMode="auto">
          <a:xfrm>
            <a:off x="1946933" y="3527807"/>
            <a:ext cx="4199847" cy="852848"/>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Lst>
            <a:ahLst/>
            <a:cxnLst>
              <a:cxn ang="0">
                <a:pos x="T0" y="T1"/>
              </a:cxn>
              <a:cxn ang="0">
                <a:pos x="T2" y="T3"/>
              </a:cxn>
              <a:cxn ang="0">
                <a:pos x="T4" y="T5"/>
              </a:cxn>
              <a:cxn ang="0">
                <a:pos x="T6" y="T7"/>
              </a:cxn>
              <a:cxn ang="0">
                <a:pos x="T8" y="T9"/>
              </a:cxn>
            </a:cxnLst>
            <a:rect l="0" t="0" r="r" b="b"/>
            <a:pathLst>
              <a:path w="2053" h="482">
                <a:moveTo>
                  <a:pt x="0" y="482"/>
                </a:moveTo>
                <a:lnTo>
                  <a:pt x="0" y="0"/>
                </a:lnTo>
                <a:lnTo>
                  <a:pt x="1893" y="0"/>
                </a:lnTo>
                <a:lnTo>
                  <a:pt x="2053" y="241"/>
                </a:lnTo>
                <a:lnTo>
                  <a:pt x="1893" y="48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04767" tIns="52383" rIns="104767" bIns="52383" numCol="1" anchor="t" anchorCtr="0" compatLnSpc="1">
            <a:prstTxWarp prst="textNoShape">
              <a:avLst/>
            </a:prstTxWarp>
          </a:bodyPr>
          <a:lstStyle/>
          <a:p>
            <a:endParaRPr lang="id-ID" sz="2489">
              <a:latin typeface="+mn-ea"/>
            </a:endParaRPr>
          </a:p>
        </p:txBody>
      </p:sp>
      <p:sp>
        <p:nvSpPr>
          <p:cNvPr id="57" name="Freeform 9"/>
          <p:cNvSpPr>
            <a:spLocks/>
          </p:cNvSpPr>
          <p:nvPr/>
        </p:nvSpPr>
        <p:spPr bwMode="auto">
          <a:xfrm>
            <a:off x="882006" y="1734140"/>
            <a:ext cx="885793" cy="1052789"/>
          </a:xfrm>
          <a:custGeom>
            <a:avLst/>
            <a:gdLst>
              <a:gd name="T0" fmla="*/ 0 w 433"/>
              <a:gd name="T1" fmla="*/ 595 h 595"/>
              <a:gd name="T2" fmla="*/ 433 w 433"/>
              <a:gd name="T3" fmla="*/ 450 h 595"/>
              <a:gd name="T4" fmla="*/ 433 w 433"/>
              <a:gd name="T5" fmla="*/ 0 h 595"/>
              <a:gd name="T6" fmla="*/ 0 w 433"/>
              <a:gd name="T7" fmla="*/ 321 h 595"/>
              <a:gd name="T8" fmla="*/ 0 w 433"/>
              <a:gd name="T9" fmla="*/ 595 h 595"/>
            </a:gdLst>
            <a:ahLst/>
            <a:cxnLst>
              <a:cxn ang="0">
                <a:pos x="T0" y="T1"/>
              </a:cxn>
              <a:cxn ang="0">
                <a:pos x="T2" y="T3"/>
              </a:cxn>
              <a:cxn ang="0">
                <a:pos x="T4" y="T5"/>
              </a:cxn>
              <a:cxn ang="0">
                <a:pos x="T6" y="T7"/>
              </a:cxn>
              <a:cxn ang="0">
                <a:pos x="T8" y="T9"/>
              </a:cxn>
            </a:cxnLst>
            <a:rect l="0" t="0" r="r" b="b"/>
            <a:pathLst>
              <a:path w="433" h="595">
                <a:moveTo>
                  <a:pt x="0" y="595"/>
                </a:moveTo>
                <a:lnTo>
                  <a:pt x="433" y="450"/>
                </a:lnTo>
                <a:lnTo>
                  <a:pt x="433" y="0"/>
                </a:lnTo>
                <a:lnTo>
                  <a:pt x="0" y="321"/>
                </a:lnTo>
                <a:lnTo>
                  <a:pt x="0" y="595"/>
                </a:lnTo>
                <a:close/>
              </a:path>
            </a:pathLst>
          </a:custGeom>
          <a:solidFill>
            <a:schemeClr val="accent1"/>
          </a:solidFill>
          <a:ln>
            <a:noFill/>
          </a:ln>
        </p:spPr>
        <p:txBody>
          <a:bodyPr vert="horz" wrap="square" lIns="104767" tIns="52383" rIns="104767" bIns="52383"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58" name="Freeform 10"/>
          <p:cNvSpPr>
            <a:spLocks/>
          </p:cNvSpPr>
          <p:nvPr/>
        </p:nvSpPr>
        <p:spPr bwMode="auto">
          <a:xfrm>
            <a:off x="882006" y="2835203"/>
            <a:ext cx="885793" cy="939548"/>
          </a:xfrm>
          <a:custGeom>
            <a:avLst/>
            <a:gdLst>
              <a:gd name="T0" fmla="*/ 0 w 433"/>
              <a:gd name="T1" fmla="*/ 418 h 531"/>
              <a:gd name="T2" fmla="*/ 433 w 433"/>
              <a:gd name="T3" fmla="*/ 531 h 531"/>
              <a:gd name="T4" fmla="*/ 433 w 433"/>
              <a:gd name="T5" fmla="*/ 0 h 531"/>
              <a:gd name="T6" fmla="*/ 0 w 433"/>
              <a:gd name="T7" fmla="*/ 145 h 531"/>
              <a:gd name="T8" fmla="*/ 0 w 433"/>
              <a:gd name="T9" fmla="*/ 418 h 531"/>
            </a:gdLst>
            <a:ahLst/>
            <a:cxnLst>
              <a:cxn ang="0">
                <a:pos x="T0" y="T1"/>
              </a:cxn>
              <a:cxn ang="0">
                <a:pos x="T2" y="T3"/>
              </a:cxn>
              <a:cxn ang="0">
                <a:pos x="T4" y="T5"/>
              </a:cxn>
              <a:cxn ang="0">
                <a:pos x="T6" y="T7"/>
              </a:cxn>
              <a:cxn ang="0">
                <a:pos x="T8" y="T9"/>
              </a:cxn>
            </a:cxnLst>
            <a:rect l="0" t="0" r="r" b="b"/>
            <a:pathLst>
              <a:path w="433" h="531">
                <a:moveTo>
                  <a:pt x="0" y="418"/>
                </a:moveTo>
                <a:lnTo>
                  <a:pt x="433" y="531"/>
                </a:lnTo>
                <a:lnTo>
                  <a:pt x="433" y="0"/>
                </a:lnTo>
                <a:lnTo>
                  <a:pt x="0" y="145"/>
                </a:lnTo>
                <a:lnTo>
                  <a:pt x="0" y="418"/>
                </a:lnTo>
                <a:close/>
              </a:path>
            </a:pathLst>
          </a:custGeom>
          <a:solidFill>
            <a:schemeClr val="accent2"/>
          </a:solidFill>
          <a:ln>
            <a:noFill/>
          </a:ln>
        </p:spPr>
        <p:txBody>
          <a:bodyPr vert="horz" wrap="square" lIns="104767" tIns="52383" rIns="104767" bIns="52383"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59" name="Freeform 11"/>
          <p:cNvSpPr>
            <a:spLocks/>
          </p:cNvSpPr>
          <p:nvPr/>
        </p:nvSpPr>
        <p:spPr bwMode="auto">
          <a:xfrm>
            <a:off x="882006" y="3879644"/>
            <a:ext cx="885793" cy="1052789"/>
          </a:xfrm>
          <a:custGeom>
            <a:avLst/>
            <a:gdLst>
              <a:gd name="T0" fmla="*/ 0 w 433"/>
              <a:gd name="T1" fmla="*/ 274 h 595"/>
              <a:gd name="T2" fmla="*/ 433 w 433"/>
              <a:gd name="T3" fmla="*/ 595 h 595"/>
              <a:gd name="T4" fmla="*/ 433 w 433"/>
              <a:gd name="T5" fmla="*/ 113 h 595"/>
              <a:gd name="T6" fmla="*/ 0 w 433"/>
              <a:gd name="T7" fmla="*/ 0 h 595"/>
              <a:gd name="T8" fmla="*/ 0 w 433"/>
              <a:gd name="T9" fmla="*/ 274 h 595"/>
            </a:gdLst>
            <a:ahLst/>
            <a:cxnLst>
              <a:cxn ang="0">
                <a:pos x="T0" y="T1"/>
              </a:cxn>
              <a:cxn ang="0">
                <a:pos x="T2" y="T3"/>
              </a:cxn>
              <a:cxn ang="0">
                <a:pos x="T4" y="T5"/>
              </a:cxn>
              <a:cxn ang="0">
                <a:pos x="T6" y="T7"/>
              </a:cxn>
              <a:cxn ang="0">
                <a:pos x="T8" y="T9"/>
              </a:cxn>
            </a:cxnLst>
            <a:rect l="0" t="0" r="r" b="b"/>
            <a:pathLst>
              <a:path w="433" h="595">
                <a:moveTo>
                  <a:pt x="0" y="274"/>
                </a:moveTo>
                <a:lnTo>
                  <a:pt x="433" y="595"/>
                </a:lnTo>
                <a:lnTo>
                  <a:pt x="433" y="113"/>
                </a:lnTo>
                <a:lnTo>
                  <a:pt x="0" y="0"/>
                </a:lnTo>
                <a:lnTo>
                  <a:pt x="0" y="274"/>
                </a:lnTo>
                <a:close/>
              </a:path>
            </a:pathLst>
          </a:custGeom>
          <a:solidFill>
            <a:schemeClr val="accent3"/>
          </a:solidFill>
          <a:ln>
            <a:noFill/>
          </a:ln>
        </p:spPr>
        <p:txBody>
          <a:bodyPr vert="horz" wrap="square" lIns="104767" tIns="52383" rIns="104767" bIns="52383"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60" name="Freeform 12"/>
          <p:cNvSpPr>
            <a:spLocks/>
          </p:cNvSpPr>
          <p:nvPr/>
        </p:nvSpPr>
        <p:spPr bwMode="auto">
          <a:xfrm>
            <a:off x="882006" y="4669297"/>
            <a:ext cx="885793" cy="1335891"/>
          </a:xfrm>
          <a:custGeom>
            <a:avLst/>
            <a:gdLst>
              <a:gd name="T0" fmla="*/ 0 w 433"/>
              <a:gd name="T1" fmla="*/ 273 h 755"/>
              <a:gd name="T2" fmla="*/ 433 w 433"/>
              <a:gd name="T3" fmla="*/ 755 h 755"/>
              <a:gd name="T4" fmla="*/ 433 w 433"/>
              <a:gd name="T5" fmla="*/ 321 h 755"/>
              <a:gd name="T6" fmla="*/ 0 w 433"/>
              <a:gd name="T7" fmla="*/ 0 h 755"/>
              <a:gd name="T8" fmla="*/ 0 w 433"/>
              <a:gd name="T9" fmla="*/ 273 h 755"/>
            </a:gdLst>
            <a:ahLst/>
            <a:cxnLst>
              <a:cxn ang="0">
                <a:pos x="T0" y="T1"/>
              </a:cxn>
              <a:cxn ang="0">
                <a:pos x="T2" y="T3"/>
              </a:cxn>
              <a:cxn ang="0">
                <a:pos x="T4" y="T5"/>
              </a:cxn>
              <a:cxn ang="0">
                <a:pos x="T6" y="T7"/>
              </a:cxn>
              <a:cxn ang="0">
                <a:pos x="T8" y="T9"/>
              </a:cxn>
            </a:cxnLst>
            <a:rect l="0" t="0" r="r" b="b"/>
            <a:pathLst>
              <a:path w="433" h="755">
                <a:moveTo>
                  <a:pt x="0" y="273"/>
                </a:moveTo>
                <a:lnTo>
                  <a:pt x="433" y="755"/>
                </a:lnTo>
                <a:lnTo>
                  <a:pt x="433" y="321"/>
                </a:lnTo>
                <a:lnTo>
                  <a:pt x="0" y="0"/>
                </a:lnTo>
                <a:lnTo>
                  <a:pt x="0" y="273"/>
                </a:lnTo>
                <a:close/>
              </a:path>
            </a:pathLst>
          </a:custGeom>
          <a:solidFill>
            <a:srgbClr val="C00000"/>
          </a:solidFill>
          <a:ln>
            <a:noFill/>
          </a:ln>
        </p:spPr>
        <p:txBody>
          <a:bodyPr vert="horz" wrap="square" lIns="104767" tIns="52383" rIns="104767" bIns="52383" numCol="1" anchor="t" anchorCtr="0" compatLnSpc="1">
            <a:prstTxWarp prst="textNoShape">
              <a:avLst/>
            </a:prstTxWarp>
          </a:bodyPr>
          <a:lstStyle/>
          <a:p>
            <a:pPr defTabSz="972532"/>
            <a:endParaRPr lang="id-ID" kern="0" dirty="0">
              <a:solidFill>
                <a:sysClr val="windowText" lastClr="000000"/>
              </a:solidFill>
              <a:latin typeface="微软雅黑" pitchFamily="34" charset="-122"/>
            </a:endParaRPr>
          </a:p>
        </p:txBody>
      </p:sp>
      <p:sp>
        <p:nvSpPr>
          <p:cNvPr id="61" name="Freeform 19"/>
          <p:cNvSpPr>
            <a:spLocks/>
          </p:cNvSpPr>
          <p:nvPr/>
        </p:nvSpPr>
        <p:spPr bwMode="auto">
          <a:xfrm>
            <a:off x="1946933" y="4437278"/>
            <a:ext cx="4199847" cy="767917"/>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Lst>
            <a:ahLst/>
            <a:cxnLst>
              <a:cxn ang="0">
                <a:pos x="T0" y="T1"/>
              </a:cxn>
              <a:cxn ang="0">
                <a:pos x="T2" y="T3"/>
              </a:cxn>
              <a:cxn ang="0">
                <a:pos x="T4" y="T5"/>
              </a:cxn>
              <a:cxn ang="0">
                <a:pos x="T6" y="T7"/>
              </a:cxn>
              <a:cxn ang="0">
                <a:pos x="T8" y="T9"/>
              </a:cxn>
            </a:cxnLst>
            <a:rect l="0" t="0" r="r" b="b"/>
            <a:pathLst>
              <a:path w="2053" h="434">
                <a:moveTo>
                  <a:pt x="0" y="0"/>
                </a:moveTo>
                <a:lnTo>
                  <a:pt x="0" y="434"/>
                </a:lnTo>
                <a:lnTo>
                  <a:pt x="1893" y="434"/>
                </a:lnTo>
                <a:lnTo>
                  <a:pt x="2053" y="225"/>
                </a:lnTo>
                <a:lnTo>
                  <a:pt x="189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104767" tIns="52383" rIns="104767" bIns="52383" numCol="1" anchor="t" anchorCtr="0" compatLnSpc="1">
            <a:prstTxWarp prst="textNoShape">
              <a:avLst/>
            </a:prstTxWarp>
          </a:bodyPr>
          <a:lstStyle/>
          <a:p>
            <a:endParaRPr lang="id-ID" sz="2489">
              <a:latin typeface="+mn-ea"/>
            </a:endParaRPr>
          </a:p>
        </p:txBody>
      </p:sp>
      <p:grpSp>
        <p:nvGrpSpPr>
          <p:cNvPr id="7" name="组合 6"/>
          <p:cNvGrpSpPr/>
          <p:nvPr/>
        </p:nvGrpSpPr>
        <p:grpSpPr>
          <a:xfrm>
            <a:off x="1809698" y="1734139"/>
            <a:ext cx="3423736" cy="796228"/>
            <a:chOff x="1356678" y="1300605"/>
            <a:chExt cx="2567802" cy="597171"/>
          </a:xfrm>
        </p:grpSpPr>
        <p:sp>
          <p:nvSpPr>
            <p:cNvPr id="66" name="Freeform 13"/>
            <p:cNvSpPr>
              <a:spLocks/>
            </p:cNvSpPr>
            <p:nvPr/>
          </p:nvSpPr>
          <p:spPr bwMode="auto">
            <a:xfrm>
              <a:off x="1356678" y="1300605"/>
              <a:ext cx="2567802" cy="597171"/>
            </a:xfrm>
            <a:custGeom>
              <a:avLst/>
              <a:gdLst>
                <a:gd name="T0" fmla="*/ 0 w 2053"/>
                <a:gd name="T1" fmla="*/ 450 h 450"/>
                <a:gd name="T2" fmla="*/ 0 w 2053"/>
                <a:gd name="T3" fmla="*/ 0 h 450"/>
                <a:gd name="T4" fmla="*/ 1893 w 2053"/>
                <a:gd name="T5" fmla="*/ 0 h 450"/>
                <a:gd name="T6" fmla="*/ 2053 w 2053"/>
                <a:gd name="T7" fmla="*/ 225 h 450"/>
                <a:gd name="T8" fmla="*/ 1893 w 2053"/>
                <a:gd name="T9" fmla="*/ 450 h 450"/>
                <a:gd name="T10" fmla="*/ 0 w 2053"/>
                <a:gd name="T11" fmla="*/ 450 h 450"/>
              </a:gdLst>
              <a:ahLst/>
              <a:cxnLst>
                <a:cxn ang="0">
                  <a:pos x="T0" y="T1"/>
                </a:cxn>
                <a:cxn ang="0">
                  <a:pos x="T2" y="T3"/>
                </a:cxn>
                <a:cxn ang="0">
                  <a:pos x="T4" y="T5"/>
                </a:cxn>
                <a:cxn ang="0">
                  <a:pos x="T6" y="T7"/>
                </a:cxn>
                <a:cxn ang="0">
                  <a:pos x="T8" y="T9"/>
                </a:cxn>
                <a:cxn ang="0">
                  <a:pos x="T10" y="T11"/>
                </a:cxn>
              </a:cxnLst>
              <a:rect l="0" t="0" r="r" b="b"/>
              <a:pathLst>
                <a:path w="2053" h="450">
                  <a:moveTo>
                    <a:pt x="0" y="450"/>
                  </a:moveTo>
                  <a:lnTo>
                    <a:pt x="0" y="0"/>
                  </a:lnTo>
                  <a:lnTo>
                    <a:pt x="1893" y="0"/>
                  </a:lnTo>
                  <a:lnTo>
                    <a:pt x="2053" y="225"/>
                  </a:lnTo>
                  <a:lnTo>
                    <a:pt x="1893" y="450"/>
                  </a:lnTo>
                  <a:lnTo>
                    <a:pt x="0" y="450"/>
                  </a:lnTo>
                  <a:close/>
                </a:path>
              </a:pathLst>
            </a:custGeom>
            <a:solidFill>
              <a:schemeClr val="accent1">
                <a:alpha val="91000"/>
              </a:schemeClr>
            </a:solidFill>
            <a:ln>
              <a:noFill/>
            </a:ln>
          </p:spPr>
          <p:txBody>
            <a:bodyPr vert="horz" wrap="square" lIns="104767" tIns="52383" rIns="104767" bIns="52383"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67" name="Rectangle 63"/>
            <p:cNvSpPr/>
            <p:nvPr/>
          </p:nvSpPr>
          <p:spPr>
            <a:xfrm>
              <a:off x="1442922" y="1347614"/>
              <a:ext cx="1121690" cy="464014"/>
            </a:xfrm>
            <a:prstGeom prst="rect">
              <a:avLst/>
            </a:prstGeom>
          </p:spPr>
          <p:txBody>
            <a:bodyPr wrap="none" lIns="104767" tIns="52383" rIns="104767" bIns="52383">
              <a:spAutoFit/>
            </a:bodyPr>
            <a:lstStyle/>
            <a:p>
              <a:pPr defTabSz="972532">
                <a:defRPr/>
              </a:pPr>
              <a:r>
                <a:rPr lang="zh-CN" altLang="en-US" sz="3333"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进一步</a:t>
              </a:r>
              <a:endParaRPr lang="id-ID" altLang="zh-CN" sz="3333"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68" name="Rectangle 64"/>
          <p:cNvSpPr/>
          <p:nvPr/>
        </p:nvSpPr>
        <p:spPr>
          <a:xfrm>
            <a:off x="6288816" y="1861981"/>
            <a:ext cx="5097791" cy="434020"/>
          </a:xfrm>
          <a:prstGeom prst="rect">
            <a:avLst/>
          </a:prstGeom>
        </p:spPr>
        <p:txBody>
          <a:bodyPr wrap="square" lIns="104767" tIns="52383" rIns="104767" bIns="52383">
            <a:spAutoFit/>
          </a:bodyPr>
          <a:lstStyle/>
          <a:p>
            <a:pPr algn="just" defTabSz="972532">
              <a:defRPr/>
            </a:pPr>
            <a:r>
              <a:rPr lang="zh-CN" altLang="en-US" sz="2133" b="1" dirty="0">
                <a:latin typeface="微软雅黑" pitchFamily="34" charset="-122"/>
                <a:ea typeface="微软雅黑" pitchFamily="34" charset="-122"/>
              </a:rPr>
              <a:t>坚定理想信念，提高党性觉悟</a:t>
            </a:r>
            <a:endParaRPr lang="zh-CN" altLang="en-US" sz="2133" b="1" kern="0" dirty="0">
              <a:solidFill>
                <a:schemeClr val="tx1">
                  <a:lumMod val="65000"/>
                  <a:lumOff val="35000"/>
                </a:schemeClr>
              </a:solidFill>
              <a:latin typeface="微软雅黑" pitchFamily="34" charset="-122"/>
              <a:ea typeface="微软雅黑" pitchFamily="34" charset="-122"/>
            </a:endParaRPr>
          </a:p>
        </p:txBody>
      </p:sp>
      <p:grpSp>
        <p:nvGrpSpPr>
          <p:cNvPr id="8" name="组合 7"/>
          <p:cNvGrpSpPr/>
          <p:nvPr/>
        </p:nvGrpSpPr>
        <p:grpSpPr>
          <a:xfrm>
            <a:off x="1809698" y="2835203"/>
            <a:ext cx="3423736" cy="939548"/>
            <a:chOff x="1356678" y="2126402"/>
            <a:chExt cx="2567802" cy="704661"/>
          </a:xfrm>
        </p:grpSpPr>
        <p:sp>
          <p:nvSpPr>
            <p:cNvPr id="69" name="Freeform 14"/>
            <p:cNvSpPr>
              <a:spLocks/>
            </p:cNvSpPr>
            <p:nvPr/>
          </p:nvSpPr>
          <p:spPr bwMode="auto">
            <a:xfrm>
              <a:off x="1356678" y="2126402"/>
              <a:ext cx="2567802" cy="704661"/>
            </a:xfrm>
            <a:custGeom>
              <a:avLst/>
              <a:gdLst>
                <a:gd name="T0" fmla="*/ 0 w 2053"/>
                <a:gd name="T1" fmla="*/ 0 h 531"/>
                <a:gd name="T2" fmla="*/ 0 w 2053"/>
                <a:gd name="T3" fmla="*/ 531 h 531"/>
                <a:gd name="T4" fmla="*/ 1893 w 2053"/>
                <a:gd name="T5" fmla="*/ 531 h 531"/>
                <a:gd name="T6" fmla="*/ 2053 w 2053"/>
                <a:gd name="T7" fmla="*/ 273 h 531"/>
                <a:gd name="T8" fmla="*/ 1893 w 2053"/>
                <a:gd name="T9" fmla="*/ 0 h 531"/>
                <a:gd name="T10" fmla="*/ 0 w 2053"/>
                <a:gd name="T11" fmla="*/ 0 h 531"/>
              </a:gdLst>
              <a:ahLst/>
              <a:cxnLst>
                <a:cxn ang="0">
                  <a:pos x="T0" y="T1"/>
                </a:cxn>
                <a:cxn ang="0">
                  <a:pos x="T2" y="T3"/>
                </a:cxn>
                <a:cxn ang="0">
                  <a:pos x="T4" y="T5"/>
                </a:cxn>
                <a:cxn ang="0">
                  <a:pos x="T6" y="T7"/>
                </a:cxn>
                <a:cxn ang="0">
                  <a:pos x="T8" y="T9"/>
                </a:cxn>
                <a:cxn ang="0">
                  <a:pos x="T10" y="T11"/>
                </a:cxn>
              </a:cxnLst>
              <a:rect l="0" t="0" r="r" b="b"/>
              <a:pathLst>
                <a:path w="2053" h="531">
                  <a:moveTo>
                    <a:pt x="0" y="0"/>
                  </a:moveTo>
                  <a:lnTo>
                    <a:pt x="0" y="531"/>
                  </a:lnTo>
                  <a:lnTo>
                    <a:pt x="1893" y="531"/>
                  </a:lnTo>
                  <a:lnTo>
                    <a:pt x="2053" y="273"/>
                  </a:lnTo>
                  <a:lnTo>
                    <a:pt x="1893" y="0"/>
                  </a:lnTo>
                  <a:lnTo>
                    <a:pt x="0" y="0"/>
                  </a:lnTo>
                  <a:close/>
                </a:path>
              </a:pathLst>
            </a:custGeom>
            <a:solidFill>
              <a:schemeClr val="accent2">
                <a:alpha val="93000"/>
              </a:schemeClr>
            </a:solidFill>
            <a:ln>
              <a:noFill/>
            </a:ln>
          </p:spPr>
          <p:txBody>
            <a:bodyPr vert="horz" wrap="square" lIns="104767" tIns="52383" rIns="104767" bIns="52383"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70" name="Rectangle 67"/>
            <p:cNvSpPr/>
            <p:nvPr/>
          </p:nvSpPr>
          <p:spPr>
            <a:xfrm>
              <a:off x="1442922" y="2223816"/>
              <a:ext cx="1121690" cy="464015"/>
            </a:xfrm>
            <a:prstGeom prst="rect">
              <a:avLst/>
            </a:prstGeom>
          </p:spPr>
          <p:txBody>
            <a:bodyPr wrap="none" lIns="104767" tIns="52383" rIns="104767" bIns="52383">
              <a:spAutoFit/>
            </a:bodyPr>
            <a:lstStyle/>
            <a:p>
              <a:pPr defTabSz="972532">
                <a:defRPr/>
              </a:pPr>
              <a:r>
                <a:rPr lang="zh-CN" altLang="en-US" sz="3333"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进一步</a:t>
              </a:r>
              <a:endParaRPr lang="id-ID" altLang="zh-CN" sz="3333"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71" name="Rectangle 68"/>
          <p:cNvSpPr/>
          <p:nvPr/>
        </p:nvSpPr>
        <p:spPr>
          <a:xfrm>
            <a:off x="6299852" y="2770127"/>
            <a:ext cx="5097791" cy="762251"/>
          </a:xfrm>
          <a:prstGeom prst="rect">
            <a:avLst/>
          </a:prstGeom>
        </p:spPr>
        <p:txBody>
          <a:bodyPr wrap="square" lIns="104767" tIns="52383" rIns="104767" bIns="52383">
            <a:spAutoFit/>
          </a:bodyPr>
          <a:lstStyle/>
          <a:p>
            <a:pPr algn="just" defTabSz="972532">
              <a:defRPr/>
            </a:pPr>
            <a:r>
              <a:rPr lang="zh-CN" altLang="en-US" sz="2133" b="1" dirty="0">
                <a:latin typeface="微软雅黑" pitchFamily="34" charset="-122"/>
                <a:ea typeface="微软雅黑" pitchFamily="34" charset="-122"/>
              </a:rPr>
              <a:t>增强政治意识、大局意识、核心意识、看齐意识，坚定正确政治方向</a:t>
            </a:r>
            <a:endParaRPr lang="zh-CN" altLang="en-US" sz="2133" b="1" kern="0" dirty="0">
              <a:solidFill>
                <a:schemeClr val="tx1">
                  <a:lumMod val="65000"/>
                  <a:lumOff val="35000"/>
                </a:schemeClr>
              </a:solidFill>
              <a:latin typeface="微软雅黑" pitchFamily="34" charset="-122"/>
              <a:ea typeface="微软雅黑" pitchFamily="34" charset="-122"/>
            </a:endParaRPr>
          </a:p>
        </p:txBody>
      </p:sp>
      <p:grpSp>
        <p:nvGrpSpPr>
          <p:cNvPr id="9" name="组合 8"/>
          <p:cNvGrpSpPr/>
          <p:nvPr/>
        </p:nvGrpSpPr>
        <p:grpSpPr>
          <a:xfrm>
            <a:off x="1809698" y="4079583"/>
            <a:ext cx="3423736" cy="852848"/>
            <a:chOff x="1356678" y="3059689"/>
            <a:chExt cx="2567802" cy="639636"/>
          </a:xfrm>
        </p:grpSpPr>
        <p:sp>
          <p:nvSpPr>
            <p:cNvPr id="72" name="Freeform 16"/>
            <p:cNvSpPr>
              <a:spLocks/>
            </p:cNvSpPr>
            <p:nvPr/>
          </p:nvSpPr>
          <p:spPr bwMode="auto">
            <a:xfrm>
              <a:off x="1356678" y="3059689"/>
              <a:ext cx="2567802" cy="639636"/>
            </a:xfrm>
            <a:custGeom>
              <a:avLst/>
              <a:gdLst>
                <a:gd name="T0" fmla="*/ 0 w 2053"/>
                <a:gd name="T1" fmla="*/ 482 h 482"/>
                <a:gd name="T2" fmla="*/ 0 w 2053"/>
                <a:gd name="T3" fmla="*/ 0 h 482"/>
                <a:gd name="T4" fmla="*/ 1893 w 2053"/>
                <a:gd name="T5" fmla="*/ 0 h 482"/>
                <a:gd name="T6" fmla="*/ 2053 w 2053"/>
                <a:gd name="T7" fmla="*/ 241 h 482"/>
                <a:gd name="T8" fmla="*/ 1893 w 2053"/>
                <a:gd name="T9" fmla="*/ 482 h 482"/>
                <a:gd name="T10" fmla="*/ 0 w 2053"/>
                <a:gd name="T11" fmla="*/ 482 h 482"/>
              </a:gdLst>
              <a:ahLst/>
              <a:cxnLst>
                <a:cxn ang="0">
                  <a:pos x="T0" y="T1"/>
                </a:cxn>
                <a:cxn ang="0">
                  <a:pos x="T2" y="T3"/>
                </a:cxn>
                <a:cxn ang="0">
                  <a:pos x="T4" y="T5"/>
                </a:cxn>
                <a:cxn ang="0">
                  <a:pos x="T6" y="T7"/>
                </a:cxn>
                <a:cxn ang="0">
                  <a:pos x="T8" y="T9"/>
                </a:cxn>
                <a:cxn ang="0">
                  <a:pos x="T10" y="T11"/>
                </a:cxn>
              </a:cxnLst>
              <a:rect l="0" t="0" r="r" b="b"/>
              <a:pathLst>
                <a:path w="2053" h="482">
                  <a:moveTo>
                    <a:pt x="0" y="482"/>
                  </a:moveTo>
                  <a:lnTo>
                    <a:pt x="0" y="0"/>
                  </a:lnTo>
                  <a:lnTo>
                    <a:pt x="1893" y="0"/>
                  </a:lnTo>
                  <a:lnTo>
                    <a:pt x="2053" y="241"/>
                  </a:lnTo>
                  <a:lnTo>
                    <a:pt x="1893" y="482"/>
                  </a:lnTo>
                  <a:lnTo>
                    <a:pt x="0" y="482"/>
                  </a:lnTo>
                  <a:close/>
                </a:path>
              </a:pathLst>
            </a:custGeom>
            <a:solidFill>
              <a:schemeClr val="accent3">
                <a:alpha val="95000"/>
              </a:schemeClr>
            </a:solidFill>
            <a:ln>
              <a:noFill/>
            </a:ln>
          </p:spPr>
          <p:txBody>
            <a:bodyPr vert="horz" wrap="square" lIns="104767" tIns="52383" rIns="104767" bIns="52383"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73" name="Rectangle 71"/>
            <p:cNvSpPr/>
            <p:nvPr/>
          </p:nvSpPr>
          <p:spPr>
            <a:xfrm>
              <a:off x="1442922" y="3127932"/>
              <a:ext cx="1121690" cy="464014"/>
            </a:xfrm>
            <a:prstGeom prst="rect">
              <a:avLst/>
            </a:prstGeom>
          </p:spPr>
          <p:txBody>
            <a:bodyPr wrap="none" lIns="104767" tIns="52383" rIns="104767" bIns="52383">
              <a:spAutoFit/>
            </a:bodyPr>
            <a:lstStyle/>
            <a:p>
              <a:pPr defTabSz="972532">
                <a:defRPr/>
              </a:pPr>
              <a:r>
                <a:rPr lang="zh-CN" altLang="en-US" sz="3333"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进一步</a:t>
              </a:r>
              <a:endParaRPr lang="id-ID" altLang="zh-CN" sz="3333"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74" name="Rectangle 72"/>
          <p:cNvSpPr/>
          <p:nvPr/>
        </p:nvSpPr>
        <p:spPr>
          <a:xfrm>
            <a:off x="6299852" y="4166237"/>
            <a:ext cx="5097791" cy="434020"/>
          </a:xfrm>
          <a:prstGeom prst="rect">
            <a:avLst/>
          </a:prstGeom>
        </p:spPr>
        <p:txBody>
          <a:bodyPr wrap="square" lIns="104767" tIns="52383" rIns="104767" bIns="52383">
            <a:spAutoFit/>
          </a:bodyPr>
          <a:lstStyle/>
          <a:p>
            <a:pPr algn="just" defTabSz="972532">
              <a:defRPr/>
            </a:pPr>
            <a:r>
              <a:rPr lang="zh-CN" altLang="en-US" sz="2133" b="1" dirty="0">
                <a:latin typeface="微软雅黑" pitchFamily="34" charset="-122"/>
                <a:ea typeface="微软雅黑" pitchFamily="34" charset="-122"/>
              </a:rPr>
              <a:t>树立清风正气，严守政治纪律政治规矩</a:t>
            </a:r>
            <a:endParaRPr lang="zh-CN" altLang="en-US" sz="2133" b="1" kern="0" dirty="0">
              <a:solidFill>
                <a:schemeClr val="tx1">
                  <a:lumMod val="65000"/>
                  <a:lumOff val="35000"/>
                </a:schemeClr>
              </a:solidFill>
              <a:latin typeface="微软雅黑" pitchFamily="34" charset="-122"/>
              <a:ea typeface="微软雅黑" pitchFamily="34" charset="-122"/>
            </a:endParaRPr>
          </a:p>
        </p:txBody>
      </p:sp>
      <p:grpSp>
        <p:nvGrpSpPr>
          <p:cNvPr id="10" name="组合 9"/>
          <p:cNvGrpSpPr/>
          <p:nvPr/>
        </p:nvGrpSpPr>
        <p:grpSpPr>
          <a:xfrm>
            <a:off x="1809698" y="5237271"/>
            <a:ext cx="3423736" cy="767917"/>
            <a:chOff x="1356678" y="3927954"/>
            <a:chExt cx="2567802" cy="575938"/>
          </a:xfrm>
        </p:grpSpPr>
        <p:sp>
          <p:nvSpPr>
            <p:cNvPr id="75" name="Freeform 18"/>
            <p:cNvSpPr>
              <a:spLocks/>
            </p:cNvSpPr>
            <p:nvPr/>
          </p:nvSpPr>
          <p:spPr bwMode="auto">
            <a:xfrm>
              <a:off x="1356678" y="3927954"/>
              <a:ext cx="2567802" cy="575938"/>
            </a:xfrm>
            <a:custGeom>
              <a:avLst/>
              <a:gdLst>
                <a:gd name="T0" fmla="*/ 0 w 2053"/>
                <a:gd name="T1" fmla="*/ 0 h 434"/>
                <a:gd name="T2" fmla="*/ 0 w 2053"/>
                <a:gd name="T3" fmla="*/ 434 h 434"/>
                <a:gd name="T4" fmla="*/ 1893 w 2053"/>
                <a:gd name="T5" fmla="*/ 434 h 434"/>
                <a:gd name="T6" fmla="*/ 2053 w 2053"/>
                <a:gd name="T7" fmla="*/ 225 h 434"/>
                <a:gd name="T8" fmla="*/ 1893 w 2053"/>
                <a:gd name="T9" fmla="*/ 0 h 434"/>
                <a:gd name="T10" fmla="*/ 0 w 2053"/>
                <a:gd name="T11" fmla="*/ 0 h 434"/>
              </a:gdLst>
              <a:ahLst/>
              <a:cxnLst>
                <a:cxn ang="0">
                  <a:pos x="T0" y="T1"/>
                </a:cxn>
                <a:cxn ang="0">
                  <a:pos x="T2" y="T3"/>
                </a:cxn>
                <a:cxn ang="0">
                  <a:pos x="T4" y="T5"/>
                </a:cxn>
                <a:cxn ang="0">
                  <a:pos x="T6" y="T7"/>
                </a:cxn>
                <a:cxn ang="0">
                  <a:pos x="T8" y="T9"/>
                </a:cxn>
                <a:cxn ang="0">
                  <a:pos x="T10" y="T11"/>
                </a:cxn>
              </a:cxnLst>
              <a:rect l="0" t="0" r="r" b="b"/>
              <a:pathLst>
                <a:path w="2053" h="434">
                  <a:moveTo>
                    <a:pt x="0" y="0"/>
                  </a:moveTo>
                  <a:lnTo>
                    <a:pt x="0" y="434"/>
                  </a:lnTo>
                  <a:lnTo>
                    <a:pt x="1893" y="434"/>
                  </a:lnTo>
                  <a:lnTo>
                    <a:pt x="2053" y="225"/>
                  </a:lnTo>
                  <a:lnTo>
                    <a:pt x="1893" y="0"/>
                  </a:lnTo>
                  <a:lnTo>
                    <a:pt x="0" y="0"/>
                  </a:lnTo>
                  <a:close/>
                </a:path>
              </a:pathLst>
            </a:custGeom>
            <a:solidFill>
              <a:srgbClr val="C00000">
                <a:alpha val="94000"/>
              </a:srgbClr>
            </a:solidFill>
            <a:ln>
              <a:noFill/>
            </a:ln>
          </p:spPr>
          <p:txBody>
            <a:bodyPr vert="horz" wrap="square" lIns="104767" tIns="52383" rIns="104767" bIns="52383" numCol="1" anchor="t" anchorCtr="0" compatLnSpc="1">
              <a:prstTxWarp prst="textNoShape">
                <a:avLst/>
              </a:prstTxWarp>
            </a:bodyPr>
            <a:lstStyle/>
            <a:p>
              <a:pPr defTabSz="972532"/>
              <a:endParaRPr lang="id-ID" kern="0" dirty="0">
                <a:solidFill>
                  <a:sysClr val="windowText" lastClr="000000"/>
                </a:solidFill>
                <a:latin typeface="微软雅黑" pitchFamily="34" charset="-122"/>
              </a:endParaRPr>
            </a:p>
          </p:txBody>
        </p:sp>
        <p:sp>
          <p:nvSpPr>
            <p:cNvPr id="76" name="Rectangle 75"/>
            <p:cNvSpPr/>
            <p:nvPr/>
          </p:nvSpPr>
          <p:spPr>
            <a:xfrm>
              <a:off x="1442922" y="3979896"/>
              <a:ext cx="1121690" cy="464015"/>
            </a:xfrm>
            <a:prstGeom prst="rect">
              <a:avLst/>
            </a:prstGeom>
          </p:spPr>
          <p:txBody>
            <a:bodyPr wrap="none" lIns="104767" tIns="52383" rIns="104767" bIns="52383">
              <a:spAutoFit/>
            </a:bodyPr>
            <a:lstStyle/>
            <a:p>
              <a:pPr defTabSz="972532">
                <a:defRPr/>
              </a:pPr>
              <a:r>
                <a:rPr lang="zh-CN" altLang="en-US" sz="3333"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rPr>
                <a:t>进一步</a:t>
              </a:r>
              <a:endParaRPr lang="id-ID" sz="3333" b="1" kern="0" dirty="0">
                <a:solidFill>
                  <a:srgbClr val="FFFFFF"/>
                </a:solidFill>
                <a:effectLst>
                  <a:outerShdw blurRad="38100" dist="38100" dir="2700000" algn="tl">
                    <a:srgbClr val="000000">
                      <a:alpha val="43137"/>
                    </a:srgbClr>
                  </a:outerShdw>
                </a:effectLst>
                <a:latin typeface="微软雅黑" pitchFamily="34" charset="-122"/>
                <a:ea typeface="微软雅黑" pitchFamily="34" charset="-122"/>
              </a:endParaRPr>
            </a:p>
          </p:txBody>
        </p:sp>
      </p:grpSp>
      <p:sp>
        <p:nvSpPr>
          <p:cNvPr id="77" name="Rectangle 76"/>
          <p:cNvSpPr/>
          <p:nvPr/>
        </p:nvSpPr>
        <p:spPr>
          <a:xfrm>
            <a:off x="6299852" y="5149375"/>
            <a:ext cx="5097791" cy="762251"/>
          </a:xfrm>
          <a:prstGeom prst="rect">
            <a:avLst/>
          </a:prstGeom>
        </p:spPr>
        <p:txBody>
          <a:bodyPr wrap="square" lIns="104767" tIns="52383" rIns="104767" bIns="52383">
            <a:spAutoFit/>
          </a:bodyPr>
          <a:lstStyle/>
          <a:p>
            <a:pPr algn="just" defTabSz="972532">
              <a:defRPr/>
            </a:pPr>
            <a:r>
              <a:rPr lang="zh-CN" altLang="en-US" sz="2133" b="1" dirty="0">
                <a:latin typeface="微软雅黑" pitchFamily="34" charset="-122"/>
                <a:ea typeface="微软雅黑" pitchFamily="34" charset="-122"/>
              </a:rPr>
              <a:t>强化宗旨观念，勇于担当作为，在生产、工作、学习和社会生活中起先锋模范作用</a:t>
            </a:r>
            <a:endParaRPr lang="zh-CN" altLang="en-US" sz="2133" b="1" kern="0" dirty="0">
              <a:solidFill>
                <a:schemeClr val="tx1">
                  <a:lumMod val="65000"/>
                  <a:lumOff val="35000"/>
                </a:schemeClr>
              </a:solidFill>
              <a:latin typeface="微软雅黑" pitchFamily="34" charset="-122"/>
              <a:ea typeface="微软雅黑" pitchFamily="34" charset="-122"/>
            </a:endParaRPr>
          </a:p>
        </p:txBody>
      </p:sp>
      <p:sp>
        <p:nvSpPr>
          <p:cNvPr id="78" name="Freeform 26"/>
          <p:cNvSpPr>
            <a:spLocks noEditPoints="1"/>
          </p:cNvSpPr>
          <p:nvPr/>
        </p:nvSpPr>
        <p:spPr bwMode="auto">
          <a:xfrm rot="2700000">
            <a:off x="5617166" y="1883205"/>
            <a:ext cx="291221" cy="521056"/>
          </a:xfrm>
          <a:custGeom>
            <a:avLst/>
            <a:gdLst>
              <a:gd name="T0" fmla="*/ 482 w 579"/>
              <a:gd name="T1" fmla="*/ 367 h 1073"/>
              <a:gd name="T2" fmla="*/ 482 w 579"/>
              <a:gd name="T3" fmla="*/ 148 h 1073"/>
              <a:gd name="T4" fmla="*/ 525 w 579"/>
              <a:gd name="T5" fmla="*/ 79 h 1073"/>
              <a:gd name="T6" fmla="*/ 447 w 579"/>
              <a:gd name="T7" fmla="*/ 0 h 1073"/>
              <a:gd name="T8" fmla="*/ 132 w 579"/>
              <a:gd name="T9" fmla="*/ 0 h 1073"/>
              <a:gd name="T10" fmla="*/ 54 w 579"/>
              <a:gd name="T11" fmla="*/ 79 h 1073"/>
              <a:gd name="T12" fmla="*/ 96 w 579"/>
              <a:gd name="T13" fmla="*/ 148 h 1073"/>
              <a:gd name="T14" fmla="*/ 96 w 579"/>
              <a:gd name="T15" fmla="*/ 367 h 1073"/>
              <a:gd name="T16" fmla="*/ 0 w 579"/>
              <a:gd name="T17" fmla="*/ 583 h 1073"/>
              <a:gd name="T18" fmla="*/ 0 w 579"/>
              <a:gd name="T19" fmla="*/ 612 h 1073"/>
              <a:gd name="T20" fmla="*/ 224 w 579"/>
              <a:gd name="T21" fmla="*/ 612 h 1073"/>
              <a:gd name="T22" fmla="*/ 224 w 579"/>
              <a:gd name="T23" fmla="*/ 923 h 1073"/>
              <a:gd name="T24" fmla="*/ 289 w 579"/>
              <a:gd name="T25" fmla="*/ 1073 h 1073"/>
              <a:gd name="T26" fmla="*/ 355 w 579"/>
              <a:gd name="T27" fmla="*/ 923 h 1073"/>
              <a:gd name="T28" fmla="*/ 355 w 579"/>
              <a:gd name="T29" fmla="*/ 612 h 1073"/>
              <a:gd name="T30" fmla="*/ 579 w 579"/>
              <a:gd name="T31" fmla="*/ 612 h 1073"/>
              <a:gd name="T32" fmla="*/ 579 w 579"/>
              <a:gd name="T33" fmla="*/ 583 h 1073"/>
              <a:gd name="T34" fmla="*/ 482 w 579"/>
              <a:gd name="T35" fmla="*/ 367 h 1073"/>
              <a:gd name="T36" fmla="*/ 132 w 579"/>
              <a:gd name="T37" fmla="*/ 58 h 1073"/>
              <a:gd name="T38" fmla="*/ 447 w 579"/>
              <a:gd name="T39" fmla="*/ 58 h 1073"/>
              <a:gd name="T40" fmla="*/ 467 w 579"/>
              <a:gd name="T41" fmla="*/ 79 h 1073"/>
              <a:gd name="T42" fmla="*/ 449 w 579"/>
              <a:gd name="T43" fmla="*/ 99 h 1073"/>
              <a:gd name="T44" fmla="*/ 436 w 579"/>
              <a:gd name="T45" fmla="*/ 101 h 1073"/>
              <a:gd name="T46" fmla="*/ 143 w 579"/>
              <a:gd name="T47" fmla="*/ 101 h 1073"/>
              <a:gd name="T48" fmla="*/ 129 w 579"/>
              <a:gd name="T49" fmla="*/ 99 h 1073"/>
              <a:gd name="T50" fmla="*/ 111 w 579"/>
              <a:gd name="T51" fmla="*/ 79 h 1073"/>
              <a:gd name="T52" fmla="*/ 132 w 579"/>
              <a:gd name="T53" fmla="*/ 58 h 1073"/>
              <a:gd name="T54" fmla="*/ 424 w 579"/>
              <a:gd name="T55" fmla="*/ 370 h 1073"/>
              <a:gd name="T56" fmla="*/ 154 w 579"/>
              <a:gd name="T57" fmla="*/ 370 h 1073"/>
              <a:gd name="T58" fmla="*/ 154 w 579"/>
              <a:gd name="T59" fmla="*/ 130 h 1073"/>
              <a:gd name="T60" fmla="*/ 424 w 579"/>
              <a:gd name="T61" fmla="*/ 130 h 1073"/>
              <a:gd name="T62" fmla="*/ 424 w 579"/>
              <a:gd name="T63" fmla="*/ 370 h 1073"/>
              <a:gd name="T64" fmla="*/ 297 w 579"/>
              <a:gd name="T65" fmla="*/ 911 h 1073"/>
              <a:gd name="T66" fmla="*/ 289 w 579"/>
              <a:gd name="T67" fmla="*/ 928 h 1073"/>
              <a:gd name="T68" fmla="*/ 282 w 579"/>
              <a:gd name="T69" fmla="*/ 911 h 1073"/>
              <a:gd name="T70" fmla="*/ 282 w 579"/>
              <a:gd name="T71" fmla="*/ 612 h 1073"/>
              <a:gd name="T72" fmla="*/ 297 w 579"/>
              <a:gd name="T73" fmla="*/ 612 h 1073"/>
              <a:gd name="T74" fmla="*/ 297 w 579"/>
              <a:gd name="T75" fmla="*/ 911 h 1073"/>
              <a:gd name="T76" fmla="*/ 355 w 579"/>
              <a:gd name="T77" fmla="*/ 554 h 1073"/>
              <a:gd name="T78" fmla="*/ 224 w 579"/>
              <a:gd name="T79" fmla="*/ 554 h 1073"/>
              <a:gd name="T80" fmla="*/ 59 w 579"/>
              <a:gd name="T81" fmla="*/ 554 h 1073"/>
              <a:gd name="T82" fmla="*/ 144 w 579"/>
              <a:gd name="T83" fmla="*/ 403 h 1073"/>
              <a:gd name="T84" fmla="*/ 149 w 579"/>
              <a:gd name="T85" fmla="*/ 399 h 1073"/>
              <a:gd name="T86" fmla="*/ 430 w 579"/>
              <a:gd name="T87" fmla="*/ 399 h 1073"/>
              <a:gd name="T88" fmla="*/ 435 w 579"/>
              <a:gd name="T89" fmla="*/ 403 h 1073"/>
              <a:gd name="T90" fmla="*/ 519 w 579"/>
              <a:gd name="T91" fmla="*/ 554 h 1073"/>
              <a:gd name="T92" fmla="*/ 355 w 579"/>
              <a:gd name="T93" fmla="*/ 554 h 10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79" h="1073">
                <a:moveTo>
                  <a:pt x="482" y="367"/>
                </a:moveTo>
                <a:cubicBezTo>
                  <a:pt x="482" y="148"/>
                  <a:pt x="482" y="148"/>
                  <a:pt x="482" y="148"/>
                </a:cubicBezTo>
                <a:cubicBezTo>
                  <a:pt x="508" y="135"/>
                  <a:pt x="525" y="109"/>
                  <a:pt x="525" y="79"/>
                </a:cubicBezTo>
                <a:cubicBezTo>
                  <a:pt x="525" y="35"/>
                  <a:pt x="490" y="0"/>
                  <a:pt x="447" y="0"/>
                </a:cubicBezTo>
                <a:cubicBezTo>
                  <a:pt x="132" y="0"/>
                  <a:pt x="132" y="0"/>
                  <a:pt x="132" y="0"/>
                </a:cubicBezTo>
                <a:cubicBezTo>
                  <a:pt x="89" y="0"/>
                  <a:pt x="54" y="35"/>
                  <a:pt x="54" y="79"/>
                </a:cubicBezTo>
                <a:cubicBezTo>
                  <a:pt x="54" y="109"/>
                  <a:pt x="71" y="135"/>
                  <a:pt x="96" y="148"/>
                </a:cubicBezTo>
                <a:cubicBezTo>
                  <a:pt x="96" y="367"/>
                  <a:pt x="96" y="367"/>
                  <a:pt x="96" y="367"/>
                </a:cubicBezTo>
                <a:cubicBezTo>
                  <a:pt x="35" y="422"/>
                  <a:pt x="0" y="500"/>
                  <a:pt x="0" y="583"/>
                </a:cubicBezTo>
                <a:cubicBezTo>
                  <a:pt x="0" y="612"/>
                  <a:pt x="0" y="612"/>
                  <a:pt x="0" y="612"/>
                </a:cubicBezTo>
                <a:cubicBezTo>
                  <a:pt x="224" y="612"/>
                  <a:pt x="224" y="612"/>
                  <a:pt x="224" y="612"/>
                </a:cubicBezTo>
                <a:cubicBezTo>
                  <a:pt x="224" y="923"/>
                  <a:pt x="224" y="923"/>
                  <a:pt x="224" y="923"/>
                </a:cubicBezTo>
                <a:cubicBezTo>
                  <a:pt x="289" y="1073"/>
                  <a:pt x="289" y="1073"/>
                  <a:pt x="289" y="1073"/>
                </a:cubicBezTo>
                <a:cubicBezTo>
                  <a:pt x="355" y="923"/>
                  <a:pt x="355" y="923"/>
                  <a:pt x="355" y="923"/>
                </a:cubicBezTo>
                <a:cubicBezTo>
                  <a:pt x="355" y="612"/>
                  <a:pt x="355" y="612"/>
                  <a:pt x="355" y="612"/>
                </a:cubicBezTo>
                <a:cubicBezTo>
                  <a:pt x="579" y="612"/>
                  <a:pt x="579" y="612"/>
                  <a:pt x="579" y="612"/>
                </a:cubicBezTo>
                <a:cubicBezTo>
                  <a:pt x="579" y="583"/>
                  <a:pt x="579" y="583"/>
                  <a:pt x="579" y="583"/>
                </a:cubicBezTo>
                <a:cubicBezTo>
                  <a:pt x="579" y="500"/>
                  <a:pt x="544" y="422"/>
                  <a:pt x="482" y="367"/>
                </a:cubicBezTo>
                <a:close/>
                <a:moveTo>
                  <a:pt x="132" y="58"/>
                </a:moveTo>
                <a:cubicBezTo>
                  <a:pt x="447" y="58"/>
                  <a:pt x="447" y="58"/>
                  <a:pt x="447" y="58"/>
                </a:cubicBezTo>
                <a:cubicBezTo>
                  <a:pt x="458" y="58"/>
                  <a:pt x="467" y="67"/>
                  <a:pt x="467" y="79"/>
                </a:cubicBezTo>
                <a:cubicBezTo>
                  <a:pt x="467" y="89"/>
                  <a:pt x="459" y="97"/>
                  <a:pt x="449" y="99"/>
                </a:cubicBezTo>
                <a:cubicBezTo>
                  <a:pt x="436" y="101"/>
                  <a:pt x="436" y="101"/>
                  <a:pt x="436" y="101"/>
                </a:cubicBezTo>
                <a:cubicBezTo>
                  <a:pt x="143" y="101"/>
                  <a:pt x="143" y="101"/>
                  <a:pt x="143" y="101"/>
                </a:cubicBezTo>
                <a:cubicBezTo>
                  <a:pt x="129" y="99"/>
                  <a:pt x="129" y="99"/>
                  <a:pt x="129" y="99"/>
                </a:cubicBezTo>
                <a:cubicBezTo>
                  <a:pt x="119" y="97"/>
                  <a:pt x="111" y="89"/>
                  <a:pt x="111" y="79"/>
                </a:cubicBezTo>
                <a:cubicBezTo>
                  <a:pt x="111" y="67"/>
                  <a:pt x="121" y="58"/>
                  <a:pt x="132" y="58"/>
                </a:cubicBezTo>
                <a:close/>
                <a:moveTo>
                  <a:pt x="424" y="370"/>
                </a:moveTo>
                <a:cubicBezTo>
                  <a:pt x="154" y="370"/>
                  <a:pt x="154" y="370"/>
                  <a:pt x="154" y="370"/>
                </a:cubicBezTo>
                <a:cubicBezTo>
                  <a:pt x="154" y="130"/>
                  <a:pt x="154" y="130"/>
                  <a:pt x="154" y="130"/>
                </a:cubicBezTo>
                <a:cubicBezTo>
                  <a:pt x="424" y="130"/>
                  <a:pt x="424" y="130"/>
                  <a:pt x="424" y="130"/>
                </a:cubicBezTo>
                <a:lnTo>
                  <a:pt x="424" y="370"/>
                </a:lnTo>
                <a:close/>
                <a:moveTo>
                  <a:pt x="297" y="911"/>
                </a:moveTo>
                <a:cubicBezTo>
                  <a:pt x="289" y="928"/>
                  <a:pt x="289" y="928"/>
                  <a:pt x="289" y="928"/>
                </a:cubicBezTo>
                <a:cubicBezTo>
                  <a:pt x="282" y="911"/>
                  <a:pt x="282" y="911"/>
                  <a:pt x="282" y="911"/>
                </a:cubicBezTo>
                <a:cubicBezTo>
                  <a:pt x="282" y="612"/>
                  <a:pt x="282" y="612"/>
                  <a:pt x="282" y="612"/>
                </a:cubicBezTo>
                <a:cubicBezTo>
                  <a:pt x="297" y="612"/>
                  <a:pt x="297" y="612"/>
                  <a:pt x="297" y="612"/>
                </a:cubicBezTo>
                <a:lnTo>
                  <a:pt x="297" y="911"/>
                </a:lnTo>
                <a:close/>
                <a:moveTo>
                  <a:pt x="355" y="554"/>
                </a:moveTo>
                <a:cubicBezTo>
                  <a:pt x="224" y="554"/>
                  <a:pt x="224" y="554"/>
                  <a:pt x="224" y="554"/>
                </a:cubicBezTo>
                <a:cubicBezTo>
                  <a:pt x="59" y="554"/>
                  <a:pt x="59" y="554"/>
                  <a:pt x="59" y="554"/>
                </a:cubicBezTo>
                <a:cubicBezTo>
                  <a:pt x="67" y="495"/>
                  <a:pt x="97" y="441"/>
                  <a:pt x="144" y="403"/>
                </a:cubicBezTo>
                <a:cubicBezTo>
                  <a:pt x="149" y="399"/>
                  <a:pt x="149" y="399"/>
                  <a:pt x="149" y="399"/>
                </a:cubicBezTo>
                <a:cubicBezTo>
                  <a:pt x="430" y="399"/>
                  <a:pt x="430" y="399"/>
                  <a:pt x="430" y="399"/>
                </a:cubicBezTo>
                <a:cubicBezTo>
                  <a:pt x="435" y="403"/>
                  <a:pt x="435" y="403"/>
                  <a:pt x="435" y="403"/>
                </a:cubicBezTo>
                <a:cubicBezTo>
                  <a:pt x="482" y="441"/>
                  <a:pt x="512" y="495"/>
                  <a:pt x="519" y="554"/>
                </a:cubicBezTo>
                <a:lnTo>
                  <a:pt x="355" y="554"/>
                </a:lnTo>
                <a:close/>
              </a:path>
            </a:pathLst>
          </a:custGeom>
          <a:solidFill>
            <a:srgbClr val="0A0A0A"/>
          </a:solidFill>
          <a:ln>
            <a:noFill/>
          </a:ln>
        </p:spPr>
        <p:txBody>
          <a:bodyPr vert="horz" wrap="square" lIns="104767" tIns="52383" rIns="104767" bIns="52383"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grpSp>
        <p:nvGrpSpPr>
          <p:cNvPr id="79" name="Group 97"/>
          <p:cNvGrpSpPr/>
          <p:nvPr/>
        </p:nvGrpSpPr>
        <p:grpSpPr>
          <a:xfrm>
            <a:off x="5546238" y="4297662"/>
            <a:ext cx="433075" cy="424201"/>
            <a:chOff x="6719888" y="887413"/>
            <a:chExt cx="492125" cy="468312"/>
          </a:xfrm>
          <a:solidFill>
            <a:srgbClr val="0A0A0A"/>
          </a:solidFill>
        </p:grpSpPr>
        <p:sp>
          <p:nvSpPr>
            <p:cNvPr id="80" name="Freeform 13"/>
            <p:cNvSpPr>
              <a:spLocks noEditPoints="1"/>
            </p:cNvSpPr>
            <p:nvPr/>
          </p:nvSpPr>
          <p:spPr bwMode="auto">
            <a:xfrm>
              <a:off x="6719888" y="887413"/>
              <a:ext cx="492125" cy="468312"/>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8 w 128"/>
                <a:gd name="T13" fmla="*/ 110 h 122"/>
                <a:gd name="T14" fmla="*/ 35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2" y="106"/>
                    <a:pt x="39" y="109"/>
                    <a:pt x="38" y="110"/>
                  </a:cubicBezTo>
                  <a:cubicBezTo>
                    <a:pt x="36" y="111"/>
                    <a:pt x="35" y="112"/>
                    <a:pt x="35"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5"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2"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81" name="Freeform 14"/>
            <p:cNvSpPr>
              <a:spLocks noEditPoints="1"/>
            </p:cNvSpPr>
            <p:nvPr/>
          </p:nvSpPr>
          <p:spPr bwMode="auto">
            <a:xfrm>
              <a:off x="6781801" y="947738"/>
              <a:ext cx="368300" cy="247650"/>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82" name="Freeform 15"/>
            <p:cNvSpPr>
              <a:spLocks noEditPoints="1"/>
            </p:cNvSpPr>
            <p:nvPr/>
          </p:nvSpPr>
          <p:spPr bwMode="auto">
            <a:xfrm>
              <a:off x="6943726" y="1201738"/>
              <a:ext cx="46038" cy="47625"/>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83" name="Freeform 16"/>
            <p:cNvSpPr>
              <a:spLocks/>
            </p:cNvSpPr>
            <p:nvPr/>
          </p:nvSpPr>
          <p:spPr bwMode="auto">
            <a:xfrm>
              <a:off x="6881813" y="1044575"/>
              <a:ext cx="61913" cy="65087"/>
            </a:xfrm>
            <a:custGeom>
              <a:avLst/>
              <a:gdLst>
                <a:gd name="T0" fmla="*/ 0 w 39"/>
                <a:gd name="T1" fmla="*/ 24 h 41"/>
                <a:gd name="T2" fmla="*/ 39 w 39"/>
                <a:gd name="T3" fmla="*/ 41 h 41"/>
                <a:gd name="T4" fmla="*/ 39 w 39"/>
                <a:gd name="T5" fmla="*/ 32 h 41"/>
                <a:gd name="T6" fmla="*/ 12 w 39"/>
                <a:gd name="T7" fmla="*/ 19 h 41"/>
                <a:gd name="T8" fmla="*/ 39 w 39"/>
                <a:gd name="T9" fmla="*/ 10 h 41"/>
                <a:gd name="T10" fmla="*/ 39 w 39"/>
                <a:gd name="T11" fmla="*/ 0 h 41"/>
                <a:gd name="T12" fmla="*/ 0 w 39"/>
                <a:gd name="T13" fmla="*/ 17 h 41"/>
                <a:gd name="T14" fmla="*/ 0 w 39"/>
                <a:gd name="T15" fmla="*/ 24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41">
                  <a:moveTo>
                    <a:pt x="0" y="24"/>
                  </a:moveTo>
                  <a:lnTo>
                    <a:pt x="39" y="41"/>
                  </a:lnTo>
                  <a:lnTo>
                    <a:pt x="39" y="32"/>
                  </a:lnTo>
                  <a:lnTo>
                    <a:pt x="12" y="19"/>
                  </a:lnTo>
                  <a:lnTo>
                    <a:pt x="39" y="10"/>
                  </a:lnTo>
                  <a:lnTo>
                    <a:pt x="39" y="0"/>
                  </a:lnTo>
                  <a:lnTo>
                    <a:pt x="0" y="17"/>
                  </a:lnTo>
                  <a:lnTo>
                    <a:pt x="0"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84" name="Freeform 17"/>
            <p:cNvSpPr>
              <a:spLocks/>
            </p:cNvSpPr>
            <p:nvPr/>
          </p:nvSpPr>
          <p:spPr bwMode="auto">
            <a:xfrm>
              <a:off x="6950076" y="1033463"/>
              <a:ext cx="31750" cy="87312"/>
            </a:xfrm>
            <a:custGeom>
              <a:avLst/>
              <a:gdLst>
                <a:gd name="T0" fmla="*/ 7 w 8"/>
                <a:gd name="T1" fmla="*/ 0 h 23"/>
                <a:gd name="T2" fmla="*/ 5 w 8"/>
                <a:gd name="T3" fmla="*/ 0 h 23"/>
                <a:gd name="T4" fmla="*/ 5 w 8"/>
                <a:gd name="T5" fmla="*/ 2 h 23"/>
                <a:gd name="T6" fmla="*/ 0 w 8"/>
                <a:gd name="T7" fmla="*/ 20 h 23"/>
                <a:gd name="T8" fmla="*/ 0 w 8"/>
                <a:gd name="T9" fmla="*/ 22 h 23"/>
                <a:gd name="T10" fmla="*/ 2 w 8"/>
                <a:gd name="T11" fmla="*/ 23 h 23"/>
                <a:gd name="T12" fmla="*/ 3 w 8"/>
                <a:gd name="T13" fmla="*/ 23 h 23"/>
                <a:gd name="T14" fmla="*/ 3 w 8"/>
                <a:gd name="T15" fmla="*/ 22 h 23"/>
                <a:gd name="T16" fmla="*/ 4 w 8"/>
                <a:gd name="T17" fmla="*/ 21 h 23"/>
                <a:gd name="T18" fmla="*/ 8 w 8"/>
                <a:gd name="T19" fmla="*/ 3 h 23"/>
                <a:gd name="T20" fmla="*/ 8 w 8"/>
                <a:gd name="T21" fmla="*/ 1 h 23"/>
                <a:gd name="T22" fmla="*/ 8 w 8"/>
                <a:gd name="T23" fmla="*/ 0 h 23"/>
                <a:gd name="T24" fmla="*/ 7 w 8"/>
                <a:gd name="T25"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 h="23">
                  <a:moveTo>
                    <a:pt x="7" y="0"/>
                  </a:moveTo>
                  <a:cubicBezTo>
                    <a:pt x="6" y="0"/>
                    <a:pt x="6" y="0"/>
                    <a:pt x="5" y="0"/>
                  </a:cubicBezTo>
                  <a:cubicBezTo>
                    <a:pt x="5" y="0"/>
                    <a:pt x="5" y="1"/>
                    <a:pt x="5" y="2"/>
                  </a:cubicBezTo>
                  <a:cubicBezTo>
                    <a:pt x="0" y="20"/>
                    <a:pt x="0" y="20"/>
                    <a:pt x="0" y="20"/>
                  </a:cubicBezTo>
                  <a:cubicBezTo>
                    <a:pt x="0" y="21"/>
                    <a:pt x="0" y="22"/>
                    <a:pt x="0" y="22"/>
                  </a:cubicBezTo>
                  <a:cubicBezTo>
                    <a:pt x="0" y="23"/>
                    <a:pt x="1" y="23"/>
                    <a:pt x="2" y="23"/>
                  </a:cubicBezTo>
                  <a:cubicBezTo>
                    <a:pt x="2" y="23"/>
                    <a:pt x="2" y="23"/>
                    <a:pt x="3" y="23"/>
                  </a:cubicBezTo>
                  <a:cubicBezTo>
                    <a:pt x="3" y="23"/>
                    <a:pt x="3" y="22"/>
                    <a:pt x="3" y="22"/>
                  </a:cubicBezTo>
                  <a:cubicBezTo>
                    <a:pt x="3" y="22"/>
                    <a:pt x="3" y="21"/>
                    <a:pt x="4" y="21"/>
                  </a:cubicBezTo>
                  <a:cubicBezTo>
                    <a:pt x="8" y="3"/>
                    <a:pt x="8" y="3"/>
                    <a:pt x="8" y="3"/>
                  </a:cubicBezTo>
                  <a:cubicBezTo>
                    <a:pt x="8" y="2"/>
                    <a:pt x="8" y="1"/>
                    <a:pt x="8" y="1"/>
                  </a:cubicBezTo>
                  <a:cubicBezTo>
                    <a:pt x="8" y="0"/>
                    <a:pt x="8" y="0"/>
                    <a:pt x="8" y="0"/>
                  </a:cubicBezTo>
                  <a:cubicBezTo>
                    <a:pt x="8" y="0"/>
                    <a:pt x="7" y="0"/>
                    <a:pt x="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85" name="Freeform 18"/>
            <p:cNvSpPr>
              <a:spLocks/>
            </p:cNvSpPr>
            <p:nvPr/>
          </p:nvSpPr>
          <p:spPr bwMode="auto">
            <a:xfrm>
              <a:off x="6989763" y="1044575"/>
              <a:ext cx="60325" cy="65087"/>
            </a:xfrm>
            <a:custGeom>
              <a:avLst/>
              <a:gdLst>
                <a:gd name="T0" fmla="*/ 0 w 38"/>
                <a:gd name="T1" fmla="*/ 10 h 41"/>
                <a:gd name="T2" fmla="*/ 26 w 38"/>
                <a:gd name="T3" fmla="*/ 19 h 41"/>
                <a:gd name="T4" fmla="*/ 0 w 38"/>
                <a:gd name="T5" fmla="*/ 32 h 41"/>
                <a:gd name="T6" fmla="*/ 0 w 38"/>
                <a:gd name="T7" fmla="*/ 41 h 41"/>
                <a:gd name="T8" fmla="*/ 38 w 38"/>
                <a:gd name="T9" fmla="*/ 24 h 41"/>
                <a:gd name="T10" fmla="*/ 38 w 38"/>
                <a:gd name="T11" fmla="*/ 17 h 41"/>
                <a:gd name="T12" fmla="*/ 0 w 38"/>
                <a:gd name="T13" fmla="*/ 0 h 41"/>
                <a:gd name="T14" fmla="*/ 0 w 38"/>
                <a:gd name="T15" fmla="*/ 10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41">
                  <a:moveTo>
                    <a:pt x="0" y="10"/>
                  </a:moveTo>
                  <a:lnTo>
                    <a:pt x="26" y="19"/>
                  </a:lnTo>
                  <a:lnTo>
                    <a:pt x="0" y="32"/>
                  </a:lnTo>
                  <a:lnTo>
                    <a:pt x="0" y="41"/>
                  </a:lnTo>
                  <a:lnTo>
                    <a:pt x="38" y="24"/>
                  </a:lnTo>
                  <a:lnTo>
                    <a:pt x="38" y="17"/>
                  </a:lnTo>
                  <a:lnTo>
                    <a:pt x="0" y="0"/>
                  </a:lnTo>
                  <a:lnTo>
                    <a:pt x="0"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grpSp>
      <p:sp>
        <p:nvSpPr>
          <p:cNvPr id="86" name="Freeform 22"/>
          <p:cNvSpPr>
            <a:spLocks noEditPoints="1"/>
          </p:cNvSpPr>
          <p:nvPr/>
        </p:nvSpPr>
        <p:spPr bwMode="auto">
          <a:xfrm>
            <a:off x="5543131" y="3050553"/>
            <a:ext cx="439295" cy="454945"/>
          </a:xfrm>
          <a:custGeom>
            <a:avLst/>
            <a:gdLst>
              <a:gd name="T0" fmla="*/ 326 w 326"/>
              <a:gd name="T1" fmla="*/ 108 h 328"/>
              <a:gd name="T2" fmla="*/ 219 w 326"/>
              <a:gd name="T3" fmla="*/ 0 h 328"/>
              <a:gd name="T4" fmla="*/ 31 w 326"/>
              <a:gd name="T5" fmla="*/ 188 h 328"/>
              <a:gd name="T6" fmla="*/ 0 w 326"/>
              <a:gd name="T7" fmla="*/ 328 h 328"/>
              <a:gd name="T8" fmla="*/ 139 w 326"/>
              <a:gd name="T9" fmla="*/ 295 h 328"/>
              <a:gd name="T10" fmla="*/ 326 w 326"/>
              <a:gd name="T11" fmla="*/ 108 h 328"/>
              <a:gd name="T12" fmla="*/ 129 w 326"/>
              <a:gd name="T13" fmla="*/ 275 h 328"/>
              <a:gd name="T14" fmla="*/ 112 w 326"/>
              <a:gd name="T15" fmla="*/ 258 h 328"/>
              <a:gd name="T16" fmla="*/ 280 w 326"/>
              <a:gd name="T17" fmla="*/ 91 h 328"/>
              <a:gd name="T18" fmla="*/ 297 w 326"/>
              <a:gd name="T19" fmla="*/ 108 h 328"/>
              <a:gd name="T20" fmla="*/ 129 w 326"/>
              <a:gd name="T21" fmla="*/ 275 h 328"/>
              <a:gd name="T22" fmla="*/ 67 w 326"/>
              <a:gd name="T23" fmla="*/ 290 h 328"/>
              <a:gd name="T24" fmla="*/ 37 w 326"/>
              <a:gd name="T25" fmla="*/ 260 h 328"/>
              <a:gd name="T26" fmla="*/ 48 w 326"/>
              <a:gd name="T27" fmla="*/ 208 h 328"/>
              <a:gd name="T28" fmla="*/ 66 w 326"/>
              <a:gd name="T29" fmla="*/ 226 h 328"/>
              <a:gd name="T30" fmla="*/ 66 w 326"/>
              <a:gd name="T31" fmla="*/ 226 h 328"/>
              <a:gd name="T32" fmla="*/ 105 w 326"/>
              <a:gd name="T33" fmla="*/ 265 h 328"/>
              <a:gd name="T34" fmla="*/ 105 w 326"/>
              <a:gd name="T35" fmla="*/ 265 h 328"/>
              <a:gd name="T36" fmla="*/ 119 w 326"/>
              <a:gd name="T37" fmla="*/ 278 h 328"/>
              <a:gd name="T38" fmla="*/ 67 w 326"/>
              <a:gd name="T39" fmla="*/ 290 h 328"/>
              <a:gd name="T40" fmla="*/ 272 w 326"/>
              <a:gd name="T41" fmla="*/ 83 h 328"/>
              <a:gd name="T42" fmla="*/ 105 w 326"/>
              <a:gd name="T43" fmla="*/ 250 h 328"/>
              <a:gd name="T44" fmla="*/ 80 w 326"/>
              <a:gd name="T45" fmla="*/ 226 h 328"/>
              <a:gd name="T46" fmla="*/ 248 w 326"/>
              <a:gd name="T47" fmla="*/ 59 h 328"/>
              <a:gd name="T48" fmla="*/ 272 w 326"/>
              <a:gd name="T49" fmla="*/ 83 h 328"/>
              <a:gd name="T50" fmla="*/ 219 w 326"/>
              <a:gd name="T51" fmla="*/ 30 h 328"/>
              <a:gd name="T52" fmla="*/ 240 w 326"/>
              <a:gd name="T53" fmla="*/ 51 h 328"/>
              <a:gd name="T54" fmla="*/ 73 w 326"/>
              <a:gd name="T55" fmla="*/ 218 h 328"/>
              <a:gd name="T56" fmla="*/ 52 w 326"/>
              <a:gd name="T57" fmla="*/ 197 h 328"/>
              <a:gd name="T58" fmla="*/ 219 w 326"/>
              <a:gd name="T59" fmla="*/ 30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26" h="328">
                <a:moveTo>
                  <a:pt x="326" y="108"/>
                </a:moveTo>
                <a:lnTo>
                  <a:pt x="219" y="0"/>
                </a:lnTo>
                <a:lnTo>
                  <a:pt x="31" y="188"/>
                </a:lnTo>
                <a:lnTo>
                  <a:pt x="0" y="328"/>
                </a:lnTo>
                <a:lnTo>
                  <a:pt x="139" y="295"/>
                </a:lnTo>
                <a:lnTo>
                  <a:pt x="326" y="108"/>
                </a:lnTo>
                <a:close/>
                <a:moveTo>
                  <a:pt x="129" y="275"/>
                </a:moveTo>
                <a:lnTo>
                  <a:pt x="112" y="258"/>
                </a:lnTo>
                <a:lnTo>
                  <a:pt x="280" y="91"/>
                </a:lnTo>
                <a:lnTo>
                  <a:pt x="297" y="108"/>
                </a:lnTo>
                <a:lnTo>
                  <a:pt x="129" y="275"/>
                </a:lnTo>
                <a:close/>
                <a:moveTo>
                  <a:pt x="67" y="290"/>
                </a:moveTo>
                <a:lnTo>
                  <a:pt x="37" y="260"/>
                </a:lnTo>
                <a:lnTo>
                  <a:pt x="48" y="208"/>
                </a:lnTo>
                <a:lnTo>
                  <a:pt x="66" y="226"/>
                </a:lnTo>
                <a:lnTo>
                  <a:pt x="66" y="226"/>
                </a:lnTo>
                <a:lnTo>
                  <a:pt x="105" y="265"/>
                </a:lnTo>
                <a:lnTo>
                  <a:pt x="105" y="265"/>
                </a:lnTo>
                <a:lnTo>
                  <a:pt x="119" y="278"/>
                </a:lnTo>
                <a:lnTo>
                  <a:pt x="67" y="290"/>
                </a:lnTo>
                <a:close/>
                <a:moveTo>
                  <a:pt x="272" y="83"/>
                </a:moveTo>
                <a:lnTo>
                  <a:pt x="105" y="250"/>
                </a:lnTo>
                <a:lnTo>
                  <a:pt x="80" y="226"/>
                </a:lnTo>
                <a:lnTo>
                  <a:pt x="248" y="59"/>
                </a:lnTo>
                <a:lnTo>
                  <a:pt x="272" y="83"/>
                </a:lnTo>
                <a:close/>
                <a:moveTo>
                  <a:pt x="219" y="30"/>
                </a:moveTo>
                <a:lnTo>
                  <a:pt x="240" y="51"/>
                </a:lnTo>
                <a:lnTo>
                  <a:pt x="73" y="218"/>
                </a:lnTo>
                <a:lnTo>
                  <a:pt x="52" y="197"/>
                </a:lnTo>
                <a:lnTo>
                  <a:pt x="219" y="30"/>
                </a:lnTo>
                <a:close/>
              </a:path>
            </a:pathLst>
          </a:custGeom>
          <a:solidFill>
            <a:srgbClr val="0A0A0A"/>
          </a:solidFill>
          <a:ln>
            <a:noFill/>
          </a:ln>
        </p:spPr>
        <p:txBody>
          <a:bodyPr vert="horz" wrap="square" lIns="104767" tIns="52383" rIns="104767" bIns="52383"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grpSp>
        <p:nvGrpSpPr>
          <p:cNvPr id="87" name="Group 105"/>
          <p:cNvGrpSpPr/>
          <p:nvPr/>
        </p:nvGrpSpPr>
        <p:grpSpPr>
          <a:xfrm rot="2700000">
            <a:off x="5614391" y="5406048"/>
            <a:ext cx="296776" cy="502451"/>
            <a:chOff x="4732338" y="4783138"/>
            <a:chExt cx="703263" cy="1225550"/>
          </a:xfrm>
          <a:solidFill>
            <a:srgbClr val="0A0A0A"/>
          </a:solidFill>
        </p:grpSpPr>
        <p:sp>
          <p:nvSpPr>
            <p:cNvPr id="88" name="Freeform 30"/>
            <p:cNvSpPr>
              <a:spLocks noEditPoints="1"/>
            </p:cNvSpPr>
            <p:nvPr/>
          </p:nvSpPr>
          <p:spPr bwMode="auto">
            <a:xfrm>
              <a:off x="4732338" y="4783138"/>
              <a:ext cx="703263" cy="1173163"/>
            </a:xfrm>
            <a:custGeom>
              <a:avLst/>
              <a:gdLst>
                <a:gd name="T0" fmla="*/ 50 w 184"/>
                <a:gd name="T1" fmla="*/ 310 h 310"/>
                <a:gd name="T2" fmla="*/ 32 w 184"/>
                <a:gd name="T3" fmla="*/ 282 h 310"/>
                <a:gd name="T4" fmla="*/ 10 w 184"/>
                <a:gd name="T5" fmla="*/ 199 h 310"/>
                <a:gd name="T6" fmla="*/ 39 w 184"/>
                <a:gd name="T7" fmla="*/ 171 h 310"/>
                <a:gd name="T8" fmla="*/ 30 w 184"/>
                <a:gd name="T9" fmla="*/ 116 h 310"/>
                <a:gd name="T10" fmla="*/ 36 w 184"/>
                <a:gd name="T11" fmla="*/ 73 h 310"/>
                <a:gd name="T12" fmla="*/ 36 w 184"/>
                <a:gd name="T13" fmla="*/ 72 h 310"/>
                <a:gd name="T14" fmla="*/ 92 w 184"/>
                <a:gd name="T15" fmla="*/ 0 h 310"/>
                <a:gd name="T16" fmla="*/ 148 w 184"/>
                <a:gd name="T17" fmla="*/ 72 h 310"/>
                <a:gd name="T18" fmla="*/ 148 w 184"/>
                <a:gd name="T19" fmla="*/ 73 h 310"/>
                <a:gd name="T20" fmla="*/ 155 w 184"/>
                <a:gd name="T21" fmla="*/ 116 h 310"/>
                <a:gd name="T22" fmla="*/ 145 w 184"/>
                <a:gd name="T23" fmla="*/ 171 h 310"/>
                <a:gd name="T24" fmla="*/ 174 w 184"/>
                <a:gd name="T25" fmla="*/ 199 h 310"/>
                <a:gd name="T26" fmla="*/ 153 w 184"/>
                <a:gd name="T27" fmla="*/ 282 h 310"/>
                <a:gd name="T28" fmla="*/ 134 w 184"/>
                <a:gd name="T29" fmla="*/ 310 h 310"/>
                <a:gd name="T30" fmla="*/ 134 w 184"/>
                <a:gd name="T31" fmla="*/ 276 h 310"/>
                <a:gd name="T32" fmla="*/ 118 w 184"/>
                <a:gd name="T33" fmla="*/ 239 h 310"/>
                <a:gd name="T34" fmla="*/ 118 w 184"/>
                <a:gd name="T35" fmla="*/ 240 h 310"/>
                <a:gd name="T36" fmla="*/ 115 w 184"/>
                <a:gd name="T37" fmla="*/ 246 h 310"/>
                <a:gd name="T38" fmla="*/ 108 w 184"/>
                <a:gd name="T39" fmla="*/ 245 h 310"/>
                <a:gd name="T40" fmla="*/ 76 w 184"/>
                <a:gd name="T41" fmla="*/ 245 h 310"/>
                <a:gd name="T42" fmla="*/ 69 w 184"/>
                <a:gd name="T43" fmla="*/ 246 h 310"/>
                <a:gd name="T44" fmla="*/ 66 w 184"/>
                <a:gd name="T45" fmla="*/ 240 h 310"/>
                <a:gd name="T46" fmla="*/ 66 w 184"/>
                <a:gd name="T47" fmla="*/ 239 h 310"/>
                <a:gd name="T48" fmla="*/ 50 w 184"/>
                <a:gd name="T49" fmla="*/ 276 h 310"/>
                <a:gd name="T50" fmla="*/ 50 w 184"/>
                <a:gd name="T51" fmla="*/ 310 h 310"/>
                <a:gd name="T52" fmla="*/ 55 w 184"/>
                <a:gd name="T53" fmla="*/ 79 h 310"/>
                <a:gd name="T54" fmla="*/ 50 w 184"/>
                <a:gd name="T55" fmla="*/ 116 h 310"/>
                <a:gd name="T56" fmla="*/ 61 w 184"/>
                <a:gd name="T57" fmla="*/ 174 h 310"/>
                <a:gd name="T58" fmla="*/ 64 w 184"/>
                <a:gd name="T59" fmla="*/ 184 h 310"/>
                <a:gd name="T60" fmla="*/ 54 w 184"/>
                <a:gd name="T61" fmla="*/ 187 h 310"/>
                <a:gd name="T62" fmla="*/ 29 w 184"/>
                <a:gd name="T63" fmla="*/ 205 h 310"/>
                <a:gd name="T64" fmla="*/ 36 w 184"/>
                <a:gd name="T65" fmla="*/ 247 h 310"/>
                <a:gd name="T66" fmla="*/ 65 w 184"/>
                <a:gd name="T67" fmla="*/ 215 h 310"/>
                <a:gd name="T68" fmla="*/ 74 w 184"/>
                <a:gd name="T69" fmla="*/ 209 h 310"/>
                <a:gd name="T70" fmla="*/ 79 w 184"/>
                <a:gd name="T71" fmla="*/ 219 h 310"/>
                <a:gd name="T72" fmla="*/ 82 w 184"/>
                <a:gd name="T73" fmla="*/ 225 h 310"/>
                <a:gd name="T74" fmla="*/ 103 w 184"/>
                <a:gd name="T75" fmla="*/ 225 h 310"/>
                <a:gd name="T76" fmla="*/ 105 w 184"/>
                <a:gd name="T77" fmla="*/ 219 h 310"/>
                <a:gd name="T78" fmla="*/ 110 w 184"/>
                <a:gd name="T79" fmla="*/ 209 h 310"/>
                <a:gd name="T80" fmla="*/ 120 w 184"/>
                <a:gd name="T81" fmla="*/ 215 h 310"/>
                <a:gd name="T82" fmla="*/ 148 w 184"/>
                <a:gd name="T83" fmla="*/ 247 h 310"/>
                <a:gd name="T84" fmla="*/ 155 w 184"/>
                <a:gd name="T85" fmla="*/ 205 h 310"/>
                <a:gd name="T86" fmla="*/ 130 w 184"/>
                <a:gd name="T87" fmla="*/ 187 h 310"/>
                <a:gd name="T88" fmla="*/ 120 w 184"/>
                <a:gd name="T89" fmla="*/ 184 h 310"/>
                <a:gd name="T90" fmla="*/ 123 w 184"/>
                <a:gd name="T91" fmla="*/ 174 h 310"/>
                <a:gd name="T92" fmla="*/ 135 w 184"/>
                <a:gd name="T93" fmla="*/ 116 h 310"/>
                <a:gd name="T94" fmla="*/ 129 w 184"/>
                <a:gd name="T95" fmla="*/ 79 h 310"/>
                <a:gd name="T96" fmla="*/ 92 w 184"/>
                <a:gd name="T97" fmla="*/ 21 h 310"/>
                <a:gd name="T98" fmla="*/ 55 w 184"/>
                <a:gd name="T99" fmla="*/ 79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84" h="310">
                  <a:moveTo>
                    <a:pt x="50" y="310"/>
                  </a:moveTo>
                  <a:cubicBezTo>
                    <a:pt x="32" y="282"/>
                    <a:pt x="32" y="282"/>
                    <a:pt x="32" y="282"/>
                  </a:cubicBezTo>
                  <a:cubicBezTo>
                    <a:pt x="28" y="276"/>
                    <a:pt x="0" y="230"/>
                    <a:pt x="10" y="199"/>
                  </a:cubicBezTo>
                  <a:cubicBezTo>
                    <a:pt x="14" y="187"/>
                    <a:pt x="24" y="178"/>
                    <a:pt x="39" y="171"/>
                  </a:cubicBezTo>
                  <a:cubicBezTo>
                    <a:pt x="33" y="151"/>
                    <a:pt x="30" y="132"/>
                    <a:pt x="30" y="116"/>
                  </a:cubicBezTo>
                  <a:cubicBezTo>
                    <a:pt x="30" y="102"/>
                    <a:pt x="32" y="87"/>
                    <a:pt x="36" y="73"/>
                  </a:cubicBezTo>
                  <a:cubicBezTo>
                    <a:pt x="36" y="72"/>
                    <a:pt x="36" y="72"/>
                    <a:pt x="36" y="72"/>
                  </a:cubicBezTo>
                  <a:cubicBezTo>
                    <a:pt x="50" y="35"/>
                    <a:pt x="77" y="0"/>
                    <a:pt x="92" y="0"/>
                  </a:cubicBezTo>
                  <a:cubicBezTo>
                    <a:pt x="107" y="0"/>
                    <a:pt x="134" y="35"/>
                    <a:pt x="148" y="72"/>
                  </a:cubicBezTo>
                  <a:cubicBezTo>
                    <a:pt x="148" y="73"/>
                    <a:pt x="148" y="73"/>
                    <a:pt x="148" y="73"/>
                  </a:cubicBezTo>
                  <a:cubicBezTo>
                    <a:pt x="152" y="87"/>
                    <a:pt x="155" y="102"/>
                    <a:pt x="155" y="116"/>
                  </a:cubicBezTo>
                  <a:cubicBezTo>
                    <a:pt x="155" y="132"/>
                    <a:pt x="152" y="151"/>
                    <a:pt x="145" y="171"/>
                  </a:cubicBezTo>
                  <a:cubicBezTo>
                    <a:pt x="160" y="178"/>
                    <a:pt x="170" y="187"/>
                    <a:pt x="174" y="199"/>
                  </a:cubicBezTo>
                  <a:cubicBezTo>
                    <a:pt x="184" y="230"/>
                    <a:pt x="156" y="276"/>
                    <a:pt x="153" y="282"/>
                  </a:cubicBezTo>
                  <a:cubicBezTo>
                    <a:pt x="134" y="310"/>
                    <a:pt x="134" y="310"/>
                    <a:pt x="134" y="310"/>
                  </a:cubicBezTo>
                  <a:cubicBezTo>
                    <a:pt x="134" y="276"/>
                    <a:pt x="134" y="276"/>
                    <a:pt x="134" y="276"/>
                  </a:cubicBezTo>
                  <a:cubicBezTo>
                    <a:pt x="134" y="262"/>
                    <a:pt x="128" y="248"/>
                    <a:pt x="118" y="239"/>
                  </a:cubicBezTo>
                  <a:cubicBezTo>
                    <a:pt x="118" y="239"/>
                    <a:pt x="118" y="239"/>
                    <a:pt x="118" y="240"/>
                  </a:cubicBezTo>
                  <a:cubicBezTo>
                    <a:pt x="115" y="246"/>
                    <a:pt x="115" y="246"/>
                    <a:pt x="115" y="246"/>
                  </a:cubicBezTo>
                  <a:cubicBezTo>
                    <a:pt x="108" y="245"/>
                    <a:pt x="108" y="245"/>
                    <a:pt x="108" y="245"/>
                  </a:cubicBezTo>
                  <a:cubicBezTo>
                    <a:pt x="98" y="245"/>
                    <a:pt x="87" y="245"/>
                    <a:pt x="76" y="245"/>
                  </a:cubicBezTo>
                  <a:cubicBezTo>
                    <a:pt x="69" y="246"/>
                    <a:pt x="69" y="246"/>
                    <a:pt x="69" y="246"/>
                  </a:cubicBezTo>
                  <a:cubicBezTo>
                    <a:pt x="66" y="240"/>
                    <a:pt x="66" y="240"/>
                    <a:pt x="66" y="240"/>
                  </a:cubicBezTo>
                  <a:cubicBezTo>
                    <a:pt x="66" y="239"/>
                    <a:pt x="66" y="239"/>
                    <a:pt x="66" y="239"/>
                  </a:cubicBezTo>
                  <a:cubicBezTo>
                    <a:pt x="56" y="249"/>
                    <a:pt x="50" y="262"/>
                    <a:pt x="50" y="276"/>
                  </a:cubicBezTo>
                  <a:lnTo>
                    <a:pt x="50" y="310"/>
                  </a:lnTo>
                  <a:close/>
                  <a:moveTo>
                    <a:pt x="55" y="79"/>
                  </a:moveTo>
                  <a:cubicBezTo>
                    <a:pt x="52" y="91"/>
                    <a:pt x="50" y="104"/>
                    <a:pt x="50" y="116"/>
                  </a:cubicBezTo>
                  <a:cubicBezTo>
                    <a:pt x="50" y="132"/>
                    <a:pt x="53" y="152"/>
                    <a:pt x="61" y="174"/>
                  </a:cubicBezTo>
                  <a:cubicBezTo>
                    <a:pt x="64" y="184"/>
                    <a:pt x="64" y="184"/>
                    <a:pt x="64" y="184"/>
                  </a:cubicBezTo>
                  <a:cubicBezTo>
                    <a:pt x="54" y="187"/>
                    <a:pt x="54" y="187"/>
                    <a:pt x="54" y="187"/>
                  </a:cubicBezTo>
                  <a:cubicBezTo>
                    <a:pt x="45" y="190"/>
                    <a:pt x="33" y="196"/>
                    <a:pt x="29" y="205"/>
                  </a:cubicBezTo>
                  <a:cubicBezTo>
                    <a:pt x="26" y="216"/>
                    <a:pt x="30" y="233"/>
                    <a:pt x="36" y="247"/>
                  </a:cubicBezTo>
                  <a:cubicBezTo>
                    <a:pt x="42" y="234"/>
                    <a:pt x="52" y="223"/>
                    <a:pt x="65" y="215"/>
                  </a:cubicBezTo>
                  <a:cubicBezTo>
                    <a:pt x="74" y="209"/>
                    <a:pt x="74" y="209"/>
                    <a:pt x="74" y="209"/>
                  </a:cubicBezTo>
                  <a:cubicBezTo>
                    <a:pt x="79" y="219"/>
                    <a:pt x="79" y="219"/>
                    <a:pt x="79" y="219"/>
                  </a:cubicBezTo>
                  <a:cubicBezTo>
                    <a:pt x="80" y="221"/>
                    <a:pt x="81" y="223"/>
                    <a:pt x="82" y="225"/>
                  </a:cubicBezTo>
                  <a:cubicBezTo>
                    <a:pt x="89" y="225"/>
                    <a:pt x="96" y="225"/>
                    <a:pt x="103" y="225"/>
                  </a:cubicBezTo>
                  <a:cubicBezTo>
                    <a:pt x="104" y="223"/>
                    <a:pt x="105" y="221"/>
                    <a:pt x="105" y="219"/>
                  </a:cubicBezTo>
                  <a:cubicBezTo>
                    <a:pt x="110" y="209"/>
                    <a:pt x="110" y="209"/>
                    <a:pt x="110" y="209"/>
                  </a:cubicBezTo>
                  <a:cubicBezTo>
                    <a:pt x="120" y="215"/>
                    <a:pt x="120" y="215"/>
                    <a:pt x="120" y="215"/>
                  </a:cubicBezTo>
                  <a:cubicBezTo>
                    <a:pt x="133" y="223"/>
                    <a:pt x="142" y="234"/>
                    <a:pt x="148" y="247"/>
                  </a:cubicBezTo>
                  <a:cubicBezTo>
                    <a:pt x="154" y="233"/>
                    <a:pt x="159" y="216"/>
                    <a:pt x="155" y="205"/>
                  </a:cubicBezTo>
                  <a:cubicBezTo>
                    <a:pt x="152" y="196"/>
                    <a:pt x="140" y="190"/>
                    <a:pt x="130" y="187"/>
                  </a:cubicBezTo>
                  <a:cubicBezTo>
                    <a:pt x="120" y="184"/>
                    <a:pt x="120" y="184"/>
                    <a:pt x="120" y="184"/>
                  </a:cubicBezTo>
                  <a:cubicBezTo>
                    <a:pt x="123" y="174"/>
                    <a:pt x="123" y="174"/>
                    <a:pt x="123" y="174"/>
                  </a:cubicBezTo>
                  <a:cubicBezTo>
                    <a:pt x="131" y="152"/>
                    <a:pt x="135" y="132"/>
                    <a:pt x="135" y="116"/>
                  </a:cubicBezTo>
                  <a:cubicBezTo>
                    <a:pt x="135" y="104"/>
                    <a:pt x="133" y="91"/>
                    <a:pt x="129" y="79"/>
                  </a:cubicBezTo>
                  <a:cubicBezTo>
                    <a:pt x="117" y="47"/>
                    <a:pt x="99" y="26"/>
                    <a:pt x="92" y="21"/>
                  </a:cubicBezTo>
                  <a:cubicBezTo>
                    <a:pt x="85" y="26"/>
                    <a:pt x="67" y="47"/>
                    <a:pt x="55" y="7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89" name="Freeform 31"/>
            <p:cNvSpPr>
              <a:spLocks noEditPoints="1"/>
            </p:cNvSpPr>
            <p:nvPr/>
          </p:nvSpPr>
          <p:spPr bwMode="auto">
            <a:xfrm>
              <a:off x="4960938" y="5127626"/>
              <a:ext cx="244475" cy="241300"/>
            </a:xfrm>
            <a:custGeom>
              <a:avLst/>
              <a:gdLst>
                <a:gd name="T0" fmla="*/ 32 w 64"/>
                <a:gd name="T1" fmla="*/ 64 h 64"/>
                <a:gd name="T2" fmla="*/ 0 w 64"/>
                <a:gd name="T3" fmla="*/ 32 h 64"/>
                <a:gd name="T4" fmla="*/ 32 w 64"/>
                <a:gd name="T5" fmla="*/ 0 h 64"/>
                <a:gd name="T6" fmla="*/ 64 w 64"/>
                <a:gd name="T7" fmla="*/ 32 h 64"/>
                <a:gd name="T8" fmla="*/ 32 w 64"/>
                <a:gd name="T9" fmla="*/ 64 h 64"/>
                <a:gd name="T10" fmla="*/ 32 w 64"/>
                <a:gd name="T11" fmla="*/ 12 h 64"/>
                <a:gd name="T12" fmla="*/ 12 w 64"/>
                <a:gd name="T13" fmla="*/ 32 h 64"/>
                <a:gd name="T14" fmla="*/ 32 w 64"/>
                <a:gd name="T15" fmla="*/ 52 h 64"/>
                <a:gd name="T16" fmla="*/ 52 w 64"/>
                <a:gd name="T17" fmla="*/ 32 h 64"/>
                <a:gd name="T18" fmla="*/ 32 w 64"/>
                <a:gd name="T19" fmla="*/ 12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4">
                  <a:moveTo>
                    <a:pt x="32" y="64"/>
                  </a:moveTo>
                  <a:cubicBezTo>
                    <a:pt x="14" y="64"/>
                    <a:pt x="0" y="50"/>
                    <a:pt x="0" y="32"/>
                  </a:cubicBezTo>
                  <a:cubicBezTo>
                    <a:pt x="0" y="14"/>
                    <a:pt x="14" y="0"/>
                    <a:pt x="32" y="0"/>
                  </a:cubicBezTo>
                  <a:cubicBezTo>
                    <a:pt x="50" y="0"/>
                    <a:pt x="64" y="14"/>
                    <a:pt x="64" y="32"/>
                  </a:cubicBezTo>
                  <a:cubicBezTo>
                    <a:pt x="64" y="50"/>
                    <a:pt x="50" y="64"/>
                    <a:pt x="32" y="64"/>
                  </a:cubicBezTo>
                  <a:close/>
                  <a:moveTo>
                    <a:pt x="32" y="12"/>
                  </a:moveTo>
                  <a:cubicBezTo>
                    <a:pt x="21" y="12"/>
                    <a:pt x="12" y="21"/>
                    <a:pt x="12" y="32"/>
                  </a:cubicBezTo>
                  <a:cubicBezTo>
                    <a:pt x="12" y="43"/>
                    <a:pt x="21" y="52"/>
                    <a:pt x="32" y="52"/>
                  </a:cubicBezTo>
                  <a:cubicBezTo>
                    <a:pt x="43" y="52"/>
                    <a:pt x="52" y="43"/>
                    <a:pt x="52" y="32"/>
                  </a:cubicBezTo>
                  <a:cubicBezTo>
                    <a:pt x="52" y="21"/>
                    <a:pt x="43" y="12"/>
                    <a:pt x="32"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90" name="Freeform 32"/>
            <p:cNvSpPr>
              <a:spLocks noEditPoints="1"/>
            </p:cNvSpPr>
            <p:nvPr/>
          </p:nvSpPr>
          <p:spPr bwMode="auto">
            <a:xfrm>
              <a:off x="4973638" y="5649913"/>
              <a:ext cx="225425" cy="358775"/>
            </a:xfrm>
            <a:custGeom>
              <a:avLst/>
              <a:gdLst>
                <a:gd name="T0" fmla="*/ 29 w 59"/>
                <a:gd name="T1" fmla="*/ 95 h 95"/>
                <a:gd name="T2" fmla="*/ 24 w 59"/>
                <a:gd name="T3" fmla="*/ 85 h 95"/>
                <a:gd name="T4" fmla="*/ 0 w 59"/>
                <a:gd name="T5" fmla="*/ 26 h 95"/>
                <a:gd name="T6" fmla="*/ 29 w 59"/>
                <a:gd name="T7" fmla="*/ 0 h 95"/>
                <a:gd name="T8" fmla="*/ 59 w 59"/>
                <a:gd name="T9" fmla="*/ 26 h 95"/>
                <a:gd name="T10" fmla="*/ 34 w 59"/>
                <a:gd name="T11" fmla="*/ 85 h 95"/>
                <a:gd name="T12" fmla="*/ 29 w 59"/>
                <a:gd name="T13" fmla="*/ 95 h 95"/>
                <a:gd name="T14" fmla="*/ 29 w 59"/>
                <a:gd name="T15" fmla="*/ 12 h 95"/>
                <a:gd name="T16" fmla="*/ 12 w 59"/>
                <a:gd name="T17" fmla="*/ 26 h 95"/>
                <a:gd name="T18" fmla="*/ 29 w 59"/>
                <a:gd name="T19" fmla="*/ 69 h 95"/>
                <a:gd name="T20" fmla="*/ 47 w 59"/>
                <a:gd name="T21" fmla="*/ 26 h 95"/>
                <a:gd name="T22" fmla="*/ 29 w 59"/>
                <a:gd name="T23" fmla="*/ 12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95">
                  <a:moveTo>
                    <a:pt x="29" y="95"/>
                  </a:moveTo>
                  <a:cubicBezTo>
                    <a:pt x="24" y="85"/>
                    <a:pt x="24" y="85"/>
                    <a:pt x="24" y="85"/>
                  </a:cubicBezTo>
                  <a:cubicBezTo>
                    <a:pt x="20" y="77"/>
                    <a:pt x="0" y="38"/>
                    <a:pt x="0" y="26"/>
                  </a:cubicBezTo>
                  <a:cubicBezTo>
                    <a:pt x="0" y="12"/>
                    <a:pt x="13" y="0"/>
                    <a:pt x="29" y="0"/>
                  </a:cubicBezTo>
                  <a:cubicBezTo>
                    <a:pt x="45" y="0"/>
                    <a:pt x="59" y="12"/>
                    <a:pt x="59" y="26"/>
                  </a:cubicBezTo>
                  <a:cubicBezTo>
                    <a:pt x="59" y="38"/>
                    <a:pt x="39" y="77"/>
                    <a:pt x="34" y="85"/>
                  </a:cubicBezTo>
                  <a:lnTo>
                    <a:pt x="29" y="95"/>
                  </a:lnTo>
                  <a:close/>
                  <a:moveTo>
                    <a:pt x="29" y="12"/>
                  </a:moveTo>
                  <a:cubicBezTo>
                    <a:pt x="19" y="12"/>
                    <a:pt x="12" y="18"/>
                    <a:pt x="12" y="26"/>
                  </a:cubicBezTo>
                  <a:cubicBezTo>
                    <a:pt x="12" y="31"/>
                    <a:pt x="20" y="50"/>
                    <a:pt x="29" y="69"/>
                  </a:cubicBezTo>
                  <a:cubicBezTo>
                    <a:pt x="38" y="50"/>
                    <a:pt x="47" y="31"/>
                    <a:pt x="47" y="26"/>
                  </a:cubicBezTo>
                  <a:cubicBezTo>
                    <a:pt x="47" y="18"/>
                    <a:pt x="39" y="12"/>
                    <a:pt x="2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grpSp>
      <p:grpSp>
        <p:nvGrpSpPr>
          <p:cNvPr id="3" name="组合 2"/>
          <p:cNvGrpSpPr/>
          <p:nvPr/>
        </p:nvGrpSpPr>
        <p:grpSpPr>
          <a:xfrm>
            <a:off x="-35373" y="2243951"/>
            <a:ext cx="880761" cy="542980"/>
            <a:chOff x="-27126" y="1682962"/>
            <a:chExt cx="660571" cy="407235"/>
          </a:xfrm>
        </p:grpSpPr>
        <p:sp>
          <p:nvSpPr>
            <p:cNvPr id="62" name="Rectangle 5"/>
            <p:cNvSpPr>
              <a:spLocks noChangeArrowheads="1"/>
            </p:cNvSpPr>
            <p:nvPr/>
          </p:nvSpPr>
          <p:spPr bwMode="auto">
            <a:xfrm>
              <a:off x="-27126" y="1726587"/>
              <a:ext cx="660571" cy="363610"/>
            </a:xfrm>
            <a:prstGeom prst="rect">
              <a:avLst/>
            </a:prstGeom>
            <a:solidFill>
              <a:schemeClr val="accent1"/>
            </a:solidFill>
            <a:ln>
              <a:noFill/>
            </a:ln>
          </p:spPr>
          <p:txBody>
            <a:bodyPr vert="horz" wrap="square" lIns="104767" tIns="52383" rIns="104767" bIns="52383"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91" name="Rectangle 109"/>
            <p:cNvSpPr/>
            <p:nvPr/>
          </p:nvSpPr>
          <p:spPr>
            <a:xfrm>
              <a:off x="80124" y="1682962"/>
              <a:ext cx="490507" cy="402507"/>
            </a:xfrm>
            <a:prstGeom prst="rect">
              <a:avLst/>
            </a:prstGeom>
          </p:spPr>
          <p:txBody>
            <a:bodyPr wrap="none" lIns="104767" tIns="52383" rIns="104767" bIns="52383">
              <a:spAutoFit/>
            </a:bodyPr>
            <a:lstStyle/>
            <a:p>
              <a:pPr defTabSz="972532">
                <a:defRPr/>
              </a:pPr>
              <a:r>
                <a:rPr lang="id-ID" sz="2800" b="1" kern="0" dirty="0">
                  <a:solidFill>
                    <a:srgbClr val="FFFFFF"/>
                  </a:solidFill>
                  <a:latin typeface="微软雅黑" pitchFamily="34" charset="-122"/>
                </a:rPr>
                <a:t>01</a:t>
              </a:r>
            </a:p>
          </p:txBody>
        </p:sp>
      </p:grpSp>
      <p:grpSp>
        <p:nvGrpSpPr>
          <p:cNvPr id="4" name="组合 3"/>
          <p:cNvGrpSpPr/>
          <p:nvPr/>
        </p:nvGrpSpPr>
        <p:grpSpPr>
          <a:xfrm>
            <a:off x="-35374" y="3032993"/>
            <a:ext cx="880762" cy="541821"/>
            <a:chOff x="-27126" y="2274744"/>
            <a:chExt cx="660571" cy="406366"/>
          </a:xfrm>
        </p:grpSpPr>
        <p:sp>
          <p:nvSpPr>
            <p:cNvPr id="63" name="Rectangle 6"/>
            <p:cNvSpPr>
              <a:spLocks noChangeArrowheads="1"/>
            </p:cNvSpPr>
            <p:nvPr/>
          </p:nvSpPr>
          <p:spPr bwMode="auto">
            <a:xfrm>
              <a:off x="-27126" y="2318825"/>
              <a:ext cx="660571" cy="362285"/>
            </a:xfrm>
            <a:prstGeom prst="rect">
              <a:avLst/>
            </a:prstGeom>
            <a:solidFill>
              <a:schemeClr val="accent2"/>
            </a:solidFill>
            <a:ln>
              <a:noFill/>
            </a:ln>
          </p:spPr>
          <p:txBody>
            <a:bodyPr vert="horz" wrap="square" lIns="104767" tIns="52383" rIns="104767" bIns="52383"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92" name="Rectangle 110"/>
            <p:cNvSpPr/>
            <p:nvPr/>
          </p:nvSpPr>
          <p:spPr>
            <a:xfrm>
              <a:off x="69899" y="2274744"/>
              <a:ext cx="490507" cy="402507"/>
            </a:xfrm>
            <a:prstGeom prst="rect">
              <a:avLst/>
            </a:prstGeom>
          </p:spPr>
          <p:txBody>
            <a:bodyPr wrap="none" lIns="104767" tIns="52383" rIns="104767" bIns="52383">
              <a:spAutoFit/>
            </a:bodyPr>
            <a:lstStyle/>
            <a:p>
              <a:pPr defTabSz="972532">
                <a:defRPr/>
              </a:pPr>
              <a:r>
                <a:rPr lang="id-ID" sz="2800" b="1" kern="0" dirty="0">
                  <a:solidFill>
                    <a:srgbClr val="FFFFFF"/>
                  </a:solidFill>
                  <a:latin typeface="微软雅黑" pitchFamily="34" charset="-122"/>
                </a:rPr>
                <a:t>02</a:t>
              </a:r>
            </a:p>
          </p:txBody>
        </p:sp>
      </p:grpSp>
      <p:grpSp>
        <p:nvGrpSpPr>
          <p:cNvPr id="5" name="组合 4"/>
          <p:cNvGrpSpPr/>
          <p:nvPr/>
        </p:nvGrpSpPr>
        <p:grpSpPr>
          <a:xfrm>
            <a:off x="-35374" y="3832419"/>
            <a:ext cx="880762" cy="536676"/>
            <a:chOff x="-27126" y="2874312"/>
            <a:chExt cx="660571" cy="402507"/>
          </a:xfrm>
        </p:grpSpPr>
        <p:sp>
          <p:nvSpPr>
            <p:cNvPr id="64" name="Rectangle 7"/>
            <p:cNvSpPr>
              <a:spLocks noChangeArrowheads="1"/>
            </p:cNvSpPr>
            <p:nvPr/>
          </p:nvSpPr>
          <p:spPr bwMode="auto">
            <a:xfrm>
              <a:off x="-27126" y="2909733"/>
              <a:ext cx="660571" cy="363610"/>
            </a:xfrm>
            <a:prstGeom prst="rect">
              <a:avLst/>
            </a:prstGeom>
            <a:solidFill>
              <a:schemeClr val="accent3"/>
            </a:solidFill>
            <a:ln>
              <a:noFill/>
            </a:ln>
          </p:spPr>
          <p:txBody>
            <a:bodyPr vert="horz" wrap="square" lIns="104767" tIns="52383" rIns="104767" bIns="52383" numCol="1" anchor="t" anchorCtr="0" compatLnSpc="1">
              <a:prstTxWarp prst="textNoShape">
                <a:avLst/>
              </a:prstTxWarp>
            </a:bodyPr>
            <a:lstStyle/>
            <a:p>
              <a:pPr defTabSz="972532">
                <a:defRPr/>
              </a:pPr>
              <a:endParaRPr lang="id-ID" kern="0" dirty="0">
                <a:solidFill>
                  <a:sysClr val="windowText" lastClr="000000"/>
                </a:solidFill>
                <a:latin typeface="微软雅黑" pitchFamily="34" charset="-122"/>
              </a:endParaRPr>
            </a:p>
          </p:txBody>
        </p:sp>
        <p:sp>
          <p:nvSpPr>
            <p:cNvPr id="93" name="Rectangle 111"/>
            <p:cNvSpPr/>
            <p:nvPr/>
          </p:nvSpPr>
          <p:spPr>
            <a:xfrm>
              <a:off x="71261" y="2874312"/>
              <a:ext cx="490507" cy="402507"/>
            </a:xfrm>
            <a:prstGeom prst="rect">
              <a:avLst/>
            </a:prstGeom>
          </p:spPr>
          <p:txBody>
            <a:bodyPr wrap="none" lIns="104767" tIns="52383" rIns="104767" bIns="52383">
              <a:spAutoFit/>
            </a:bodyPr>
            <a:lstStyle/>
            <a:p>
              <a:pPr defTabSz="972532">
                <a:defRPr/>
              </a:pPr>
              <a:r>
                <a:rPr lang="id-ID" sz="2800" b="1" kern="0" dirty="0">
                  <a:solidFill>
                    <a:srgbClr val="FFFFFF"/>
                  </a:solidFill>
                  <a:latin typeface="微软雅黑" pitchFamily="34" charset="-122"/>
                </a:rPr>
                <a:t>03</a:t>
              </a:r>
            </a:p>
          </p:txBody>
        </p:sp>
      </p:grpSp>
      <p:grpSp>
        <p:nvGrpSpPr>
          <p:cNvPr id="6" name="组合 5"/>
          <p:cNvGrpSpPr/>
          <p:nvPr/>
        </p:nvGrpSpPr>
        <p:grpSpPr>
          <a:xfrm>
            <a:off x="-35374" y="4621462"/>
            <a:ext cx="880762" cy="536676"/>
            <a:chOff x="-27126" y="3466094"/>
            <a:chExt cx="660571" cy="402507"/>
          </a:xfrm>
        </p:grpSpPr>
        <p:sp>
          <p:nvSpPr>
            <p:cNvPr id="65" name="Rectangle 8"/>
            <p:cNvSpPr>
              <a:spLocks noChangeArrowheads="1"/>
            </p:cNvSpPr>
            <p:nvPr/>
          </p:nvSpPr>
          <p:spPr bwMode="auto">
            <a:xfrm>
              <a:off x="-27126" y="3501971"/>
              <a:ext cx="660571" cy="362285"/>
            </a:xfrm>
            <a:prstGeom prst="rect">
              <a:avLst/>
            </a:prstGeom>
            <a:solidFill>
              <a:srgbClr val="C00000">
                <a:alpha val="94000"/>
              </a:srgbClr>
            </a:solidFill>
            <a:ln>
              <a:noFill/>
            </a:ln>
          </p:spPr>
          <p:txBody>
            <a:bodyPr vert="horz" wrap="square" lIns="104767" tIns="52383" rIns="104767" bIns="52383" numCol="1" anchor="t" anchorCtr="0" compatLnSpc="1">
              <a:prstTxWarp prst="textNoShape">
                <a:avLst/>
              </a:prstTxWarp>
            </a:bodyPr>
            <a:lstStyle/>
            <a:p>
              <a:pPr defTabSz="972532"/>
              <a:endParaRPr lang="id-ID" kern="0" dirty="0">
                <a:solidFill>
                  <a:sysClr val="windowText" lastClr="000000"/>
                </a:solidFill>
                <a:latin typeface="微软雅黑" pitchFamily="34" charset="-122"/>
              </a:endParaRPr>
            </a:p>
          </p:txBody>
        </p:sp>
        <p:sp>
          <p:nvSpPr>
            <p:cNvPr id="94" name="Rectangle 112"/>
            <p:cNvSpPr/>
            <p:nvPr/>
          </p:nvSpPr>
          <p:spPr>
            <a:xfrm>
              <a:off x="70580" y="3466094"/>
              <a:ext cx="490507" cy="402507"/>
            </a:xfrm>
            <a:prstGeom prst="rect">
              <a:avLst/>
            </a:prstGeom>
          </p:spPr>
          <p:txBody>
            <a:bodyPr wrap="none" lIns="104767" tIns="52383" rIns="104767" bIns="52383">
              <a:spAutoFit/>
            </a:bodyPr>
            <a:lstStyle/>
            <a:p>
              <a:pPr defTabSz="972532">
                <a:defRPr/>
              </a:pPr>
              <a:r>
                <a:rPr lang="id-ID" sz="2800" b="1" kern="0" dirty="0">
                  <a:solidFill>
                    <a:srgbClr val="FFFFFF"/>
                  </a:solidFill>
                  <a:latin typeface="微软雅黑" pitchFamily="34" charset="-122"/>
                </a:rPr>
                <a:t>04</a:t>
              </a:r>
            </a:p>
          </p:txBody>
        </p:sp>
      </p:grpSp>
      <p:cxnSp>
        <p:nvCxnSpPr>
          <p:cNvPr id="95" name="Straight Connector 114"/>
          <p:cNvCxnSpPr/>
          <p:nvPr/>
        </p:nvCxnSpPr>
        <p:spPr>
          <a:xfrm>
            <a:off x="6268590" y="1626082"/>
            <a:ext cx="755" cy="881665"/>
          </a:xfrm>
          <a:prstGeom prst="line">
            <a:avLst/>
          </a:prstGeom>
          <a:noFill/>
          <a:ln w="19050" cap="flat" cmpd="sng" algn="ctr">
            <a:solidFill>
              <a:schemeClr val="accent1"/>
            </a:solidFill>
            <a:prstDash val="solid"/>
            <a:miter lim="800000"/>
          </a:ln>
          <a:effectLst/>
        </p:spPr>
      </p:cxnSp>
      <p:cxnSp>
        <p:nvCxnSpPr>
          <p:cNvPr id="96" name="Straight Connector 115"/>
          <p:cNvCxnSpPr/>
          <p:nvPr/>
        </p:nvCxnSpPr>
        <p:spPr>
          <a:xfrm>
            <a:off x="6268590" y="2760376"/>
            <a:ext cx="755" cy="881665"/>
          </a:xfrm>
          <a:prstGeom prst="line">
            <a:avLst/>
          </a:prstGeom>
          <a:noFill/>
          <a:ln w="19050" cap="flat" cmpd="sng" algn="ctr">
            <a:solidFill>
              <a:schemeClr val="accent1"/>
            </a:solidFill>
            <a:prstDash val="solid"/>
            <a:miter lim="800000"/>
          </a:ln>
          <a:effectLst/>
        </p:spPr>
      </p:cxnSp>
      <p:cxnSp>
        <p:nvCxnSpPr>
          <p:cNvPr id="97" name="Straight Connector 116"/>
          <p:cNvCxnSpPr/>
          <p:nvPr/>
        </p:nvCxnSpPr>
        <p:spPr>
          <a:xfrm>
            <a:off x="6268590" y="3992110"/>
            <a:ext cx="755" cy="881665"/>
          </a:xfrm>
          <a:prstGeom prst="line">
            <a:avLst/>
          </a:prstGeom>
          <a:noFill/>
          <a:ln w="19050" cap="flat" cmpd="sng" algn="ctr">
            <a:solidFill>
              <a:schemeClr val="accent1"/>
            </a:solidFill>
            <a:prstDash val="solid"/>
            <a:miter lim="800000"/>
          </a:ln>
          <a:effectLst/>
        </p:spPr>
      </p:cxnSp>
      <p:cxnSp>
        <p:nvCxnSpPr>
          <p:cNvPr id="98" name="Straight Connector 117"/>
          <p:cNvCxnSpPr/>
          <p:nvPr/>
        </p:nvCxnSpPr>
        <p:spPr>
          <a:xfrm>
            <a:off x="6268590" y="5139624"/>
            <a:ext cx="755" cy="881665"/>
          </a:xfrm>
          <a:prstGeom prst="line">
            <a:avLst/>
          </a:prstGeom>
          <a:noFill/>
          <a:ln w="19050" cap="flat" cmpd="sng" algn="ctr">
            <a:solidFill>
              <a:schemeClr val="accent1"/>
            </a:solidFill>
            <a:prstDash val="solid"/>
            <a:miter lim="800000"/>
          </a:ln>
          <a:effectLst/>
        </p:spPr>
      </p:cxnSp>
      <p:sp>
        <p:nvSpPr>
          <p:cNvPr id="99" name="矩形 98"/>
          <p:cNvSpPr/>
          <p:nvPr/>
        </p:nvSpPr>
        <p:spPr>
          <a:xfrm>
            <a:off x="1798824" y="236981"/>
            <a:ext cx="4891083"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二、</a:t>
            </a:r>
            <a:r>
              <a:rPr lang="en-US" altLang="zh-CN" sz="3200" b="1" dirty="0">
                <a:solidFill>
                  <a:schemeClr val="bg1"/>
                </a:solidFill>
                <a:latin typeface="微软雅黑" pitchFamily="34" charset="-122"/>
                <a:ea typeface="微软雅黑" pitchFamily="34" charset="-122"/>
              </a:rPr>
              <a:t>2018</a:t>
            </a:r>
            <a:r>
              <a:rPr lang="zh-CN" altLang="en-US" sz="3200" b="1" dirty="0">
                <a:solidFill>
                  <a:schemeClr val="bg1"/>
                </a:solidFill>
                <a:latin typeface="微软雅黑" pitchFamily="34" charset="-122"/>
                <a:ea typeface="微软雅黑" pitchFamily="34" charset="-122"/>
              </a:rPr>
              <a:t>年工作总体部署</a:t>
            </a:r>
          </a:p>
        </p:txBody>
      </p:sp>
    </p:spTree>
    <p:extLst>
      <p:ext uri="{BB962C8B-B14F-4D97-AF65-F5344CB8AC3E}">
        <p14:creationId xmlns:p14="http://schemas.microsoft.com/office/powerpoint/2010/main" val="326599239"/>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4"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7"/>
                                        </p:tgtEl>
                                        <p:attrNameLst>
                                          <p:attrName>style.visibility</p:attrName>
                                        </p:attrNameLst>
                                      </p:cBhvr>
                                      <p:to>
                                        <p:strVal val="visible"/>
                                      </p:to>
                                    </p:set>
                                    <p:animEffect transition="in" filter="wipe(left)">
                                      <p:cBhvr>
                                        <p:cTn id="11" dur="500"/>
                                        <p:tgtEl>
                                          <p:spTgt spid="5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68"/>
                                        </p:tgtEl>
                                        <p:attrNameLst>
                                          <p:attrName>style.visibility</p:attrName>
                                        </p:attrNameLst>
                                      </p:cBhvr>
                                      <p:to>
                                        <p:strVal val="visible"/>
                                      </p:to>
                                    </p:set>
                                    <p:animEffect transition="in" filter="fade">
                                      <p:cBhvr>
                                        <p:cTn id="19" dur="1000"/>
                                        <p:tgtEl>
                                          <p:spTgt spid="68"/>
                                        </p:tgtEl>
                                      </p:cBhvr>
                                    </p:animEffect>
                                    <p:anim calcmode="lin" valueType="num">
                                      <p:cBhvr>
                                        <p:cTn id="20" dur="1000" fill="hold"/>
                                        <p:tgtEl>
                                          <p:spTgt spid="68"/>
                                        </p:tgtEl>
                                        <p:attrNameLst>
                                          <p:attrName>ppt_x</p:attrName>
                                        </p:attrNameLst>
                                      </p:cBhvr>
                                      <p:tavLst>
                                        <p:tav tm="0">
                                          <p:val>
                                            <p:strVal val="#ppt_x"/>
                                          </p:val>
                                        </p:tav>
                                        <p:tav tm="100000">
                                          <p:val>
                                            <p:strVal val="#ppt_x"/>
                                          </p:val>
                                        </p:tav>
                                      </p:tavLst>
                                    </p:anim>
                                    <p:anim calcmode="lin" valueType="num">
                                      <p:cBhvr>
                                        <p:cTn id="21" dur="1000" fill="hold"/>
                                        <p:tgtEl>
                                          <p:spTgt spid="6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fade">
                                      <p:cBhvr>
                                        <p:cTn id="24" dur="1000"/>
                                        <p:tgtEl>
                                          <p:spTgt spid="78"/>
                                        </p:tgtEl>
                                      </p:cBhvr>
                                    </p:animEffect>
                                    <p:anim calcmode="lin" valueType="num">
                                      <p:cBhvr>
                                        <p:cTn id="25" dur="1000" fill="hold"/>
                                        <p:tgtEl>
                                          <p:spTgt spid="78"/>
                                        </p:tgtEl>
                                        <p:attrNameLst>
                                          <p:attrName>ppt_x</p:attrName>
                                        </p:attrNameLst>
                                      </p:cBhvr>
                                      <p:tavLst>
                                        <p:tav tm="0">
                                          <p:val>
                                            <p:strVal val="#ppt_x"/>
                                          </p:val>
                                        </p:tav>
                                        <p:tav tm="100000">
                                          <p:val>
                                            <p:strVal val="#ppt_x"/>
                                          </p:val>
                                        </p:tav>
                                      </p:tavLst>
                                    </p:anim>
                                    <p:anim calcmode="lin" valueType="num">
                                      <p:cBhvr>
                                        <p:cTn id="26" dur="1000" fill="hold"/>
                                        <p:tgtEl>
                                          <p:spTgt spid="78"/>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95"/>
                                        </p:tgtEl>
                                        <p:attrNameLst>
                                          <p:attrName>style.visibility</p:attrName>
                                        </p:attrNameLst>
                                      </p:cBhvr>
                                      <p:to>
                                        <p:strVal val="visible"/>
                                      </p:to>
                                    </p:set>
                                    <p:animEffect transition="in" filter="fade">
                                      <p:cBhvr>
                                        <p:cTn id="29" dur="1000"/>
                                        <p:tgtEl>
                                          <p:spTgt spid="95"/>
                                        </p:tgtEl>
                                      </p:cBhvr>
                                    </p:animEffect>
                                    <p:anim calcmode="lin" valueType="num">
                                      <p:cBhvr>
                                        <p:cTn id="30" dur="1000" fill="hold"/>
                                        <p:tgtEl>
                                          <p:spTgt spid="95"/>
                                        </p:tgtEl>
                                        <p:attrNameLst>
                                          <p:attrName>ppt_x</p:attrName>
                                        </p:attrNameLst>
                                      </p:cBhvr>
                                      <p:tavLst>
                                        <p:tav tm="0">
                                          <p:val>
                                            <p:strVal val="#ppt_x"/>
                                          </p:val>
                                        </p:tav>
                                        <p:tav tm="100000">
                                          <p:val>
                                            <p:strVal val="#ppt_x"/>
                                          </p:val>
                                        </p:tav>
                                      </p:tavLst>
                                    </p:anim>
                                    <p:anim calcmode="lin" valueType="num">
                                      <p:cBhvr>
                                        <p:cTn id="31" dur="1000" fill="hold"/>
                                        <p:tgtEl>
                                          <p:spTgt spid="9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22" presetClass="entr" presetSubtype="8"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animEffect transition="in" filter="wipe(left)">
                                      <p:cBhvr>
                                        <p:cTn id="35" dur="500"/>
                                        <p:tgtEl>
                                          <p:spTgt spid="4"/>
                                        </p:tgtEl>
                                      </p:cBhvr>
                                    </p:animEffect>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58"/>
                                        </p:tgtEl>
                                        <p:attrNameLst>
                                          <p:attrName>style.visibility</p:attrName>
                                        </p:attrNameLst>
                                      </p:cBhvr>
                                      <p:to>
                                        <p:strVal val="visible"/>
                                      </p:to>
                                    </p:set>
                                    <p:animEffect transition="in" filter="wipe(left)">
                                      <p:cBhvr>
                                        <p:cTn id="39" dur="500"/>
                                        <p:tgtEl>
                                          <p:spTgt spid="58"/>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wipe(left)">
                                      <p:cBhvr>
                                        <p:cTn id="43" dur="500"/>
                                        <p:tgtEl>
                                          <p:spTgt spid="8"/>
                                        </p:tgtEl>
                                      </p:cBhvr>
                                    </p:animEffect>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71"/>
                                        </p:tgtEl>
                                        <p:attrNameLst>
                                          <p:attrName>style.visibility</p:attrName>
                                        </p:attrNameLst>
                                      </p:cBhvr>
                                      <p:to>
                                        <p:strVal val="visible"/>
                                      </p:to>
                                    </p:set>
                                    <p:animEffect transition="in" filter="fade">
                                      <p:cBhvr>
                                        <p:cTn id="47" dur="1000"/>
                                        <p:tgtEl>
                                          <p:spTgt spid="71"/>
                                        </p:tgtEl>
                                      </p:cBhvr>
                                    </p:animEffect>
                                    <p:anim calcmode="lin" valueType="num">
                                      <p:cBhvr>
                                        <p:cTn id="48" dur="1000" fill="hold"/>
                                        <p:tgtEl>
                                          <p:spTgt spid="71"/>
                                        </p:tgtEl>
                                        <p:attrNameLst>
                                          <p:attrName>ppt_x</p:attrName>
                                        </p:attrNameLst>
                                      </p:cBhvr>
                                      <p:tavLst>
                                        <p:tav tm="0">
                                          <p:val>
                                            <p:strVal val="#ppt_x"/>
                                          </p:val>
                                        </p:tav>
                                        <p:tav tm="100000">
                                          <p:val>
                                            <p:strVal val="#ppt_x"/>
                                          </p:val>
                                        </p:tav>
                                      </p:tavLst>
                                    </p:anim>
                                    <p:anim calcmode="lin" valueType="num">
                                      <p:cBhvr>
                                        <p:cTn id="49" dur="1000" fill="hold"/>
                                        <p:tgtEl>
                                          <p:spTgt spid="7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86"/>
                                        </p:tgtEl>
                                        <p:attrNameLst>
                                          <p:attrName>style.visibility</p:attrName>
                                        </p:attrNameLst>
                                      </p:cBhvr>
                                      <p:to>
                                        <p:strVal val="visible"/>
                                      </p:to>
                                    </p:set>
                                    <p:animEffect transition="in" filter="fade">
                                      <p:cBhvr>
                                        <p:cTn id="52" dur="1000"/>
                                        <p:tgtEl>
                                          <p:spTgt spid="86"/>
                                        </p:tgtEl>
                                      </p:cBhvr>
                                    </p:animEffect>
                                    <p:anim calcmode="lin" valueType="num">
                                      <p:cBhvr>
                                        <p:cTn id="53" dur="1000" fill="hold"/>
                                        <p:tgtEl>
                                          <p:spTgt spid="86"/>
                                        </p:tgtEl>
                                        <p:attrNameLst>
                                          <p:attrName>ppt_x</p:attrName>
                                        </p:attrNameLst>
                                      </p:cBhvr>
                                      <p:tavLst>
                                        <p:tav tm="0">
                                          <p:val>
                                            <p:strVal val="#ppt_x"/>
                                          </p:val>
                                        </p:tav>
                                        <p:tav tm="100000">
                                          <p:val>
                                            <p:strVal val="#ppt_x"/>
                                          </p:val>
                                        </p:tav>
                                      </p:tavLst>
                                    </p:anim>
                                    <p:anim calcmode="lin" valueType="num">
                                      <p:cBhvr>
                                        <p:cTn id="54" dur="1000" fill="hold"/>
                                        <p:tgtEl>
                                          <p:spTgt spid="86"/>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96"/>
                                        </p:tgtEl>
                                        <p:attrNameLst>
                                          <p:attrName>style.visibility</p:attrName>
                                        </p:attrNameLst>
                                      </p:cBhvr>
                                      <p:to>
                                        <p:strVal val="visible"/>
                                      </p:to>
                                    </p:set>
                                    <p:animEffect transition="in" filter="fade">
                                      <p:cBhvr>
                                        <p:cTn id="57" dur="1000"/>
                                        <p:tgtEl>
                                          <p:spTgt spid="96"/>
                                        </p:tgtEl>
                                      </p:cBhvr>
                                    </p:animEffect>
                                    <p:anim calcmode="lin" valueType="num">
                                      <p:cBhvr>
                                        <p:cTn id="58" dur="1000" fill="hold"/>
                                        <p:tgtEl>
                                          <p:spTgt spid="96"/>
                                        </p:tgtEl>
                                        <p:attrNameLst>
                                          <p:attrName>ppt_x</p:attrName>
                                        </p:attrNameLst>
                                      </p:cBhvr>
                                      <p:tavLst>
                                        <p:tav tm="0">
                                          <p:val>
                                            <p:strVal val="#ppt_x"/>
                                          </p:val>
                                        </p:tav>
                                        <p:tav tm="100000">
                                          <p:val>
                                            <p:strVal val="#ppt_x"/>
                                          </p:val>
                                        </p:tav>
                                      </p:tavLst>
                                    </p:anim>
                                    <p:anim calcmode="lin" valueType="num">
                                      <p:cBhvr>
                                        <p:cTn id="59" dur="1000" fill="hold"/>
                                        <p:tgtEl>
                                          <p:spTgt spid="96"/>
                                        </p:tgtEl>
                                        <p:attrNameLst>
                                          <p:attrName>ppt_y</p:attrName>
                                        </p:attrNameLst>
                                      </p:cBhvr>
                                      <p:tavLst>
                                        <p:tav tm="0">
                                          <p:val>
                                            <p:strVal val="#ppt_y+.1"/>
                                          </p:val>
                                        </p:tav>
                                        <p:tav tm="100000">
                                          <p:val>
                                            <p:strVal val="#ppt_y"/>
                                          </p:val>
                                        </p:tav>
                                      </p:tavLst>
                                    </p:anim>
                                  </p:childTnLst>
                                </p:cTn>
                              </p:par>
                            </p:childTnLst>
                          </p:cTn>
                        </p:par>
                        <p:par>
                          <p:cTn id="60" fill="hold">
                            <p:stCondLst>
                              <p:cond delay="5000"/>
                            </p:stCondLst>
                            <p:childTnLst>
                              <p:par>
                                <p:cTn id="61" presetID="22" presetClass="entr" presetSubtype="8" fill="hold" nodeType="after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wipe(left)">
                                      <p:cBhvr>
                                        <p:cTn id="63" dur="500"/>
                                        <p:tgtEl>
                                          <p:spTgt spid="5"/>
                                        </p:tgtEl>
                                      </p:cBhvr>
                                    </p:animEffect>
                                  </p:childTnLst>
                                </p:cTn>
                              </p:par>
                            </p:childTnLst>
                          </p:cTn>
                        </p:par>
                        <p:par>
                          <p:cTn id="64" fill="hold">
                            <p:stCondLst>
                              <p:cond delay="5500"/>
                            </p:stCondLst>
                            <p:childTnLst>
                              <p:par>
                                <p:cTn id="65" presetID="22" presetClass="entr" presetSubtype="8" fill="hold" grpId="0" nodeType="afterEffect">
                                  <p:stCondLst>
                                    <p:cond delay="0"/>
                                  </p:stCondLst>
                                  <p:childTnLst>
                                    <p:set>
                                      <p:cBhvr>
                                        <p:cTn id="66" dur="1" fill="hold">
                                          <p:stCondLst>
                                            <p:cond delay="0"/>
                                          </p:stCondLst>
                                        </p:cTn>
                                        <p:tgtEl>
                                          <p:spTgt spid="59"/>
                                        </p:tgtEl>
                                        <p:attrNameLst>
                                          <p:attrName>style.visibility</p:attrName>
                                        </p:attrNameLst>
                                      </p:cBhvr>
                                      <p:to>
                                        <p:strVal val="visible"/>
                                      </p:to>
                                    </p:set>
                                    <p:animEffect transition="in" filter="wipe(left)">
                                      <p:cBhvr>
                                        <p:cTn id="67" dur="500"/>
                                        <p:tgtEl>
                                          <p:spTgt spid="59"/>
                                        </p:tgtEl>
                                      </p:cBhvr>
                                    </p:animEffect>
                                  </p:childTnLst>
                                </p:cTn>
                              </p:par>
                            </p:childTnLst>
                          </p:cTn>
                        </p:par>
                        <p:par>
                          <p:cTn id="68" fill="hold">
                            <p:stCondLst>
                              <p:cond delay="6000"/>
                            </p:stCondLst>
                            <p:childTnLst>
                              <p:par>
                                <p:cTn id="69" presetID="22" presetClass="entr" presetSubtype="8" fill="hold" nodeType="after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wipe(left)">
                                      <p:cBhvr>
                                        <p:cTn id="71" dur="500"/>
                                        <p:tgtEl>
                                          <p:spTgt spid="9"/>
                                        </p:tgtEl>
                                      </p:cBhvr>
                                    </p:animEffect>
                                  </p:childTnLst>
                                </p:cTn>
                              </p:par>
                            </p:childTnLst>
                          </p:cTn>
                        </p:par>
                        <p:par>
                          <p:cTn id="72" fill="hold">
                            <p:stCondLst>
                              <p:cond delay="6500"/>
                            </p:stCondLst>
                            <p:childTnLst>
                              <p:par>
                                <p:cTn id="73" presetID="42" presetClass="entr" presetSubtype="0" fill="hold" grpId="0" nodeType="afterEffect">
                                  <p:stCondLst>
                                    <p:cond delay="0"/>
                                  </p:stCondLst>
                                  <p:childTnLst>
                                    <p:set>
                                      <p:cBhvr>
                                        <p:cTn id="74" dur="1" fill="hold">
                                          <p:stCondLst>
                                            <p:cond delay="0"/>
                                          </p:stCondLst>
                                        </p:cTn>
                                        <p:tgtEl>
                                          <p:spTgt spid="74"/>
                                        </p:tgtEl>
                                        <p:attrNameLst>
                                          <p:attrName>style.visibility</p:attrName>
                                        </p:attrNameLst>
                                      </p:cBhvr>
                                      <p:to>
                                        <p:strVal val="visible"/>
                                      </p:to>
                                    </p:set>
                                    <p:animEffect transition="in" filter="fade">
                                      <p:cBhvr>
                                        <p:cTn id="75" dur="1000"/>
                                        <p:tgtEl>
                                          <p:spTgt spid="74"/>
                                        </p:tgtEl>
                                      </p:cBhvr>
                                    </p:animEffect>
                                    <p:anim calcmode="lin" valueType="num">
                                      <p:cBhvr>
                                        <p:cTn id="76" dur="1000" fill="hold"/>
                                        <p:tgtEl>
                                          <p:spTgt spid="74"/>
                                        </p:tgtEl>
                                        <p:attrNameLst>
                                          <p:attrName>ppt_x</p:attrName>
                                        </p:attrNameLst>
                                      </p:cBhvr>
                                      <p:tavLst>
                                        <p:tav tm="0">
                                          <p:val>
                                            <p:strVal val="#ppt_x"/>
                                          </p:val>
                                        </p:tav>
                                        <p:tav tm="100000">
                                          <p:val>
                                            <p:strVal val="#ppt_x"/>
                                          </p:val>
                                        </p:tav>
                                      </p:tavLst>
                                    </p:anim>
                                    <p:anim calcmode="lin" valueType="num">
                                      <p:cBhvr>
                                        <p:cTn id="77" dur="1000" fill="hold"/>
                                        <p:tgtEl>
                                          <p:spTgt spid="74"/>
                                        </p:tgtEl>
                                        <p:attrNameLst>
                                          <p:attrName>ppt_y</p:attrName>
                                        </p:attrNameLst>
                                      </p:cBhvr>
                                      <p:tavLst>
                                        <p:tav tm="0">
                                          <p:val>
                                            <p:strVal val="#ppt_y+.1"/>
                                          </p:val>
                                        </p:tav>
                                        <p:tav tm="100000">
                                          <p:val>
                                            <p:strVal val="#ppt_y"/>
                                          </p:val>
                                        </p:tav>
                                      </p:tavLst>
                                    </p:anim>
                                  </p:childTnLst>
                                </p:cTn>
                              </p:par>
                              <p:par>
                                <p:cTn id="78" presetID="42" presetClass="entr" presetSubtype="0" fill="hold" nodeType="withEffect">
                                  <p:stCondLst>
                                    <p:cond delay="0"/>
                                  </p:stCondLst>
                                  <p:childTnLst>
                                    <p:set>
                                      <p:cBhvr>
                                        <p:cTn id="79" dur="1" fill="hold">
                                          <p:stCondLst>
                                            <p:cond delay="0"/>
                                          </p:stCondLst>
                                        </p:cTn>
                                        <p:tgtEl>
                                          <p:spTgt spid="79"/>
                                        </p:tgtEl>
                                        <p:attrNameLst>
                                          <p:attrName>style.visibility</p:attrName>
                                        </p:attrNameLst>
                                      </p:cBhvr>
                                      <p:to>
                                        <p:strVal val="visible"/>
                                      </p:to>
                                    </p:set>
                                    <p:animEffect transition="in" filter="fade">
                                      <p:cBhvr>
                                        <p:cTn id="80" dur="1000"/>
                                        <p:tgtEl>
                                          <p:spTgt spid="79"/>
                                        </p:tgtEl>
                                      </p:cBhvr>
                                    </p:animEffect>
                                    <p:anim calcmode="lin" valueType="num">
                                      <p:cBhvr>
                                        <p:cTn id="81" dur="1000" fill="hold"/>
                                        <p:tgtEl>
                                          <p:spTgt spid="79"/>
                                        </p:tgtEl>
                                        <p:attrNameLst>
                                          <p:attrName>ppt_x</p:attrName>
                                        </p:attrNameLst>
                                      </p:cBhvr>
                                      <p:tavLst>
                                        <p:tav tm="0">
                                          <p:val>
                                            <p:strVal val="#ppt_x"/>
                                          </p:val>
                                        </p:tav>
                                        <p:tav tm="100000">
                                          <p:val>
                                            <p:strVal val="#ppt_x"/>
                                          </p:val>
                                        </p:tav>
                                      </p:tavLst>
                                    </p:anim>
                                    <p:anim calcmode="lin" valueType="num">
                                      <p:cBhvr>
                                        <p:cTn id="82" dur="1000" fill="hold"/>
                                        <p:tgtEl>
                                          <p:spTgt spid="79"/>
                                        </p:tgtEl>
                                        <p:attrNameLst>
                                          <p:attrName>ppt_y</p:attrName>
                                        </p:attrNameLst>
                                      </p:cBhvr>
                                      <p:tavLst>
                                        <p:tav tm="0">
                                          <p:val>
                                            <p:strVal val="#ppt_y+.1"/>
                                          </p:val>
                                        </p:tav>
                                        <p:tav tm="100000">
                                          <p:val>
                                            <p:strVal val="#ppt_y"/>
                                          </p:val>
                                        </p:tav>
                                      </p:tavLst>
                                    </p:anim>
                                  </p:childTnLst>
                                </p:cTn>
                              </p:par>
                              <p:par>
                                <p:cTn id="83" presetID="42" presetClass="entr" presetSubtype="0" fill="hold" nodeType="withEffect">
                                  <p:stCondLst>
                                    <p:cond delay="0"/>
                                  </p:stCondLst>
                                  <p:childTnLst>
                                    <p:set>
                                      <p:cBhvr>
                                        <p:cTn id="84" dur="1" fill="hold">
                                          <p:stCondLst>
                                            <p:cond delay="0"/>
                                          </p:stCondLst>
                                        </p:cTn>
                                        <p:tgtEl>
                                          <p:spTgt spid="97"/>
                                        </p:tgtEl>
                                        <p:attrNameLst>
                                          <p:attrName>style.visibility</p:attrName>
                                        </p:attrNameLst>
                                      </p:cBhvr>
                                      <p:to>
                                        <p:strVal val="visible"/>
                                      </p:to>
                                    </p:set>
                                    <p:animEffect transition="in" filter="fade">
                                      <p:cBhvr>
                                        <p:cTn id="85" dur="1000"/>
                                        <p:tgtEl>
                                          <p:spTgt spid="97"/>
                                        </p:tgtEl>
                                      </p:cBhvr>
                                    </p:animEffect>
                                    <p:anim calcmode="lin" valueType="num">
                                      <p:cBhvr>
                                        <p:cTn id="86" dur="1000" fill="hold"/>
                                        <p:tgtEl>
                                          <p:spTgt spid="97"/>
                                        </p:tgtEl>
                                        <p:attrNameLst>
                                          <p:attrName>ppt_x</p:attrName>
                                        </p:attrNameLst>
                                      </p:cBhvr>
                                      <p:tavLst>
                                        <p:tav tm="0">
                                          <p:val>
                                            <p:strVal val="#ppt_x"/>
                                          </p:val>
                                        </p:tav>
                                        <p:tav tm="100000">
                                          <p:val>
                                            <p:strVal val="#ppt_x"/>
                                          </p:val>
                                        </p:tav>
                                      </p:tavLst>
                                    </p:anim>
                                    <p:anim calcmode="lin" valueType="num">
                                      <p:cBhvr>
                                        <p:cTn id="87" dur="1000" fill="hold"/>
                                        <p:tgtEl>
                                          <p:spTgt spid="97"/>
                                        </p:tgtEl>
                                        <p:attrNameLst>
                                          <p:attrName>ppt_y</p:attrName>
                                        </p:attrNameLst>
                                      </p:cBhvr>
                                      <p:tavLst>
                                        <p:tav tm="0">
                                          <p:val>
                                            <p:strVal val="#ppt_y+.1"/>
                                          </p:val>
                                        </p:tav>
                                        <p:tav tm="100000">
                                          <p:val>
                                            <p:strVal val="#ppt_y"/>
                                          </p:val>
                                        </p:tav>
                                      </p:tavLst>
                                    </p:anim>
                                  </p:childTnLst>
                                </p:cTn>
                              </p:par>
                            </p:childTnLst>
                          </p:cTn>
                        </p:par>
                        <p:par>
                          <p:cTn id="88" fill="hold">
                            <p:stCondLst>
                              <p:cond delay="7500"/>
                            </p:stCondLst>
                            <p:childTnLst>
                              <p:par>
                                <p:cTn id="89" presetID="22" presetClass="entr" presetSubtype="8" fill="hold" nodeType="afterEffect">
                                  <p:stCondLst>
                                    <p:cond delay="0"/>
                                  </p:stCondLst>
                                  <p:childTnLst>
                                    <p:set>
                                      <p:cBhvr>
                                        <p:cTn id="90" dur="1" fill="hold">
                                          <p:stCondLst>
                                            <p:cond delay="0"/>
                                          </p:stCondLst>
                                        </p:cTn>
                                        <p:tgtEl>
                                          <p:spTgt spid="6"/>
                                        </p:tgtEl>
                                        <p:attrNameLst>
                                          <p:attrName>style.visibility</p:attrName>
                                        </p:attrNameLst>
                                      </p:cBhvr>
                                      <p:to>
                                        <p:strVal val="visible"/>
                                      </p:to>
                                    </p:set>
                                    <p:animEffect transition="in" filter="wipe(left)">
                                      <p:cBhvr>
                                        <p:cTn id="91" dur="500"/>
                                        <p:tgtEl>
                                          <p:spTgt spid="6"/>
                                        </p:tgtEl>
                                      </p:cBhvr>
                                    </p:animEffect>
                                  </p:childTnLst>
                                </p:cTn>
                              </p:par>
                            </p:childTnLst>
                          </p:cTn>
                        </p:par>
                        <p:par>
                          <p:cTn id="92" fill="hold">
                            <p:stCondLst>
                              <p:cond delay="8000"/>
                            </p:stCondLst>
                            <p:childTnLst>
                              <p:par>
                                <p:cTn id="93" presetID="22" presetClass="entr" presetSubtype="8" fill="hold" grpId="0" nodeType="afterEffect">
                                  <p:stCondLst>
                                    <p:cond delay="0"/>
                                  </p:stCondLst>
                                  <p:childTnLst>
                                    <p:set>
                                      <p:cBhvr>
                                        <p:cTn id="94" dur="1" fill="hold">
                                          <p:stCondLst>
                                            <p:cond delay="0"/>
                                          </p:stCondLst>
                                        </p:cTn>
                                        <p:tgtEl>
                                          <p:spTgt spid="60"/>
                                        </p:tgtEl>
                                        <p:attrNameLst>
                                          <p:attrName>style.visibility</p:attrName>
                                        </p:attrNameLst>
                                      </p:cBhvr>
                                      <p:to>
                                        <p:strVal val="visible"/>
                                      </p:to>
                                    </p:set>
                                    <p:animEffect transition="in" filter="wipe(left)">
                                      <p:cBhvr>
                                        <p:cTn id="95" dur="500"/>
                                        <p:tgtEl>
                                          <p:spTgt spid="60"/>
                                        </p:tgtEl>
                                      </p:cBhvr>
                                    </p:animEffect>
                                  </p:childTnLst>
                                </p:cTn>
                              </p:par>
                            </p:childTnLst>
                          </p:cTn>
                        </p:par>
                        <p:par>
                          <p:cTn id="96" fill="hold">
                            <p:stCondLst>
                              <p:cond delay="8500"/>
                            </p:stCondLst>
                            <p:childTnLst>
                              <p:par>
                                <p:cTn id="97" presetID="22" presetClass="entr" presetSubtype="8" fill="hold" nodeType="afterEffect">
                                  <p:stCondLst>
                                    <p:cond delay="0"/>
                                  </p:stCondLst>
                                  <p:childTnLst>
                                    <p:set>
                                      <p:cBhvr>
                                        <p:cTn id="98" dur="1" fill="hold">
                                          <p:stCondLst>
                                            <p:cond delay="0"/>
                                          </p:stCondLst>
                                        </p:cTn>
                                        <p:tgtEl>
                                          <p:spTgt spid="10"/>
                                        </p:tgtEl>
                                        <p:attrNameLst>
                                          <p:attrName>style.visibility</p:attrName>
                                        </p:attrNameLst>
                                      </p:cBhvr>
                                      <p:to>
                                        <p:strVal val="visible"/>
                                      </p:to>
                                    </p:set>
                                    <p:animEffect transition="in" filter="wipe(left)">
                                      <p:cBhvr>
                                        <p:cTn id="99" dur="500"/>
                                        <p:tgtEl>
                                          <p:spTgt spid="10"/>
                                        </p:tgtEl>
                                      </p:cBhvr>
                                    </p:animEffect>
                                  </p:childTnLst>
                                </p:cTn>
                              </p:par>
                            </p:childTnLst>
                          </p:cTn>
                        </p:par>
                        <p:par>
                          <p:cTn id="100" fill="hold">
                            <p:stCondLst>
                              <p:cond delay="9000"/>
                            </p:stCondLst>
                            <p:childTnLst>
                              <p:par>
                                <p:cTn id="101" presetID="42" presetClass="entr" presetSubtype="0" fill="hold" grpId="0" nodeType="afterEffect">
                                  <p:stCondLst>
                                    <p:cond delay="0"/>
                                  </p:stCondLst>
                                  <p:childTnLst>
                                    <p:set>
                                      <p:cBhvr>
                                        <p:cTn id="102" dur="1" fill="hold">
                                          <p:stCondLst>
                                            <p:cond delay="0"/>
                                          </p:stCondLst>
                                        </p:cTn>
                                        <p:tgtEl>
                                          <p:spTgt spid="77"/>
                                        </p:tgtEl>
                                        <p:attrNameLst>
                                          <p:attrName>style.visibility</p:attrName>
                                        </p:attrNameLst>
                                      </p:cBhvr>
                                      <p:to>
                                        <p:strVal val="visible"/>
                                      </p:to>
                                    </p:set>
                                    <p:animEffect transition="in" filter="fade">
                                      <p:cBhvr>
                                        <p:cTn id="103" dur="1000"/>
                                        <p:tgtEl>
                                          <p:spTgt spid="77"/>
                                        </p:tgtEl>
                                      </p:cBhvr>
                                    </p:animEffect>
                                    <p:anim calcmode="lin" valueType="num">
                                      <p:cBhvr>
                                        <p:cTn id="104" dur="1000" fill="hold"/>
                                        <p:tgtEl>
                                          <p:spTgt spid="77"/>
                                        </p:tgtEl>
                                        <p:attrNameLst>
                                          <p:attrName>ppt_x</p:attrName>
                                        </p:attrNameLst>
                                      </p:cBhvr>
                                      <p:tavLst>
                                        <p:tav tm="0">
                                          <p:val>
                                            <p:strVal val="#ppt_x"/>
                                          </p:val>
                                        </p:tav>
                                        <p:tav tm="100000">
                                          <p:val>
                                            <p:strVal val="#ppt_x"/>
                                          </p:val>
                                        </p:tav>
                                      </p:tavLst>
                                    </p:anim>
                                    <p:anim calcmode="lin" valueType="num">
                                      <p:cBhvr>
                                        <p:cTn id="105" dur="1000" fill="hold"/>
                                        <p:tgtEl>
                                          <p:spTgt spid="77"/>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0"/>
                                  </p:stCondLst>
                                  <p:childTnLst>
                                    <p:set>
                                      <p:cBhvr>
                                        <p:cTn id="107" dur="1" fill="hold">
                                          <p:stCondLst>
                                            <p:cond delay="0"/>
                                          </p:stCondLst>
                                        </p:cTn>
                                        <p:tgtEl>
                                          <p:spTgt spid="87"/>
                                        </p:tgtEl>
                                        <p:attrNameLst>
                                          <p:attrName>style.visibility</p:attrName>
                                        </p:attrNameLst>
                                      </p:cBhvr>
                                      <p:to>
                                        <p:strVal val="visible"/>
                                      </p:to>
                                    </p:set>
                                    <p:animEffect transition="in" filter="fade">
                                      <p:cBhvr>
                                        <p:cTn id="108" dur="1000"/>
                                        <p:tgtEl>
                                          <p:spTgt spid="87"/>
                                        </p:tgtEl>
                                      </p:cBhvr>
                                    </p:animEffect>
                                    <p:anim calcmode="lin" valueType="num">
                                      <p:cBhvr>
                                        <p:cTn id="109" dur="1000" fill="hold"/>
                                        <p:tgtEl>
                                          <p:spTgt spid="87"/>
                                        </p:tgtEl>
                                        <p:attrNameLst>
                                          <p:attrName>ppt_x</p:attrName>
                                        </p:attrNameLst>
                                      </p:cBhvr>
                                      <p:tavLst>
                                        <p:tav tm="0">
                                          <p:val>
                                            <p:strVal val="#ppt_x"/>
                                          </p:val>
                                        </p:tav>
                                        <p:tav tm="100000">
                                          <p:val>
                                            <p:strVal val="#ppt_x"/>
                                          </p:val>
                                        </p:tav>
                                      </p:tavLst>
                                    </p:anim>
                                    <p:anim calcmode="lin" valueType="num">
                                      <p:cBhvr>
                                        <p:cTn id="110" dur="1000" fill="hold"/>
                                        <p:tgtEl>
                                          <p:spTgt spid="87"/>
                                        </p:tgtEl>
                                        <p:attrNameLst>
                                          <p:attrName>ppt_y</p:attrName>
                                        </p:attrNameLst>
                                      </p:cBhvr>
                                      <p:tavLst>
                                        <p:tav tm="0">
                                          <p:val>
                                            <p:strVal val="#ppt_y+.1"/>
                                          </p:val>
                                        </p:tav>
                                        <p:tav tm="100000">
                                          <p:val>
                                            <p:strVal val="#ppt_y"/>
                                          </p:val>
                                        </p:tav>
                                      </p:tavLst>
                                    </p:anim>
                                  </p:childTnLst>
                                </p:cTn>
                              </p:par>
                              <p:par>
                                <p:cTn id="111" presetID="42" presetClass="entr" presetSubtype="0" fill="hold" nodeType="withEffect">
                                  <p:stCondLst>
                                    <p:cond delay="0"/>
                                  </p:stCondLst>
                                  <p:childTnLst>
                                    <p:set>
                                      <p:cBhvr>
                                        <p:cTn id="112" dur="1" fill="hold">
                                          <p:stCondLst>
                                            <p:cond delay="0"/>
                                          </p:stCondLst>
                                        </p:cTn>
                                        <p:tgtEl>
                                          <p:spTgt spid="98"/>
                                        </p:tgtEl>
                                        <p:attrNameLst>
                                          <p:attrName>style.visibility</p:attrName>
                                        </p:attrNameLst>
                                      </p:cBhvr>
                                      <p:to>
                                        <p:strVal val="visible"/>
                                      </p:to>
                                    </p:set>
                                    <p:animEffect transition="in" filter="fade">
                                      <p:cBhvr>
                                        <p:cTn id="113" dur="1000"/>
                                        <p:tgtEl>
                                          <p:spTgt spid="98"/>
                                        </p:tgtEl>
                                      </p:cBhvr>
                                    </p:animEffect>
                                    <p:anim calcmode="lin" valueType="num">
                                      <p:cBhvr>
                                        <p:cTn id="114" dur="1000" fill="hold"/>
                                        <p:tgtEl>
                                          <p:spTgt spid="98"/>
                                        </p:tgtEl>
                                        <p:attrNameLst>
                                          <p:attrName>ppt_x</p:attrName>
                                        </p:attrNameLst>
                                      </p:cBhvr>
                                      <p:tavLst>
                                        <p:tav tm="0">
                                          <p:val>
                                            <p:strVal val="#ppt_x"/>
                                          </p:val>
                                        </p:tav>
                                        <p:tav tm="100000">
                                          <p:val>
                                            <p:strVal val="#ppt_x"/>
                                          </p:val>
                                        </p:tav>
                                      </p:tavLst>
                                    </p:anim>
                                    <p:anim calcmode="lin" valueType="num">
                                      <p:cBhvr>
                                        <p:cTn id="115" dur="1000" fill="hold"/>
                                        <p:tgtEl>
                                          <p:spTgt spid="98"/>
                                        </p:tgtEl>
                                        <p:attrNameLst>
                                          <p:attrName>ppt_y</p:attrName>
                                        </p:attrNameLst>
                                      </p:cBhvr>
                                      <p:tavLst>
                                        <p:tav tm="0">
                                          <p:val>
                                            <p:strVal val="#ppt_y+.1"/>
                                          </p:val>
                                        </p:tav>
                                        <p:tav tm="100000">
                                          <p:val>
                                            <p:strVal val="#ppt_y"/>
                                          </p:val>
                                        </p:tav>
                                      </p:tavLst>
                                    </p:anim>
                                  </p:childTnLst>
                                </p:cTn>
                              </p:par>
                            </p:childTnLst>
                          </p:cTn>
                        </p:par>
                        <p:par>
                          <p:cTn id="116" fill="hold">
                            <p:stCondLst>
                              <p:cond delay="10000"/>
                            </p:stCondLst>
                            <p:childTnLst>
                              <p:par>
                                <p:cTn id="117" presetID="22" presetClass="entr" presetSubtype="8" fill="hold" grpId="0" nodeType="afterEffect">
                                  <p:stCondLst>
                                    <p:cond delay="0"/>
                                  </p:stCondLst>
                                  <p:childTnLst>
                                    <p:set>
                                      <p:cBhvr>
                                        <p:cTn id="118" dur="1" fill="hold">
                                          <p:stCondLst>
                                            <p:cond delay="0"/>
                                          </p:stCondLst>
                                        </p:cTn>
                                        <p:tgtEl>
                                          <p:spTgt spid="99"/>
                                        </p:tgtEl>
                                        <p:attrNameLst>
                                          <p:attrName>style.visibility</p:attrName>
                                        </p:attrNameLst>
                                      </p:cBhvr>
                                      <p:to>
                                        <p:strVal val="visible"/>
                                      </p:to>
                                    </p:set>
                                    <p:animEffect transition="in" filter="wipe(left)">
                                      <p:cBhvr>
                                        <p:cTn id="119" dur="500"/>
                                        <p:tgtEl>
                                          <p:spTgt spid="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8" grpId="0" animBg="1"/>
      <p:bldP spid="59" grpId="0" animBg="1"/>
      <p:bldP spid="60" grpId="0" animBg="1"/>
      <p:bldP spid="68" grpId="0"/>
      <p:bldP spid="71" grpId="0"/>
      <p:bldP spid="74" grpId="0"/>
      <p:bldP spid="77" grpId="0"/>
      <p:bldP spid="78" grpId="0" animBg="1"/>
      <p:bldP spid="86" grpId="0" animBg="1"/>
      <p:bldP spid="9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104240" y="2948947"/>
            <a:ext cx="9957113" cy="142699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lIns="115203" tIns="57601" rIns="115203" bIns="57601" rtlCol="0" anchor="ctr"/>
          <a:lstStyle/>
          <a:p>
            <a:pPr algn="ctr"/>
            <a:endParaRPr lang="zh-CN" altLang="en-US" sz="3200" kern="0">
              <a:solidFill>
                <a:schemeClr val="accent6">
                  <a:lumMod val="90000"/>
                  <a:lumOff val="10000"/>
                </a:schemeClr>
              </a:solidFill>
              <a:latin typeface="Calibri"/>
            </a:endParaRPr>
          </a:p>
        </p:txBody>
      </p:sp>
      <p:grpSp>
        <p:nvGrpSpPr>
          <p:cNvPr id="3" name="组合 2"/>
          <p:cNvGrpSpPr/>
          <p:nvPr/>
        </p:nvGrpSpPr>
        <p:grpSpPr>
          <a:xfrm>
            <a:off x="1216358" y="3057837"/>
            <a:ext cx="2328843" cy="1218477"/>
            <a:chOff x="717476" y="1291449"/>
            <a:chExt cx="2054324" cy="1106750"/>
          </a:xfrm>
        </p:grpSpPr>
        <p:sp>
          <p:nvSpPr>
            <p:cNvPr id="4" name="圆角矩形 3"/>
            <p:cNvSpPr/>
            <p:nvPr/>
          </p:nvSpPr>
          <p:spPr>
            <a:xfrm>
              <a:off x="717476" y="1291449"/>
              <a:ext cx="2054324" cy="1106750"/>
            </a:xfrm>
            <a:prstGeom prst="roundRect">
              <a:avLst>
                <a:gd name="adj" fmla="val 10880"/>
              </a:avLst>
            </a:prstGeom>
            <a:solidFill>
              <a:srgbClr val="FF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b="1">
                <a:latin typeface="微软雅黑" panose="020B0503020204020204" pitchFamily="34" charset="-122"/>
                <a:ea typeface="微软雅黑" panose="020B0503020204020204" pitchFamily="34" charset="-122"/>
              </a:endParaRPr>
            </a:p>
          </p:txBody>
        </p:sp>
        <p:sp>
          <p:nvSpPr>
            <p:cNvPr id="5"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lnSpc>
                  <a:spcPct val="120000"/>
                </a:lnSpc>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403648" y="1366959"/>
              <a:ext cx="1224138" cy="1023172"/>
            </a:xfrm>
            <a:prstGeom prst="rect">
              <a:avLst/>
            </a:prstGeom>
            <a:noFill/>
          </p:spPr>
          <p:txBody>
            <a:bodyPr wrap="square" rtlCol="0">
              <a:spAutoFit/>
            </a:bodyPr>
            <a:lstStyle/>
            <a:p>
              <a:pPr algn="ct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着力</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解决</a:t>
              </a:r>
            </a:p>
          </p:txBody>
        </p:sp>
      </p:grpSp>
      <p:sp>
        <p:nvSpPr>
          <p:cNvPr id="7" name="文本框 58"/>
          <p:cNvSpPr txBox="1"/>
          <p:nvPr/>
        </p:nvSpPr>
        <p:spPr>
          <a:xfrm>
            <a:off x="3792660" y="3198239"/>
            <a:ext cx="7104668" cy="1111100"/>
          </a:xfrm>
          <a:prstGeom prst="rect">
            <a:avLst/>
          </a:prstGeom>
          <a:noFill/>
        </p:spPr>
        <p:txBody>
          <a:bodyPr wrap="square" lIns="124993" tIns="62497" rIns="124993" bIns="62497" rtlCol="0">
            <a:spAutoFit/>
          </a:bodyPr>
          <a:lstStyle/>
          <a:p>
            <a:pPr algn="just" defTabSz="972532">
              <a:defRPr/>
            </a:pPr>
            <a:r>
              <a:rPr lang="zh-CN" altLang="en-US" sz="1600" b="1" dirty="0">
                <a:latin typeface="微软雅黑" pitchFamily="34" charset="-122"/>
                <a:ea typeface="微软雅黑" pitchFamily="34" charset="-122"/>
              </a:rPr>
              <a:t>       坚定理想信念，提高党性觉悟。坚定理想信念，提高党性觉悟。坚定理想信念，提高党性觉悟坚定理想信念，提高党性觉悟坚定理想信念，提高党性觉悟坚定理想信念，提高党性觉悟坚定理想信念，提高党性觉悟坚定理想信念，提高党性觉悟</a:t>
            </a:r>
            <a:r>
              <a:rPr lang="zh-CN" altLang="en-US" sz="1600" b="1" kern="0" dirty="0">
                <a:solidFill>
                  <a:schemeClr val="tx1">
                    <a:lumMod val="65000"/>
                    <a:lumOff val="35000"/>
                  </a:schemeClr>
                </a:solidFill>
                <a:latin typeface="微软雅黑" pitchFamily="34" charset="-122"/>
                <a:ea typeface="微软雅黑" pitchFamily="34" charset="-122"/>
              </a:rPr>
              <a:t>。</a:t>
            </a:r>
          </a:p>
        </p:txBody>
      </p:sp>
      <p:sp>
        <p:nvSpPr>
          <p:cNvPr id="8" name="圆角矩形 7"/>
          <p:cNvSpPr/>
          <p:nvPr/>
        </p:nvSpPr>
        <p:spPr>
          <a:xfrm>
            <a:off x="1104240" y="4668068"/>
            <a:ext cx="9957113" cy="142699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lIns="115203" tIns="57601" rIns="115203" bIns="57601" rtlCol="0" anchor="ctr"/>
          <a:lstStyle/>
          <a:p>
            <a:pPr algn="ctr"/>
            <a:endParaRPr lang="zh-CN" altLang="en-US" sz="3200" kern="0">
              <a:solidFill>
                <a:schemeClr val="accent6">
                  <a:lumMod val="90000"/>
                  <a:lumOff val="10000"/>
                </a:schemeClr>
              </a:solidFill>
              <a:latin typeface="Calibri"/>
            </a:endParaRPr>
          </a:p>
        </p:txBody>
      </p:sp>
      <p:sp>
        <p:nvSpPr>
          <p:cNvPr id="9" name="文本框 58"/>
          <p:cNvSpPr txBox="1"/>
          <p:nvPr/>
        </p:nvSpPr>
        <p:spPr>
          <a:xfrm>
            <a:off x="3817201" y="4869161"/>
            <a:ext cx="7080127" cy="1111100"/>
          </a:xfrm>
          <a:prstGeom prst="rect">
            <a:avLst/>
          </a:prstGeom>
          <a:noFill/>
        </p:spPr>
        <p:txBody>
          <a:bodyPr wrap="square" lIns="124993" tIns="62497" rIns="124993" bIns="62497" rtlCol="0">
            <a:spAutoFit/>
          </a:bodyPr>
          <a:lstStyle/>
          <a:p>
            <a:pPr algn="just" defTabSz="972532">
              <a:defRPr/>
            </a:pPr>
            <a:r>
              <a:rPr lang="zh-CN" altLang="en-US" sz="1600" b="1" dirty="0">
                <a:latin typeface="微软雅黑" pitchFamily="34" charset="-122"/>
                <a:ea typeface="微软雅黑" pitchFamily="34" charset="-122"/>
              </a:rPr>
              <a:t>       坚定理想信念，提高党性觉悟。坚定理想信念，提高党性觉悟。坚定理想信念，提高党性觉悟坚定理想信念，提高党性觉悟坚定理想信念，提高党性觉悟坚定理想信念，提高党性觉悟坚定理想信念，提高党性觉悟坚定理想信念，提高党性觉悟</a:t>
            </a:r>
            <a:r>
              <a:rPr lang="zh-CN" altLang="en-US" sz="1600" b="1" kern="0" dirty="0">
                <a:solidFill>
                  <a:schemeClr val="tx1">
                    <a:lumMod val="65000"/>
                    <a:lumOff val="35000"/>
                  </a:schemeClr>
                </a:solidFill>
                <a:latin typeface="微软雅黑" pitchFamily="34" charset="-122"/>
                <a:ea typeface="微软雅黑" pitchFamily="34" charset="-122"/>
              </a:rPr>
              <a:t>。</a:t>
            </a:r>
          </a:p>
        </p:txBody>
      </p:sp>
      <p:grpSp>
        <p:nvGrpSpPr>
          <p:cNvPr id="10" name="组合 9"/>
          <p:cNvGrpSpPr/>
          <p:nvPr/>
        </p:nvGrpSpPr>
        <p:grpSpPr>
          <a:xfrm>
            <a:off x="1216358" y="4772326"/>
            <a:ext cx="2328843" cy="1223298"/>
            <a:chOff x="710462" y="2852936"/>
            <a:chExt cx="2054324" cy="1111129"/>
          </a:xfrm>
        </p:grpSpPr>
        <p:grpSp>
          <p:nvGrpSpPr>
            <p:cNvPr id="11" name="组合 10"/>
            <p:cNvGrpSpPr/>
            <p:nvPr/>
          </p:nvGrpSpPr>
          <p:grpSpPr>
            <a:xfrm>
              <a:off x="710462" y="2852936"/>
              <a:ext cx="2054324" cy="1111129"/>
              <a:chOff x="717476" y="1291449"/>
              <a:chExt cx="2054324" cy="1111129"/>
            </a:xfrm>
          </p:grpSpPr>
          <p:sp>
            <p:nvSpPr>
              <p:cNvPr id="14" name="圆角矩形 13"/>
              <p:cNvSpPr/>
              <p:nvPr/>
            </p:nvSpPr>
            <p:spPr>
              <a:xfrm>
                <a:off x="717476" y="1291449"/>
                <a:ext cx="2054324" cy="1106750"/>
              </a:xfrm>
              <a:prstGeom prst="roundRect">
                <a:avLst>
                  <a:gd name="adj" fmla="val 10880"/>
                </a:avLst>
              </a:prstGeom>
              <a:solidFill>
                <a:srgbClr val="FF920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b="1">
                  <a:latin typeface="微软雅黑" panose="020B0503020204020204" pitchFamily="34" charset="-122"/>
                  <a:ea typeface="微软雅黑" panose="020B0503020204020204" pitchFamily="34" charset="-122"/>
                </a:endParaRPr>
              </a:p>
            </p:txBody>
          </p:sp>
          <p:sp>
            <p:nvSpPr>
              <p:cNvPr id="15" name="TextBox 14"/>
              <p:cNvSpPr txBox="1"/>
              <p:nvPr/>
            </p:nvSpPr>
            <p:spPr>
              <a:xfrm>
                <a:off x="1403648" y="1379406"/>
                <a:ext cx="1224138" cy="1023172"/>
              </a:xfrm>
              <a:prstGeom prst="rect">
                <a:avLst/>
              </a:prstGeom>
              <a:noFill/>
            </p:spPr>
            <p:txBody>
              <a:bodyPr wrap="square" rtlCol="0">
                <a:spAutoFit/>
              </a:bodyPr>
              <a:lstStyle/>
              <a:p>
                <a:pPr algn="ct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着力</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解决</a:t>
                </a:r>
              </a:p>
            </p:txBody>
          </p:sp>
        </p:grpSp>
        <p:sp>
          <p:nvSpPr>
            <p:cNvPr id="12"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a:lnSpc>
                  <a:spcPct val="120000"/>
                </a:lnSpc>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13"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a:lnSpc>
                  <a:spcPct val="120000"/>
                </a:lnSpc>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31" name="矩形 30"/>
          <p:cNvSpPr/>
          <p:nvPr/>
        </p:nvSpPr>
        <p:spPr>
          <a:xfrm>
            <a:off x="638748" y="2349783"/>
            <a:ext cx="11284029" cy="858440"/>
          </a:xfrm>
          <a:prstGeom prst="rect">
            <a:avLst/>
          </a:prstGeom>
        </p:spPr>
        <p:txBody>
          <a:bodyPr wrap="square">
            <a:spAutoFit/>
          </a:bodyPr>
          <a:lstStyle/>
          <a:p>
            <a:pPr algn="ctr"/>
            <a:r>
              <a:rPr lang="zh-CN" altLang="en-US" sz="2489" dirty="0">
                <a:latin typeface="微软雅黑" pitchFamily="34" charset="-122"/>
                <a:ea typeface="微软雅黑" pitchFamily="34" charset="-122"/>
              </a:rPr>
              <a:t>坚定理想信念，提高党性觉悟。坚定理想信念，提高党性觉悟。坚定理想信念，提高党性觉悟。</a:t>
            </a:r>
          </a:p>
        </p:txBody>
      </p:sp>
      <p:sp>
        <p:nvSpPr>
          <p:cNvPr id="3072" name="矩形 3071"/>
          <p:cNvSpPr/>
          <p:nvPr/>
        </p:nvSpPr>
        <p:spPr>
          <a:xfrm>
            <a:off x="1990003" y="1578471"/>
            <a:ext cx="7936788" cy="584775"/>
          </a:xfrm>
          <a:prstGeom prst="rect">
            <a:avLst/>
          </a:prstGeom>
        </p:spPr>
        <p:txBody>
          <a:bodyPr wrap="none">
            <a:spAutoFit/>
          </a:bodyPr>
          <a:lstStyle/>
          <a:p>
            <a:r>
              <a:rPr lang="zh-CN" altLang="en-US" sz="3200" b="1" dirty="0">
                <a:solidFill>
                  <a:srgbClr val="C00000"/>
                </a:solidFill>
                <a:latin typeface="微软雅黑" pitchFamily="34" charset="-122"/>
                <a:ea typeface="微软雅黑" pitchFamily="34" charset="-122"/>
              </a:rPr>
              <a:t>“点”</a:t>
            </a:r>
            <a:r>
              <a:rPr lang="zh-CN" altLang="en-US" sz="3200" b="1" dirty="0">
                <a:latin typeface="微软雅黑" pitchFamily="34" charset="-122"/>
                <a:ea typeface="微软雅黑" pitchFamily="34" charset="-122"/>
              </a:rPr>
              <a:t>要带着问题学   </a:t>
            </a:r>
            <a:r>
              <a:rPr lang="zh-CN" altLang="en-US" sz="3200" b="1" dirty="0">
                <a:solidFill>
                  <a:srgbClr val="C00000"/>
                </a:solidFill>
                <a:latin typeface="微软雅黑" pitchFamily="34" charset="-122"/>
                <a:ea typeface="微软雅黑" pitchFamily="34" charset="-122"/>
              </a:rPr>
              <a:t>“点”</a:t>
            </a:r>
            <a:r>
              <a:rPr lang="zh-CN" altLang="en-US" sz="3200" b="1" dirty="0">
                <a:latin typeface="微软雅黑" pitchFamily="34" charset="-122"/>
                <a:ea typeface="微软雅黑" pitchFamily="34" charset="-122"/>
              </a:rPr>
              <a:t>要针对问题改</a:t>
            </a:r>
          </a:p>
        </p:txBody>
      </p:sp>
      <p:sp>
        <p:nvSpPr>
          <p:cNvPr id="19" name="矩形 18"/>
          <p:cNvSpPr/>
          <p:nvPr/>
        </p:nvSpPr>
        <p:spPr>
          <a:xfrm>
            <a:off x="1798824" y="236981"/>
            <a:ext cx="4891083"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二、</a:t>
            </a:r>
            <a:r>
              <a:rPr lang="en-US" altLang="zh-CN" sz="3200" b="1" dirty="0">
                <a:solidFill>
                  <a:schemeClr val="bg1"/>
                </a:solidFill>
                <a:latin typeface="微软雅黑" pitchFamily="34" charset="-122"/>
                <a:ea typeface="微软雅黑" pitchFamily="34" charset="-122"/>
              </a:rPr>
              <a:t>2018</a:t>
            </a:r>
            <a:r>
              <a:rPr lang="zh-CN" altLang="en-US" sz="3200" b="1" dirty="0">
                <a:solidFill>
                  <a:schemeClr val="bg1"/>
                </a:solidFill>
                <a:latin typeface="微软雅黑" pitchFamily="34" charset="-122"/>
                <a:ea typeface="微软雅黑" pitchFamily="34" charset="-122"/>
              </a:rPr>
              <a:t>年工作总体部署</a:t>
            </a:r>
          </a:p>
        </p:txBody>
      </p:sp>
    </p:spTree>
    <p:extLst>
      <p:ext uri="{BB962C8B-B14F-4D97-AF65-F5344CB8AC3E}">
        <p14:creationId xmlns:p14="http://schemas.microsoft.com/office/powerpoint/2010/main" val="3264641258"/>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4"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72"/>
                                        </p:tgtEl>
                                        <p:attrNameLst>
                                          <p:attrName>style.visibility</p:attrName>
                                        </p:attrNameLst>
                                      </p:cBhvr>
                                      <p:to>
                                        <p:strVal val="visible"/>
                                      </p:to>
                                    </p:set>
                                    <p:anim calcmode="lin" valueType="num">
                                      <p:cBhvr additive="base">
                                        <p:cTn id="7" dur="500" fill="hold"/>
                                        <p:tgtEl>
                                          <p:spTgt spid="3072"/>
                                        </p:tgtEl>
                                        <p:attrNameLst>
                                          <p:attrName>ppt_x</p:attrName>
                                        </p:attrNameLst>
                                      </p:cBhvr>
                                      <p:tavLst>
                                        <p:tav tm="0">
                                          <p:val>
                                            <p:strVal val="#ppt_x"/>
                                          </p:val>
                                        </p:tav>
                                        <p:tav tm="100000">
                                          <p:val>
                                            <p:strVal val="#ppt_x"/>
                                          </p:val>
                                        </p:tav>
                                      </p:tavLst>
                                    </p:anim>
                                    <p:anim calcmode="lin" valueType="num">
                                      <p:cBhvr additive="base">
                                        <p:cTn id="8" dur="500" fill="hold"/>
                                        <p:tgtEl>
                                          <p:spTgt spid="3072"/>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wipe(left)">
                                      <p:cBhvr>
                                        <p:cTn id="12" dur="500"/>
                                        <p:tgtEl>
                                          <p:spTgt spid="31"/>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par>
                                <p:cTn id="18" presetID="10" presetClass="entr" presetSubtype="0" fill="hold" nodeType="withEffect">
                                  <p:stCondLst>
                                    <p:cond delay="300"/>
                                  </p:stCondLst>
                                  <p:childTnLst>
                                    <p:set>
                                      <p:cBhvr>
                                        <p:cTn id="19" dur="1" fill="hold">
                                          <p:stCondLst>
                                            <p:cond delay="0"/>
                                          </p:stCondLst>
                                        </p:cTn>
                                        <p:tgtEl>
                                          <p:spTgt spid="3"/>
                                        </p:tgtEl>
                                        <p:attrNameLst>
                                          <p:attrName>style.visibility</p:attrName>
                                        </p:attrNameLst>
                                      </p:cBhvr>
                                      <p:to>
                                        <p:strVal val="visible"/>
                                      </p:to>
                                    </p:set>
                                    <p:animEffect transition="in" filter="fade">
                                      <p:cBhvr>
                                        <p:cTn id="20" dur="500"/>
                                        <p:tgtEl>
                                          <p:spTgt spid="3"/>
                                        </p:tgtEl>
                                      </p:cBhvr>
                                    </p:animEffect>
                                  </p:childTnLst>
                                </p:cTn>
                              </p:par>
                              <p:par>
                                <p:cTn id="21" presetID="22" presetClass="entr" presetSubtype="8" fill="hold" grpId="0" nodeType="withEffect">
                                  <p:stCondLst>
                                    <p:cond delay="60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500"/>
                                        <p:tgtEl>
                                          <p:spTgt spid="7"/>
                                        </p:tgtEl>
                                      </p:cBhvr>
                                    </p:animEffect>
                                  </p:childTnLst>
                                </p:cTn>
                              </p:par>
                            </p:childTnLst>
                          </p:cTn>
                        </p:par>
                        <p:par>
                          <p:cTn id="24" fill="hold">
                            <p:stCondLst>
                              <p:cond delay="2100"/>
                            </p:stCondLst>
                            <p:childTnLst>
                              <p:par>
                                <p:cTn id="25" presetID="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0-#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10" presetClass="entr" presetSubtype="0" fill="hold" nodeType="withEffect">
                                  <p:stCondLst>
                                    <p:cond delay="30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500"/>
                                        <p:tgtEl>
                                          <p:spTgt spid="10"/>
                                        </p:tgtEl>
                                      </p:cBhvr>
                                    </p:animEffect>
                                  </p:childTnLst>
                                </p:cTn>
                              </p:par>
                              <p:par>
                                <p:cTn id="32" presetID="22" presetClass="entr" presetSubtype="8" fill="hold" grpId="0" nodeType="withEffect">
                                  <p:stCondLst>
                                    <p:cond delay="60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par>
                          <p:cTn id="35" fill="hold">
                            <p:stCondLst>
                              <p:cond delay="3200"/>
                            </p:stCondLst>
                            <p:childTnLst>
                              <p:par>
                                <p:cTn id="36" presetID="22" presetClass="entr" presetSubtype="8" fill="hold" grpId="0" nodeType="afterEffect">
                                  <p:stCondLst>
                                    <p:cond delay="0"/>
                                  </p:stCondLst>
                                  <p:childTnLst>
                                    <p:set>
                                      <p:cBhvr>
                                        <p:cTn id="37" dur="1" fill="hold">
                                          <p:stCondLst>
                                            <p:cond delay="0"/>
                                          </p:stCondLst>
                                        </p:cTn>
                                        <p:tgtEl>
                                          <p:spTgt spid="19"/>
                                        </p:tgtEl>
                                        <p:attrNameLst>
                                          <p:attrName>style.visibility</p:attrName>
                                        </p:attrNameLst>
                                      </p:cBhvr>
                                      <p:to>
                                        <p:strVal val="visible"/>
                                      </p:to>
                                    </p:set>
                                    <p:animEffect transition="in" filter="wipe(left)">
                                      <p:cBhvr>
                                        <p:cTn id="3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animBg="1"/>
      <p:bldP spid="9" grpId="0"/>
      <p:bldP spid="31" grpId="0"/>
      <p:bldP spid="3072" grpId="0"/>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1104240" y="1317824"/>
            <a:ext cx="9957113" cy="142699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lIns="115203" tIns="57601" rIns="115203" bIns="57601" rtlCol="0" anchor="ctr"/>
          <a:lstStyle/>
          <a:p>
            <a:pPr algn="ctr"/>
            <a:endParaRPr lang="zh-CN" altLang="en-US" sz="3200" kern="0">
              <a:solidFill>
                <a:schemeClr val="accent6">
                  <a:lumMod val="90000"/>
                  <a:lumOff val="10000"/>
                </a:schemeClr>
              </a:solidFill>
              <a:latin typeface="Calibri"/>
            </a:endParaRPr>
          </a:p>
        </p:txBody>
      </p:sp>
      <p:grpSp>
        <p:nvGrpSpPr>
          <p:cNvPr id="3" name="组合 2"/>
          <p:cNvGrpSpPr/>
          <p:nvPr/>
        </p:nvGrpSpPr>
        <p:grpSpPr>
          <a:xfrm>
            <a:off x="1216358" y="1426711"/>
            <a:ext cx="2328843" cy="1218477"/>
            <a:chOff x="717476" y="1291449"/>
            <a:chExt cx="2054324" cy="1106750"/>
          </a:xfrm>
        </p:grpSpPr>
        <p:sp>
          <p:nvSpPr>
            <p:cNvPr id="4" name="圆角矩形 3"/>
            <p:cNvSpPr/>
            <p:nvPr/>
          </p:nvSpPr>
          <p:spPr>
            <a:xfrm>
              <a:off x="717476" y="1291449"/>
              <a:ext cx="2054324" cy="1106750"/>
            </a:xfrm>
            <a:prstGeom prst="roundRect">
              <a:avLst>
                <a:gd name="adj" fmla="val 10880"/>
              </a:avLst>
            </a:prstGeom>
            <a:solidFill>
              <a:srgbClr val="FF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b="1">
                <a:latin typeface="微软雅黑" panose="020B0503020204020204" pitchFamily="34" charset="-122"/>
                <a:ea typeface="微软雅黑" panose="020B0503020204020204" pitchFamily="34" charset="-122"/>
              </a:endParaRPr>
            </a:p>
          </p:txBody>
        </p:sp>
        <p:sp>
          <p:nvSpPr>
            <p:cNvPr id="5" name="Freeform 41"/>
            <p:cNvSpPr>
              <a:spLocks noEditPoints="1"/>
            </p:cNvSpPr>
            <p:nvPr/>
          </p:nvSpPr>
          <p:spPr bwMode="auto">
            <a:xfrm>
              <a:off x="827584" y="1596212"/>
              <a:ext cx="576064" cy="517480"/>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a:lnSpc>
                  <a:spcPct val="120000"/>
                </a:lnSpc>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1403648" y="1365998"/>
              <a:ext cx="1224138" cy="1023172"/>
            </a:xfrm>
            <a:prstGeom prst="rect">
              <a:avLst/>
            </a:prstGeom>
            <a:noFill/>
          </p:spPr>
          <p:txBody>
            <a:bodyPr wrap="square" rtlCol="0">
              <a:spAutoFit/>
            </a:bodyPr>
            <a:lstStyle/>
            <a:p>
              <a:pPr algn="ct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着力</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解决</a:t>
              </a:r>
            </a:p>
          </p:txBody>
        </p:sp>
      </p:grpSp>
      <p:sp>
        <p:nvSpPr>
          <p:cNvPr id="7" name="文本框 58"/>
          <p:cNvSpPr txBox="1"/>
          <p:nvPr/>
        </p:nvSpPr>
        <p:spPr>
          <a:xfrm>
            <a:off x="3792658" y="1472309"/>
            <a:ext cx="7008659" cy="1308077"/>
          </a:xfrm>
          <a:prstGeom prst="rect">
            <a:avLst/>
          </a:prstGeom>
          <a:noFill/>
        </p:spPr>
        <p:txBody>
          <a:bodyPr wrap="square" lIns="124993" tIns="62497" rIns="124993" bIns="62497" rtlCol="0">
            <a:spAutoFit/>
          </a:bodyPr>
          <a:lstStyle/>
          <a:p>
            <a:pPr>
              <a:lnSpc>
                <a:spcPct val="120000"/>
              </a:lnSpc>
            </a:pPr>
            <a:r>
              <a:rPr lang="zh-CN" altLang="en-US" sz="1600" b="1" dirty="0">
                <a:latin typeface="微软雅黑" pitchFamily="34" charset="-122"/>
                <a:ea typeface="微软雅黑" pitchFamily="34" charset="-122"/>
              </a:rPr>
              <a:t>       坚定理想信念，提高党性觉悟。坚定理想信念，提高党性觉悟。坚定理想信念，提高党性觉悟坚定理想信念，提高党性觉悟坚定理想信念，提高党性觉悟坚定理想信念，提高党性觉悟坚定理想信念，提高党性觉悟坚定理想信念，提高党性觉悟</a:t>
            </a:r>
            <a:r>
              <a:rPr lang="zh-CN" altLang="en-US" sz="1600" b="1" kern="0" dirty="0">
                <a:solidFill>
                  <a:schemeClr val="tx1">
                    <a:lumMod val="65000"/>
                    <a:lumOff val="35000"/>
                  </a:schemeClr>
                </a:solidFill>
                <a:latin typeface="微软雅黑" pitchFamily="34" charset="-122"/>
                <a:ea typeface="微软雅黑" pitchFamily="34" charset="-122"/>
              </a:rPr>
              <a:t>。</a:t>
            </a:r>
            <a:endParaRPr lang="en-US" altLang="zh-CN" sz="16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8" name="圆角矩形 7"/>
          <p:cNvSpPr/>
          <p:nvPr/>
        </p:nvSpPr>
        <p:spPr>
          <a:xfrm>
            <a:off x="1104240" y="3036945"/>
            <a:ext cx="9957113" cy="142699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lIns="115203" tIns="57601" rIns="115203" bIns="57601" rtlCol="0" anchor="ctr"/>
          <a:lstStyle/>
          <a:p>
            <a:pPr algn="ctr"/>
            <a:endParaRPr lang="zh-CN" altLang="en-US" sz="3200" kern="0">
              <a:solidFill>
                <a:schemeClr val="accent6">
                  <a:lumMod val="90000"/>
                  <a:lumOff val="10000"/>
                </a:schemeClr>
              </a:solidFill>
              <a:latin typeface="Calibri"/>
            </a:endParaRPr>
          </a:p>
        </p:txBody>
      </p:sp>
      <p:sp>
        <p:nvSpPr>
          <p:cNvPr id="9" name="文本框 58"/>
          <p:cNvSpPr txBox="1"/>
          <p:nvPr/>
        </p:nvSpPr>
        <p:spPr>
          <a:xfrm>
            <a:off x="3792660" y="3174238"/>
            <a:ext cx="7008657" cy="1308077"/>
          </a:xfrm>
          <a:prstGeom prst="rect">
            <a:avLst/>
          </a:prstGeom>
          <a:noFill/>
        </p:spPr>
        <p:txBody>
          <a:bodyPr wrap="square" lIns="124993" tIns="62497" rIns="124993" bIns="62497" rtlCol="0">
            <a:spAutoFit/>
          </a:bodyPr>
          <a:lstStyle/>
          <a:p>
            <a:pPr>
              <a:lnSpc>
                <a:spcPct val="120000"/>
              </a:lnSpc>
            </a:pPr>
            <a:r>
              <a:rPr lang="zh-CN" altLang="en-US" sz="1600" b="1" dirty="0">
                <a:latin typeface="微软雅黑" pitchFamily="34" charset="-122"/>
                <a:ea typeface="微软雅黑" pitchFamily="34" charset="-122"/>
              </a:rPr>
              <a:t>       坚定理想信念，提高党性觉悟。坚定理想信念，提高党性觉悟。坚定理想信念，提高党性觉悟坚定理想信念，提高党性觉悟坚定理想信念，提高党性觉悟坚定理想信念，提高党性觉悟坚定理想信念，提高党性觉悟坚定理想信念，提高党性觉悟</a:t>
            </a:r>
            <a:r>
              <a:rPr lang="zh-CN" altLang="en-US" sz="1600" b="1" kern="0" dirty="0">
                <a:solidFill>
                  <a:schemeClr val="tx1">
                    <a:lumMod val="65000"/>
                    <a:lumOff val="35000"/>
                  </a:schemeClr>
                </a:solidFill>
                <a:latin typeface="微软雅黑" pitchFamily="34" charset="-122"/>
                <a:ea typeface="微软雅黑" pitchFamily="34" charset="-122"/>
              </a:rPr>
              <a:t>。</a:t>
            </a:r>
            <a:endParaRPr lang="en-US" altLang="zh-CN" sz="16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0" name="圆角矩形 9"/>
          <p:cNvSpPr/>
          <p:nvPr/>
        </p:nvSpPr>
        <p:spPr>
          <a:xfrm>
            <a:off x="1104240" y="4781045"/>
            <a:ext cx="9957113" cy="1426992"/>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lIns="115203" tIns="57601" rIns="115203" bIns="57601" rtlCol="0" anchor="ctr"/>
          <a:lstStyle/>
          <a:p>
            <a:pPr algn="ctr"/>
            <a:endParaRPr lang="zh-CN" altLang="en-US" sz="3200" kern="0">
              <a:solidFill>
                <a:schemeClr val="accent6">
                  <a:lumMod val="90000"/>
                  <a:lumOff val="10000"/>
                </a:schemeClr>
              </a:solidFill>
              <a:latin typeface="Calibri"/>
            </a:endParaRPr>
          </a:p>
        </p:txBody>
      </p:sp>
      <p:sp>
        <p:nvSpPr>
          <p:cNvPr id="11" name="文本框 58"/>
          <p:cNvSpPr txBox="1"/>
          <p:nvPr/>
        </p:nvSpPr>
        <p:spPr>
          <a:xfrm>
            <a:off x="3792659" y="4840504"/>
            <a:ext cx="7008657" cy="1308077"/>
          </a:xfrm>
          <a:prstGeom prst="rect">
            <a:avLst/>
          </a:prstGeom>
          <a:noFill/>
        </p:spPr>
        <p:txBody>
          <a:bodyPr wrap="square" lIns="124993" tIns="62497" rIns="124993" bIns="62497" rtlCol="0">
            <a:spAutoFit/>
          </a:bodyPr>
          <a:lstStyle/>
          <a:p>
            <a:pPr>
              <a:lnSpc>
                <a:spcPct val="120000"/>
              </a:lnSpc>
            </a:pPr>
            <a:r>
              <a:rPr lang="zh-CN" altLang="en-US" sz="1600" b="1" dirty="0">
                <a:latin typeface="微软雅黑" pitchFamily="34" charset="-122"/>
                <a:ea typeface="微软雅黑" pitchFamily="34" charset="-122"/>
              </a:rPr>
              <a:t>       坚定理想信念，提高党性觉悟。坚定理想信念，提高党性觉悟。坚定理想信念，提高党性觉悟坚定理想信念，提高党性觉悟坚定理想信念，提高党性觉悟坚定理想信念，提高党性觉悟坚定理想信念，提高党性觉悟坚定理想信念，提高党性觉悟</a:t>
            </a:r>
            <a:r>
              <a:rPr lang="zh-CN" altLang="en-US" sz="1600" b="1" kern="0" dirty="0">
                <a:solidFill>
                  <a:schemeClr val="tx1">
                    <a:lumMod val="65000"/>
                    <a:lumOff val="35000"/>
                  </a:schemeClr>
                </a:solidFill>
                <a:latin typeface="微软雅黑" pitchFamily="34" charset="-122"/>
                <a:ea typeface="微软雅黑" pitchFamily="34" charset="-122"/>
              </a:rPr>
              <a:t>。</a:t>
            </a:r>
            <a:endParaRPr lang="en-US" altLang="zh-CN" sz="16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1216358" y="3141203"/>
            <a:ext cx="2328843" cy="1222238"/>
            <a:chOff x="710462" y="2852936"/>
            <a:chExt cx="2054324" cy="1110166"/>
          </a:xfrm>
        </p:grpSpPr>
        <p:grpSp>
          <p:nvGrpSpPr>
            <p:cNvPr id="13" name="组合 12"/>
            <p:cNvGrpSpPr/>
            <p:nvPr/>
          </p:nvGrpSpPr>
          <p:grpSpPr>
            <a:xfrm>
              <a:off x="710462" y="2852936"/>
              <a:ext cx="2054324" cy="1110166"/>
              <a:chOff x="717476" y="1291449"/>
              <a:chExt cx="2054324" cy="1110166"/>
            </a:xfrm>
          </p:grpSpPr>
          <p:sp>
            <p:nvSpPr>
              <p:cNvPr id="16" name="圆角矩形 15"/>
              <p:cNvSpPr/>
              <p:nvPr/>
            </p:nvSpPr>
            <p:spPr>
              <a:xfrm>
                <a:off x="717476" y="1291449"/>
                <a:ext cx="2054324" cy="1106750"/>
              </a:xfrm>
              <a:prstGeom prst="roundRect">
                <a:avLst>
                  <a:gd name="adj" fmla="val 10880"/>
                </a:avLst>
              </a:prstGeom>
              <a:solidFill>
                <a:srgbClr val="FF920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b="1">
                  <a:latin typeface="微软雅黑" panose="020B0503020204020204" pitchFamily="34" charset="-122"/>
                  <a:ea typeface="微软雅黑" panose="020B0503020204020204" pitchFamily="34" charset="-122"/>
                </a:endParaRPr>
              </a:p>
            </p:txBody>
          </p:sp>
          <p:sp>
            <p:nvSpPr>
              <p:cNvPr id="17" name="TextBox 16"/>
              <p:cNvSpPr txBox="1"/>
              <p:nvPr/>
            </p:nvSpPr>
            <p:spPr>
              <a:xfrm>
                <a:off x="1403648" y="1378443"/>
                <a:ext cx="1224138" cy="1023172"/>
              </a:xfrm>
              <a:prstGeom prst="rect">
                <a:avLst/>
              </a:prstGeom>
              <a:noFill/>
            </p:spPr>
            <p:txBody>
              <a:bodyPr wrap="square" rtlCol="0">
                <a:spAutoFit/>
              </a:bodyPr>
              <a:lstStyle/>
              <a:p>
                <a:pPr algn="ct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着力</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解决</a:t>
                </a:r>
              </a:p>
            </p:txBody>
          </p:sp>
        </p:grpSp>
        <p:sp>
          <p:nvSpPr>
            <p:cNvPr id="14" name="Freeform 26"/>
            <p:cNvSpPr>
              <a:spLocks noEditPoints="1"/>
            </p:cNvSpPr>
            <p:nvPr/>
          </p:nvSpPr>
          <p:spPr bwMode="auto">
            <a:xfrm>
              <a:off x="827584" y="3042970"/>
              <a:ext cx="466912" cy="468680"/>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a:lnSpc>
                  <a:spcPct val="120000"/>
                </a:lnSpc>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sp>
          <p:nvSpPr>
            <p:cNvPr id="15" name="Freeform 27"/>
            <p:cNvSpPr>
              <a:spLocks noEditPoints="1"/>
            </p:cNvSpPr>
            <p:nvPr/>
          </p:nvSpPr>
          <p:spPr bwMode="auto">
            <a:xfrm>
              <a:off x="1226260" y="3382973"/>
              <a:ext cx="332082" cy="334059"/>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a:lnSpc>
                  <a:spcPct val="120000"/>
                </a:lnSpc>
              </a:pPr>
              <a:endParaRPr lang="da-DK"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1216358" y="4885305"/>
            <a:ext cx="2328843" cy="1218478"/>
            <a:chOff x="710462" y="4437112"/>
            <a:chExt cx="2054324" cy="1106750"/>
          </a:xfrm>
        </p:grpSpPr>
        <p:grpSp>
          <p:nvGrpSpPr>
            <p:cNvPr id="19" name="组合 18"/>
            <p:cNvGrpSpPr/>
            <p:nvPr/>
          </p:nvGrpSpPr>
          <p:grpSpPr>
            <a:xfrm>
              <a:off x="710462" y="4437112"/>
              <a:ext cx="2054324" cy="1106750"/>
              <a:chOff x="717476" y="1291449"/>
              <a:chExt cx="2054324" cy="1106750"/>
            </a:xfrm>
          </p:grpSpPr>
          <p:sp>
            <p:nvSpPr>
              <p:cNvPr id="21" name="圆角矩形 20"/>
              <p:cNvSpPr/>
              <p:nvPr/>
            </p:nvSpPr>
            <p:spPr>
              <a:xfrm>
                <a:off x="717476" y="1291449"/>
                <a:ext cx="2054324" cy="1106750"/>
              </a:xfrm>
              <a:prstGeom prst="roundRect">
                <a:avLst>
                  <a:gd name="adj" fmla="val 10880"/>
                </a:avLst>
              </a:prstGeom>
              <a:solidFill>
                <a:srgbClr val="FF0000"/>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b="1">
                  <a:latin typeface="微软雅黑" panose="020B0503020204020204" pitchFamily="34" charset="-122"/>
                  <a:ea typeface="微软雅黑" panose="020B0503020204020204" pitchFamily="34" charset="-122"/>
                </a:endParaRPr>
              </a:p>
            </p:txBody>
          </p:sp>
          <p:sp>
            <p:nvSpPr>
              <p:cNvPr id="22" name="TextBox 21"/>
              <p:cNvSpPr txBox="1"/>
              <p:nvPr/>
            </p:nvSpPr>
            <p:spPr>
              <a:xfrm>
                <a:off x="1403648" y="1363995"/>
                <a:ext cx="1224138" cy="1023172"/>
              </a:xfrm>
              <a:prstGeom prst="rect">
                <a:avLst/>
              </a:prstGeom>
              <a:noFill/>
            </p:spPr>
            <p:txBody>
              <a:bodyPr wrap="square" rtlCol="0">
                <a:spAutoFit/>
              </a:bodyPr>
              <a:lstStyle/>
              <a:p>
                <a:pPr algn="ct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着力</a:t>
                </a:r>
                <a:endParaRPr lang="en-US" altLang="zh-CN" sz="2800" b="1" dirty="0">
                  <a:solidFill>
                    <a:schemeClr val="bg1"/>
                  </a:solidFill>
                  <a:latin typeface="微软雅黑" panose="020B0503020204020204" pitchFamily="34" charset="-122"/>
                  <a:ea typeface="微软雅黑" panose="020B0503020204020204" pitchFamily="34" charset="-122"/>
                </a:endParaRPr>
              </a:p>
              <a:p>
                <a:pPr algn="ctr">
                  <a:lnSpc>
                    <a:spcPct val="120000"/>
                  </a:lnSpc>
                </a:pPr>
                <a:r>
                  <a:rPr lang="zh-CN" altLang="en-US" sz="2800" b="1" dirty="0">
                    <a:solidFill>
                      <a:schemeClr val="bg1"/>
                    </a:solidFill>
                    <a:latin typeface="微软雅黑" panose="020B0503020204020204" pitchFamily="34" charset="-122"/>
                    <a:ea typeface="微软雅黑" panose="020B0503020204020204" pitchFamily="34" charset="-122"/>
                  </a:rPr>
                  <a:t>解决</a:t>
                </a:r>
              </a:p>
            </p:txBody>
          </p:sp>
        </p:grpSp>
        <p:sp>
          <p:nvSpPr>
            <p:cNvPr id="20" name="Freeform 41"/>
            <p:cNvSpPr>
              <a:spLocks noEditPoints="1"/>
            </p:cNvSpPr>
            <p:nvPr/>
          </p:nvSpPr>
          <p:spPr bwMode="auto">
            <a:xfrm>
              <a:off x="827584" y="4743250"/>
              <a:ext cx="615527" cy="494474"/>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a:lnSpc>
                  <a:spcPct val="120000"/>
                </a:lnSpc>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4" name="矩形 23"/>
          <p:cNvSpPr/>
          <p:nvPr/>
        </p:nvSpPr>
        <p:spPr>
          <a:xfrm>
            <a:off x="1798824" y="236981"/>
            <a:ext cx="4891083"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二、</a:t>
            </a:r>
            <a:r>
              <a:rPr lang="en-US" altLang="zh-CN" sz="3200" b="1" dirty="0">
                <a:solidFill>
                  <a:schemeClr val="bg1"/>
                </a:solidFill>
                <a:latin typeface="微软雅黑" pitchFamily="34" charset="-122"/>
                <a:ea typeface="微软雅黑" pitchFamily="34" charset="-122"/>
              </a:rPr>
              <a:t>2018</a:t>
            </a:r>
            <a:r>
              <a:rPr lang="zh-CN" altLang="en-US" sz="3200" b="1" dirty="0">
                <a:solidFill>
                  <a:schemeClr val="bg1"/>
                </a:solidFill>
                <a:latin typeface="微软雅黑" pitchFamily="34" charset="-122"/>
                <a:ea typeface="微软雅黑" pitchFamily="34" charset="-122"/>
              </a:rPr>
              <a:t>年工作总体部署</a:t>
            </a:r>
          </a:p>
        </p:txBody>
      </p:sp>
    </p:spTree>
    <p:extLst>
      <p:ext uri="{BB962C8B-B14F-4D97-AF65-F5344CB8AC3E}">
        <p14:creationId xmlns:p14="http://schemas.microsoft.com/office/powerpoint/2010/main" val="1345514954"/>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4"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10" presetClass="entr" presetSubtype="0" fill="hold" nodeType="withEffect">
                                  <p:stCondLst>
                                    <p:cond delay="30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par>
                                <p:cTn id="12" presetID="22" presetClass="entr" presetSubtype="8" fill="hold" grpId="0" nodeType="withEffect">
                                  <p:stCondLst>
                                    <p:cond delay="60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100"/>
                            </p:stCondLst>
                            <p:childTnLst>
                              <p:par>
                                <p:cTn id="16" presetID="2" presetClass="entr" presetSubtype="8"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10" presetClass="entr" presetSubtype="0" fill="hold" nodeType="withEffect">
                                  <p:stCondLst>
                                    <p:cond delay="3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500"/>
                                        <p:tgtEl>
                                          <p:spTgt spid="12"/>
                                        </p:tgtEl>
                                      </p:cBhvr>
                                    </p:animEffect>
                                  </p:childTnLst>
                                </p:cTn>
                              </p:par>
                              <p:par>
                                <p:cTn id="23" presetID="22" presetClass="entr" presetSubtype="8" fill="hold" grpId="0" nodeType="withEffect">
                                  <p:stCondLst>
                                    <p:cond delay="600"/>
                                  </p:stCondLst>
                                  <p:childTnLst>
                                    <p:set>
                                      <p:cBhvr>
                                        <p:cTn id="24" dur="1" fill="hold">
                                          <p:stCondLst>
                                            <p:cond delay="0"/>
                                          </p:stCondLst>
                                        </p:cTn>
                                        <p:tgtEl>
                                          <p:spTgt spid="9"/>
                                        </p:tgtEl>
                                        <p:attrNameLst>
                                          <p:attrName>style.visibility</p:attrName>
                                        </p:attrNameLst>
                                      </p:cBhvr>
                                      <p:to>
                                        <p:strVal val="visible"/>
                                      </p:to>
                                    </p:set>
                                    <p:animEffect transition="in" filter="wipe(left)">
                                      <p:cBhvr>
                                        <p:cTn id="25" dur="500"/>
                                        <p:tgtEl>
                                          <p:spTgt spid="9"/>
                                        </p:tgtEl>
                                      </p:cBhvr>
                                    </p:animEffect>
                                  </p:childTnLst>
                                </p:cTn>
                              </p:par>
                            </p:childTnLst>
                          </p:cTn>
                        </p:par>
                        <p:par>
                          <p:cTn id="26" fill="hold">
                            <p:stCondLst>
                              <p:cond delay="2200"/>
                            </p:stCondLst>
                            <p:childTnLst>
                              <p:par>
                                <p:cTn id="27" presetID="2" presetClass="entr" presetSubtype="8"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10" presetClass="entr" presetSubtype="0" fill="hold" nodeType="withEffect">
                                  <p:stCondLst>
                                    <p:cond delay="300"/>
                                  </p:stCondLst>
                                  <p:childTnLst>
                                    <p:set>
                                      <p:cBhvr>
                                        <p:cTn id="32" dur="1" fill="hold">
                                          <p:stCondLst>
                                            <p:cond delay="0"/>
                                          </p:stCondLst>
                                        </p:cTn>
                                        <p:tgtEl>
                                          <p:spTgt spid="18"/>
                                        </p:tgtEl>
                                        <p:attrNameLst>
                                          <p:attrName>style.visibility</p:attrName>
                                        </p:attrNameLst>
                                      </p:cBhvr>
                                      <p:to>
                                        <p:strVal val="visible"/>
                                      </p:to>
                                    </p:set>
                                    <p:animEffect transition="in" filter="fade">
                                      <p:cBhvr>
                                        <p:cTn id="33" dur="500"/>
                                        <p:tgtEl>
                                          <p:spTgt spid="18"/>
                                        </p:tgtEl>
                                      </p:cBhvr>
                                    </p:animEffect>
                                  </p:childTnLst>
                                </p:cTn>
                              </p:par>
                              <p:par>
                                <p:cTn id="34" presetID="22" presetClass="entr" presetSubtype="8" fill="hold" grpId="0" nodeType="withEffect">
                                  <p:stCondLst>
                                    <p:cond delay="600"/>
                                  </p:stCondLst>
                                  <p:childTnLst>
                                    <p:set>
                                      <p:cBhvr>
                                        <p:cTn id="35" dur="1" fill="hold">
                                          <p:stCondLst>
                                            <p:cond delay="0"/>
                                          </p:stCondLst>
                                        </p:cTn>
                                        <p:tgtEl>
                                          <p:spTgt spid="11"/>
                                        </p:tgtEl>
                                        <p:attrNameLst>
                                          <p:attrName>style.visibility</p:attrName>
                                        </p:attrNameLst>
                                      </p:cBhvr>
                                      <p:to>
                                        <p:strVal val="visible"/>
                                      </p:to>
                                    </p:set>
                                    <p:animEffect transition="in" filter="wipe(left)">
                                      <p:cBhvr>
                                        <p:cTn id="36" dur="500"/>
                                        <p:tgtEl>
                                          <p:spTgt spid="11"/>
                                        </p:tgtEl>
                                      </p:cBhvr>
                                    </p:animEffect>
                                  </p:childTnLst>
                                </p:cTn>
                              </p:par>
                            </p:childTnLst>
                          </p:cTn>
                        </p:par>
                        <p:par>
                          <p:cTn id="37" fill="hold">
                            <p:stCondLst>
                              <p:cond delay="3300"/>
                            </p:stCondLst>
                            <p:childTnLst>
                              <p:par>
                                <p:cTn id="38" presetID="22" presetClass="entr" presetSubtype="8" fill="hold" grpId="0" nodeType="afterEffect">
                                  <p:stCondLst>
                                    <p:cond delay="0"/>
                                  </p:stCondLst>
                                  <p:childTnLst>
                                    <p:set>
                                      <p:cBhvr>
                                        <p:cTn id="39" dur="1" fill="hold">
                                          <p:stCondLst>
                                            <p:cond delay="0"/>
                                          </p:stCondLst>
                                        </p:cTn>
                                        <p:tgtEl>
                                          <p:spTgt spid="24"/>
                                        </p:tgtEl>
                                        <p:attrNameLst>
                                          <p:attrName>style.visibility</p:attrName>
                                        </p:attrNameLst>
                                      </p:cBhvr>
                                      <p:to>
                                        <p:strVal val="visible"/>
                                      </p:to>
                                    </p:set>
                                    <p:animEffect transition="in" filter="wipe(left)">
                                      <p:cBhvr>
                                        <p:cTn id="4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p:bldP spid="8" grpId="0" animBg="1"/>
      <p:bldP spid="9" grpId="0"/>
      <p:bldP spid="10" grpId="0" animBg="1"/>
      <p:bldP spid="11" grpId="0"/>
      <p:bldP spid="2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153584" y="1363168"/>
            <a:ext cx="3199452" cy="3199883"/>
            <a:chOff x="745731" y="958018"/>
            <a:chExt cx="2399589" cy="2399912"/>
          </a:xfrm>
        </p:grpSpPr>
        <p:sp>
          <p:nvSpPr>
            <p:cNvPr id="3" name="菱形 2"/>
            <p:cNvSpPr/>
            <p:nvPr/>
          </p:nvSpPr>
          <p:spPr>
            <a:xfrm>
              <a:off x="745731" y="958018"/>
              <a:ext cx="2399589" cy="2399912"/>
            </a:xfrm>
            <a:prstGeom prst="diamond">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52" tIns="45727" rIns="91452" bIns="45727" anchor="ctr"/>
            <a:lstStyle/>
            <a:p>
              <a:pPr algn="ctr">
                <a:defRPr/>
              </a:pPr>
              <a:endParaRPr lang="zh-CN" altLang="en-US" sz="2489" kern="0">
                <a:solidFill>
                  <a:srgbClr val="FFFF00"/>
                </a:solidFill>
                <a:latin typeface="微软雅黑" pitchFamily="34" charset="-122"/>
                <a:ea typeface="微软雅黑" pitchFamily="34" charset="-122"/>
              </a:endParaRPr>
            </a:p>
          </p:txBody>
        </p:sp>
        <p:sp>
          <p:nvSpPr>
            <p:cNvPr id="4" name="菱形 3"/>
            <p:cNvSpPr/>
            <p:nvPr/>
          </p:nvSpPr>
          <p:spPr>
            <a:xfrm>
              <a:off x="947183" y="1159497"/>
              <a:ext cx="1996684" cy="1996953"/>
            </a:xfrm>
            <a:prstGeom prst="diamond">
              <a:avLst/>
            </a:prstGeom>
            <a:solidFill>
              <a:srgbClr val="FF0000"/>
            </a:solidFill>
            <a:ln w="28575" cap="flat">
              <a:noFill/>
              <a:prstDash val="solid"/>
              <a:miter lim="800000"/>
              <a:headEnd/>
              <a:tailEnd/>
            </a:ln>
            <a:effectLst>
              <a:innerShdw blurRad="152400" dist="76200" dir="13500000">
                <a:prstClr val="black">
                  <a:alpha val="28000"/>
                </a:prstClr>
              </a:innerShdw>
            </a:effectLst>
          </p:spPr>
          <p:txBody>
            <a:bodyPr lIns="91452" tIns="45727" rIns="91452" bIns="45727"/>
            <a:lstStyle/>
            <a:p>
              <a:pPr defTabSz="1219170">
                <a:defRPr/>
              </a:pPr>
              <a:endParaRPr lang="zh-CN" altLang="en-US" sz="2400" kern="0">
                <a:solidFill>
                  <a:srgbClr val="FFFF00"/>
                </a:solidFill>
                <a:latin typeface="微软雅黑" pitchFamily="34" charset="-122"/>
                <a:ea typeface="微软雅黑" pitchFamily="34" charset="-122"/>
              </a:endParaRPr>
            </a:p>
          </p:txBody>
        </p:sp>
        <p:sp>
          <p:nvSpPr>
            <p:cNvPr id="5" name="文本框 36"/>
            <p:cNvSpPr txBox="1">
              <a:spLocks noChangeArrowheads="1"/>
            </p:cNvSpPr>
            <p:nvPr/>
          </p:nvSpPr>
          <p:spPr bwMode="auto">
            <a:xfrm>
              <a:off x="1226021" y="1681118"/>
              <a:ext cx="1439945" cy="105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zh-CN" altLang="en-US" sz="4267" b="1" dirty="0">
                  <a:solidFill>
                    <a:srgbClr val="FFFF00"/>
                  </a:solidFill>
                  <a:effectLst>
                    <a:outerShdw blurRad="38100" dist="38100" dir="2700000" algn="tl">
                      <a:srgbClr val="000000">
                        <a:alpha val="43137"/>
                      </a:srgbClr>
                    </a:outerShdw>
                  </a:effectLst>
                  <a:latin typeface="微软雅黑" pitchFamily="34" charset="-122"/>
                </a:rPr>
                <a:t>坚持</a:t>
              </a:r>
              <a:endParaRPr lang="en-US" altLang="zh-CN" sz="4267" b="1" dirty="0">
                <a:solidFill>
                  <a:srgbClr val="FFFF00"/>
                </a:solidFill>
                <a:effectLst>
                  <a:outerShdw blurRad="38100" dist="38100" dir="2700000" algn="tl">
                    <a:srgbClr val="000000">
                      <a:alpha val="43137"/>
                    </a:srgbClr>
                  </a:outerShdw>
                </a:effectLst>
                <a:latin typeface="微软雅黑" pitchFamily="34" charset="-122"/>
              </a:endParaRPr>
            </a:p>
            <a:p>
              <a:pPr algn="ctr"/>
              <a:r>
                <a:rPr lang="zh-CN" altLang="en-US" sz="2133" dirty="0">
                  <a:solidFill>
                    <a:schemeClr val="bg1"/>
                  </a:solidFill>
                  <a:latin typeface="微软雅黑" pitchFamily="34" charset="-122"/>
                </a:rPr>
                <a:t>工作部署</a:t>
              </a:r>
              <a:endParaRPr lang="en-US" altLang="zh-CN" sz="2133" dirty="0">
                <a:solidFill>
                  <a:schemeClr val="bg1"/>
                </a:solidFill>
                <a:latin typeface="微软雅黑" pitchFamily="34" charset="-122"/>
              </a:endParaRPr>
            </a:p>
            <a:p>
              <a:pPr algn="ctr"/>
              <a:r>
                <a:rPr lang="zh-CN" altLang="en-US" sz="2133" dirty="0">
                  <a:solidFill>
                    <a:schemeClr val="bg1"/>
                  </a:solidFill>
                  <a:latin typeface="微软雅黑" pitchFamily="34" charset="-122"/>
                </a:rPr>
                <a:t>（一）</a:t>
              </a:r>
            </a:p>
          </p:txBody>
        </p:sp>
      </p:grpSp>
      <p:grpSp>
        <p:nvGrpSpPr>
          <p:cNvPr id="6" name="组合 5"/>
          <p:cNvGrpSpPr/>
          <p:nvPr/>
        </p:nvGrpSpPr>
        <p:grpSpPr>
          <a:xfrm>
            <a:off x="7985908" y="1363168"/>
            <a:ext cx="3199452" cy="3199883"/>
            <a:chOff x="5869974" y="958018"/>
            <a:chExt cx="2399589" cy="2399912"/>
          </a:xfrm>
        </p:grpSpPr>
        <p:sp>
          <p:nvSpPr>
            <p:cNvPr id="7" name="菱形 6"/>
            <p:cNvSpPr/>
            <p:nvPr/>
          </p:nvSpPr>
          <p:spPr>
            <a:xfrm>
              <a:off x="5869974" y="958018"/>
              <a:ext cx="2399589" cy="2399912"/>
            </a:xfrm>
            <a:prstGeom prst="diamond">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52" tIns="45727" rIns="91452" bIns="45727" anchor="ctr"/>
            <a:lstStyle/>
            <a:p>
              <a:pPr algn="ctr">
                <a:defRPr/>
              </a:pPr>
              <a:endParaRPr lang="zh-CN" altLang="en-US" sz="2489" kern="0">
                <a:solidFill>
                  <a:srgbClr val="FFFF00"/>
                </a:solidFill>
                <a:latin typeface="微软雅黑" pitchFamily="34" charset="-122"/>
                <a:ea typeface="微软雅黑" pitchFamily="34" charset="-122"/>
              </a:endParaRPr>
            </a:p>
          </p:txBody>
        </p:sp>
        <p:sp>
          <p:nvSpPr>
            <p:cNvPr id="8" name="菱形 7"/>
            <p:cNvSpPr/>
            <p:nvPr/>
          </p:nvSpPr>
          <p:spPr>
            <a:xfrm>
              <a:off x="6071427" y="1159496"/>
              <a:ext cx="1996684" cy="1996953"/>
            </a:xfrm>
            <a:prstGeom prst="diamond">
              <a:avLst/>
            </a:prstGeom>
            <a:solidFill>
              <a:srgbClr val="FF0000"/>
            </a:solidFill>
            <a:ln w="28575" cap="flat">
              <a:noFill/>
              <a:prstDash val="solid"/>
              <a:miter lim="800000"/>
              <a:headEnd/>
              <a:tailEnd/>
            </a:ln>
            <a:effectLst>
              <a:innerShdw blurRad="152400" dist="76200" dir="13500000">
                <a:prstClr val="black">
                  <a:alpha val="28000"/>
                </a:prstClr>
              </a:innerShdw>
            </a:effectLst>
          </p:spPr>
          <p:txBody>
            <a:bodyPr lIns="91452" tIns="45727" rIns="91452" bIns="45727"/>
            <a:lstStyle/>
            <a:p>
              <a:pPr defTabSz="1219170">
                <a:defRPr/>
              </a:pPr>
              <a:endParaRPr lang="zh-CN" altLang="en-US" sz="2400" kern="0">
                <a:solidFill>
                  <a:srgbClr val="FFFF00"/>
                </a:solidFill>
                <a:latin typeface="微软雅黑" pitchFamily="34" charset="-122"/>
                <a:ea typeface="微软雅黑" pitchFamily="34" charset="-122"/>
              </a:endParaRPr>
            </a:p>
          </p:txBody>
        </p:sp>
        <p:sp>
          <p:nvSpPr>
            <p:cNvPr id="9" name="文本框 36"/>
            <p:cNvSpPr txBox="1">
              <a:spLocks noChangeArrowheads="1"/>
            </p:cNvSpPr>
            <p:nvPr/>
          </p:nvSpPr>
          <p:spPr bwMode="auto">
            <a:xfrm>
              <a:off x="6625016" y="1635646"/>
              <a:ext cx="960858" cy="105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zh-CN" altLang="en-US" sz="4267" b="1" dirty="0">
                  <a:solidFill>
                    <a:srgbClr val="FFFF00"/>
                  </a:solidFill>
                  <a:effectLst>
                    <a:outerShdw blurRad="38100" dist="38100" dir="2700000" algn="tl">
                      <a:srgbClr val="000000">
                        <a:alpha val="43137"/>
                      </a:srgbClr>
                    </a:outerShdw>
                  </a:effectLst>
                  <a:latin typeface="微软雅黑" pitchFamily="34" charset="-122"/>
                </a:rPr>
                <a:t>坚持</a:t>
              </a:r>
              <a:endParaRPr lang="en-US" altLang="zh-CN" sz="4267" b="1" dirty="0">
                <a:solidFill>
                  <a:srgbClr val="FFFF00"/>
                </a:solidFill>
                <a:effectLst>
                  <a:outerShdw blurRad="38100" dist="38100" dir="2700000" algn="tl">
                    <a:srgbClr val="000000">
                      <a:alpha val="43137"/>
                    </a:srgbClr>
                  </a:outerShdw>
                </a:effectLst>
                <a:latin typeface="微软雅黑" pitchFamily="34" charset="-122"/>
              </a:endParaRPr>
            </a:p>
            <a:p>
              <a:pPr algn="ctr"/>
              <a:r>
                <a:rPr lang="zh-CN" altLang="en-US" sz="2133" dirty="0">
                  <a:solidFill>
                    <a:schemeClr val="bg1"/>
                  </a:solidFill>
                  <a:latin typeface="微软雅黑" pitchFamily="34" charset="-122"/>
                </a:rPr>
                <a:t>工作部署</a:t>
              </a:r>
              <a:endParaRPr lang="en-US" altLang="zh-CN" sz="2133" dirty="0">
                <a:solidFill>
                  <a:schemeClr val="bg1"/>
                </a:solidFill>
                <a:latin typeface="微软雅黑" pitchFamily="34" charset="-122"/>
              </a:endParaRPr>
            </a:p>
            <a:p>
              <a:pPr algn="ctr"/>
              <a:r>
                <a:rPr lang="zh-CN" altLang="en-US" sz="2133" dirty="0">
                  <a:solidFill>
                    <a:schemeClr val="bg1"/>
                  </a:solidFill>
                  <a:latin typeface="微软雅黑" pitchFamily="34" charset="-122"/>
                </a:rPr>
                <a:t>（三）</a:t>
              </a:r>
            </a:p>
          </p:txBody>
        </p:sp>
      </p:grpSp>
      <p:grpSp>
        <p:nvGrpSpPr>
          <p:cNvPr id="10" name="组合 9"/>
          <p:cNvGrpSpPr/>
          <p:nvPr/>
        </p:nvGrpSpPr>
        <p:grpSpPr>
          <a:xfrm>
            <a:off x="2861667" y="3205448"/>
            <a:ext cx="3199452" cy="3199883"/>
            <a:chOff x="2026793" y="2339728"/>
            <a:chExt cx="2399589" cy="2399912"/>
          </a:xfrm>
        </p:grpSpPr>
        <p:sp>
          <p:nvSpPr>
            <p:cNvPr id="11" name="菱形 10"/>
            <p:cNvSpPr/>
            <p:nvPr/>
          </p:nvSpPr>
          <p:spPr>
            <a:xfrm>
              <a:off x="2026793" y="2339728"/>
              <a:ext cx="2399589" cy="2399912"/>
            </a:xfrm>
            <a:prstGeom prst="diamond">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52" tIns="45727" rIns="91452" bIns="45727" anchor="ctr"/>
            <a:lstStyle/>
            <a:p>
              <a:pPr algn="ctr">
                <a:defRPr/>
              </a:pPr>
              <a:endParaRPr lang="zh-CN" altLang="en-US" sz="2489" kern="0">
                <a:solidFill>
                  <a:srgbClr val="FFFF00"/>
                </a:solidFill>
                <a:latin typeface="微软雅黑" pitchFamily="34" charset="-122"/>
                <a:ea typeface="微软雅黑" pitchFamily="34" charset="-122"/>
              </a:endParaRPr>
            </a:p>
          </p:txBody>
        </p:sp>
        <p:sp>
          <p:nvSpPr>
            <p:cNvPr id="12" name="菱形 11"/>
            <p:cNvSpPr/>
            <p:nvPr/>
          </p:nvSpPr>
          <p:spPr>
            <a:xfrm>
              <a:off x="2208786" y="2541206"/>
              <a:ext cx="1996684" cy="1996953"/>
            </a:xfrm>
            <a:prstGeom prst="diamond">
              <a:avLst/>
            </a:prstGeom>
            <a:solidFill>
              <a:srgbClr val="FF9201"/>
            </a:solidFill>
            <a:ln w="28575" cap="flat">
              <a:noFill/>
              <a:prstDash val="solid"/>
              <a:miter lim="800000"/>
              <a:headEnd/>
              <a:tailEnd/>
            </a:ln>
            <a:effectLst>
              <a:innerShdw blurRad="152400" dist="76200" dir="13500000">
                <a:prstClr val="black">
                  <a:alpha val="28000"/>
                </a:prstClr>
              </a:innerShdw>
            </a:effectLst>
          </p:spPr>
          <p:txBody>
            <a:bodyPr lIns="91452" tIns="45727" rIns="91452" bIns="45727"/>
            <a:lstStyle/>
            <a:p>
              <a:pPr defTabSz="1219170">
                <a:defRPr/>
              </a:pPr>
              <a:endParaRPr lang="zh-CN" altLang="en-US" sz="2400" kern="0">
                <a:solidFill>
                  <a:srgbClr val="FFFF00"/>
                </a:solidFill>
                <a:latin typeface="微软雅黑" pitchFamily="34" charset="-122"/>
                <a:ea typeface="微软雅黑" pitchFamily="34" charset="-122"/>
              </a:endParaRPr>
            </a:p>
          </p:txBody>
        </p:sp>
        <p:sp>
          <p:nvSpPr>
            <p:cNvPr id="13" name="文本框 36"/>
            <p:cNvSpPr txBox="1">
              <a:spLocks noChangeArrowheads="1"/>
            </p:cNvSpPr>
            <p:nvPr/>
          </p:nvSpPr>
          <p:spPr bwMode="auto">
            <a:xfrm>
              <a:off x="2555776" y="3003798"/>
              <a:ext cx="1373622" cy="105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zh-CN" altLang="en-US" sz="4267" b="1" dirty="0">
                  <a:solidFill>
                    <a:srgbClr val="FF0000"/>
                  </a:solidFill>
                  <a:effectLst>
                    <a:outerShdw blurRad="38100" dist="38100" dir="2700000" algn="tl">
                      <a:srgbClr val="000000">
                        <a:alpha val="43137"/>
                      </a:srgbClr>
                    </a:outerShdw>
                  </a:effectLst>
                  <a:latin typeface="微软雅黑" pitchFamily="34" charset="-122"/>
                </a:rPr>
                <a:t>坚持</a:t>
              </a:r>
            </a:p>
            <a:p>
              <a:pPr algn="ctr"/>
              <a:r>
                <a:rPr lang="zh-CN" altLang="en-US" sz="2133" dirty="0">
                  <a:solidFill>
                    <a:schemeClr val="bg1"/>
                  </a:solidFill>
                  <a:latin typeface="微软雅黑" pitchFamily="34" charset="-122"/>
                </a:rPr>
                <a:t>工作部署</a:t>
              </a:r>
              <a:endParaRPr lang="en-US" altLang="zh-CN" sz="2133" dirty="0">
                <a:solidFill>
                  <a:schemeClr val="bg1"/>
                </a:solidFill>
                <a:latin typeface="微软雅黑" pitchFamily="34" charset="-122"/>
              </a:endParaRPr>
            </a:p>
            <a:p>
              <a:pPr algn="ctr"/>
              <a:r>
                <a:rPr lang="zh-CN" altLang="en-US" sz="2133" dirty="0">
                  <a:solidFill>
                    <a:schemeClr val="bg1"/>
                  </a:solidFill>
                  <a:latin typeface="微软雅黑" pitchFamily="34" charset="-122"/>
                </a:rPr>
                <a:t>（四）</a:t>
              </a:r>
            </a:p>
          </p:txBody>
        </p:sp>
      </p:grpSp>
      <p:grpSp>
        <p:nvGrpSpPr>
          <p:cNvPr id="14" name="组合 13"/>
          <p:cNvGrpSpPr/>
          <p:nvPr/>
        </p:nvGrpSpPr>
        <p:grpSpPr>
          <a:xfrm>
            <a:off x="4569747" y="1363168"/>
            <a:ext cx="3199452" cy="3199883"/>
            <a:chOff x="3307853" y="958018"/>
            <a:chExt cx="2399589" cy="2399912"/>
          </a:xfrm>
        </p:grpSpPr>
        <p:sp>
          <p:nvSpPr>
            <p:cNvPr id="15" name="菱形 14"/>
            <p:cNvSpPr/>
            <p:nvPr/>
          </p:nvSpPr>
          <p:spPr>
            <a:xfrm>
              <a:off x="3307853" y="958018"/>
              <a:ext cx="2399589" cy="2399912"/>
            </a:xfrm>
            <a:prstGeom prst="diamond">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52" tIns="45727" rIns="91452" bIns="45727" anchor="ctr"/>
            <a:lstStyle/>
            <a:p>
              <a:pPr algn="ctr">
                <a:defRPr/>
              </a:pPr>
              <a:endParaRPr lang="zh-CN" altLang="en-US" sz="2489" kern="0">
                <a:solidFill>
                  <a:srgbClr val="FFFF00"/>
                </a:solidFill>
                <a:latin typeface="微软雅黑" pitchFamily="34" charset="-122"/>
                <a:ea typeface="微软雅黑" pitchFamily="34" charset="-122"/>
              </a:endParaRPr>
            </a:p>
          </p:txBody>
        </p:sp>
        <p:sp>
          <p:nvSpPr>
            <p:cNvPr id="16" name="菱形 15"/>
            <p:cNvSpPr/>
            <p:nvPr/>
          </p:nvSpPr>
          <p:spPr>
            <a:xfrm>
              <a:off x="3509305" y="1159496"/>
              <a:ext cx="1996684" cy="1996953"/>
            </a:xfrm>
            <a:prstGeom prst="diamond">
              <a:avLst/>
            </a:prstGeom>
            <a:solidFill>
              <a:srgbClr val="FF0000"/>
            </a:solidFill>
            <a:ln w="28575" cap="flat">
              <a:noFill/>
              <a:prstDash val="solid"/>
              <a:miter lim="800000"/>
              <a:headEnd/>
              <a:tailEnd/>
            </a:ln>
            <a:effectLst>
              <a:innerShdw blurRad="152400" dist="76200" dir="13500000">
                <a:prstClr val="black">
                  <a:alpha val="28000"/>
                </a:prstClr>
              </a:innerShdw>
            </a:effectLst>
          </p:spPr>
          <p:txBody>
            <a:bodyPr lIns="91452" tIns="45727" rIns="91452" bIns="45727"/>
            <a:lstStyle/>
            <a:p>
              <a:pPr defTabSz="1219170">
                <a:defRPr/>
              </a:pPr>
              <a:endParaRPr lang="zh-CN" altLang="en-US" sz="2400" kern="0">
                <a:solidFill>
                  <a:srgbClr val="FFFF00"/>
                </a:solidFill>
                <a:latin typeface="微软雅黑" pitchFamily="34" charset="-122"/>
                <a:ea typeface="微软雅黑" pitchFamily="34" charset="-122"/>
              </a:endParaRPr>
            </a:p>
          </p:txBody>
        </p:sp>
        <p:sp>
          <p:nvSpPr>
            <p:cNvPr id="17" name="文本框 36"/>
            <p:cNvSpPr txBox="1">
              <a:spLocks noChangeArrowheads="1"/>
            </p:cNvSpPr>
            <p:nvPr/>
          </p:nvSpPr>
          <p:spPr bwMode="auto">
            <a:xfrm>
              <a:off x="4064695" y="1661621"/>
              <a:ext cx="960858" cy="105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zh-CN" altLang="en-US" sz="4267" b="1" dirty="0">
                  <a:solidFill>
                    <a:srgbClr val="FFFF00"/>
                  </a:solidFill>
                  <a:effectLst>
                    <a:outerShdw blurRad="38100" dist="38100" dir="2700000" algn="tl">
                      <a:srgbClr val="000000">
                        <a:alpha val="43137"/>
                      </a:srgbClr>
                    </a:outerShdw>
                  </a:effectLst>
                  <a:latin typeface="微软雅黑" pitchFamily="34" charset="-122"/>
                </a:rPr>
                <a:t>坚持</a:t>
              </a:r>
            </a:p>
            <a:p>
              <a:pPr algn="ctr"/>
              <a:r>
                <a:rPr lang="zh-CN" altLang="en-US" sz="2133" dirty="0">
                  <a:solidFill>
                    <a:schemeClr val="bg1"/>
                  </a:solidFill>
                  <a:latin typeface="微软雅黑" pitchFamily="34" charset="-122"/>
                </a:rPr>
                <a:t>工作部署</a:t>
              </a:r>
              <a:endParaRPr lang="en-US" altLang="zh-CN" sz="2133" dirty="0">
                <a:solidFill>
                  <a:schemeClr val="bg1"/>
                </a:solidFill>
                <a:latin typeface="微软雅黑" pitchFamily="34" charset="-122"/>
              </a:endParaRPr>
            </a:p>
            <a:p>
              <a:pPr algn="ctr"/>
              <a:r>
                <a:rPr lang="zh-CN" altLang="en-US" sz="2133" dirty="0">
                  <a:solidFill>
                    <a:schemeClr val="bg1"/>
                  </a:solidFill>
                  <a:latin typeface="微软雅黑" pitchFamily="34" charset="-122"/>
                </a:rPr>
                <a:t>（二）</a:t>
              </a:r>
            </a:p>
          </p:txBody>
        </p:sp>
      </p:grpSp>
      <p:grpSp>
        <p:nvGrpSpPr>
          <p:cNvPr id="18" name="组合 17"/>
          <p:cNvGrpSpPr/>
          <p:nvPr/>
        </p:nvGrpSpPr>
        <p:grpSpPr>
          <a:xfrm>
            <a:off x="6277827" y="3205448"/>
            <a:ext cx="3199452" cy="3199883"/>
            <a:chOff x="4588913" y="2339728"/>
            <a:chExt cx="2399589" cy="2399912"/>
          </a:xfrm>
        </p:grpSpPr>
        <p:sp>
          <p:nvSpPr>
            <p:cNvPr id="19" name="菱形 18"/>
            <p:cNvSpPr/>
            <p:nvPr/>
          </p:nvSpPr>
          <p:spPr>
            <a:xfrm>
              <a:off x="4588913" y="2339728"/>
              <a:ext cx="2399589" cy="2399912"/>
            </a:xfrm>
            <a:prstGeom prst="diamond">
              <a:avLst/>
            </a:prstGeom>
            <a:solidFill>
              <a:srgbClr val="F0F0F0"/>
            </a:solidFill>
            <a:ln w="28575" cap="flat" cmpd="sng" algn="ctr">
              <a:gradFill flip="none" rotWithShape="1">
                <a:gsLst>
                  <a:gs pos="100000">
                    <a:srgbClr val="FFFFFF"/>
                  </a:gs>
                  <a:gs pos="0">
                    <a:srgbClr val="D9D9DA"/>
                  </a:gs>
                </a:gsLst>
                <a:lin ang="13500000" scaled="1"/>
                <a:tileRect/>
              </a:gradFill>
              <a:prstDash val="solid"/>
              <a:miter lim="800000"/>
            </a:ln>
            <a:effectLst>
              <a:outerShdw blurRad="279400" dist="165100" dir="2700000" algn="t" rotWithShape="0">
                <a:prstClr val="black">
                  <a:alpha val="35000"/>
                </a:prstClr>
              </a:outerShdw>
            </a:effectLst>
          </p:spPr>
          <p:txBody>
            <a:bodyPr lIns="91452" tIns="45727" rIns="91452" bIns="45727" anchor="ctr"/>
            <a:lstStyle/>
            <a:p>
              <a:pPr algn="ctr">
                <a:defRPr/>
              </a:pPr>
              <a:endParaRPr lang="zh-CN" altLang="en-US" sz="2489" kern="0">
                <a:solidFill>
                  <a:srgbClr val="FFFF00"/>
                </a:solidFill>
                <a:latin typeface="微软雅黑" pitchFamily="34" charset="-122"/>
                <a:ea typeface="微软雅黑" pitchFamily="34" charset="-122"/>
              </a:endParaRPr>
            </a:p>
          </p:txBody>
        </p:sp>
        <p:sp>
          <p:nvSpPr>
            <p:cNvPr id="20" name="菱形 19"/>
            <p:cNvSpPr/>
            <p:nvPr/>
          </p:nvSpPr>
          <p:spPr>
            <a:xfrm>
              <a:off x="4790365" y="2541206"/>
              <a:ext cx="1996684" cy="1996953"/>
            </a:xfrm>
            <a:prstGeom prst="diamond">
              <a:avLst/>
            </a:prstGeom>
            <a:solidFill>
              <a:srgbClr val="FF9201"/>
            </a:solidFill>
            <a:ln w="28575" cap="flat">
              <a:noFill/>
              <a:prstDash val="solid"/>
              <a:miter lim="800000"/>
              <a:headEnd/>
              <a:tailEnd/>
            </a:ln>
            <a:effectLst>
              <a:innerShdw blurRad="152400" dist="76200" dir="13500000">
                <a:prstClr val="black">
                  <a:alpha val="28000"/>
                </a:prstClr>
              </a:innerShdw>
            </a:effectLst>
          </p:spPr>
          <p:txBody>
            <a:bodyPr lIns="91452" tIns="45727" rIns="91452" bIns="45727"/>
            <a:lstStyle/>
            <a:p>
              <a:pPr defTabSz="1219170">
                <a:defRPr/>
              </a:pPr>
              <a:endParaRPr lang="zh-CN" altLang="en-US" sz="2400" kern="0">
                <a:solidFill>
                  <a:srgbClr val="FFFF00"/>
                </a:solidFill>
                <a:latin typeface="微软雅黑" pitchFamily="34" charset="-122"/>
                <a:ea typeface="微软雅黑" pitchFamily="34" charset="-122"/>
              </a:endParaRPr>
            </a:p>
          </p:txBody>
        </p:sp>
        <p:sp>
          <p:nvSpPr>
            <p:cNvPr id="21" name="文本框 36"/>
            <p:cNvSpPr txBox="1">
              <a:spLocks noChangeArrowheads="1"/>
            </p:cNvSpPr>
            <p:nvPr/>
          </p:nvSpPr>
          <p:spPr bwMode="auto">
            <a:xfrm>
              <a:off x="5345386" y="3003798"/>
              <a:ext cx="960858" cy="1054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zh-CN" altLang="en-US" sz="4267" b="1" dirty="0">
                  <a:solidFill>
                    <a:srgbClr val="FF0000"/>
                  </a:solidFill>
                  <a:effectLst>
                    <a:outerShdw blurRad="38100" dist="38100" dir="2700000" algn="tl">
                      <a:srgbClr val="000000">
                        <a:alpha val="43137"/>
                      </a:srgbClr>
                    </a:outerShdw>
                  </a:effectLst>
                  <a:latin typeface="微软雅黑" pitchFamily="34" charset="-122"/>
                </a:rPr>
                <a:t>坚持</a:t>
              </a:r>
              <a:endParaRPr lang="en-US" altLang="zh-CN" sz="4267" b="1" dirty="0">
                <a:solidFill>
                  <a:srgbClr val="FF0000"/>
                </a:solidFill>
                <a:effectLst>
                  <a:outerShdw blurRad="38100" dist="38100" dir="2700000" algn="tl">
                    <a:srgbClr val="000000">
                      <a:alpha val="43137"/>
                    </a:srgbClr>
                  </a:outerShdw>
                </a:effectLst>
                <a:latin typeface="微软雅黑" pitchFamily="34" charset="-122"/>
              </a:endParaRPr>
            </a:p>
            <a:p>
              <a:pPr algn="ctr"/>
              <a:r>
                <a:rPr lang="zh-CN" altLang="en-US" sz="2133" dirty="0">
                  <a:solidFill>
                    <a:schemeClr val="bg1"/>
                  </a:solidFill>
                  <a:latin typeface="微软雅黑" pitchFamily="34" charset="-122"/>
                </a:rPr>
                <a:t>工作部署</a:t>
              </a:r>
              <a:endParaRPr lang="en-US" altLang="zh-CN" sz="2133" dirty="0">
                <a:solidFill>
                  <a:schemeClr val="bg1"/>
                </a:solidFill>
                <a:latin typeface="微软雅黑" pitchFamily="34" charset="-122"/>
              </a:endParaRPr>
            </a:p>
            <a:p>
              <a:pPr algn="ctr"/>
              <a:r>
                <a:rPr lang="zh-CN" altLang="en-US" sz="2133" dirty="0">
                  <a:solidFill>
                    <a:schemeClr val="bg1"/>
                  </a:solidFill>
                  <a:latin typeface="微软雅黑" pitchFamily="34" charset="-122"/>
                </a:rPr>
                <a:t>（五）</a:t>
              </a:r>
            </a:p>
          </p:txBody>
        </p:sp>
      </p:grpSp>
      <p:sp>
        <p:nvSpPr>
          <p:cNvPr id="23" name="矩形 22"/>
          <p:cNvSpPr/>
          <p:nvPr/>
        </p:nvSpPr>
        <p:spPr>
          <a:xfrm>
            <a:off x="1798824" y="236981"/>
            <a:ext cx="4891083"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二、</a:t>
            </a:r>
            <a:r>
              <a:rPr lang="en-US" altLang="zh-CN" sz="3200" b="1" dirty="0">
                <a:solidFill>
                  <a:schemeClr val="bg1"/>
                </a:solidFill>
                <a:latin typeface="微软雅黑" pitchFamily="34" charset="-122"/>
                <a:ea typeface="微软雅黑" pitchFamily="34" charset="-122"/>
              </a:rPr>
              <a:t>2018</a:t>
            </a:r>
            <a:r>
              <a:rPr lang="zh-CN" altLang="en-US" sz="3200" b="1" dirty="0">
                <a:solidFill>
                  <a:schemeClr val="bg1"/>
                </a:solidFill>
                <a:latin typeface="微软雅黑" pitchFamily="34" charset="-122"/>
                <a:ea typeface="微软雅黑" pitchFamily="34" charset="-122"/>
              </a:rPr>
              <a:t>年工作总体部署</a:t>
            </a:r>
          </a:p>
        </p:txBody>
      </p:sp>
    </p:spTree>
    <p:extLst>
      <p:ext uri="{BB962C8B-B14F-4D97-AF65-F5344CB8AC3E}">
        <p14:creationId xmlns:p14="http://schemas.microsoft.com/office/powerpoint/2010/main" val="504561700"/>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4" name="欧美大气1.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14:presetBounceEnd="48000">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48000">
                                          <p:cBhvr additive="base">
                                            <p:cTn id="7" dur="1000" fill="hold"/>
                                            <p:tgtEl>
                                              <p:spTgt spid="2"/>
                                            </p:tgtEl>
                                            <p:attrNameLst>
                                              <p:attrName>ppt_x</p:attrName>
                                            </p:attrNameLst>
                                          </p:cBhvr>
                                          <p:tavLst>
                                            <p:tav tm="0">
                                              <p:val>
                                                <p:strVal val="0-#ppt_w/2"/>
                                              </p:val>
                                            </p:tav>
                                            <p:tav tm="100000">
                                              <p:val>
                                                <p:strVal val="#ppt_x"/>
                                              </p:val>
                                            </p:tav>
                                          </p:tavLst>
                                        </p:anim>
                                        <p:anim calcmode="lin" valueType="num" p14:bounceEnd="48000">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14:presetBounceEnd="48000">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14:bounceEnd="48000">
                                          <p:cBhvr additive="base">
                                            <p:cTn id="11" dur="1000" fill="hold"/>
                                            <p:tgtEl>
                                              <p:spTgt spid="10"/>
                                            </p:tgtEl>
                                            <p:attrNameLst>
                                              <p:attrName>ppt_x</p:attrName>
                                            </p:attrNameLst>
                                          </p:cBhvr>
                                          <p:tavLst>
                                            <p:tav tm="0">
                                              <p:val>
                                                <p:strVal val="0-#ppt_w/2"/>
                                              </p:val>
                                            </p:tav>
                                            <p:tav tm="100000">
                                              <p:val>
                                                <p:strVal val="#ppt_x"/>
                                              </p:val>
                                            </p:tav>
                                          </p:tavLst>
                                        </p:anim>
                                        <p:anim calcmode="lin" valueType="num" p14:bounceEnd="48000">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14:presetBounceEnd="48000">
                                      <p:stCondLst>
                                        <p:cond delay="400"/>
                                      </p:stCondLst>
                                      <p:childTnLst>
                                        <p:set>
                                          <p:cBhvr>
                                            <p:cTn id="14" dur="1" fill="hold">
                                              <p:stCondLst>
                                                <p:cond delay="0"/>
                                              </p:stCondLst>
                                            </p:cTn>
                                            <p:tgtEl>
                                              <p:spTgt spid="14"/>
                                            </p:tgtEl>
                                            <p:attrNameLst>
                                              <p:attrName>style.visibility</p:attrName>
                                            </p:attrNameLst>
                                          </p:cBhvr>
                                          <p:to>
                                            <p:strVal val="visible"/>
                                          </p:to>
                                        </p:set>
                                        <p:anim calcmode="lin" valueType="num" p14:bounceEnd="48000">
                                          <p:cBhvr additive="base">
                                            <p:cTn id="15" dur="1000" fill="hold"/>
                                            <p:tgtEl>
                                              <p:spTgt spid="14"/>
                                            </p:tgtEl>
                                            <p:attrNameLst>
                                              <p:attrName>ppt_x</p:attrName>
                                            </p:attrNameLst>
                                          </p:cBhvr>
                                          <p:tavLst>
                                            <p:tav tm="0">
                                              <p:val>
                                                <p:strVal val="#ppt_x"/>
                                              </p:val>
                                            </p:tav>
                                            <p:tav tm="100000">
                                              <p:val>
                                                <p:strVal val="#ppt_x"/>
                                              </p:val>
                                            </p:tav>
                                          </p:tavLst>
                                        </p:anim>
                                        <p:anim calcmode="lin" valueType="num" p14:bounceEnd="48000">
                                          <p:cBhvr additive="base">
                                            <p:cTn id="16" dur="10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14:presetBounceEnd="48000">
                                      <p:stCondLst>
                                        <p:cond delay="600"/>
                                      </p:stCondLst>
                                      <p:childTnLst>
                                        <p:set>
                                          <p:cBhvr>
                                            <p:cTn id="18" dur="1" fill="hold">
                                              <p:stCondLst>
                                                <p:cond delay="0"/>
                                              </p:stCondLst>
                                            </p:cTn>
                                            <p:tgtEl>
                                              <p:spTgt spid="18"/>
                                            </p:tgtEl>
                                            <p:attrNameLst>
                                              <p:attrName>style.visibility</p:attrName>
                                            </p:attrNameLst>
                                          </p:cBhvr>
                                          <p:to>
                                            <p:strVal val="visible"/>
                                          </p:to>
                                        </p:set>
                                        <p:anim calcmode="lin" valueType="num" p14:bounceEnd="48000">
                                          <p:cBhvr additive="base">
                                            <p:cTn id="19" dur="1000" fill="hold"/>
                                            <p:tgtEl>
                                              <p:spTgt spid="18"/>
                                            </p:tgtEl>
                                            <p:attrNameLst>
                                              <p:attrName>ppt_x</p:attrName>
                                            </p:attrNameLst>
                                          </p:cBhvr>
                                          <p:tavLst>
                                            <p:tav tm="0">
                                              <p:val>
                                                <p:strVal val="1+#ppt_w/2"/>
                                              </p:val>
                                            </p:tav>
                                            <p:tav tm="100000">
                                              <p:val>
                                                <p:strVal val="#ppt_x"/>
                                              </p:val>
                                            </p:tav>
                                          </p:tavLst>
                                        </p:anim>
                                        <p:anim calcmode="lin" valueType="num" p14:bounceEnd="48000">
                                          <p:cBhvr additive="base">
                                            <p:cTn id="20" dur="10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14:presetBounceEnd="48000">
                                      <p:stCondLst>
                                        <p:cond delay="800"/>
                                      </p:stCondLst>
                                      <p:childTnLst>
                                        <p:set>
                                          <p:cBhvr>
                                            <p:cTn id="22" dur="1" fill="hold">
                                              <p:stCondLst>
                                                <p:cond delay="0"/>
                                              </p:stCondLst>
                                            </p:cTn>
                                            <p:tgtEl>
                                              <p:spTgt spid="6"/>
                                            </p:tgtEl>
                                            <p:attrNameLst>
                                              <p:attrName>style.visibility</p:attrName>
                                            </p:attrNameLst>
                                          </p:cBhvr>
                                          <p:to>
                                            <p:strVal val="visible"/>
                                          </p:to>
                                        </p:set>
                                        <p:anim calcmode="lin" valueType="num" p14:bounceEnd="48000">
                                          <p:cBhvr additive="base">
                                            <p:cTn id="23" dur="1000" fill="hold"/>
                                            <p:tgtEl>
                                              <p:spTgt spid="6"/>
                                            </p:tgtEl>
                                            <p:attrNameLst>
                                              <p:attrName>ppt_x</p:attrName>
                                            </p:attrNameLst>
                                          </p:cBhvr>
                                          <p:tavLst>
                                            <p:tav tm="0">
                                              <p:val>
                                                <p:strVal val="1+#ppt_w/2"/>
                                              </p:val>
                                            </p:tav>
                                            <p:tav tm="100000">
                                              <p:val>
                                                <p:strVal val="#ppt_x"/>
                                              </p:val>
                                            </p:tav>
                                          </p:tavLst>
                                        </p:anim>
                                        <p:anim calcmode="lin" valueType="num" p14:bounceEnd="48000">
                                          <p:cBhvr additive="base">
                                            <p:cTn id="24" dur="1000" fill="hold"/>
                                            <p:tgtEl>
                                              <p:spTgt spid="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0-#ppt_w/2"/>
                                              </p:val>
                                            </p:tav>
                                            <p:tav tm="100000">
                                              <p:val>
                                                <p:strVal val="#ppt_x"/>
                                              </p:val>
                                            </p:tav>
                                          </p:tavLst>
                                        </p:anim>
                                        <p:anim calcmode="lin" valueType="num">
                                          <p:cBhvr additive="base">
                                            <p:cTn id="8" dur="1000" fill="hold"/>
                                            <p:tgtEl>
                                              <p:spTgt spid="2"/>
                                            </p:tgtEl>
                                            <p:attrNameLst>
                                              <p:attrName>ppt_y</p:attrName>
                                            </p:attrNameLst>
                                          </p:cBhvr>
                                          <p:tavLst>
                                            <p:tav tm="0">
                                              <p:val>
                                                <p:strVal val="0-#ppt_h/2"/>
                                              </p:val>
                                            </p:tav>
                                            <p:tav tm="100000">
                                              <p:val>
                                                <p:strVal val="#ppt_y"/>
                                              </p:val>
                                            </p:tav>
                                          </p:tavLst>
                                        </p:anim>
                                      </p:childTnLst>
                                    </p:cTn>
                                  </p:par>
                                  <p:par>
                                    <p:cTn id="9" presetID="2" presetClass="entr" presetSubtype="12" fill="hold" nodeType="withEffect">
                                      <p:stCondLst>
                                        <p:cond delay="20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1000" fill="hold"/>
                                            <p:tgtEl>
                                              <p:spTgt spid="10"/>
                                            </p:tgtEl>
                                            <p:attrNameLst>
                                              <p:attrName>ppt_x</p:attrName>
                                            </p:attrNameLst>
                                          </p:cBhvr>
                                          <p:tavLst>
                                            <p:tav tm="0">
                                              <p:val>
                                                <p:strVal val="0-#ppt_w/2"/>
                                              </p:val>
                                            </p:tav>
                                            <p:tav tm="100000">
                                              <p:val>
                                                <p:strVal val="#ppt_x"/>
                                              </p:val>
                                            </p:tav>
                                          </p:tavLst>
                                        </p:anim>
                                        <p:anim calcmode="lin" valueType="num">
                                          <p:cBhvr additive="base">
                                            <p:cTn id="12" dur="100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40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1000" fill="hold"/>
                                            <p:tgtEl>
                                              <p:spTgt spid="14"/>
                                            </p:tgtEl>
                                            <p:attrNameLst>
                                              <p:attrName>ppt_x</p:attrName>
                                            </p:attrNameLst>
                                          </p:cBhvr>
                                          <p:tavLst>
                                            <p:tav tm="0">
                                              <p:val>
                                                <p:strVal val="#ppt_x"/>
                                              </p:val>
                                            </p:tav>
                                            <p:tav tm="100000">
                                              <p:val>
                                                <p:strVal val="#ppt_x"/>
                                              </p:val>
                                            </p:tav>
                                          </p:tavLst>
                                        </p:anim>
                                        <p:anim calcmode="lin" valueType="num">
                                          <p:cBhvr additive="base">
                                            <p:cTn id="16" dur="10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fill="hold" nodeType="withEffect">
                                      <p:stCondLst>
                                        <p:cond delay="60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1000" fill="hold"/>
                                            <p:tgtEl>
                                              <p:spTgt spid="18"/>
                                            </p:tgtEl>
                                            <p:attrNameLst>
                                              <p:attrName>ppt_x</p:attrName>
                                            </p:attrNameLst>
                                          </p:cBhvr>
                                          <p:tavLst>
                                            <p:tav tm="0">
                                              <p:val>
                                                <p:strVal val="1+#ppt_w/2"/>
                                              </p:val>
                                            </p:tav>
                                            <p:tav tm="100000">
                                              <p:val>
                                                <p:strVal val="#ppt_x"/>
                                              </p:val>
                                            </p:tav>
                                          </p:tavLst>
                                        </p:anim>
                                        <p:anim calcmode="lin" valueType="num">
                                          <p:cBhvr additive="base">
                                            <p:cTn id="20" dur="1000" fill="hold"/>
                                            <p:tgtEl>
                                              <p:spTgt spid="18"/>
                                            </p:tgtEl>
                                            <p:attrNameLst>
                                              <p:attrName>ppt_y</p:attrName>
                                            </p:attrNameLst>
                                          </p:cBhvr>
                                          <p:tavLst>
                                            <p:tav tm="0">
                                              <p:val>
                                                <p:strVal val="1+#ppt_h/2"/>
                                              </p:val>
                                            </p:tav>
                                            <p:tav tm="100000">
                                              <p:val>
                                                <p:strVal val="#ppt_y"/>
                                              </p:val>
                                            </p:tav>
                                          </p:tavLst>
                                        </p:anim>
                                      </p:childTnLst>
                                    </p:cTn>
                                  </p:par>
                                  <p:par>
                                    <p:cTn id="21" presetID="2" presetClass="entr" presetSubtype="3" fill="hold" nodeType="withEffect">
                                      <p:stCondLst>
                                        <p:cond delay="80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1+#ppt_w/2"/>
                                              </p:val>
                                            </p:tav>
                                            <p:tav tm="100000">
                                              <p:val>
                                                <p:strVal val="#ppt_x"/>
                                              </p:val>
                                            </p:tav>
                                          </p:tavLst>
                                        </p:anim>
                                        <p:anim calcmode="lin" valueType="num">
                                          <p:cBhvr additive="base">
                                            <p:cTn id="24" dur="1000" fill="hold"/>
                                            <p:tgtEl>
                                              <p:spTgt spid="6"/>
                                            </p:tgtEl>
                                            <p:attrNameLst>
                                              <p:attrName>ppt_y</p:attrName>
                                            </p:attrNameLst>
                                          </p:cBhvr>
                                          <p:tavLst>
                                            <p:tav tm="0">
                                              <p:val>
                                                <p:strVal val="0-#ppt_h/2"/>
                                              </p:val>
                                            </p:tav>
                                            <p:tav tm="100000">
                                              <p:val>
                                                <p:strVal val="#ppt_y"/>
                                              </p:val>
                                            </p:tav>
                                          </p:tavLst>
                                        </p:anim>
                                      </p:childTnLst>
                                    </p:cTn>
                                  </p:par>
                                </p:childTnLst>
                              </p:cTn>
                            </p:par>
                            <p:par>
                              <p:cTn id="25" fill="hold">
                                <p:stCondLst>
                                  <p:cond delay="1800"/>
                                </p:stCondLst>
                                <p:childTnLst>
                                  <p:par>
                                    <p:cTn id="26" presetID="22" presetClass="entr" presetSubtype="8" fill="hold" grpId="0" nodeType="after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wipe(left)">
                                          <p:cBhvr>
                                            <p:cTn id="2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p:cNvGrpSpPr/>
          <p:nvPr/>
        </p:nvGrpSpPr>
        <p:grpSpPr>
          <a:xfrm>
            <a:off x="1060021" y="1868115"/>
            <a:ext cx="6084719" cy="1597211"/>
            <a:chOff x="794420" y="1316747"/>
            <a:chExt cx="4563539" cy="1197908"/>
          </a:xfrm>
        </p:grpSpPr>
        <p:grpSp>
          <p:nvGrpSpPr>
            <p:cNvPr id="19" name="组合 48"/>
            <p:cNvGrpSpPr>
              <a:grpSpLocks/>
            </p:cNvGrpSpPr>
            <p:nvPr/>
          </p:nvGrpSpPr>
          <p:grpSpPr bwMode="auto">
            <a:xfrm>
              <a:off x="794420" y="1316747"/>
              <a:ext cx="4563539" cy="918899"/>
              <a:chOff x="2678521" y="2847139"/>
              <a:chExt cx="12011025" cy="2417231"/>
            </a:xfrm>
          </p:grpSpPr>
          <p:sp>
            <p:nvSpPr>
              <p:cNvPr id="24" name="Freeform 19"/>
              <p:cNvSpPr>
                <a:spLocks/>
              </p:cNvSpPr>
              <p:nvPr/>
            </p:nvSpPr>
            <p:spPr bwMode="auto">
              <a:xfrm>
                <a:off x="2678521" y="2856133"/>
                <a:ext cx="12011025" cy="240823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solidFill>
                <a:srgbClr val="FF0000"/>
              </a:solidFill>
              <a:ln w="28575"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25" name="Freeform 20"/>
              <p:cNvSpPr>
                <a:spLocks noEditPoints="1"/>
              </p:cNvSpPr>
              <p:nvPr/>
            </p:nvSpPr>
            <p:spPr bwMode="auto">
              <a:xfrm>
                <a:off x="2678521" y="2847139"/>
                <a:ext cx="6005513" cy="2408237"/>
              </a:xfrm>
              <a:custGeom>
                <a:avLst/>
                <a:gdLst>
                  <a:gd name="T0" fmla="*/ 1280 w 1600"/>
                  <a:gd name="T1" fmla="*/ 0 h 640"/>
                  <a:gd name="T2" fmla="*/ 320 w 1600"/>
                  <a:gd name="T3" fmla="*/ 0 h 640"/>
                  <a:gd name="T4" fmla="*/ 0 w 1600"/>
                  <a:gd name="T5" fmla="*/ 320 h 640"/>
                  <a:gd name="T6" fmla="*/ 320 w 1600"/>
                  <a:gd name="T7" fmla="*/ 640 h 640"/>
                  <a:gd name="T8" fmla="*/ 1280 w 1600"/>
                  <a:gd name="T9" fmla="*/ 640 h 640"/>
                  <a:gd name="T10" fmla="*/ 1600 w 1600"/>
                  <a:gd name="T11" fmla="*/ 320 h 640"/>
                  <a:gd name="T12" fmla="*/ 1280 w 1600"/>
                  <a:gd name="T13" fmla="*/ 0 h 640"/>
                  <a:gd name="T14" fmla="*/ 1493 w 1600"/>
                  <a:gd name="T15" fmla="*/ 365 h 640"/>
                  <a:gd name="T16" fmla="*/ 1435 w 1600"/>
                  <a:gd name="T17" fmla="*/ 385 h 640"/>
                  <a:gd name="T18" fmla="*/ 1427 w 1600"/>
                  <a:gd name="T19" fmla="*/ 381 h 640"/>
                  <a:gd name="T20" fmla="*/ 1416 w 1600"/>
                  <a:gd name="T21" fmla="*/ 320 h 640"/>
                  <a:gd name="T22" fmla="*/ 1427 w 1600"/>
                  <a:gd name="T23" fmla="*/ 259 h 640"/>
                  <a:gd name="T24" fmla="*/ 1435 w 1600"/>
                  <a:gd name="T25" fmla="*/ 255 h 640"/>
                  <a:gd name="T26" fmla="*/ 1493 w 1600"/>
                  <a:gd name="T27" fmla="*/ 275 h 640"/>
                  <a:gd name="T28" fmla="*/ 1541 w 1600"/>
                  <a:gd name="T29" fmla="*/ 316 h 640"/>
                  <a:gd name="T30" fmla="*/ 1541 w 1600"/>
                  <a:gd name="T31" fmla="*/ 324 h 640"/>
                  <a:gd name="T32" fmla="*/ 1493 w 1600"/>
                  <a:gd name="T33" fmla="*/ 365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0" h="640">
                    <a:moveTo>
                      <a:pt x="1280" y="0"/>
                    </a:moveTo>
                    <a:cubicBezTo>
                      <a:pt x="320" y="0"/>
                      <a:pt x="320" y="0"/>
                      <a:pt x="320" y="0"/>
                    </a:cubicBezTo>
                    <a:cubicBezTo>
                      <a:pt x="144" y="0"/>
                      <a:pt x="0" y="144"/>
                      <a:pt x="0" y="320"/>
                    </a:cubicBezTo>
                    <a:cubicBezTo>
                      <a:pt x="0" y="496"/>
                      <a:pt x="144" y="640"/>
                      <a:pt x="320" y="640"/>
                    </a:cubicBezTo>
                    <a:cubicBezTo>
                      <a:pt x="1280" y="640"/>
                      <a:pt x="1280" y="640"/>
                      <a:pt x="1280" y="640"/>
                    </a:cubicBezTo>
                    <a:cubicBezTo>
                      <a:pt x="1456" y="640"/>
                      <a:pt x="1600" y="496"/>
                      <a:pt x="1600" y="320"/>
                    </a:cubicBezTo>
                    <a:cubicBezTo>
                      <a:pt x="1600" y="144"/>
                      <a:pt x="1456" y="0"/>
                      <a:pt x="1280" y="0"/>
                    </a:cubicBezTo>
                    <a:close/>
                    <a:moveTo>
                      <a:pt x="1493" y="365"/>
                    </a:moveTo>
                    <a:cubicBezTo>
                      <a:pt x="1455" y="387"/>
                      <a:pt x="1435" y="385"/>
                      <a:pt x="1435" y="385"/>
                    </a:cubicBezTo>
                    <a:cubicBezTo>
                      <a:pt x="1432" y="385"/>
                      <a:pt x="1429" y="383"/>
                      <a:pt x="1427" y="381"/>
                    </a:cubicBezTo>
                    <a:cubicBezTo>
                      <a:pt x="1427" y="381"/>
                      <a:pt x="1416" y="364"/>
                      <a:pt x="1416" y="320"/>
                    </a:cubicBezTo>
                    <a:cubicBezTo>
                      <a:pt x="1416" y="276"/>
                      <a:pt x="1427" y="259"/>
                      <a:pt x="1427" y="259"/>
                    </a:cubicBezTo>
                    <a:cubicBezTo>
                      <a:pt x="1429" y="257"/>
                      <a:pt x="1432" y="255"/>
                      <a:pt x="1435" y="255"/>
                    </a:cubicBezTo>
                    <a:cubicBezTo>
                      <a:pt x="1435" y="255"/>
                      <a:pt x="1455" y="253"/>
                      <a:pt x="1493" y="275"/>
                    </a:cubicBezTo>
                    <a:cubicBezTo>
                      <a:pt x="1532" y="297"/>
                      <a:pt x="1541" y="316"/>
                      <a:pt x="1541" y="316"/>
                    </a:cubicBezTo>
                    <a:cubicBezTo>
                      <a:pt x="1542" y="318"/>
                      <a:pt x="1542" y="322"/>
                      <a:pt x="1541" y="324"/>
                    </a:cubicBezTo>
                    <a:cubicBezTo>
                      <a:pt x="1541" y="324"/>
                      <a:pt x="1532" y="343"/>
                      <a:pt x="1493" y="365"/>
                    </a:cubicBezTo>
                    <a:close/>
                  </a:path>
                </a:pathLst>
              </a:custGeom>
              <a:gradFill>
                <a:gsLst>
                  <a:gs pos="0">
                    <a:srgbClr val="DEDEDE"/>
                  </a:gs>
                  <a:gs pos="100000">
                    <a:srgbClr val="FBFBFB"/>
                  </a:gs>
                </a:gsLst>
                <a:lin ang="5400000" scaled="1"/>
              </a:gradFill>
              <a:ln w="31750" cap="flat">
                <a:gradFill>
                  <a:gsLst>
                    <a:gs pos="0">
                      <a:sysClr val="window" lastClr="FFFFFF"/>
                    </a:gs>
                    <a:gs pos="100000">
                      <a:srgbClr val="DDDDDD"/>
                    </a:gs>
                  </a:gsLst>
                  <a:lin ang="5400000" scaled="1"/>
                </a:gradFill>
                <a:prstDash val="solid"/>
                <a:miter lim="800000"/>
                <a:headEnd/>
                <a:tailEnd/>
              </a:ln>
              <a:effectLst>
                <a:outerShdw blurRad="228600" dist="101600" dir="5400000" algn="t" rotWithShape="0">
                  <a:sysClr val="windowText" lastClr="000000">
                    <a:lumMod val="85000"/>
                    <a:lumOff val="15000"/>
                    <a:alpha val="33000"/>
                  </a:sysClr>
                </a:outerShdw>
              </a:effectLst>
            </p:spPr>
            <p:txBody>
              <a:bodyPr/>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26" name="椭圆 25"/>
              <p:cNvSpPr/>
              <p:nvPr/>
            </p:nvSpPr>
            <p:spPr>
              <a:xfrm>
                <a:off x="2834834" y="3000057"/>
                <a:ext cx="2102400" cy="2102400"/>
              </a:xfrm>
              <a:prstGeom prst="ellipse">
                <a:avLst/>
              </a:prstGeom>
              <a:gradFill>
                <a:gsLst>
                  <a:gs pos="0">
                    <a:srgbClr val="DDDDDD"/>
                  </a:gs>
                  <a:gs pos="100000">
                    <a:srgbClr val="FBFBFB"/>
                  </a:gs>
                </a:gsLst>
                <a:lin ang="5400000" scaled="1"/>
              </a:gradFill>
              <a:ln w="101600" cap="flat">
                <a:gradFill>
                  <a:gsLst>
                    <a:gs pos="0">
                      <a:srgbClr val="FDFDFD"/>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27" name="Freeform 23"/>
              <p:cNvSpPr>
                <a:spLocks/>
              </p:cNvSpPr>
              <p:nvPr/>
            </p:nvSpPr>
            <p:spPr bwMode="auto">
              <a:xfrm>
                <a:off x="3298659" y="3423401"/>
                <a:ext cx="1174750" cy="1255712"/>
              </a:xfrm>
              <a:custGeom>
                <a:avLst/>
                <a:gdLst>
                  <a:gd name="T0" fmla="*/ 193 w 313"/>
                  <a:gd name="T1" fmla="*/ 279 h 334"/>
                  <a:gd name="T2" fmla="*/ 47 w 313"/>
                  <a:gd name="T3" fmla="*/ 330 h 334"/>
                  <a:gd name="T4" fmla="*/ 28 w 313"/>
                  <a:gd name="T5" fmla="*/ 319 h 334"/>
                  <a:gd name="T6" fmla="*/ 0 w 313"/>
                  <a:gd name="T7" fmla="*/ 167 h 334"/>
                  <a:gd name="T8" fmla="*/ 28 w 313"/>
                  <a:gd name="T9" fmla="*/ 15 h 334"/>
                  <a:gd name="T10" fmla="*/ 47 w 313"/>
                  <a:gd name="T11" fmla="*/ 4 h 334"/>
                  <a:gd name="T12" fmla="*/ 193 w 313"/>
                  <a:gd name="T13" fmla="*/ 55 h 334"/>
                  <a:gd name="T14" fmla="*/ 311 w 313"/>
                  <a:gd name="T15" fmla="*/ 156 h 334"/>
                  <a:gd name="T16" fmla="*/ 311 w 313"/>
                  <a:gd name="T17" fmla="*/ 178 h 334"/>
                  <a:gd name="T18" fmla="*/ 193 w 313"/>
                  <a:gd name="T19" fmla="*/ 27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334">
                    <a:moveTo>
                      <a:pt x="193" y="279"/>
                    </a:moveTo>
                    <a:cubicBezTo>
                      <a:pt x="98" y="334"/>
                      <a:pt x="47" y="330"/>
                      <a:pt x="47" y="330"/>
                    </a:cubicBezTo>
                    <a:cubicBezTo>
                      <a:pt x="40" y="329"/>
                      <a:pt x="32" y="325"/>
                      <a:pt x="28" y="319"/>
                    </a:cubicBezTo>
                    <a:cubicBezTo>
                      <a:pt x="28" y="319"/>
                      <a:pt x="0" y="277"/>
                      <a:pt x="0" y="167"/>
                    </a:cubicBezTo>
                    <a:cubicBezTo>
                      <a:pt x="0" y="57"/>
                      <a:pt x="28" y="15"/>
                      <a:pt x="28" y="15"/>
                    </a:cubicBezTo>
                    <a:cubicBezTo>
                      <a:pt x="32" y="9"/>
                      <a:pt x="40" y="5"/>
                      <a:pt x="47" y="4"/>
                    </a:cubicBezTo>
                    <a:cubicBezTo>
                      <a:pt x="47" y="4"/>
                      <a:pt x="98" y="0"/>
                      <a:pt x="193" y="55"/>
                    </a:cubicBezTo>
                    <a:cubicBezTo>
                      <a:pt x="289" y="110"/>
                      <a:pt x="311" y="156"/>
                      <a:pt x="311" y="156"/>
                    </a:cubicBezTo>
                    <a:cubicBezTo>
                      <a:pt x="313" y="162"/>
                      <a:pt x="313" y="172"/>
                      <a:pt x="311" y="178"/>
                    </a:cubicBezTo>
                    <a:cubicBezTo>
                      <a:pt x="311" y="178"/>
                      <a:pt x="289" y="224"/>
                      <a:pt x="193" y="279"/>
                    </a:cubicBezTo>
                    <a:close/>
                  </a:path>
                </a:pathLst>
              </a:custGeom>
              <a:solidFill>
                <a:srgbClr val="FF0000"/>
              </a:solidFill>
              <a:ln w="12700" cap="flat" cmpd="sng" algn="ctr">
                <a:noFill/>
                <a:prstDash val="solid"/>
                <a:miter lim="800000"/>
              </a:ln>
              <a:effectLst>
                <a:innerShdw blurRad="215900" dist="50800" dir="16200000">
                  <a:prstClr val="black">
                    <a:alpha val="42000"/>
                  </a:prstClr>
                </a:innerShdw>
              </a:effectLst>
            </p:spPr>
            <p:txBody>
              <a:bodyPr anchor="ctr"/>
              <a:lstStyle/>
              <a:p>
                <a:pPr algn="ct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grpSp>
        <p:sp>
          <p:nvSpPr>
            <p:cNvPr id="20" name="文本框 64"/>
            <p:cNvSpPr txBox="1">
              <a:spLocks noChangeArrowheads="1"/>
            </p:cNvSpPr>
            <p:nvPr/>
          </p:nvSpPr>
          <p:spPr bwMode="auto">
            <a:xfrm>
              <a:off x="3252419" y="1462558"/>
              <a:ext cx="1203713"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400" b="1" dirty="0">
                  <a:solidFill>
                    <a:schemeClr val="bg1"/>
                  </a:solidFill>
                  <a:latin typeface="微软雅黑" panose="020B0503020204020204" pitchFamily="34" charset="-122"/>
                </a:rPr>
                <a:t>工作部署</a:t>
              </a:r>
              <a:r>
                <a:rPr lang="en-US" altLang="zh-CN" sz="2400" b="1" dirty="0">
                  <a:solidFill>
                    <a:schemeClr val="bg1"/>
                  </a:solidFill>
                  <a:latin typeface="微软雅黑" panose="020B0503020204020204" pitchFamily="34" charset="-122"/>
                </a:rPr>
                <a:t>1</a:t>
              </a:r>
              <a:endParaRPr lang="zh-CN" altLang="en-US" sz="2400" b="1" dirty="0">
                <a:solidFill>
                  <a:schemeClr val="bg1"/>
                </a:solidFill>
                <a:latin typeface="微软雅黑" panose="020B0503020204020204" pitchFamily="34" charset="-122"/>
              </a:endParaRPr>
            </a:p>
          </p:txBody>
        </p:sp>
        <p:sp>
          <p:nvSpPr>
            <p:cNvPr id="21" name="Freeform 9"/>
            <p:cNvSpPr>
              <a:spLocks noEditPoints="1"/>
            </p:cNvSpPr>
            <p:nvPr/>
          </p:nvSpPr>
          <p:spPr bwMode="auto">
            <a:xfrm>
              <a:off x="1922303" y="1522633"/>
              <a:ext cx="458304" cy="459449"/>
            </a:xfrm>
            <a:custGeom>
              <a:avLst/>
              <a:gdLst>
                <a:gd name="T0" fmla="*/ 77737 w 406"/>
                <a:gd name="T1" fmla="*/ 370453 h 407"/>
                <a:gd name="T2" fmla="*/ 72775 w 406"/>
                <a:gd name="T3" fmla="*/ 358876 h 407"/>
                <a:gd name="T4" fmla="*/ 62851 w 406"/>
                <a:gd name="T5" fmla="*/ 352261 h 407"/>
                <a:gd name="T6" fmla="*/ 67813 w 406"/>
                <a:gd name="T7" fmla="*/ 372107 h 407"/>
                <a:gd name="T8" fmla="*/ 86007 w 406"/>
                <a:gd name="T9" fmla="*/ 380376 h 407"/>
                <a:gd name="T10" fmla="*/ 26464 w 406"/>
                <a:gd name="T11" fmla="*/ 253033 h 407"/>
                <a:gd name="T12" fmla="*/ 97584 w 406"/>
                <a:gd name="T13" fmla="*/ 138920 h 407"/>
                <a:gd name="T14" fmla="*/ 135626 w 406"/>
                <a:gd name="T15" fmla="*/ 114113 h 407"/>
                <a:gd name="T16" fmla="*/ 150512 w 406"/>
                <a:gd name="T17" fmla="*/ 67806 h 407"/>
                <a:gd name="T18" fmla="*/ 99238 w 406"/>
                <a:gd name="T19" fmla="*/ 104190 h 407"/>
                <a:gd name="T20" fmla="*/ 3308 w 406"/>
                <a:gd name="T21" fmla="*/ 297686 h 407"/>
                <a:gd name="T22" fmla="*/ 79391 w 406"/>
                <a:gd name="T23" fmla="*/ 386991 h 407"/>
                <a:gd name="T24" fmla="*/ 168705 w 406"/>
                <a:gd name="T25" fmla="*/ 49614 h 407"/>
                <a:gd name="T26" fmla="*/ 244788 w 406"/>
                <a:gd name="T27" fmla="*/ 23153 h 407"/>
                <a:gd name="T28" fmla="*/ 188553 w 406"/>
                <a:gd name="T29" fmla="*/ 47960 h 407"/>
                <a:gd name="T30" fmla="*/ 234864 w 406"/>
                <a:gd name="T31" fmla="*/ 19846 h 407"/>
                <a:gd name="T32" fmla="*/ 190207 w 406"/>
                <a:gd name="T33" fmla="*/ 39691 h 407"/>
                <a:gd name="T34" fmla="*/ 170359 w 406"/>
                <a:gd name="T35" fmla="*/ 51268 h 407"/>
                <a:gd name="T36" fmla="*/ 16540 w 406"/>
                <a:gd name="T37" fmla="*/ 324146 h 407"/>
                <a:gd name="T38" fmla="*/ 18194 w 406"/>
                <a:gd name="T39" fmla="*/ 324146 h 407"/>
                <a:gd name="T40" fmla="*/ 332449 w 406"/>
                <a:gd name="T41" fmla="*/ 625140 h 407"/>
                <a:gd name="T42" fmla="*/ 229902 w 406"/>
                <a:gd name="T43" fmla="*/ 454797 h 407"/>
                <a:gd name="T44" fmla="*/ 84353 w 406"/>
                <a:gd name="T45" fmla="*/ 411798 h 407"/>
                <a:gd name="T46" fmla="*/ 47965 w 406"/>
                <a:gd name="T47" fmla="*/ 415106 h 407"/>
                <a:gd name="T48" fmla="*/ 8270 w 406"/>
                <a:gd name="T49" fmla="*/ 398568 h 407"/>
                <a:gd name="T50" fmla="*/ 14886 w 406"/>
                <a:gd name="T51" fmla="*/ 436605 h 407"/>
                <a:gd name="T52" fmla="*/ 133972 w 406"/>
                <a:gd name="T53" fmla="*/ 583794 h 407"/>
                <a:gd name="T54" fmla="*/ 28118 w 406"/>
                <a:gd name="T55" fmla="*/ 373761 h 407"/>
                <a:gd name="T56" fmla="*/ 31425 w 406"/>
                <a:gd name="T57" fmla="*/ 365492 h 407"/>
                <a:gd name="T58" fmla="*/ 23156 w 406"/>
                <a:gd name="T59" fmla="*/ 355569 h 407"/>
                <a:gd name="T60" fmla="*/ 13232 w 406"/>
                <a:gd name="T61" fmla="*/ 355569 h 407"/>
                <a:gd name="T62" fmla="*/ 466420 w 406"/>
                <a:gd name="T63" fmla="*/ 61191 h 407"/>
                <a:gd name="T64" fmla="*/ 511078 w 406"/>
                <a:gd name="T65" fmla="*/ 69460 h 407"/>
                <a:gd name="T66" fmla="*/ 645049 w 406"/>
                <a:gd name="T67" fmla="*/ 464720 h 407"/>
                <a:gd name="T68" fmla="*/ 471382 w 406"/>
                <a:gd name="T69" fmla="*/ 61191 h 407"/>
                <a:gd name="T70" fmla="*/ 471382 w 406"/>
                <a:gd name="T71" fmla="*/ 61191 h 407"/>
                <a:gd name="T72" fmla="*/ 654973 w 406"/>
                <a:gd name="T73" fmla="*/ 223264 h 407"/>
                <a:gd name="T74" fmla="*/ 650011 w 406"/>
                <a:gd name="T75" fmla="*/ 196803 h 407"/>
                <a:gd name="T76" fmla="*/ 562351 w 406"/>
                <a:gd name="T77" fmla="*/ 76075 h 407"/>
                <a:gd name="T78" fmla="*/ 320871 w 406"/>
                <a:gd name="T79" fmla="*/ 11577 h 407"/>
                <a:gd name="T80" fmla="*/ 305985 w 406"/>
                <a:gd name="T81" fmla="*/ 24807 h 407"/>
                <a:gd name="T82" fmla="*/ 279521 w 406"/>
                <a:gd name="T83" fmla="*/ 21500 h 407"/>
                <a:gd name="T84" fmla="*/ 274560 w 406"/>
                <a:gd name="T85" fmla="*/ 33076 h 407"/>
                <a:gd name="T86" fmla="*/ 296061 w 406"/>
                <a:gd name="T87" fmla="*/ 28115 h 407"/>
                <a:gd name="T88" fmla="*/ 317563 w 406"/>
                <a:gd name="T89" fmla="*/ 31422 h 407"/>
                <a:gd name="T90" fmla="*/ 305985 w 406"/>
                <a:gd name="T91" fmla="*/ 90959 h 407"/>
                <a:gd name="T92" fmla="*/ 370490 w 406"/>
                <a:gd name="T93" fmla="*/ 44653 h 407"/>
                <a:gd name="T94" fmla="*/ 400261 w 406"/>
                <a:gd name="T95" fmla="*/ 41345 h 407"/>
                <a:gd name="T96" fmla="*/ 491230 w 406"/>
                <a:gd name="T97" fmla="*/ 61191 h 407"/>
                <a:gd name="T98" fmla="*/ 469728 w 406"/>
                <a:gd name="T99" fmla="*/ 82690 h 407"/>
                <a:gd name="T100" fmla="*/ 393646 w 406"/>
                <a:gd name="T101" fmla="*/ 74421 h 407"/>
                <a:gd name="T102" fmla="*/ 310947 w 406"/>
                <a:gd name="T103" fmla="*/ 158766 h 407"/>
                <a:gd name="T104" fmla="*/ 365528 w 406"/>
                <a:gd name="T105" fmla="*/ 309262 h 407"/>
                <a:gd name="T106" fmla="*/ 529271 w 406"/>
                <a:gd name="T107" fmla="*/ 353915 h 407"/>
                <a:gd name="T108" fmla="*/ 539195 w 406"/>
                <a:gd name="T109" fmla="*/ 570564 h 407"/>
                <a:gd name="T110" fmla="*/ 613624 w 406"/>
                <a:gd name="T111" fmla="*/ 128997 h 407"/>
                <a:gd name="T112" fmla="*/ 347334 w 406"/>
                <a:gd name="T113" fmla="*/ 11577 h 407"/>
                <a:gd name="T114" fmla="*/ 353950 w 406"/>
                <a:gd name="T115" fmla="*/ 11577 h 407"/>
                <a:gd name="T116" fmla="*/ 444919 w 406"/>
                <a:gd name="T117" fmla="*/ 23153 h 407"/>
                <a:gd name="T118" fmla="*/ 448227 w 406"/>
                <a:gd name="T119" fmla="*/ 38038 h 407"/>
                <a:gd name="T120" fmla="*/ 456497 w 406"/>
                <a:gd name="T121" fmla="*/ 28115 h 407"/>
                <a:gd name="T122" fmla="*/ 382068 w 406"/>
                <a:gd name="T123" fmla="*/ 54576 h 407"/>
                <a:gd name="T124" fmla="*/ 461458 w 406"/>
                <a:gd name="T125" fmla="*/ 57883 h 407"/>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6" h="407">
                  <a:moveTo>
                    <a:pt x="44" y="222"/>
                  </a:moveTo>
                  <a:cubicBezTo>
                    <a:pt x="44" y="223"/>
                    <a:pt x="45" y="223"/>
                    <a:pt x="45" y="223"/>
                  </a:cubicBezTo>
                  <a:cubicBezTo>
                    <a:pt x="45" y="223"/>
                    <a:pt x="45" y="223"/>
                    <a:pt x="45" y="223"/>
                  </a:cubicBezTo>
                  <a:cubicBezTo>
                    <a:pt x="45" y="222"/>
                    <a:pt x="45" y="222"/>
                    <a:pt x="45" y="222"/>
                  </a:cubicBezTo>
                  <a:cubicBezTo>
                    <a:pt x="45" y="221"/>
                    <a:pt x="45" y="221"/>
                    <a:pt x="45" y="221"/>
                  </a:cubicBezTo>
                  <a:cubicBezTo>
                    <a:pt x="45" y="221"/>
                    <a:pt x="45" y="221"/>
                    <a:pt x="45" y="221"/>
                  </a:cubicBezTo>
                  <a:cubicBezTo>
                    <a:pt x="45" y="221"/>
                    <a:pt x="45" y="221"/>
                    <a:pt x="45" y="221"/>
                  </a:cubicBezTo>
                  <a:cubicBezTo>
                    <a:pt x="44" y="221"/>
                    <a:pt x="44" y="221"/>
                    <a:pt x="44" y="221"/>
                  </a:cubicBezTo>
                  <a:cubicBezTo>
                    <a:pt x="44" y="222"/>
                    <a:pt x="44" y="222"/>
                    <a:pt x="44" y="222"/>
                  </a:cubicBezTo>
                  <a:close/>
                  <a:moveTo>
                    <a:pt x="45" y="221"/>
                  </a:moveTo>
                  <a:cubicBezTo>
                    <a:pt x="45" y="221"/>
                    <a:pt x="45" y="221"/>
                    <a:pt x="45" y="221"/>
                  </a:cubicBezTo>
                  <a:cubicBezTo>
                    <a:pt x="45" y="221"/>
                    <a:pt x="45" y="221"/>
                    <a:pt x="45" y="221"/>
                  </a:cubicBezTo>
                  <a:cubicBezTo>
                    <a:pt x="45" y="221"/>
                    <a:pt x="45" y="220"/>
                    <a:pt x="45" y="220"/>
                  </a:cubicBezTo>
                  <a:cubicBezTo>
                    <a:pt x="45" y="219"/>
                    <a:pt x="45" y="219"/>
                    <a:pt x="45" y="219"/>
                  </a:cubicBezTo>
                  <a:cubicBezTo>
                    <a:pt x="45" y="219"/>
                    <a:pt x="45" y="219"/>
                    <a:pt x="45" y="219"/>
                  </a:cubicBezTo>
                  <a:cubicBezTo>
                    <a:pt x="45" y="219"/>
                    <a:pt x="45" y="219"/>
                    <a:pt x="45" y="219"/>
                  </a:cubicBezTo>
                  <a:cubicBezTo>
                    <a:pt x="44" y="220"/>
                    <a:pt x="44" y="220"/>
                    <a:pt x="44" y="220"/>
                  </a:cubicBezTo>
                  <a:cubicBezTo>
                    <a:pt x="44" y="220"/>
                    <a:pt x="44" y="220"/>
                    <a:pt x="45" y="221"/>
                  </a:cubicBezTo>
                  <a:close/>
                  <a:moveTo>
                    <a:pt x="47" y="225"/>
                  </a:moveTo>
                  <a:cubicBezTo>
                    <a:pt x="47" y="224"/>
                    <a:pt x="47" y="224"/>
                    <a:pt x="47" y="224"/>
                  </a:cubicBezTo>
                  <a:cubicBezTo>
                    <a:pt x="47" y="224"/>
                    <a:pt x="47" y="224"/>
                    <a:pt x="47" y="224"/>
                  </a:cubicBezTo>
                  <a:cubicBezTo>
                    <a:pt x="46" y="224"/>
                    <a:pt x="46" y="224"/>
                    <a:pt x="46" y="224"/>
                  </a:cubicBezTo>
                  <a:cubicBezTo>
                    <a:pt x="46" y="225"/>
                    <a:pt x="46" y="225"/>
                    <a:pt x="46" y="225"/>
                  </a:cubicBezTo>
                  <a:cubicBezTo>
                    <a:pt x="46" y="225"/>
                    <a:pt x="46" y="225"/>
                    <a:pt x="46" y="225"/>
                  </a:cubicBezTo>
                  <a:cubicBezTo>
                    <a:pt x="46" y="226"/>
                    <a:pt x="46" y="226"/>
                    <a:pt x="46" y="226"/>
                  </a:cubicBezTo>
                  <a:cubicBezTo>
                    <a:pt x="46" y="227"/>
                    <a:pt x="46" y="227"/>
                    <a:pt x="46" y="227"/>
                  </a:cubicBezTo>
                  <a:cubicBezTo>
                    <a:pt x="47" y="226"/>
                    <a:pt x="47" y="226"/>
                    <a:pt x="47" y="226"/>
                  </a:cubicBezTo>
                  <a:cubicBezTo>
                    <a:pt x="47" y="226"/>
                    <a:pt x="47" y="225"/>
                    <a:pt x="47" y="225"/>
                  </a:cubicBezTo>
                  <a:close/>
                  <a:moveTo>
                    <a:pt x="40" y="214"/>
                  </a:moveTo>
                  <a:cubicBezTo>
                    <a:pt x="40" y="215"/>
                    <a:pt x="40" y="215"/>
                    <a:pt x="40" y="215"/>
                  </a:cubicBezTo>
                  <a:cubicBezTo>
                    <a:pt x="39" y="215"/>
                    <a:pt x="39" y="215"/>
                    <a:pt x="39" y="215"/>
                  </a:cubicBezTo>
                  <a:cubicBezTo>
                    <a:pt x="39" y="215"/>
                    <a:pt x="39" y="216"/>
                    <a:pt x="40" y="216"/>
                  </a:cubicBezTo>
                  <a:cubicBezTo>
                    <a:pt x="40" y="216"/>
                    <a:pt x="40" y="216"/>
                    <a:pt x="40" y="216"/>
                  </a:cubicBezTo>
                  <a:cubicBezTo>
                    <a:pt x="40" y="216"/>
                    <a:pt x="40" y="216"/>
                    <a:pt x="40" y="216"/>
                  </a:cubicBezTo>
                  <a:cubicBezTo>
                    <a:pt x="40" y="216"/>
                    <a:pt x="40" y="216"/>
                    <a:pt x="40" y="216"/>
                  </a:cubicBezTo>
                  <a:cubicBezTo>
                    <a:pt x="40" y="216"/>
                    <a:pt x="40" y="216"/>
                    <a:pt x="40" y="215"/>
                  </a:cubicBezTo>
                  <a:cubicBezTo>
                    <a:pt x="40" y="214"/>
                    <a:pt x="40" y="214"/>
                    <a:pt x="40" y="214"/>
                  </a:cubicBezTo>
                  <a:cubicBezTo>
                    <a:pt x="40" y="214"/>
                    <a:pt x="40" y="214"/>
                    <a:pt x="40" y="214"/>
                  </a:cubicBezTo>
                  <a:cubicBezTo>
                    <a:pt x="40" y="214"/>
                    <a:pt x="40" y="214"/>
                    <a:pt x="40" y="214"/>
                  </a:cubicBezTo>
                  <a:close/>
                  <a:moveTo>
                    <a:pt x="44" y="217"/>
                  </a:moveTo>
                  <a:cubicBezTo>
                    <a:pt x="43" y="217"/>
                    <a:pt x="43" y="217"/>
                    <a:pt x="43" y="217"/>
                  </a:cubicBezTo>
                  <a:cubicBezTo>
                    <a:pt x="43" y="217"/>
                    <a:pt x="43" y="217"/>
                    <a:pt x="43" y="217"/>
                  </a:cubicBezTo>
                  <a:cubicBezTo>
                    <a:pt x="43" y="218"/>
                    <a:pt x="43" y="219"/>
                    <a:pt x="43" y="219"/>
                  </a:cubicBezTo>
                  <a:cubicBezTo>
                    <a:pt x="43" y="219"/>
                    <a:pt x="43" y="219"/>
                    <a:pt x="43" y="219"/>
                  </a:cubicBezTo>
                  <a:cubicBezTo>
                    <a:pt x="44" y="219"/>
                    <a:pt x="44" y="218"/>
                    <a:pt x="44" y="217"/>
                  </a:cubicBezTo>
                  <a:cubicBezTo>
                    <a:pt x="44" y="217"/>
                    <a:pt x="44" y="217"/>
                    <a:pt x="44" y="217"/>
                  </a:cubicBezTo>
                  <a:close/>
                  <a:moveTo>
                    <a:pt x="41" y="215"/>
                  </a:moveTo>
                  <a:cubicBezTo>
                    <a:pt x="42" y="214"/>
                    <a:pt x="42" y="214"/>
                    <a:pt x="42" y="214"/>
                  </a:cubicBezTo>
                  <a:cubicBezTo>
                    <a:pt x="42" y="214"/>
                    <a:pt x="42" y="214"/>
                    <a:pt x="42" y="214"/>
                  </a:cubicBezTo>
                  <a:cubicBezTo>
                    <a:pt x="41" y="214"/>
                    <a:pt x="41" y="214"/>
                    <a:pt x="41" y="214"/>
                  </a:cubicBezTo>
                  <a:cubicBezTo>
                    <a:pt x="41" y="214"/>
                    <a:pt x="41" y="214"/>
                    <a:pt x="41" y="214"/>
                  </a:cubicBezTo>
                  <a:cubicBezTo>
                    <a:pt x="41" y="214"/>
                    <a:pt x="41" y="214"/>
                    <a:pt x="41" y="214"/>
                  </a:cubicBezTo>
                  <a:cubicBezTo>
                    <a:pt x="41" y="214"/>
                    <a:pt x="41" y="215"/>
                    <a:pt x="41" y="215"/>
                  </a:cubicBezTo>
                  <a:close/>
                  <a:moveTo>
                    <a:pt x="39" y="213"/>
                  </a:moveTo>
                  <a:cubicBezTo>
                    <a:pt x="39" y="212"/>
                    <a:pt x="39" y="212"/>
                    <a:pt x="39" y="212"/>
                  </a:cubicBezTo>
                  <a:cubicBezTo>
                    <a:pt x="39" y="212"/>
                    <a:pt x="39" y="212"/>
                    <a:pt x="39" y="212"/>
                  </a:cubicBezTo>
                  <a:cubicBezTo>
                    <a:pt x="39" y="211"/>
                    <a:pt x="39" y="211"/>
                    <a:pt x="39" y="211"/>
                  </a:cubicBezTo>
                  <a:cubicBezTo>
                    <a:pt x="38" y="211"/>
                    <a:pt x="38" y="211"/>
                    <a:pt x="38" y="211"/>
                  </a:cubicBezTo>
                  <a:cubicBezTo>
                    <a:pt x="38" y="211"/>
                    <a:pt x="38" y="211"/>
                    <a:pt x="38" y="211"/>
                  </a:cubicBezTo>
                  <a:cubicBezTo>
                    <a:pt x="38" y="212"/>
                    <a:pt x="38" y="212"/>
                    <a:pt x="38" y="213"/>
                  </a:cubicBezTo>
                  <a:lnTo>
                    <a:pt x="39" y="213"/>
                  </a:lnTo>
                  <a:close/>
                  <a:moveTo>
                    <a:pt x="41" y="224"/>
                  </a:moveTo>
                  <a:cubicBezTo>
                    <a:pt x="41" y="224"/>
                    <a:pt x="41" y="224"/>
                    <a:pt x="41" y="224"/>
                  </a:cubicBezTo>
                  <a:cubicBezTo>
                    <a:pt x="41" y="224"/>
                    <a:pt x="41" y="224"/>
                    <a:pt x="41" y="224"/>
                  </a:cubicBezTo>
                  <a:cubicBezTo>
                    <a:pt x="41" y="224"/>
                    <a:pt x="41" y="224"/>
                    <a:pt x="41" y="224"/>
                  </a:cubicBezTo>
                  <a:cubicBezTo>
                    <a:pt x="40" y="224"/>
                    <a:pt x="40" y="224"/>
                    <a:pt x="40" y="224"/>
                  </a:cubicBezTo>
                  <a:cubicBezTo>
                    <a:pt x="40" y="224"/>
                    <a:pt x="40" y="224"/>
                    <a:pt x="40" y="224"/>
                  </a:cubicBezTo>
                  <a:cubicBezTo>
                    <a:pt x="40" y="224"/>
                    <a:pt x="40" y="224"/>
                    <a:pt x="40" y="224"/>
                  </a:cubicBezTo>
                  <a:cubicBezTo>
                    <a:pt x="40" y="224"/>
                    <a:pt x="40" y="224"/>
                    <a:pt x="40" y="224"/>
                  </a:cubicBezTo>
                  <a:cubicBezTo>
                    <a:pt x="40" y="224"/>
                    <a:pt x="40" y="224"/>
                    <a:pt x="40" y="224"/>
                  </a:cubicBezTo>
                  <a:cubicBezTo>
                    <a:pt x="40" y="224"/>
                    <a:pt x="40" y="224"/>
                    <a:pt x="40" y="224"/>
                  </a:cubicBezTo>
                  <a:cubicBezTo>
                    <a:pt x="40" y="225"/>
                    <a:pt x="40" y="225"/>
                    <a:pt x="40" y="225"/>
                  </a:cubicBezTo>
                  <a:cubicBezTo>
                    <a:pt x="40" y="225"/>
                    <a:pt x="40" y="225"/>
                    <a:pt x="40" y="225"/>
                  </a:cubicBezTo>
                  <a:cubicBezTo>
                    <a:pt x="40" y="225"/>
                    <a:pt x="40" y="225"/>
                    <a:pt x="40" y="225"/>
                  </a:cubicBezTo>
                  <a:cubicBezTo>
                    <a:pt x="40" y="225"/>
                    <a:pt x="40" y="225"/>
                    <a:pt x="40" y="225"/>
                  </a:cubicBezTo>
                  <a:cubicBezTo>
                    <a:pt x="41" y="225"/>
                    <a:pt x="41" y="225"/>
                    <a:pt x="41" y="225"/>
                  </a:cubicBezTo>
                  <a:cubicBezTo>
                    <a:pt x="41" y="225"/>
                    <a:pt x="41" y="225"/>
                    <a:pt x="41" y="225"/>
                  </a:cubicBezTo>
                  <a:cubicBezTo>
                    <a:pt x="41" y="225"/>
                    <a:pt x="41" y="225"/>
                    <a:pt x="41" y="225"/>
                  </a:cubicBezTo>
                  <a:cubicBezTo>
                    <a:pt x="41" y="225"/>
                    <a:pt x="41" y="225"/>
                    <a:pt x="41" y="225"/>
                  </a:cubicBezTo>
                  <a:cubicBezTo>
                    <a:pt x="41" y="225"/>
                    <a:pt x="41" y="225"/>
                    <a:pt x="41" y="225"/>
                  </a:cubicBezTo>
                  <a:cubicBezTo>
                    <a:pt x="41" y="225"/>
                    <a:pt x="41" y="225"/>
                    <a:pt x="41" y="225"/>
                  </a:cubicBezTo>
                  <a:lnTo>
                    <a:pt x="41" y="224"/>
                  </a:lnTo>
                  <a:close/>
                  <a:moveTo>
                    <a:pt x="48" y="239"/>
                  </a:moveTo>
                  <a:cubicBezTo>
                    <a:pt x="49" y="239"/>
                    <a:pt x="49" y="239"/>
                    <a:pt x="49" y="239"/>
                  </a:cubicBezTo>
                  <a:cubicBezTo>
                    <a:pt x="49" y="239"/>
                    <a:pt x="49" y="239"/>
                    <a:pt x="49" y="239"/>
                  </a:cubicBezTo>
                  <a:cubicBezTo>
                    <a:pt x="49" y="238"/>
                    <a:pt x="48" y="238"/>
                    <a:pt x="48" y="238"/>
                  </a:cubicBezTo>
                  <a:cubicBezTo>
                    <a:pt x="48" y="238"/>
                    <a:pt x="48" y="238"/>
                    <a:pt x="48" y="238"/>
                  </a:cubicBezTo>
                  <a:cubicBezTo>
                    <a:pt x="48" y="238"/>
                    <a:pt x="48" y="238"/>
                    <a:pt x="48" y="238"/>
                  </a:cubicBezTo>
                  <a:cubicBezTo>
                    <a:pt x="48" y="238"/>
                    <a:pt x="48" y="238"/>
                    <a:pt x="48" y="238"/>
                  </a:cubicBezTo>
                  <a:cubicBezTo>
                    <a:pt x="48" y="238"/>
                    <a:pt x="48" y="238"/>
                    <a:pt x="48" y="238"/>
                  </a:cubicBezTo>
                  <a:cubicBezTo>
                    <a:pt x="48" y="238"/>
                    <a:pt x="48" y="238"/>
                    <a:pt x="48" y="238"/>
                  </a:cubicBezTo>
                  <a:cubicBezTo>
                    <a:pt x="48" y="238"/>
                    <a:pt x="48" y="238"/>
                    <a:pt x="48" y="238"/>
                  </a:cubicBezTo>
                  <a:cubicBezTo>
                    <a:pt x="48" y="239"/>
                    <a:pt x="48" y="239"/>
                    <a:pt x="48" y="239"/>
                  </a:cubicBezTo>
                  <a:close/>
                  <a:moveTo>
                    <a:pt x="52" y="230"/>
                  </a:moveTo>
                  <a:cubicBezTo>
                    <a:pt x="51" y="230"/>
                    <a:pt x="51" y="230"/>
                    <a:pt x="51" y="230"/>
                  </a:cubicBezTo>
                  <a:cubicBezTo>
                    <a:pt x="51" y="230"/>
                    <a:pt x="51" y="230"/>
                    <a:pt x="51" y="230"/>
                  </a:cubicBezTo>
                  <a:cubicBezTo>
                    <a:pt x="51" y="231"/>
                    <a:pt x="52" y="232"/>
                    <a:pt x="52" y="232"/>
                  </a:cubicBezTo>
                  <a:cubicBezTo>
                    <a:pt x="52" y="231"/>
                    <a:pt x="52" y="231"/>
                    <a:pt x="52" y="231"/>
                  </a:cubicBezTo>
                  <a:cubicBezTo>
                    <a:pt x="53" y="231"/>
                    <a:pt x="53" y="231"/>
                    <a:pt x="53" y="231"/>
                  </a:cubicBezTo>
                  <a:cubicBezTo>
                    <a:pt x="52" y="230"/>
                    <a:pt x="52" y="230"/>
                    <a:pt x="52" y="230"/>
                  </a:cubicBezTo>
                  <a:close/>
                  <a:moveTo>
                    <a:pt x="3" y="184"/>
                  </a:moveTo>
                  <a:cubicBezTo>
                    <a:pt x="3" y="183"/>
                    <a:pt x="3" y="181"/>
                    <a:pt x="5" y="179"/>
                  </a:cubicBezTo>
                  <a:cubicBezTo>
                    <a:pt x="5" y="179"/>
                    <a:pt x="5" y="180"/>
                    <a:pt x="5" y="181"/>
                  </a:cubicBezTo>
                  <a:cubicBezTo>
                    <a:pt x="5" y="182"/>
                    <a:pt x="5" y="182"/>
                    <a:pt x="5" y="182"/>
                  </a:cubicBezTo>
                  <a:cubicBezTo>
                    <a:pt x="5" y="182"/>
                    <a:pt x="5" y="182"/>
                    <a:pt x="5" y="182"/>
                  </a:cubicBezTo>
                  <a:cubicBezTo>
                    <a:pt x="5" y="181"/>
                    <a:pt x="6" y="181"/>
                    <a:pt x="6" y="180"/>
                  </a:cubicBezTo>
                  <a:cubicBezTo>
                    <a:pt x="6" y="181"/>
                    <a:pt x="6" y="181"/>
                    <a:pt x="6" y="181"/>
                  </a:cubicBezTo>
                  <a:cubicBezTo>
                    <a:pt x="6" y="183"/>
                    <a:pt x="6" y="184"/>
                    <a:pt x="6" y="185"/>
                  </a:cubicBezTo>
                  <a:cubicBezTo>
                    <a:pt x="6" y="186"/>
                    <a:pt x="6" y="188"/>
                    <a:pt x="6" y="189"/>
                  </a:cubicBezTo>
                  <a:cubicBezTo>
                    <a:pt x="6" y="190"/>
                    <a:pt x="6" y="191"/>
                    <a:pt x="6" y="192"/>
                  </a:cubicBezTo>
                  <a:cubicBezTo>
                    <a:pt x="6" y="194"/>
                    <a:pt x="6" y="195"/>
                    <a:pt x="7" y="199"/>
                  </a:cubicBezTo>
                  <a:cubicBezTo>
                    <a:pt x="7" y="199"/>
                    <a:pt x="7" y="199"/>
                    <a:pt x="7" y="199"/>
                  </a:cubicBezTo>
                  <a:cubicBezTo>
                    <a:pt x="7" y="199"/>
                    <a:pt x="7" y="199"/>
                    <a:pt x="7" y="199"/>
                  </a:cubicBezTo>
                  <a:cubicBezTo>
                    <a:pt x="7" y="199"/>
                    <a:pt x="7" y="199"/>
                    <a:pt x="7" y="199"/>
                  </a:cubicBezTo>
                  <a:cubicBezTo>
                    <a:pt x="7" y="199"/>
                    <a:pt x="7" y="199"/>
                    <a:pt x="7" y="199"/>
                  </a:cubicBezTo>
                  <a:cubicBezTo>
                    <a:pt x="9" y="195"/>
                    <a:pt x="9" y="194"/>
                    <a:pt x="9" y="184"/>
                  </a:cubicBezTo>
                  <a:cubicBezTo>
                    <a:pt x="9" y="174"/>
                    <a:pt x="9" y="172"/>
                    <a:pt x="10" y="170"/>
                  </a:cubicBezTo>
                  <a:cubicBezTo>
                    <a:pt x="11" y="166"/>
                    <a:pt x="12" y="163"/>
                    <a:pt x="13" y="160"/>
                  </a:cubicBezTo>
                  <a:cubicBezTo>
                    <a:pt x="14" y="158"/>
                    <a:pt x="15" y="155"/>
                    <a:pt x="16" y="153"/>
                  </a:cubicBezTo>
                  <a:cubicBezTo>
                    <a:pt x="16" y="153"/>
                    <a:pt x="16" y="153"/>
                    <a:pt x="16" y="153"/>
                  </a:cubicBezTo>
                  <a:cubicBezTo>
                    <a:pt x="16" y="153"/>
                    <a:pt x="16" y="153"/>
                    <a:pt x="16" y="153"/>
                  </a:cubicBezTo>
                  <a:cubicBezTo>
                    <a:pt x="22" y="138"/>
                    <a:pt x="23" y="135"/>
                    <a:pt x="24" y="133"/>
                  </a:cubicBezTo>
                  <a:cubicBezTo>
                    <a:pt x="24" y="133"/>
                    <a:pt x="24" y="133"/>
                    <a:pt x="24" y="133"/>
                  </a:cubicBezTo>
                  <a:cubicBezTo>
                    <a:pt x="24" y="132"/>
                    <a:pt x="24" y="132"/>
                    <a:pt x="24" y="132"/>
                  </a:cubicBezTo>
                  <a:cubicBezTo>
                    <a:pt x="28" y="127"/>
                    <a:pt x="31" y="122"/>
                    <a:pt x="34" y="116"/>
                  </a:cubicBezTo>
                  <a:cubicBezTo>
                    <a:pt x="37" y="109"/>
                    <a:pt x="41" y="102"/>
                    <a:pt x="48" y="96"/>
                  </a:cubicBezTo>
                  <a:cubicBezTo>
                    <a:pt x="48" y="96"/>
                    <a:pt x="48" y="96"/>
                    <a:pt x="48" y="96"/>
                  </a:cubicBezTo>
                  <a:cubicBezTo>
                    <a:pt x="48" y="96"/>
                    <a:pt x="48" y="96"/>
                    <a:pt x="48" y="96"/>
                  </a:cubicBezTo>
                  <a:cubicBezTo>
                    <a:pt x="49" y="95"/>
                    <a:pt x="51" y="93"/>
                    <a:pt x="52" y="92"/>
                  </a:cubicBezTo>
                  <a:cubicBezTo>
                    <a:pt x="53" y="91"/>
                    <a:pt x="53" y="90"/>
                    <a:pt x="54" y="90"/>
                  </a:cubicBezTo>
                  <a:cubicBezTo>
                    <a:pt x="50" y="94"/>
                    <a:pt x="50" y="95"/>
                    <a:pt x="49" y="97"/>
                  </a:cubicBezTo>
                  <a:cubicBezTo>
                    <a:pt x="49" y="97"/>
                    <a:pt x="49" y="97"/>
                    <a:pt x="49" y="97"/>
                  </a:cubicBezTo>
                  <a:cubicBezTo>
                    <a:pt x="49" y="97"/>
                    <a:pt x="49" y="97"/>
                    <a:pt x="49" y="97"/>
                  </a:cubicBezTo>
                  <a:cubicBezTo>
                    <a:pt x="50" y="97"/>
                    <a:pt x="50" y="97"/>
                    <a:pt x="50" y="97"/>
                  </a:cubicBezTo>
                  <a:cubicBezTo>
                    <a:pt x="54" y="93"/>
                    <a:pt x="62" y="85"/>
                    <a:pt x="62" y="85"/>
                  </a:cubicBezTo>
                  <a:cubicBezTo>
                    <a:pt x="62" y="85"/>
                    <a:pt x="62" y="85"/>
                    <a:pt x="62" y="85"/>
                  </a:cubicBezTo>
                  <a:cubicBezTo>
                    <a:pt x="62" y="85"/>
                    <a:pt x="62" y="85"/>
                    <a:pt x="62" y="85"/>
                  </a:cubicBezTo>
                  <a:cubicBezTo>
                    <a:pt x="62" y="84"/>
                    <a:pt x="62" y="84"/>
                    <a:pt x="62" y="84"/>
                  </a:cubicBezTo>
                  <a:cubicBezTo>
                    <a:pt x="61" y="84"/>
                    <a:pt x="60" y="84"/>
                    <a:pt x="60" y="84"/>
                  </a:cubicBezTo>
                  <a:cubicBezTo>
                    <a:pt x="59" y="84"/>
                    <a:pt x="59" y="84"/>
                    <a:pt x="59" y="84"/>
                  </a:cubicBezTo>
                  <a:cubicBezTo>
                    <a:pt x="59" y="82"/>
                    <a:pt x="60" y="81"/>
                    <a:pt x="61" y="79"/>
                  </a:cubicBezTo>
                  <a:cubicBezTo>
                    <a:pt x="62" y="78"/>
                    <a:pt x="63" y="76"/>
                    <a:pt x="64" y="75"/>
                  </a:cubicBezTo>
                  <a:cubicBezTo>
                    <a:pt x="64" y="75"/>
                    <a:pt x="64" y="75"/>
                    <a:pt x="63" y="74"/>
                  </a:cubicBezTo>
                  <a:cubicBezTo>
                    <a:pt x="63" y="74"/>
                    <a:pt x="63" y="74"/>
                    <a:pt x="63" y="74"/>
                  </a:cubicBezTo>
                  <a:cubicBezTo>
                    <a:pt x="63" y="74"/>
                    <a:pt x="63" y="74"/>
                    <a:pt x="63" y="74"/>
                  </a:cubicBezTo>
                  <a:cubicBezTo>
                    <a:pt x="63" y="74"/>
                    <a:pt x="63" y="74"/>
                    <a:pt x="63" y="74"/>
                  </a:cubicBezTo>
                  <a:cubicBezTo>
                    <a:pt x="62" y="74"/>
                    <a:pt x="60" y="76"/>
                    <a:pt x="57" y="79"/>
                  </a:cubicBezTo>
                  <a:cubicBezTo>
                    <a:pt x="59" y="76"/>
                    <a:pt x="62" y="73"/>
                    <a:pt x="62" y="73"/>
                  </a:cubicBezTo>
                  <a:cubicBezTo>
                    <a:pt x="62" y="73"/>
                    <a:pt x="78" y="62"/>
                    <a:pt x="80" y="61"/>
                  </a:cubicBezTo>
                  <a:cubicBezTo>
                    <a:pt x="79" y="63"/>
                    <a:pt x="77" y="64"/>
                    <a:pt x="76" y="65"/>
                  </a:cubicBezTo>
                  <a:cubicBezTo>
                    <a:pt x="73" y="69"/>
                    <a:pt x="71" y="72"/>
                    <a:pt x="69" y="76"/>
                  </a:cubicBezTo>
                  <a:cubicBezTo>
                    <a:pt x="68" y="76"/>
                    <a:pt x="68" y="76"/>
                    <a:pt x="68" y="76"/>
                  </a:cubicBezTo>
                  <a:cubicBezTo>
                    <a:pt x="69" y="76"/>
                    <a:pt x="69" y="76"/>
                    <a:pt x="69" y="76"/>
                  </a:cubicBezTo>
                  <a:cubicBezTo>
                    <a:pt x="70" y="76"/>
                    <a:pt x="72" y="75"/>
                    <a:pt x="73" y="74"/>
                  </a:cubicBezTo>
                  <a:cubicBezTo>
                    <a:pt x="74" y="73"/>
                    <a:pt x="75" y="73"/>
                    <a:pt x="76" y="72"/>
                  </a:cubicBezTo>
                  <a:cubicBezTo>
                    <a:pt x="76" y="73"/>
                    <a:pt x="76" y="73"/>
                    <a:pt x="76" y="73"/>
                  </a:cubicBezTo>
                  <a:cubicBezTo>
                    <a:pt x="76" y="73"/>
                    <a:pt x="76" y="73"/>
                    <a:pt x="76" y="73"/>
                  </a:cubicBezTo>
                  <a:cubicBezTo>
                    <a:pt x="78" y="73"/>
                    <a:pt x="79" y="73"/>
                    <a:pt x="79" y="73"/>
                  </a:cubicBezTo>
                  <a:cubicBezTo>
                    <a:pt x="79" y="73"/>
                    <a:pt x="79" y="73"/>
                    <a:pt x="79" y="73"/>
                  </a:cubicBezTo>
                  <a:cubicBezTo>
                    <a:pt x="81" y="71"/>
                    <a:pt x="81" y="70"/>
                    <a:pt x="82" y="69"/>
                  </a:cubicBezTo>
                  <a:cubicBezTo>
                    <a:pt x="82" y="69"/>
                    <a:pt x="82" y="69"/>
                    <a:pt x="82" y="69"/>
                  </a:cubicBezTo>
                  <a:cubicBezTo>
                    <a:pt x="81" y="69"/>
                    <a:pt x="81" y="69"/>
                    <a:pt x="81" y="69"/>
                  </a:cubicBezTo>
                  <a:cubicBezTo>
                    <a:pt x="81" y="68"/>
                    <a:pt x="81" y="67"/>
                    <a:pt x="83" y="64"/>
                  </a:cubicBezTo>
                  <a:cubicBezTo>
                    <a:pt x="83" y="64"/>
                    <a:pt x="83" y="64"/>
                    <a:pt x="83" y="64"/>
                  </a:cubicBezTo>
                  <a:cubicBezTo>
                    <a:pt x="83" y="63"/>
                    <a:pt x="83" y="63"/>
                    <a:pt x="83" y="63"/>
                  </a:cubicBezTo>
                  <a:cubicBezTo>
                    <a:pt x="83" y="63"/>
                    <a:pt x="83" y="63"/>
                    <a:pt x="83" y="63"/>
                  </a:cubicBezTo>
                  <a:cubicBezTo>
                    <a:pt x="82" y="63"/>
                    <a:pt x="82" y="63"/>
                    <a:pt x="80" y="64"/>
                  </a:cubicBezTo>
                  <a:cubicBezTo>
                    <a:pt x="80" y="64"/>
                    <a:pt x="80" y="64"/>
                    <a:pt x="80" y="64"/>
                  </a:cubicBezTo>
                  <a:cubicBezTo>
                    <a:pt x="80" y="64"/>
                    <a:pt x="81" y="63"/>
                    <a:pt x="83" y="59"/>
                  </a:cubicBezTo>
                  <a:cubicBezTo>
                    <a:pt x="84" y="58"/>
                    <a:pt x="84" y="57"/>
                    <a:pt x="85" y="56"/>
                  </a:cubicBezTo>
                  <a:cubicBezTo>
                    <a:pt x="86" y="55"/>
                    <a:pt x="86" y="54"/>
                    <a:pt x="87" y="53"/>
                  </a:cubicBezTo>
                  <a:cubicBezTo>
                    <a:pt x="87" y="53"/>
                    <a:pt x="87" y="53"/>
                    <a:pt x="87" y="53"/>
                  </a:cubicBezTo>
                  <a:cubicBezTo>
                    <a:pt x="87" y="53"/>
                    <a:pt x="87" y="53"/>
                    <a:pt x="86" y="52"/>
                  </a:cubicBezTo>
                  <a:cubicBezTo>
                    <a:pt x="87" y="52"/>
                    <a:pt x="87" y="51"/>
                    <a:pt x="87" y="51"/>
                  </a:cubicBezTo>
                  <a:cubicBezTo>
                    <a:pt x="87" y="51"/>
                    <a:pt x="87" y="51"/>
                    <a:pt x="87" y="51"/>
                  </a:cubicBezTo>
                  <a:cubicBezTo>
                    <a:pt x="87" y="51"/>
                    <a:pt x="87" y="51"/>
                    <a:pt x="87" y="51"/>
                  </a:cubicBezTo>
                  <a:cubicBezTo>
                    <a:pt x="86" y="51"/>
                    <a:pt x="86" y="51"/>
                    <a:pt x="85" y="50"/>
                  </a:cubicBezTo>
                  <a:cubicBezTo>
                    <a:pt x="85" y="50"/>
                    <a:pt x="85" y="50"/>
                    <a:pt x="85" y="50"/>
                  </a:cubicBezTo>
                  <a:cubicBezTo>
                    <a:pt x="85" y="50"/>
                    <a:pt x="85" y="50"/>
                    <a:pt x="85" y="50"/>
                  </a:cubicBezTo>
                  <a:cubicBezTo>
                    <a:pt x="85" y="49"/>
                    <a:pt x="86" y="47"/>
                    <a:pt x="91" y="41"/>
                  </a:cubicBezTo>
                  <a:cubicBezTo>
                    <a:pt x="91" y="41"/>
                    <a:pt x="91" y="41"/>
                    <a:pt x="91" y="41"/>
                  </a:cubicBezTo>
                  <a:cubicBezTo>
                    <a:pt x="91" y="41"/>
                    <a:pt x="91" y="41"/>
                    <a:pt x="91" y="41"/>
                  </a:cubicBezTo>
                  <a:cubicBezTo>
                    <a:pt x="91" y="41"/>
                    <a:pt x="91" y="41"/>
                    <a:pt x="91" y="41"/>
                  </a:cubicBezTo>
                  <a:cubicBezTo>
                    <a:pt x="91" y="41"/>
                    <a:pt x="91" y="41"/>
                    <a:pt x="91" y="41"/>
                  </a:cubicBezTo>
                  <a:cubicBezTo>
                    <a:pt x="91" y="41"/>
                    <a:pt x="91" y="41"/>
                    <a:pt x="91" y="41"/>
                  </a:cubicBezTo>
                  <a:cubicBezTo>
                    <a:pt x="91" y="41"/>
                    <a:pt x="91" y="41"/>
                    <a:pt x="91" y="41"/>
                  </a:cubicBezTo>
                  <a:cubicBezTo>
                    <a:pt x="90" y="41"/>
                    <a:pt x="89" y="42"/>
                    <a:pt x="88" y="43"/>
                  </a:cubicBezTo>
                  <a:cubicBezTo>
                    <a:pt x="87" y="44"/>
                    <a:pt x="85" y="46"/>
                    <a:pt x="84" y="46"/>
                  </a:cubicBezTo>
                  <a:cubicBezTo>
                    <a:pt x="84" y="45"/>
                    <a:pt x="86" y="44"/>
                    <a:pt x="86" y="43"/>
                  </a:cubicBezTo>
                  <a:cubicBezTo>
                    <a:pt x="87" y="42"/>
                    <a:pt x="88" y="41"/>
                    <a:pt x="89" y="40"/>
                  </a:cubicBezTo>
                  <a:cubicBezTo>
                    <a:pt x="89" y="40"/>
                    <a:pt x="89" y="40"/>
                    <a:pt x="89" y="40"/>
                  </a:cubicBezTo>
                  <a:cubicBezTo>
                    <a:pt x="89" y="40"/>
                    <a:pt x="89" y="40"/>
                    <a:pt x="89" y="40"/>
                  </a:cubicBezTo>
                  <a:cubicBezTo>
                    <a:pt x="79" y="44"/>
                    <a:pt x="63" y="63"/>
                    <a:pt x="51" y="77"/>
                  </a:cubicBezTo>
                  <a:cubicBezTo>
                    <a:pt x="52" y="76"/>
                    <a:pt x="53" y="73"/>
                    <a:pt x="59" y="66"/>
                  </a:cubicBezTo>
                  <a:cubicBezTo>
                    <a:pt x="59" y="66"/>
                    <a:pt x="59" y="66"/>
                    <a:pt x="59" y="66"/>
                  </a:cubicBezTo>
                  <a:cubicBezTo>
                    <a:pt x="58" y="66"/>
                    <a:pt x="58" y="66"/>
                    <a:pt x="58" y="66"/>
                  </a:cubicBezTo>
                  <a:cubicBezTo>
                    <a:pt x="59" y="66"/>
                    <a:pt x="59" y="66"/>
                    <a:pt x="60" y="64"/>
                  </a:cubicBezTo>
                  <a:cubicBezTo>
                    <a:pt x="60" y="64"/>
                    <a:pt x="60" y="64"/>
                    <a:pt x="60" y="64"/>
                  </a:cubicBezTo>
                  <a:cubicBezTo>
                    <a:pt x="60" y="64"/>
                    <a:pt x="60" y="64"/>
                    <a:pt x="60" y="64"/>
                  </a:cubicBezTo>
                  <a:cubicBezTo>
                    <a:pt x="60" y="63"/>
                    <a:pt x="60" y="63"/>
                    <a:pt x="60" y="63"/>
                  </a:cubicBezTo>
                  <a:cubicBezTo>
                    <a:pt x="60" y="63"/>
                    <a:pt x="60" y="63"/>
                    <a:pt x="60" y="63"/>
                  </a:cubicBezTo>
                  <a:cubicBezTo>
                    <a:pt x="60" y="63"/>
                    <a:pt x="60" y="63"/>
                    <a:pt x="60" y="63"/>
                  </a:cubicBezTo>
                  <a:cubicBezTo>
                    <a:pt x="60" y="63"/>
                    <a:pt x="60" y="63"/>
                    <a:pt x="60" y="63"/>
                  </a:cubicBezTo>
                  <a:cubicBezTo>
                    <a:pt x="61" y="62"/>
                    <a:pt x="63" y="60"/>
                    <a:pt x="64" y="59"/>
                  </a:cubicBezTo>
                  <a:cubicBezTo>
                    <a:pt x="67" y="57"/>
                    <a:pt x="69" y="54"/>
                    <a:pt x="71" y="52"/>
                  </a:cubicBezTo>
                  <a:cubicBezTo>
                    <a:pt x="71" y="52"/>
                    <a:pt x="71" y="52"/>
                    <a:pt x="71" y="52"/>
                  </a:cubicBezTo>
                  <a:cubicBezTo>
                    <a:pt x="71" y="52"/>
                    <a:pt x="71" y="52"/>
                    <a:pt x="71" y="52"/>
                  </a:cubicBezTo>
                  <a:cubicBezTo>
                    <a:pt x="71" y="52"/>
                    <a:pt x="71" y="52"/>
                    <a:pt x="71" y="52"/>
                  </a:cubicBezTo>
                  <a:cubicBezTo>
                    <a:pt x="71" y="52"/>
                    <a:pt x="71" y="52"/>
                    <a:pt x="71" y="52"/>
                  </a:cubicBezTo>
                  <a:cubicBezTo>
                    <a:pt x="71" y="52"/>
                    <a:pt x="71" y="52"/>
                    <a:pt x="71" y="52"/>
                  </a:cubicBezTo>
                  <a:cubicBezTo>
                    <a:pt x="71" y="52"/>
                    <a:pt x="71" y="52"/>
                    <a:pt x="71" y="52"/>
                  </a:cubicBezTo>
                  <a:cubicBezTo>
                    <a:pt x="69" y="54"/>
                    <a:pt x="67" y="56"/>
                    <a:pt x="64" y="59"/>
                  </a:cubicBezTo>
                  <a:cubicBezTo>
                    <a:pt x="61" y="62"/>
                    <a:pt x="61" y="62"/>
                    <a:pt x="61" y="62"/>
                  </a:cubicBezTo>
                  <a:cubicBezTo>
                    <a:pt x="49" y="74"/>
                    <a:pt x="47" y="76"/>
                    <a:pt x="39" y="88"/>
                  </a:cubicBezTo>
                  <a:cubicBezTo>
                    <a:pt x="28" y="105"/>
                    <a:pt x="27" y="106"/>
                    <a:pt x="22" y="117"/>
                  </a:cubicBezTo>
                  <a:cubicBezTo>
                    <a:pt x="13" y="136"/>
                    <a:pt x="13" y="136"/>
                    <a:pt x="9" y="148"/>
                  </a:cubicBezTo>
                  <a:cubicBezTo>
                    <a:pt x="9" y="148"/>
                    <a:pt x="9" y="148"/>
                    <a:pt x="9" y="148"/>
                  </a:cubicBezTo>
                  <a:cubicBezTo>
                    <a:pt x="9" y="149"/>
                    <a:pt x="9" y="149"/>
                    <a:pt x="9" y="149"/>
                  </a:cubicBezTo>
                  <a:cubicBezTo>
                    <a:pt x="7" y="155"/>
                    <a:pt x="5" y="163"/>
                    <a:pt x="4" y="168"/>
                  </a:cubicBezTo>
                  <a:cubicBezTo>
                    <a:pt x="2" y="180"/>
                    <a:pt x="2" y="180"/>
                    <a:pt x="2" y="180"/>
                  </a:cubicBezTo>
                  <a:cubicBezTo>
                    <a:pt x="2" y="180"/>
                    <a:pt x="2" y="183"/>
                    <a:pt x="1" y="188"/>
                  </a:cubicBezTo>
                  <a:cubicBezTo>
                    <a:pt x="1" y="188"/>
                    <a:pt x="1" y="190"/>
                    <a:pt x="1" y="194"/>
                  </a:cubicBezTo>
                  <a:cubicBezTo>
                    <a:pt x="0" y="195"/>
                    <a:pt x="0" y="195"/>
                    <a:pt x="0" y="195"/>
                  </a:cubicBezTo>
                  <a:cubicBezTo>
                    <a:pt x="1" y="195"/>
                    <a:pt x="1" y="195"/>
                    <a:pt x="1" y="195"/>
                  </a:cubicBezTo>
                  <a:cubicBezTo>
                    <a:pt x="1" y="195"/>
                    <a:pt x="1" y="189"/>
                    <a:pt x="1" y="189"/>
                  </a:cubicBezTo>
                  <a:cubicBezTo>
                    <a:pt x="1" y="189"/>
                    <a:pt x="1" y="189"/>
                    <a:pt x="1" y="189"/>
                  </a:cubicBezTo>
                  <a:cubicBezTo>
                    <a:pt x="2" y="188"/>
                    <a:pt x="2" y="188"/>
                    <a:pt x="2" y="188"/>
                  </a:cubicBezTo>
                  <a:cubicBezTo>
                    <a:pt x="2" y="188"/>
                    <a:pt x="2" y="188"/>
                    <a:pt x="2" y="188"/>
                  </a:cubicBezTo>
                  <a:cubicBezTo>
                    <a:pt x="2" y="188"/>
                    <a:pt x="2" y="188"/>
                    <a:pt x="2" y="188"/>
                  </a:cubicBezTo>
                  <a:cubicBezTo>
                    <a:pt x="2" y="188"/>
                    <a:pt x="2" y="188"/>
                    <a:pt x="2" y="188"/>
                  </a:cubicBezTo>
                  <a:cubicBezTo>
                    <a:pt x="3" y="187"/>
                    <a:pt x="3" y="186"/>
                    <a:pt x="3" y="184"/>
                  </a:cubicBezTo>
                  <a:close/>
                  <a:moveTo>
                    <a:pt x="47" y="230"/>
                  </a:moveTo>
                  <a:cubicBezTo>
                    <a:pt x="48" y="230"/>
                    <a:pt x="48" y="230"/>
                    <a:pt x="48" y="230"/>
                  </a:cubicBezTo>
                  <a:cubicBezTo>
                    <a:pt x="48" y="229"/>
                    <a:pt x="48" y="229"/>
                    <a:pt x="48" y="229"/>
                  </a:cubicBezTo>
                  <a:cubicBezTo>
                    <a:pt x="48" y="228"/>
                    <a:pt x="48" y="228"/>
                    <a:pt x="48" y="228"/>
                  </a:cubicBezTo>
                  <a:cubicBezTo>
                    <a:pt x="47" y="228"/>
                    <a:pt x="47" y="228"/>
                    <a:pt x="47" y="228"/>
                  </a:cubicBezTo>
                  <a:cubicBezTo>
                    <a:pt x="47" y="228"/>
                    <a:pt x="47" y="228"/>
                    <a:pt x="47" y="228"/>
                  </a:cubicBezTo>
                  <a:cubicBezTo>
                    <a:pt x="47" y="229"/>
                    <a:pt x="47" y="229"/>
                    <a:pt x="47" y="229"/>
                  </a:cubicBezTo>
                  <a:lnTo>
                    <a:pt x="47" y="230"/>
                  </a:lnTo>
                  <a:close/>
                  <a:moveTo>
                    <a:pt x="48" y="234"/>
                  </a:moveTo>
                  <a:cubicBezTo>
                    <a:pt x="49" y="233"/>
                    <a:pt x="49" y="233"/>
                    <a:pt x="49" y="233"/>
                  </a:cubicBezTo>
                  <a:cubicBezTo>
                    <a:pt x="49" y="233"/>
                    <a:pt x="49" y="233"/>
                    <a:pt x="49" y="233"/>
                  </a:cubicBezTo>
                  <a:cubicBezTo>
                    <a:pt x="49" y="232"/>
                    <a:pt x="48" y="232"/>
                    <a:pt x="48" y="232"/>
                  </a:cubicBezTo>
                  <a:cubicBezTo>
                    <a:pt x="48" y="232"/>
                    <a:pt x="48" y="232"/>
                    <a:pt x="48" y="232"/>
                  </a:cubicBezTo>
                  <a:cubicBezTo>
                    <a:pt x="47" y="232"/>
                    <a:pt x="47" y="232"/>
                    <a:pt x="47" y="232"/>
                  </a:cubicBezTo>
                  <a:cubicBezTo>
                    <a:pt x="48" y="233"/>
                    <a:pt x="48" y="234"/>
                    <a:pt x="48" y="234"/>
                  </a:cubicBezTo>
                  <a:close/>
                  <a:moveTo>
                    <a:pt x="76" y="49"/>
                  </a:moveTo>
                  <a:cubicBezTo>
                    <a:pt x="77" y="47"/>
                    <a:pt x="80" y="46"/>
                    <a:pt x="82" y="44"/>
                  </a:cubicBezTo>
                  <a:cubicBezTo>
                    <a:pt x="82" y="44"/>
                    <a:pt x="82" y="44"/>
                    <a:pt x="82" y="44"/>
                  </a:cubicBezTo>
                  <a:cubicBezTo>
                    <a:pt x="86" y="41"/>
                    <a:pt x="86" y="41"/>
                    <a:pt x="86" y="41"/>
                  </a:cubicBezTo>
                  <a:cubicBezTo>
                    <a:pt x="86" y="41"/>
                    <a:pt x="86" y="41"/>
                    <a:pt x="86" y="41"/>
                  </a:cubicBezTo>
                  <a:cubicBezTo>
                    <a:pt x="86" y="41"/>
                    <a:pt x="86" y="41"/>
                    <a:pt x="86" y="41"/>
                  </a:cubicBezTo>
                  <a:cubicBezTo>
                    <a:pt x="87" y="41"/>
                    <a:pt x="89" y="39"/>
                    <a:pt x="89" y="39"/>
                  </a:cubicBezTo>
                  <a:cubicBezTo>
                    <a:pt x="89" y="39"/>
                    <a:pt x="90" y="38"/>
                    <a:pt x="91" y="37"/>
                  </a:cubicBezTo>
                  <a:cubicBezTo>
                    <a:pt x="95" y="35"/>
                    <a:pt x="99" y="32"/>
                    <a:pt x="102" y="30"/>
                  </a:cubicBezTo>
                  <a:cubicBezTo>
                    <a:pt x="102" y="30"/>
                    <a:pt x="102" y="30"/>
                    <a:pt x="102" y="30"/>
                  </a:cubicBezTo>
                  <a:cubicBezTo>
                    <a:pt x="102" y="30"/>
                    <a:pt x="102" y="30"/>
                    <a:pt x="102" y="30"/>
                  </a:cubicBezTo>
                  <a:cubicBezTo>
                    <a:pt x="102" y="30"/>
                    <a:pt x="102" y="30"/>
                    <a:pt x="102" y="30"/>
                  </a:cubicBezTo>
                  <a:cubicBezTo>
                    <a:pt x="102" y="30"/>
                    <a:pt x="102" y="30"/>
                    <a:pt x="102" y="30"/>
                  </a:cubicBezTo>
                  <a:cubicBezTo>
                    <a:pt x="102" y="30"/>
                    <a:pt x="102" y="30"/>
                    <a:pt x="102" y="30"/>
                  </a:cubicBezTo>
                  <a:cubicBezTo>
                    <a:pt x="101" y="30"/>
                    <a:pt x="101" y="30"/>
                    <a:pt x="101" y="30"/>
                  </a:cubicBezTo>
                  <a:cubicBezTo>
                    <a:pt x="100" y="31"/>
                    <a:pt x="95" y="34"/>
                    <a:pt x="91" y="37"/>
                  </a:cubicBezTo>
                  <a:cubicBezTo>
                    <a:pt x="89" y="38"/>
                    <a:pt x="89" y="38"/>
                    <a:pt x="89" y="38"/>
                  </a:cubicBezTo>
                  <a:cubicBezTo>
                    <a:pt x="88" y="39"/>
                    <a:pt x="88" y="39"/>
                    <a:pt x="88" y="39"/>
                  </a:cubicBezTo>
                  <a:cubicBezTo>
                    <a:pt x="88" y="39"/>
                    <a:pt x="88" y="39"/>
                    <a:pt x="88" y="39"/>
                  </a:cubicBezTo>
                  <a:cubicBezTo>
                    <a:pt x="84" y="42"/>
                    <a:pt x="84" y="42"/>
                    <a:pt x="76" y="48"/>
                  </a:cubicBezTo>
                  <a:cubicBezTo>
                    <a:pt x="75" y="49"/>
                    <a:pt x="75" y="49"/>
                    <a:pt x="75" y="49"/>
                  </a:cubicBezTo>
                  <a:cubicBezTo>
                    <a:pt x="76" y="49"/>
                    <a:pt x="76" y="49"/>
                    <a:pt x="76" y="49"/>
                  </a:cubicBezTo>
                  <a:close/>
                  <a:moveTo>
                    <a:pt x="141" y="14"/>
                  </a:moveTo>
                  <a:cubicBezTo>
                    <a:pt x="141" y="14"/>
                    <a:pt x="141" y="14"/>
                    <a:pt x="141" y="14"/>
                  </a:cubicBezTo>
                  <a:cubicBezTo>
                    <a:pt x="141" y="14"/>
                    <a:pt x="141" y="14"/>
                    <a:pt x="141" y="14"/>
                  </a:cubicBezTo>
                  <a:cubicBezTo>
                    <a:pt x="142" y="14"/>
                    <a:pt x="142" y="14"/>
                    <a:pt x="142" y="14"/>
                  </a:cubicBezTo>
                  <a:cubicBezTo>
                    <a:pt x="143" y="14"/>
                    <a:pt x="143" y="14"/>
                    <a:pt x="143" y="14"/>
                  </a:cubicBezTo>
                  <a:cubicBezTo>
                    <a:pt x="143" y="14"/>
                    <a:pt x="143" y="14"/>
                    <a:pt x="143" y="14"/>
                  </a:cubicBezTo>
                  <a:cubicBezTo>
                    <a:pt x="143" y="14"/>
                    <a:pt x="143" y="14"/>
                    <a:pt x="143" y="14"/>
                  </a:cubicBezTo>
                  <a:cubicBezTo>
                    <a:pt x="143" y="14"/>
                    <a:pt x="143" y="14"/>
                    <a:pt x="143" y="14"/>
                  </a:cubicBezTo>
                  <a:cubicBezTo>
                    <a:pt x="143" y="14"/>
                    <a:pt x="143" y="14"/>
                    <a:pt x="144" y="14"/>
                  </a:cubicBezTo>
                  <a:cubicBezTo>
                    <a:pt x="143" y="15"/>
                    <a:pt x="143" y="15"/>
                    <a:pt x="143" y="15"/>
                  </a:cubicBezTo>
                  <a:cubicBezTo>
                    <a:pt x="143" y="15"/>
                    <a:pt x="143" y="15"/>
                    <a:pt x="143" y="15"/>
                  </a:cubicBezTo>
                  <a:cubicBezTo>
                    <a:pt x="144" y="15"/>
                    <a:pt x="148" y="14"/>
                    <a:pt x="148" y="14"/>
                  </a:cubicBezTo>
                  <a:cubicBezTo>
                    <a:pt x="149" y="13"/>
                    <a:pt x="149" y="13"/>
                    <a:pt x="149" y="13"/>
                  </a:cubicBezTo>
                  <a:cubicBezTo>
                    <a:pt x="149" y="13"/>
                    <a:pt x="149" y="13"/>
                    <a:pt x="149" y="13"/>
                  </a:cubicBezTo>
                  <a:cubicBezTo>
                    <a:pt x="150" y="12"/>
                    <a:pt x="150" y="12"/>
                    <a:pt x="150" y="12"/>
                  </a:cubicBezTo>
                  <a:cubicBezTo>
                    <a:pt x="151" y="12"/>
                    <a:pt x="151" y="12"/>
                    <a:pt x="151" y="12"/>
                  </a:cubicBezTo>
                  <a:cubicBezTo>
                    <a:pt x="152" y="11"/>
                    <a:pt x="152" y="11"/>
                    <a:pt x="152" y="11"/>
                  </a:cubicBezTo>
                  <a:cubicBezTo>
                    <a:pt x="152" y="11"/>
                    <a:pt x="152" y="11"/>
                    <a:pt x="152" y="11"/>
                  </a:cubicBezTo>
                  <a:cubicBezTo>
                    <a:pt x="152" y="11"/>
                    <a:pt x="152" y="11"/>
                    <a:pt x="152" y="11"/>
                  </a:cubicBezTo>
                  <a:cubicBezTo>
                    <a:pt x="149" y="11"/>
                    <a:pt x="149" y="11"/>
                    <a:pt x="149" y="11"/>
                  </a:cubicBezTo>
                  <a:cubicBezTo>
                    <a:pt x="145" y="12"/>
                    <a:pt x="145" y="12"/>
                    <a:pt x="145" y="12"/>
                  </a:cubicBezTo>
                  <a:cubicBezTo>
                    <a:pt x="145" y="13"/>
                    <a:pt x="145" y="13"/>
                    <a:pt x="145" y="13"/>
                  </a:cubicBezTo>
                  <a:cubicBezTo>
                    <a:pt x="145" y="13"/>
                    <a:pt x="145" y="13"/>
                    <a:pt x="145" y="13"/>
                  </a:cubicBezTo>
                  <a:cubicBezTo>
                    <a:pt x="144" y="12"/>
                    <a:pt x="144" y="13"/>
                    <a:pt x="143" y="13"/>
                  </a:cubicBezTo>
                  <a:cubicBezTo>
                    <a:pt x="141" y="13"/>
                    <a:pt x="141" y="14"/>
                    <a:pt x="141" y="14"/>
                  </a:cubicBezTo>
                  <a:close/>
                  <a:moveTo>
                    <a:pt x="115" y="24"/>
                  </a:moveTo>
                  <a:cubicBezTo>
                    <a:pt x="113" y="26"/>
                    <a:pt x="111" y="28"/>
                    <a:pt x="111" y="30"/>
                  </a:cubicBezTo>
                  <a:cubicBezTo>
                    <a:pt x="112" y="30"/>
                    <a:pt x="112" y="30"/>
                    <a:pt x="112" y="30"/>
                  </a:cubicBezTo>
                  <a:cubicBezTo>
                    <a:pt x="112" y="30"/>
                    <a:pt x="112" y="30"/>
                    <a:pt x="112" y="30"/>
                  </a:cubicBezTo>
                  <a:cubicBezTo>
                    <a:pt x="112" y="30"/>
                    <a:pt x="112" y="30"/>
                    <a:pt x="112" y="30"/>
                  </a:cubicBezTo>
                  <a:cubicBezTo>
                    <a:pt x="113" y="30"/>
                    <a:pt x="114" y="29"/>
                    <a:pt x="114" y="29"/>
                  </a:cubicBezTo>
                  <a:cubicBezTo>
                    <a:pt x="114" y="29"/>
                    <a:pt x="114" y="29"/>
                    <a:pt x="114" y="29"/>
                  </a:cubicBezTo>
                  <a:cubicBezTo>
                    <a:pt x="114" y="30"/>
                    <a:pt x="114" y="30"/>
                    <a:pt x="114" y="30"/>
                  </a:cubicBezTo>
                  <a:cubicBezTo>
                    <a:pt x="115" y="30"/>
                    <a:pt x="116" y="30"/>
                    <a:pt x="116" y="30"/>
                  </a:cubicBezTo>
                  <a:cubicBezTo>
                    <a:pt x="116" y="29"/>
                    <a:pt x="117" y="29"/>
                    <a:pt x="118" y="28"/>
                  </a:cubicBezTo>
                  <a:cubicBezTo>
                    <a:pt x="118" y="28"/>
                    <a:pt x="119" y="27"/>
                    <a:pt x="119" y="26"/>
                  </a:cubicBezTo>
                  <a:cubicBezTo>
                    <a:pt x="120" y="26"/>
                    <a:pt x="120" y="25"/>
                    <a:pt x="121" y="25"/>
                  </a:cubicBezTo>
                  <a:cubicBezTo>
                    <a:pt x="121" y="24"/>
                    <a:pt x="121" y="24"/>
                    <a:pt x="121" y="24"/>
                  </a:cubicBezTo>
                  <a:cubicBezTo>
                    <a:pt x="122" y="24"/>
                    <a:pt x="122" y="24"/>
                    <a:pt x="122" y="24"/>
                  </a:cubicBezTo>
                  <a:cubicBezTo>
                    <a:pt x="123" y="23"/>
                    <a:pt x="123" y="23"/>
                    <a:pt x="124" y="22"/>
                  </a:cubicBezTo>
                  <a:cubicBezTo>
                    <a:pt x="124" y="22"/>
                    <a:pt x="125" y="21"/>
                    <a:pt x="125" y="21"/>
                  </a:cubicBezTo>
                  <a:cubicBezTo>
                    <a:pt x="126" y="20"/>
                    <a:pt x="126" y="20"/>
                    <a:pt x="126" y="20"/>
                  </a:cubicBezTo>
                  <a:cubicBezTo>
                    <a:pt x="127" y="20"/>
                    <a:pt x="127" y="20"/>
                    <a:pt x="127" y="20"/>
                  </a:cubicBezTo>
                  <a:cubicBezTo>
                    <a:pt x="128" y="19"/>
                    <a:pt x="128" y="19"/>
                    <a:pt x="129" y="19"/>
                  </a:cubicBezTo>
                  <a:cubicBezTo>
                    <a:pt x="129" y="19"/>
                    <a:pt x="129" y="19"/>
                    <a:pt x="129" y="19"/>
                  </a:cubicBezTo>
                  <a:cubicBezTo>
                    <a:pt x="129" y="19"/>
                    <a:pt x="129" y="19"/>
                    <a:pt x="129" y="19"/>
                  </a:cubicBezTo>
                  <a:cubicBezTo>
                    <a:pt x="129" y="19"/>
                    <a:pt x="130" y="19"/>
                    <a:pt x="135" y="15"/>
                  </a:cubicBezTo>
                  <a:cubicBezTo>
                    <a:pt x="135" y="15"/>
                    <a:pt x="135" y="15"/>
                    <a:pt x="135" y="15"/>
                  </a:cubicBezTo>
                  <a:cubicBezTo>
                    <a:pt x="135" y="15"/>
                    <a:pt x="135" y="15"/>
                    <a:pt x="135" y="15"/>
                  </a:cubicBezTo>
                  <a:cubicBezTo>
                    <a:pt x="136" y="15"/>
                    <a:pt x="136" y="15"/>
                    <a:pt x="136" y="15"/>
                  </a:cubicBezTo>
                  <a:cubicBezTo>
                    <a:pt x="137" y="15"/>
                    <a:pt x="137" y="15"/>
                    <a:pt x="137" y="15"/>
                  </a:cubicBezTo>
                  <a:cubicBezTo>
                    <a:pt x="139" y="14"/>
                    <a:pt x="141" y="12"/>
                    <a:pt x="142" y="12"/>
                  </a:cubicBezTo>
                  <a:cubicBezTo>
                    <a:pt x="142" y="12"/>
                    <a:pt x="142" y="12"/>
                    <a:pt x="142" y="12"/>
                  </a:cubicBezTo>
                  <a:cubicBezTo>
                    <a:pt x="143" y="12"/>
                    <a:pt x="143" y="12"/>
                    <a:pt x="143" y="12"/>
                  </a:cubicBezTo>
                  <a:cubicBezTo>
                    <a:pt x="143" y="11"/>
                    <a:pt x="143" y="11"/>
                    <a:pt x="143" y="11"/>
                  </a:cubicBezTo>
                  <a:cubicBezTo>
                    <a:pt x="143" y="11"/>
                    <a:pt x="143" y="11"/>
                    <a:pt x="143" y="11"/>
                  </a:cubicBezTo>
                  <a:cubicBezTo>
                    <a:pt x="143" y="11"/>
                    <a:pt x="143" y="11"/>
                    <a:pt x="143" y="11"/>
                  </a:cubicBezTo>
                  <a:cubicBezTo>
                    <a:pt x="143" y="11"/>
                    <a:pt x="143" y="11"/>
                    <a:pt x="143" y="11"/>
                  </a:cubicBezTo>
                  <a:cubicBezTo>
                    <a:pt x="143" y="11"/>
                    <a:pt x="143" y="11"/>
                    <a:pt x="141" y="12"/>
                  </a:cubicBezTo>
                  <a:cubicBezTo>
                    <a:pt x="141" y="12"/>
                    <a:pt x="141" y="12"/>
                    <a:pt x="141" y="12"/>
                  </a:cubicBezTo>
                  <a:cubicBezTo>
                    <a:pt x="141" y="12"/>
                    <a:pt x="141" y="12"/>
                    <a:pt x="141" y="12"/>
                  </a:cubicBezTo>
                  <a:cubicBezTo>
                    <a:pt x="135" y="14"/>
                    <a:pt x="135" y="14"/>
                    <a:pt x="135" y="14"/>
                  </a:cubicBezTo>
                  <a:cubicBezTo>
                    <a:pt x="135" y="14"/>
                    <a:pt x="135" y="14"/>
                    <a:pt x="135" y="14"/>
                  </a:cubicBezTo>
                  <a:cubicBezTo>
                    <a:pt x="131" y="15"/>
                    <a:pt x="131" y="15"/>
                    <a:pt x="131" y="15"/>
                  </a:cubicBezTo>
                  <a:cubicBezTo>
                    <a:pt x="129" y="16"/>
                    <a:pt x="129" y="16"/>
                    <a:pt x="129" y="16"/>
                  </a:cubicBezTo>
                  <a:cubicBezTo>
                    <a:pt x="125" y="18"/>
                    <a:pt x="125" y="18"/>
                    <a:pt x="125" y="18"/>
                  </a:cubicBezTo>
                  <a:cubicBezTo>
                    <a:pt x="125" y="18"/>
                    <a:pt x="125" y="18"/>
                    <a:pt x="125" y="18"/>
                  </a:cubicBezTo>
                  <a:cubicBezTo>
                    <a:pt x="125" y="18"/>
                    <a:pt x="125" y="18"/>
                    <a:pt x="124" y="18"/>
                  </a:cubicBezTo>
                  <a:cubicBezTo>
                    <a:pt x="124" y="18"/>
                    <a:pt x="124" y="18"/>
                    <a:pt x="124" y="18"/>
                  </a:cubicBezTo>
                  <a:cubicBezTo>
                    <a:pt x="124" y="19"/>
                    <a:pt x="124" y="19"/>
                    <a:pt x="124" y="19"/>
                  </a:cubicBezTo>
                  <a:cubicBezTo>
                    <a:pt x="121" y="20"/>
                    <a:pt x="121" y="20"/>
                    <a:pt x="121" y="20"/>
                  </a:cubicBezTo>
                  <a:cubicBezTo>
                    <a:pt x="119" y="21"/>
                    <a:pt x="117" y="22"/>
                    <a:pt x="115" y="24"/>
                  </a:cubicBezTo>
                  <a:close/>
                  <a:moveTo>
                    <a:pt x="91" y="37"/>
                  </a:move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1" y="37"/>
                    <a:pt x="91" y="37"/>
                    <a:pt x="91" y="37"/>
                  </a:cubicBezTo>
                  <a:cubicBezTo>
                    <a:pt x="92" y="37"/>
                    <a:pt x="92" y="37"/>
                    <a:pt x="94" y="36"/>
                  </a:cubicBezTo>
                  <a:cubicBezTo>
                    <a:pt x="93" y="37"/>
                    <a:pt x="93" y="37"/>
                    <a:pt x="93" y="37"/>
                  </a:cubicBezTo>
                  <a:cubicBezTo>
                    <a:pt x="93" y="37"/>
                    <a:pt x="92" y="38"/>
                    <a:pt x="92" y="38"/>
                  </a:cubicBezTo>
                  <a:cubicBezTo>
                    <a:pt x="92" y="38"/>
                    <a:pt x="92" y="38"/>
                    <a:pt x="92" y="38"/>
                  </a:cubicBezTo>
                  <a:cubicBezTo>
                    <a:pt x="92" y="38"/>
                    <a:pt x="92" y="38"/>
                    <a:pt x="92" y="38"/>
                  </a:cubicBezTo>
                  <a:cubicBezTo>
                    <a:pt x="92" y="38"/>
                    <a:pt x="92" y="38"/>
                    <a:pt x="92" y="38"/>
                  </a:cubicBezTo>
                  <a:cubicBezTo>
                    <a:pt x="92" y="38"/>
                    <a:pt x="92" y="38"/>
                    <a:pt x="92" y="38"/>
                  </a:cubicBezTo>
                  <a:cubicBezTo>
                    <a:pt x="93" y="38"/>
                    <a:pt x="93" y="38"/>
                    <a:pt x="93" y="38"/>
                  </a:cubicBezTo>
                  <a:cubicBezTo>
                    <a:pt x="93" y="38"/>
                    <a:pt x="93" y="38"/>
                    <a:pt x="93" y="38"/>
                  </a:cubicBezTo>
                  <a:cubicBezTo>
                    <a:pt x="94" y="38"/>
                    <a:pt x="94" y="38"/>
                    <a:pt x="96" y="36"/>
                  </a:cubicBezTo>
                  <a:cubicBezTo>
                    <a:pt x="96" y="36"/>
                    <a:pt x="96" y="36"/>
                    <a:pt x="96" y="36"/>
                  </a:cubicBezTo>
                  <a:cubicBezTo>
                    <a:pt x="96" y="36"/>
                    <a:pt x="96" y="36"/>
                    <a:pt x="96" y="36"/>
                  </a:cubicBezTo>
                  <a:cubicBezTo>
                    <a:pt x="97" y="36"/>
                    <a:pt x="101" y="33"/>
                    <a:pt x="103" y="31"/>
                  </a:cubicBezTo>
                  <a:cubicBezTo>
                    <a:pt x="103" y="30"/>
                    <a:pt x="103" y="30"/>
                    <a:pt x="104" y="29"/>
                  </a:cubicBezTo>
                  <a:cubicBezTo>
                    <a:pt x="104" y="30"/>
                    <a:pt x="104" y="30"/>
                    <a:pt x="103" y="30"/>
                  </a:cubicBezTo>
                  <a:cubicBezTo>
                    <a:pt x="103" y="30"/>
                    <a:pt x="103" y="30"/>
                    <a:pt x="103" y="30"/>
                  </a:cubicBezTo>
                  <a:cubicBezTo>
                    <a:pt x="104" y="30"/>
                    <a:pt x="104" y="30"/>
                    <a:pt x="104" y="30"/>
                  </a:cubicBezTo>
                  <a:cubicBezTo>
                    <a:pt x="104" y="30"/>
                    <a:pt x="104" y="30"/>
                    <a:pt x="108" y="27"/>
                  </a:cubicBezTo>
                  <a:cubicBezTo>
                    <a:pt x="110" y="27"/>
                    <a:pt x="111" y="26"/>
                    <a:pt x="111" y="25"/>
                  </a:cubicBezTo>
                  <a:cubicBezTo>
                    <a:pt x="111" y="25"/>
                    <a:pt x="111" y="25"/>
                    <a:pt x="111" y="25"/>
                  </a:cubicBezTo>
                  <a:cubicBezTo>
                    <a:pt x="111" y="25"/>
                    <a:pt x="111" y="25"/>
                    <a:pt x="111" y="25"/>
                  </a:cubicBezTo>
                  <a:cubicBezTo>
                    <a:pt x="111" y="25"/>
                    <a:pt x="115" y="23"/>
                    <a:pt x="115" y="23"/>
                  </a:cubicBezTo>
                  <a:cubicBezTo>
                    <a:pt x="115" y="23"/>
                    <a:pt x="115" y="23"/>
                    <a:pt x="115" y="23"/>
                  </a:cubicBezTo>
                  <a:cubicBezTo>
                    <a:pt x="115" y="23"/>
                    <a:pt x="115" y="23"/>
                    <a:pt x="115" y="23"/>
                  </a:cubicBezTo>
                  <a:cubicBezTo>
                    <a:pt x="115" y="22"/>
                    <a:pt x="115" y="22"/>
                    <a:pt x="115" y="22"/>
                  </a:cubicBezTo>
                  <a:cubicBezTo>
                    <a:pt x="115" y="22"/>
                    <a:pt x="115" y="22"/>
                    <a:pt x="115" y="22"/>
                  </a:cubicBezTo>
                  <a:cubicBezTo>
                    <a:pt x="115" y="22"/>
                    <a:pt x="115" y="22"/>
                    <a:pt x="115" y="22"/>
                  </a:cubicBezTo>
                  <a:cubicBezTo>
                    <a:pt x="115" y="22"/>
                    <a:pt x="115" y="22"/>
                    <a:pt x="115" y="22"/>
                  </a:cubicBezTo>
                  <a:cubicBezTo>
                    <a:pt x="113" y="23"/>
                    <a:pt x="110" y="25"/>
                    <a:pt x="108" y="26"/>
                  </a:cubicBezTo>
                  <a:cubicBezTo>
                    <a:pt x="106" y="27"/>
                    <a:pt x="106" y="27"/>
                    <a:pt x="106" y="27"/>
                  </a:cubicBezTo>
                  <a:cubicBezTo>
                    <a:pt x="106" y="27"/>
                    <a:pt x="106" y="27"/>
                    <a:pt x="106" y="27"/>
                  </a:cubicBezTo>
                  <a:cubicBezTo>
                    <a:pt x="104" y="29"/>
                    <a:pt x="94" y="35"/>
                    <a:pt x="91" y="37"/>
                  </a:cubicBezTo>
                  <a:close/>
                  <a:moveTo>
                    <a:pt x="10" y="196"/>
                  </a:moveTo>
                  <a:cubicBezTo>
                    <a:pt x="10" y="196"/>
                    <a:pt x="10" y="196"/>
                    <a:pt x="10" y="196"/>
                  </a:cubicBezTo>
                  <a:cubicBezTo>
                    <a:pt x="10" y="196"/>
                    <a:pt x="10" y="196"/>
                    <a:pt x="10" y="196"/>
                  </a:cubicBezTo>
                  <a:cubicBezTo>
                    <a:pt x="10" y="197"/>
                    <a:pt x="10" y="197"/>
                    <a:pt x="10" y="198"/>
                  </a:cubicBezTo>
                  <a:cubicBezTo>
                    <a:pt x="10" y="200"/>
                    <a:pt x="10" y="201"/>
                    <a:pt x="11" y="202"/>
                  </a:cubicBezTo>
                  <a:cubicBezTo>
                    <a:pt x="11" y="202"/>
                    <a:pt x="11" y="202"/>
                    <a:pt x="11" y="202"/>
                  </a:cubicBezTo>
                  <a:cubicBezTo>
                    <a:pt x="11" y="202"/>
                    <a:pt x="11" y="202"/>
                    <a:pt x="11" y="202"/>
                  </a:cubicBezTo>
                  <a:cubicBezTo>
                    <a:pt x="11" y="201"/>
                    <a:pt x="11" y="201"/>
                    <a:pt x="11" y="199"/>
                  </a:cubicBezTo>
                  <a:cubicBezTo>
                    <a:pt x="11" y="198"/>
                    <a:pt x="11" y="197"/>
                    <a:pt x="10" y="196"/>
                  </a:cubicBezTo>
                  <a:close/>
                  <a:moveTo>
                    <a:pt x="12" y="195"/>
                  </a:moveTo>
                  <a:cubicBezTo>
                    <a:pt x="12" y="195"/>
                    <a:pt x="12" y="195"/>
                    <a:pt x="12" y="195"/>
                  </a:cubicBezTo>
                  <a:cubicBezTo>
                    <a:pt x="12" y="195"/>
                    <a:pt x="12" y="195"/>
                    <a:pt x="12" y="194"/>
                  </a:cubicBezTo>
                  <a:cubicBezTo>
                    <a:pt x="12" y="194"/>
                    <a:pt x="12" y="192"/>
                    <a:pt x="12" y="192"/>
                  </a:cubicBezTo>
                  <a:cubicBezTo>
                    <a:pt x="12" y="192"/>
                    <a:pt x="12" y="192"/>
                    <a:pt x="12" y="192"/>
                  </a:cubicBezTo>
                  <a:cubicBezTo>
                    <a:pt x="12" y="192"/>
                    <a:pt x="12" y="192"/>
                    <a:pt x="12" y="192"/>
                  </a:cubicBezTo>
                  <a:cubicBezTo>
                    <a:pt x="11" y="193"/>
                    <a:pt x="11" y="193"/>
                    <a:pt x="12" y="194"/>
                  </a:cubicBezTo>
                  <a:cubicBezTo>
                    <a:pt x="12" y="194"/>
                    <a:pt x="12" y="195"/>
                    <a:pt x="12" y="195"/>
                  </a:cubicBezTo>
                  <a:close/>
                  <a:moveTo>
                    <a:pt x="11" y="195"/>
                  </a:moveTo>
                  <a:cubicBezTo>
                    <a:pt x="11" y="195"/>
                    <a:pt x="11" y="195"/>
                    <a:pt x="11" y="195"/>
                  </a:cubicBezTo>
                  <a:cubicBezTo>
                    <a:pt x="11" y="195"/>
                    <a:pt x="11" y="195"/>
                    <a:pt x="11" y="195"/>
                  </a:cubicBezTo>
                  <a:cubicBezTo>
                    <a:pt x="11" y="195"/>
                    <a:pt x="11" y="195"/>
                    <a:pt x="11" y="196"/>
                  </a:cubicBezTo>
                  <a:cubicBezTo>
                    <a:pt x="11" y="196"/>
                    <a:pt x="11" y="196"/>
                    <a:pt x="11" y="196"/>
                  </a:cubicBezTo>
                  <a:cubicBezTo>
                    <a:pt x="11" y="196"/>
                    <a:pt x="12" y="196"/>
                    <a:pt x="12" y="196"/>
                  </a:cubicBezTo>
                  <a:cubicBezTo>
                    <a:pt x="12" y="195"/>
                    <a:pt x="11" y="195"/>
                    <a:pt x="11" y="195"/>
                  </a:cubicBezTo>
                  <a:close/>
                  <a:moveTo>
                    <a:pt x="279" y="403"/>
                  </a:moveTo>
                  <a:cubicBezTo>
                    <a:pt x="279" y="403"/>
                    <a:pt x="279" y="403"/>
                    <a:pt x="279" y="403"/>
                  </a:cubicBezTo>
                  <a:cubicBezTo>
                    <a:pt x="256" y="406"/>
                    <a:pt x="251" y="405"/>
                    <a:pt x="225" y="401"/>
                  </a:cubicBezTo>
                  <a:cubicBezTo>
                    <a:pt x="226" y="401"/>
                    <a:pt x="226" y="401"/>
                    <a:pt x="227" y="401"/>
                  </a:cubicBezTo>
                  <a:cubicBezTo>
                    <a:pt x="227" y="401"/>
                    <a:pt x="227" y="401"/>
                    <a:pt x="227" y="401"/>
                  </a:cubicBezTo>
                  <a:cubicBezTo>
                    <a:pt x="227" y="401"/>
                    <a:pt x="227" y="401"/>
                    <a:pt x="227" y="401"/>
                  </a:cubicBezTo>
                  <a:cubicBezTo>
                    <a:pt x="226" y="400"/>
                    <a:pt x="226" y="400"/>
                    <a:pt x="226" y="400"/>
                  </a:cubicBezTo>
                  <a:cubicBezTo>
                    <a:pt x="225" y="399"/>
                    <a:pt x="223" y="399"/>
                    <a:pt x="220" y="398"/>
                  </a:cubicBezTo>
                  <a:cubicBezTo>
                    <a:pt x="220" y="398"/>
                    <a:pt x="220" y="397"/>
                    <a:pt x="221" y="397"/>
                  </a:cubicBezTo>
                  <a:cubicBezTo>
                    <a:pt x="220" y="393"/>
                    <a:pt x="211" y="391"/>
                    <a:pt x="206" y="390"/>
                  </a:cubicBezTo>
                  <a:cubicBezTo>
                    <a:pt x="208" y="390"/>
                    <a:pt x="208" y="390"/>
                    <a:pt x="208" y="390"/>
                  </a:cubicBezTo>
                  <a:cubicBezTo>
                    <a:pt x="210" y="389"/>
                    <a:pt x="210" y="389"/>
                    <a:pt x="210" y="389"/>
                  </a:cubicBezTo>
                  <a:cubicBezTo>
                    <a:pt x="210" y="389"/>
                    <a:pt x="210" y="389"/>
                    <a:pt x="210" y="388"/>
                  </a:cubicBezTo>
                  <a:cubicBezTo>
                    <a:pt x="211" y="388"/>
                    <a:pt x="211" y="388"/>
                    <a:pt x="211" y="388"/>
                  </a:cubicBezTo>
                  <a:cubicBezTo>
                    <a:pt x="209" y="386"/>
                    <a:pt x="207" y="384"/>
                    <a:pt x="205" y="383"/>
                  </a:cubicBezTo>
                  <a:cubicBezTo>
                    <a:pt x="203" y="381"/>
                    <a:pt x="202" y="380"/>
                    <a:pt x="200" y="378"/>
                  </a:cubicBezTo>
                  <a:cubicBezTo>
                    <a:pt x="201" y="378"/>
                    <a:pt x="201" y="378"/>
                    <a:pt x="201" y="378"/>
                  </a:cubicBezTo>
                  <a:cubicBezTo>
                    <a:pt x="201" y="378"/>
                    <a:pt x="201" y="378"/>
                    <a:pt x="201" y="378"/>
                  </a:cubicBezTo>
                  <a:cubicBezTo>
                    <a:pt x="200" y="374"/>
                    <a:pt x="197" y="372"/>
                    <a:pt x="194" y="370"/>
                  </a:cubicBezTo>
                  <a:cubicBezTo>
                    <a:pt x="190" y="368"/>
                    <a:pt x="187" y="366"/>
                    <a:pt x="186" y="362"/>
                  </a:cubicBezTo>
                  <a:cubicBezTo>
                    <a:pt x="186" y="361"/>
                    <a:pt x="186" y="360"/>
                    <a:pt x="186" y="360"/>
                  </a:cubicBezTo>
                  <a:cubicBezTo>
                    <a:pt x="186" y="355"/>
                    <a:pt x="190" y="352"/>
                    <a:pt x="192" y="351"/>
                  </a:cubicBezTo>
                  <a:cubicBezTo>
                    <a:pt x="192" y="351"/>
                    <a:pt x="192" y="351"/>
                    <a:pt x="192" y="350"/>
                  </a:cubicBezTo>
                  <a:cubicBezTo>
                    <a:pt x="192" y="346"/>
                    <a:pt x="190" y="338"/>
                    <a:pt x="173" y="312"/>
                  </a:cubicBezTo>
                  <a:cubicBezTo>
                    <a:pt x="173" y="311"/>
                    <a:pt x="174" y="309"/>
                    <a:pt x="174" y="308"/>
                  </a:cubicBezTo>
                  <a:cubicBezTo>
                    <a:pt x="174" y="307"/>
                    <a:pt x="174" y="306"/>
                    <a:pt x="174" y="305"/>
                  </a:cubicBezTo>
                  <a:cubicBezTo>
                    <a:pt x="173" y="304"/>
                    <a:pt x="173" y="303"/>
                    <a:pt x="173" y="302"/>
                  </a:cubicBezTo>
                  <a:cubicBezTo>
                    <a:pt x="173" y="301"/>
                    <a:pt x="173" y="301"/>
                    <a:pt x="173" y="300"/>
                  </a:cubicBezTo>
                  <a:cubicBezTo>
                    <a:pt x="173" y="300"/>
                    <a:pt x="173" y="300"/>
                    <a:pt x="173" y="300"/>
                  </a:cubicBezTo>
                  <a:cubicBezTo>
                    <a:pt x="174" y="299"/>
                    <a:pt x="174" y="298"/>
                    <a:pt x="174" y="297"/>
                  </a:cubicBezTo>
                  <a:cubicBezTo>
                    <a:pt x="174" y="295"/>
                    <a:pt x="173" y="291"/>
                    <a:pt x="172" y="287"/>
                  </a:cubicBezTo>
                  <a:cubicBezTo>
                    <a:pt x="171" y="285"/>
                    <a:pt x="168" y="279"/>
                    <a:pt x="163" y="276"/>
                  </a:cubicBezTo>
                  <a:cubicBezTo>
                    <a:pt x="161" y="275"/>
                    <a:pt x="160" y="276"/>
                    <a:pt x="159" y="276"/>
                  </a:cubicBezTo>
                  <a:cubicBezTo>
                    <a:pt x="158" y="277"/>
                    <a:pt x="157" y="277"/>
                    <a:pt x="156" y="277"/>
                  </a:cubicBezTo>
                  <a:cubicBezTo>
                    <a:pt x="154" y="277"/>
                    <a:pt x="153" y="276"/>
                    <a:pt x="152" y="275"/>
                  </a:cubicBezTo>
                  <a:cubicBezTo>
                    <a:pt x="151" y="275"/>
                    <a:pt x="150" y="274"/>
                    <a:pt x="149" y="274"/>
                  </a:cubicBezTo>
                  <a:cubicBezTo>
                    <a:pt x="144" y="272"/>
                    <a:pt x="142" y="273"/>
                    <a:pt x="139" y="275"/>
                  </a:cubicBezTo>
                  <a:cubicBezTo>
                    <a:pt x="139" y="275"/>
                    <a:pt x="139" y="275"/>
                    <a:pt x="139" y="275"/>
                  </a:cubicBezTo>
                  <a:cubicBezTo>
                    <a:pt x="139" y="275"/>
                    <a:pt x="139" y="275"/>
                    <a:pt x="139" y="275"/>
                  </a:cubicBezTo>
                  <a:cubicBezTo>
                    <a:pt x="138" y="276"/>
                    <a:pt x="136" y="275"/>
                    <a:pt x="135" y="275"/>
                  </a:cubicBezTo>
                  <a:cubicBezTo>
                    <a:pt x="132" y="275"/>
                    <a:pt x="130" y="275"/>
                    <a:pt x="128" y="278"/>
                  </a:cubicBezTo>
                  <a:cubicBezTo>
                    <a:pt x="126" y="276"/>
                    <a:pt x="126" y="276"/>
                    <a:pt x="114" y="275"/>
                  </a:cubicBezTo>
                  <a:cubicBezTo>
                    <a:pt x="114" y="275"/>
                    <a:pt x="114" y="275"/>
                    <a:pt x="112" y="276"/>
                  </a:cubicBezTo>
                  <a:cubicBezTo>
                    <a:pt x="109" y="275"/>
                    <a:pt x="109" y="275"/>
                    <a:pt x="107" y="275"/>
                  </a:cubicBezTo>
                  <a:cubicBezTo>
                    <a:pt x="102" y="273"/>
                    <a:pt x="99" y="270"/>
                    <a:pt x="96" y="266"/>
                  </a:cubicBezTo>
                  <a:cubicBezTo>
                    <a:pt x="92" y="262"/>
                    <a:pt x="89" y="258"/>
                    <a:pt x="84" y="256"/>
                  </a:cubicBezTo>
                  <a:cubicBezTo>
                    <a:pt x="84" y="256"/>
                    <a:pt x="81" y="255"/>
                    <a:pt x="71" y="260"/>
                  </a:cubicBezTo>
                  <a:cubicBezTo>
                    <a:pt x="70" y="260"/>
                    <a:pt x="69" y="259"/>
                    <a:pt x="68" y="259"/>
                  </a:cubicBezTo>
                  <a:cubicBezTo>
                    <a:pt x="68" y="259"/>
                    <a:pt x="67" y="258"/>
                    <a:pt x="67" y="258"/>
                  </a:cubicBezTo>
                  <a:cubicBezTo>
                    <a:pt x="66" y="258"/>
                    <a:pt x="66" y="258"/>
                    <a:pt x="66" y="258"/>
                  </a:cubicBezTo>
                  <a:cubicBezTo>
                    <a:pt x="65" y="257"/>
                    <a:pt x="64" y="257"/>
                    <a:pt x="63" y="256"/>
                  </a:cubicBezTo>
                  <a:cubicBezTo>
                    <a:pt x="61" y="255"/>
                    <a:pt x="59" y="253"/>
                    <a:pt x="56" y="254"/>
                  </a:cubicBezTo>
                  <a:cubicBezTo>
                    <a:pt x="55" y="250"/>
                    <a:pt x="55" y="250"/>
                    <a:pt x="53" y="249"/>
                  </a:cubicBezTo>
                  <a:cubicBezTo>
                    <a:pt x="53" y="245"/>
                    <a:pt x="53" y="245"/>
                    <a:pt x="52" y="244"/>
                  </a:cubicBezTo>
                  <a:cubicBezTo>
                    <a:pt x="51" y="244"/>
                    <a:pt x="51" y="244"/>
                    <a:pt x="50" y="245"/>
                  </a:cubicBezTo>
                  <a:cubicBezTo>
                    <a:pt x="50" y="246"/>
                    <a:pt x="50" y="246"/>
                    <a:pt x="50" y="246"/>
                  </a:cubicBezTo>
                  <a:cubicBezTo>
                    <a:pt x="50" y="246"/>
                    <a:pt x="51" y="247"/>
                    <a:pt x="51" y="249"/>
                  </a:cubicBezTo>
                  <a:cubicBezTo>
                    <a:pt x="50" y="249"/>
                    <a:pt x="50" y="249"/>
                    <a:pt x="50" y="249"/>
                  </a:cubicBezTo>
                  <a:cubicBezTo>
                    <a:pt x="50" y="249"/>
                    <a:pt x="50" y="249"/>
                    <a:pt x="50" y="247"/>
                  </a:cubicBezTo>
                  <a:cubicBezTo>
                    <a:pt x="50" y="247"/>
                    <a:pt x="50" y="247"/>
                    <a:pt x="50" y="247"/>
                  </a:cubicBezTo>
                  <a:cubicBezTo>
                    <a:pt x="50" y="246"/>
                    <a:pt x="50" y="246"/>
                    <a:pt x="50" y="246"/>
                  </a:cubicBezTo>
                  <a:cubicBezTo>
                    <a:pt x="49" y="246"/>
                    <a:pt x="49" y="246"/>
                    <a:pt x="49" y="246"/>
                  </a:cubicBezTo>
                  <a:cubicBezTo>
                    <a:pt x="49" y="246"/>
                    <a:pt x="49" y="246"/>
                    <a:pt x="49" y="246"/>
                  </a:cubicBezTo>
                  <a:cubicBezTo>
                    <a:pt x="47" y="247"/>
                    <a:pt x="47" y="248"/>
                    <a:pt x="46" y="250"/>
                  </a:cubicBezTo>
                  <a:cubicBezTo>
                    <a:pt x="45" y="251"/>
                    <a:pt x="45" y="251"/>
                    <a:pt x="44" y="252"/>
                  </a:cubicBezTo>
                  <a:cubicBezTo>
                    <a:pt x="43" y="254"/>
                    <a:pt x="41" y="253"/>
                    <a:pt x="40" y="253"/>
                  </a:cubicBezTo>
                  <a:cubicBezTo>
                    <a:pt x="39" y="253"/>
                    <a:pt x="38" y="253"/>
                    <a:pt x="37" y="254"/>
                  </a:cubicBezTo>
                  <a:cubicBezTo>
                    <a:pt x="36" y="253"/>
                    <a:pt x="36" y="253"/>
                    <a:pt x="35" y="251"/>
                  </a:cubicBezTo>
                  <a:cubicBezTo>
                    <a:pt x="34" y="251"/>
                    <a:pt x="34" y="252"/>
                    <a:pt x="33" y="252"/>
                  </a:cubicBezTo>
                  <a:cubicBezTo>
                    <a:pt x="33" y="252"/>
                    <a:pt x="32" y="251"/>
                    <a:pt x="32" y="250"/>
                  </a:cubicBezTo>
                  <a:cubicBezTo>
                    <a:pt x="32" y="250"/>
                    <a:pt x="32" y="250"/>
                    <a:pt x="32" y="250"/>
                  </a:cubicBezTo>
                  <a:cubicBezTo>
                    <a:pt x="31" y="250"/>
                    <a:pt x="31" y="250"/>
                    <a:pt x="31" y="250"/>
                  </a:cubicBezTo>
                  <a:cubicBezTo>
                    <a:pt x="31" y="252"/>
                    <a:pt x="31" y="254"/>
                    <a:pt x="31" y="255"/>
                  </a:cubicBezTo>
                  <a:cubicBezTo>
                    <a:pt x="30" y="258"/>
                    <a:pt x="30" y="258"/>
                    <a:pt x="30" y="258"/>
                  </a:cubicBezTo>
                  <a:cubicBezTo>
                    <a:pt x="30" y="256"/>
                    <a:pt x="30" y="256"/>
                    <a:pt x="30" y="256"/>
                  </a:cubicBezTo>
                  <a:cubicBezTo>
                    <a:pt x="30" y="256"/>
                    <a:pt x="30" y="255"/>
                    <a:pt x="30" y="254"/>
                  </a:cubicBezTo>
                  <a:cubicBezTo>
                    <a:pt x="30" y="253"/>
                    <a:pt x="30" y="252"/>
                    <a:pt x="29" y="251"/>
                  </a:cubicBezTo>
                  <a:cubicBezTo>
                    <a:pt x="29" y="251"/>
                    <a:pt x="29" y="251"/>
                    <a:pt x="29" y="251"/>
                  </a:cubicBezTo>
                  <a:cubicBezTo>
                    <a:pt x="28" y="251"/>
                    <a:pt x="28" y="251"/>
                    <a:pt x="28" y="251"/>
                  </a:cubicBezTo>
                  <a:cubicBezTo>
                    <a:pt x="27" y="252"/>
                    <a:pt x="25" y="263"/>
                    <a:pt x="25" y="263"/>
                  </a:cubicBezTo>
                  <a:cubicBezTo>
                    <a:pt x="25" y="264"/>
                    <a:pt x="25" y="264"/>
                    <a:pt x="25" y="264"/>
                  </a:cubicBezTo>
                  <a:cubicBezTo>
                    <a:pt x="25" y="267"/>
                    <a:pt x="26" y="269"/>
                    <a:pt x="26" y="272"/>
                  </a:cubicBezTo>
                  <a:cubicBezTo>
                    <a:pt x="26" y="273"/>
                    <a:pt x="27" y="275"/>
                    <a:pt x="27" y="276"/>
                  </a:cubicBezTo>
                  <a:cubicBezTo>
                    <a:pt x="27" y="275"/>
                    <a:pt x="26" y="274"/>
                    <a:pt x="23" y="274"/>
                  </a:cubicBezTo>
                  <a:cubicBezTo>
                    <a:pt x="23" y="274"/>
                    <a:pt x="23" y="274"/>
                    <a:pt x="23" y="274"/>
                  </a:cubicBezTo>
                  <a:cubicBezTo>
                    <a:pt x="23" y="274"/>
                    <a:pt x="23" y="274"/>
                    <a:pt x="23" y="274"/>
                  </a:cubicBezTo>
                  <a:cubicBezTo>
                    <a:pt x="23" y="274"/>
                    <a:pt x="23" y="274"/>
                    <a:pt x="23" y="274"/>
                  </a:cubicBezTo>
                  <a:cubicBezTo>
                    <a:pt x="23" y="274"/>
                    <a:pt x="23" y="274"/>
                    <a:pt x="22" y="279"/>
                  </a:cubicBezTo>
                  <a:cubicBezTo>
                    <a:pt x="21" y="279"/>
                    <a:pt x="21" y="279"/>
                    <a:pt x="21" y="279"/>
                  </a:cubicBezTo>
                  <a:cubicBezTo>
                    <a:pt x="20" y="278"/>
                    <a:pt x="20" y="278"/>
                    <a:pt x="11" y="250"/>
                  </a:cubicBezTo>
                  <a:cubicBezTo>
                    <a:pt x="10" y="250"/>
                    <a:pt x="10" y="250"/>
                    <a:pt x="9" y="249"/>
                  </a:cubicBezTo>
                  <a:cubicBezTo>
                    <a:pt x="9" y="248"/>
                    <a:pt x="9" y="248"/>
                    <a:pt x="9" y="248"/>
                  </a:cubicBezTo>
                  <a:cubicBezTo>
                    <a:pt x="9" y="248"/>
                    <a:pt x="9" y="248"/>
                    <a:pt x="9" y="248"/>
                  </a:cubicBezTo>
                  <a:cubicBezTo>
                    <a:pt x="8" y="248"/>
                    <a:pt x="8" y="248"/>
                    <a:pt x="8" y="248"/>
                  </a:cubicBezTo>
                  <a:cubicBezTo>
                    <a:pt x="8" y="249"/>
                    <a:pt x="8" y="249"/>
                    <a:pt x="7" y="252"/>
                  </a:cubicBezTo>
                  <a:cubicBezTo>
                    <a:pt x="7" y="252"/>
                    <a:pt x="6" y="250"/>
                    <a:pt x="5" y="241"/>
                  </a:cubicBezTo>
                  <a:cubicBezTo>
                    <a:pt x="5" y="241"/>
                    <a:pt x="5" y="241"/>
                    <a:pt x="5" y="241"/>
                  </a:cubicBezTo>
                  <a:cubicBezTo>
                    <a:pt x="3" y="223"/>
                    <a:pt x="3" y="223"/>
                    <a:pt x="3" y="223"/>
                  </a:cubicBezTo>
                  <a:cubicBezTo>
                    <a:pt x="3" y="223"/>
                    <a:pt x="3" y="223"/>
                    <a:pt x="3" y="223"/>
                  </a:cubicBezTo>
                  <a:cubicBezTo>
                    <a:pt x="3" y="223"/>
                    <a:pt x="3" y="223"/>
                    <a:pt x="3" y="223"/>
                  </a:cubicBezTo>
                  <a:cubicBezTo>
                    <a:pt x="2" y="224"/>
                    <a:pt x="2" y="224"/>
                    <a:pt x="2" y="227"/>
                  </a:cubicBezTo>
                  <a:cubicBezTo>
                    <a:pt x="2" y="229"/>
                    <a:pt x="2" y="235"/>
                    <a:pt x="3" y="243"/>
                  </a:cubicBezTo>
                  <a:cubicBezTo>
                    <a:pt x="3" y="242"/>
                    <a:pt x="3" y="242"/>
                    <a:pt x="3" y="242"/>
                  </a:cubicBezTo>
                  <a:cubicBezTo>
                    <a:pt x="3" y="242"/>
                    <a:pt x="3" y="242"/>
                    <a:pt x="3" y="242"/>
                  </a:cubicBezTo>
                  <a:cubicBezTo>
                    <a:pt x="3" y="242"/>
                    <a:pt x="3" y="242"/>
                    <a:pt x="3" y="242"/>
                  </a:cubicBezTo>
                  <a:cubicBezTo>
                    <a:pt x="3" y="242"/>
                    <a:pt x="3" y="242"/>
                    <a:pt x="3" y="242"/>
                  </a:cubicBezTo>
                  <a:cubicBezTo>
                    <a:pt x="3" y="242"/>
                    <a:pt x="3" y="242"/>
                    <a:pt x="3" y="242"/>
                  </a:cubicBezTo>
                  <a:cubicBezTo>
                    <a:pt x="3" y="247"/>
                    <a:pt x="3" y="247"/>
                    <a:pt x="3" y="247"/>
                  </a:cubicBezTo>
                  <a:cubicBezTo>
                    <a:pt x="6" y="258"/>
                    <a:pt x="6" y="258"/>
                    <a:pt x="6" y="258"/>
                  </a:cubicBezTo>
                  <a:cubicBezTo>
                    <a:pt x="6" y="260"/>
                    <a:pt x="6" y="260"/>
                    <a:pt x="6" y="260"/>
                  </a:cubicBezTo>
                  <a:cubicBezTo>
                    <a:pt x="6" y="260"/>
                    <a:pt x="6" y="260"/>
                    <a:pt x="6" y="260"/>
                  </a:cubicBezTo>
                  <a:cubicBezTo>
                    <a:pt x="6" y="260"/>
                    <a:pt x="6" y="260"/>
                    <a:pt x="6" y="260"/>
                  </a:cubicBezTo>
                  <a:cubicBezTo>
                    <a:pt x="6" y="260"/>
                    <a:pt x="6" y="260"/>
                    <a:pt x="6" y="260"/>
                  </a:cubicBezTo>
                  <a:cubicBezTo>
                    <a:pt x="7" y="260"/>
                    <a:pt x="7" y="261"/>
                    <a:pt x="7" y="262"/>
                  </a:cubicBezTo>
                  <a:cubicBezTo>
                    <a:pt x="7" y="263"/>
                    <a:pt x="8" y="264"/>
                    <a:pt x="8" y="265"/>
                  </a:cubicBezTo>
                  <a:cubicBezTo>
                    <a:pt x="9" y="265"/>
                    <a:pt x="9" y="265"/>
                    <a:pt x="9" y="265"/>
                  </a:cubicBezTo>
                  <a:cubicBezTo>
                    <a:pt x="9" y="264"/>
                    <a:pt x="9" y="264"/>
                    <a:pt x="9" y="264"/>
                  </a:cubicBezTo>
                  <a:cubicBezTo>
                    <a:pt x="9" y="266"/>
                    <a:pt x="10" y="267"/>
                    <a:pt x="14" y="273"/>
                  </a:cubicBezTo>
                  <a:cubicBezTo>
                    <a:pt x="15" y="273"/>
                    <a:pt x="15" y="273"/>
                    <a:pt x="15" y="273"/>
                  </a:cubicBezTo>
                  <a:cubicBezTo>
                    <a:pt x="15" y="273"/>
                    <a:pt x="15" y="273"/>
                    <a:pt x="15" y="273"/>
                  </a:cubicBezTo>
                  <a:cubicBezTo>
                    <a:pt x="15" y="272"/>
                    <a:pt x="15" y="272"/>
                    <a:pt x="14" y="271"/>
                  </a:cubicBezTo>
                  <a:cubicBezTo>
                    <a:pt x="16" y="274"/>
                    <a:pt x="18" y="277"/>
                    <a:pt x="19" y="279"/>
                  </a:cubicBezTo>
                  <a:cubicBezTo>
                    <a:pt x="20" y="281"/>
                    <a:pt x="21" y="283"/>
                    <a:pt x="22" y="285"/>
                  </a:cubicBezTo>
                  <a:cubicBezTo>
                    <a:pt x="22" y="285"/>
                    <a:pt x="22" y="285"/>
                    <a:pt x="22" y="285"/>
                  </a:cubicBezTo>
                  <a:cubicBezTo>
                    <a:pt x="22" y="285"/>
                    <a:pt x="22" y="285"/>
                    <a:pt x="22" y="285"/>
                  </a:cubicBezTo>
                  <a:cubicBezTo>
                    <a:pt x="22" y="285"/>
                    <a:pt x="22" y="285"/>
                    <a:pt x="22" y="285"/>
                  </a:cubicBezTo>
                  <a:cubicBezTo>
                    <a:pt x="24" y="285"/>
                    <a:pt x="24" y="285"/>
                    <a:pt x="25" y="286"/>
                  </a:cubicBezTo>
                  <a:cubicBezTo>
                    <a:pt x="26" y="286"/>
                    <a:pt x="26" y="286"/>
                    <a:pt x="26" y="286"/>
                  </a:cubicBezTo>
                  <a:cubicBezTo>
                    <a:pt x="27" y="286"/>
                    <a:pt x="27" y="286"/>
                    <a:pt x="27" y="286"/>
                  </a:cubicBezTo>
                  <a:cubicBezTo>
                    <a:pt x="27" y="286"/>
                    <a:pt x="27" y="286"/>
                    <a:pt x="27" y="286"/>
                  </a:cubicBezTo>
                  <a:cubicBezTo>
                    <a:pt x="26" y="285"/>
                    <a:pt x="26" y="284"/>
                    <a:pt x="25" y="283"/>
                  </a:cubicBezTo>
                  <a:cubicBezTo>
                    <a:pt x="25" y="281"/>
                    <a:pt x="25" y="280"/>
                    <a:pt x="24" y="279"/>
                  </a:cubicBezTo>
                  <a:cubicBezTo>
                    <a:pt x="25" y="279"/>
                    <a:pt x="27" y="279"/>
                    <a:pt x="34" y="293"/>
                  </a:cubicBezTo>
                  <a:cubicBezTo>
                    <a:pt x="37" y="298"/>
                    <a:pt x="39" y="303"/>
                    <a:pt x="41" y="308"/>
                  </a:cubicBezTo>
                  <a:cubicBezTo>
                    <a:pt x="43" y="313"/>
                    <a:pt x="45" y="318"/>
                    <a:pt x="47" y="322"/>
                  </a:cubicBezTo>
                  <a:cubicBezTo>
                    <a:pt x="47" y="323"/>
                    <a:pt x="51" y="329"/>
                    <a:pt x="53" y="329"/>
                  </a:cubicBezTo>
                  <a:cubicBezTo>
                    <a:pt x="62" y="342"/>
                    <a:pt x="62" y="342"/>
                    <a:pt x="81" y="353"/>
                  </a:cubicBezTo>
                  <a:cubicBezTo>
                    <a:pt x="96" y="363"/>
                    <a:pt x="97" y="363"/>
                    <a:pt x="101" y="365"/>
                  </a:cubicBezTo>
                  <a:cubicBezTo>
                    <a:pt x="104" y="366"/>
                    <a:pt x="107" y="366"/>
                    <a:pt x="110" y="366"/>
                  </a:cubicBezTo>
                  <a:cubicBezTo>
                    <a:pt x="113" y="367"/>
                    <a:pt x="116" y="367"/>
                    <a:pt x="119" y="368"/>
                  </a:cubicBezTo>
                  <a:cubicBezTo>
                    <a:pt x="128" y="371"/>
                    <a:pt x="136" y="376"/>
                    <a:pt x="144" y="381"/>
                  </a:cubicBezTo>
                  <a:cubicBezTo>
                    <a:pt x="151" y="385"/>
                    <a:pt x="157" y="389"/>
                    <a:pt x="165" y="392"/>
                  </a:cubicBezTo>
                  <a:cubicBezTo>
                    <a:pt x="194" y="401"/>
                    <a:pt x="194" y="401"/>
                    <a:pt x="194" y="401"/>
                  </a:cubicBezTo>
                  <a:cubicBezTo>
                    <a:pt x="217" y="407"/>
                    <a:pt x="251" y="407"/>
                    <a:pt x="272" y="404"/>
                  </a:cubicBezTo>
                  <a:cubicBezTo>
                    <a:pt x="272" y="404"/>
                    <a:pt x="272" y="404"/>
                    <a:pt x="272" y="404"/>
                  </a:cubicBezTo>
                  <a:cubicBezTo>
                    <a:pt x="272" y="404"/>
                    <a:pt x="272" y="404"/>
                    <a:pt x="272" y="404"/>
                  </a:cubicBezTo>
                  <a:cubicBezTo>
                    <a:pt x="272" y="404"/>
                    <a:pt x="272" y="404"/>
                    <a:pt x="272" y="404"/>
                  </a:cubicBezTo>
                  <a:cubicBezTo>
                    <a:pt x="272" y="404"/>
                    <a:pt x="272" y="404"/>
                    <a:pt x="272" y="404"/>
                  </a:cubicBezTo>
                  <a:cubicBezTo>
                    <a:pt x="272" y="404"/>
                    <a:pt x="272" y="404"/>
                    <a:pt x="272" y="404"/>
                  </a:cubicBezTo>
                  <a:cubicBezTo>
                    <a:pt x="279" y="403"/>
                    <a:pt x="279" y="403"/>
                    <a:pt x="279" y="403"/>
                  </a:cubicBezTo>
                  <a:close/>
                  <a:moveTo>
                    <a:pt x="19" y="222"/>
                  </a:moveTo>
                  <a:cubicBezTo>
                    <a:pt x="19" y="222"/>
                    <a:pt x="19" y="222"/>
                    <a:pt x="19" y="222"/>
                  </a:cubicBezTo>
                  <a:cubicBezTo>
                    <a:pt x="17" y="223"/>
                    <a:pt x="17" y="224"/>
                    <a:pt x="17" y="225"/>
                  </a:cubicBezTo>
                  <a:cubicBezTo>
                    <a:pt x="17" y="226"/>
                    <a:pt x="17" y="226"/>
                    <a:pt x="17" y="226"/>
                  </a:cubicBezTo>
                  <a:cubicBezTo>
                    <a:pt x="17" y="226"/>
                    <a:pt x="17" y="226"/>
                    <a:pt x="17" y="226"/>
                  </a:cubicBezTo>
                  <a:cubicBezTo>
                    <a:pt x="17" y="226"/>
                    <a:pt x="17" y="226"/>
                    <a:pt x="17" y="226"/>
                  </a:cubicBezTo>
                  <a:cubicBezTo>
                    <a:pt x="17" y="226"/>
                    <a:pt x="17" y="226"/>
                    <a:pt x="17" y="226"/>
                  </a:cubicBezTo>
                  <a:cubicBezTo>
                    <a:pt x="21" y="226"/>
                    <a:pt x="22" y="225"/>
                    <a:pt x="23" y="222"/>
                  </a:cubicBezTo>
                  <a:cubicBezTo>
                    <a:pt x="23" y="222"/>
                    <a:pt x="24" y="222"/>
                    <a:pt x="24" y="221"/>
                  </a:cubicBezTo>
                  <a:cubicBezTo>
                    <a:pt x="24" y="221"/>
                    <a:pt x="25" y="220"/>
                    <a:pt x="25" y="220"/>
                  </a:cubicBezTo>
                  <a:cubicBezTo>
                    <a:pt x="25" y="219"/>
                    <a:pt x="25" y="219"/>
                    <a:pt x="25" y="219"/>
                  </a:cubicBezTo>
                  <a:cubicBezTo>
                    <a:pt x="26" y="219"/>
                    <a:pt x="26" y="219"/>
                    <a:pt x="26" y="219"/>
                  </a:cubicBezTo>
                  <a:cubicBezTo>
                    <a:pt x="27" y="219"/>
                    <a:pt x="27" y="219"/>
                    <a:pt x="27" y="219"/>
                  </a:cubicBezTo>
                  <a:cubicBezTo>
                    <a:pt x="27" y="218"/>
                    <a:pt x="27" y="218"/>
                    <a:pt x="27" y="218"/>
                  </a:cubicBezTo>
                  <a:cubicBezTo>
                    <a:pt x="27" y="216"/>
                    <a:pt x="26" y="215"/>
                    <a:pt x="26" y="214"/>
                  </a:cubicBezTo>
                  <a:cubicBezTo>
                    <a:pt x="25" y="214"/>
                    <a:pt x="24" y="214"/>
                    <a:pt x="23" y="214"/>
                  </a:cubicBezTo>
                  <a:cubicBezTo>
                    <a:pt x="23" y="214"/>
                    <a:pt x="23" y="214"/>
                    <a:pt x="23" y="214"/>
                  </a:cubicBezTo>
                  <a:cubicBezTo>
                    <a:pt x="23" y="215"/>
                    <a:pt x="23" y="215"/>
                    <a:pt x="23" y="215"/>
                  </a:cubicBezTo>
                  <a:cubicBezTo>
                    <a:pt x="23" y="214"/>
                    <a:pt x="23" y="214"/>
                    <a:pt x="23" y="214"/>
                  </a:cubicBezTo>
                  <a:cubicBezTo>
                    <a:pt x="22" y="214"/>
                    <a:pt x="22" y="213"/>
                    <a:pt x="21" y="213"/>
                  </a:cubicBezTo>
                  <a:cubicBezTo>
                    <a:pt x="21" y="213"/>
                    <a:pt x="21" y="214"/>
                    <a:pt x="21" y="214"/>
                  </a:cubicBezTo>
                  <a:cubicBezTo>
                    <a:pt x="20" y="215"/>
                    <a:pt x="20" y="215"/>
                    <a:pt x="19" y="215"/>
                  </a:cubicBezTo>
                  <a:cubicBezTo>
                    <a:pt x="18" y="216"/>
                    <a:pt x="18" y="216"/>
                    <a:pt x="18" y="216"/>
                  </a:cubicBezTo>
                  <a:cubicBezTo>
                    <a:pt x="18" y="216"/>
                    <a:pt x="17" y="217"/>
                    <a:pt x="17" y="217"/>
                  </a:cubicBezTo>
                  <a:cubicBezTo>
                    <a:pt x="17" y="217"/>
                    <a:pt x="17" y="217"/>
                    <a:pt x="17" y="217"/>
                  </a:cubicBezTo>
                  <a:cubicBezTo>
                    <a:pt x="17" y="218"/>
                    <a:pt x="18" y="218"/>
                    <a:pt x="18" y="219"/>
                  </a:cubicBezTo>
                  <a:cubicBezTo>
                    <a:pt x="19" y="220"/>
                    <a:pt x="19" y="220"/>
                    <a:pt x="19" y="221"/>
                  </a:cubicBezTo>
                  <a:cubicBezTo>
                    <a:pt x="19" y="221"/>
                    <a:pt x="19" y="221"/>
                    <a:pt x="19" y="221"/>
                  </a:cubicBezTo>
                  <a:lnTo>
                    <a:pt x="19" y="222"/>
                  </a:lnTo>
                  <a:close/>
                  <a:moveTo>
                    <a:pt x="30" y="214"/>
                  </a:moveTo>
                  <a:cubicBezTo>
                    <a:pt x="30" y="214"/>
                    <a:pt x="30" y="214"/>
                    <a:pt x="30" y="214"/>
                  </a:cubicBezTo>
                  <a:cubicBezTo>
                    <a:pt x="29" y="215"/>
                    <a:pt x="29" y="216"/>
                    <a:pt x="30" y="218"/>
                  </a:cubicBezTo>
                  <a:cubicBezTo>
                    <a:pt x="30" y="218"/>
                    <a:pt x="31" y="218"/>
                    <a:pt x="31" y="218"/>
                  </a:cubicBezTo>
                  <a:cubicBezTo>
                    <a:pt x="32" y="217"/>
                    <a:pt x="32" y="216"/>
                    <a:pt x="32" y="215"/>
                  </a:cubicBezTo>
                  <a:cubicBezTo>
                    <a:pt x="32" y="214"/>
                    <a:pt x="32" y="214"/>
                    <a:pt x="32" y="214"/>
                  </a:cubicBezTo>
                  <a:cubicBezTo>
                    <a:pt x="31" y="213"/>
                    <a:pt x="31" y="213"/>
                    <a:pt x="30" y="214"/>
                  </a:cubicBezTo>
                  <a:close/>
                  <a:moveTo>
                    <a:pt x="12" y="219"/>
                  </a:moveTo>
                  <a:cubicBezTo>
                    <a:pt x="12" y="219"/>
                    <a:pt x="12" y="221"/>
                    <a:pt x="12" y="222"/>
                  </a:cubicBezTo>
                  <a:cubicBezTo>
                    <a:pt x="12" y="222"/>
                    <a:pt x="13" y="222"/>
                    <a:pt x="13" y="222"/>
                  </a:cubicBezTo>
                  <a:cubicBezTo>
                    <a:pt x="13" y="221"/>
                    <a:pt x="13" y="221"/>
                    <a:pt x="13" y="221"/>
                  </a:cubicBezTo>
                  <a:cubicBezTo>
                    <a:pt x="14" y="220"/>
                    <a:pt x="14" y="220"/>
                    <a:pt x="14" y="220"/>
                  </a:cubicBezTo>
                  <a:cubicBezTo>
                    <a:pt x="14" y="221"/>
                    <a:pt x="15" y="221"/>
                    <a:pt x="15" y="221"/>
                  </a:cubicBezTo>
                  <a:cubicBezTo>
                    <a:pt x="16" y="221"/>
                    <a:pt x="17" y="220"/>
                    <a:pt x="17" y="219"/>
                  </a:cubicBezTo>
                  <a:cubicBezTo>
                    <a:pt x="17" y="218"/>
                    <a:pt x="17" y="218"/>
                    <a:pt x="17" y="217"/>
                  </a:cubicBezTo>
                  <a:cubicBezTo>
                    <a:pt x="17" y="216"/>
                    <a:pt x="17" y="216"/>
                    <a:pt x="16" y="216"/>
                  </a:cubicBezTo>
                  <a:cubicBezTo>
                    <a:pt x="16" y="215"/>
                    <a:pt x="16" y="215"/>
                    <a:pt x="15" y="215"/>
                  </a:cubicBezTo>
                  <a:cubicBezTo>
                    <a:pt x="14" y="215"/>
                    <a:pt x="14" y="215"/>
                    <a:pt x="14" y="215"/>
                  </a:cubicBezTo>
                  <a:cubicBezTo>
                    <a:pt x="14" y="214"/>
                    <a:pt x="14" y="214"/>
                    <a:pt x="14" y="214"/>
                  </a:cubicBezTo>
                  <a:cubicBezTo>
                    <a:pt x="14" y="213"/>
                    <a:pt x="14" y="213"/>
                    <a:pt x="14" y="213"/>
                  </a:cubicBezTo>
                  <a:cubicBezTo>
                    <a:pt x="13" y="213"/>
                    <a:pt x="13" y="213"/>
                    <a:pt x="13" y="213"/>
                  </a:cubicBezTo>
                  <a:cubicBezTo>
                    <a:pt x="13" y="213"/>
                    <a:pt x="13" y="213"/>
                    <a:pt x="13" y="213"/>
                  </a:cubicBezTo>
                  <a:cubicBezTo>
                    <a:pt x="13" y="213"/>
                    <a:pt x="13" y="213"/>
                    <a:pt x="13" y="213"/>
                  </a:cubicBezTo>
                  <a:cubicBezTo>
                    <a:pt x="12" y="213"/>
                    <a:pt x="12" y="213"/>
                    <a:pt x="12" y="213"/>
                  </a:cubicBezTo>
                  <a:cubicBezTo>
                    <a:pt x="12" y="213"/>
                    <a:pt x="12" y="213"/>
                    <a:pt x="12" y="213"/>
                  </a:cubicBezTo>
                  <a:cubicBezTo>
                    <a:pt x="12" y="213"/>
                    <a:pt x="12" y="212"/>
                    <a:pt x="11" y="211"/>
                  </a:cubicBezTo>
                  <a:cubicBezTo>
                    <a:pt x="11" y="211"/>
                    <a:pt x="11" y="210"/>
                    <a:pt x="10" y="209"/>
                  </a:cubicBezTo>
                  <a:cubicBezTo>
                    <a:pt x="10" y="210"/>
                    <a:pt x="9" y="210"/>
                    <a:pt x="9" y="210"/>
                  </a:cubicBezTo>
                  <a:cubicBezTo>
                    <a:pt x="9" y="209"/>
                    <a:pt x="8" y="208"/>
                    <a:pt x="8" y="208"/>
                  </a:cubicBezTo>
                  <a:cubicBezTo>
                    <a:pt x="7" y="208"/>
                    <a:pt x="6" y="209"/>
                    <a:pt x="6" y="210"/>
                  </a:cubicBezTo>
                  <a:cubicBezTo>
                    <a:pt x="6" y="210"/>
                    <a:pt x="6" y="210"/>
                    <a:pt x="6" y="210"/>
                  </a:cubicBezTo>
                  <a:cubicBezTo>
                    <a:pt x="4" y="213"/>
                    <a:pt x="4" y="216"/>
                    <a:pt x="4" y="220"/>
                  </a:cubicBezTo>
                  <a:cubicBezTo>
                    <a:pt x="4" y="220"/>
                    <a:pt x="4" y="220"/>
                    <a:pt x="4" y="220"/>
                  </a:cubicBezTo>
                  <a:cubicBezTo>
                    <a:pt x="5" y="220"/>
                    <a:pt x="5" y="220"/>
                    <a:pt x="5" y="220"/>
                  </a:cubicBezTo>
                  <a:cubicBezTo>
                    <a:pt x="5" y="220"/>
                    <a:pt x="5" y="219"/>
                    <a:pt x="5" y="218"/>
                  </a:cubicBezTo>
                  <a:cubicBezTo>
                    <a:pt x="6" y="216"/>
                    <a:pt x="6" y="215"/>
                    <a:pt x="6" y="214"/>
                  </a:cubicBezTo>
                  <a:cubicBezTo>
                    <a:pt x="7" y="215"/>
                    <a:pt x="7" y="215"/>
                    <a:pt x="7" y="215"/>
                  </a:cubicBezTo>
                  <a:cubicBezTo>
                    <a:pt x="7" y="215"/>
                    <a:pt x="8" y="215"/>
                    <a:pt x="8" y="215"/>
                  </a:cubicBezTo>
                  <a:cubicBezTo>
                    <a:pt x="9" y="215"/>
                    <a:pt x="9" y="215"/>
                    <a:pt x="9" y="215"/>
                  </a:cubicBezTo>
                  <a:cubicBezTo>
                    <a:pt x="9" y="215"/>
                    <a:pt x="9" y="216"/>
                    <a:pt x="10" y="216"/>
                  </a:cubicBezTo>
                  <a:cubicBezTo>
                    <a:pt x="10" y="216"/>
                    <a:pt x="10" y="216"/>
                    <a:pt x="10" y="216"/>
                  </a:cubicBezTo>
                  <a:cubicBezTo>
                    <a:pt x="10" y="217"/>
                    <a:pt x="10" y="217"/>
                    <a:pt x="11" y="218"/>
                  </a:cubicBezTo>
                  <a:cubicBezTo>
                    <a:pt x="11" y="218"/>
                    <a:pt x="12" y="218"/>
                    <a:pt x="12" y="218"/>
                  </a:cubicBezTo>
                  <a:cubicBezTo>
                    <a:pt x="12" y="219"/>
                    <a:pt x="12" y="219"/>
                    <a:pt x="12" y="219"/>
                  </a:cubicBezTo>
                  <a:cubicBezTo>
                    <a:pt x="12" y="219"/>
                    <a:pt x="12" y="219"/>
                    <a:pt x="12" y="219"/>
                  </a:cubicBezTo>
                  <a:close/>
                  <a:moveTo>
                    <a:pt x="36" y="210"/>
                  </a:moveTo>
                  <a:cubicBezTo>
                    <a:pt x="35" y="210"/>
                    <a:pt x="35" y="210"/>
                    <a:pt x="35" y="210"/>
                  </a:cubicBezTo>
                  <a:cubicBezTo>
                    <a:pt x="35" y="210"/>
                    <a:pt x="35" y="210"/>
                    <a:pt x="35" y="210"/>
                  </a:cubicBezTo>
                  <a:cubicBezTo>
                    <a:pt x="35" y="211"/>
                    <a:pt x="35" y="211"/>
                    <a:pt x="35" y="211"/>
                  </a:cubicBezTo>
                  <a:cubicBezTo>
                    <a:pt x="35" y="211"/>
                    <a:pt x="35" y="211"/>
                    <a:pt x="35" y="211"/>
                  </a:cubicBezTo>
                  <a:cubicBezTo>
                    <a:pt x="36" y="211"/>
                    <a:pt x="36" y="211"/>
                    <a:pt x="36" y="211"/>
                  </a:cubicBezTo>
                  <a:cubicBezTo>
                    <a:pt x="36" y="211"/>
                    <a:pt x="36" y="210"/>
                    <a:pt x="36" y="210"/>
                  </a:cubicBezTo>
                  <a:close/>
                  <a:moveTo>
                    <a:pt x="282" y="37"/>
                  </a:moveTo>
                  <a:cubicBezTo>
                    <a:pt x="283" y="38"/>
                    <a:pt x="283" y="38"/>
                    <a:pt x="284" y="38"/>
                  </a:cubicBezTo>
                  <a:cubicBezTo>
                    <a:pt x="284" y="38"/>
                    <a:pt x="284" y="38"/>
                    <a:pt x="284" y="38"/>
                  </a:cubicBezTo>
                  <a:cubicBezTo>
                    <a:pt x="284" y="37"/>
                    <a:pt x="284" y="37"/>
                    <a:pt x="284" y="37"/>
                  </a:cubicBezTo>
                  <a:cubicBezTo>
                    <a:pt x="283" y="37"/>
                    <a:pt x="283" y="37"/>
                    <a:pt x="282" y="37"/>
                  </a:cubicBezTo>
                  <a:cubicBezTo>
                    <a:pt x="282" y="37"/>
                    <a:pt x="282" y="37"/>
                    <a:pt x="282" y="37"/>
                  </a:cubicBezTo>
                  <a:close/>
                  <a:moveTo>
                    <a:pt x="284" y="36"/>
                  </a:moveTo>
                  <a:cubicBezTo>
                    <a:pt x="283" y="36"/>
                    <a:pt x="283" y="36"/>
                    <a:pt x="283" y="36"/>
                  </a:cubicBezTo>
                  <a:cubicBezTo>
                    <a:pt x="283" y="36"/>
                    <a:pt x="283" y="36"/>
                    <a:pt x="283" y="36"/>
                  </a:cubicBezTo>
                  <a:cubicBezTo>
                    <a:pt x="282" y="36"/>
                    <a:pt x="282" y="36"/>
                    <a:pt x="282" y="36"/>
                  </a:cubicBezTo>
                  <a:cubicBezTo>
                    <a:pt x="282" y="36"/>
                    <a:pt x="282" y="36"/>
                    <a:pt x="282" y="36"/>
                  </a:cubicBezTo>
                  <a:cubicBezTo>
                    <a:pt x="283" y="37"/>
                    <a:pt x="284" y="37"/>
                    <a:pt x="284" y="37"/>
                  </a:cubicBezTo>
                  <a:cubicBezTo>
                    <a:pt x="284" y="37"/>
                    <a:pt x="284" y="37"/>
                    <a:pt x="284" y="37"/>
                  </a:cubicBezTo>
                  <a:cubicBezTo>
                    <a:pt x="284" y="36"/>
                    <a:pt x="284" y="36"/>
                    <a:pt x="284" y="36"/>
                  </a:cubicBezTo>
                  <a:close/>
                  <a:moveTo>
                    <a:pt x="285" y="41"/>
                  </a:moveTo>
                  <a:cubicBezTo>
                    <a:pt x="285" y="41"/>
                    <a:pt x="285" y="41"/>
                    <a:pt x="285" y="41"/>
                  </a:cubicBezTo>
                  <a:cubicBezTo>
                    <a:pt x="285" y="41"/>
                    <a:pt x="284" y="41"/>
                    <a:pt x="284" y="42"/>
                  </a:cubicBezTo>
                  <a:cubicBezTo>
                    <a:pt x="284" y="42"/>
                    <a:pt x="284" y="42"/>
                    <a:pt x="284" y="42"/>
                  </a:cubicBezTo>
                  <a:cubicBezTo>
                    <a:pt x="284" y="42"/>
                    <a:pt x="284" y="42"/>
                    <a:pt x="284" y="42"/>
                  </a:cubicBezTo>
                  <a:cubicBezTo>
                    <a:pt x="287" y="43"/>
                    <a:pt x="291" y="43"/>
                    <a:pt x="292" y="42"/>
                  </a:cubicBezTo>
                  <a:cubicBezTo>
                    <a:pt x="292" y="42"/>
                    <a:pt x="292" y="42"/>
                    <a:pt x="292" y="42"/>
                  </a:cubicBezTo>
                  <a:cubicBezTo>
                    <a:pt x="292" y="41"/>
                    <a:pt x="292" y="41"/>
                    <a:pt x="292" y="41"/>
                  </a:cubicBezTo>
                  <a:cubicBezTo>
                    <a:pt x="292" y="41"/>
                    <a:pt x="292" y="41"/>
                    <a:pt x="292" y="41"/>
                  </a:cubicBezTo>
                  <a:cubicBezTo>
                    <a:pt x="287" y="41"/>
                    <a:pt x="286" y="41"/>
                    <a:pt x="285" y="41"/>
                  </a:cubicBezTo>
                  <a:close/>
                  <a:moveTo>
                    <a:pt x="307" y="42"/>
                  </a:moveTo>
                  <a:cubicBezTo>
                    <a:pt x="307" y="42"/>
                    <a:pt x="308" y="42"/>
                    <a:pt x="309" y="42"/>
                  </a:cubicBezTo>
                  <a:cubicBezTo>
                    <a:pt x="309" y="41"/>
                    <a:pt x="309" y="41"/>
                    <a:pt x="309" y="41"/>
                  </a:cubicBezTo>
                  <a:cubicBezTo>
                    <a:pt x="309" y="41"/>
                    <a:pt x="309" y="41"/>
                    <a:pt x="308" y="39"/>
                  </a:cubicBezTo>
                  <a:cubicBezTo>
                    <a:pt x="308" y="38"/>
                    <a:pt x="308" y="38"/>
                    <a:pt x="308" y="38"/>
                  </a:cubicBezTo>
                  <a:cubicBezTo>
                    <a:pt x="307" y="38"/>
                    <a:pt x="307" y="38"/>
                    <a:pt x="307" y="38"/>
                  </a:cubicBezTo>
                  <a:cubicBezTo>
                    <a:pt x="307" y="38"/>
                    <a:pt x="307" y="38"/>
                    <a:pt x="307" y="38"/>
                  </a:cubicBezTo>
                  <a:cubicBezTo>
                    <a:pt x="307" y="38"/>
                    <a:pt x="307" y="38"/>
                    <a:pt x="307" y="38"/>
                  </a:cubicBezTo>
                  <a:cubicBezTo>
                    <a:pt x="307" y="38"/>
                    <a:pt x="307" y="38"/>
                    <a:pt x="307" y="38"/>
                  </a:cubicBezTo>
                  <a:cubicBezTo>
                    <a:pt x="306" y="38"/>
                    <a:pt x="306" y="38"/>
                    <a:pt x="306" y="39"/>
                  </a:cubicBezTo>
                  <a:cubicBezTo>
                    <a:pt x="305" y="39"/>
                    <a:pt x="305" y="39"/>
                    <a:pt x="305" y="40"/>
                  </a:cubicBezTo>
                  <a:cubicBezTo>
                    <a:pt x="304" y="40"/>
                    <a:pt x="304" y="40"/>
                    <a:pt x="304" y="40"/>
                  </a:cubicBezTo>
                  <a:cubicBezTo>
                    <a:pt x="305" y="40"/>
                    <a:pt x="305" y="40"/>
                    <a:pt x="305" y="40"/>
                  </a:cubicBezTo>
                  <a:cubicBezTo>
                    <a:pt x="306" y="41"/>
                    <a:pt x="306" y="42"/>
                    <a:pt x="307" y="42"/>
                  </a:cubicBezTo>
                  <a:close/>
                  <a:moveTo>
                    <a:pt x="405" y="248"/>
                  </a:moveTo>
                  <a:cubicBezTo>
                    <a:pt x="405" y="248"/>
                    <a:pt x="405" y="248"/>
                    <a:pt x="405" y="248"/>
                  </a:cubicBezTo>
                  <a:cubicBezTo>
                    <a:pt x="404" y="250"/>
                    <a:pt x="404" y="252"/>
                    <a:pt x="403" y="254"/>
                  </a:cubicBezTo>
                  <a:cubicBezTo>
                    <a:pt x="402" y="255"/>
                    <a:pt x="402" y="257"/>
                    <a:pt x="401" y="259"/>
                  </a:cubicBezTo>
                  <a:cubicBezTo>
                    <a:pt x="399" y="264"/>
                    <a:pt x="397" y="265"/>
                    <a:pt x="396" y="265"/>
                  </a:cubicBezTo>
                  <a:cubicBezTo>
                    <a:pt x="395" y="266"/>
                    <a:pt x="395" y="266"/>
                    <a:pt x="393" y="271"/>
                  </a:cubicBezTo>
                  <a:cubicBezTo>
                    <a:pt x="392" y="273"/>
                    <a:pt x="392" y="275"/>
                    <a:pt x="391" y="277"/>
                  </a:cubicBezTo>
                  <a:cubicBezTo>
                    <a:pt x="391" y="278"/>
                    <a:pt x="390" y="279"/>
                    <a:pt x="390" y="281"/>
                  </a:cubicBezTo>
                  <a:cubicBezTo>
                    <a:pt x="389" y="283"/>
                    <a:pt x="389" y="283"/>
                    <a:pt x="385" y="290"/>
                  </a:cubicBezTo>
                  <a:cubicBezTo>
                    <a:pt x="385" y="291"/>
                    <a:pt x="383" y="293"/>
                    <a:pt x="379" y="305"/>
                  </a:cubicBezTo>
                  <a:cubicBezTo>
                    <a:pt x="379" y="305"/>
                    <a:pt x="378" y="307"/>
                    <a:pt x="379" y="309"/>
                  </a:cubicBezTo>
                  <a:cubicBezTo>
                    <a:pt x="379" y="309"/>
                    <a:pt x="379" y="309"/>
                    <a:pt x="379" y="309"/>
                  </a:cubicBezTo>
                  <a:cubicBezTo>
                    <a:pt x="379" y="309"/>
                    <a:pt x="379" y="309"/>
                    <a:pt x="379" y="309"/>
                  </a:cubicBezTo>
                  <a:cubicBezTo>
                    <a:pt x="385" y="307"/>
                    <a:pt x="401" y="270"/>
                    <a:pt x="401" y="270"/>
                  </a:cubicBezTo>
                  <a:cubicBezTo>
                    <a:pt x="402" y="266"/>
                    <a:pt x="402" y="266"/>
                    <a:pt x="402" y="266"/>
                  </a:cubicBezTo>
                  <a:cubicBezTo>
                    <a:pt x="402" y="266"/>
                    <a:pt x="402" y="266"/>
                    <a:pt x="403" y="265"/>
                  </a:cubicBezTo>
                  <a:cubicBezTo>
                    <a:pt x="403" y="265"/>
                    <a:pt x="406" y="256"/>
                    <a:pt x="406" y="248"/>
                  </a:cubicBezTo>
                  <a:cubicBezTo>
                    <a:pt x="406" y="248"/>
                    <a:pt x="406" y="248"/>
                    <a:pt x="406" y="248"/>
                  </a:cubicBezTo>
                  <a:cubicBezTo>
                    <a:pt x="405" y="248"/>
                    <a:pt x="405" y="248"/>
                    <a:pt x="405" y="248"/>
                  </a:cubicBezTo>
                  <a:close/>
                  <a:moveTo>
                    <a:pt x="284" y="37"/>
                  </a:moveTo>
                  <a:cubicBezTo>
                    <a:pt x="284" y="37"/>
                    <a:pt x="284" y="37"/>
                    <a:pt x="284" y="37"/>
                  </a:cubicBezTo>
                  <a:cubicBezTo>
                    <a:pt x="284" y="37"/>
                    <a:pt x="284" y="37"/>
                    <a:pt x="284" y="37"/>
                  </a:cubicBezTo>
                  <a:cubicBezTo>
                    <a:pt x="284" y="37"/>
                    <a:pt x="284" y="37"/>
                    <a:pt x="284" y="37"/>
                  </a:cubicBezTo>
                  <a:cubicBezTo>
                    <a:pt x="285" y="38"/>
                    <a:pt x="285" y="38"/>
                    <a:pt x="285" y="38"/>
                  </a:cubicBezTo>
                  <a:cubicBezTo>
                    <a:pt x="285" y="38"/>
                    <a:pt x="285" y="38"/>
                    <a:pt x="286" y="38"/>
                  </a:cubicBezTo>
                  <a:cubicBezTo>
                    <a:pt x="286" y="38"/>
                    <a:pt x="286" y="38"/>
                    <a:pt x="286" y="38"/>
                  </a:cubicBezTo>
                  <a:cubicBezTo>
                    <a:pt x="286" y="38"/>
                    <a:pt x="286" y="38"/>
                    <a:pt x="286" y="38"/>
                  </a:cubicBezTo>
                  <a:cubicBezTo>
                    <a:pt x="285" y="37"/>
                    <a:pt x="285" y="37"/>
                    <a:pt x="285" y="37"/>
                  </a:cubicBezTo>
                  <a:cubicBezTo>
                    <a:pt x="285" y="37"/>
                    <a:pt x="285" y="37"/>
                    <a:pt x="285" y="37"/>
                  </a:cubicBezTo>
                  <a:cubicBezTo>
                    <a:pt x="286" y="37"/>
                    <a:pt x="286" y="37"/>
                    <a:pt x="286" y="37"/>
                  </a:cubicBezTo>
                  <a:cubicBezTo>
                    <a:pt x="287" y="38"/>
                    <a:pt x="287" y="38"/>
                    <a:pt x="287" y="38"/>
                  </a:cubicBezTo>
                  <a:cubicBezTo>
                    <a:pt x="288" y="38"/>
                    <a:pt x="288" y="38"/>
                    <a:pt x="288" y="38"/>
                  </a:cubicBezTo>
                  <a:cubicBezTo>
                    <a:pt x="288" y="38"/>
                    <a:pt x="288" y="38"/>
                    <a:pt x="288" y="38"/>
                  </a:cubicBezTo>
                  <a:cubicBezTo>
                    <a:pt x="288" y="38"/>
                    <a:pt x="288" y="38"/>
                    <a:pt x="288" y="38"/>
                  </a:cubicBezTo>
                  <a:cubicBezTo>
                    <a:pt x="288" y="37"/>
                    <a:pt x="288" y="37"/>
                    <a:pt x="288" y="37"/>
                  </a:cubicBezTo>
                  <a:cubicBezTo>
                    <a:pt x="287" y="37"/>
                    <a:pt x="287" y="37"/>
                    <a:pt x="287" y="37"/>
                  </a:cubicBezTo>
                  <a:cubicBezTo>
                    <a:pt x="287" y="37"/>
                    <a:pt x="287" y="37"/>
                    <a:pt x="287" y="37"/>
                  </a:cubicBezTo>
                  <a:cubicBezTo>
                    <a:pt x="286" y="37"/>
                    <a:pt x="286" y="37"/>
                    <a:pt x="286" y="37"/>
                  </a:cubicBezTo>
                  <a:cubicBezTo>
                    <a:pt x="286" y="36"/>
                    <a:pt x="286" y="36"/>
                    <a:pt x="286" y="36"/>
                  </a:cubicBezTo>
                  <a:cubicBezTo>
                    <a:pt x="286" y="37"/>
                    <a:pt x="286" y="37"/>
                    <a:pt x="286" y="37"/>
                  </a:cubicBezTo>
                  <a:cubicBezTo>
                    <a:pt x="286" y="37"/>
                    <a:pt x="286" y="37"/>
                    <a:pt x="286" y="37"/>
                  </a:cubicBezTo>
                  <a:cubicBezTo>
                    <a:pt x="285" y="36"/>
                    <a:pt x="285" y="36"/>
                    <a:pt x="285" y="36"/>
                  </a:cubicBezTo>
                  <a:cubicBezTo>
                    <a:pt x="285" y="36"/>
                    <a:pt x="285" y="36"/>
                    <a:pt x="285" y="36"/>
                  </a:cubicBezTo>
                  <a:cubicBezTo>
                    <a:pt x="285" y="36"/>
                    <a:pt x="285" y="36"/>
                    <a:pt x="285" y="36"/>
                  </a:cubicBezTo>
                  <a:cubicBezTo>
                    <a:pt x="285" y="36"/>
                    <a:pt x="285" y="36"/>
                    <a:pt x="285" y="36"/>
                  </a:cubicBezTo>
                  <a:cubicBezTo>
                    <a:pt x="285" y="37"/>
                    <a:pt x="285" y="37"/>
                    <a:pt x="285" y="37"/>
                  </a:cubicBezTo>
                  <a:cubicBezTo>
                    <a:pt x="285" y="37"/>
                    <a:pt x="285" y="37"/>
                    <a:pt x="285" y="37"/>
                  </a:cubicBezTo>
                  <a:cubicBezTo>
                    <a:pt x="285" y="37"/>
                    <a:pt x="285" y="37"/>
                    <a:pt x="285" y="37"/>
                  </a:cubicBezTo>
                  <a:cubicBezTo>
                    <a:pt x="285" y="37"/>
                    <a:pt x="285" y="37"/>
                    <a:pt x="284" y="37"/>
                  </a:cubicBezTo>
                  <a:close/>
                  <a:moveTo>
                    <a:pt x="390" y="266"/>
                  </a:moveTo>
                  <a:cubicBezTo>
                    <a:pt x="391" y="265"/>
                    <a:pt x="392" y="263"/>
                    <a:pt x="392" y="261"/>
                  </a:cubicBezTo>
                  <a:cubicBezTo>
                    <a:pt x="394" y="256"/>
                    <a:pt x="397" y="240"/>
                    <a:pt x="397" y="239"/>
                  </a:cubicBezTo>
                  <a:cubicBezTo>
                    <a:pt x="397" y="239"/>
                    <a:pt x="397" y="239"/>
                    <a:pt x="397" y="239"/>
                  </a:cubicBezTo>
                  <a:cubicBezTo>
                    <a:pt x="396" y="238"/>
                    <a:pt x="396" y="237"/>
                    <a:pt x="396" y="235"/>
                  </a:cubicBezTo>
                  <a:cubicBezTo>
                    <a:pt x="396" y="233"/>
                    <a:pt x="397" y="231"/>
                    <a:pt x="397" y="230"/>
                  </a:cubicBezTo>
                  <a:cubicBezTo>
                    <a:pt x="397" y="228"/>
                    <a:pt x="397" y="226"/>
                    <a:pt x="397" y="224"/>
                  </a:cubicBezTo>
                  <a:cubicBezTo>
                    <a:pt x="397" y="222"/>
                    <a:pt x="397" y="220"/>
                    <a:pt x="396" y="218"/>
                  </a:cubicBezTo>
                  <a:cubicBezTo>
                    <a:pt x="396" y="217"/>
                    <a:pt x="396" y="216"/>
                    <a:pt x="396" y="215"/>
                  </a:cubicBezTo>
                  <a:cubicBezTo>
                    <a:pt x="396" y="214"/>
                    <a:pt x="396" y="214"/>
                    <a:pt x="396" y="214"/>
                  </a:cubicBezTo>
                  <a:cubicBezTo>
                    <a:pt x="396" y="214"/>
                    <a:pt x="396" y="214"/>
                    <a:pt x="396" y="214"/>
                  </a:cubicBezTo>
                  <a:cubicBezTo>
                    <a:pt x="403" y="193"/>
                    <a:pt x="406" y="176"/>
                    <a:pt x="406" y="161"/>
                  </a:cubicBezTo>
                  <a:cubicBezTo>
                    <a:pt x="406" y="149"/>
                    <a:pt x="404" y="139"/>
                    <a:pt x="399" y="131"/>
                  </a:cubicBezTo>
                  <a:cubicBezTo>
                    <a:pt x="399" y="131"/>
                    <a:pt x="399" y="131"/>
                    <a:pt x="399" y="131"/>
                  </a:cubicBezTo>
                  <a:cubicBezTo>
                    <a:pt x="399" y="131"/>
                    <a:pt x="399" y="131"/>
                    <a:pt x="399" y="131"/>
                  </a:cubicBezTo>
                  <a:cubicBezTo>
                    <a:pt x="399" y="132"/>
                    <a:pt x="398" y="133"/>
                    <a:pt x="398" y="133"/>
                  </a:cubicBezTo>
                  <a:cubicBezTo>
                    <a:pt x="397" y="133"/>
                    <a:pt x="397" y="133"/>
                    <a:pt x="397" y="133"/>
                  </a:cubicBezTo>
                  <a:cubicBezTo>
                    <a:pt x="397" y="134"/>
                    <a:pt x="397" y="134"/>
                    <a:pt x="397" y="134"/>
                  </a:cubicBezTo>
                  <a:cubicBezTo>
                    <a:pt x="396" y="134"/>
                    <a:pt x="396" y="135"/>
                    <a:pt x="396" y="135"/>
                  </a:cubicBezTo>
                  <a:cubicBezTo>
                    <a:pt x="395" y="134"/>
                    <a:pt x="395" y="134"/>
                    <a:pt x="395" y="134"/>
                  </a:cubicBezTo>
                  <a:cubicBezTo>
                    <a:pt x="394" y="135"/>
                    <a:pt x="394" y="135"/>
                    <a:pt x="394" y="135"/>
                  </a:cubicBezTo>
                  <a:cubicBezTo>
                    <a:pt x="391" y="133"/>
                    <a:pt x="373" y="108"/>
                    <a:pt x="373" y="107"/>
                  </a:cubicBezTo>
                  <a:cubicBezTo>
                    <a:pt x="360" y="86"/>
                    <a:pt x="340" y="69"/>
                    <a:pt x="330" y="62"/>
                  </a:cubicBezTo>
                  <a:cubicBezTo>
                    <a:pt x="332" y="63"/>
                    <a:pt x="332" y="63"/>
                    <a:pt x="333" y="63"/>
                  </a:cubicBezTo>
                  <a:cubicBezTo>
                    <a:pt x="334" y="63"/>
                    <a:pt x="334" y="63"/>
                    <a:pt x="334" y="63"/>
                  </a:cubicBezTo>
                  <a:cubicBezTo>
                    <a:pt x="333" y="62"/>
                    <a:pt x="333" y="62"/>
                    <a:pt x="333" y="62"/>
                  </a:cubicBezTo>
                  <a:cubicBezTo>
                    <a:pt x="335" y="64"/>
                    <a:pt x="366" y="93"/>
                    <a:pt x="366" y="93"/>
                  </a:cubicBezTo>
                  <a:cubicBezTo>
                    <a:pt x="371" y="97"/>
                    <a:pt x="374" y="103"/>
                    <a:pt x="377" y="109"/>
                  </a:cubicBezTo>
                  <a:cubicBezTo>
                    <a:pt x="380" y="116"/>
                    <a:pt x="383" y="122"/>
                    <a:pt x="389" y="127"/>
                  </a:cubicBezTo>
                  <a:cubicBezTo>
                    <a:pt x="389" y="127"/>
                    <a:pt x="389" y="127"/>
                    <a:pt x="389" y="127"/>
                  </a:cubicBezTo>
                  <a:cubicBezTo>
                    <a:pt x="391" y="126"/>
                    <a:pt x="391" y="126"/>
                    <a:pt x="391" y="126"/>
                  </a:cubicBezTo>
                  <a:cubicBezTo>
                    <a:pt x="391" y="126"/>
                    <a:pt x="391" y="126"/>
                    <a:pt x="391" y="126"/>
                  </a:cubicBezTo>
                  <a:cubicBezTo>
                    <a:pt x="391" y="126"/>
                    <a:pt x="391" y="126"/>
                    <a:pt x="391" y="126"/>
                  </a:cubicBezTo>
                  <a:cubicBezTo>
                    <a:pt x="391" y="125"/>
                    <a:pt x="391" y="125"/>
                    <a:pt x="391" y="124"/>
                  </a:cubicBezTo>
                  <a:cubicBezTo>
                    <a:pt x="392" y="124"/>
                    <a:pt x="392" y="124"/>
                    <a:pt x="392" y="124"/>
                  </a:cubicBezTo>
                  <a:cubicBezTo>
                    <a:pt x="392" y="124"/>
                    <a:pt x="392" y="124"/>
                    <a:pt x="392" y="124"/>
                  </a:cubicBezTo>
                  <a:cubicBezTo>
                    <a:pt x="392" y="123"/>
                    <a:pt x="393" y="122"/>
                    <a:pt x="393" y="122"/>
                  </a:cubicBezTo>
                  <a:cubicBezTo>
                    <a:pt x="393" y="122"/>
                    <a:pt x="393" y="122"/>
                    <a:pt x="393" y="122"/>
                  </a:cubicBezTo>
                  <a:cubicBezTo>
                    <a:pt x="393" y="119"/>
                    <a:pt x="393" y="119"/>
                    <a:pt x="393" y="119"/>
                  </a:cubicBezTo>
                  <a:cubicBezTo>
                    <a:pt x="394" y="118"/>
                    <a:pt x="394" y="118"/>
                    <a:pt x="394" y="118"/>
                  </a:cubicBezTo>
                  <a:cubicBezTo>
                    <a:pt x="394" y="118"/>
                    <a:pt x="394" y="118"/>
                    <a:pt x="394" y="118"/>
                  </a:cubicBezTo>
                  <a:cubicBezTo>
                    <a:pt x="394" y="117"/>
                    <a:pt x="394" y="117"/>
                    <a:pt x="394" y="117"/>
                  </a:cubicBezTo>
                  <a:cubicBezTo>
                    <a:pt x="394" y="117"/>
                    <a:pt x="394" y="116"/>
                    <a:pt x="394" y="116"/>
                  </a:cubicBezTo>
                  <a:cubicBezTo>
                    <a:pt x="394" y="116"/>
                    <a:pt x="394" y="116"/>
                    <a:pt x="392" y="112"/>
                  </a:cubicBezTo>
                  <a:cubicBezTo>
                    <a:pt x="392" y="112"/>
                    <a:pt x="392" y="112"/>
                    <a:pt x="392" y="112"/>
                  </a:cubicBezTo>
                  <a:cubicBezTo>
                    <a:pt x="392" y="112"/>
                    <a:pt x="392" y="112"/>
                    <a:pt x="392" y="111"/>
                  </a:cubicBezTo>
                  <a:cubicBezTo>
                    <a:pt x="392" y="109"/>
                    <a:pt x="391" y="105"/>
                    <a:pt x="384" y="94"/>
                  </a:cubicBezTo>
                  <a:cubicBezTo>
                    <a:pt x="383" y="93"/>
                    <a:pt x="382" y="90"/>
                    <a:pt x="380" y="89"/>
                  </a:cubicBezTo>
                  <a:cubicBezTo>
                    <a:pt x="379" y="87"/>
                    <a:pt x="379" y="87"/>
                    <a:pt x="379" y="87"/>
                  </a:cubicBezTo>
                  <a:cubicBezTo>
                    <a:pt x="379" y="87"/>
                    <a:pt x="379" y="87"/>
                    <a:pt x="379" y="87"/>
                  </a:cubicBezTo>
                  <a:cubicBezTo>
                    <a:pt x="378" y="85"/>
                    <a:pt x="376" y="83"/>
                    <a:pt x="371" y="77"/>
                  </a:cubicBezTo>
                  <a:cubicBezTo>
                    <a:pt x="371" y="77"/>
                    <a:pt x="371" y="77"/>
                    <a:pt x="371" y="77"/>
                  </a:cubicBezTo>
                  <a:cubicBezTo>
                    <a:pt x="371" y="77"/>
                    <a:pt x="371" y="77"/>
                    <a:pt x="371" y="77"/>
                  </a:cubicBezTo>
                  <a:cubicBezTo>
                    <a:pt x="365" y="70"/>
                    <a:pt x="357" y="61"/>
                    <a:pt x="350" y="55"/>
                  </a:cubicBezTo>
                  <a:cubicBezTo>
                    <a:pt x="342" y="47"/>
                    <a:pt x="342" y="47"/>
                    <a:pt x="342" y="47"/>
                  </a:cubicBezTo>
                  <a:cubicBezTo>
                    <a:pt x="341" y="47"/>
                    <a:pt x="341" y="47"/>
                    <a:pt x="341" y="47"/>
                  </a:cubicBezTo>
                  <a:cubicBezTo>
                    <a:pt x="341" y="47"/>
                    <a:pt x="341" y="47"/>
                    <a:pt x="341" y="47"/>
                  </a:cubicBezTo>
                  <a:cubicBezTo>
                    <a:pt x="341" y="47"/>
                    <a:pt x="341" y="47"/>
                    <a:pt x="341" y="47"/>
                  </a:cubicBezTo>
                  <a:cubicBezTo>
                    <a:pt x="341" y="47"/>
                    <a:pt x="341" y="47"/>
                    <a:pt x="340" y="46"/>
                  </a:cubicBezTo>
                  <a:cubicBezTo>
                    <a:pt x="335" y="42"/>
                    <a:pt x="329" y="38"/>
                    <a:pt x="324" y="34"/>
                  </a:cubicBezTo>
                  <a:cubicBezTo>
                    <a:pt x="307" y="24"/>
                    <a:pt x="306" y="23"/>
                    <a:pt x="295" y="18"/>
                  </a:cubicBezTo>
                  <a:cubicBezTo>
                    <a:pt x="277" y="11"/>
                    <a:pt x="276" y="11"/>
                    <a:pt x="264" y="7"/>
                  </a:cubicBezTo>
                  <a:cubicBezTo>
                    <a:pt x="246" y="3"/>
                    <a:pt x="244" y="3"/>
                    <a:pt x="230" y="1"/>
                  </a:cubicBezTo>
                  <a:cubicBezTo>
                    <a:pt x="218" y="0"/>
                    <a:pt x="211" y="0"/>
                    <a:pt x="195" y="0"/>
                  </a:cubicBezTo>
                  <a:cubicBezTo>
                    <a:pt x="195" y="0"/>
                    <a:pt x="195" y="0"/>
                    <a:pt x="195" y="0"/>
                  </a:cubicBezTo>
                  <a:cubicBezTo>
                    <a:pt x="195" y="1"/>
                    <a:pt x="195" y="1"/>
                    <a:pt x="195" y="1"/>
                  </a:cubicBezTo>
                  <a:cubicBezTo>
                    <a:pt x="189" y="1"/>
                    <a:pt x="186" y="1"/>
                    <a:pt x="180" y="2"/>
                  </a:cubicBezTo>
                  <a:cubicBezTo>
                    <a:pt x="177" y="2"/>
                    <a:pt x="173" y="3"/>
                    <a:pt x="170" y="4"/>
                  </a:cubicBezTo>
                  <a:cubicBezTo>
                    <a:pt x="169" y="4"/>
                    <a:pt x="169" y="4"/>
                    <a:pt x="169" y="4"/>
                  </a:cubicBezTo>
                  <a:cubicBezTo>
                    <a:pt x="169" y="4"/>
                    <a:pt x="169" y="4"/>
                    <a:pt x="169" y="4"/>
                  </a:cubicBezTo>
                  <a:cubicBezTo>
                    <a:pt x="169" y="4"/>
                    <a:pt x="169" y="4"/>
                    <a:pt x="169" y="4"/>
                  </a:cubicBezTo>
                  <a:cubicBezTo>
                    <a:pt x="172" y="4"/>
                    <a:pt x="173" y="4"/>
                    <a:pt x="174" y="4"/>
                  </a:cubicBezTo>
                  <a:cubicBezTo>
                    <a:pt x="175" y="4"/>
                    <a:pt x="175" y="4"/>
                    <a:pt x="176" y="4"/>
                  </a:cubicBezTo>
                  <a:cubicBezTo>
                    <a:pt x="176" y="4"/>
                    <a:pt x="176" y="4"/>
                    <a:pt x="176" y="4"/>
                  </a:cubicBezTo>
                  <a:cubicBezTo>
                    <a:pt x="176" y="6"/>
                    <a:pt x="176" y="6"/>
                    <a:pt x="176" y="6"/>
                  </a:cubicBezTo>
                  <a:cubicBezTo>
                    <a:pt x="176" y="6"/>
                    <a:pt x="176" y="6"/>
                    <a:pt x="176" y="6"/>
                  </a:cubicBezTo>
                  <a:cubicBezTo>
                    <a:pt x="177" y="7"/>
                    <a:pt x="184" y="9"/>
                    <a:pt x="187" y="8"/>
                  </a:cubicBezTo>
                  <a:cubicBezTo>
                    <a:pt x="188" y="8"/>
                    <a:pt x="189" y="7"/>
                    <a:pt x="189" y="6"/>
                  </a:cubicBezTo>
                  <a:cubicBezTo>
                    <a:pt x="190" y="6"/>
                    <a:pt x="191" y="7"/>
                    <a:pt x="194" y="7"/>
                  </a:cubicBezTo>
                  <a:cubicBezTo>
                    <a:pt x="193" y="7"/>
                    <a:pt x="193" y="7"/>
                    <a:pt x="192" y="7"/>
                  </a:cubicBezTo>
                  <a:cubicBezTo>
                    <a:pt x="192" y="7"/>
                    <a:pt x="192" y="7"/>
                    <a:pt x="192" y="7"/>
                  </a:cubicBezTo>
                  <a:cubicBezTo>
                    <a:pt x="191" y="8"/>
                    <a:pt x="191" y="8"/>
                    <a:pt x="191" y="8"/>
                  </a:cubicBezTo>
                  <a:cubicBezTo>
                    <a:pt x="191" y="8"/>
                    <a:pt x="191" y="8"/>
                    <a:pt x="191" y="8"/>
                  </a:cubicBezTo>
                  <a:cubicBezTo>
                    <a:pt x="192" y="9"/>
                    <a:pt x="192" y="9"/>
                    <a:pt x="198" y="11"/>
                  </a:cubicBezTo>
                  <a:cubicBezTo>
                    <a:pt x="197" y="12"/>
                    <a:pt x="197" y="12"/>
                    <a:pt x="196" y="13"/>
                  </a:cubicBezTo>
                  <a:cubicBezTo>
                    <a:pt x="196" y="13"/>
                    <a:pt x="195" y="13"/>
                    <a:pt x="195" y="14"/>
                  </a:cubicBezTo>
                  <a:cubicBezTo>
                    <a:pt x="194" y="14"/>
                    <a:pt x="194" y="14"/>
                    <a:pt x="194" y="14"/>
                  </a:cubicBezTo>
                  <a:cubicBezTo>
                    <a:pt x="194" y="14"/>
                    <a:pt x="194" y="14"/>
                    <a:pt x="194" y="14"/>
                  </a:cubicBezTo>
                  <a:cubicBezTo>
                    <a:pt x="195" y="15"/>
                    <a:pt x="195" y="15"/>
                    <a:pt x="195" y="16"/>
                  </a:cubicBezTo>
                  <a:cubicBezTo>
                    <a:pt x="195" y="17"/>
                    <a:pt x="194" y="17"/>
                    <a:pt x="193" y="19"/>
                  </a:cubicBezTo>
                  <a:cubicBezTo>
                    <a:pt x="193" y="19"/>
                    <a:pt x="193" y="19"/>
                    <a:pt x="193" y="19"/>
                  </a:cubicBezTo>
                  <a:cubicBezTo>
                    <a:pt x="192" y="18"/>
                    <a:pt x="192" y="18"/>
                    <a:pt x="192" y="18"/>
                  </a:cubicBezTo>
                  <a:cubicBezTo>
                    <a:pt x="192" y="18"/>
                    <a:pt x="191" y="18"/>
                    <a:pt x="191" y="18"/>
                  </a:cubicBezTo>
                  <a:cubicBezTo>
                    <a:pt x="191" y="18"/>
                    <a:pt x="191" y="18"/>
                    <a:pt x="191" y="18"/>
                  </a:cubicBezTo>
                  <a:cubicBezTo>
                    <a:pt x="191" y="17"/>
                    <a:pt x="191" y="17"/>
                    <a:pt x="191" y="17"/>
                  </a:cubicBezTo>
                  <a:cubicBezTo>
                    <a:pt x="191" y="17"/>
                    <a:pt x="191" y="17"/>
                    <a:pt x="191" y="17"/>
                  </a:cubicBezTo>
                  <a:cubicBezTo>
                    <a:pt x="190" y="16"/>
                    <a:pt x="189" y="16"/>
                    <a:pt x="188" y="16"/>
                  </a:cubicBezTo>
                  <a:cubicBezTo>
                    <a:pt x="187" y="16"/>
                    <a:pt x="187" y="16"/>
                    <a:pt x="186" y="16"/>
                  </a:cubicBezTo>
                  <a:cubicBezTo>
                    <a:pt x="185" y="15"/>
                    <a:pt x="185" y="15"/>
                    <a:pt x="185" y="15"/>
                  </a:cubicBezTo>
                  <a:cubicBezTo>
                    <a:pt x="185" y="15"/>
                    <a:pt x="184" y="15"/>
                    <a:pt x="184" y="15"/>
                  </a:cubicBezTo>
                  <a:cubicBezTo>
                    <a:pt x="184" y="15"/>
                    <a:pt x="183" y="14"/>
                    <a:pt x="182" y="14"/>
                  </a:cubicBezTo>
                  <a:cubicBezTo>
                    <a:pt x="181" y="14"/>
                    <a:pt x="181" y="14"/>
                    <a:pt x="181" y="14"/>
                  </a:cubicBezTo>
                  <a:cubicBezTo>
                    <a:pt x="181" y="14"/>
                    <a:pt x="177" y="13"/>
                    <a:pt x="176" y="13"/>
                  </a:cubicBezTo>
                  <a:cubicBezTo>
                    <a:pt x="177" y="13"/>
                    <a:pt x="177" y="13"/>
                    <a:pt x="177" y="13"/>
                  </a:cubicBezTo>
                  <a:cubicBezTo>
                    <a:pt x="177" y="12"/>
                    <a:pt x="177" y="12"/>
                    <a:pt x="177" y="12"/>
                  </a:cubicBezTo>
                  <a:cubicBezTo>
                    <a:pt x="177" y="12"/>
                    <a:pt x="177" y="12"/>
                    <a:pt x="177" y="12"/>
                  </a:cubicBezTo>
                  <a:cubicBezTo>
                    <a:pt x="175" y="12"/>
                    <a:pt x="175" y="12"/>
                    <a:pt x="175" y="12"/>
                  </a:cubicBezTo>
                  <a:cubicBezTo>
                    <a:pt x="174" y="12"/>
                    <a:pt x="174" y="12"/>
                    <a:pt x="173" y="12"/>
                  </a:cubicBezTo>
                  <a:cubicBezTo>
                    <a:pt x="173" y="12"/>
                    <a:pt x="173" y="12"/>
                    <a:pt x="173" y="12"/>
                  </a:cubicBezTo>
                  <a:cubicBezTo>
                    <a:pt x="173" y="12"/>
                    <a:pt x="173" y="12"/>
                    <a:pt x="173" y="12"/>
                  </a:cubicBezTo>
                  <a:cubicBezTo>
                    <a:pt x="173" y="12"/>
                    <a:pt x="173" y="12"/>
                    <a:pt x="173" y="12"/>
                  </a:cubicBezTo>
                  <a:cubicBezTo>
                    <a:pt x="172" y="11"/>
                    <a:pt x="172" y="11"/>
                    <a:pt x="172" y="11"/>
                  </a:cubicBezTo>
                  <a:cubicBezTo>
                    <a:pt x="172" y="11"/>
                    <a:pt x="172" y="11"/>
                    <a:pt x="172" y="11"/>
                  </a:cubicBezTo>
                  <a:cubicBezTo>
                    <a:pt x="172" y="11"/>
                    <a:pt x="172" y="11"/>
                    <a:pt x="172" y="11"/>
                  </a:cubicBezTo>
                  <a:cubicBezTo>
                    <a:pt x="172" y="11"/>
                    <a:pt x="171" y="11"/>
                    <a:pt x="170" y="12"/>
                  </a:cubicBezTo>
                  <a:cubicBezTo>
                    <a:pt x="169" y="12"/>
                    <a:pt x="169" y="12"/>
                    <a:pt x="169" y="12"/>
                  </a:cubicBezTo>
                  <a:cubicBezTo>
                    <a:pt x="169" y="12"/>
                    <a:pt x="169" y="12"/>
                    <a:pt x="169" y="12"/>
                  </a:cubicBezTo>
                  <a:cubicBezTo>
                    <a:pt x="169" y="12"/>
                    <a:pt x="169" y="12"/>
                    <a:pt x="169" y="12"/>
                  </a:cubicBezTo>
                  <a:cubicBezTo>
                    <a:pt x="169" y="13"/>
                    <a:pt x="169" y="13"/>
                    <a:pt x="169" y="13"/>
                  </a:cubicBezTo>
                  <a:cubicBezTo>
                    <a:pt x="168" y="13"/>
                    <a:pt x="168" y="13"/>
                    <a:pt x="168" y="13"/>
                  </a:cubicBezTo>
                  <a:cubicBezTo>
                    <a:pt x="168" y="13"/>
                    <a:pt x="168" y="13"/>
                    <a:pt x="168" y="13"/>
                  </a:cubicBezTo>
                  <a:cubicBezTo>
                    <a:pt x="168" y="13"/>
                    <a:pt x="168" y="13"/>
                    <a:pt x="168" y="13"/>
                  </a:cubicBezTo>
                  <a:cubicBezTo>
                    <a:pt x="169" y="14"/>
                    <a:pt x="169" y="14"/>
                    <a:pt x="169" y="14"/>
                  </a:cubicBezTo>
                  <a:cubicBezTo>
                    <a:pt x="168" y="14"/>
                    <a:pt x="168" y="14"/>
                    <a:pt x="168" y="14"/>
                  </a:cubicBezTo>
                  <a:cubicBezTo>
                    <a:pt x="168" y="14"/>
                    <a:pt x="168" y="14"/>
                    <a:pt x="168" y="14"/>
                  </a:cubicBezTo>
                  <a:cubicBezTo>
                    <a:pt x="169" y="15"/>
                    <a:pt x="169" y="15"/>
                    <a:pt x="169" y="15"/>
                  </a:cubicBezTo>
                  <a:cubicBezTo>
                    <a:pt x="170" y="15"/>
                    <a:pt x="170" y="15"/>
                    <a:pt x="171" y="15"/>
                  </a:cubicBezTo>
                  <a:cubicBezTo>
                    <a:pt x="171" y="16"/>
                    <a:pt x="171" y="16"/>
                    <a:pt x="171" y="16"/>
                  </a:cubicBezTo>
                  <a:cubicBezTo>
                    <a:pt x="172" y="16"/>
                    <a:pt x="172" y="16"/>
                    <a:pt x="172" y="16"/>
                  </a:cubicBezTo>
                  <a:cubicBezTo>
                    <a:pt x="173" y="16"/>
                    <a:pt x="173" y="16"/>
                    <a:pt x="173" y="16"/>
                  </a:cubicBezTo>
                  <a:cubicBezTo>
                    <a:pt x="173" y="17"/>
                    <a:pt x="173" y="17"/>
                    <a:pt x="173" y="17"/>
                  </a:cubicBezTo>
                  <a:cubicBezTo>
                    <a:pt x="172" y="16"/>
                    <a:pt x="170" y="16"/>
                    <a:pt x="169" y="17"/>
                  </a:cubicBezTo>
                  <a:cubicBezTo>
                    <a:pt x="169" y="17"/>
                    <a:pt x="169" y="17"/>
                    <a:pt x="169" y="17"/>
                  </a:cubicBezTo>
                  <a:cubicBezTo>
                    <a:pt x="168" y="17"/>
                    <a:pt x="168" y="18"/>
                    <a:pt x="168" y="18"/>
                  </a:cubicBezTo>
                  <a:cubicBezTo>
                    <a:pt x="168" y="18"/>
                    <a:pt x="168" y="18"/>
                    <a:pt x="168" y="18"/>
                  </a:cubicBezTo>
                  <a:cubicBezTo>
                    <a:pt x="168" y="19"/>
                    <a:pt x="168" y="19"/>
                    <a:pt x="168" y="19"/>
                  </a:cubicBezTo>
                  <a:cubicBezTo>
                    <a:pt x="167" y="19"/>
                    <a:pt x="167" y="19"/>
                    <a:pt x="167" y="19"/>
                  </a:cubicBezTo>
                  <a:cubicBezTo>
                    <a:pt x="167" y="19"/>
                    <a:pt x="166" y="19"/>
                    <a:pt x="166" y="20"/>
                  </a:cubicBezTo>
                  <a:cubicBezTo>
                    <a:pt x="166" y="20"/>
                    <a:pt x="166" y="20"/>
                    <a:pt x="166" y="20"/>
                  </a:cubicBezTo>
                  <a:cubicBezTo>
                    <a:pt x="166" y="20"/>
                    <a:pt x="166" y="20"/>
                    <a:pt x="166" y="20"/>
                  </a:cubicBezTo>
                  <a:cubicBezTo>
                    <a:pt x="166" y="21"/>
                    <a:pt x="167" y="21"/>
                    <a:pt x="168" y="22"/>
                  </a:cubicBezTo>
                  <a:cubicBezTo>
                    <a:pt x="168" y="22"/>
                    <a:pt x="168" y="22"/>
                    <a:pt x="168" y="22"/>
                  </a:cubicBezTo>
                  <a:cubicBezTo>
                    <a:pt x="168" y="22"/>
                    <a:pt x="167" y="23"/>
                    <a:pt x="167" y="23"/>
                  </a:cubicBezTo>
                  <a:cubicBezTo>
                    <a:pt x="167" y="23"/>
                    <a:pt x="167" y="23"/>
                    <a:pt x="167" y="23"/>
                  </a:cubicBezTo>
                  <a:cubicBezTo>
                    <a:pt x="167" y="24"/>
                    <a:pt x="167" y="24"/>
                    <a:pt x="167" y="24"/>
                  </a:cubicBezTo>
                  <a:cubicBezTo>
                    <a:pt x="168" y="24"/>
                    <a:pt x="168" y="24"/>
                    <a:pt x="168" y="24"/>
                  </a:cubicBezTo>
                  <a:cubicBezTo>
                    <a:pt x="169" y="24"/>
                    <a:pt x="170" y="25"/>
                    <a:pt x="171" y="25"/>
                  </a:cubicBezTo>
                  <a:cubicBezTo>
                    <a:pt x="171" y="25"/>
                    <a:pt x="171" y="24"/>
                    <a:pt x="173" y="23"/>
                  </a:cubicBezTo>
                  <a:cubicBezTo>
                    <a:pt x="173" y="23"/>
                    <a:pt x="174" y="22"/>
                    <a:pt x="175" y="22"/>
                  </a:cubicBezTo>
                  <a:cubicBezTo>
                    <a:pt x="176" y="21"/>
                    <a:pt x="176" y="21"/>
                    <a:pt x="176" y="21"/>
                  </a:cubicBezTo>
                  <a:cubicBezTo>
                    <a:pt x="176" y="21"/>
                    <a:pt x="176" y="21"/>
                    <a:pt x="176" y="21"/>
                  </a:cubicBezTo>
                  <a:cubicBezTo>
                    <a:pt x="176" y="21"/>
                    <a:pt x="176" y="21"/>
                    <a:pt x="176" y="21"/>
                  </a:cubicBezTo>
                  <a:cubicBezTo>
                    <a:pt x="176" y="20"/>
                    <a:pt x="175" y="19"/>
                    <a:pt x="174" y="19"/>
                  </a:cubicBezTo>
                  <a:cubicBezTo>
                    <a:pt x="175" y="18"/>
                    <a:pt x="175" y="18"/>
                    <a:pt x="175" y="18"/>
                  </a:cubicBezTo>
                  <a:cubicBezTo>
                    <a:pt x="175" y="17"/>
                    <a:pt x="175" y="17"/>
                    <a:pt x="175" y="17"/>
                  </a:cubicBezTo>
                  <a:cubicBezTo>
                    <a:pt x="175" y="17"/>
                    <a:pt x="174" y="17"/>
                    <a:pt x="174" y="17"/>
                  </a:cubicBezTo>
                  <a:cubicBezTo>
                    <a:pt x="175" y="17"/>
                    <a:pt x="176" y="16"/>
                    <a:pt x="177" y="16"/>
                  </a:cubicBezTo>
                  <a:cubicBezTo>
                    <a:pt x="177" y="17"/>
                    <a:pt x="178" y="17"/>
                    <a:pt x="178" y="17"/>
                  </a:cubicBezTo>
                  <a:cubicBezTo>
                    <a:pt x="179" y="17"/>
                    <a:pt x="179" y="17"/>
                    <a:pt x="179" y="17"/>
                  </a:cubicBezTo>
                  <a:cubicBezTo>
                    <a:pt x="179" y="18"/>
                    <a:pt x="179" y="18"/>
                    <a:pt x="179" y="18"/>
                  </a:cubicBezTo>
                  <a:cubicBezTo>
                    <a:pt x="178" y="18"/>
                    <a:pt x="178" y="18"/>
                    <a:pt x="177" y="19"/>
                  </a:cubicBezTo>
                  <a:cubicBezTo>
                    <a:pt x="177" y="19"/>
                    <a:pt x="177" y="19"/>
                    <a:pt x="177" y="19"/>
                  </a:cubicBezTo>
                  <a:cubicBezTo>
                    <a:pt x="178" y="19"/>
                    <a:pt x="178" y="19"/>
                    <a:pt x="178" y="19"/>
                  </a:cubicBezTo>
                  <a:cubicBezTo>
                    <a:pt x="178" y="20"/>
                    <a:pt x="178" y="20"/>
                    <a:pt x="179" y="20"/>
                  </a:cubicBezTo>
                  <a:cubicBezTo>
                    <a:pt x="179" y="20"/>
                    <a:pt x="179" y="20"/>
                    <a:pt x="179" y="20"/>
                  </a:cubicBezTo>
                  <a:cubicBezTo>
                    <a:pt x="179" y="20"/>
                    <a:pt x="178" y="20"/>
                    <a:pt x="178" y="21"/>
                  </a:cubicBezTo>
                  <a:cubicBezTo>
                    <a:pt x="178" y="21"/>
                    <a:pt x="178" y="21"/>
                    <a:pt x="178" y="21"/>
                  </a:cubicBezTo>
                  <a:cubicBezTo>
                    <a:pt x="178" y="21"/>
                    <a:pt x="178" y="21"/>
                    <a:pt x="178" y="21"/>
                  </a:cubicBezTo>
                  <a:cubicBezTo>
                    <a:pt x="179" y="22"/>
                    <a:pt x="180" y="21"/>
                    <a:pt x="181" y="21"/>
                  </a:cubicBezTo>
                  <a:cubicBezTo>
                    <a:pt x="181" y="21"/>
                    <a:pt x="181" y="21"/>
                    <a:pt x="181" y="21"/>
                  </a:cubicBezTo>
                  <a:cubicBezTo>
                    <a:pt x="180" y="22"/>
                    <a:pt x="180" y="23"/>
                    <a:pt x="180" y="23"/>
                  </a:cubicBezTo>
                  <a:cubicBezTo>
                    <a:pt x="180" y="24"/>
                    <a:pt x="180" y="24"/>
                    <a:pt x="180" y="24"/>
                  </a:cubicBezTo>
                  <a:cubicBezTo>
                    <a:pt x="180" y="24"/>
                    <a:pt x="180" y="24"/>
                    <a:pt x="180" y="24"/>
                  </a:cubicBezTo>
                  <a:cubicBezTo>
                    <a:pt x="180" y="24"/>
                    <a:pt x="180" y="24"/>
                    <a:pt x="180" y="24"/>
                  </a:cubicBezTo>
                  <a:cubicBezTo>
                    <a:pt x="181" y="24"/>
                    <a:pt x="182" y="24"/>
                    <a:pt x="182" y="24"/>
                  </a:cubicBezTo>
                  <a:cubicBezTo>
                    <a:pt x="183" y="24"/>
                    <a:pt x="183" y="24"/>
                    <a:pt x="184" y="23"/>
                  </a:cubicBezTo>
                  <a:cubicBezTo>
                    <a:pt x="184" y="23"/>
                    <a:pt x="184" y="23"/>
                    <a:pt x="185" y="22"/>
                  </a:cubicBezTo>
                  <a:cubicBezTo>
                    <a:pt x="185" y="22"/>
                    <a:pt x="187" y="22"/>
                    <a:pt x="188" y="21"/>
                  </a:cubicBezTo>
                  <a:cubicBezTo>
                    <a:pt x="188" y="21"/>
                    <a:pt x="191" y="20"/>
                    <a:pt x="192" y="19"/>
                  </a:cubicBezTo>
                  <a:cubicBezTo>
                    <a:pt x="192" y="20"/>
                    <a:pt x="190" y="21"/>
                    <a:pt x="188" y="23"/>
                  </a:cubicBezTo>
                  <a:cubicBezTo>
                    <a:pt x="188" y="23"/>
                    <a:pt x="188" y="23"/>
                    <a:pt x="188" y="23"/>
                  </a:cubicBezTo>
                  <a:cubicBezTo>
                    <a:pt x="189" y="24"/>
                    <a:pt x="189" y="24"/>
                    <a:pt x="189" y="24"/>
                  </a:cubicBezTo>
                  <a:cubicBezTo>
                    <a:pt x="188" y="25"/>
                    <a:pt x="187" y="25"/>
                    <a:pt x="186" y="25"/>
                  </a:cubicBezTo>
                  <a:cubicBezTo>
                    <a:pt x="185" y="25"/>
                    <a:pt x="184" y="25"/>
                    <a:pt x="184" y="26"/>
                  </a:cubicBezTo>
                  <a:cubicBezTo>
                    <a:pt x="183" y="26"/>
                    <a:pt x="183" y="26"/>
                    <a:pt x="183" y="26"/>
                  </a:cubicBezTo>
                  <a:cubicBezTo>
                    <a:pt x="184" y="26"/>
                    <a:pt x="184" y="26"/>
                    <a:pt x="184" y="26"/>
                  </a:cubicBezTo>
                  <a:cubicBezTo>
                    <a:pt x="184" y="28"/>
                    <a:pt x="185" y="28"/>
                    <a:pt x="189" y="28"/>
                  </a:cubicBezTo>
                  <a:cubicBezTo>
                    <a:pt x="196" y="28"/>
                    <a:pt x="198" y="32"/>
                    <a:pt x="199" y="36"/>
                  </a:cubicBezTo>
                  <a:cubicBezTo>
                    <a:pt x="197" y="36"/>
                    <a:pt x="195" y="37"/>
                    <a:pt x="192" y="37"/>
                  </a:cubicBezTo>
                  <a:cubicBezTo>
                    <a:pt x="190" y="38"/>
                    <a:pt x="187" y="39"/>
                    <a:pt x="184" y="39"/>
                  </a:cubicBezTo>
                  <a:cubicBezTo>
                    <a:pt x="184" y="39"/>
                    <a:pt x="184" y="39"/>
                    <a:pt x="184" y="39"/>
                  </a:cubicBezTo>
                  <a:cubicBezTo>
                    <a:pt x="183" y="39"/>
                    <a:pt x="183" y="39"/>
                    <a:pt x="183" y="39"/>
                  </a:cubicBezTo>
                  <a:cubicBezTo>
                    <a:pt x="183" y="40"/>
                    <a:pt x="183" y="40"/>
                    <a:pt x="183" y="40"/>
                  </a:cubicBezTo>
                  <a:cubicBezTo>
                    <a:pt x="182" y="41"/>
                    <a:pt x="182" y="42"/>
                    <a:pt x="181" y="42"/>
                  </a:cubicBezTo>
                  <a:cubicBezTo>
                    <a:pt x="181" y="42"/>
                    <a:pt x="181" y="42"/>
                    <a:pt x="181" y="42"/>
                  </a:cubicBezTo>
                  <a:cubicBezTo>
                    <a:pt x="181" y="43"/>
                    <a:pt x="181" y="43"/>
                    <a:pt x="181" y="43"/>
                  </a:cubicBezTo>
                  <a:cubicBezTo>
                    <a:pt x="184" y="46"/>
                    <a:pt x="186" y="50"/>
                    <a:pt x="186" y="53"/>
                  </a:cubicBezTo>
                  <a:cubicBezTo>
                    <a:pt x="186" y="54"/>
                    <a:pt x="186" y="54"/>
                    <a:pt x="186" y="54"/>
                  </a:cubicBezTo>
                  <a:cubicBezTo>
                    <a:pt x="185" y="55"/>
                    <a:pt x="185" y="55"/>
                    <a:pt x="185" y="55"/>
                  </a:cubicBezTo>
                  <a:cubicBezTo>
                    <a:pt x="186" y="55"/>
                    <a:pt x="186" y="55"/>
                    <a:pt x="186" y="55"/>
                  </a:cubicBezTo>
                  <a:cubicBezTo>
                    <a:pt x="187" y="55"/>
                    <a:pt x="188" y="56"/>
                    <a:pt x="190" y="59"/>
                  </a:cubicBezTo>
                  <a:cubicBezTo>
                    <a:pt x="190" y="59"/>
                    <a:pt x="190" y="59"/>
                    <a:pt x="190" y="59"/>
                  </a:cubicBezTo>
                  <a:cubicBezTo>
                    <a:pt x="190" y="59"/>
                    <a:pt x="190" y="59"/>
                    <a:pt x="190" y="59"/>
                  </a:cubicBezTo>
                  <a:cubicBezTo>
                    <a:pt x="203" y="60"/>
                    <a:pt x="208" y="60"/>
                    <a:pt x="214" y="51"/>
                  </a:cubicBezTo>
                  <a:cubicBezTo>
                    <a:pt x="214" y="51"/>
                    <a:pt x="214" y="51"/>
                    <a:pt x="214" y="51"/>
                  </a:cubicBezTo>
                  <a:cubicBezTo>
                    <a:pt x="214" y="51"/>
                    <a:pt x="214" y="51"/>
                    <a:pt x="214" y="51"/>
                  </a:cubicBezTo>
                  <a:cubicBezTo>
                    <a:pt x="214" y="50"/>
                    <a:pt x="213" y="50"/>
                    <a:pt x="213" y="49"/>
                  </a:cubicBezTo>
                  <a:cubicBezTo>
                    <a:pt x="213" y="49"/>
                    <a:pt x="214" y="48"/>
                    <a:pt x="214" y="47"/>
                  </a:cubicBezTo>
                  <a:cubicBezTo>
                    <a:pt x="214" y="47"/>
                    <a:pt x="214" y="47"/>
                    <a:pt x="214" y="47"/>
                  </a:cubicBezTo>
                  <a:cubicBezTo>
                    <a:pt x="214" y="47"/>
                    <a:pt x="214" y="47"/>
                    <a:pt x="214" y="47"/>
                  </a:cubicBezTo>
                  <a:cubicBezTo>
                    <a:pt x="213" y="46"/>
                    <a:pt x="213" y="45"/>
                    <a:pt x="213" y="44"/>
                  </a:cubicBezTo>
                  <a:cubicBezTo>
                    <a:pt x="213" y="43"/>
                    <a:pt x="213" y="42"/>
                    <a:pt x="214" y="40"/>
                  </a:cubicBezTo>
                  <a:cubicBezTo>
                    <a:pt x="214" y="39"/>
                    <a:pt x="215" y="38"/>
                    <a:pt x="215" y="36"/>
                  </a:cubicBezTo>
                  <a:cubicBezTo>
                    <a:pt x="215" y="35"/>
                    <a:pt x="214" y="34"/>
                    <a:pt x="214" y="34"/>
                  </a:cubicBezTo>
                  <a:cubicBezTo>
                    <a:pt x="214" y="31"/>
                    <a:pt x="216" y="31"/>
                    <a:pt x="218" y="31"/>
                  </a:cubicBezTo>
                  <a:cubicBezTo>
                    <a:pt x="219" y="31"/>
                    <a:pt x="221" y="31"/>
                    <a:pt x="222" y="31"/>
                  </a:cubicBezTo>
                  <a:cubicBezTo>
                    <a:pt x="222" y="31"/>
                    <a:pt x="222" y="31"/>
                    <a:pt x="222" y="31"/>
                  </a:cubicBezTo>
                  <a:cubicBezTo>
                    <a:pt x="222" y="30"/>
                    <a:pt x="222" y="30"/>
                    <a:pt x="222" y="30"/>
                  </a:cubicBezTo>
                  <a:cubicBezTo>
                    <a:pt x="223" y="29"/>
                    <a:pt x="223" y="29"/>
                    <a:pt x="224" y="27"/>
                  </a:cubicBezTo>
                  <a:cubicBezTo>
                    <a:pt x="225" y="28"/>
                    <a:pt x="250" y="31"/>
                    <a:pt x="255" y="37"/>
                  </a:cubicBezTo>
                  <a:cubicBezTo>
                    <a:pt x="254" y="38"/>
                    <a:pt x="252" y="38"/>
                    <a:pt x="251" y="38"/>
                  </a:cubicBezTo>
                  <a:cubicBezTo>
                    <a:pt x="250" y="39"/>
                    <a:pt x="249" y="39"/>
                    <a:pt x="248" y="39"/>
                  </a:cubicBezTo>
                  <a:cubicBezTo>
                    <a:pt x="248" y="39"/>
                    <a:pt x="248" y="39"/>
                    <a:pt x="248" y="39"/>
                  </a:cubicBezTo>
                  <a:cubicBezTo>
                    <a:pt x="248" y="41"/>
                    <a:pt x="248" y="41"/>
                    <a:pt x="248" y="41"/>
                  </a:cubicBezTo>
                  <a:cubicBezTo>
                    <a:pt x="249" y="41"/>
                    <a:pt x="249" y="41"/>
                    <a:pt x="249" y="41"/>
                  </a:cubicBezTo>
                  <a:cubicBezTo>
                    <a:pt x="251" y="42"/>
                    <a:pt x="258" y="42"/>
                    <a:pt x="258" y="42"/>
                  </a:cubicBezTo>
                  <a:cubicBezTo>
                    <a:pt x="259" y="42"/>
                    <a:pt x="259" y="42"/>
                    <a:pt x="259" y="42"/>
                  </a:cubicBezTo>
                  <a:cubicBezTo>
                    <a:pt x="259" y="41"/>
                    <a:pt x="259" y="41"/>
                    <a:pt x="259" y="41"/>
                  </a:cubicBezTo>
                  <a:cubicBezTo>
                    <a:pt x="257" y="39"/>
                    <a:pt x="257" y="39"/>
                    <a:pt x="257" y="39"/>
                  </a:cubicBezTo>
                  <a:cubicBezTo>
                    <a:pt x="257" y="39"/>
                    <a:pt x="257" y="39"/>
                    <a:pt x="257" y="39"/>
                  </a:cubicBezTo>
                  <a:cubicBezTo>
                    <a:pt x="257" y="38"/>
                    <a:pt x="257" y="37"/>
                    <a:pt x="254" y="32"/>
                  </a:cubicBezTo>
                  <a:cubicBezTo>
                    <a:pt x="255" y="32"/>
                    <a:pt x="256" y="32"/>
                    <a:pt x="256" y="32"/>
                  </a:cubicBezTo>
                  <a:cubicBezTo>
                    <a:pt x="259" y="33"/>
                    <a:pt x="259" y="33"/>
                    <a:pt x="259" y="33"/>
                  </a:cubicBezTo>
                  <a:cubicBezTo>
                    <a:pt x="258" y="32"/>
                    <a:pt x="258" y="32"/>
                    <a:pt x="258" y="32"/>
                  </a:cubicBezTo>
                  <a:cubicBezTo>
                    <a:pt x="256" y="29"/>
                    <a:pt x="249" y="28"/>
                    <a:pt x="244" y="28"/>
                  </a:cubicBezTo>
                  <a:cubicBezTo>
                    <a:pt x="239" y="28"/>
                    <a:pt x="231" y="24"/>
                    <a:pt x="230" y="23"/>
                  </a:cubicBezTo>
                  <a:cubicBezTo>
                    <a:pt x="230" y="23"/>
                    <a:pt x="231" y="23"/>
                    <a:pt x="231" y="22"/>
                  </a:cubicBezTo>
                  <a:cubicBezTo>
                    <a:pt x="231" y="22"/>
                    <a:pt x="231" y="22"/>
                    <a:pt x="231" y="22"/>
                  </a:cubicBezTo>
                  <a:cubicBezTo>
                    <a:pt x="235" y="24"/>
                    <a:pt x="239" y="24"/>
                    <a:pt x="242" y="25"/>
                  </a:cubicBezTo>
                  <a:cubicBezTo>
                    <a:pt x="246" y="25"/>
                    <a:pt x="250" y="26"/>
                    <a:pt x="253" y="27"/>
                  </a:cubicBezTo>
                  <a:cubicBezTo>
                    <a:pt x="257" y="29"/>
                    <a:pt x="261" y="31"/>
                    <a:pt x="264" y="33"/>
                  </a:cubicBezTo>
                  <a:cubicBezTo>
                    <a:pt x="268" y="35"/>
                    <a:pt x="272" y="38"/>
                    <a:pt x="276" y="39"/>
                  </a:cubicBezTo>
                  <a:cubicBezTo>
                    <a:pt x="277" y="39"/>
                    <a:pt x="278" y="39"/>
                    <a:pt x="279" y="39"/>
                  </a:cubicBezTo>
                  <a:cubicBezTo>
                    <a:pt x="279" y="39"/>
                    <a:pt x="279" y="39"/>
                    <a:pt x="280" y="39"/>
                  </a:cubicBezTo>
                  <a:cubicBezTo>
                    <a:pt x="280" y="39"/>
                    <a:pt x="280" y="39"/>
                    <a:pt x="280" y="39"/>
                  </a:cubicBezTo>
                  <a:cubicBezTo>
                    <a:pt x="280" y="39"/>
                    <a:pt x="280" y="39"/>
                    <a:pt x="280" y="39"/>
                  </a:cubicBezTo>
                  <a:cubicBezTo>
                    <a:pt x="280" y="38"/>
                    <a:pt x="278" y="37"/>
                    <a:pt x="276" y="35"/>
                  </a:cubicBezTo>
                  <a:cubicBezTo>
                    <a:pt x="276" y="35"/>
                    <a:pt x="276" y="35"/>
                    <a:pt x="277" y="35"/>
                  </a:cubicBezTo>
                  <a:cubicBezTo>
                    <a:pt x="277" y="35"/>
                    <a:pt x="277" y="35"/>
                    <a:pt x="277" y="35"/>
                  </a:cubicBezTo>
                  <a:cubicBezTo>
                    <a:pt x="277" y="35"/>
                    <a:pt x="277" y="35"/>
                    <a:pt x="277" y="35"/>
                  </a:cubicBezTo>
                  <a:cubicBezTo>
                    <a:pt x="277" y="35"/>
                    <a:pt x="277" y="35"/>
                    <a:pt x="269" y="29"/>
                  </a:cubicBezTo>
                  <a:cubicBezTo>
                    <a:pt x="269" y="29"/>
                    <a:pt x="269" y="28"/>
                    <a:pt x="269" y="28"/>
                  </a:cubicBezTo>
                  <a:cubicBezTo>
                    <a:pt x="270" y="28"/>
                    <a:pt x="271" y="28"/>
                    <a:pt x="272" y="28"/>
                  </a:cubicBezTo>
                  <a:cubicBezTo>
                    <a:pt x="273" y="28"/>
                    <a:pt x="274" y="28"/>
                    <a:pt x="274" y="28"/>
                  </a:cubicBezTo>
                  <a:cubicBezTo>
                    <a:pt x="275" y="29"/>
                    <a:pt x="275" y="30"/>
                    <a:pt x="281" y="32"/>
                  </a:cubicBezTo>
                  <a:cubicBezTo>
                    <a:pt x="281" y="33"/>
                    <a:pt x="281" y="33"/>
                    <a:pt x="281" y="33"/>
                  </a:cubicBezTo>
                  <a:cubicBezTo>
                    <a:pt x="281" y="33"/>
                    <a:pt x="281" y="33"/>
                    <a:pt x="281" y="33"/>
                  </a:cubicBezTo>
                  <a:cubicBezTo>
                    <a:pt x="292" y="38"/>
                    <a:pt x="292" y="38"/>
                    <a:pt x="296" y="37"/>
                  </a:cubicBezTo>
                  <a:cubicBezTo>
                    <a:pt x="297" y="37"/>
                    <a:pt x="297" y="37"/>
                    <a:pt x="297" y="37"/>
                  </a:cubicBezTo>
                  <a:cubicBezTo>
                    <a:pt x="297" y="36"/>
                    <a:pt x="297" y="36"/>
                    <a:pt x="297" y="36"/>
                  </a:cubicBezTo>
                  <a:cubicBezTo>
                    <a:pt x="298" y="36"/>
                    <a:pt x="300" y="37"/>
                    <a:pt x="301" y="37"/>
                  </a:cubicBezTo>
                  <a:cubicBezTo>
                    <a:pt x="302" y="38"/>
                    <a:pt x="303" y="38"/>
                    <a:pt x="304" y="38"/>
                  </a:cubicBezTo>
                  <a:cubicBezTo>
                    <a:pt x="304" y="38"/>
                    <a:pt x="304" y="38"/>
                    <a:pt x="304" y="38"/>
                  </a:cubicBezTo>
                  <a:cubicBezTo>
                    <a:pt x="304" y="37"/>
                    <a:pt x="304" y="37"/>
                    <a:pt x="304" y="37"/>
                  </a:cubicBezTo>
                  <a:cubicBezTo>
                    <a:pt x="304" y="36"/>
                    <a:pt x="304" y="36"/>
                    <a:pt x="304" y="36"/>
                  </a:cubicBezTo>
                  <a:cubicBezTo>
                    <a:pt x="308" y="36"/>
                    <a:pt x="312" y="40"/>
                    <a:pt x="314" y="43"/>
                  </a:cubicBezTo>
                  <a:cubicBezTo>
                    <a:pt x="314" y="43"/>
                    <a:pt x="314" y="43"/>
                    <a:pt x="314" y="43"/>
                  </a:cubicBezTo>
                  <a:cubicBezTo>
                    <a:pt x="314" y="43"/>
                    <a:pt x="314" y="43"/>
                    <a:pt x="314" y="43"/>
                  </a:cubicBezTo>
                  <a:cubicBezTo>
                    <a:pt x="315" y="43"/>
                    <a:pt x="315" y="43"/>
                    <a:pt x="315" y="43"/>
                  </a:cubicBezTo>
                  <a:cubicBezTo>
                    <a:pt x="315" y="44"/>
                    <a:pt x="316" y="45"/>
                    <a:pt x="317" y="47"/>
                  </a:cubicBezTo>
                  <a:cubicBezTo>
                    <a:pt x="318" y="48"/>
                    <a:pt x="320" y="49"/>
                    <a:pt x="321" y="51"/>
                  </a:cubicBezTo>
                  <a:cubicBezTo>
                    <a:pt x="320" y="51"/>
                    <a:pt x="320" y="51"/>
                    <a:pt x="320" y="51"/>
                  </a:cubicBezTo>
                  <a:cubicBezTo>
                    <a:pt x="319" y="51"/>
                    <a:pt x="318" y="51"/>
                    <a:pt x="317" y="51"/>
                  </a:cubicBezTo>
                  <a:cubicBezTo>
                    <a:pt x="315" y="50"/>
                    <a:pt x="314" y="50"/>
                    <a:pt x="313" y="50"/>
                  </a:cubicBezTo>
                  <a:cubicBezTo>
                    <a:pt x="312" y="50"/>
                    <a:pt x="312" y="50"/>
                    <a:pt x="312" y="50"/>
                  </a:cubicBezTo>
                  <a:cubicBezTo>
                    <a:pt x="312" y="50"/>
                    <a:pt x="312" y="50"/>
                    <a:pt x="312" y="50"/>
                  </a:cubicBezTo>
                  <a:cubicBezTo>
                    <a:pt x="312" y="51"/>
                    <a:pt x="312" y="52"/>
                    <a:pt x="312" y="53"/>
                  </a:cubicBezTo>
                  <a:cubicBezTo>
                    <a:pt x="311" y="53"/>
                    <a:pt x="311" y="53"/>
                    <a:pt x="311" y="53"/>
                  </a:cubicBezTo>
                  <a:cubicBezTo>
                    <a:pt x="290" y="48"/>
                    <a:pt x="286" y="49"/>
                    <a:pt x="284" y="50"/>
                  </a:cubicBezTo>
                  <a:cubicBezTo>
                    <a:pt x="284" y="50"/>
                    <a:pt x="284" y="51"/>
                    <a:pt x="284" y="51"/>
                  </a:cubicBezTo>
                  <a:cubicBezTo>
                    <a:pt x="284" y="52"/>
                    <a:pt x="284" y="53"/>
                    <a:pt x="284" y="53"/>
                  </a:cubicBezTo>
                  <a:cubicBezTo>
                    <a:pt x="285" y="54"/>
                    <a:pt x="286" y="55"/>
                    <a:pt x="286" y="56"/>
                  </a:cubicBezTo>
                  <a:cubicBezTo>
                    <a:pt x="287" y="56"/>
                    <a:pt x="287" y="56"/>
                    <a:pt x="288" y="57"/>
                  </a:cubicBezTo>
                  <a:cubicBezTo>
                    <a:pt x="287" y="58"/>
                    <a:pt x="287" y="58"/>
                    <a:pt x="287" y="58"/>
                  </a:cubicBezTo>
                  <a:cubicBezTo>
                    <a:pt x="285" y="58"/>
                    <a:pt x="255" y="53"/>
                    <a:pt x="254" y="53"/>
                  </a:cubicBezTo>
                  <a:cubicBezTo>
                    <a:pt x="254" y="53"/>
                    <a:pt x="254" y="53"/>
                    <a:pt x="254" y="53"/>
                  </a:cubicBezTo>
                  <a:cubicBezTo>
                    <a:pt x="252" y="52"/>
                    <a:pt x="252" y="51"/>
                    <a:pt x="252" y="50"/>
                  </a:cubicBezTo>
                  <a:cubicBezTo>
                    <a:pt x="252" y="49"/>
                    <a:pt x="252" y="49"/>
                    <a:pt x="252" y="48"/>
                  </a:cubicBezTo>
                  <a:cubicBezTo>
                    <a:pt x="252" y="47"/>
                    <a:pt x="250" y="47"/>
                    <a:pt x="249" y="46"/>
                  </a:cubicBezTo>
                  <a:cubicBezTo>
                    <a:pt x="249" y="46"/>
                    <a:pt x="249" y="46"/>
                    <a:pt x="249" y="46"/>
                  </a:cubicBezTo>
                  <a:cubicBezTo>
                    <a:pt x="249" y="44"/>
                    <a:pt x="248" y="44"/>
                    <a:pt x="247" y="43"/>
                  </a:cubicBezTo>
                  <a:cubicBezTo>
                    <a:pt x="247" y="43"/>
                    <a:pt x="247" y="43"/>
                    <a:pt x="247" y="43"/>
                  </a:cubicBezTo>
                  <a:cubicBezTo>
                    <a:pt x="247" y="43"/>
                    <a:pt x="247" y="43"/>
                    <a:pt x="247" y="43"/>
                  </a:cubicBezTo>
                  <a:cubicBezTo>
                    <a:pt x="246" y="44"/>
                    <a:pt x="245" y="44"/>
                    <a:pt x="244" y="43"/>
                  </a:cubicBezTo>
                  <a:cubicBezTo>
                    <a:pt x="244" y="43"/>
                    <a:pt x="243" y="43"/>
                    <a:pt x="242" y="43"/>
                  </a:cubicBezTo>
                  <a:cubicBezTo>
                    <a:pt x="242" y="43"/>
                    <a:pt x="242" y="43"/>
                    <a:pt x="242" y="43"/>
                  </a:cubicBezTo>
                  <a:cubicBezTo>
                    <a:pt x="242" y="43"/>
                    <a:pt x="242" y="43"/>
                    <a:pt x="242" y="43"/>
                  </a:cubicBezTo>
                  <a:cubicBezTo>
                    <a:pt x="242" y="43"/>
                    <a:pt x="242" y="43"/>
                    <a:pt x="242" y="43"/>
                  </a:cubicBezTo>
                  <a:cubicBezTo>
                    <a:pt x="240" y="45"/>
                    <a:pt x="240" y="45"/>
                    <a:pt x="238" y="45"/>
                  </a:cubicBezTo>
                  <a:cubicBezTo>
                    <a:pt x="234" y="46"/>
                    <a:pt x="233" y="46"/>
                    <a:pt x="232" y="47"/>
                  </a:cubicBezTo>
                  <a:cubicBezTo>
                    <a:pt x="230" y="47"/>
                    <a:pt x="223" y="49"/>
                    <a:pt x="219" y="52"/>
                  </a:cubicBezTo>
                  <a:cubicBezTo>
                    <a:pt x="218" y="53"/>
                    <a:pt x="217" y="54"/>
                    <a:pt x="217" y="55"/>
                  </a:cubicBezTo>
                  <a:cubicBezTo>
                    <a:pt x="216" y="55"/>
                    <a:pt x="216" y="56"/>
                    <a:pt x="215" y="57"/>
                  </a:cubicBezTo>
                  <a:cubicBezTo>
                    <a:pt x="214" y="57"/>
                    <a:pt x="214" y="58"/>
                    <a:pt x="213" y="59"/>
                  </a:cubicBezTo>
                  <a:cubicBezTo>
                    <a:pt x="212" y="59"/>
                    <a:pt x="211" y="59"/>
                    <a:pt x="210" y="59"/>
                  </a:cubicBezTo>
                  <a:cubicBezTo>
                    <a:pt x="209" y="60"/>
                    <a:pt x="207" y="61"/>
                    <a:pt x="206" y="61"/>
                  </a:cubicBezTo>
                  <a:cubicBezTo>
                    <a:pt x="205" y="61"/>
                    <a:pt x="204" y="60"/>
                    <a:pt x="203" y="60"/>
                  </a:cubicBezTo>
                  <a:cubicBezTo>
                    <a:pt x="203" y="60"/>
                    <a:pt x="202" y="59"/>
                    <a:pt x="201" y="59"/>
                  </a:cubicBezTo>
                  <a:cubicBezTo>
                    <a:pt x="201" y="59"/>
                    <a:pt x="201" y="59"/>
                    <a:pt x="201" y="59"/>
                  </a:cubicBezTo>
                  <a:cubicBezTo>
                    <a:pt x="201" y="60"/>
                    <a:pt x="201" y="60"/>
                    <a:pt x="201" y="60"/>
                  </a:cubicBezTo>
                  <a:cubicBezTo>
                    <a:pt x="200" y="61"/>
                    <a:pt x="200" y="61"/>
                    <a:pt x="200" y="67"/>
                  </a:cubicBezTo>
                  <a:cubicBezTo>
                    <a:pt x="200" y="68"/>
                    <a:pt x="200" y="68"/>
                    <a:pt x="200" y="68"/>
                  </a:cubicBezTo>
                  <a:cubicBezTo>
                    <a:pt x="200" y="68"/>
                    <a:pt x="200" y="68"/>
                    <a:pt x="200" y="68"/>
                  </a:cubicBezTo>
                  <a:cubicBezTo>
                    <a:pt x="200" y="68"/>
                    <a:pt x="200" y="68"/>
                    <a:pt x="200" y="68"/>
                  </a:cubicBezTo>
                  <a:cubicBezTo>
                    <a:pt x="199" y="68"/>
                    <a:pt x="199" y="68"/>
                    <a:pt x="199" y="68"/>
                  </a:cubicBezTo>
                  <a:cubicBezTo>
                    <a:pt x="196" y="71"/>
                    <a:pt x="194" y="75"/>
                    <a:pt x="194" y="78"/>
                  </a:cubicBezTo>
                  <a:cubicBezTo>
                    <a:pt x="194" y="79"/>
                    <a:pt x="195" y="81"/>
                    <a:pt x="195" y="81"/>
                  </a:cubicBezTo>
                  <a:cubicBezTo>
                    <a:pt x="196" y="82"/>
                    <a:pt x="197" y="84"/>
                    <a:pt x="197" y="85"/>
                  </a:cubicBezTo>
                  <a:cubicBezTo>
                    <a:pt x="197" y="89"/>
                    <a:pt x="192" y="93"/>
                    <a:pt x="188" y="96"/>
                  </a:cubicBezTo>
                  <a:cubicBezTo>
                    <a:pt x="188" y="96"/>
                    <a:pt x="188" y="96"/>
                    <a:pt x="188" y="96"/>
                  </a:cubicBezTo>
                  <a:cubicBezTo>
                    <a:pt x="188" y="96"/>
                    <a:pt x="188" y="96"/>
                    <a:pt x="188" y="96"/>
                  </a:cubicBezTo>
                  <a:cubicBezTo>
                    <a:pt x="189" y="98"/>
                    <a:pt x="189" y="98"/>
                    <a:pt x="189" y="98"/>
                  </a:cubicBezTo>
                  <a:cubicBezTo>
                    <a:pt x="189" y="99"/>
                    <a:pt x="189" y="99"/>
                    <a:pt x="189" y="99"/>
                  </a:cubicBezTo>
                  <a:cubicBezTo>
                    <a:pt x="187" y="103"/>
                    <a:pt x="185" y="105"/>
                    <a:pt x="185" y="107"/>
                  </a:cubicBezTo>
                  <a:cubicBezTo>
                    <a:pt x="185" y="108"/>
                    <a:pt x="186" y="109"/>
                    <a:pt x="187" y="111"/>
                  </a:cubicBezTo>
                  <a:cubicBezTo>
                    <a:pt x="184" y="115"/>
                    <a:pt x="183" y="119"/>
                    <a:pt x="183" y="123"/>
                  </a:cubicBezTo>
                  <a:cubicBezTo>
                    <a:pt x="183" y="126"/>
                    <a:pt x="183" y="128"/>
                    <a:pt x="184" y="131"/>
                  </a:cubicBezTo>
                  <a:cubicBezTo>
                    <a:pt x="184" y="131"/>
                    <a:pt x="184" y="131"/>
                    <a:pt x="184" y="131"/>
                  </a:cubicBezTo>
                  <a:cubicBezTo>
                    <a:pt x="185" y="131"/>
                    <a:pt x="185" y="131"/>
                    <a:pt x="185" y="131"/>
                  </a:cubicBezTo>
                  <a:cubicBezTo>
                    <a:pt x="185" y="131"/>
                    <a:pt x="185" y="131"/>
                    <a:pt x="186" y="131"/>
                  </a:cubicBezTo>
                  <a:cubicBezTo>
                    <a:pt x="188" y="133"/>
                    <a:pt x="190" y="137"/>
                    <a:pt x="191" y="141"/>
                  </a:cubicBezTo>
                  <a:cubicBezTo>
                    <a:pt x="192" y="145"/>
                    <a:pt x="193" y="151"/>
                    <a:pt x="192" y="159"/>
                  </a:cubicBezTo>
                  <a:cubicBezTo>
                    <a:pt x="192" y="159"/>
                    <a:pt x="192" y="159"/>
                    <a:pt x="192" y="159"/>
                  </a:cubicBezTo>
                  <a:cubicBezTo>
                    <a:pt x="192" y="159"/>
                    <a:pt x="192" y="159"/>
                    <a:pt x="192" y="159"/>
                  </a:cubicBezTo>
                  <a:cubicBezTo>
                    <a:pt x="194" y="160"/>
                    <a:pt x="196" y="163"/>
                    <a:pt x="197" y="165"/>
                  </a:cubicBezTo>
                  <a:cubicBezTo>
                    <a:pt x="198" y="168"/>
                    <a:pt x="200" y="170"/>
                    <a:pt x="202" y="172"/>
                  </a:cubicBezTo>
                  <a:cubicBezTo>
                    <a:pt x="202" y="172"/>
                    <a:pt x="202" y="172"/>
                    <a:pt x="202" y="172"/>
                  </a:cubicBezTo>
                  <a:cubicBezTo>
                    <a:pt x="204" y="172"/>
                    <a:pt x="204" y="172"/>
                    <a:pt x="204" y="172"/>
                  </a:cubicBezTo>
                  <a:cubicBezTo>
                    <a:pt x="220" y="186"/>
                    <a:pt x="220" y="186"/>
                    <a:pt x="221" y="187"/>
                  </a:cubicBezTo>
                  <a:cubicBezTo>
                    <a:pt x="222" y="187"/>
                    <a:pt x="222" y="187"/>
                    <a:pt x="222" y="187"/>
                  </a:cubicBezTo>
                  <a:cubicBezTo>
                    <a:pt x="222" y="187"/>
                    <a:pt x="222" y="187"/>
                    <a:pt x="222" y="187"/>
                  </a:cubicBezTo>
                  <a:cubicBezTo>
                    <a:pt x="226" y="187"/>
                    <a:pt x="228" y="188"/>
                    <a:pt x="230" y="191"/>
                  </a:cubicBezTo>
                  <a:cubicBezTo>
                    <a:pt x="230" y="191"/>
                    <a:pt x="230" y="191"/>
                    <a:pt x="230" y="191"/>
                  </a:cubicBezTo>
                  <a:cubicBezTo>
                    <a:pt x="231" y="191"/>
                    <a:pt x="231" y="191"/>
                    <a:pt x="231" y="191"/>
                  </a:cubicBezTo>
                  <a:cubicBezTo>
                    <a:pt x="233" y="191"/>
                    <a:pt x="235" y="192"/>
                    <a:pt x="238" y="193"/>
                  </a:cubicBezTo>
                  <a:cubicBezTo>
                    <a:pt x="242" y="195"/>
                    <a:pt x="247" y="197"/>
                    <a:pt x="251" y="193"/>
                  </a:cubicBezTo>
                  <a:cubicBezTo>
                    <a:pt x="255" y="189"/>
                    <a:pt x="258" y="186"/>
                    <a:pt x="267" y="188"/>
                  </a:cubicBezTo>
                  <a:cubicBezTo>
                    <a:pt x="267" y="188"/>
                    <a:pt x="267" y="188"/>
                    <a:pt x="267" y="188"/>
                  </a:cubicBezTo>
                  <a:cubicBezTo>
                    <a:pt x="267" y="188"/>
                    <a:pt x="267" y="188"/>
                    <a:pt x="267" y="188"/>
                  </a:cubicBezTo>
                  <a:cubicBezTo>
                    <a:pt x="286" y="173"/>
                    <a:pt x="286" y="173"/>
                    <a:pt x="288" y="174"/>
                  </a:cubicBezTo>
                  <a:cubicBezTo>
                    <a:pt x="290" y="175"/>
                    <a:pt x="291" y="176"/>
                    <a:pt x="292" y="178"/>
                  </a:cubicBezTo>
                  <a:cubicBezTo>
                    <a:pt x="293" y="179"/>
                    <a:pt x="294" y="181"/>
                    <a:pt x="297" y="182"/>
                  </a:cubicBezTo>
                  <a:cubicBezTo>
                    <a:pt x="298" y="182"/>
                    <a:pt x="300" y="181"/>
                    <a:pt x="301" y="180"/>
                  </a:cubicBezTo>
                  <a:cubicBezTo>
                    <a:pt x="303" y="179"/>
                    <a:pt x="304" y="178"/>
                    <a:pt x="306" y="179"/>
                  </a:cubicBezTo>
                  <a:cubicBezTo>
                    <a:pt x="310" y="182"/>
                    <a:pt x="310" y="182"/>
                    <a:pt x="310" y="182"/>
                  </a:cubicBezTo>
                  <a:cubicBezTo>
                    <a:pt x="313" y="200"/>
                    <a:pt x="313" y="200"/>
                    <a:pt x="313" y="200"/>
                  </a:cubicBezTo>
                  <a:cubicBezTo>
                    <a:pt x="313" y="202"/>
                    <a:pt x="313" y="203"/>
                    <a:pt x="313" y="204"/>
                  </a:cubicBezTo>
                  <a:cubicBezTo>
                    <a:pt x="313" y="205"/>
                    <a:pt x="313" y="206"/>
                    <a:pt x="314" y="208"/>
                  </a:cubicBezTo>
                  <a:cubicBezTo>
                    <a:pt x="315" y="210"/>
                    <a:pt x="318" y="212"/>
                    <a:pt x="320" y="214"/>
                  </a:cubicBezTo>
                  <a:cubicBezTo>
                    <a:pt x="321" y="216"/>
                    <a:pt x="323" y="218"/>
                    <a:pt x="325" y="220"/>
                  </a:cubicBezTo>
                  <a:cubicBezTo>
                    <a:pt x="331" y="239"/>
                    <a:pt x="331" y="239"/>
                    <a:pt x="331" y="239"/>
                  </a:cubicBezTo>
                  <a:cubicBezTo>
                    <a:pt x="331" y="239"/>
                    <a:pt x="331" y="239"/>
                    <a:pt x="331" y="240"/>
                  </a:cubicBezTo>
                  <a:cubicBezTo>
                    <a:pt x="331" y="242"/>
                    <a:pt x="332" y="244"/>
                    <a:pt x="333" y="245"/>
                  </a:cubicBezTo>
                  <a:cubicBezTo>
                    <a:pt x="333" y="245"/>
                    <a:pt x="333" y="245"/>
                    <a:pt x="333" y="245"/>
                  </a:cubicBezTo>
                  <a:cubicBezTo>
                    <a:pt x="333" y="246"/>
                    <a:pt x="333" y="246"/>
                    <a:pt x="333" y="246"/>
                  </a:cubicBezTo>
                  <a:cubicBezTo>
                    <a:pt x="333" y="246"/>
                    <a:pt x="333" y="246"/>
                    <a:pt x="333" y="246"/>
                  </a:cubicBezTo>
                  <a:cubicBezTo>
                    <a:pt x="334" y="248"/>
                    <a:pt x="334" y="249"/>
                    <a:pt x="334" y="250"/>
                  </a:cubicBezTo>
                  <a:cubicBezTo>
                    <a:pt x="334" y="251"/>
                    <a:pt x="334" y="251"/>
                    <a:pt x="334" y="251"/>
                  </a:cubicBezTo>
                  <a:cubicBezTo>
                    <a:pt x="334" y="253"/>
                    <a:pt x="333" y="254"/>
                    <a:pt x="332" y="256"/>
                  </a:cubicBezTo>
                  <a:cubicBezTo>
                    <a:pt x="329" y="262"/>
                    <a:pt x="327" y="278"/>
                    <a:pt x="327" y="278"/>
                  </a:cubicBezTo>
                  <a:cubicBezTo>
                    <a:pt x="327" y="278"/>
                    <a:pt x="327" y="278"/>
                    <a:pt x="327" y="278"/>
                  </a:cubicBezTo>
                  <a:cubicBezTo>
                    <a:pt x="327" y="279"/>
                    <a:pt x="328" y="281"/>
                    <a:pt x="330" y="292"/>
                  </a:cubicBezTo>
                  <a:cubicBezTo>
                    <a:pt x="331" y="297"/>
                    <a:pt x="331" y="299"/>
                    <a:pt x="331" y="301"/>
                  </a:cubicBezTo>
                  <a:cubicBezTo>
                    <a:pt x="331" y="302"/>
                    <a:pt x="331" y="304"/>
                    <a:pt x="331" y="306"/>
                  </a:cubicBezTo>
                  <a:cubicBezTo>
                    <a:pt x="330" y="316"/>
                    <a:pt x="330" y="320"/>
                    <a:pt x="330" y="322"/>
                  </a:cubicBezTo>
                  <a:cubicBezTo>
                    <a:pt x="330" y="324"/>
                    <a:pt x="330" y="324"/>
                    <a:pt x="330" y="325"/>
                  </a:cubicBezTo>
                  <a:cubicBezTo>
                    <a:pt x="331" y="326"/>
                    <a:pt x="331" y="326"/>
                    <a:pt x="331" y="326"/>
                  </a:cubicBezTo>
                  <a:cubicBezTo>
                    <a:pt x="331" y="327"/>
                    <a:pt x="331" y="327"/>
                    <a:pt x="331" y="327"/>
                  </a:cubicBezTo>
                  <a:cubicBezTo>
                    <a:pt x="329" y="337"/>
                    <a:pt x="329" y="339"/>
                    <a:pt x="326" y="345"/>
                  </a:cubicBezTo>
                  <a:cubicBezTo>
                    <a:pt x="325" y="345"/>
                    <a:pt x="325" y="345"/>
                    <a:pt x="325" y="345"/>
                  </a:cubicBezTo>
                  <a:cubicBezTo>
                    <a:pt x="326" y="346"/>
                    <a:pt x="326" y="346"/>
                    <a:pt x="326" y="346"/>
                  </a:cubicBezTo>
                  <a:cubicBezTo>
                    <a:pt x="327" y="347"/>
                    <a:pt x="327" y="347"/>
                    <a:pt x="330" y="346"/>
                  </a:cubicBezTo>
                  <a:cubicBezTo>
                    <a:pt x="330" y="346"/>
                    <a:pt x="330" y="346"/>
                    <a:pt x="330" y="346"/>
                  </a:cubicBezTo>
                  <a:cubicBezTo>
                    <a:pt x="330" y="346"/>
                    <a:pt x="330" y="346"/>
                    <a:pt x="330" y="346"/>
                  </a:cubicBezTo>
                  <a:cubicBezTo>
                    <a:pt x="331" y="345"/>
                    <a:pt x="331" y="345"/>
                    <a:pt x="332" y="345"/>
                  </a:cubicBezTo>
                  <a:cubicBezTo>
                    <a:pt x="334" y="345"/>
                    <a:pt x="340" y="344"/>
                    <a:pt x="352" y="328"/>
                  </a:cubicBezTo>
                  <a:cubicBezTo>
                    <a:pt x="353" y="327"/>
                    <a:pt x="354" y="326"/>
                    <a:pt x="355" y="324"/>
                  </a:cubicBezTo>
                  <a:cubicBezTo>
                    <a:pt x="357" y="322"/>
                    <a:pt x="359" y="319"/>
                    <a:pt x="360" y="317"/>
                  </a:cubicBezTo>
                  <a:cubicBezTo>
                    <a:pt x="361" y="316"/>
                    <a:pt x="361" y="314"/>
                    <a:pt x="362" y="313"/>
                  </a:cubicBezTo>
                  <a:cubicBezTo>
                    <a:pt x="363" y="311"/>
                    <a:pt x="364" y="309"/>
                    <a:pt x="366" y="307"/>
                  </a:cubicBezTo>
                  <a:cubicBezTo>
                    <a:pt x="368" y="305"/>
                    <a:pt x="369" y="305"/>
                    <a:pt x="371" y="302"/>
                  </a:cubicBezTo>
                  <a:cubicBezTo>
                    <a:pt x="372" y="299"/>
                    <a:pt x="373" y="296"/>
                    <a:pt x="374" y="292"/>
                  </a:cubicBezTo>
                  <a:cubicBezTo>
                    <a:pt x="375" y="289"/>
                    <a:pt x="375" y="287"/>
                    <a:pt x="377" y="284"/>
                  </a:cubicBezTo>
                  <a:cubicBezTo>
                    <a:pt x="378" y="280"/>
                    <a:pt x="381" y="278"/>
                    <a:pt x="383" y="275"/>
                  </a:cubicBezTo>
                  <a:cubicBezTo>
                    <a:pt x="386" y="272"/>
                    <a:pt x="388" y="269"/>
                    <a:pt x="390" y="266"/>
                  </a:cubicBezTo>
                  <a:close/>
                  <a:moveTo>
                    <a:pt x="368" y="74"/>
                  </a:moveTo>
                  <a:cubicBezTo>
                    <a:pt x="368" y="73"/>
                    <a:pt x="368" y="73"/>
                    <a:pt x="368" y="73"/>
                  </a:cubicBezTo>
                  <a:cubicBezTo>
                    <a:pt x="368" y="74"/>
                    <a:pt x="368" y="74"/>
                    <a:pt x="369" y="75"/>
                  </a:cubicBezTo>
                  <a:cubicBezTo>
                    <a:pt x="370" y="76"/>
                    <a:pt x="370" y="77"/>
                    <a:pt x="371" y="78"/>
                  </a:cubicBezTo>
                  <a:cubicBezTo>
                    <a:pt x="370" y="78"/>
                    <a:pt x="370" y="78"/>
                    <a:pt x="369" y="77"/>
                  </a:cubicBezTo>
                  <a:cubicBezTo>
                    <a:pt x="368" y="76"/>
                    <a:pt x="367" y="74"/>
                    <a:pt x="364" y="71"/>
                  </a:cubicBezTo>
                  <a:cubicBezTo>
                    <a:pt x="364" y="71"/>
                    <a:pt x="364" y="71"/>
                    <a:pt x="364" y="71"/>
                  </a:cubicBezTo>
                  <a:cubicBezTo>
                    <a:pt x="364" y="71"/>
                    <a:pt x="364" y="71"/>
                    <a:pt x="364" y="71"/>
                  </a:cubicBezTo>
                  <a:cubicBezTo>
                    <a:pt x="363" y="71"/>
                    <a:pt x="363" y="70"/>
                    <a:pt x="363" y="70"/>
                  </a:cubicBezTo>
                  <a:cubicBezTo>
                    <a:pt x="362" y="69"/>
                    <a:pt x="362" y="69"/>
                    <a:pt x="362" y="69"/>
                  </a:cubicBezTo>
                  <a:cubicBezTo>
                    <a:pt x="362" y="69"/>
                    <a:pt x="362" y="69"/>
                    <a:pt x="362" y="69"/>
                  </a:cubicBezTo>
                  <a:cubicBezTo>
                    <a:pt x="361" y="69"/>
                    <a:pt x="361" y="69"/>
                    <a:pt x="361" y="69"/>
                  </a:cubicBezTo>
                  <a:cubicBezTo>
                    <a:pt x="359" y="67"/>
                    <a:pt x="352" y="60"/>
                    <a:pt x="351" y="59"/>
                  </a:cubicBezTo>
                  <a:cubicBezTo>
                    <a:pt x="355" y="62"/>
                    <a:pt x="362" y="68"/>
                    <a:pt x="368" y="74"/>
                  </a:cubicBezTo>
                  <a:close/>
                  <a:moveTo>
                    <a:pt x="193" y="19"/>
                  </a:moveTo>
                  <a:cubicBezTo>
                    <a:pt x="193" y="19"/>
                    <a:pt x="193" y="19"/>
                    <a:pt x="193" y="19"/>
                  </a:cubicBezTo>
                  <a:cubicBezTo>
                    <a:pt x="193" y="19"/>
                    <a:pt x="193" y="19"/>
                    <a:pt x="193" y="19"/>
                  </a:cubicBezTo>
                  <a:close/>
                  <a:moveTo>
                    <a:pt x="199" y="8"/>
                  </a:moveTo>
                  <a:cubicBezTo>
                    <a:pt x="199" y="8"/>
                    <a:pt x="199" y="8"/>
                    <a:pt x="199" y="8"/>
                  </a:cubicBezTo>
                  <a:cubicBezTo>
                    <a:pt x="199" y="8"/>
                    <a:pt x="198" y="8"/>
                    <a:pt x="198" y="8"/>
                  </a:cubicBezTo>
                  <a:cubicBezTo>
                    <a:pt x="197" y="8"/>
                    <a:pt x="197" y="8"/>
                    <a:pt x="197" y="8"/>
                  </a:cubicBezTo>
                  <a:cubicBezTo>
                    <a:pt x="197" y="8"/>
                    <a:pt x="196" y="7"/>
                    <a:pt x="195" y="7"/>
                  </a:cubicBezTo>
                  <a:cubicBezTo>
                    <a:pt x="196" y="7"/>
                    <a:pt x="198" y="8"/>
                    <a:pt x="199" y="8"/>
                  </a:cubicBezTo>
                  <a:close/>
                  <a:moveTo>
                    <a:pt x="210" y="7"/>
                  </a:moveTo>
                  <a:cubicBezTo>
                    <a:pt x="207" y="7"/>
                    <a:pt x="205" y="8"/>
                    <a:pt x="203" y="9"/>
                  </a:cubicBezTo>
                  <a:cubicBezTo>
                    <a:pt x="203" y="9"/>
                    <a:pt x="202" y="8"/>
                    <a:pt x="201" y="8"/>
                  </a:cubicBezTo>
                  <a:cubicBezTo>
                    <a:pt x="201" y="8"/>
                    <a:pt x="201" y="8"/>
                    <a:pt x="201" y="8"/>
                  </a:cubicBezTo>
                  <a:cubicBezTo>
                    <a:pt x="203" y="8"/>
                    <a:pt x="204" y="8"/>
                    <a:pt x="204" y="8"/>
                  </a:cubicBezTo>
                  <a:cubicBezTo>
                    <a:pt x="204" y="8"/>
                    <a:pt x="204" y="8"/>
                    <a:pt x="204" y="8"/>
                  </a:cubicBezTo>
                  <a:cubicBezTo>
                    <a:pt x="204" y="7"/>
                    <a:pt x="204" y="7"/>
                    <a:pt x="204" y="7"/>
                  </a:cubicBezTo>
                  <a:cubicBezTo>
                    <a:pt x="205" y="7"/>
                    <a:pt x="205" y="7"/>
                    <a:pt x="205" y="7"/>
                  </a:cubicBezTo>
                  <a:cubicBezTo>
                    <a:pt x="205" y="7"/>
                    <a:pt x="205" y="7"/>
                    <a:pt x="205" y="7"/>
                  </a:cubicBezTo>
                  <a:cubicBezTo>
                    <a:pt x="203" y="6"/>
                    <a:pt x="203" y="5"/>
                    <a:pt x="199" y="5"/>
                  </a:cubicBezTo>
                  <a:cubicBezTo>
                    <a:pt x="199" y="4"/>
                    <a:pt x="198" y="3"/>
                    <a:pt x="190" y="2"/>
                  </a:cubicBezTo>
                  <a:cubicBezTo>
                    <a:pt x="194" y="2"/>
                    <a:pt x="202" y="2"/>
                    <a:pt x="207" y="2"/>
                  </a:cubicBezTo>
                  <a:cubicBezTo>
                    <a:pt x="205" y="2"/>
                    <a:pt x="205" y="2"/>
                    <a:pt x="205" y="2"/>
                  </a:cubicBezTo>
                  <a:cubicBezTo>
                    <a:pt x="204" y="2"/>
                    <a:pt x="204" y="2"/>
                    <a:pt x="204" y="2"/>
                  </a:cubicBezTo>
                  <a:cubicBezTo>
                    <a:pt x="205" y="3"/>
                    <a:pt x="205" y="3"/>
                    <a:pt x="205" y="3"/>
                  </a:cubicBezTo>
                  <a:cubicBezTo>
                    <a:pt x="206" y="3"/>
                    <a:pt x="207" y="3"/>
                    <a:pt x="208" y="4"/>
                  </a:cubicBezTo>
                  <a:cubicBezTo>
                    <a:pt x="208" y="4"/>
                    <a:pt x="208" y="4"/>
                    <a:pt x="208" y="4"/>
                  </a:cubicBezTo>
                  <a:cubicBezTo>
                    <a:pt x="207" y="4"/>
                    <a:pt x="207" y="4"/>
                    <a:pt x="207" y="4"/>
                  </a:cubicBezTo>
                  <a:cubicBezTo>
                    <a:pt x="208" y="4"/>
                    <a:pt x="208" y="4"/>
                    <a:pt x="208" y="4"/>
                  </a:cubicBezTo>
                  <a:cubicBezTo>
                    <a:pt x="209" y="5"/>
                    <a:pt x="209" y="5"/>
                    <a:pt x="214" y="6"/>
                  </a:cubicBezTo>
                  <a:cubicBezTo>
                    <a:pt x="214" y="7"/>
                    <a:pt x="214" y="7"/>
                    <a:pt x="214" y="7"/>
                  </a:cubicBezTo>
                  <a:cubicBezTo>
                    <a:pt x="213" y="7"/>
                    <a:pt x="211" y="7"/>
                    <a:pt x="210" y="7"/>
                  </a:cubicBezTo>
                  <a:close/>
                  <a:moveTo>
                    <a:pt x="269" y="13"/>
                  </a:moveTo>
                  <a:cubicBezTo>
                    <a:pt x="269" y="13"/>
                    <a:pt x="269" y="13"/>
                    <a:pt x="269" y="13"/>
                  </a:cubicBezTo>
                  <a:close/>
                  <a:moveTo>
                    <a:pt x="269" y="14"/>
                  </a:moveTo>
                  <a:cubicBezTo>
                    <a:pt x="269" y="14"/>
                    <a:pt x="269" y="14"/>
                    <a:pt x="269" y="14"/>
                  </a:cubicBezTo>
                  <a:cubicBezTo>
                    <a:pt x="270" y="14"/>
                    <a:pt x="270" y="14"/>
                    <a:pt x="270" y="14"/>
                  </a:cubicBezTo>
                  <a:cubicBezTo>
                    <a:pt x="270" y="14"/>
                    <a:pt x="270" y="14"/>
                    <a:pt x="270" y="14"/>
                  </a:cubicBezTo>
                  <a:cubicBezTo>
                    <a:pt x="272" y="14"/>
                    <a:pt x="272" y="14"/>
                    <a:pt x="272" y="14"/>
                  </a:cubicBezTo>
                  <a:cubicBezTo>
                    <a:pt x="272" y="14"/>
                    <a:pt x="272" y="14"/>
                    <a:pt x="272" y="14"/>
                  </a:cubicBezTo>
                  <a:cubicBezTo>
                    <a:pt x="272" y="15"/>
                    <a:pt x="273" y="15"/>
                    <a:pt x="273" y="15"/>
                  </a:cubicBezTo>
                  <a:cubicBezTo>
                    <a:pt x="274" y="15"/>
                    <a:pt x="274" y="15"/>
                    <a:pt x="274" y="15"/>
                  </a:cubicBezTo>
                  <a:cubicBezTo>
                    <a:pt x="273" y="15"/>
                    <a:pt x="273" y="15"/>
                    <a:pt x="273" y="15"/>
                  </a:cubicBezTo>
                  <a:cubicBezTo>
                    <a:pt x="273" y="15"/>
                    <a:pt x="273" y="15"/>
                    <a:pt x="273" y="15"/>
                  </a:cubicBezTo>
                  <a:cubicBezTo>
                    <a:pt x="273" y="16"/>
                    <a:pt x="273" y="16"/>
                    <a:pt x="273" y="16"/>
                  </a:cubicBezTo>
                  <a:cubicBezTo>
                    <a:pt x="273" y="15"/>
                    <a:pt x="273" y="15"/>
                    <a:pt x="272" y="15"/>
                  </a:cubicBezTo>
                  <a:cubicBezTo>
                    <a:pt x="271" y="15"/>
                    <a:pt x="271" y="15"/>
                    <a:pt x="270" y="15"/>
                  </a:cubicBezTo>
                  <a:cubicBezTo>
                    <a:pt x="269" y="15"/>
                    <a:pt x="269" y="15"/>
                    <a:pt x="269" y="15"/>
                  </a:cubicBezTo>
                  <a:cubicBezTo>
                    <a:pt x="269" y="15"/>
                    <a:pt x="269" y="15"/>
                    <a:pt x="269" y="15"/>
                  </a:cubicBezTo>
                  <a:cubicBezTo>
                    <a:pt x="269" y="15"/>
                    <a:pt x="269" y="15"/>
                    <a:pt x="269" y="15"/>
                  </a:cubicBezTo>
                  <a:lnTo>
                    <a:pt x="269" y="14"/>
                  </a:lnTo>
                  <a:close/>
                  <a:moveTo>
                    <a:pt x="278" y="27"/>
                  </a:moveTo>
                  <a:cubicBezTo>
                    <a:pt x="278" y="27"/>
                    <a:pt x="277" y="27"/>
                    <a:pt x="276" y="27"/>
                  </a:cubicBezTo>
                  <a:cubicBezTo>
                    <a:pt x="276" y="27"/>
                    <a:pt x="276" y="27"/>
                    <a:pt x="276" y="27"/>
                  </a:cubicBezTo>
                  <a:cubicBezTo>
                    <a:pt x="277" y="27"/>
                    <a:pt x="277" y="27"/>
                    <a:pt x="277" y="27"/>
                  </a:cubicBezTo>
                  <a:cubicBezTo>
                    <a:pt x="277" y="27"/>
                    <a:pt x="278" y="27"/>
                    <a:pt x="278" y="26"/>
                  </a:cubicBezTo>
                  <a:lnTo>
                    <a:pt x="278" y="27"/>
                  </a:lnTo>
                  <a:close/>
                  <a:moveTo>
                    <a:pt x="295" y="24"/>
                  </a:moveTo>
                  <a:cubicBezTo>
                    <a:pt x="295" y="24"/>
                    <a:pt x="295" y="24"/>
                    <a:pt x="291" y="24"/>
                  </a:cubicBezTo>
                  <a:cubicBezTo>
                    <a:pt x="290" y="23"/>
                    <a:pt x="289" y="23"/>
                    <a:pt x="288" y="23"/>
                  </a:cubicBezTo>
                  <a:cubicBezTo>
                    <a:pt x="287" y="22"/>
                    <a:pt x="285" y="22"/>
                    <a:pt x="284" y="22"/>
                  </a:cubicBezTo>
                  <a:cubicBezTo>
                    <a:pt x="283" y="22"/>
                    <a:pt x="282" y="22"/>
                    <a:pt x="281" y="23"/>
                  </a:cubicBezTo>
                  <a:cubicBezTo>
                    <a:pt x="281" y="24"/>
                    <a:pt x="280" y="24"/>
                    <a:pt x="280" y="24"/>
                  </a:cubicBezTo>
                  <a:cubicBezTo>
                    <a:pt x="280" y="25"/>
                    <a:pt x="280" y="25"/>
                    <a:pt x="280" y="25"/>
                  </a:cubicBezTo>
                  <a:cubicBezTo>
                    <a:pt x="278" y="25"/>
                    <a:pt x="278" y="25"/>
                    <a:pt x="278" y="25"/>
                  </a:cubicBezTo>
                  <a:cubicBezTo>
                    <a:pt x="278" y="25"/>
                    <a:pt x="278" y="25"/>
                    <a:pt x="278" y="25"/>
                  </a:cubicBezTo>
                  <a:cubicBezTo>
                    <a:pt x="278" y="25"/>
                    <a:pt x="278" y="25"/>
                    <a:pt x="278" y="25"/>
                  </a:cubicBezTo>
                  <a:cubicBezTo>
                    <a:pt x="277" y="25"/>
                    <a:pt x="277" y="25"/>
                    <a:pt x="277" y="25"/>
                  </a:cubicBezTo>
                  <a:cubicBezTo>
                    <a:pt x="276" y="25"/>
                    <a:pt x="275" y="24"/>
                    <a:pt x="275" y="24"/>
                  </a:cubicBezTo>
                  <a:cubicBezTo>
                    <a:pt x="274" y="24"/>
                    <a:pt x="273" y="24"/>
                    <a:pt x="272" y="23"/>
                  </a:cubicBezTo>
                  <a:cubicBezTo>
                    <a:pt x="271" y="23"/>
                    <a:pt x="271" y="23"/>
                    <a:pt x="271" y="23"/>
                  </a:cubicBezTo>
                  <a:cubicBezTo>
                    <a:pt x="270" y="23"/>
                    <a:pt x="270" y="23"/>
                    <a:pt x="270" y="23"/>
                  </a:cubicBezTo>
                  <a:cubicBezTo>
                    <a:pt x="269" y="22"/>
                    <a:pt x="268" y="21"/>
                    <a:pt x="268" y="21"/>
                  </a:cubicBezTo>
                  <a:cubicBezTo>
                    <a:pt x="267" y="20"/>
                    <a:pt x="266" y="19"/>
                    <a:pt x="265" y="18"/>
                  </a:cubicBezTo>
                  <a:cubicBezTo>
                    <a:pt x="265" y="18"/>
                    <a:pt x="265" y="18"/>
                    <a:pt x="265" y="18"/>
                  </a:cubicBezTo>
                  <a:cubicBezTo>
                    <a:pt x="266" y="18"/>
                    <a:pt x="266" y="18"/>
                    <a:pt x="266" y="18"/>
                  </a:cubicBezTo>
                  <a:cubicBezTo>
                    <a:pt x="265" y="18"/>
                    <a:pt x="265" y="18"/>
                    <a:pt x="265" y="18"/>
                  </a:cubicBezTo>
                  <a:cubicBezTo>
                    <a:pt x="264" y="17"/>
                    <a:pt x="264" y="17"/>
                    <a:pt x="263" y="16"/>
                  </a:cubicBezTo>
                  <a:cubicBezTo>
                    <a:pt x="263" y="16"/>
                    <a:pt x="262" y="15"/>
                    <a:pt x="262" y="15"/>
                  </a:cubicBezTo>
                  <a:cubicBezTo>
                    <a:pt x="262" y="15"/>
                    <a:pt x="262" y="15"/>
                    <a:pt x="262" y="15"/>
                  </a:cubicBezTo>
                  <a:cubicBezTo>
                    <a:pt x="262" y="15"/>
                    <a:pt x="262" y="15"/>
                    <a:pt x="262" y="15"/>
                  </a:cubicBezTo>
                  <a:cubicBezTo>
                    <a:pt x="262" y="15"/>
                    <a:pt x="266" y="15"/>
                    <a:pt x="266" y="16"/>
                  </a:cubicBezTo>
                  <a:cubicBezTo>
                    <a:pt x="266" y="16"/>
                    <a:pt x="266" y="16"/>
                    <a:pt x="266" y="16"/>
                  </a:cubicBezTo>
                  <a:cubicBezTo>
                    <a:pt x="267" y="16"/>
                    <a:pt x="267" y="16"/>
                    <a:pt x="267" y="16"/>
                  </a:cubicBezTo>
                  <a:cubicBezTo>
                    <a:pt x="267" y="16"/>
                    <a:pt x="272" y="18"/>
                    <a:pt x="273" y="18"/>
                  </a:cubicBezTo>
                  <a:cubicBezTo>
                    <a:pt x="274" y="18"/>
                    <a:pt x="274" y="18"/>
                    <a:pt x="274" y="18"/>
                  </a:cubicBezTo>
                  <a:cubicBezTo>
                    <a:pt x="274" y="18"/>
                    <a:pt x="274" y="18"/>
                    <a:pt x="274" y="18"/>
                  </a:cubicBezTo>
                  <a:cubicBezTo>
                    <a:pt x="274" y="18"/>
                    <a:pt x="274" y="18"/>
                    <a:pt x="274" y="18"/>
                  </a:cubicBezTo>
                  <a:cubicBezTo>
                    <a:pt x="274" y="17"/>
                    <a:pt x="274" y="17"/>
                    <a:pt x="274" y="17"/>
                  </a:cubicBezTo>
                  <a:cubicBezTo>
                    <a:pt x="275" y="17"/>
                    <a:pt x="275" y="17"/>
                    <a:pt x="276" y="17"/>
                  </a:cubicBezTo>
                  <a:cubicBezTo>
                    <a:pt x="276" y="17"/>
                    <a:pt x="276" y="17"/>
                    <a:pt x="276" y="17"/>
                  </a:cubicBezTo>
                  <a:cubicBezTo>
                    <a:pt x="276" y="17"/>
                    <a:pt x="276" y="17"/>
                    <a:pt x="276" y="17"/>
                  </a:cubicBezTo>
                  <a:cubicBezTo>
                    <a:pt x="277" y="17"/>
                    <a:pt x="278" y="17"/>
                    <a:pt x="279" y="18"/>
                  </a:cubicBezTo>
                  <a:cubicBezTo>
                    <a:pt x="281" y="18"/>
                    <a:pt x="283" y="19"/>
                    <a:pt x="285" y="19"/>
                  </a:cubicBezTo>
                  <a:cubicBezTo>
                    <a:pt x="291" y="21"/>
                    <a:pt x="295" y="23"/>
                    <a:pt x="295" y="24"/>
                  </a:cubicBezTo>
                  <a:cubicBezTo>
                    <a:pt x="295" y="24"/>
                    <a:pt x="295" y="24"/>
                    <a:pt x="295" y="24"/>
                  </a:cubicBezTo>
                  <a:close/>
                  <a:moveTo>
                    <a:pt x="228" y="30"/>
                  </a:moveTo>
                  <a:cubicBezTo>
                    <a:pt x="227" y="30"/>
                    <a:pt x="227" y="31"/>
                    <a:pt x="227" y="31"/>
                  </a:cubicBezTo>
                  <a:cubicBezTo>
                    <a:pt x="227" y="31"/>
                    <a:pt x="227" y="31"/>
                    <a:pt x="227" y="31"/>
                  </a:cubicBezTo>
                  <a:cubicBezTo>
                    <a:pt x="227" y="32"/>
                    <a:pt x="228" y="32"/>
                    <a:pt x="231" y="34"/>
                  </a:cubicBezTo>
                  <a:cubicBezTo>
                    <a:pt x="231" y="34"/>
                    <a:pt x="231" y="34"/>
                    <a:pt x="230" y="35"/>
                  </a:cubicBezTo>
                  <a:cubicBezTo>
                    <a:pt x="230" y="35"/>
                    <a:pt x="230" y="35"/>
                    <a:pt x="230" y="35"/>
                  </a:cubicBezTo>
                  <a:cubicBezTo>
                    <a:pt x="230" y="35"/>
                    <a:pt x="230" y="35"/>
                    <a:pt x="230" y="35"/>
                  </a:cubicBezTo>
                  <a:cubicBezTo>
                    <a:pt x="231" y="36"/>
                    <a:pt x="232" y="36"/>
                    <a:pt x="232" y="37"/>
                  </a:cubicBezTo>
                  <a:cubicBezTo>
                    <a:pt x="233" y="38"/>
                    <a:pt x="235" y="40"/>
                    <a:pt x="236" y="40"/>
                  </a:cubicBezTo>
                  <a:cubicBezTo>
                    <a:pt x="236" y="40"/>
                    <a:pt x="237" y="40"/>
                    <a:pt x="238" y="40"/>
                  </a:cubicBezTo>
                  <a:cubicBezTo>
                    <a:pt x="238" y="39"/>
                    <a:pt x="238" y="39"/>
                    <a:pt x="238" y="38"/>
                  </a:cubicBezTo>
                  <a:cubicBezTo>
                    <a:pt x="238" y="38"/>
                    <a:pt x="238" y="37"/>
                    <a:pt x="237" y="37"/>
                  </a:cubicBezTo>
                  <a:cubicBezTo>
                    <a:pt x="237" y="36"/>
                    <a:pt x="237" y="36"/>
                    <a:pt x="237" y="36"/>
                  </a:cubicBezTo>
                  <a:cubicBezTo>
                    <a:pt x="235" y="34"/>
                    <a:pt x="234" y="34"/>
                    <a:pt x="232" y="33"/>
                  </a:cubicBezTo>
                  <a:cubicBezTo>
                    <a:pt x="231" y="33"/>
                    <a:pt x="231" y="33"/>
                    <a:pt x="231" y="33"/>
                  </a:cubicBezTo>
                  <a:cubicBezTo>
                    <a:pt x="231" y="32"/>
                    <a:pt x="231" y="31"/>
                    <a:pt x="230" y="30"/>
                  </a:cubicBezTo>
                  <a:cubicBezTo>
                    <a:pt x="229" y="29"/>
                    <a:pt x="228" y="29"/>
                    <a:pt x="228" y="29"/>
                  </a:cubicBezTo>
                  <a:cubicBezTo>
                    <a:pt x="228" y="29"/>
                    <a:pt x="228" y="29"/>
                    <a:pt x="228" y="29"/>
                  </a:cubicBezTo>
                  <a:lnTo>
                    <a:pt x="228" y="30"/>
                  </a:lnTo>
                  <a:close/>
                  <a:moveTo>
                    <a:pt x="278" y="35"/>
                  </a:moveTo>
                  <a:cubicBezTo>
                    <a:pt x="278" y="35"/>
                    <a:pt x="278" y="35"/>
                    <a:pt x="278" y="35"/>
                  </a:cubicBezTo>
                  <a:cubicBezTo>
                    <a:pt x="278" y="35"/>
                    <a:pt x="278" y="35"/>
                    <a:pt x="278" y="35"/>
                  </a:cubicBezTo>
                  <a:cubicBezTo>
                    <a:pt x="279" y="36"/>
                    <a:pt x="280" y="37"/>
                    <a:pt x="281" y="36"/>
                  </a:cubicBezTo>
                  <a:cubicBezTo>
                    <a:pt x="281" y="36"/>
                    <a:pt x="281" y="36"/>
                    <a:pt x="281" y="36"/>
                  </a:cubicBezTo>
                  <a:cubicBezTo>
                    <a:pt x="281" y="36"/>
                    <a:pt x="281" y="36"/>
                    <a:pt x="281" y="36"/>
                  </a:cubicBezTo>
                  <a:cubicBezTo>
                    <a:pt x="281" y="36"/>
                    <a:pt x="281" y="36"/>
                    <a:pt x="281" y="36"/>
                  </a:cubicBezTo>
                  <a:cubicBezTo>
                    <a:pt x="281" y="36"/>
                    <a:pt x="281" y="36"/>
                    <a:pt x="281" y="36"/>
                  </a:cubicBezTo>
                  <a:cubicBezTo>
                    <a:pt x="281" y="36"/>
                    <a:pt x="281" y="36"/>
                    <a:pt x="281" y="36"/>
                  </a:cubicBezTo>
                  <a:cubicBezTo>
                    <a:pt x="282" y="35"/>
                    <a:pt x="282" y="35"/>
                    <a:pt x="282" y="35"/>
                  </a:cubicBezTo>
                  <a:cubicBezTo>
                    <a:pt x="282" y="35"/>
                    <a:pt x="282" y="35"/>
                    <a:pt x="282" y="35"/>
                  </a:cubicBezTo>
                  <a:cubicBezTo>
                    <a:pt x="282" y="35"/>
                    <a:pt x="282" y="35"/>
                    <a:pt x="282" y="35"/>
                  </a:cubicBezTo>
                  <a:cubicBezTo>
                    <a:pt x="281" y="34"/>
                    <a:pt x="280" y="34"/>
                    <a:pt x="279" y="34"/>
                  </a:cubicBezTo>
                  <a:cubicBezTo>
                    <a:pt x="279" y="34"/>
                    <a:pt x="279" y="34"/>
                    <a:pt x="279" y="34"/>
                  </a:cubicBezTo>
                  <a:cubicBezTo>
                    <a:pt x="279" y="34"/>
                    <a:pt x="279" y="34"/>
                    <a:pt x="279" y="34"/>
                  </a:cubicBezTo>
                  <a:cubicBezTo>
                    <a:pt x="279" y="35"/>
                    <a:pt x="279" y="35"/>
                    <a:pt x="279" y="35"/>
                  </a:cubicBezTo>
                  <a:cubicBezTo>
                    <a:pt x="279" y="35"/>
                    <a:pt x="279" y="35"/>
                    <a:pt x="279" y="35"/>
                  </a:cubicBezTo>
                  <a:cubicBezTo>
                    <a:pt x="279" y="35"/>
                    <a:pt x="279" y="35"/>
                    <a:pt x="279" y="35"/>
                  </a:cubicBezTo>
                  <a:lnTo>
                    <a:pt x="278" y="35"/>
                  </a:lnTo>
                  <a:close/>
                </a:path>
              </a:pathLst>
            </a:custGeom>
            <a:solidFill>
              <a:srgbClr val="FF0000"/>
            </a:solidFill>
            <a:ln>
              <a:noFill/>
            </a:ln>
          </p:spPr>
          <p:txBody>
            <a:bodyPr lIns="91452" tIns="45727" rIns="91452" bIns="45727"/>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22" name="文本框 1"/>
            <p:cNvSpPr txBox="1">
              <a:spLocks noChangeArrowheads="1"/>
            </p:cNvSpPr>
            <p:nvPr/>
          </p:nvSpPr>
          <p:spPr bwMode="auto">
            <a:xfrm>
              <a:off x="1026281" y="1586565"/>
              <a:ext cx="453508" cy="39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70">
                <a:defRPr/>
              </a:pPr>
              <a:r>
                <a:rPr lang="en-US" altLang="zh-CN" sz="2800" kern="0" dirty="0">
                  <a:solidFill>
                    <a:schemeClr val="bg1"/>
                  </a:solidFill>
                  <a:latin typeface="微软雅黑" panose="020B0503020204020204" pitchFamily="34" charset="-122"/>
                </a:rPr>
                <a:t>01</a:t>
              </a:r>
              <a:endParaRPr lang="zh-CN" altLang="en-US" sz="2800" kern="0" dirty="0">
                <a:solidFill>
                  <a:schemeClr val="bg1"/>
                </a:solidFill>
                <a:latin typeface="微软雅黑" panose="020B0503020204020204" pitchFamily="34" charset="-122"/>
              </a:endParaRPr>
            </a:p>
          </p:txBody>
        </p:sp>
        <p:sp>
          <p:nvSpPr>
            <p:cNvPr id="23" name="TextBox 22"/>
            <p:cNvSpPr txBox="1"/>
            <p:nvPr/>
          </p:nvSpPr>
          <p:spPr>
            <a:xfrm>
              <a:off x="3245127" y="1870807"/>
              <a:ext cx="1775026" cy="643848"/>
            </a:xfrm>
            <a:prstGeom prst="rect">
              <a:avLst/>
            </a:prstGeom>
            <a:noFill/>
          </p:spPr>
          <p:txBody>
            <a:bodyPr wrap="square" lIns="91464" tIns="45732" rIns="91464" bIns="45732" rtlCol="0">
              <a:spAutoFit/>
            </a:bodyPr>
            <a:lstStyle/>
            <a:p>
              <a:r>
                <a:rPr lang="zh-CN" altLang="en-US" sz="2489" dirty="0">
                  <a:solidFill>
                    <a:schemeClr val="bg1"/>
                  </a:solidFill>
                  <a:latin typeface="微软雅黑" panose="020B0503020204020204" pitchFamily="34" charset="-122"/>
                  <a:ea typeface="微软雅黑" panose="020B0503020204020204" pitchFamily="34" charset="-122"/>
                </a:rPr>
                <a:t>以党支部为基本单位</a:t>
              </a:r>
            </a:p>
          </p:txBody>
        </p:sp>
      </p:grpSp>
      <p:grpSp>
        <p:nvGrpSpPr>
          <p:cNvPr id="28" name="组合 27"/>
          <p:cNvGrpSpPr/>
          <p:nvPr/>
        </p:nvGrpSpPr>
        <p:grpSpPr>
          <a:xfrm>
            <a:off x="1060021" y="3380831"/>
            <a:ext cx="6084719" cy="1578990"/>
            <a:chOff x="794420" y="2451283"/>
            <a:chExt cx="4563539" cy="1184242"/>
          </a:xfrm>
        </p:grpSpPr>
        <p:grpSp>
          <p:nvGrpSpPr>
            <p:cNvPr id="29" name="组合 53"/>
            <p:cNvGrpSpPr>
              <a:grpSpLocks/>
            </p:cNvGrpSpPr>
            <p:nvPr/>
          </p:nvGrpSpPr>
          <p:grpSpPr bwMode="auto">
            <a:xfrm>
              <a:off x="794420" y="2451283"/>
              <a:ext cx="4563539" cy="917815"/>
              <a:chOff x="2678521" y="2847139"/>
              <a:chExt cx="12011025" cy="2417231"/>
            </a:xfrm>
          </p:grpSpPr>
          <p:sp>
            <p:nvSpPr>
              <p:cNvPr id="34" name="Freeform 19"/>
              <p:cNvSpPr>
                <a:spLocks/>
              </p:cNvSpPr>
              <p:nvPr/>
            </p:nvSpPr>
            <p:spPr bwMode="auto">
              <a:xfrm>
                <a:off x="2678521" y="2856133"/>
                <a:ext cx="12011025" cy="240823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solidFill>
                <a:srgbClr val="FF9201"/>
              </a:solidFill>
              <a:ln w="28575"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35" name="Freeform 20"/>
              <p:cNvSpPr>
                <a:spLocks noEditPoints="1"/>
              </p:cNvSpPr>
              <p:nvPr/>
            </p:nvSpPr>
            <p:spPr bwMode="auto">
              <a:xfrm>
                <a:off x="2678521" y="2847139"/>
                <a:ext cx="6005514" cy="2408237"/>
              </a:xfrm>
              <a:custGeom>
                <a:avLst/>
                <a:gdLst>
                  <a:gd name="T0" fmla="*/ 1280 w 1600"/>
                  <a:gd name="T1" fmla="*/ 0 h 640"/>
                  <a:gd name="T2" fmla="*/ 320 w 1600"/>
                  <a:gd name="T3" fmla="*/ 0 h 640"/>
                  <a:gd name="T4" fmla="*/ 0 w 1600"/>
                  <a:gd name="T5" fmla="*/ 320 h 640"/>
                  <a:gd name="T6" fmla="*/ 320 w 1600"/>
                  <a:gd name="T7" fmla="*/ 640 h 640"/>
                  <a:gd name="T8" fmla="*/ 1280 w 1600"/>
                  <a:gd name="T9" fmla="*/ 640 h 640"/>
                  <a:gd name="T10" fmla="*/ 1600 w 1600"/>
                  <a:gd name="T11" fmla="*/ 320 h 640"/>
                  <a:gd name="T12" fmla="*/ 1280 w 1600"/>
                  <a:gd name="T13" fmla="*/ 0 h 640"/>
                  <a:gd name="T14" fmla="*/ 1493 w 1600"/>
                  <a:gd name="T15" fmla="*/ 365 h 640"/>
                  <a:gd name="T16" fmla="*/ 1435 w 1600"/>
                  <a:gd name="T17" fmla="*/ 385 h 640"/>
                  <a:gd name="T18" fmla="*/ 1427 w 1600"/>
                  <a:gd name="T19" fmla="*/ 381 h 640"/>
                  <a:gd name="T20" fmla="*/ 1416 w 1600"/>
                  <a:gd name="T21" fmla="*/ 320 h 640"/>
                  <a:gd name="T22" fmla="*/ 1427 w 1600"/>
                  <a:gd name="T23" fmla="*/ 259 h 640"/>
                  <a:gd name="T24" fmla="*/ 1435 w 1600"/>
                  <a:gd name="T25" fmla="*/ 255 h 640"/>
                  <a:gd name="T26" fmla="*/ 1493 w 1600"/>
                  <a:gd name="T27" fmla="*/ 275 h 640"/>
                  <a:gd name="T28" fmla="*/ 1541 w 1600"/>
                  <a:gd name="T29" fmla="*/ 316 h 640"/>
                  <a:gd name="T30" fmla="*/ 1541 w 1600"/>
                  <a:gd name="T31" fmla="*/ 324 h 640"/>
                  <a:gd name="T32" fmla="*/ 1493 w 1600"/>
                  <a:gd name="T33" fmla="*/ 365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0" h="640">
                    <a:moveTo>
                      <a:pt x="1280" y="0"/>
                    </a:moveTo>
                    <a:cubicBezTo>
                      <a:pt x="320" y="0"/>
                      <a:pt x="320" y="0"/>
                      <a:pt x="320" y="0"/>
                    </a:cubicBezTo>
                    <a:cubicBezTo>
                      <a:pt x="144" y="0"/>
                      <a:pt x="0" y="144"/>
                      <a:pt x="0" y="320"/>
                    </a:cubicBezTo>
                    <a:cubicBezTo>
                      <a:pt x="0" y="496"/>
                      <a:pt x="144" y="640"/>
                      <a:pt x="320" y="640"/>
                    </a:cubicBezTo>
                    <a:cubicBezTo>
                      <a:pt x="1280" y="640"/>
                      <a:pt x="1280" y="640"/>
                      <a:pt x="1280" y="640"/>
                    </a:cubicBezTo>
                    <a:cubicBezTo>
                      <a:pt x="1456" y="640"/>
                      <a:pt x="1600" y="496"/>
                      <a:pt x="1600" y="320"/>
                    </a:cubicBezTo>
                    <a:cubicBezTo>
                      <a:pt x="1600" y="144"/>
                      <a:pt x="1456" y="0"/>
                      <a:pt x="1280" y="0"/>
                    </a:cubicBezTo>
                    <a:close/>
                    <a:moveTo>
                      <a:pt x="1493" y="365"/>
                    </a:moveTo>
                    <a:cubicBezTo>
                      <a:pt x="1455" y="387"/>
                      <a:pt x="1435" y="385"/>
                      <a:pt x="1435" y="385"/>
                    </a:cubicBezTo>
                    <a:cubicBezTo>
                      <a:pt x="1432" y="385"/>
                      <a:pt x="1429" y="383"/>
                      <a:pt x="1427" y="381"/>
                    </a:cubicBezTo>
                    <a:cubicBezTo>
                      <a:pt x="1427" y="381"/>
                      <a:pt x="1416" y="364"/>
                      <a:pt x="1416" y="320"/>
                    </a:cubicBezTo>
                    <a:cubicBezTo>
                      <a:pt x="1416" y="276"/>
                      <a:pt x="1427" y="259"/>
                      <a:pt x="1427" y="259"/>
                    </a:cubicBezTo>
                    <a:cubicBezTo>
                      <a:pt x="1429" y="257"/>
                      <a:pt x="1432" y="255"/>
                      <a:pt x="1435" y="255"/>
                    </a:cubicBezTo>
                    <a:cubicBezTo>
                      <a:pt x="1435" y="255"/>
                      <a:pt x="1455" y="253"/>
                      <a:pt x="1493" y="275"/>
                    </a:cubicBezTo>
                    <a:cubicBezTo>
                      <a:pt x="1532" y="297"/>
                      <a:pt x="1541" y="316"/>
                      <a:pt x="1541" y="316"/>
                    </a:cubicBezTo>
                    <a:cubicBezTo>
                      <a:pt x="1542" y="318"/>
                      <a:pt x="1542" y="322"/>
                      <a:pt x="1541" y="324"/>
                    </a:cubicBezTo>
                    <a:cubicBezTo>
                      <a:pt x="1541" y="324"/>
                      <a:pt x="1532" y="343"/>
                      <a:pt x="1493" y="365"/>
                    </a:cubicBezTo>
                    <a:close/>
                  </a:path>
                </a:pathLst>
              </a:custGeom>
              <a:gradFill>
                <a:gsLst>
                  <a:gs pos="0">
                    <a:srgbClr val="DEDEDE"/>
                  </a:gs>
                  <a:gs pos="100000">
                    <a:srgbClr val="FBFBFB"/>
                  </a:gs>
                </a:gsLst>
                <a:lin ang="5400000" scaled="1"/>
              </a:gradFill>
              <a:ln w="31750" cap="flat">
                <a:gradFill>
                  <a:gsLst>
                    <a:gs pos="0">
                      <a:sysClr val="window" lastClr="FFFFFF"/>
                    </a:gs>
                    <a:gs pos="100000">
                      <a:srgbClr val="DDDDDD"/>
                    </a:gs>
                  </a:gsLst>
                  <a:lin ang="5400000" scaled="1"/>
                </a:gradFill>
                <a:prstDash val="solid"/>
                <a:miter lim="800000"/>
                <a:headEnd/>
                <a:tailEnd/>
              </a:ln>
              <a:effectLst>
                <a:outerShdw blurRad="228600" dist="101600" dir="5400000" algn="t" rotWithShape="0">
                  <a:sysClr val="windowText" lastClr="000000">
                    <a:lumMod val="85000"/>
                    <a:lumOff val="15000"/>
                    <a:alpha val="33000"/>
                  </a:sysClr>
                </a:outerShdw>
              </a:effectLst>
            </p:spPr>
            <p:txBody>
              <a:bodyPr/>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36" name="椭圆 35"/>
              <p:cNvSpPr/>
              <p:nvPr/>
            </p:nvSpPr>
            <p:spPr>
              <a:xfrm>
                <a:off x="2834834" y="3000057"/>
                <a:ext cx="2102400" cy="2102400"/>
              </a:xfrm>
              <a:prstGeom prst="ellipse">
                <a:avLst/>
              </a:prstGeom>
              <a:gradFill>
                <a:gsLst>
                  <a:gs pos="0">
                    <a:srgbClr val="DDDDDD"/>
                  </a:gs>
                  <a:gs pos="100000">
                    <a:srgbClr val="FBFBFB"/>
                  </a:gs>
                </a:gsLst>
                <a:lin ang="5400000" scaled="1"/>
              </a:gradFill>
              <a:ln w="101600" cap="flat">
                <a:gradFill>
                  <a:gsLst>
                    <a:gs pos="0">
                      <a:srgbClr val="FDFDFD"/>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37" name="Freeform 23"/>
              <p:cNvSpPr>
                <a:spLocks/>
              </p:cNvSpPr>
              <p:nvPr/>
            </p:nvSpPr>
            <p:spPr bwMode="auto">
              <a:xfrm>
                <a:off x="3298659" y="3423401"/>
                <a:ext cx="1174750" cy="1255712"/>
              </a:xfrm>
              <a:custGeom>
                <a:avLst/>
                <a:gdLst>
                  <a:gd name="T0" fmla="*/ 193 w 313"/>
                  <a:gd name="T1" fmla="*/ 279 h 334"/>
                  <a:gd name="T2" fmla="*/ 47 w 313"/>
                  <a:gd name="T3" fmla="*/ 330 h 334"/>
                  <a:gd name="T4" fmla="*/ 28 w 313"/>
                  <a:gd name="T5" fmla="*/ 319 h 334"/>
                  <a:gd name="T6" fmla="*/ 0 w 313"/>
                  <a:gd name="T7" fmla="*/ 167 h 334"/>
                  <a:gd name="T8" fmla="*/ 28 w 313"/>
                  <a:gd name="T9" fmla="*/ 15 h 334"/>
                  <a:gd name="T10" fmla="*/ 47 w 313"/>
                  <a:gd name="T11" fmla="*/ 4 h 334"/>
                  <a:gd name="T12" fmla="*/ 193 w 313"/>
                  <a:gd name="T13" fmla="*/ 55 h 334"/>
                  <a:gd name="T14" fmla="*/ 311 w 313"/>
                  <a:gd name="T15" fmla="*/ 156 h 334"/>
                  <a:gd name="T16" fmla="*/ 311 w 313"/>
                  <a:gd name="T17" fmla="*/ 178 h 334"/>
                  <a:gd name="T18" fmla="*/ 193 w 313"/>
                  <a:gd name="T19" fmla="*/ 27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334">
                    <a:moveTo>
                      <a:pt x="193" y="279"/>
                    </a:moveTo>
                    <a:cubicBezTo>
                      <a:pt x="98" y="334"/>
                      <a:pt x="47" y="330"/>
                      <a:pt x="47" y="330"/>
                    </a:cubicBezTo>
                    <a:cubicBezTo>
                      <a:pt x="40" y="329"/>
                      <a:pt x="32" y="325"/>
                      <a:pt x="28" y="319"/>
                    </a:cubicBezTo>
                    <a:cubicBezTo>
                      <a:pt x="28" y="319"/>
                      <a:pt x="0" y="277"/>
                      <a:pt x="0" y="167"/>
                    </a:cubicBezTo>
                    <a:cubicBezTo>
                      <a:pt x="0" y="57"/>
                      <a:pt x="28" y="15"/>
                      <a:pt x="28" y="15"/>
                    </a:cubicBezTo>
                    <a:cubicBezTo>
                      <a:pt x="32" y="9"/>
                      <a:pt x="40" y="5"/>
                      <a:pt x="47" y="4"/>
                    </a:cubicBezTo>
                    <a:cubicBezTo>
                      <a:pt x="47" y="4"/>
                      <a:pt x="98" y="0"/>
                      <a:pt x="193" y="55"/>
                    </a:cubicBezTo>
                    <a:cubicBezTo>
                      <a:pt x="289" y="110"/>
                      <a:pt x="311" y="156"/>
                      <a:pt x="311" y="156"/>
                    </a:cubicBezTo>
                    <a:cubicBezTo>
                      <a:pt x="313" y="162"/>
                      <a:pt x="313" y="172"/>
                      <a:pt x="311" y="178"/>
                    </a:cubicBezTo>
                    <a:cubicBezTo>
                      <a:pt x="311" y="178"/>
                      <a:pt x="289" y="224"/>
                      <a:pt x="193" y="279"/>
                    </a:cubicBezTo>
                    <a:close/>
                  </a:path>
                </a:pathLst>
              </a:custGeom>
              <a:solidFill>
                <a:srgbClr val="FF9201"/>
              </a:solidFill>
              <a:ln w="12700" cap="flat" cmpd="sng" algn="ctr">
                <a:noFill/>
                <a:prstDash val="solid"/>
                <a:miter lim="800000"/>
              </a:ln>
              <a:effectLst>
                <a:innerShdw blurRad="215900" dist="50800" dir="16200000">
                  <a:prstClr val="black">
                    <a:alpha val="42000"/>
                  </a:prstClr>
                </a:innerShdw>
              </a:effectLst>
            </p:spPr>
            <p:txBody>
              <a:bodyPr anchor="ctr"/>
              <a:lstStyle/>
              <a:p>
                <a:pPr algn="ct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grpSp>
        <p:sp>
          <p:nvSpPr>
            <p:cNvPr id="30" name="文本框 97"/>
            <p:cNvSpPr txBox="1">
              <a:spLocks noChangeArrowheads="1"/>
            </p:cNvSpPr>
            <p:nvPr/>
          </p:nvSpPr>
          <p:spPr bwMode="auto">
            <a:xfrm>
              <a:off x="3203848" y="2618332"/>
              <a:ext cx="1203713"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400" b="1" dirty="0">
                  <a:solidFill>
                    <a:schemeClr val="bg1"/>
                  </a:solidFill>
                  <a:latin typeface="微软雅黑" panose="020B0503020204020204" pitchFamily="34" charset="-122"/>
                </a:rPr>
                <a:t>工作部署</a:t>
              </a:r>
              <a:r>
                <a:rPr lang="en-US" altLang="zh-CN" sz="2400" b="1" dirty="0">
                  <a:solidFill>
                    <a:schemeClr val="bg1"/>
                  </a:solidFill>
                  <a:latin typeface="微软雅黑" panose="020B0503020204020204" pitchFamily="34" charset="-122"/>
                </a:rPr>
                <a:t>2</a:t>
              </a:r>
              <a:endParaRPr lang="zh-CN" altLang="en-US" sz="2400" b="1" dirty="0">
                <a:solidFill>
                  <a:schemeClr val="bg1"/>
                </a:solidFill>
                <a:latin typeface="微软雅黑" panose="020B0503020204020204" pitchFamily="34" charset="-122"/>
              </a:endParaRPr>
            </a:p>
          </p:txBody>
        </p:sp>
        <p:sp>
          <p:nvSpPr>
            <p:cNvPr id="31" name="Freeform 12"/>
            <p:cNvSpPr>
              <a:spLocks noEditPoints="1"/>
            </p:cNvSpPr>
            <p:nvPr/>
          </p:nvSpPr>
          <p:spPr bwMode="auto">
            <a:xfrm>
              <a:off x="1887632" y="2764446"/>
              <a:ext cx="526562" cy="380346"/>
            </a:xfrm>
            <a:custGeom>
              <a:avLst/>
              <a:gdLst>
                <a:gd name="T0" fmla="*/ 57823 w 467"/>
                <a:gd name="T1" fmla="*/ 248018 h 337"/>
                <a:gd name="T2" fmla="*/ 77648 w 467"/>
                <a:gd name="T3" fmla="*/ 315809 h 337"/>
                <a:gd name="T4" fmla="*/ 120602 w 467"/>
                <a:gd name="T5" fmla="*/ 307542 h 337"/>
                <a:gd name="T6" fmla="*/ 185034 w 467"/>
                <a:gd name="T7" fmla="*/ 314156 h 337"/>
                <a:gd name="T8" fmla="*/ 247813 w 467"/>
                <a:gd name="T9" fmla="*/ 314156 h 337"/>
                <a:gd name="T10" fmla="*/ 272594 w 467"/>
                <a:gd name="T11" fmla="*/ 248018 h 337"/>
                <a:gd name="T12" fmla="*/ 330418 w 467"/>
                <a:gd name="T13" fmla="*/ 208335 h 337"/>
                <a:gd name="T14" fmla="*/ 297376 w 467"/>
                <a:gd name="T15" fmla="*/ 170305 h 337"/>
                <a:gd name="T16" fmla="*/ 315549 w 467"/>
                <a:gd name="T17" fmla="*/ 102514 h 337"/>
                <a:gd name="T18" fmla="*/ 264334 w 467"/>
                <a:gd name="T19" fmla="*/ 66138 h 337"/>
                <a:gd name="T20" fmla="*/ 209815 w 467"/>
                <a:gd name="T21" fmla="*/ 33069 h 337"/>
                <a:gd name="T22" fmla="*/ 180078 w 467"/>
                <a:gd name="T23" fmla="*/ 1653 h 337"/>
                <a:gd name="T24" fmla="*/ 123907 w 467"/>
                <a:gd name="T25" fmla="*/ 44643 h 337"/>
                <a:gd name="T26" fmla="*/ 52867 w 467"/>
                <a:gd name="T27" fmla="*/ 47950 h 337"/>
                <a:gd name="T28" fmla="*/ 34694 w 467"/>
                <a:gd name="T29" fmla="*/ 107474 h 337"/>
                <a:gd name="T30" fmla="*/ 21477 w 467"/>
                <a:gd name="T31" fmla="*/ 170305 h 337"/>
                <a:gd name="T32" fmla="*/ 3304 w 467"/>
                <a:gd name="T33" fmla="*/ 203374 h 337"/>
                <a:gd name="T34" fmla="*/ 69388 w 467"/>
                <a:gd name="T35" fmla="*/ 170305 h 337"/>
                <a:gd name="T36" fmla="*/ 297376 w 467"/>
                <a:gd name="T37" fmla="*/ 286047 h 337"/>
                <a:gd name="T38" fmla="*/ 328765 w 467"/>
                <a:gd name="T39" fmla="*/ 317463 h 337"/>
                <a:gd name="T40" fmla="*/ 297376 w 467"/>
                <a:gd name="T41" fmla="*/ 348878 h 337"/>
                <a:gd name="T42" fmla="*/ 327113 w 467"/>
                <a:gd name="T43" fmla="*/ 380294 h 337"/>
                <a:gd name="T44" fmla="*/ 335374 w 467"/>
                <a:gd name="T45" fmla="*/ 405096 h 337"/>
                <a:gd name="T46" fmla="*/ 328765 w 467"/>
                <a:gd name="T47" fmla="*/ 444778 h 337"/>
                <a:gd name="T48" fmla="*/ 388241 w 467"/>
                <a:gd name="T49" fmla="*/ 476194 h 337"/>
                <a:gd name="T50" fmla="*/ 388241 w 467"/>
                <a:gd name="T51" fmla="*/ 476194 h 337"/>
                <a:gd name="T52" fmla="*/ 399805 w 467"/>
                <a:gd name="T53" fmla="*/ 517530 h 337"/>
                <a:gd name="T54" fmla="*/ 464237 w 467"/>
                <a:gd name="T55" fmla="*/ 520837 h 337"/>
                <a:gd name="T56" fmla="*/ 465889 w 467"/>
                <a:gd name="T57" fmla="*/ 520837 h 337"/>
                <a:gd name="T58" fmla="*/ 520408 w 467"/>
                <a:gd name="T59" fmla="*/ 557213 h 337"/>
                <a:gd name="T60" fmla="*/ 553449 w 467"/>
                <a:gd name="T61" fmla="*/ 530758 h 337"/>
                <a:gd name="T62" fmla="*/ 553449 w 467"/>
                <a:gd name="T63" fmla="*/ 530758 h 337"/>
                <a:gd name="T64" fmla="*/ 621185 w 467"/>
                <a:gd name="T65" fmla="*/ 539025 h 337"/>
                <a:gd name="T66" fmla="*/ 637706 w 467"/>
                <a:gd name="T67" fmla="*/ 502649 h 337"/>
                <a:gd name="T68" fmla="*/ 660835 w 467"/>
                <a:gd name="T69" fmla="*/ 489422 h 337"/>
                <a:gd name="T70" fmla="*/ 703789 w 467"/>
                <a:gd name="T71" fmla="*/ 482808 h 337"/>
                <a:gd name="T72" fmla="*/ 705441 w 467"/>
                <a:gd name="T73" fmla="*/ 443125 h 337"/>
                <a:gd name="T74" fmla="*/ 718658 w 467"/>
                <a:gd name="T75" fmla="*/ 421630 h 337"/>
                <a:gd name="T76" fmla="*/ 756656 w 467"/>
                <a:gd name="T77" fmla="*/ 398482 h 337"/>
                <a:gd name="T78" fmla="*/ 730223 w 467"/>
                <a:gd name="T79" fmla="*/ 358799 h 337"/>
                <a:gd name="T80" fmla="*/ 766569 w 467"/>
                <a:gd name="T81" fmla="*/ 335651 h 337"/>
                <a:gd name="T82" fmla="*/ 766569 w 467"/>
                <a:gd name="T83" fmla="*/ 299275 h 337"/>
                <a:gd name="T84" fmla="*/ 730223 w 467"/>
                <a:gd name="T85" fmla="*/ 274473 h 337"/>
                <a:gd name="T86" fmla="*/ 753352 w 467"/>
                <a:gd name="T87" fmla="*/ 238097 h 337"/>
                <a:gd name="T88" fmla="*/ 738483 w 467"/>
                <a:gd name="T89" fmla="*/ 205028 h 337"/>
                <a:gd name="T90" fmla="*/ 695529 w 467"/>
                <a:gd name="T91" fmla="*/ 198414 h 337"/>
                <a:gd name="T92" fmla="*/ 702137 w 467"/>
                <a:gd name="T93" fmla="*/ 153771 h 337"/>
                <a:gd name="T94" fmla="*/ 675704 w 467"/>
                <a:gd name="T95" fmla="*/ 130623 h 337"/>
                <a:gd name="T96" fmla="*/ 637706 w 467"/>
                <a:gd name="T97" fmla="*/ 132276 h 337"/>
                <a:gd name="T98" fmla="*/ 621185 w 467"/>
                <a:gd name="T99" fmla="*/ 95900 h 337"/>
                <a:gd name="T100" fmla="*/ 579883 w 467"/>
                <a:gd name="T101" fmla="*/ 107474 h 337"/>
                <a:gd name="T102" fmla="*/ 553449 w 467"/>
                <a:gd name="T103" fmla="*/ 104167 h 337"/>
                <a:gd name="T104" fmla="*/ 523712 w 467"/>
                <a:gd name="T105" fmla="*/ 79366 h 337"/>
                <a:gd name="T106" fmla="*/ 490670 w 467"/>
                <a:gd name="T107" fmla="*/ 107474 h 337"/>
                <a:gd name="T108" fmla="*/ 465889 w 467"/>
                <a:gd name="T109" fmla="*/ 114088 h 337"/>
                <a:gd name="T110" fmla="*/ 424587 w 467"/>
                <a:gd name="T111" fmla="*/ 102514 h 337"/>
                <a:gd name="T112" fmla="*/ 388241 w 467"/>
                <a:gd name="T113" fmla="*/ 158731 h 337"/>
                <a:gd name="T114" fmla="*/ 388241 w 467"/>
                <a:gd name="T115" fmla="*/ 158731 h 337"/>
                <a:gd name="T116" fmla="*/ 328765 w 467"/>
                <a:gd name="T117" fmla="*/ 190147 h 337"/>
                <a:gd name="T118" fmla="*/ 335374 w 467"/>
                <a:gd name="T119" fmla="*/ 229830 h 337"/>
                <a:gd name="T120" fmla="*/ 303984 w 467"/>
                <a:gd name="T121" fmla="*/ 251325 h 337"/>
                <a:gd name="T122" fmla="*/ 531972 w 467"/>
                <a:gd name="T123" fmla="*/ 162038 h 33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467" h="337">
                  <a:moveTo>
                    <a:pt x="0" y="126"/>
                  </a:moveTo>
                  <a:cubicBezTo>
                    <a:pt x="1" y="132"/>
                    <a:pt x="3" y="138"/>
                    <a:pt x="6" y="143"/>
                  </a:cubicBezTo>
                  <a:cubicBezTo>
                    <a:pt x="6" y="145"/>
                    <a:pt x="8" y="145"/>
                    <a:pt x="9" y="145"/>
                  </a:cubicBezTo>
                  <a:cubicBezTo>
                    <a:pt x="13" y="143"/>
                    <a:pt x="17" y="142"/>
                    <a:pt x="21" y="141"/>
                  </a:cubicBezTo>
                  <a:cubicBezTo>
                    <a:pt x="24" y="146"/>
                    <a:pt x="26" y="150"/>
                    <a:pt x="30" y="154"/>
                  </a:cubicBezTo>
                  <a:cubicBezTo>
                    <a:pt x="35" y="150"/>
                    <a:pt x="35" y="150"/>
                    <a:pt x="35" y="150"/>
                  </a:cubicBezTo>
                  <a:cubicBezTo>
                    <a:pt x="35" y="150"/>
                    <a:pt x="35" y="150"/>
                    <a:pt x="35" y="150"/>
                  </a:cubicBezTo>
                  <a:cubicBezTo>
                    <a:pt x="30" y="154"/>
                    <a:pt x="30" y="154"/>
                    <a:pt x="30" y="154"/>
                  </a:cubicBezTo>
                  <a:cubicBezTo>
                    <a:pt x="33" y="159"/>
                    <a:pt x="36" y="163"/>
                    <a:pt x="40" y="166"/>
                  </a:cubicBezTo>
                  <a:cubicBezTo>
                    <a:pt x="37" y="170"/>
                    <a:pt x="35" y="173"/>
                    <a:pt x="32" y="177"/>
                  </a:cubicBezTo>
                  <a:cubicBezTo>
                    <a:pt x="32" y="178"/>
                    <a:pt x="32" y="180"/>
                    <a:pt x="33" y="180"/>
                  </a:cubicBezTo>
                  <a:cubicBezTo>
                    <a:pt x="37" y="184"/>
                    <a:pt x="42" y="188"/>
                    <a:pt x="47" y="191"/>
                  </a:cubicBezTo>
                  <a:cubicBezTo>
                    <a:pt x="49" y="192"/>
                    <a:pt x="50" y="191"/>
                    <a:pt x="51" y="190"/>
                  </a:cubicBezTo>
                  <a:cubicBezTo>
                    <a:pt x="53" y="187"/>
                    <a:pt x="56" y="183"/>
                    <a:pt x="59" y="180"/>
                  </a:cubicBezTo>
                  <a:cubicBezTo>
                    <a:pt x="63" y="182"/>
                    <a:pt x="68" y="184"/>
                    <a:pt x="73" y="186"/>
                  </a:cubicBezTo>
                  <a:cubicBezTo>
                    <a:pt x="75" y="179"/>
                    <a:pt x="75" y="179"/>
                    <a:pt x="75" y="179"/>
                  </a:cubicBezTo>
                  <a:cubicBezTo>
                    <a:pt x="75" y="179"/>
                    <a:pt x="75" y="179"/>
                    <a:pt x="75" y="179"/>
                  </a:cubicBezTo>
                  <a:cubicBezTo>
                    <a:pt x="73" y="186"/>
                    <a:pt x="73" y="186"/>
                    <a:pt x="73" y="186"/>
                  </a:cubicBezTo>
                  <a:cubicBezTo>
                    <a:pt x="78" y="188"/>
                    <a:pt x="83" y="189"/>
                    <a:pt x="89" y="190"/>
                  </a:cubicBezTo>
                  <a:cubicBezTo>
                    <a:pt x="89" y="194"/>
                    <a:pt x="89" y="198"/>
                    <a:pt x="89" y="203"/>
                  </a:cubicBezTo>
                  <a:cubicBezTo>
                    <a:pt x="89" y="204"/>
                    <a:pt x="90" y="205"/>
                    <a:pt x="91" y="205"/>
                  </a:cubicBezTo>
                  <a:cubicBezTo>
                    <a:pt x="97" y="206"/>
                    <a:pt x="103" y="206"/>
                    <a:pt x="109" y="205"/>
                  </a:cubicBezTo>
                  <a:cubicBezTo>
                    <a:pt x="110" y="205"/>
                    <a:pt x="111" y="204"/>
                    <a:pt x="111" y="203"/>
                  </a:cubicBezTo>
                  <a:cubicBezTo>
                    <a:pt x="111" y="198"/>
                    <a:pt x="112" y="194"/>
                    <a:pt x="112" y="190"/>
                  </a:cubicBezTo>
                  <a:cubicBezTo>
                    <a:pt x="117" y="189"/>
                    <a:pt x="122" y="188"/>
                    <a:pt x="127" y="186"/>
                  </a:cubicBezTo>
                  <a:cubicBezTo>
                    <a:pt x="125" y="179"/>
                    <a:pt x="125" y="179"/>
                    <a:pt x="125" y="179"/>
                  </a:cubicBezTo>
                  <a:cubicBezTo>
                    <a:pt x="125" y="179"/>
                    <a:pt x="125" y="179"/>
                    <a:pt x="125" y="179"/>
                  </a:cubicBezTo>
                  <a:cubicBezTo>
                    <a:pt x="127" y="186"/>
                    <a:pt x="127" y="186"/>
                    <a:pt x="127" y="186"/>
                  </a:cubicBezTo>
                  <a:cubicBezTo>
                    <a:pt x="132" y="184"/>
                    <a:pt x="137" y="182"/>
                    <a:pt x="142" y="180"/>
                  </a:cubicBezTo>
                  <a:cubicBezTo>
                    <a:pt x="144" y="183"/>
                    <a:pt x="147" y="187"/>
                    <a:pt x="150" y="190"/>
                  </a:cubicBezTo>
                  <a:cubicBezTo>
                    <a:pt x="150" y="191"/>
                    <a:pt x="152" y="192"/>
                    <a:pt x="153" y="191"/>
                  </a:cubicBezTo>
                  <a:cubicBezTo>
                    <a:pt x="158" y="188"/>
                    <a:pt x="163" y="184"/>
                    <a:pt x="168" y="180"/>
                  </a:cubicBezTo>
                  <a:cubicBezTo>
                    <a:pt x="168" y="180"/>
                    <a:pt x="169" y="178"/>
                    <a:pt x="168" y="177"/>
                  </a:cubicBezTo>
                  <a:cubicBezTo>
                    <a:pt x="165" y="173"/>
                    <a:pt x="163" y="170"/>
                    <a:pt x="160" y="166"/>
                  </a:cubicBezTo>
                  <a:cubicBezTo>
                    <a:pt x="164" y="163"/>
                    <a:pt x="167" y="159"/>
                    <a:pt x="171" y="154"/>
                  </a:cubicBezTo>
                  <a:cubicBezTo>
                    <a:pt x="165" y="150"/>
                    <a:pt x="165" y="150"/>
                    <a:pt x="165" y="150"/>
                  </a:cubicBezTo>
                  <a:cubicBezTo>
                    <a:pt x="165" y="150"/>
                    <a:pt x="165" y="150"/>
                    <a:pt x="165" y="150"/>
                  </a:cubicBezTo>
                  <a:cubicBezTo>
                    <a:pt x="171" y="154"/>
                    <a:pt x="171" y="154"/>
                    <a:pt x="171" y="154"/>
                  </a:cubicBezTo>
                  <a:cubicBezTo>
                    <a:pt x="174" y="150"/>
                    <a:pt x="176" y="146"/>
                    <a:pt x="179" y="141"/>
                  </a:cubicBezTo>
                  <a:cubicBezTo>
                    <a:pt x="183" y="142"/>
                    <a:pt x="187" y="143"/>
                    <a:pt x="191" y="145"/>
                  </a:cubicBezTo>
                  <a:cubicBezTo>
                    <a:pt x="193" y="145"/>
                    <a:pt x="194" y="145"/>
                    <a:pt x="194" y="143"/>
                  </a:cubicBezTo>
                  <a:cubicBezTo>
                    <a:pt x="197" y="138"/>
                    <a:pt x="199" y="132"/>
                    <a:pt x="200" y="126"/>
                  </a:cubicBezTo>
                  <a:cubicBezTo>
                    <a:pt x="200" y="125"/>
                    <a:pt x="200" y="124"/>
                    <a:pt x="198" y="123"/>
                  </a:cubicBezTo>
                  <a:cubicBezTo>
                    <a:pt x="194" y="122"/>
                    <a:pt x="190" y="120"/>
                    <a:pt x="186" y="119"/>
                  </a:cubicBezTo>
                  <a:cubicBezTo>
                    <a:pt x="187" y="114"/>
                    <a:pt x="187" y="108"/>
                    <a:pt x="187" y="103"/>
                  </a:cubicBezTo>
                  <a:cubicBezTo>
                    <a:pt x="180" y="103"/>
                    <a:pt x="180" y="103"/>
                    <a:pt x="180" y="103"/>
                  </a:cubicBezTo>
                  <a:cubicBezTo>
                    <a:pt x="180" y="103"/>
                    <a:pt x="180" y="103"/>
                    <a:pt x="180" y="103"/>
                  </a:cubicBezTo>
                  <a:cubicBezTo>
                    <a:pt x="180" y="103"/>
                    <a:pt x="180" y="103"/>
                    <a:pt x="180" y="103"/>
                  </a:cubicBezTo>
                  <a:cubicBezTo>
                    <a:pt x="187" y="103"/>
                    <a:pt x="187" y="103"/>
                    <a:pt x="187" y="103"/>
                  </a:cubicBezTo>
                  <a:cubicBezTo>
                    <a:pt x="187" y="98"/>
                    <a:pt x="187" y="93"/>
                    <a:pt x="186" y="87"/>
                  </a:cubicBezTo>
                  <a:cubicBezTo>
                    <a:pt x="190" y="86"/>
                    <a:pt x="194" y="85"/>
                    <a:pt x="198" y="83"/>
                  </a:cubicBezTo>
                  <a:cubicBezTo>
                    <a:pt x="200" y="83"/>
                    <a:pt x="200" y="82"/>
                    <a:pt x="200" y="80"/>
                  </a:cubicBezTo>
                  <a:cubicBezTo>
                    <a:pt x="199" y="74"/>
                    <a:pt x="197" y="68"/>
                    <a:pt x="194" y="63"/>
                  </a:cubicBezTo>
                  <a:cubicBezTo>
                    <a:pt x="194" y="62"/>
                    <a:pt x="193" y="61"/>
                    <a:pt x="191" y="62"/>
                  </a:cubicBezTo>
                  <a:cubicBezTo>
                    <a:pt x="187" y="63"/>
                    <a:pt x="183" y="64"/>
                    <a:pt x="179" y="65"/>
                  </a:cubicBezTo>
                  <a:cubicBezTo>
                    <a:pt x="176" y="61"/>
                    <a:pt x="174" y="56"/>
                    <a:pt x="171" y="52"/>
                  </a:cubicBezTo>
                  <a:cubicBezTo>
                    <a:pt x="165" y="56"/>
                    <a:pt x="165" y="56"/>
                    <a:pt x="165" y="56"/>
                  </a:cubicBezTo>
                  <a:cubicBezTo>
                    <a:pt x="165" y="56"/>
                    <a:pt x="165" y="56"/>
                    <a:pt x="165" y="56"/>
                  </a:cubicBezTo>
                  <a:cubicBezTo>
                    <a:pt x="171" y="52"/>
                    <a:pt x="171" y="52"/>
                    <a:pt x="171" y="52"/>
                  </a:cubicBezTo>
                  <a:cubicBezTo>
                    <a:pt x="167" y="48"/>
                    <a:pt x="164" y="44"/>
                    <a:pt x="160" y="40"/>
                  </a:cubicBezTo>
                  <a:cubicBezTo>
                    <a:pt x="163" y="36"/>
                    <a:pt x="165" y="33"/>
                    <a:pt x="168" y="29"/>
                  </a:cubicBezTo>
                  <a:cubicBezTo>
                    <a:pt x="169" y="28"/>
                    <a:pt x="168" y="27"/>
                    <a:pt x="168" y="26"/>
                  </a:cubicBezTo>
                  <a:cubicBezTo>
                    <a:pt x="163" y="22"/>
                    <a:pt x="158" y="18"/>
                    <a:pt x="153" y="15"/>
                  </a:cubicBezTo>
                  <a:cubicBezTo>
                    <a:pt x="152" y="14"/>
                    <a:pt x="150" y="15"/>
                    <a:pt x="150" y="16"/>
                  </a:cubicBezTo>
                  <a:cubicBezTo>
                    <a:pt x="147" y="19"/>
                    <a:pt x="144" y="23"/>
                    <a:pt x="142" y="26"/>
                  </a:cubicBezTo>
                  <a:cubicBezTo>
                    <a:pt x="137" y="24"/>
                    <a:pt x="132" y="22"/>
                    <a:pt x="127" y="20"/>
                  </a:cubicBezTo>
                  <a:cubicBezTo>
                    <a:pt x="125" y="27"/>
                    <a:pt x="125" y="27"/>
                    <a:pt x="125" y="27"/>
                  </a:cubicBezTo>
                  <a:cubicBezTo>
                    <a:pt x="125" y="27"/>
                    <a:pt x="125" y="27"/>
                    <a:pt x="125" y="27"/>
                  </a:cubicBezTo>
                  <a:cubicBezTo>
                    <a:pt x="127" y="20"/>
                    <a:pt x="127" y="20"/>
                    <a:pt x="127" y="20"/>
                  </a:cubicBezTo>
                  <a:cubicBezTo>
                    <a:pt x="122" y="19"/>
                    <a:pt x="117" y="17"/>
                    <a:pt x="112" y="17"/>
                  </a:cubicBezTo>
                  <a:cubicBezTo>
                    <a:pt x="112" y="12"/>
                    <a:pt x="111" y="8"/>
                    <a:pt x="111" y="3"/>
                  </a:cubicBezTo>
                  <a:cubicBezTo>
                    <a:pt x="111" y="2"/>
                    <a:pt x="110" y="1"/>
                    <a:pt x="109" y="1"/>
                  </a:cubicBezTo>
                  <a:cubicBezTo>
                    <a:pt x="103" y="0"/>
                    <a:pt x="97" y="0"/>
                    <a:pt x="91" y="1"/>
                  </a:cubicBezTo>
                  <a:cubicBezTo>
                    <a:pt x="90" y="1"/>
                    <a:pt x="89" y="2"/>
                    <a:pt x="89" y="3"/>
                  </a:cubicBezTo>
                  <a:cubicBezTo>
                    <a:pt x="89" y="8"/>
                    <a:pt x="89" y="12"/>
                    <a:pt x="89" y="17"/>
                  </a:cubicBezTo>
                  <a:cubicBezTo>
                    <a:pt x="83" y="17"/>
                    <a:pt x="78" y="19"/>
                    <a:pt x="73" y="20"/>
                  </a:cubicBezTo>
                  <a:cubicBezTo>
                    <a:pt x="75" y="27"/>
                    <a:pt x="75" y="27"/>
                    <a:pt x="75" y="27"/>
                  </a:cubicBezTo>
                  <a:cubicBezTo>
                    <a:pt x="75" y="27"/>
                    <a:pt x="75" y="27"/>
                    <a:pt x="75" y="27"/>
                  </a:cubicBezTo>
                  <a:cubicBezTo>
                    <a:pt x="73" y="20"/>
                    <a:pt x="73" y="20"/>
                    <a:pt x="73" y="20"/>
                  </a:cubicBezTo>
                  <a:cubicBezTo>
                    <a:pt x="68" y="22"/>
                    <a:pt x="63" y="24"/>
                    <a:pt x="59" y="26"/>
                  </a:cubicBezTo>
                  <a:cubicBezTo>
                    <a:pt x="56" y="23"/>
                    <a:pt x="53" y="19"/>
                    <a:pt x="51" y="16"/>
                  </a:cubicBezTo>
                  <a:cubicBezTo>
                    <a:pt x="50" y="15"/>
                    <a:pt x="49" y="14"/>
                    <a:pt x="47" y="15"/>
                  </a:cubicBezTo>
                  <a:cubicBezTo>
                    <a:pt x="42" y="18"/>
                    <a:pt x="37" y="22"/>
                    <a:pt x="33" y="26"/>
                  </a:cubicBezTo>
                  <a:cubicBezTo>
                    <a:pt x="32" y="27"/>
                    <a:pt x="32" y="28"/>
                    <a:pt x="32" y="29"/>
                  </a:cubicBezTo>
                  <a:cubicBezTo>
                    <a:pt x="35" y="33"/>
                    <a:pt x="37" y="36"/>
                    <a:pt x="40" y="40"/>
                  </a:cubicBezTo>
                  <a:cubicBezTo>
                    <a:pt x="36" y="44"/>
                    <a:pt x="33" y="48"/>
                    <a:pt x="30" y="52"/>
                  </a:cubicBezTo>
                  <a:cubicBezTo>
                    <a:pt x="35" y="56"/>
                    <a:pt x="35" y="56"/>
                    <a:pt x="35" y="56"/>
                  </a:cubicBezTo>
                  <a:cubicBezTo>
                    <a:pt x="35" y="56"/>
                    <a:pt x="35" y="56"/>
                    <a:pt x="35" y="56"/>
                  </a:cubicBezTo>
                  <a:cubicBezTo>
                    <a:pt x="30" y="52"/>
                    <a:pt x="30" y="52"/>
                    <a:pt x="30" y="52"/>
                  </a:cubicBezTo>
                  <a:cubicBezTo>
                    <a:pt x="26" y="56"/>
                    <a:pt x="24" y="61"/>
                    <a:pt x="21" y="65"/>
                  </a:cubicBezTo>
                  <a:cubicBezTo>
                    <a:pt x="17" y="64"/>
                    <a:pt x="13" y="63"/>
                    <a:pt x="9" y="62"/>
                  </a:cubicBezTo>
                  <a:cubicBezTo>
                    <a:pt x="8" y="61"/>
                    <a:pt x="6" y="62"/>
                    <a:pt x="6" y="63"/>
                  </a:cubicBezTo>
                  <a:cubicBezTo>
                    <a:pt x="3" y="68"/>
                    <a:pt x="1" y="74"/>
                    <a:pt x="0" y="80"/>
                  </a:cubicBezTo>
                  <a:cubicBezTo>
                    <a:pt x="0" y="82"/>
                    <a:pt x="0" y="83"/>
                    <a:pt x="2" y="83"/>
                  </a:cubicBezTo>
                  <a:cubicBezTo>
                    <a:pt x="6" y="85"/>
                    <a:pt x="10" y="86"/>
                    <a:pt x="14" y="87"/>
                  </a:cubicBezTo>
                  <a:cubicBezTo>
                    <a:pt x="13" y="93"/>
                    <a:pt x="13" y="98"/>
                    <a:pt x="13" y="103"/>
                  </a:cubicBezTo>
                  <a:cubicBezTo>
                    <a:pt x="20" y="103"/>
                    <a:pt x="20" y="103"/>
                    <a:pt x="20" y="103"/>
                  </a:cubicBezTo>
                  <a:cubicBezTo>
                    <a:pt x="20" y="103"/>
                    <a:pt x="20" y="103"/>
                    <a:pt x="20" y="103"/>
                  </a:cubicBezTo>
                  <a:cubicBezTo>
                    <a:pt x="20" y="103"/>
                    <a:pt x="20" y="103"/>
                    <a:pt x="20" y="103"/>
                  </a:cubicBezTo>
                  <a:cubicBezTo>
                    <a:pt x="13" y="103"/>
                    <a:pt x="13" y="103"/>
                    <a:pt x="13" y="103"/>
                  </a:cubicBezTo>
                  <a:cubicBezTo>
                    <a:pt x="13" y="108"/>
                    <a:pt x="13" y="114"/>
                    <a:pt x="14" y="119"/>
                  </a:cubicBezTo>
                  <a:cubicBezTo>
                    <a:pt x="10" y="120"/>
                    <a:pt x="6" y="122"/>
                    <a:pt x="2" y="123"/>
                  </a:cubicBezTo>
                  <a:cubicBezTo>
                    <a:pt x="0" y="124"/>
                    <a:pt x="0" y="125"/>
                    <a:pt x="0" y="126"/>
                  </a:cubicBezTo>
                  <a:close/>
                  <a:moveTo>
                    <a:pt x="42" y="103"/>
                  </a:moveTo>
                  <a:cubicBezTo>
                    <a:pt x="42" y="71"/>
                    <a:pt x="68" y="45"/>
                    <a:pt x="100" y="45"/>
                  </a:cubicBezTo>
                  <a:cubicBezTo>
                    <a:pt x="132" y="45"/>
                    <a:pt x="159" y="71"/>
                    <a:pt x="159" y="103"/>
                  </a:cubicBezTo>
                  <a:cubicBezTo>
                    <a:pt x="159" y="135"/>
                    <a:pt x="132" y="162"/>
                    <a:pt x="100" y="162"/>
                  </a:cubicBezTo>
                  <a:cubicBezTo>
                    <a:pt x="68" y="162"/>
                    <a:pt x="42" y="135"/>
                    <a:pt x="42" y="103"/>
                  </a:cubicBezTo>
                  <a:close/>
                  <a:moveTo>
                    <a:pt x="213" y="284"/>
                  </a:moveTo>
                  <a:cubicBezTo>
                    <a:pt x="213" y="284"/>
                    <a:pt x="213" y="284"/>
                    <a:pt x="213" y="284"/>
                  </a:cubicBezTo>
                  <a:cubicBezTo>
                    <a:pt x="213" y="284"/>
                    <a:pt x="213" y="284"/>
                    <a:pt x="213" y="284"/>
                  </a:cubicBezTo>
                  <a:close/>
                  <a:moveTo>
                    <a:pt x="180" y="173"/>
                  </a:moveTo>
                  <a:cubicBezTo>
                    <a:pt x="180" y="173"/>
                    <a:pt x="180" y="173"/>
                    <a:pt x="180" y="173"/>
                  </a:cubicBezTo>
                  <a:close/>
                  <a:moveTo>
                    <a:pt x="180" y="173"/>
                  </a:moveTo>
                  <a:cubicBezTo>
                    <a:pt x="184" y="174"/>
                    <a:pt x="189" y="175"/>
                    <a:pt x="193" y="176"/>
                  </a:cubicBezTo>
                  <a:cubicBezTo>
                    <a:pt x="192" y="181"/>
                    <a:pt x="192" y="186"/>
                    <a:pt x="192" y="192"/>
                  </a:cubicBezTo>
                  <a:cubicBezTo>
                    <a:pt x="192" y="192"/>
                    <a:pt x="192" y="192"/>
                    <a:pt x="192" y="192"/>
                  </a:cubicBezTo>
                  <a:cubicBezTo>
                    <a:pt x="192" y="192"/>
                    <a:pt x="192" y="192"/>
                    <a:pt x="192" y="192"/>
                  </a:cubicBezTo>
                  <a:cubicBezTo>
                    <a:pt x="199" y="192"/>
                    <a:pt x="199" y="192"/>
                    <a:pt x="199" y="192"/>
                  </a:cubicBezTo>
                  <a:cubicBezTo>
                    <a:pt x="199" y="192"/>
                    <a:pt x="199" y="192"/>
                    <a:pt x="199" y="192"/>
                  </a:cubicBezTo>
                  <a:cubicBezTo>
                    <a:pt x="192" y="192"/>
                    <a:pt x="192" y="192"/>
                    <a:pt x="192" y="192"/>
                  </a:cubicBezTo>
                  <a:cubicBezTo>
                    <a:pt x="192" y="192"/>
                    <a:pt x="192" y="192"/>
                    <a:pt x="192" y="192"/>
                  </a:cubicBezTo>
                  <a:cubicBezTo>
                    <a:pt x="192" y="192"/>
                    <a:pt x="192" y="192"/>
                    <a:pt x="192" y="192"/>
                  </a:cubicBezTo>
                  <a:cubicBezTo>
                    <a:pt x="192" y="198"/>
                    <a:pt x="192" y="203"/>
                    <a:pt x="193" y="208"/>
                  </a:cubicBezTo>
                  <a:cubicBezTo>
                    <a:pt x="188" y="209"/>
                    <a:pt x="184" y="210"/>
                    <a:pt x="180" y="211"/>
                  </a:cubicBezTo>
                  <a:cubicBezTo>
                    <a:pt x="180" y="211"/>
                    <a:pt x="180" y="211"/>
                    <a:pt x="180" y="211"/>
                  </a:cubicBezTo>
                  <a:cubicBezTo>
                    <a:pt x="179" y="211"/>
                    <a:pt x="178" y="212"/>
                    <a:pt x="178" y="214"/>
                  </a:cubicBezTo>
                  <a:cubicBezTo>
                    <a:pt x="179" y="220"/>
                    <a:pt x="180" y="226"/>
                    <a:pt x="182" y="231"/>
                  </a:cubicBezTo>
                  <a:cubicBezTo>
                    <a:pt x="182" y="231"/>
                    <a:pt x="182" y="232"/>
                    <a:pt x="183" y="232"/>
                  </a:cubicBezTo>
                  <a:cubicBezTo>
                    <a:pt x="183" y="232"/>
                    <a:pt x="184" y="232"/>
                    <a:pt x="184" y="232"/>
                  </a:cubicBezTo>
                  <a:cubicBezTo>
                    <a:pt x="184" y="232"/>
                    <a:pt x="184" y="232"/>
                    <a:pt x="184" y="232"/>
                  </a:cubicBezTo>
                  <a:cubicBezTo>
                    <a:pt x="189" y="232"/>
                    <a:pt x="193" y="231"/>
                    <a:pt x="198" y="230"/>
                  </a:cubicBezTo>
                  <a:cubicBezTo>
                    <a:pt x="199" y="236"/>
                    <a:pt x="201" y="240"/>
                    <a:pt x="203" y="245"/>
                  </a:cubicBezTo>
                  <a:cubicBezTo>
                    <a:pt x="203" y="245"/>
                    <a:pt x="203" y="245"/>
                    <a:pt x="203" y="245"/>
                  </a:cubicBezTo>
                  <a:cubicBezTo>
                    <a:pt x="203" y="245"/>
                    <a:pt x="203" y="245"/>
                    <a:pt x="203" y="245"/>
                  </a:cubicBezTo>
                  <a:cubicBezTo>
                    <a:pt x="210" y="242"/>
                    <a:pt x="210" y="242"/>
                    <a:pt x="210" y="242"/>
                  </a:cubicBezTo>
                  <a:cubicBezTo>
                    <a:pt x="210" y="242"/>
                    <a:pt x="210" y="242"/>
                    <a:pt x="210" y="242"/>
                  </a:cubicBezTo>
                  <a:cubicBezTo>
                    <a:pt x="203" y="245"/>
                    <a:pt x="203" y="245"/>
                    <a:pt x="203" y="245"/>
                  </a:cubicBezTo>
                  <a:cubicBezTo>
                    <a:pt x="203" y="245"/>
                    <a:pt x="203" y="245"/>
                    <a:pt x="203" y="245"/>
                  </a:cubicBezTo>
                  <a:cubicBezTo>
                    <a:pt x="203" y="245"/>
                    <a:pt x="203" y="245"/>
                    <a:pt x="203" y="245"/>
                  </a:cubicBezTo>
                  <a:cubicBezTo>
                    <a:pt x="205" y="250"/>
                    <a:pt x="208" y="255"/>
                    <a:pt x="210" y="259"/>
                  </a:cubicBezTo>
                  <a:cubicBezTo>
                    <a:pt x="207" y="261"/>
                    <a:pt x="203" y="264"/>
                    <a:pt x="200" y="267"/>
                  </a:cubicBezTo>
                  <a:cubicBezTo>
                    <a:pt x="200" y="267"/>
                    <a:pt x="200" y="267"/>
                    <a:pt x="200" y="267"/>
                  </a:cubicBezTo>
                  <a:cubicBezTo>
                    <a:pt x="199" y="267"/>
                    <a:pt x="199" y="268"/>
                    <a:pt x="199" y="269"/>
                  </a:cubicBezTo>
                  <a:cubicBezTo>
                    <a:pt x="199" y="269"/>
                    <a:pt x="199" y="270"/>
                    <a:pt x="199" y="270"/>
                  </a:cubicBezTo>
                  <a:cubicBezTo>
                    <a:pt x="203" y="276"/>
                    <a:pt x="206" y="280"/>
                    <a:pt x="209" y="284"/>
                  </a:cubicBezTo>
                  <a:cubicBezTo>
                    <a:pt x="210" y="285"/>
                    <a:pt x="210" y="285"/>
                    <a:pt x="211" y="285"/>
                  </a:cubicBezTo>
                  <a:cubicBezTo>
                    <a:pt x="212" y="285"/>
                    <a:pt x="212" y="285"/>
                    <a:pt x="213" y="284"/>
                  </a:cubicBezTo>
                  <a:cubicBezTo>
                    <a:pt x="216" y="282"/>
                    <a:pt x="220" y="280"/>
                    <a:pt x="224" y="277"/>
                  </a:cubicBezTo>
                  <a:cubicBezTo>
                    <a:pt x="227" y="281"/>
                    <a:pt x="230" y="284"/>
                    <a:pt x="235" y="288"/>
                  </a:cubicBezTo>
                  <a:cubicBezTo>
                    <a:pt x="235" y="288"/>
                    <a:pt x="235" y="288"/>
                    <a:pt x="235" y="288"/>
                  </a:cubicBezTo>
                  <a:cubicBezTo>
                    <a:pt x="235" y="288"/>
                    <a:pt x="235" y="288"/>
                    <a:pt x="235" y="288"/>
                  </a:cubicBezTo>
                  <a:cubicBezTo>
                    <a:pt x="240" y="283"/>
                    <a:pt x="240" y="283"/>
                    <a:pt x="240" y="283"/>
                  </a:cubicBezTo>
                  <a:cubicBezTo>
                    <a:pt x="240" y="283"/>
                    <a:pt x="240" y="283"/>
                    <a:pt x="240" y="283"/>
                  </a:cubicBezTo>
                  <a:cubicBezTo>
                    <a:pt x="235" y="288"/>
                    <a:pt x="235" y="288"/>
                    <a:pt x="235" y="288"/>
                  </a:cubicBezTo>
                  <a:cubicBezTo>
                    <a:pt x="235" y="288"/>
                    <a:pt x="235" y="288"/>
                    <a:pt x="235" y="288"/>
                  </a:cubicBezTo>
                  <a:cubicBezTo>
                    <a:pt x="235" y="289"/>
                    <a:pt x="235" y="289"/>
                    <a:pt x="235" y="289"/>
                  </a:cubicBezTo>
                  <a:cubicBezTo>
                    <a:pt x="238" y="292"/>
                    <a:pt x="242" y="295"/>
                    <a:pt x="247" y="298"/>
                  </a:cubicBezTo>
                  <a:cubicBezTo>
                    <a:pt x="245" y="302"/>
                    <a:pt x="243" y="306"/>
                    <a:pt x="241" y="310"/>
                  </a:cubicBezTo>
                  <a:cubicBezTo>
                    <a:pt x="241" y="310"/>
                    <a:pt x="241" y="310"/>
                    <a:pt x="241" y="310"/>
                  </a:cubicBezTo>
                  <a:cubicBezTo>
                    <a:pt x="241" y="311"/>
                    <a:pt x="241" y="311"/>
                    <a:pt x="241" y="312"/>
                  </a:cubicBezTo>
                  <a:cubicBezTo>
                    <a:pt x="241" y="312"/>
                    <a:pt x="241" y="313"/>
                    <a:pt x="242" y="313"/>
                  </a:cubicBezTo>
                  <a:cubicBezTo>
                    <a:pt x="247" y="317"/>
                    <a:pt x="252" y="319"/>
                    <a:pt x="257" y="322"/>
                  </a:cubicBezTo>
                  <a:cubicBezTo>
                    <a:pt x="257" y="322"/>
                    <a:pt x="258" y="322"/>
                    <a:pt x="258" y="322"/>
                  </a:cubicBezTo>
                  <a:cubicBezTo>
                    <a:pt x="259" y="322"/>
                    <a:pt x="259" y="321"/>
                    <a:pt x="260" y="321"/>
                  </a:cubicBezTo>
                  <a:cubicBezTo>
                    <a:pt x="260" y="321"/>
                    <a:pt x="260" y="321"/>
                    <a:pt x="260" y="321"/>
                  </a:cubicBezTo>
                  <a:cubicBezTo>
                    <a:pt x="262" y="317"/>
                    <a:pt x="265" y="313"/>
                    <a:pt x="267" y="310"/>
                  </a:cubicBezTo>
                  <a:cubicBezTo>
                    <a:pt x="272" y="312"/>
                    <a:pt x="276" y="314"/>
                    <a:pt x="281" y="315"/>
                  </a:cubicBezTo>
                  <a:cubicBezTo>
                    <a:pt x="281" y="315"/>
                    <a:pt x="281" y="315"/>
                    <a:pt x="281" y="315"/>
                  </a:cubicBezTo>
                  <a:cubicBezTo>
                    <a:pt x="282" y="315"/>
                    <a:pt x="282" y="315"/>
                    <a:pt x="282" y="315"/>
                  </a:cubicBezTo>
                  <a:cubicBezTo>
                    <a:pt x="284" y="309"/>
                    <a:pt x="284" y="309"/>
                    <a:pt x="284" y="309"/>
                  </a:cubicBezTo>
                  <a:cubicBezTo>
                    <a:pt x="282" y="315"/>
                    <a:pt x="282" y="315"/>
                    <a:pt x="282" y="315"/>
                  </a:cubicBezTo>
                  <a:cubicBezTo>
                    <a:pt x="282" y="315"/>
                    <a:pt x="282" y="315"/>
                    <a:pt x="282" y="315"/>
                  </a:cubicBezTo>
                  <a:cubicBezTo>
                    <a:pt x="282" y="315"/>
                    <a:pt x="282" y="315"/>
                    <a:pt x="282" y="315"/>
                  </a:cubicBezTo>
                  <a:cubicBezTo>
                    <a:pt x="286" y="317"/>
                    <a:pt x="291" y="318"/>
                    <a:pt x="297" y="319"/>
                  </a:cubicBezTo>
                  <a:cubicBezTo>
                    <a:pt x="296" y="324"/>
                    <a:pt x="296" y="328"/>
                    <a:pt x="296" y="333"/>
                  </a:cubicBezTo>
                  <a:cubicBezTo>
                    <a:pt x="296" y="333"/>
                    <a:pt x="296" y="333"/>
                    <a:pt x="296" y="333"/>
                  </a:cubicBezTo>
                  <a:cubicBezTo>
                    <a:pt x="296" y="333"/>
                    <a:pt x="296" y="334"/>
                    <a:pt x="296" y="334"/>
                  </a:cubicBezTo>
                  <a:cubicBezTo>
                    <a:pt x="297" y="335"/>
                    <a:pt x="297" y="335"/>
                    <a:pt x="298" y="335"/>
                  </a:cubicBezTo>
                  <a:cubicBezTo>
                    <a:pt x="303" y="336"/>
                    <a:pt x="309" y="337"/>
                    <a:pt x="315" y="337"/>
                  </a:cubicBezTo>
                  <a:cubicBezTo>
                    <a:pt x="316" y="337"/>
                    <a:pt x="316" y="337"/>
                    <a:pt x="317" y="336"/>
                  </a:cubicBezTo>
                  <a:cubicBezTo>
                    <a:pt x="317" y="336"/>
                    <a:pt x="317" y="335"/>
                    <a:pt x="317" y="335"/>
                  </a:cubicBezTo>
                  <a:cubicBezTo>
                    <a:pt x="317" y="335"/>
                    <a:pt x="317" y="335"/>
                    <a:pt x="317" y="335"/>
                  </a:cubicBezTo>
                  <a:cubicBezTo>
                    <a:pt x="318" y="330"/>
                    <a:pt x="319" y="326"/>
                    <a:pt x="320" y="322"/>
                  </a:cubicBezTo>
                  <a:cubicBezTo>
                    <a:pt x="324" y="322"/>
                    <a:pt x="329" y="322"/>
                    <a:pt x="335" y="321"/>
                  </a:cubicBezTo>
                  <a:cubicBezTo>
                    <a:pt x="335" y="321"/>
                    <a:pt x="335" y="321"/>
                    <a:pt x="335" y="321"/>
                  </a:cubicBezTo>
                  <a:cubicBezTo>
                    <a:pt x="335" y="321"/>
                    <a:pt x="335" y="321"/>
                    <a:pt x="335" y="321"/>
                  </a:cubicBezTo>
                  <a:cubicBezTo>
                    <a:pt x="334" y="314"/>
                    <a:pt x="334" y="314"/>
                    <a:pt x="334" y="314"/>
                  </a:cubicBezTo>
                  <a:cubicBezTo>
                    <a:pt x="334" y="314"/>
                    <a:pt x="334" y="314"/>
                    <a:pt x="334" y="314"/>
                  </a:cubicBezTo>
                  <a:cubicBezTo>
                    <a:pt x="335" y="321"/>
                    <a:pt x="335" y="321"/>
                    <a:pt x="335" y="321"/>
                  </a:cubicBezTo>
                  <a:cubicBezTo>
                    <a:pt x="335" y="321"/>
                    <a:pt x="335" y="321"/>
                    <a:pt x="335" y="321"/>
                  </a:cubicBezTo>
                  <a:cubicBezTo>
                    <a:pt x="335" y="321"/>
                    <a:pt x="335" y="321"/>
                    <a:pt x="335" y="321"/>
                  </a:cubicBezTo>
                  <a:cubicBezTo>
                    <a:pt x="340" y="321"/>
                    <a:pt x="345" y="320"/>
                    <a:pt x="351" y="319"/>
                  </a:cubicBezTo>
                  <a:cubicBezTo>
                    <a:pt x="352" y="323"/>
                    <a:pt x="354" y="327"/>
                    <a:pt x="355" y="331"/>
                  </a:cubicBezTo>
                  <a:cubicBezTo>
                    <a:pt x="356" y="331"/>
                    <a:pt x="356" y="332"/>
                    <a:pt x="357" y="332"/>
                  </a:cubicBezTo>
                  <a:cubicBezTo>
                    <a:pt x="357" y="333"/>
                    <a:pt x="358" y="333"/>
                    <a:pt x="358" y="333"/>
                  </a:cubicBezTo>
                  <a:cubicBezTo>
                    <a:pt x="365" y="331"/>
                    <a:pt x="370" y="329"/>
                    <a:pt x="375" y="327"/>
                  </a:cubicBezTo>
                  <a:cubicBezTo>
                    <a:pt x="375" y="327"/>
                    <a:pt x="376" y="327"/>
                    <a:pt x="376" y="326"/>
                  </a:cubicBezTo>
                  <a:cubicBezTo>
                    <a:pt x="376" y="325"/>
                    <a:pt x="376" y="325"/>
                    <a:pt x="376" y="324"/>
                  </a:cubicBezTo>
                  <a:cubicBezTo>
                    <a:pt x="376" y="324"/>
                    <a:pt x="376" y="324"/>
                    <a:pt x="376" y="324"/>
                  </a:cubicBezTo>
                  <a:cubicBezTo>
                    <a:pt x="375" y="320"/>
                    <a:pt x="374" y="316"/>
                    <a:pt x="373" y="311"/>
                  </a:cubicBezTo>
                  <a:cubicBezTo>
                    <a:pt x="377" y="310"/>
                    <a:pt x="382" y="307"/>
                    <a:pt x="386" y="304"/>
                  </a:cubicBezTo>
                  <a:cubicBezTo>
                    <a:pt x="387" y="304"/>
                    <a:pt x="387" y="304"/>
                    <a:pt x="387" y="304"/>
                  </a:cubicBezTo>
                  <a:cubicBezTo>
                    <a:pt x="386" y="304"/>
                    <a:pt x="386" y="304"/>
                    <a:pt x="386" y="304"/>
                  </a:cubicBezTo>
                  <a:cubicBezTo>
                    <a:pt x="383" y="298"/>
                    <a:pt x="383" y="298"/>
                    <a:pt x="383" y="298"/>
                  </a:cubicBezTo>
                  <a:cubicBezTo>
                    <a:pt x="383" y="298"/>
                    <a:pt x="383" y="298"/>
                    <a:pt x="383" y="298"/>
                  </a:cubicBezTo>
                  <a:cubicBezTo>
                    <a:pt x="386" y="304"/>
                    <a:pt x="386" y="304"/>
                    <a:pt x="386" y="304"/>
                  </a:cubicBezTo>
                  <a:cubicBezTo>
                    <a:pt x="387" y="304"/>
                    <a:pt x="387" y="304"/>
                    <a:pt x="387" y="304"/>
                  </a:cubicBezTo>
                  <a:cubicBezTo>
                    <a:pt x="387" y="304"/>
                    <a:pt x="387" y="304"/>
                    <a:pt x="387" y="304"/>
                  </a:cubicBezTo>
                  <a:cubicBezTo>
                    <a:pt x="391" y="302"/>
                    <a:pt x="395" y="299"/>
                    <a:pt x="400" y="296"/>
                  </a:cubicBezTo>
                  <a:cubicBezTo>
                    <a:pt x="403" y="299"/>
                    <a:pt x="406" y="302"/>
                    <a:pt x="409" y="305"/>
                  </a:cubicBezTo>
                  <a:cubicBezTo>
                    <a:pt x="409" y="305"/>
                    <a:pt x="409" y="305"/>
                    <a:pt x="409" y="305"/>
                  </a:cubicBezTo>
                  <a:cubicBezTo>
                    <a:pt x="409" y="306"/>
                    <a:pt x="410" y="306"/>
                    <a:pt x="411" y="306"/>
                  </a:cubicBezTo>
                  <a:cubicBezTo>
                    <a:pt x="411" y="306"/>
                    <a:pt x="412" y="306"/>
                    <a:pt x="412" y="305"/>
                  </a:cubicBezTo>
                  <a:cubicBezTo>
                    <a:pt x="416" y="302"/>
                    <a:pt x="421" y="298"/>
                    <a:pt x="425" y="294"/>
                  </a:cubicBezTo>
                  <a:cubicBezTo>
                    <a:pt x="425" y="293"/>
                    <a:pt x="426" y="293"/>
                    <a:pt x="426" y="292"/>
                  </a:cubicBezTo>
                  <a:cubicBezTo>
                    <a:pt x="426" y="292"/>
                    <a:pt x="425" y="291"/>
                    <a:pt x="425" y="291"/>
                  </a:cubicBezTo>
                  <a:cubicBezTo>
                    <a:pt x="425" y="291"/>
                    <a:pt x="425" y="291"/>
                    <a:pt x="425" y="291"/>
                  </a:cubicBezTo>
                  <a:cubicBezTo>
                    <a:pt x="422" y="287"/>
                    <a:pt x="419" y="284"/>
                    <a:pt x="417" y="280"/>
                  </a:cubicBezTo>
                  <a:cubicBezTo>
                    <a:pt x="420" y="277"/>
                    <a:pt x="424" y="273"/>
                    <a:pt x="427" y="268"/>
                  </a:cubicBezTo>
                  <a:cubicBezTo>
                    <a:pt x="427" y="268"/>
                    <a:pt x="427" y="268"/>
                    <a:pt x="427" y="268"/>
                  </a:cubicBezTo>
                  <a:cubicBezTo>
                    <a:pt x="427" y="268"/>
                    <a:pt x="427" y="268"/>
                    <a:pt x="427" y="268"/>
                  </a:cubicBezTo>
                  <a:cubicBezTo>
                    <a:pt x="421" y="264"/>
                    <a:pt x="421" y="264"/>
                    <a:pt x="421" y="264"/>
                  </a:cubicBezTo>
                  <a:cubicBezTo>
                    <a:pt x="421" y="264"/>
                    <a:pt x="421" y="264"/>
                    <a:pt x="421" y="264"/>
                  </a:cubicBezTo>
                  <a:cubicBezTo>
                    <a:pt x="427" y="268"/>
                    <a:pt x="427" y="268"/>
                    <a:pt x="427" y="268"/>
                  </a:cubicBezTo>
                  <a:cubicBezTo>
                    <a:pt x="427" y="268"/>
                    <a:pt x="427" y="268"/>
                    <a:pt x="427" y="268"/>
                  </a:cubicBezTo>
                  <a:cubicBezTo>
                    <a:pt x="427" y="268"/>
                    <a:pt x="427" y="268"/>
                    <a:pt x="427" y="268"/>
                  </a:cubicBezTo>
                  <a:cubicBezTo>
                    <a:pt x="430" y="264"/>
                    <a:pt x="432" y="260"/>
                    <a:pt x="435" y="255"/>
                  </a:cubicBezTo>
                  <a:cubicBezTo>
                    <a:pt x="439" y="257"/>
                    <a:pt x="444" y="258"/>
                    <a:pt x="447" y="260"/>
                  </a:cubicBezTo>
                  <a:cubicBezTo>
                    <a:pt x="447" y="260"/>
                    <a:pt x="447" y="260"/>
                    <a:pt x="447" y="260"/>
                  </a:cubicBezTo>
                  <a:cubicBezTo>
                    <a:pt x="448" y="260"/>
                    <a:pt x="449" y="260"/>
                    <a:pt x="449" y="260"/>
                  </a:cubicBezTo>
                  <a:cubicBezTo>
                    <a:pt x="450" y="260"/>
                    <a:pt x="450" y="259"/>
                    <a:pt x="451" y="259"/>
                  </a:cubicBezTo>
                  <a:cubicBezTo>
                    <a:pt x="453" y="254"/>
                    <a:pt x="455" y="249"/>
                    <a:pt x="458" y="243"/>
                  </a:cubicBezTo>
                  <a:cubicBezTo>
                    <a:pt x="458" y="243"/>
                    <a:pt x="458" y="242"/>
                    <a:pt x="458" y="241"/>
                  </a:cubicBezTo>
                  <a:cubicBezTo>
                    <a:pt x="457" y="241"/>
                    <a:pt x="457" y="240"/>
                    <a:pt x="456" y="240"/>
                  </a:cubicBezTo>
                  <a:cubicBezTo>
                    <a:pt x="452" y="238"/>
                    <a:pt x="448" y="236"/>
                    <a:pt x="444" y="234"/>
                  </a:cubicBezTo>
                  <a:cubicBezTo>
                    <a:pt x="446" y="229"/>
                    <a:pt x="448" y="223"/>
                    <a:pt x="449" y="219"/>
                  </a:cubicBezTo>
                  <a:cubicBezTo>
                    <a:pt x="449" y="219"/>
                    <a:pt x="449" y="219"/>
                    <a:pt x="449" y="219"/>
                  </a:cubicBezTo>
                  <a:cubicBezTo>
                    <a:pt x="449" y="219"/>
                    <a:pt x="449" y="219"/>
                    <a:pt x="449" y="219"/>
                  </a:cubicBezTo>
                  <a:cubicBezTo>
                    <a:pt x="442" y="217"/>
                    <a:pt x="442" y="217"/>
                    <a:pt x="442" y="217"/>
                  </a:cubicBezTo>
                  <a:cubicBezTo>
                    <a:pt x="442" y="217"/>
                    <a:pt x="442" y="217"/>
                    <a:pt x="442" y="217"/>
                  </a:cubicBezTo>
                  <a:cubicBezTo>
                    <a:pt x="449" y="219"/>
                    <a:pt x="449" y="219"/>
                    <a:pt x="449" y="219"/>
                  </a:cubicBezTo>
                  <a:cubicBezTo>
                    <a:pt x="449" y="219"/>
                    <a:pt x="449" y="219"/>
                    <a:pt x="449" y="219"/>
                  </a:cubicBezTo>
                  <a:cubicBezTo>
                    <a:pt x="449" y="219"/>
                    <a:pt x="449" y="219"/>
                    <a:pt x="449" y="219"/>
                  </a:cubicBezTo>
                  <a:cubicBezTo>
                    <a:pt x="450" y="213"/>
                    <a:pt x="451" y="208"/>
                    <a:pt x="451" y="204"/>
                  </a:cubicBezTo>
                  <a:cubicBezTo>
                    <a:pt x="455" y="203"/>
                    <a:pt x="460" y="203"/>
                    <a:pt x="464" y="203"/>
                  </a:cubicBezTo>
                  <a:cubicBezTo>
                    <a:pt x="464" y="203"/>
                    <a:pt x="464" y="203"/>
                    <a:pt x="464" y="203"/>
                  </a:cubicBezTo>
                  <a:cubicBezTo>
                    <a:pt x="465" y="203"/>
                    <a:pt x="465" y="203"/>
                    <a:pt x="466" y="202"/>
                  </a:cubicBezTo>
                  <a:cubicBezTo>
                    <a:pt x="466" y="202"/>
                    <a:pt x="467" y="201"/>
                    <a:pt x="467" y="201"/>
                  </a:cubicBezTo>
                  <a:cubicBezTo>
                    <a:pt x="467" y="195"/>
                    <a:pt x="467" y="189"/>
                    <a:pt x="467" y="183"/>
                  </a:cubicBezTo>
                  <a:cubicBezTo>
                    <a:pt x="467" y="183"/>
                    <a:pt x="466" y="182"/>
                    <a:pt x="466" y="182"/>
                  </a:cubicBezTo>
                  <a:cubicBezTo>
                    <a:pt x="465" y="181"/>
                    <a:pt x="465" y="181"/>
                    <a:pt x="464" y="181"/>
                  </a:cubicBezTo>
                  <a:cubicBezTo>
                    <a:pt x="464" y="181"/>
                    <a:pt x="464" y="181"/>
                    <a:pt x="464" y="181"/>
                  </a:cubicBezTo>
                  <a:cubicBezTo>
                    <a:pt x="460" y="181"/>
                    <a:pt x="455" y="181"/>
                    <a:pt x="451" y="180"/>
                  </a:cubicBezTo>
                  <a:cubicBezTo>
                    <a:pt x="451" y="176"/>
                    <a:pt x="450" y="171"/>
                    <a:pt x="449" y="165"/>
                  </a:cubicBezTo>
                  <a:cubicBezTo>
                    <a:pt x="449" y="165"/>
                    <a:pt x="449" y="165"/>
                    <a:pt x="449" y="165"/>
                  </a:cubicBezTo>
                  <a:cubicBezTo>
                    <a:pt x="449" y="165"/>
                    <a:pt x="449" y="165"/>
                    <a:pt x="449" y="165"/>
                  </a:cubicBezTo>
                  <a:cubicBezTo>
                    <a:pt x="442" y="166"/>
                    <a:pt x="442" y="166"/>
                    <a:pt x="442" y="166"/>
                  </a:cubicBezTo>
                  <a:cubicBezTo>
                    <a:pt x="442" y="166"/>
                    <a:pt x="442" y="166"/>
                    <a:pt x="442" y="166"/>
                  </a:cubicBezTo>
                  <a:cubicBezTo>
                    <a:pt x="449" y="165"/>
                    <a:pt x="449" y="165"/>
                    <a:pt x="449" y="165"/>
                  </a:cubicBezTo>
                  <a:cubicBezTo>
                    <a:pt x="449" y="165"/>
                    <a:pt x="449" y="165"/>
                    <a:pt x="449" y="165"/>
                  </a:cubicBezTo>
                  <a:cubicBezTo>
                    <a:pt x="449" y="165"/>
                    <a:pt x="449" y="165"/>
                    <a:pt x="449" y="165"/>
                  </a:cubicBezTo>
                  <a:cubicBezTo>
                    <a:pt x="448" y="161"/>
                    <a:pt x="446" y="155"/>
                    <a:pt x="444" y="150"/>
                  </a:cubicBezTo>
                  <a:cubicBezTo>
                    <a:pt x="448" y="148"/>
                    <a:pt x="452" y="146"/>
                    <a:pt x="456" y="144"/>
                  </a:cubicBezTo>
                  <a:cubicBezTo>
                    <a:pt x="457" y="144"/>
                    <a:pt x="457" y="143"/>
                    <a:pt x="458" y="143"/>
                  </a:cubicBezTo>
                  <a:cubicBezTo>
                    <a:pt x="458" y="142"/>
                    <a:pt x="458" y="141"/>
                    <a:pt x="458" y="141"/>
                  </a:cubicBezTo>
                  <a:cubicBezTo>
                    <a:pt x="455" y="135"/>
                    <a:pt x="453" y="130"/>
                    <a:pt x="451" y="125"/>
                  </a:cubicBezTo>
                  <a:cubicBezTo>
                    <a:pt x="450" y="125"/>
                    <a:pt x="450" y="124"/>
                    <a:pt x="449" y="124"/>
                  </a:cubicBezTo>
                  <a:cubicBezTo>
                    <a:pt x="449" y="124"/>
                    <a:pt x="448" y="124"/>
                    <a:pt x="447" y="124"/>
                  </a:cubicBezTo>
                  <a:cubicBezTo>
                    <a:pt x="447" y="124"/>
                    <a:pt x="447" y="124"/>
                    <a:pt x="447" y="124"/>
                  </a:cubicBezTo>
                  <a:cubicBezTo>
                    <a:pt x="443" y="126"/>
                    <a:pt x="439" y="127"/>
                    <a:pt x="435" y="129"/>
                  </a:cubicBezTo>
                  <a:cubicBezTo>
                    <a:pt x="432" y="124"/>
                    <a:pt x="430" y="120"/>
                    <a:pt x="427" y="116"/>
                  </a:cubicBezTo>
                  <a:cubicBezTo>
                    <a:pt x="427" y="116"/>
                    <a:pt x="427" y="116"/>
                    <a:pt x="427" y="116"/>
                  </a:cubicBezTo>
                  <a:cubicBezTo>
                    <a:pt x="427" y="116"/>
                    <a:pt x="427" y="116"/>
                    <a:pt x="427" y="116"/>
                  </a:cubicBezTo>
                  <a:cubicBezTo>
                    <a:pt x="421" y="120"/>
                    <a:pt x="421" y="120"/>
                    <a:pt x="421" y="120"/>
                  </a:cubicBezTo>
                  <a:cubicBezTo>
                    <a:pt x="421" y="120"/>
                    <a:pt x="421" y="120"/>
                    <a:pt x="421" y="120"/>
                  </a:cubicBezTo>
                  <a:cubicBezTo>
                    <a:pt x="427" y="116"/>
                    <a:pt x="427" y="116"/>
                    <a:pt x="427" y="116"/>
                  </a:cubicBezTo>
                  <a:cubicBezTo>
                    <a:pt x="427" y="116"/>
                    <a:pt x="427" y="116"/>
                    <a:pt x="427" y="116"/>
                  </a:cubicBezTo>
                  <a:cubicBezTo>
                    <a:pt x="427" y="116"/>
                    <a:pt x="427" y="116"/>
                    <a:pt x="427" y="116"/>
                  </a:cubicBezTo>
                  <a:cubicBezTo>
                    <a:pt x="424" y="111"/>
                    <a:pt x="420" y="107"/>
                    <a:pt x="417" y="104"/>
                  </a:cubicBezTo>
                  <a:cubicBezTo>
                    <a:pt x="419" y="100"/>
                    <a:pt x="422" y="97"/>
                    <a:pt x="425" y="93"/>
                  </a:cubicBezTo>
                  <a:cubicBezTo>
                    <a:pt x="425" y="93"/>
                    <a:pt x="425" y="93"/>
                    <a:pt x="425" y="93"/>
                  </a:cubicBezTo>
                  <a:cubicBezTo>
                    <a:pt x="425" y="93"/>
                    <a:pt x="426" y="92"/>
                    <a:pt x="426" y="92"/>
                  </a:cubicBezTo>
                  <a:cubicBezTo>
                    <a:pt x="426" y="91"/>
                    <a:pt x="425" y="90"/>
                    <a:pt x="425" y="90"/>
                  </a:cubicBezTo>
                  <a:cubicBezTo>
                    <a:pt x="421" y="86"/>
                    <a:pt x="416" y="82"/>
                    <a:pt x="412" y="78"/>
                  </a:cubicBezTo>
                  <a:cubicBezTo>
                    <a:pt x="412" y="78"/>
                    <a:pt x="411" y="78"/>
                    <a:pt x="411" y="78"/>
                  </a:cubicBezTo>
                  <a:cubicBezTo>
                    <a:pt x="410" y="78"/>
                    <a:pt x="409" y="78"/>
                    <a:pt x="409" y="79"/>
                  </a:cubicBezTo>
                  <a:cubicBezTo>
                    <a:pt x="409" y="79"/>
                    <a:pt x="409" y="79"/>
                    <a:pt x="409" y="79"/>
                  </a:cubicBezTo>
                  <a:cubicBezTo>
                    <a:pt x="406" y="82"/>
                    <a:pt x="403" y="85"/>
                    <a:pt x="400" y="88"/>
                  </a:cubicBezTo>
                  <a:cubicBezTo>
                    <a:pt x="395" y="85"/>
                    <a:pt x="391" y="82"/>
                    <a:pt x="387" y="80"/>
                  </a:cubicBezTo>
                  <a:cubicBezTo>
                    <a:pt x="387" y="80"/>
                    <a:pt x="387" y="80"/>
                    <a:pt x="387" y="80"/>
                  </a:cubicBezTo>
                  <a:cubicBezTo>
                    <a:pt x="386" y="80"/>
                    <a:pt x="386" y="80"/>
                    <a:pt x="386" y="80"/>
                  </a:cubicBezTo>
                  <a:cubicBezTo>
                    <a:pt x="383" y="86"/>
                    <a:pt x="383" y="86"/>
                    <a:pt x="383" y="86"/>
                  </a:cubicBezTo>
                  <a:cubicBezTo>
                    <a:pt x="386" y="80"/>
                    <a:pt x="386" y="80"/>
                    <a:pt x="386" y="80"/>
                  </a:cubicBezTo>
                  <a:cubicBezTo>
                    <a:pt x="387" y="80"/>
                    <a:pt x="387" y="80"/>
                    <a:pt x="387" y="80"/>
                  </a:cubicBezTo>
                  <a:cubicBezTo>
                    <a:pt x="386" y="80"/>
                    <a:pt x="386" y="80"/>
                    <a:pt x="386" y="80"/>
                  </a:cubicBezTo>
                  <a:cubicBezTo>
                    <a:pt x="382" y="77"/>
                    <a:pt x="377" y="74"/>
                    <a:pt x="373" y="73"/>
                  </a:cubicBezTo>
                  <a:cubicBezTo>
                    <a:pt x="374" y="68"/>
                    <a:pt x="375" y="64"/>
                    <a:pt x="376" y="60"/>
                  </a:cubicBezTo>
                  <a:cubicBezTo>
                    <a:pt x="376" y="60"/>
                    <a:pt x="376" y="60"/>
                    <a:pt x="376" y="60"/>
                  </a:cubicBezTo>
                  <a:cubicBezTo>
                    <a:pt x="376" y="59"/>
                    <a:pt x="376" y="59"/>
                    <a:pt x="376" y="58"/>
                  </a:cubicBezTo>
                  <a:cubicBezTo>
                    <a:pt x="376" y="57"/>
                    <a:pt x="375" y="57"/>
                    <a:pt x="375" y="57"/>
                  </a:cubicBezTo>
                  <a:cubicBezTo>
                    <a:pt x="370" y="55"/>
                    <a:pt x="365" y="53"/>
                    <a:pt x="358" y="51"/>
                  </a:cubicBezTo>
                  <a:cubicBezTo>
                    <a:pt x="358" y="51"/>
                    <a:pt x="357" y="51"/>
                    <a:pt x="357" y="52"/>
                  </a:cubicBezTo>
                  <a:cubicBezTo>
                    <a:pt x="356" y="52"/>
                    <a:pt x="356" y="53"/>
                    <a:pt x="355" y="53"/>
                  </a:cubicBezTo>
                  <a:cubicBezTo>
                    <a:pt x="355" y="53"/>
                    <a:pt x="355" y="53"/>
                    <a:pt x="355" y="53"/>
                  </a:cubicBezTo>
                  <a:cubicBezTo>
                    <a:pt x="354" y="57"/>
                    <a:pt x="352" y="61"/>
                    <a:pt x="351" y="65"/>
                  </a:cubicBezTo>
                  <a:cubicBezTo>
                    <a:pt x="345" y="64"/>
                    <a:pt x="340" y="63"/>
                    <a:pt x="335" y="63"/>
                  </a:cubicBezTo>
                  <a:cubicBezTo>
                    <a:pt x="335" y="63"/>
                    <a:pt x="335" y="63"/>
                    <a:pt x="335" y="63"/>
                  </a:cubicBezTo>
                  <a:cubicBezTo>
                    <a:pt x="335" y="63"/>
                    <a:pt x="335" y="63"/>
                    <a:pt x="335" y="63"/>
                  </a:cubicBezTo>
                  <a:cubicBezTo>
                    <a:pt x="334" y="70"/>
                    <a:pt x="334" y="70"/>
                    <a:pt x="334" y="70"/>
                  </a:cubicBezTo>
                  <a:cubicBezTo>
                    <a:pt x="334" y="70"/>
                    <a:pt x="334" y="70"/>
                    <a:pt x="334" y="70"/>
                  </a:cubicBezTo>
                  <a:cubicBezTo>
                    <a:pt x="335" y="63"/>
                    <a:pt x="335" y="63"/>
                    <a:pt x="335" y="63"/>
                  </a:cubicBezTo>
                  <a:cubicBezTo>
                    <a:pt x="335" y="63"/>
                    <a:pt x="335" y="63"/>
                    <a:pt x="335" y="63"/>
                  </a:cubicBezTo>
                  <a:cubicBezTo>
                    <a:pt x="335" y="63"/>
                    <a:pt x="335" y="63"/>
                    <a:pt x="335" y="63"/>
                  </a:cubicBezTo>
                  <a:cubicBezTo>
                    <a:pt x="329" y="62"/>
                    <a:pt x="324" y="62"/>
                    <a:pt x="320" y="62"/>
                  </a:cubicBezTo>
                  <a:cubicBezTo>
                    <a:pt x="319" y="58"/>
                    <a:pt x="318" y="53"/>
                    <a:pt x="317" y="49"/>
                  </a:cubicBezTo>
                  <a:cubicBezTo>
                    <a:pt x="317" y="49"/>
                    <a:pt x="317" y="49"/>
                    <a:pt x="317" y="49"/>
                  </a:cubicBezTo>
                  <a:cubicBezTo>
                    <a:pt x="317" y="49"/>
                    <a:pt x="317" y="48"/>
                    <a:pt x="317" y="48"/>
                  </a:cubicBezTo>
                  <a:cubicBezTo>
                    <a:pt x="316" y="47"/>
                    <a:pt x="316" y="47"/>
                    <a:pt x="315" y="47"/>
                  </a:cubicBezTo>
                  <a:cubicBezTo>
                    <a:pt x="309" y="47"/>
                    <a:pt x="303" y="48"/>
                    <a:pt x="298" y="49"/>
                  </a:cubicBezTo>
                  <a:cubicBezTo>
                    <a:pt x="297" y="49"/>
                    <a:pt x="297" y="49"/>
                    <a:pt x="296" y="50"/>
                  </a:cubicBezTo>
                  <a:cubicBezTo>
                    <a:pt x="296" y="50"/>
                    <a:pt x="296" y="51"/>
                    <a:pt x="296" y="51"/>
                  </a:cubicBezTo>
                  <a:cubicBezTo>
                    <a:pt x="296" y="51"/>
                    <a:pt x="296" y="51"/>
                    <a:pt x="296" y="51"/>
                  </a:cubicBezTo>
                  <a:cubicBezTo>
                    <a:pt x="296" y="56"/>
                    <a:pt x="296" y="60"/>
                    <a:pt x="297" y="65"/>
                  </a:cubicBezTo>
                  <a:cubicBezTo>
                    <a:pt x="291" y="66"/>
                    <a:pt x="286" y="67"/>
                    <a:pt x="282" y="68"/>
                  </a:cubicBezTo>
                  <a:cubicBezTo>
                    <a:pt x="282" y="68"/>
                    <a:pt x="282" y="68"/>
                    <a:pt x="282" y="68"/>
                  </a:cubicBezTo>
                  <a:cubicBezTo>
                    <a:pt x="282" y="69"/>
                    <a:pt x="282" y="69"/>
                    <a:pt x="282" y="69"/>
                  </a:cubicBezTo>
                  <a:cubicBezTo>
                    <a:pt x="284" y="75"/>
                    <a:pt x="284" y="75"/>
                    <a:pt x="284" y="75"/>
                  </a:cubicBezTo>
                  <a:cubicBezTo>
                    <a:pt x="284" y="75"/>
                    <a:pt x="284" y="75"/>
                    <a:pt x="284" y="75"/>
                  </a:cubicBezTo>
                  <a:cubicBezTo>
                    <a:pt x="282" y="69"/>
                    <a:pt x="282" y="69"/>
                    <a:pt x="282" y="69"/>
                  </a:cubicBezTo>
                  <a:cubicBezTo>
                    <a:pt x="281" y="69"/>
                    <a:pt x="281" y="69"/>
                    <a:pt x="281" y="69"/>
                  </a:cubicBezTo>
                  <a:cubicBezTo>
                    <a:pt x="281" y="69"/>
                    <a:pt x="281" y="69"/>
                    <a:pt x="281" y="69"/>
                  </a:cubicBezTo>
                  <a:cubicBezTo>
                    <a:pt x="276" y="70"/>
                    <a:pt x="272" y="72"/>
                    <a:pt x="267" y="74"/>
                  </a:cubicBezTo>
                  <a:cubicBezTo>
                    <a:pt x="265" y="70"/>
                    <a:pt x="262" y="67"/>
                    <a:pt x="260" y="63"/>
                  </a:cubicBezTo>
                  <a:cubicBezTo>
                    <a:pt x="259" y="63"/>
                    <a:pt x="259" y="62"/>
                    <a:pt x="258" y="62"/>
                  </a:cubicBezTo>
                  <a:cubicBezTo>
                    <a:pt x="258" y="62"/>
                    <a:pt x="257" y="62"/>
                    <a:pt x="257" y="62"/>
                  </a:cubicBezTo>
                  <a:cubicBezTo>
                    <a:pt x="252" y="64"/>
                    <a:pt x="247" y="67"/>
                    <a:pt x="242" y="71"/>
                  </a:cubicBezTo>
                  <a:cubicBezTo>
                    <a:pt x="241" y="71"/>
                    <a:pt x="241" y="72"/>
                    <a:pt x="241" y="72"/>
                  </a:cubicBezTo>
                  <a:cubicBezTo>
                    <a:pt x="241" y="73"/>
                    <a:pt x="241" y="73"/>
                    <a:pt x="241" y="74"/>
                  </a:cubicBezTo>
                  <a:cubicBezTo>
                    <a:pt x="243" y="78"/>
                    <a:pt x="245" y="82"/>
                    <a:pt x="247" y="86"/>
                  </a:cubicBezTo>
                  <a:cubicBezTo>
                    <a:pt x="242" y="89"/>
                    <a:pt x="238" y="92"/>
                    <a:pt x="235" y="95"/>
                  </a:cubicBezTo>
                  <a:cubicBezTo>
                    <a:pt x="235" y="96"/>
                    <a:pt x="235" y="96"/>
                    <a:pt x="235" y="96"/>
                  </a:cubicBezTo>
                  <a:cubicBezTo>
                    <a:pt x="235" y="96"/>
                    <a:pt x="235" y="96"/>
                    <a:pt x="235" y="96"/>
                  </a:cubicBezTo>
                  <a:cubicBezTo>
                    <a:pt x="240" y="101"/>
                    <a:pt x="240" y="101"/>
                    <a:pt x="240" y="101"/>
                  </a:cubicBezTo>
                  <a:cubicBezTo>
                    <a:pt x="240" y="101"/>
                    <a:pt x="240" y="101"/>
                    <a:pt x="240" y="101"/>
                  </a:cubicBezTo>
                  <a:cubicBezTo>
                    <a:pt x="235" y="96"/>
                    <a:pt x="235" y="96"/>
                    <a:pt x="235" y="96"/>
                  </a:cubicBezTo>
                  <a:cubicBezTo>
                    <a:pt x="235" y="96"/>
                    <a:pt x="235" y="96"/>
                    <a:pt x="235" y="96"/>
                  </a:cubicBezTo>
                  <a:cubicBezTo>
                    <a:pt x="235" y="96"/>
                    <a:pt x="235" y="96"/>
                    <a:pt x="235" y="96"/>
                  </a:cubicBezTo>
                  <a:cubicBezTo>
                    <a:pt x="230" y="100"/>
                    <a:pt x="227" y="103"/>
                    <a:pt x="224" y="107"/>
                  </a:cubicBezTo>
                  <a:cubicBezTo>
                    <a:pt x="220" y="104"/>
                    <a:pt x="216" y="102"/>
                    <a:pt x="213" y="100"/>
                  </a:cubicBezTo>
                  <a:cubicBezTo>
                    <a:pt x="212" y="99"/>
                    <a:pt x="212" y="99"/>
                    <a:pt x="211" y="99"/>
                  </a:cubicBezTo>
                  <a:cubicBezTo>
                    <a:pt x="210" y="99"/>
                    <a:pt x="210" y="99"/>
                    <a:pt x="209" y="100"/>
                  </a:cubicBezTo>
                  <a:cubicBezTo>
                    <a:pt x="206" y="103"/>
                    <a:pt x="203" y="108"/>
                    <a:pt x="199" y="114"/>
                  </a:cubicBezTo>
                  <a:cubicBezTo>
                    <a:pt x="199" y="114"/>
                    <a:pt x="199" y="115"/>
                    <a:pt x="199" y="115"/>
                  </a:cubicBezTo>
                  <a:cubicBezTo>
                    <a:pt x="199" y="116"/>
                    <a:pt x="199" y="117"/>
                    <a:pt x="200" y="117"/>
                  </a:cubicBezTo>
                  <a:cubicBezTo>
                    <a:pt x="200" y="117"/>
                    <a:pt x="200" y="117"/>
                    <a:pt x="200" y="117"/>
                  </a:cubicBezTo>
                  <a:cubicBezTo>
                    <a:pt x="203" y="120"/>
                    <a:pt x="207" y="123"/>
                    <a:pt x="210" y="125"/>
                  </a:cubicBezTo>
                  <a:cubicBezTo>
                    <a:pt x="208" y="129"/>
                    <a:pt x="205" y="134"/>
                    <a:pt x="203" y="139"/>
                  </a:cubicBezTo>
                  <a:cubicBezTo>
                    <a:pt x="203" y="139"/>
                    <a:pt x="203" y="139"/>
                    <a:pt x="203" y="139"/>
                  </a:cubicBezTo>
                  <a:cubicBezTo>
                    <a:pt x="203" y="139"/>
                    <a:pt x="203" y="139"/>
                    <a:pt x="203" y="139"/>
                  </a:cubicBezTo>
                  <a:cubicBezTo>
                    <a:pt x="210" y="142"/>
                    <a:pt x="210" y="142"/>
                    <a:pt x="210" y="142"/>
                  </a:cubicBezTo>
                  <a:cubicBezTo>
                    <a:pt x="203" y="139"/>
                    <a:pt x="203" y="139"/>
                    <a:pt x="203" y="139"/>
                  </a:cubicBezTo>
                  <a:cubicBezTo>
                    <a:pt x="203" y="139"/>
                    <a:pt x="203" y="139"/>
                    <a:pt x="203" y="139"/>
                  </a:cubicBezTo>
                  <a:cubicBezTo>
                    <a:pt x="203" y="139"/>
                    <a:pt x="203" y="139"/>
                    <a:pt x="203" y="139"/>
                  </a:cubicBezTo>
                  <a:cubicBezTo>
                    <a:pt x="201" y="143"/>
                    <a:pt x="199" y="148"/>
                    <a:pt x="198" y="154"/>
                  </a:cubicBezTo>
                  <a:cubicBezTo>
                    <a:pt x="193" y="153"/>
                    <a:pt x="189" y="152"/>
                    <a:pt x="184" y="152"/>
                  </a:cubicBezTo>
                  <a:cubicBezTo>
                    <a:pt x="184" y="152"/>
                    <a:pt x="183" y="152"/>
                    <a:pt x="183" y="152"/>
                  </a:cubicBezTo>
                  <a:cubicBezTo>
                    <a:pt x="182" y="152"/>
                    <a:pt x="182" y="153"/>
                    <a:pt x="182" y="153"/>
                  </a:cubicBezTo>
                  <a:cubicBezTo>
                    <a:pt x="180" y="158"/>
                    <a:pt x="179" y="164"/>
                    <a:pt x="178" y="170"/>
                  </a:cubicBezTo>
                  <a:cubicBezTo>
                    <a:pt x="178" y="172"/>
                    <a:pt x="179" y="173"/>
                    <a:pt x="180" y="173"/>
                  </a:cubicBezTo>
                  <a:close/>
                  <a:moveTo>
                    <a:pt x="228" y="192"/>
                  </a:moveTo>
                  <a:cubicBezTo>
                    <a:pt x="228" y="140"/>
                    <a:pt x="271" y="98"/>
                    <a:pt x="322" y="98"/>
                  </a:cubicBezTo>
                  <a:cubicBezTo>
                    <a:pt x="374" y="98"/>
                    <a:pt x="416" y="140"/>
                    <a:pt x="416" y="192"/>
                  </a:cubicBezTo>
                  <a:cubicBezTo>
                    <a:pt x="416" y="244"/>
                    <a:pt x="374" y="286"/>
                    <a:pt x="322" y="286"/>
                  </a:cubicBezTo>
                  <a:cubicBezTo>
                    <a:pt x="271" y="286"/>
                    <a:pt x="228" y="244"/>
                    <a:pt x="228" y="192"/>
                  </a:cubicBezTo>
                  <a:close/>
                </a:path>
              </a:pathLst>
            </a:custGeom>
            <a:solidFill>
              <a:srgbClr val="FF9201"/>
            </a:solidFill>
            <a:ln>
              <a:noFill/>
            </a:ln>
            <a:extLst>
              <a:ext uri="{91240B29-F687-4F45-9708-019B960494DF}">
                <a14:hiddenLine xmlns:a14="http://schemas.microsoft.com/office/drawing/2010/main" w="9525">
                  <a:solidFill>
                    <a:srgbClr val="000000"/>
                  </a:solidFill>
                  <a:round/>
                  <a:headEnd/>
                  <a:tailEnd/>
                </a14:hiddenLine>
              </a:ext>
            </a:extLst>
          </p:spPr>
          <p:txBody>
            <a:bodyPr lIns="91452" tIns="45727" rIns="91452" bIns="45727"/>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32" name="文本框 104"/>
            <p:cNvSpPr txBox="1">
              <a:spLocks noChangeArrowheads="1"/>
            </p:cNvSpPr>
            <p:nvPr/>
          </p:nvSpPr>
          <p:spPr bwMode="auto">
            <a:xfrm>
              <a:off x="1030614" y="2718935"/>
              <a:ext cx="453508" cy="39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70">
                <a:defRPr/>
              </a:pPr>
              <a:r>
                <a:rPr lang="en-US" altLang="zh-CN" sz="2800" kern="0">
                  <a:solidFill>
                    <a:schemeClr val="bg1"/>
                  </a:solidFill>
                  <a:latin typeface="微软雅黑" panose="020B0503020204020204" pitchFamily="34" charset="-122"/>
                </a:rPr>
                <a:t>02</a:t>
              </a:r>
              <a:endParaRPr lang="zh-CN" altLang="en-US" sz="2800" kern="0">
                <a:solidFill>
                  <a:schemeClr val="bg1"/>
                </a:solidFill>
                <a:latin typeface="微软雅黑" panose="020B0503020204020204" pitchFamily="34" charset="-122"/>
              </a:endParaRPr>
            </a:p>
          </p:txBody>
        </p:sp>
        <p:sp>
          <p:nvSpPr>
            <p:cNvPr id="33" name="TextBox 32"/>
            <p:cNvSpPr txBox="1"/>
            <p:nvPr/>
          </p:nvSpPr>
          <p:spPr>
            <a:xfrm>
              <a:off x="3203401" y="2991677"/>
              <a:ext cx="1990256" cy="643848"/>
            </a:xfrm>
            <a:prstGeom prst="rect">
              <a:avLst/>
            </a:prstGeom>
            <a:noFill/>
          </p:spPr>
          <p:txBody>
            <a:bodyPr wrap="square" lIns="91464" tIns="45732" rIns="91464" bIns="45732" rtlCol="0">
              <a:spAutoFit/>
            </a:bodyPr>
            <a:lstStyle/>
            <a:p>
              <a:r>
                <a:rPr lang="zh-CN" altLang="en-US" sz="2489" dirty="0">
                  <a:solidFill>
                    <a:schemeClr val="bg1"/>
                  </a:solidFill>
                  <a:latin typeface="微软雅黑" panose="020B0503020204020204" pitchFamily="34" charset="-122"/>
                  <a:ea typeface="微软雅黑" panose="020B0503020204020204" pitchFamily="34" charset="-122"/>
                </a:rPr>
                <a:t>以组织生活为基本形式</a:t>
              </a:r>
            </a:p>
          </p:txBody>
        </p:sp>
      </p:grpSp>
      <p:grpSp>
        <p:nvGrpSpPr>
          <p:cNvPr id="38" name="组合 37"/>
          <p:cNvGrpSpPr/>
          <p:nvPr/>
        </p:nvGrpSpPr>
        <p:grpSpPr>
          <a:xfrm>
            <a:off x="1060021" y="4893548"/>
            <a:ext cx="6084719" cy="1596115"/>
            <a:chOff x="794420" y="3585821"/>
            <a:chExt cx="4563539" cy="1197086"/>
          </a:xfrm>
        </p:grpSpPr>
        <p:grpSp>
          <p:nvGrpSpPr>
            <p:cNvPr id="39" name="组合 58"/>
            <p:cNvGrpSpPr>
              <a:grpSpLocks/>
            </p:cNvGrpSpPr>
            <p:nvPr/>
          </p:nvGrpSpPr>
          <p:grpSpPr bwMode="auto">
            <a:xfrm>
              <a:off x="794420" y="3585821"/>
              <a:ext cx="4563539" cy="917814"/>
              <a:chOff x="2678521" y="2847139"/>
              <a:chExt cx="12011025" cy="2417231"/>
            </a:xfrm>
          </p:grpSpPr>
          <p:sp>
            <p:nvSpPr>
              <p:cNvPr id="44" name="Freeform 19"/>
              <p:cNvSpPr>
                <a:spLocks/>
              </p:cNvSpPr>
              <p:nvPr/>
            </p:nvSpPr>
            <p:spPr bwMode="auto">
              <a:xfrm>
                <a:off x="2678521" y="2856133"/>
                <a:ext cx="12011025" cy="2408237"/>
              </a:xfrm>
              <a:custGeom>
                <a:avLst/>
                <a:gdLst>
                  <a:gd name="T0" fmla="*/ 3200 w 3200"/>
                  <a:gd name="T1" fmla="*/ 320 h 640"/>
                  <a:gd name="T2" fmla="*/ 2880 w 3200"/>
                  <a:gd name="T3" fmla="*/ 640 h 640"/>
                  <a:gd name="T4" fmla="*/ 320 w 3200"/>
                  <a:gd name="T5" fmla="*/ 640 h 640"/>
                  <a:gd name="T6" fmla="*/ 0 w 3200"/>
                  <a:gd name="T7" fmla="*/ 320 h 640"/>
                  <a:gd name="T8" fmla="*/ 320 w 3200"/>
                  <a:gd name="T9" fmla="*/ 0 h 640"/>
                  <a:gd name="T10" fmla="*/ 2880 w 3200"/>
                  <a:gd name="T11" fmla="*/ 0 h 640"/>
                  <a:gd name="T12" fmla="*/ 3200 w 3200"/>
                  <a:gd name="T13" fmla="*/ 320 h 640"/>
                </a:gdLst>
                <a:ahLst/>
                <a:cxnLst>
                  <a:cxn ang="0">
                    <a:pos x="T0" y="T1"/>
                  </a:cxn>
                  <a:cxn ang="0">
                    <a:pos x="T2" y="T3"/>
                  </a:cxn>
                  <a:cxn ang="0">
                    <a:pos x="T4" y="T5"/>
                  </a:cxn>
                  <a:cxn ang="0">
                    <a:pos x="T6" y="T7"/>
                  </a:cxn>
                  <a:cxn ang="0">
                    <a:pos x="T8" y="T9"/>
                  </a:cxn>
                  <a:cxn ang="0">
                    <a:pos x="T10" y="T11"/>
                  </a:cxn>
                  <a:cxn ang="0">
                    <a:pos x="T12" y="T13"/>
                  </a:cxn>
                </a:cxnLst>
                <a:rect l="0" t="0" r="r" b="b"/>
                <a:pathLst>
                  <a:path w="3200" h="640">
                    <a:moveTo>
                      <a:pt x="3200" y="320"/>
                    </a:moveTo>
                    <a:cubicBezTo>
                      <a:pt x="3200" y="496"/>
                      <a:pt x="3056" y="640"/>
                      <a:pt x="2880" y="640"/>
                    </a:cubicBezTo>
                    <a:cubicBezTo>
                      <a:pt x="320" y="640"/>
                      <a:pt x="320" y="640"/>
                      <a:pt x="320" y="640"/>
                    </a:cubicBezTo>
                    <a:cubicBezTo>
                      <a:pt x="144" y="640"/>
                      <a:pt x="0" y="496"/>
                      <a:pt x="0" y="320"/>
                    </a:cubicBezTo>
                    <a:cubicBezTo>
                      <a:pt x="0" y="144"/>
                      <a:pt x="144" y="0"/>
                      <a:pt x="320" y="0"/>
                    </a:cubicBezTo>
                    <a:cubicBezTo>
                      <a:pt x="2880" y="0"/>
                      <a:pt x="2880" y="0"/>
                      <a:pt x="2880" y="0"/>
                    </a:cubicBezTo>
                    <a:cubicBezTo>
                      <a:pt x="3056" y="0"/>
                      <a:pt x="3200" y="144"/>
                      <a:pt x="3200" y="320"/>
                    </a:cubicBezTo>
                    <a:close/>
                  </a:path>
                </a:pathLst>
              </a:custGeom>
              <a:solidFill>
                <a:srgbClr val="FF0000"/>
              </a:solidFill>
              <a:ln w="28575" cap="flat">
                <a:gradFill>
                  <a:gsLst>
                    <a:gs pos="0">
                      <a:sysClr val="window" lastClr="FFFFFF"/>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45" name="Freeform 20"/>
              <p:cNvSpPr>
                <a:spLocks noEditPoints="1"/>
              </p:cNvSpPr>
              <p:nvPr/>
            </p:nvSpPr>
            <p:spPr bwMode="auto">
              <a:xfrm>
                <a:off x="2678521" y="2847139"/>
                <a:ext cx="6005513" cy="2408237"/>
              </a:xfrm>
              <a:custGeom>
                <a:avLst/>
                <a:gdLst>
                  <a:gd name="T0" fmla="*/ 1280 w 1600"/>
                  <a:gd name="T1" fmla="*/ 0 h 640"/>
                  <a:gd name="T2" fmla="*/ 320 w 1600"/>
                  <a:gd name="T3" fmla="*/ 0 h 640"/>
                  <a:gd name="T4" fmla="*/ 0 w 1600"/>
                  <a:gd name="T5" fmla="*/ 320 h 640"/>
                  <a:gd name="T6" fmla="*/ 320 w 1600"/>
                  <a:gd name="T7" fmla="*/ 640 h 640"/>
                  <a:gd name="T8" fmla="*/ 1280 w 1600"/>
                  <a:gd name="T9" fmla="*/ 640 h 640"/>
                  <a:gd name="T10" fmla="*/ 1600 w 1600"/>
                  <a:gd name="T11" fmla="*/ 320 h 640"/>
                  <a:gd name="T12" fmla="*/ 1280 w 1600"/>
                  <a:gd name="T13" fmla="*/ 0 h 640"/>
                  <a:gd name="T14" fmla="*/ 1493 w 1600"/>
                  <a:gd name="T15" fmla="*/ 365 h 640"/>
                  <a:gd name="T16" fmla="*/ 1435 w 1600"/>
                  <a:gd name="T17" fmla="*/ 385 h 640"/>
                  <a:gd name="T18" fmla="*/ 1427 w 1600"/>
                  <a:gd name="T19" fmla="*/ 381 h 640"/>
                  <a:gd name="T20" fmla="*/ 1416 w 1600"/>
                  <a:gd name="T21" fmla="*/ 320 h 640"/>
                  <a:gd name="T22" fmla="*/ 1427 w 1600"/>
                  <a:gd name="T23" fmla="*/ 259 h 640"/>
                  <a:gd name="T24" fmla="*/ 1435 w 1600"/>
                  <a:gd name="T25" fmla="*/ 255 h 640"/>
                  <a:gd name="T26" fmla="*/ 1493 w 1600"/>
                  <a:gd name="T27" fmla="*/ 275 h 640"/>
                  <a:gd name="T28" fmla="*/ 1541 w 1600"/>
                  <a:gd name="T29" fmla="*/ 316 h 640"/>
                  <a:gd name="T30" fmla="*/ 1541 w 1600"/>
                  <a:gd name="T31" fmla="*/ 324 h 640"/>
                  <a:gd name="T32" fmla="*/ 1493 w 1600"/>
                  <a:gd name="T33" fmla="*/ 365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0" h="640">
                    <a:moveTo>
                      <a:pt x="1280" y="0"/>
                    </a:moveTo>
                    <a:cubicBezTo>
                      <a:pt x="320" y="0"/>
                      <a:pt x="320" y="0"/>
                      <a:pt x="320" y="0"/>
                    </a:cubicBezTo>
                    <a:cubicBezTo>
                      <a:pt x="144" y="0"/>
                      <a:pt x="0" y="144"/>
                      <a:pt x="0" y="320"/>
                    </a:cubicBezTo>
                    <a:cubicBezTo>
                      <a:pt x="0" y="496"/>
                      <a:pt x="144" y="640"/>
                      <a:pt x="320" y="640"/>
                    </a:cubicBezTo>
                    <a:cubicBezTo>
                      <a:pt x="1280" y="640"/>
                      <a:pt x="1280" y="640"/>
                      <a:pt x="1280" y="640"/>
                    </a:cubicBezTo>
                    <a:cubicBezTo>
                      <a:pt x="1456" y="640"/>
                      <a:pt x="1600" y="496"/>
                      <a:pt x="1600" y="320"/>
                    </a:cubicBezTo>
                    <a:cubicBezTo>
                      <a:pt x="1600" y="144"/>
                      <a:pt x="1456" y="0"/>
                      <a:pt x="1280" y="0"/>
                    </a:cubicBezTo>
                    <a:close/>
                    <a:moveTo>
                      <a:pt x="1493" y="365"/>
                    </a:moveTo>
                    <a:cubicBezTo>
                      <a:pt x="1455" y="387"/>
                      <a:pt x="1435" y="385"/>
                      <a:pt x="1435" y="385"/>
                    </a:cubicBezTo>
                    <a:cubicBezTo>
                      <a:pt x="1432" y="385"/>
                      <a:pt x="1429" y="383"/>
                      <a:pt x="1427" y="381"/>
                    </a:cubicBezTo>
                    <a:cubicBezTo>
                      <a:pt x="1427" y="381"/>
                      <a:pt x="1416" y="364"/>
                      <a:pt x="1416" y="320"/>
                    </a:cubicBezTo>
                    <a:cubicBezTo>
                      <a:pt x="1416" y="276"/>
                      <a:pt x="1427" y="259"/>
                      <a:pt x="1427" y="259"/>
                    </a:cubicBezTo>
                    <a:cubicBezTo>
                      <a:pt x="1429" y="257"/>
                      <a:pt x="1432" y="255"/>
                      <a:pt x="1435" y="255"/>
                    </a:cubicBezTo>
                    <a:cubicBezTo>
                      <a:pt x="1435" y="255"/>
                      <a:pt x="1455" y="253"/>
                      <a:pt x="1493" y="275"/>
                    </a:cubicBezTo>
                    <a:cubicBezTo>
                      <a:pt x="1532" y="297"/>
                      <a:pt x="1541" y="316"/>
                      <a:pt x="1541" y="316"/>
                    </a:cubicBezTo>
                    <a:cubicBezTo>
                      <a:pt x="1542" y="318"/>
                      <a:pt x="1542" y="322"/>
                      <a:pt x="1541" y="324"/>
                    </a:cubicBezTo>
                    <a:cubicBezTo>
                      <a:pt x="1541" y="324"/>
                      <a:pt x="1532" y="343"/>
                      <a:pt x="1493" y="365"/>
                    </a:cubicBezTo>
                    <a:close/>
                  </a:path>
                </a:pathLst>
              </a:custGeom>
              <a:gradFill>
                <a:gsLst>
                  <a:gs pos="0">
                    <a:srgbClr val="DEDEDE"/>
                  </a:gs>
                  <a:gs pos="100000">
                    <a:srgbClr val="FBFBFB"/>
                  </a:gs>
                </a:gsLst>
                <a:lin ang="5400000" scaled="1"/>
              </a:gradFill>
              <a:ln w="31750" cap="flat">
                <a:gradFill>
                  <a:gsLst>
                    <a:gs pos="0">
                      <a:sysClr val="window" lastClr="FFFFFF"/>
                    </a:gs>
                    <a:gs pos="100000">
                      <a:srgbClr val="DDDDDD"/>
                    </a:gs>
                  </a:gsLst>
                  <a:lin ang="5400000" scaled="1"/>
                </a:gradFill>
                <a:prstDash val="solid"/>
                <a:miter lim="800000"/>
                <a:headEnd/>
                <a:tailEnd/>
              </a:ln>
              <a:effectLst>
                <a:outerShdw blurRad="228600" dist="101600" dir="5400000" algn="t" rotWithShape="0">
                  <a:sysClr val="windowText" lastClr="000000">
                    <a:lumMod val="85000"/>
                    <a:lumOff val="15000"/>
                    <a:alpha val="33000"/>
                  </a:sysClr>
                </a:outerShdw>
              </a:effectLst>
            </p:spPr>
            <p:txBody>
              <a:bodyPr/>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46" name="椭圆 45"/>
              <p:cNvSpPr/>
              <p:nvPr/>
            </p:nvSpPr>
            <p:spPr>
              <a:xfrm>
                <a:off x="2834834" y="3000057"/>
                <a:ext cx="2102400" cy="2102400"/>
              </a:xfrm>
              <a:prstGeom prst="ellipse">
                <a:avLst/>
              </a:prstGeom>
              <a:gradFill>
                <a:gsLst>
                  <a:gs pos="0">
                    <a:srgbClr val="DDDDDD"/>
                  </a:gs>
                  <a:gs pos="100000">
                    <a:srgbClr val="FBFBFB"/>
                  </a:gs>
                </a:gsLst>
                <a:lin ang="5400000" scaled="1"/>
              </a:gradFill>
              <a:ln w="101600" cap="flat">
                <a:gradFill>
                  <a:gsLst>
                    <a:gs pos="0">
                      <a:srgbClr val="FDFDFD"/>
                    </a:gs>
                    <a:gs pos="100000">
                      <a:srgbClr val="DDDDDD"/>
                    </a:gs>
                  </a:gsLst>
                  <a:lin ang="5400000" scaled="1"/>
                </a:gradFill>
                <a:prstDash val="solid"/>
                <a:miter lim="800000"/>
                <a:headEnd/>
                <a:tailEnd/>
              </a:ln>
              <a:effectLst>
                <a:outerShdw blurRad="228600" dist="228600" dir="5400000" algn="t" rotWithShape="0">
                  <a:sysClr val="windowText" lastClr="000000">
                    <a:lumMod val="85000"/>
                    <a:lumOff val="15000"/>
                    <a:alpha val="28000"/>
                  </a:sysClr>
                </a:outerShdw>
              </a:effectLst>
            </p:spPr>
            <p:txBody>
              <a:bodyPr/>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47" name="Freeform 23"/>
              <p:cNvSpPr>
                <a:spLocks/>
              </p:cNvSpPr>
              <p:nvPr/>
            </p:nvSpPr>
            <p:spPr bwMode="auto">
              <a:xfrm>
                <a:off x="3298659" y="3423401"/>
                <a:ext cx="1174750" cy="1255712"/>
              </a:xfrm>
              <a:custGeom>
                <a:avLst/>
                <a:gdLst>
                  <a:gd name="T0" fmla="*/ 193 w 313"/>
                  <a:gd name="T1" fmla="*/ 279 h 334"/>
                  <a:gd name="T2" fmla="*/ 47 w 313"/>
                  <a:gd name="T3" fmla="*/ 330 h 334"/>
                  <a:gd name="T4" fmla="*/ 28 w 313"/>
                  <a:gd name="T5" fmla="*/ 319 h 334"/>
                  <a:gd name="T6" fmla="*/ 0 w 313"/>
                  <a:gd name="T7" fmla="*/ 167 h 334"/>
                  <a:gd name="T8" fmla="*/ 28 w 313"/>
                  <a:gd name="T9" fmla="*/ 15 h 334"/>
                  <a:gd name="T10" fmla="*/ 47 w 313"/>
                  <a:gd name="T11" fmla="*/ 4 h 334"/>
                  <a:gd name="T12" fmla="*/ 193 w 313"/>
                  <a:gd name="T13" fmla="*/ 55 h 334"/>
                  <a:gd name="T14" fmla="*/ 311 w 313"/>
                  <a:gd name="T15" fmla="*/ 156 h 334"/>
                  <a:gd name="T16" fmla="*/ 311 w 313"/>
                  <a:gd name="T17" fmla="*/ 178 h 334"/>
                  <a:gd name="T18" fmla="*/ 193 w 313"/>
                  <a:gd name="T19" fmla="*/ 279 h 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13" h="334">
                    <a:moveTo>
                      <a:pt x="193" y="279"/>
                    </a:moveTo>
                    <a:cubicBezTo>
                      <a:pt x="98" y="334"/>
                      <a:pt x="47" y="330"/>
                      <a:pt x="47" y="330"/>
                    </a:cubicBezTo>
                    <a:cubicBezTo>
                      <a:pt x="40" y="329"/>
                      <a:pt x="32" y="325"/>
                      <a:pt x="28" y="319"/>
                    </a:cubicBezTo>
                    <a:cubicBezTo>
                      <a:pt x="28" y="319"/>
                      <a:pt x="0" y="277"/>
                      <a:pt x="0" y="167"/>
                    </a:cubicBezTo>
                    <a:cubicBezTo>
                      <a:pt x="0" y="57"/>
                      <a:pt x="28" y="15"/>
                      <a:pt x="28" y="15"/>
                    </a:cubicBezTo>
                    <a:cubicBezTo>
                      <a:pt x="32" y="9"/>
                      <a:pt x="40" y="5"/>
                      <a:pt x="47" y="4"/>
                    </a:cubicBezTo>
                    <a:cubicBezTo>
                      <a:pt x="47" y="4"/>
                      <a:pt x="98" y="0"/>
                      <a:pt x="193" y="55"/>
                    </a:cubicBezTo>
                    <a:cubicBezTo>
                      <a:pt x="289" y="110"/>
                      <a:pt x="311" y="156"/>
                      <a:pt x="311" y="156"/>
                    </a:cubicBezTo>
                    <a:cubicBezTo>
                      <a:pt x="313" y="162"/>
                      <a:pt x="313" y="172"/>
                      <a:pt x="311" y="178"/>
                    </a:cubicBezTo>
                    <a:cubicBezTo>
                      <a:pt x="311" y="178"/>
                      <a:pt x="289" y="224"/>
                      <a:pt x="193" y="279"/>
                    </a:cubicBezTo>
                    <a:close/>
                  </a:path>
                </a:pathLst>
              </a:custGeom>
              <a:solidFill>
                <a:srgbClr val="FF0000"/>
              </a:solidFill>
              <a:ln w="12700" cap="flat" cmpd="sng" algn="ctr">
                <a:noFill/>
                <a:prstDash val="solid"/>
                <a:miter lim="800000"/>
              </a:ln>
              <a:effectLst>
                <a:innerShdw blurRad="215900" dist="50800" dir="16200000">
                  <a:prstClr val="black">
                    <a:alpha val="42000"/>
                  </a:prstClr>
                </a:innerShdw>
              </a:effectLst>
            </p:spPr>
            <p:txBody>
              <a:bodyPr anchor="ctr"/>
              <a:lstStyle/>
              <a:p>
                <a:pPr algn="ct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grpSp>
        <p:sp>
          <p:nvSpPr>
            <p:cNvPr id="40" name="文本框 99"/>
            <p:cNvSpPr txBox="1">
              <a:spLocks noChangeArrowheads="1"/>
            </p:cNvSpPr>
            <p:nvPr/>
          </p:nvSpPr>
          <p:spPr bwMode="auto">
            <a:xfrm>
              <a:off x="3245127" y="3745791"/>
              <a:ext cx="1203713" cy="346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400" b="1" dirty="0">
                  <a:solidFill>
                    <a:schemeClr val="bg1"/>
                  </a:solidFill>
                  <a:latin typeface="微软雅黑" panose="020B0503020204020204" pitchFamily="34" charset="-122"/>
                </a:rPr>
                <a:t>工作部署</a:t>
              </a:r>
              <a:r>
                <a:rPr lang="en-US" altLang="zh-CN" sz="2400" b="1" dirty="0">
                  <a:solidFill>
                    <a:schemeClr val="bg1"/>
                  </a:solidFill>
                  <a:latin typeface="微软雅黑" panose="020B0503020204020204" pitchFamily="34" charset="-122"/>
                </a:rPr>
                <a:t>3</a:t>
              </a:r>
              <a:endParaRPr lang="zh-CN" altLang="en-US" sz="2400" b="1" dirty="0">
                <a:solidFill>
                  <a:schemeClr val="bg1"/>
                </a:solidFill>
                <a:latin typeface="微软雅黑" panose="020B0503020204020204" pitchFamily="34" charset="-122"/>
              </a:endParaRPr>
            </a:p>
          </p:txBody>
        </p:sp>
        <p:sp>
          <p:nvSpPr>
            <p:cNvPr id="41" name="Freeform 10"/>
            <p:cNvSpPr>
              <a:spLocks noEditPoints="1"/>
            </p:cNvSpPr>
            <p:nvPr/>
          </p:nvSpPr>
          <p:spPr bwMode="auto">
            <a:xfrm>
              <a:off x="1963475" y="3927156"/>
              <a:ext cx="465889" cy="354340"/>
            </a:xfrm>
            <a:custGeom>
              <a:avLst/>
              <a:gdLst>
                <a:gd name="T0" fmla="*/ 342000 w 500"/>
                <a:gd name="T1" fmla="*/ 0 h 327"/>
                <a:gd name="T2" fmla="*/ 192888 w 500"/>
                <a:gd name="T3" fmla="*/ 92075 h 327"/>
                <a:gd name="T4" fmla="*/ 192888 w 500"/>
                <a:gd name="T5" fmla="*/ 30163 h 327"/>
                <a:gd name="T6" fmla="*/ 124488 w 500"/>
                <a:gd name="T7" fmla="*/ 30163 h 327"/>
                <a:gd name="T8" fmla="*/ 124488 w 500"/>
                <a:gd name="T9" fmla="*/ 133350 h 327"/>
                <a:gd name="T10" fmla="*/ 0 w 500"/>
                <a:gd name="T11" fmla="*/ 209550 h 327"/>
                <a:gd name="T12" fmla="*/ 0 w 500"/>
                <a:gd name="T13" fmla="*/ 212725 h 327"/>
                <a:gd name="T14" fmla="*/ 73872 w 500"/>
                <a:gd name="T15" fmla="*/ 212725 h 327"/>
                <a:gd name="T16" fmla="*/ 342000 w 500"/>
                <a:gd name="T17" fmla="*/ 49213 h 327"/>
                <a:gd name="T18" fmla="*/ 610128 w 500"/>
                <a:gd name="T19" fmla="*/ 212725 h 327"/>
                <a:gd name="T20" fmla="*/ 684000 w 500"/>
                <a:gd name="T21" fmla="*/ 212725 h 327"/>
                <a:gd name="T22" fmla="*/ 684000 w 500"/>
                <a:gd name="T23" fmla="*/ 207963 h 327"/>
                <a:gd name="T24" fmla="*/ 342000 w 500"/>
                <a:gd name="T25" fmla="*/ 0 h 327"/>
                <a:gd name="T26" fmla="*/ 101232 w 500"/>
                <a:gd name="T27" fmla="*/ 242888 h 327"/>
                <a:gd name="T28" fmla="*/ 101232 w 500"/>
                <a:gd name="T29" fmla="*/ 519113 h 327"/>
                <a:gd name="T30" fmla="*/ 238032 w 500"/>
                <a:gd name="T31" fmla="*/ 519113 h 327"/>
                <a:gd name="T32" fmla="*/ 238032 w 500"/>
                <a:gd name="T33" fmla="*/ 355600 h 327"/>
                <a:gd name="T34" fmla="*/ 445968 w 500"/>
                <a:gd name="T35" fmla="*/ 355600 h 327"/>
                <a:gd name="T36" fmla="*/ 445968 w 500"/>
                <a:gd name="T37" fmla="*/ 519113 h 327"/>
                <a:gd name="T38" fmla="*/ 582768 w 500"/>
                <a:gd name="T39" fmla="*/ 519113 h 327"/>
                <a:gd name="T40" fmla="*/ 582768 w 500"/>
                <a:gd name="T41" fmla="*/ 242888 h 327"/>
                <a:gd name="T42" fmla="*/ 342000 w 500"/>
                <a:gd name="T43" fmla="*/ 98425 h 327"/>
                <a:gd name="T44" fmla="*/ 101232 w 500"/>
                <a:gd name="T45" fmla="*/ 242888 h 327"/>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500" h="327">
                  <a:moveTo>
                    <a:pt x="250" y="0"/>
                  </a:moveTo>
                  <a:lnTo>
                    <a:pt x="141" y="58"/>
                  </a:lnTo>
                  <a:lnTo>
                    <a:pt x="141" y="19"/>
                  </a:lnTo>
                  <a:lnTo>
                    <a:pt x="91" y="19"/>
                  </a:lnTo>
                  <a:lnTo>
                    <a:pt x="91" y="84"/>
                  </a:lnTo>
                  <a:lnTo>
                    <a:pt x="0" y="132"/>
                  </a:lnTo>
                  <a:lnTo>
                    <a:pt x="0" y="134"/>
                  </a:lnTo>
                  <a:lnTo>
                    <a:pt x="54" y="134"/>
                  </a:lnTo>
                  <a:lnTo>
                    <a:pt x="250" y="31"/>
                  </a:lnTo>
                  <a:lnTo>
                    <a:pt x="446" y="134"/>
                  </a:lnTo>
                  <a:lnTo>
                    <a:pt x="500" y="134"/>
                  </a:lnTo>
                  <a:lnTo>
                    <a:pt x="500" y="131"/>
                  </a:lnTo>
                  <a:lnTo>
                    <a:pt x="250" y="0"/>
                  </a:lnTo>
                  <a:close/>
                  <a:moveTo>
                    <a:pt x="74" y="153"/>
                  </a:moveTo>
                  <a:lnTo>
                    <a:pt x="74" y="327"/>
                  </a:lnTo>
                  <a:lnTo>
                    <a:pt x="174" y="327"/>
                  </a:lnTo>
                  <a:lnTo>
                    <a:pt x="174" y="224"/>
                  </a:lnTo>
                  <a:lnTo>
                    <a:pt x="326" y="224"/>
                  </a:lnTo>
                  <a:lnTo>
                    <a:pt x="326" y="327"/>
                  </a:lnTo>
                  <a:lnTo>
                    <a:pt x="426" y="327"/>
                  </a:lnTo>
                  <a:lnTo>
                    <a:pt x="426" y="153"/>
                  </a:lnTo>
                  <a:lnTo>
                    <a:pt x="250" y="62"/>
                  </a:lnTo>
                  <a:lnTo>
                    <a:pt x="74" y="153"/>
                  </a:ln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lIns="91452" tIns="45727" rIns="91452" bIns="45727"/>
            <a:lstStyle/>
            <a:p>
              <a:pPr defTabSz="1219170">
                <a:defRPr/>
              </a:pPr>
              <a:endParaRPr lang="zh-CN" altLang="en-US" sz="2400" kern="0">
                <a:solidFill>
                  <a:schemeClr val="bg1"/>
                </a:solidFill>
                <a:latin typeface="微软雅黑" panose="020B0503020204020204" pitchFamily="34" charset="-122"/>
                <a:ea typeface="微软雅黑" panose="020B0503020204020204" pitchFamily="34" charset="-122"/>
              </a:endParaRPr>
            </a:p>
          </p:txBody>
        </p:sp>
        <p:sp>
          <p:nvSpPr>
            <p:cNvPr id="42" name="文本框 105"/>
            <p:cNvSpPr txBox="1">
              <a:spLocks noChangeArrowheads="1"/>
            </p:cNvSpPr>
            <p:nvPr/>
          </p:nvSpPr>
          <p:spPr bwMode="auto">
            <a:xfrm>
              <a:off x="1034948" y="3851304"/>
              <a:ext cx="453508" cy="3924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defTabSz="1219170">
                <a:defRPr/>
              </a:pPr>
              <a:r>
                <a:rPr lang="en-US" altLang="zh-CN" sz="2800" kern="0">
                  <a:solidFill>
                    <a:schemeClr val="bg1"/>
                  </a:solidFill>
                  <a:latin typeface="微软雅黑" panose="020B0503020204020204" pitchFamily="34" charset="-122"/>
                </a:rPr>
                <a:t>03</a:t>
              </a:r>
              <a:endParaRPr lang="zh-CN" altLang="en-US" sz="2800" kern="0">
                <a:solidFill>
                  <a:schemeClr val="bg1"/>
                </a:solidFill>
                <a:latin typeface="微软雅黑" panose="020B0503020204020204" pitchFamily="34" charset="-122"/>
              </a:endParaRPr>
            </a:p>
          </p:txBody>
        </p:sp>
        <p:sp>
          <p:nvSpPr>
            <p:cNvPr id="43" name="TextBox 42"/>
            <p:cNvSpPr txBox="1"/>
            <p:nvPr/>
          </p:nvSpPr>
          <p:spPr>
            <a:xfrm>
              <a:off x="3203401" y="4139059"/>
              <a:ext cx="1918248" cy="643848"/>
            </a:xfrm>
            <a:prstGeom prst="rect">
              <a:avLst/>
            </a:prstGeom>
            <a:noFill/>
          </p:spPr>
          <p:txBody>
            <a:bodyPr wrap="square" lIns="91464" tIns="45732" rIns="91464" bIns="45732" rtlCol="0">
              <a:spAutoFit/>
            </a:bodyPr>
            <a:lstStyle/>
            <a:p>
              <a:r>
                <a:rPr lang="zh-CN" altLang="en-US" sz="2489" dirty="0">
                  <a:solidFill>
                    <a:schemeClr val="bg1"/>
                  </a:solidFill>
                  <a:latin typeface="微软雅黑" panose="020B0503020204020204" pitchFamily="34" charset="-122"/>
                  <a:ea typeface="微软雅黑" panose="020B0503020204020204" pitchFamily="34" charset="-122"/>
                </a:rPr>
                <a:t>以管理制度为基本依托</a:t>
              </a:r>
            </a:p>
          </p:txBody>
        </p:sp>
      </p:grpSp>
      <p:sp>
        <p:nvSpPr>
          <p:cNvPr id="48" name="矩形 47"/>
          <p:cNvSpPr/>
          <p:nvPr/>
        </p:nvSpPr>
        <p:spPr>
          <a:xfrm>
            <a:off x="7471938" y="2180862"/>
            <a:ext cx="4169133" cy="3538982"/>
          </a:xfrm>
          <a:prstGeom prst="rect">
            <a:avLst/>
          </a:prstGeom>
        </p:spPr>
        <p:txBody>
          <a:bodyPr wrap="square">
            <a:spAutoFit/>
          </a:bodyPr>
          <a:lstStyle/>
          <a:p>
            <a:pPr>
              <a:lnSpc>
                <a:spcPct val="150000"/>
              </a:lnSpc>
            </a:pPr>
            <a:r>
              <a:rPr lang="zh-CN" altLang="en-US" sz="2133" dirty="0">
                <a:latin typeface="微软雅黑" pitchFamily="34" charset="-122"/>
                <a:ea typeface="微软雅黑" pitchFamily="34" charset="-122"/>
              </a:rPr>
              <a:t>       针对领导机关、领导班子和党员干部、普通党员的不同情况作出安排。要给基层党组织结合实际开展学习教育留出空间，发挥党支部自我净化、自我提高的主动性，防止大而化之，力戒形式主义。</a:t>
            </a:r>
          </a:p>
        </p:txBody>
      </p:sp>
      <p:sp>
        <p:nvSpPr>
          <p:cNvPr id="49" name="矩形 48"/>
          <p:cNvSpPr/>
          <p:nvPr/>
        </p:nvSpPr>
        <p:spPr>
          <a:xfrm>
            <a:off x="1798824" y="236981"/>
            <a:ext cx="4891083"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二、</a:t>
            </a:r>
            <a:r>
              <a:rPr lang="en-US" altLang="zh-CN" sz="3200" b="1" dirty="0">
                <a:solidFill>
                  <a:schemeClr val="bg1"/>
                </a:solidFill>
                <a:latin typeface="微软雅黑" pitchFamily="34" charset="-122"/>
                <a:ea typeface="微软雅黑" pitchFamily="34" charset="-122"/>
              </a:rPr>
              <a:t>2018</a:t>
            </a:r>
            <a:r>
              <a:rPr lang="zh-CN" altLang="en-US" sz="3200" b="1" dirty="0">
                <a:solidFill>
                  <a:schemeClr val="bg1"/>
                </a:solidFill>
                <a:latin typeface="微软雅黑" pitchFamily="34" charset="-122"/>
                <a:ea typeface="微软雅黑" pitchFamily="34" charset="-122"/>
              </a:rPr>
              <a:t>年工作总体部署</a:t>
            </a:r>
          </a:p>
        </p:txBody>
      </p:sp>
    </p:spTree>
    <p:extLst>
      <p:ext uri="{BB962C8B-B14F-4D97-AF65-F5344CB8AC3E}">
        <p14:creationId xmlns:p14="http://schemas.microsoft.com/office/powerpoint/2010/main" val="3169880185"/>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4" name="欧美大气1.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58000">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14:bounceEnd="58000">
                                          <p:cBhvr additive="base">
                                            <p:cTn id="7" dur="500" fill="hold"/>
                                            <p:tgtEl>
                                              <p:spTgt spid="18"/>
                                            </p:tgtEl>
                                            <p:attrNameLst>
                                              <p:attrName>ppt_x</p:attrName>
                                            </p:attrNameLst>
                                          </p:cBhvr>
                                          <p:tavLst>
                                            <p:tav tm="0">
                                              <p:val>
                                                <p:strVal val="0-#ppt_w/2"/>
                                              </p:val>
                                            </p:tav>
                                            <p:tav tm="100000">
                                              <p:val>
                                                <p:strVal val="#ppt_x"/>
                                              </p:val>
                                            </p:tav>
                                          </p:tavLst>
                                        </p:anim>
                                        <p:anim calcmode="lin" valueType="num" p14:bounceEnd="58000">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14:presetBounceEnd="58000">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14:bounceEnd="58000">
                                          <p:cBhvr additive="base">
                                            <p:cTn id="11" dur="500" fill="hold"/>
                                            <p:tgtEl>
                                              <p:spTgt spid="28"/>
                                            </p:tgtEl>
                                            <p:attrNameLst>
                                              <p:attrName>ppt_x</p:attrName>
                                            </p:attrNameLst>
                                          </p:cBhvr>
                                          <p:tavLst>
                                            <p:tav tm="0">
                                              <p:val>
                                                <p:strVal val="0-#ppt_w/2"/>
                                              </p:val>
                                            </p:tav>
                                            <p:tav tm="100000">
                                              <p:val>
                                                <p:strVal val="#ppt_x"/>
                                              </p:val>
                                            </p:tav>
                                          </p:tavLst>
                                        </p:anim>
                                        <p:anim calcmode="lin" valueType="num" p14:bounceEnd="58000">
                                          <p:cBhvr additive="base">
                                            <p:cTn id="12" dur="5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14:presetBounceEnd="58000">
                                      <p:stCondLst>
                                        <p:cond delay="400"/>
                                      </p:stCondLst>
                                      <p:childTnLst>
                                        <p:set>
                                          <p:cBhvr>
                                            <p:cTn id="14" dur="1" fill="hold">
                                              <p:stCondLst>
                                                <p:cond delay="0"/>
                                              </p:stCondLst>
                                            </p:cTn>
                                            <p:tgtEl>
                                              <p:spTgt spid="38"/>
                                            </p:tgtEl>
                                            <p:attrNameLst>
                                              <p:attrName>style.visibility</p:attrName>
                                            </p:attrNameLst>
                                          </p:cBhvr>
                                          <p:to>
                                            <p:strVal val="visible"/>
                                          </p:to>
                                        </p:set>
                                        <p:anim calcmode="lin" valueType="num" p14:bounceEnd="58000">
                                          <p:cBhvr additive="base">
                                            <p:cTn id="15" dur="500" fill="hold"/>
                                            <p:tgtEl>
                                              <p:spTgt spid="38"/>
                                            </p:tgtEl>
                                            <p:attrNameLst>
                                              <p:attrName>ppt_x</p:attrName>
                                            </p:attrNameLst>
                                          </p:cBhvr>
                                          <p:tavLst>
                                            <p:tav tm="0">
                                              <p:val>
                                                <p:strVal val="0-#ppt_w/2"/>
                                              </p:val>
                                            </p:tav>
                                            <p:tav tm="100000">
                                              <p:val>
                                                <p:strVal val="#ppt_x"/>
                                              </p:val>
                                            </p:tav>
                                          </p:tavLst>
                                        </p:anim>
                                        <p:anim calcmode="lin" valueType="num" p14:bounceEnd="58000">
                                          <p:cBhvr additive="base">
                                            <p:cTn id="16" dur="500" fill="hold"/>
                                            <p:tgtEl>
                                              <p:spTgt spid="38"/>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31"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style.rotation</p:attrName>
                                            </p:attrNameLst>
                                          </p:cBhvr>
                                          <p:tavLst>
                                            <p:tav tm="0">
                                              <p:val>
                                                <p:fltVal val="90"/>
                                              </p:val>
                                            </p:tav>
                                            <p:tav tm="100000">
                                              <p:val>
                                                <p:fltVal val="0"/>
                                              </p:val>
                                            </p:tav>
                                          </p:tavLst>
                                        </p:anim>
                                        <p:animEffect transition="in" filter="fade">
                                          <p:cBhvr>
                                            <p:cTn id="23" dur="1000"/>
                                            <p:tgtEl>
                                              <p:spTgt spid="48"/>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left)">
                                          <p:cBhvr>
                                            <p:cTn id="2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500" fill="hold"/>
                                            <p:tgtEl>
                                              <p:spTgt spid="18"/>
                                            </p:tgtEl>
                                            <p:attrNameLst>
                                              <p:attrName>ppt_x</p:attrName>
                                            </p:attrNameLst>
                                          </p:cBhvr>
                                          <p:tavLst>
                                            <p:tav tm="0">
                                              <p:val>
                                                <p:strVal val="0-#ppt_w/2"/>
                                              </p:val>
                                            </p:tav>
                                            <p:tav tm="100000">
                                              <p:val>
                                                <p:strVal val="#ppt_x"/>
                                              </p:val>
                                            </p:tav>
                                          </p:tavLst>
                                        </p:anim>
                                        <p:anim calcmode="lin" valueType="num">
                                          <p:cBhvr additive="base">
                                            <p:cTn id="8" dur="50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0-#ppt_w/2"/>
                                              </p:val>
                                            </p:tav>
                                            <p:tav tm="100000">
                                              <p:val>
                                                <p:strVal val="#ppt_x"/>
                                              </p:val>
                                            </p:tav>
                                          </p:tavLst>
                                        </p:anim>
                                        <p:anim calcmode="lin" valueType="num">
                                          <p:cBhvr additive="base">
                                            <p:cTn id="12" dur="500" fill="hold"/>
                                            <p:tgtEl>
                                              <p:spTgt spid="28"/>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400"/>
                                      </p:stCondLst>
                                      <p:childTnLst>
                                        <p:set>
                                          <p:cBhvr>
                                            <p:cTn id="14" dur="1" fill="hold">
                                              <p:stCondLst>
                                                <p:cond delay="0"/>
                                              </p:stCondLst>
                                            </p:cTn>
                                            <p:tgtEl>
                                              <p:spTgt spid="38"/>
                                            </p:tgtEl>
                                            <p:attrNameLst>
                                              <p:attrName>style.visibility</p:attrName>
                                            </p:attrNameLst>
                                          </p:cBhvr>
                                          <p:to>
                                            <p:strVal val="visible"/>
                                          </p:to>
                                        </p:set>
                                        <p:anim calcmode="lin" valueType="num">
                                          <p:cBhvr additive="base">
                                            <p:cTn id="15" dur="500" fill="hold"/>
                                            <p:tgtEl>
                                              <p:spTgt spid="38"/>
                                            </p:tgtEl>
                                            <p:attrNameLst>
                                              <p:attrName>ppt_x</p:attrName>
                                            </p:attrNameLst>
                                          </p:cBhvr>
                                          <p:tavLst>
                                            <p:tav tm="0">
                                              <p:val>
                                                <p:strVal val="0-#ppt_w/2"/>
                                              </p:val>
                                            </p:tav>
                                            <p:tav tm="100000">
                                              <p:val>
                                                <p:strVal val="#ppt_x"/>
                                              </p:val>
                                            </p:tav>
                                          </p:tavLst>
                                        </p:anim>
                                        <p:anim calcmode="lin" valueType="num">
                                          <p:cBhvr additive="base">
                                            <p:cTn id="16" dur="500" fill="hold"/>
                                            <p:tgtEl>
                                              <p:spTgt spid="38"/>
                                            </p:tgtEl>
                                            <p:attrNameLst>
                                              <p:attrName>ppt_y</p:attrName>
                                            </p:attrNameLst>
                                          </p:cBhvr>
                                          <p:tavLst>
                                            <p:tav tm="0">
                                              <p:val>
                                                <p:strVal val="#ppt_y"/>
                                              </p:val>
                                            </p:tav>
                                            <p:tav tm="100000">
                                              <p:val>
                                                <p:strVal val="#ppt_y"/>
                                              </p:val>
                                            </p:tav>
                                          </p:tavLst>
                                        </p:anim>
                                      </p:childTnLst>
                                    </p:cTn>
                                  </p:par>
                                </p:childTnLst>
                              </p:cTn>
                            </p:par>
                            <p:par>
                              <p:cTn id="17" fill="hold">
                                <p:stCondLst>
                                  <p:cond delay="900"/>
                                </p:stCondLst>
                                <p:childTnLst>
                                  <p:par>
                                    <p:cTn id="18" presetID="31"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 calcmode="lin" valueType="num">
                                          <p:cBhvr>
                                            <p:cTn id="20" dur="1000" fill="hold"/>
                                            <p:tgtEl>
                                              <p:spTgt spid="48"/>
                                            </p:tgtEl>
                                            <p:attrNameLst>
                                              <p:attrName>ppt_w</p:attrName>
                                            </p:attrNameLst>
                                          </p:cBhvr>
                                          <p:tavLst>
                                            <p:tav tm="0">
                                              <p:val>
                                                <p:fltVal val="0"/>
                                              </p:val>
                                            </p:tav>
                                            <p:tav tm="100000">
                                              <p:val>
                                                <p:strVal val="#ppt_w"/>
                                              </p:val>
                                            </p:tav>
                                          </p:tavLst>
                                        </p:anim>
                                        <p:anim calcmode="lin" valueType="num">
                                          <p:cBhvr>
                                            <p:cTn id="21" dur="1000" fill="hold"/>
                                            <p:tgtEl>
                                              <p:spTgt spid="48"/>
                                            </p:tgtEl>
                                            <p:attrNameLst>
                                              <p:attrName>ppt_h</p:attrName>
                                            </p:attrNameLst>
                                          </p:cBhvr>
                                          <p:tavLst>
                                            <p:tav tm="0">
                                              <p:val>
                                                <p:fltVal val="0"/>
                                              </p:val>
                                            </p:tav>
                                            <p:tav tm="100000">
                                              <p:val>
                                                <p:strVal val="#ppt_h"/>
                                              </p:val>
                                            </p:tav>
                                          </p:tavLst>
                                        </p:anim>
                                        <p:anim calcmode="lin" valueType="num">
                                          <p:cBhvr>
                                            <p:cTn id="22" dur="1000" fill="hold"/>
                                            <p:tgtEl>
                                              <p:spTgt spid="48"/>
                                            </p:tgtEl>
                                            <p:attrNameLst>
                                              <p:attrName>style.rotation</p:attrName>
                                            </p:attrNameLst>
                                          </p:cBhvr>
                                          <p:tavLst>
                                            <p:tav tm="0">
                                              <p:val>
                                                <p:fltVal val="90"/>
                                              </p:val>
                                            </p:tav>
                                            <p:tav tm="100000">
                                              <p:val>
                                                <p:fltVal val="0"/>
                                              </p:val>
                                            </p:tav>
                                          </p:tavLst>
                                        </p:anim>
                                        <p:animEffect transition="in" filter="fade">
                                          <p:cBhvr>
                                            <p:cTn id="23" dur="1000"/>
                                            <p:tgtEl>
                                              <p:spTgt spid="48"/>
                                            </p:tgtEl>
                                          </p:cBhvr>
                                        </p:animEffect>
                                      </p:childTnLst>
                                    </p:cTn>
                                  </p:par>
                                </p:childTnLst>
                              </p:cTn>
                            </p:par>
                            <p:par>
                              <p:cTn id="24" fill="hold">
                                <p:stCondLst>
                                  <p:cond delay="1900"/>
                                </p:stCondLst>
                                <p:childTnLst>
                                  <p:par>
                                    <p:cTn id="25" presetID="22" presetClass="entr" presetSubtype="8" fill="hold" grpId="0"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left)">
                                          <p:cBhvr>
                                            <p:cTn id="27"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1563589" y="1377322"/>
            <a:ext cx="9429749" cy="4643967"/>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Freeform 6"/>
          <p:cNvSpPr>
            <a:spLocks/>
          </p:cNvSpPr>
          <p:nvPr/>
        </p:nvSpPr>
        <p:spPr bwMode="auto">
          <a:xfrm>
            <a:off x="1432356" y="1108505"/>
            <a:ext cx="3230033" cy="258233"/>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740000"/>
          </a:solidFill>
          <a:ln>
            <a:noFill/>
          </a:ln>
        </p:spPr>
        <p:txBody>
          <a:bodyPr vert="horz" wrap="square" lIns="121920" tIns="60960" rIns="121920" bIns="60960" numCol="1" anchor="t" anchorCtr="0" compatLnSpc="1">
            <a:prstTxWarp prst="textNoShape">
              <a:avLst/>
            </a:prstTxWarp>
          </a:bodyPr>
          <a:lstStyle/>
          <a:p>
            <a:endParaRPr lang="zh-CN" altLang="en-US" sz="2489">
              <a:solidFill>
                <a:srgbClr val="FEAE01"/>
              </a:solidFill>
              <a:latin typeface="微软雅黑" panose="020B0503020204020204" pitchFamily="34" charset="-122"/>
              <a:ea typeface="微软雅黑" panose="020B0503020204020204" pitchFamily="34" charset="-122"/>
            </a:endParaRPr>
          </a:p>
        </p:txBody>
      </p:sp>
      <p:sp>
        <p:nvSpPr>
          <p:cNvPr id="7" name="Freeform 7"/>
          <p:cNvSpPr>
            <a:spLocks/>
          </p:cNvSpPr>
          <p:nvPr/>
        </p:nvSpPr>
        <p:spPr bwMode="auto">
          <a:xfrm>
            <a:off x="1432356" y="1108505"/>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sz="2489">
              <a:solidFill>
                <a:srgbClr val="FEAE0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245524" y="1328900"/>
            <a:ext cx="931724" cy="1733680"/>
          </a:xfrm>
          <a:prstGeom prst="rect">
            <a:avLst/>
          </a:prstGeom>
          <a:noFill/>
        </p:spPr>
        <p:txBody>
          <a:bodyPr wrap="square" rtlCol="0">
            <a:spAutoFit/>
          </a:bodyPr>
          <a:lstStyle/>
          <a:p>
            <a:r>
              <a:rPr lang="en-US" altLang="zh-CN" sz="10666" b="1" dirty="0">
                <a:solidFill>
                  <a:srgbClr val="F8F8F8"/>
                </a:solidFill>
                <a:latin typeface="微软雅黑" panose="020B0503020204020204" pitchFamily="34" charset="-122"/>
                <a:ea typeface="微软雅黑" panose="020B0503020204020204" pitchFamily="34" charset="-122"/>
              </a:rPr>
              <a:t>3</a:t>
            </a:r>
            <a:endParaRPr lang="zh-CN" altLang="en-US" sz="10666" b="1" dirty="0">
              <a:solidFill>
                <a:srgbClr val="F8F8F8"/>
              </a:solidFill>
              <a:latin typeface="微软雅黑" panose="020B0503020204020204" pitchFamily="34" charset="-122"/>
              <a:ea typeface="微软雅黑" panose="020B0503020204020204" pitchFamily="34" charset="-122"/>
            </a:endParaRPr>
          </a:p>
        </p:txBody>
      </p:sp>
      <p:sp>
        <p:nvSpPr>
          <p:cNvPr id="11" name="Rectangle 13"/>
          <p:cNvSpPr>
            <a:spLocks noChangeArrowheads="1"/>
          </p:cNvSpPr>
          <p:nvPr/>
        </p:nvSpPr>
        <p:spPr bwMode="auto">
          <a:xfrm>
            <a:off x="1553078" y="2282723"/>
            <a:ext cx="753668"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sz="2489" dirty="0">
              <a:solidFill>
                <a:srgbClr val="FEAE01"/>
              </a:solidFill>
              <a:latin typeface="微软雅黑" panose="020B0503020204020204" pitchFamily="34" charset="-122"/>
              <a:ea typeface="微软雅黑" panose="020B0503020204020204" pitchFamily="34" charset="-122"/>
            </a:endParaRPr>
          </a:p>
        </p:txBody>
      </p:sp>
      <p:sp>
        <p:nvSpPr>
          <p:cNvPr id="2" name="矩形 1"/>
          <p:cNvSpPr/>
          <p:nvPr/>
        </p:nvSpPr>
        <p:spPr>
          <a:xfrm>
            <a:off x="4272592" y="3945949"/>
            <a:ext cx="6662401" cy="913007"/>
          </a:xfrm>
          <a:prstGeom prst="rect">
            <a:avLst/>
          </a:prstGeom>
        </p:spPr>
        <p:txBody>
          <a:bodyPr wrap="none">
            <a:spAutoFit/>
          </a:bodyPr>
          <a:lstStyle/>
          <a:p>
            <a:r>
              <a:rPr lang="en-US" altLang="zh-CN" sz="5333"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2018</a:t>
            </a:r>
            <a:r>
              <a:rPr lang="zh-CN" altLang="en-US" sz="5333"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年重点工作任务</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1209" y="481193"/>
            <a:ext cx="8007267" cy="2875380"/>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 y="4895088"/>
            <a:ext cx="12192000" cy="1962912"/>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622775" y="5012282"/>
            <a:ext cx="2374900" cy="1181100"/>
          </a:xfrm>
          <a:prstGeom prst="rect">
            <a:avLst/>
          </a:prstGeom>
        </p:spPr>
      </p:pic>
    </p:spTree>
    <p:extLst>
      <p:ext uri="{BB962C8B-B14F-4D97-AF65-F5344CB8AC3E}">
        <p14:creationId xmlns:p14="http://schemas.microsoft.com/office/powerpoint/2010/main" val="2910851519"/>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7"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90"/>
                                          </p:val>
                                        </p:tav>
                                        <p:tav tm="100000">
                                          <p:val>
                                            <p:fltVal val="0"/>
                                          </p:val>
                                        </p:tav>
                                      </p:tavLst>
                                    </p:anim>
                                    <p:animEffect transition="in" filter="fade">
                                      <p:cBhvr>
                                        <p:cTn id="18" dur="500"/>
                                        <p:tgtEl>
                                          <p:spTgt spid="9"/>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90"/>
                                          </p:val>
                                        </p:tav>
                                        <p:tav tm="100000">
                                          <p:val>
                                            <p:fltVal val="0"/>
                                          </p:val>
                                        </p:tav>
                                      </p:tavLst>
                                    </p:anim>
                                    <p:animEffect transition="in" filter="fade">
                                      <p:cBhvr>
                                        <p:cTn id="24" dur="500"/>
                                        <p:tgtEl>
                                          <p:spTgt spid="11"/>
                                        </p:tgtEl>
                                      </p:cBhvr>
                                    </p:animEffect>
                                  </p:childTnLst>
                                </p:cTn>
                              </p:par>
                            </p:childTnLst>
                          </p:cTn>
                        </p:par>
                        <p:par>
                          <p:cTn id="25" fill="hold">
                            <p:stCondLst>
                              <p:cond delay="1500"/>
                            </p:stCondLst>
                            <p:childTnLst>
                              <p:par>
                                <p:cTn id="26" presetID="16" presetClass="entr" presetSubtype="21"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1" grpId="0"/>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我图PPT\00001PNG素材\01党委政府\未标题-2.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8000" contrast="28000"/>
                    </a14:imgEffect>
                  </a14:imgLayer>
                </a14:imgProps>
              </a:ext>
              <a:ext uri="{28A0092B-C50C-407E-A947-70E740481C1C}">
                <a14:useLocalDpi xmlns:a14="http://schemas.microsoft.com/office/drawing/2010/main" val="0"/>
              </a:ext>
            </a:extLst>
          </a:blip>
          <a:srcRect/>
          <a:stretch>
            <a:fillRect/>
          </a:stretch>
        </p:blipFill>
        <p:spPr bwMode="auto">
          <a:xfrm>
            <a:off x="720198" y="836712"/>
            <a:ext cx="5407585" cy="174123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423259" y="1604798"/>
            <a:ext cx="2646878" cy="584775"/>
          </a:xfrm>
          <a:prstGeom prst="rect">
            <a:avLst/>
          </a:prstGeom>
        </p:spPr>
        <p:txBody>
          <a:bodyPr wrap="none">
            <a:spAutoFit/>
          </a:bodyPr>
          <a:lstStyle/>
          <a:p>
            <a:pPr lvl="0">
              <a:defRPr/>
            </a:pPr>
            <a:r>
              <a:rPr lang="zh-CN" altLang="en-US" sz="3200" b="1" dirty="0">
                <a:solidFill>
                  <a:srgbClr val="FFFF00"/>
                </a:solidFill>
                <a:latin typeface="微软雅黑" pitchFamily="34" charset="-122"/>
                <a:ea typeface="微软雅黑" pitchFamily="34" charset="-122"/>
              </a:rPr>
              <a:t>坚定理想信念</a:t>
            </a:r>
            <a:endParaRPr lang="zh-CN" altLang="en-US" sz="3200" b="1" kern="0" cap="all" dirty="0">
              <a:ln w="0">
                <a:noFill/>
              </a:ln>
              <a:solidFill>
                <a:srgbClr val="FFFF00"/>
              </a:solidFill>
              <a:latin typeface="微软雅黑" pitchFamily="34" charset="-122"/>
              <a:ea typeface="微软雅黑" pitchFamily="34" charset="-122"/>
            </a:endParaRPr>
          </a:p>
        </p:txBody>
      </p:sp>
      <p:pic>
        <p:nvPicPr>
          <p:cNvPr id="4" name="Picture 2" descr="\\Sy\e\我图PPT\PNG政府党建\党标红色.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23000" contrast="47000"/>
                    </a14:imgEffect>
                  </a14:imgLayer>
                </a14:imgProps>
              </a:ext>
              <a:ext uri="{28A0092B-C50C-407E-A947-70E740481C1C}">
                <a14:useLocalDpi xmlns:a14="http://schemas.microsoft.com/office/drawing/2010/main" val="0"/>
              </a:ext>
            </a:extLst>
          </a:blip>
          <a:srcRect/>
          <a:stretch>
            <a:fillRect/>
          </a:stretch>
        </p:blipFill>
        <p:spPr bwMode="auto">
          <a:xfrm>
            <a:off x="830157" y="2468894"/>
            <a:ext cx="657855" cy="6578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矩形 4"/>
          <p:cNvSpPr/>
          <p:nvPr/>
        </p:nvSpPr>
        <p:spPr>
          <a:xfrm>
            <a:off x="1636300" y="2457318"/>
            <a:ext cx="8982964" cy="779534"/>
          </a:xfrm>
          <a:prstGeom prst="rect">
            <a:avLst/>
          </a:prstGeom>
        </p:spPr>
        <p:txBody>
          <a:bodyPr wrap="square" lIns="121884" tIns="60941" rIns="121884" bIns="60941">
            <a:spAutoFit/>
          </a:bodyPr>
          <a:lstStyle/>
          <a:p>
            <a:pPr defTabSz="1219170">
              <a:defRPr/>
            </a:pPr>
            <a:r>
              <a:rPr lang="zh-CN" altLang="en-US" sz="2133" dirty="0">
                <a:solidFill>
                  <a:srgbClr val="C00000"/>
                </a:solidFill>
                <a:latin typeface="微软雅黑" pitchFamily="34" charset="-122"/>
                <a:ea typeface="微软雅黑" pitchFamily="34" charset="-122"/>
              </a:rPr>
              <a:t>坚定理想信念，提高党性觉悟。坚定理想信念，提高党性觉悟。坚定理想信念，提高党性觉悟。坚定理想信念，提高党性觉悟。</a:t>
            </a:r>
            <a:endParaRPr lang="zh-CN" altLang="en-US" sz="2133" b="1" kern="0" dirty="0">
              <a:ln w="1905"/>
              <a:solidFill>
                <a:srgbClr val="C00000"/>
              </a:solidFill>
              <a:latin typeface="微软雅黑" panose="020B0503020204020204" pitchFamily="34" charset="-122"/>
              <a:ea typeface="微软雅黑" panose="020B0503020204020204" pitchFamily="34" charset="-122"/>
            </a:endParaRPr>
          </a:p>
        </p:txBody>
      </p:sp>
      <p:pic>
        <p:nvPicPr>
          <p:cNvPr id="6" name="Picture 2" descr="\\Sy\e\我图PPT\PNG政府党建\党标红色.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23000" contrast="47000"/>
                    </a14:imgEffect>
                  </a14:imgLayer>
                </a14:imgProps>
              </a:ext>
              <a:ext uri="{28A0092B-C50C-407E-A947-70E740481C1C}">
                <a14:useLocalDpi xmlns:a14="http://schemas.microsoft.com/office/drawing/2010/main" val="0"/>
              </a:ext>
            </a:extLst>
          </a:blip>
          <a:srcRect/>
          <a:stretch>
            <a:fillRect/>
          </a:stretch>
        </p:blipFill>
        <p:spPr bwMode="auto">
          <a:xfrm>
            <a:off x="830157" y="3465318"/>
            <a:ext cx="657855" cy="6578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矩形 6"/>
          <p:cNvSpPr/>
          <p:nvPr/>
        </p:nvSpPr>
        <p:spPr>
          <a:xfrm>
            <a:off x="1623365" y="3375291"/>
            <a:ext cx="6105611" cy="779534"/>
          </a:xfrm>
          <a:prstGeom prst="rect">
            <a:avLst/>
          </a:prstGeom>
        </p:spPr>
        <p:txBody>
          <a:bodyPr wrap="square" lIns="121884" tIns="60941" rIns="121884" bIns="60941">
            <a:spAutoFit/>
          </a:bodyPr>
          <a:lstStyle/>
          <a:p>
            <a:pPr defTabSz="1219170">
              <a:defRPr/>
            </a:pPr>
            <a:r>
              <a:rPr lang="zh-CN" altLang="en-US" sz="2133" dirty="0">
                <a:solidFill>
                  <a:srgbClr val="C00000"/>
                </a:solidFill>
                <a:latin typeface="微软雅黑" pitchFamily="34" charset="-122"/>
                <a:ea typeface="微软雅黑" pitchFamily="34" charset="-122"/>
              </a:rPr>
              <a:t>坚定理想信念，提高党性觉悟。坚定理想信念，提高党性觉悟。坚定理想信念，提高党性觉悟。</a:t>
            </a:r>
            <a:endParaRPr lang="zh-CN" altLang="en-US" sz="2133" b="1" kern="0" dirty="0">
              <a:ln w="1905"/>
              <a:solidFill>
                <a:srgbClr val="C00000"/>
              </a:solidFill>
              <a:latin typeface="微软雅黑" panose="020B0503020204020204" pitchFamily="34" charset="-122"/>
              <a:ea typeface="微软雅黑" panose="020B0503020204020204" pitchFamily="34" charset="-122"/>
            </a:endParaRPr>
          </a:p>
        </p:txBody>
      </p:sp>
      <p:pic>
        <p:nvPicPr>
          <p:cNvPr id="8" name="Picture 2" descr="\\Sy\e\我图PPT\PNG政府党建\党标红色.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23000" contrast="47000"/>
                    </a14:imgEffect>
                  </a14:imgLayer>
                </a14:imgProps>
              </a:ext>
              <a:ext uri="{28A0092B-C50C-407E-A947-70E740481C1C}">
                <a14:useLocalDpi xmlns:a14="http://schemas.microsoft.com/office/drawing/2010/main" val="0"/>
              </a:ext>
            </a:extLst>
          </a:blip>
          <a:srcRect/>
          <a:stretch>
            <a:fillRect/>
          </a:stretch>
        </p:blipFill>
        <p:spPr bwMode="auto">
          <a:xfrm>
            <a:off x="830157" y="5240845"/>
            <a:ext cx="657855" cy="6578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1623365" y="5214978"/>
            <a:ext cx="6105611" cy="779534"/>
          </a:xfrm>
          <a:prstGeom prst="rect">
            <a:avLst/>
          </a:prstGeom>
        </p:spPr>
        <p:txBody>
          <a:bodyPr wrap="square" lIns="121884" tIns="60941" rIns="121884" bIns="60941">
            <a:spAutoFit/>
          </a:bodyPr>
          <a:lstStyle/>
          <a:p>
            <a:pPr defTabSz="1219170">
              <a:defRPr/>
            </a:pPr>
            <a:r>
              <a:rPr lang="zh-CN" altLang="en-US" sz="2133" dirty="0">
                <a:solidFill>
                  <a:srgbClr val="C00000"/>
                </a:solidFill>
                <a:latin typeface="微软雅黑" pitchFamily="34" charset="-122"/>
                <a:ea typeface="微软雅黑" pitchFamily="34" charset="-122"/>
              </a:rPr>
              <a:t>坚定理想信念，提高党性觉悟。坚定理想信念，提高党性觉悟。坚定理想信念，提高党性觉悟。</a:t>
            </a:r>
            <a:endParaRPr lang="zh-CN" altLang="en-US" sz="2133" b="1" kern="0" dirty="0">
              <a:ln w="1905"/>
              <a:solidFill>
                <a:srgbClr val="C00000"/>
              </a:solidFill>
              <a:latin typeface="微软雅黑" panose="020B0503020204020204" pitchFamily="34" charset="-122"/>
              <a:ea typeface="微软雅黑" panose="020B0503020204020204" pitchFamily="34" charset="-122"/>
            </a:endParaRPr>
          </a:p>
        </p:txBody>
      </p:sp>
      <p:pic>
        <p:nvPicPr>
          <p:cNvPr id="10" name="Picture 2" descr="\\Sy\e\我图PPT\PNG政府党建\党标红色.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23000" contrast="47000"/>
                    </a14:imgEffect>
                  </a14:imgLayer>
                </a14:imgProps>
              </a:ext>
              <a:ext uri="{28A0092B-C50C-407E-A947-70E740481C1C}">
                <a14:useLocalDpi xmlns:a14="http://schemas.microsoft.com/office/drawing/2010/main" val="0"/>
              </a:ext>
            </a:extLst>
          </a:blip>
          <a:srcRect/>
          <a:stretch>
            <a:fillRect/>
          </a:stretch>
        </p:blipFill>
        <p:spPr bwMode="auto">
          <a:xfrm>
            <a:off x="830157" y="4425425"/>
            <a:ext cx="657855" cy="6578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1" name="矩形 10"/>
          <p:cNvSpPr/>
          <p:nvPr/>
        </p:nvSpPr>
        <p:spPr>
          <a:xfrm>
            <a:off x="1623365" y="4310688"/>
            <a:ext cx="6105611" cy="779534"/>
          </a:xfrm>
          <a:prstGeom prst="rect">
            <a:avLst/>
          </a:prstGeom>
        </p:spPr>
        <p:txBody>
          <a:bodyPr wrap="square" lIns="121884" tIns="60941" rIns="121884" bIns="60941">
            <a:spAutoFit/>
          </a:bodyPr>
          <a:lstStyle/>
          <a:p>
            <a:pPr defTabSz="1219170">
              <a:defRPr/>
            </a:pPr>
            <a:r>
              <a:rPr lang="zh-CN" altLang="en-US" sz="2133" dirty="0">
                <a:solidFill>
                  <a:srgbClr val="C00000"/>
                </a:solidFill>
                <a:latin typeface="微软雅黑" pitchFamily="34" charset="-122"/>
                <a:ea typeface="微软雅黑" pitchFamily="34" charset="-122"/>
              </a:rPr>
              <a:t>坚定理想信念，提高党性觉悟。坚定理想信念，提高党性觉悟。坚定理想信念，提高党性觉悟。</a:t>
            </a:r>
            <a:endParaRPr lang="zh-CN" altLang="en-US" sz="2133" b="1" kern="0" dirty="0">
              <a:ln w="1905"/>
              <a:solidFill>
                <a:srgbClr val="C00000"/>
              </a:solidFill>
              <a:latin typeface="微软雅黑" panose="020B0503020204020204" pitchFamily="34" charset="-122"/>
              <a:ea typeface="微软雅黑" panose="020B0503020204020204" pitchFamily="34" charset="-122"/>
            </a:endParaRPr>
          </a:p>
        </p:txBody>
      </p:sp>
      <p:pic>
        <p:nvPicPr>
          <p:cNvPr id="6146" name="Picture 2" descr="E:\00专题PPT\两学一做\86469d49-a796-4f5e-a80e-aa1742049da6.jpg"/>
          <p:cNvPicPr>
            <a:picLocks noChangeAspect="1" noChangeArrowheads="1"/>
          </p:cNvPicPr>
          <p:nvPr/>
        </p:nvPicPr>
        <p:blipFill rotWithShape="1">
          <a:blip r:embed="rId10">
            <a:extLst>
              <a:ext uri="{28A0092B-C50C-407E-A947-70E740481C1C}">
                <a14:useLocalDpi xmlns:a14="http://schemas.microsoft.com/office/drawing/2010/main" val="0"/>
              </a:ext>
            </a:extLst>
          </a:blip>
          <a:srcRect l="18682"/>
          <a:stretch/>
        </p:blipFill>
        <p:spPr bwMode="auto">
          <a:xfrm>
            <a:off x="7920997" y="3236980"/>
            <a:ext cx="3552395" cy="297633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14" name="矩形 13"/>
          <p:cNvSpPr/>
          <p:nvPr/>
        </p:nvSpPr>
        <p:spPr>
          <a:xfrm>
            <a:off x="1798824" y="236981"/>
            <a:ext cx="4891083"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三、</a:t>
            </a:r>
            <a:r>
              <a:rPr lang="en-US" altLang="zh-CN" sz="3200" b="1" dirty="0">
                <a:solidFill>
                  <a:schemeClr val="bg1"/>
                </a:solidFill>
                <a:latin typeface="微软雅黑" pitchFamily="34" charset="-122"/>
                <a:ea typeface="微软雅黑" pitchFamily="34" charset="-122"/>
              </a:rPr>
              <a:t>2018</a:t>
            </a:r>
            <a:r>
              <a:rPr lang="zh-CN" altLang="en-US" sz="3200" b="1" dirty="0">
                <a:solidFill>
                  <a:schemeClr val="bg1"/>
                </a:solidFill>
                <a:latin typeface="微软雅黑" pitchFamily="34" charset="-122"/>
                <a:ea typeface="微软雅黑" pitchFamily="34" charset="-122"/>
              </a:rPr>
              <a:t>年重点工作任务</a:t>
            </a:r>
          </a:p>
        </p:txBody>
      </p:sp>
    </p:spTree>
    <p:extLst>
      <p:ext uri="{BB962C8B-B14F-4D97-AF65-F5344CB8AC3E}">
        <p14:creationId xmlns:p14="http://schemas.microsoft.com/office/powerpoint/2010/main" val="1579673659"/>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11"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00" fill="hold"/>
                                        <p:tgtEl>
                                          <p:spTgt spid="3"/>
                                        </p:tgtEl>
                                        <p:attrNameLst>
                                          <p:attrName>ppt_w</p:attrName>
                                        </p:attrNameLst>
                                      </p:cBhvr>
                                      <p:tavLst>
                                        <p:tav tm="0">
                                          <p:val>
                                            <p:fltVal val="0"/>
                                          </p:val>
                                        </p:tav>
                                        <p:tav tm="100000">
                                          <p:val>
                                            <p:strVal val="#ppt_w"/>
                                          </p:val>
                                        </p:tav>
                                      </p:tavLst>
                                    </p:anim>
                                    <p:anim calcmode="lin" valueType="num">
                                      <p:cBhvr>
                                        <p:cTn id="12" dur="200" fill="hold"/>
                                        <p:tgtEl>
                                          <p:spTgt spid="3"/>
                                        </p:tgtEl>
                                        <p:attrNameLst>
                                          <p:attrName>ppt_h</p:attrName>
                                        </p:attrNameLst>
                                      </p:cBhvr>
                                      <p:tavLst>
                                        <p:tav tm="0">
                                          <p:val>
                                            <p:fltVal val="0"/>
                                          </p:val>
                                        </p:tav>
                                        <p:tav tm="100000">
                                          <p:val>
                                            <p:strVal val="#ppt_h"/>
                                          </p:val>
                                        </p:tav>
                                      </p:tavLst>
                                    </p:anim>
                                    <p:animEffect transition="in" filter="fade">
                                      <p:cBhvr>
                                        <p:cTn id="13" dur="200"/>
                                        <p:tgtEl>
                                          <p:spTgt spid="3"/>
                                        </p:tgtEl>
                                      </p:cBhvr>
                                    </p:animEffect>
                                  </p:childTnLst>
                                </p:cTn>
                              </p:par>
                            </p:childTnLst>
                          </p:cTn>
                        </p:par>
                        <p:par>
                          <p:cTn id="14" fill="hold">
                            <p:stCondLst>
                              <p:cond delay="700"/>
                            </p:stCondLst>
                            <p:childTnLst>
                              <p:par>
                                <p:cTn id="15" presetID="6" presetClass="emph" presetSubtype="0" fill="hold" grpId="1" nodeType="afterEffect">
                                  <p:stCondLst>
                                    <p:cond delay="0"/>
                                  </p:stCondLst>
                                  <p:childTnLst>
                                    <p:animScale>
                                      <p:cBhvr>
                                        <p:cTn id="16" dur="100" fill="hold"/>
                                        <p:tgtEl>
                                          <p:spTgt spid="3"/>
                                        </p:tgtEl>
                                      </p:cBhvr>
                                      <p:by x="115000" y="115000"/>
                                    </p:animScale>
                                  </p:childTnLst>
                                </p:cTn>
                              </p:par>
                              <p:par>
                                <p:cTn id="17" presetID="6" presetClass="emph" presetSubtype="0" fill="hold" grpId="2" nodeType="withEffect">
                                  <p:stCondLst>
                                    <p:cond delay="200"/>
                                  </p:stCondLst>
                                  <p:childTnLst>
                                    <p:animScale>
                                      <p:cBhvr>
                                        <p:cTn id="18" dur="100" fill="hold"/>
                                        <p:tgtEl>
                                          <p:spTgt spid="3"/>
                                        </p:tgtEl>
                                      </p:cBhvr>
                                      <p:by x="85000" y="85000"/>
                                    </p:animScale>
                                  </p:childTnLst>
                                </p:cTn>
                              </p:par>
                            </p:childTnLst>
                          </p:cTn>
                        </p:par>
                        <p:par>
                          <p:cTn id="19" fill="hold">
                            <p:stCondLst>
                              <p:cond delay="1000"/>
                            </p:stCondLst>
                            <p:childTnLst>
                              <p:par>
                                <p:cTn id="20" presetID="6" presetClass="emph" presetSubtype="0" fill="hold" grpId="3" nodeType="afterEffect">
                                  <p:stCondLst>
                                    <p:cond delay="0"/>
                                  </p:stCondLst>
                                  <p:childTnLst>
                                    <p:animScale>
                                      <p:cBhvr>
                                        <p:cTn id="21" dur="100" fill="hold"/>
                                        <p:tgtEl>
                                          <p:spTgt spid="3"/>
                                        </p:tgtEl>
                                      </p:cBhvr>
                                      <p:by x="105000" y="105000"/>
                                    </p:animScale>
                                  </p:childTnLst>
                                </p:cTn>
                              </p:par>
                              <p:par>
                                <p:cTn id="22" presetID="6" presetClass="emph" presetSubtype="0" fill="hold" grpId="4" nodeType="withEffect">
                                  <p:stCondLst>
                                    <p:cond delay="200"/>
                                  </p:stCondLst>
                                  <p:childTnLst>
                                    <p:animScale>
                                      <p:cBhvr>
                                        <p:cTn id="23" dur="100" fill="hold"/>
                                        <p:tgtEl>
                                          <p:spTgt spid="3"/>
                                        </p:tgtEl>
                                      </p:cBhvr>
                                      <p:by x="95000" y="95000"/>
                                    </p:animScale>
                                  </p:childTnLst>
                                </p:cTn>
                              </p:par>
                            </p:childTnLst>
                          </p:cTn>
                        </p:par>
                        <p:par>
                          <p:cTn id="24" fill="hold">
                            <p:stCondLst>
                              <p:cond delay="1300"/>
                            </p:stCondLst>
                            <p:childTnLst>
                              <p:par>
                                <p:cTn id="25" presetID="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800"/>
                            </p:stCondLst>
                            <p:childTnLst>
                              <p:par>
                                <p:cTn id="30" presetID="22" presetClass="entr" presetSubtype="8"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2300"/>
                            </p:stCondLst>
                            <p:childTnLst>
                              <p:par>
                                <p:cTn id="34" presetID="2" presetClass="entr" presetSubtype="4"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 calcmode="lin" valueType="num">
                                      <p:cBhvr additive="base">
                                        <p:cTn id="36" dur="500" fill="hold"/>
                                        <p:tgtEl>
                                          <p:spTgt spid="6"/>
                                        </p:tgtEl>
                                        <p:attrNameLst>
                                          <p:attrName>ppt_x</p:attrName>
                                        </p:attrNameLst>
                                      </p:cBhvr>
                                      <p:tavLst>
                                        <p:tav tm="0">
                                          <p:val>
                                            <p:strVal val="#ppt_x"/>
                                          </p:val>
                                        </p:tav>
                                        <p:tav tm="100000">
                                          <p:val>
                                            <p:strVal val="#ppt_x"/>
                                          </p:val>
                                        </p:tav>
                                      </p:tavLst>
                                    </p:anim>
                                    <p:anim calcmode="lin" valueType="num">
                                      <p:cBhvr additive="base">
                                        <p:cTn id="37" dur="500" fill="hold"/>
                                        <p:tgtEl>
                                          <p:spTgt spid="6"/>
                                        </p:tgtEl>
                                        <p:attrNameLst>
                                          <p:attrName>ppt_y</p:attrName>
                                        </p:attrNameLst>
                                      </p:cBhvr>
                                      <p:tavLst>
                                        <p:tav tm="0">
                                          <p:val>
                                            <p:strVal val="1+#ppt_h/2"/>
                                          </p:val>
                                        </p:tav>
                                        <p:tav tm="100000">
                                          <p:val>
                                            <p:strVal val="#ppt_y"/>
                                          </p:val>
                                        </p:tav>
                                      </p:tavLst>
                                    </p:anim>
                                  </p:childTnLst>
                                </p:cTn>
                              </p:par>
                            </p:childTnLst>
                          </p:cTn>
                        </p:par>
                        <p:par>
                          <p:cTn id="38" fill="hold">
                            <p:stCondLst>
                              <p:cond delay="2800"/>
                            </p:stCondLst>
                            <p:childTnLst>
                              <p:par>
                                <p:cTn id="39" presetID="22" presetClass="entr" presetSubtype="8"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left)">
                                      <p:cBhvr>
                                        <p:cTn id="41" dur="500"/>
                                        <p:tgtEl>
                                          <p:spTgt spid="7"/>
                                        </p:tgtEl>
                                      </p:cBhvr>
                                    </p:animEffect>
                                  </p:childTnLst>
                                </p:cTn>
                              </p:par>
                            </p:childTnLst>
                          </p:cTn>
                        </p:par>
                        <p:par>
                          <p:cTn id="42" fill="hold">
                            <p:stCondLst>
                              <p:cond delay="3300"/>
                            </p:stCondLst>
                            <p:childTnLst>
                              <p:par>
                                <p:cTn id="43" presetID="2" presetClass="entr" presetSubtype="4"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additive="base">
                                        <p:cTn id="45" dur="500" fill="hold"/>
                                        <p:tgtEl>
                                          <p:spTgt spid="10"/>
                                        </p:tgtEl>
                                        <p:attrNameLst>
                                          <p:attrName>ppt_x</p:attrName>
                                        </p:attrNameLst>
                                      </p:cBhvr>
                                      <p:tavLst>
                                        <p:tav tm="0">
                                          <p:val>
                                            <p:strVal val="#ppt_x"/>
                                          </p:val>
                                        </p:tav>
                                        <p:tav tm="100000">
                                          <p:val>
                                            <p:strVal val="#ppt_x"/>
                                          </p:val>
                                        </p:tav>
                                      </p:tavLst>
                                    </p:anim>
                                    <p:anim calcmode="lin" valueType="num">
                                      <p:cBhvr additive="base">
                                        <p:cTn id="46" dur="500" fill="hold"/>
                                        <p:tgtEl>
                                          <p:spTgt spid="10"/>
                                        </p:tgtEl>
                                        <p:attrNameLst>
                                          <p:attrName>ppt_y</p:attrName>
                                        </p:attrNameLst>
                                      </p:cBhvr>
                                      <p:tavLst>
                                        <p:tav tm="0">
                                          <p:val>
                                            <p:strVal val="1+#ppt_h/2"/>
                                          </p:val>
                                        </p:tav>
                                        <p:tav tm="100000">
                                          <p:val>
                                            <p:strVal val="#ppt_y"/>
                                          </p:val>
                                        </p:tav>
                                      </p:tavLst>
                                    </p:anim>
                                  </p:childTnLst>
                                </p:cTn>
                              </p:par>
                            </p:childTnLst>
                          </p:cTn>
                        </p:par>
                        <p:par>
                          <p:cTn id="47" fill="hold">
                            <p:stCondLst>
                              <p:cond delay="3800"/>
                            </p:stCondLst>
                            <p:childTnLst>
                              <p:par>
                                <p:cTn id="48" presetID="22" presetClass="entr" presetSubtype="8" fill="hold" grpId="0"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left)">
                                      <p:cBhvr>
                                        <p:cTn id="50" dur="500"/>
                                        <p:tgtEl>
                                          <p:spTgt spid="11"/>
                                        </p:tgtEl>
                                      </p:cBhvr>
                                    </p:animEffect>
                                  </p:childTnLst>
                                </p:cTn>
                              </p:par>
                            </p:childTnLst>
                          </p:cTn>
                        </p:par>
                        <p:par>
                          <p:cTn id="51" fill="hold">
                            <p:stCondLst>
                              <p:cond delay="4300"/>
                            </p:stCondLst>
                            <p:childTnLst>
                              <p:par>
                                <p:cTn id="52" presetID="2" presetClass="entr" presetSubtype="4" fill="hold"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1+#ppt_h/2"/>
                                          </p:val>
                                        </p:tav>
                                        <p:tav tm="100000">
                                          <p:val>
                                            <p:strVal val="#ppt_y"/>
                                          </p:val>
                                        </p:tav>
                                      </p:tavLst>
                                    </p:anim>
                                  </p:childTnLst>
                                </p:cTn>
                              </p:par>
                            </p:childTnLst>
                          </p:cTn>
                        </p:par>
                        <p:par>
                          <p:cTn id="56" fill="hold">
                            <p:stCondLst>
                              <p:cond delay="4800"/>
                            </p:stCondLst>
                            <p:childTnLst>
                              <p:par>
                                <p:cTn id="57" presetID="22" presetClass="entr" presetSubtype="8" fill="hold" grpId="0" nodeType="afterEffect">
                                  <p:stCondLst>
                                    <p:cond delay="0"/>
                                  </p:stCondLst>
                                  <p:childTnLst>
                                    <p:set>
                                      <p:cBhvr>
                                        <p:cTn id="58" dur="1" fill="hold">
                                          <p:stCondLst>
                                            <p:cond delay="0"/>
                                          </p:stCondLst>
                                        </p:cTn>
                                        <p:tgtEl>
                                          <p:spTgt spid="9"/>
                                        </p:tgtEl>
                                        <p:attrNameLst>
                                          <p:attrName>style.visibility</p:attrName>
                                        </p:attrNameLst>
                                      </p:cBhvr>
                                      <p:to>
                                        <p:strVal val="visible"/>
                                      </p:to>
                                    </p:set>
                                    <p:animEffect transition="in" filter="wipe(left)">
                                      <p:cBhvr>
                                        <p:cTn id="59" dur="500"/>
                                        <p:tgtEl>
                                          <p:spTgt spid="9"/>
                                        </p:tgtEl>
                                      </p:cBhvr>
                                    </p:animEffect>
                                  </p:childTnLst>
                                </p:cTn>
                              </p:par>
                            </p:childTnLst>
                          </p:cTn>
                        </p:par>
                        <p:par>
                          <p:cTn id="60" fill="hold">
                            <p:stCondLst>
                              <p:cond delay="5300"/>
                            </p:stCondLst>
                            <p:childTnLst>
                              <p:par>
                                <p:cTn id="61" presetID="6" presetClass="entr" presetSubtype="16" fill="hold" nodeType="afterEffect">
                                  <p:stCondLst>
                                    <p:cond delay="0"/>
                                  </p:stCondLst>
                                  <p:childTnLst>
                                    <p:set>
                                      <p:cBhvr>
                                        <p:cTn id="62" dur="1" fill="hold">
                                          <p:stCondLst>
                                            <p:cond delay="0"/>
                                          </p:stCondLst>
                                        </p:cTn>
                                        <p:tgtEl>
                                          <p:spTgt spid="6146"/>
                                        </p:tgtEl>
                                        <p:attrNameLst>
                                          <p:attrName>style.visibility</p:attrName>
                                        </p:attrNameLst>
                                      </p:cBhvr>
                                      <p:to>
                                        <p:strVal val="visible"/>
                                      </p:to>
                                    </p:set>
                                    <p:animEffect transition="in" filter="circle(in)">
                                      <p:cBhvr>
                                        <p:cTn id="63" dur="1250"/>
                                        <p:tgtEl>
                                          <p:spTgt spid="6146"/>
                                        </p:tgtEl>
                                      </p:cBhvr>
                                    </p:animEffect>
                                  </p:childTnLst>
                                </p:cTn>
                              </p:par>
                            </p:childTnLst>
                          </p:cTn>
                        </p:par>
                        <p:par>
                          <p:cTn id="64" fill="hold">
                            <p:stCondLst>
                              <p:cond delay="6550"/>
                            </p:stCondLst>
                            <p:childTnLst>
                              <p:par>
                                <p:cTn id="65" presetID="22" presetClass="entr" presetSubtype="8"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wipe(left)">
                                      <p:cBhvr>
                                        <p:cTn id="6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3" grpId="3"/>
      <p:bldP spid="3" grpId="4"/>
      <p:bldP spid="5" grpId="0"/>
      <p:bldP spid="7" grpId="0"/>
      <p:bldP spid="9" grpId="0"/>
      <p:bldP spid="11" grpId="0"/>
      <p:bldP spid="1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我图PPT\00001PNG素材\01党委政府\未标题-2.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7000" contrast="23000"/>
                    </a14:imgEffect>
                  </a14:imgLayer>
                </a14:imgProps>
              </a:ext>
              <a:ext uri="{28A0092B-C50C-407E-A947-70E740481C1C}">
                <a14:useLocalDpi xmlns:a14="http://schemas.microsoft.com/office/drawing/2010/main" val="0"/>
              </a:ext>
            </a:extLst>
          </a:blip>
          <a:srcRect/>
          <a:stretch>
            <a:fillRect/>
          </a:stretch>
        </p:blipFill>
        <p:spPr bwMode="auto">
          <a:xfrm>
            <a:off x="2969338" y="1005540"/>
            <a:ext cx="5407585" cy="174123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3672399" y="1773626"/>
            <a:ext cx="2646878" cy="584775"/>
          </a:xfrm>
          <a:prstGeom prst="rect">
            <a:avLst/>
          </a:prstGeom>
        </p:spPr>
        <p:txBody>
          <a:bodyPr wrap="none">
            <a:spAutoFit/>
          </a:bodyPr>
          <a:lstStyle/>
          <a:p>
            <a:pPr lvl="0">
              <a:defRPr/>
            </a:pPr>
            <a:r>
              <a:rPr lang="zh-CN" altLang="en-US" sz="3200" b="1" dirty="0">
                <a:solidFill>
                  <a:srgbClr val="FFFF00"/>
                </a:solidFill>
                <a:latin typeface="微软雅黑" pitchFamily="34" charset="-122"/>
                <a:ea typeface="微软雅黑" pitchFamily="34" charset="-122"/>
              </a:rPr>
              <a:t>提高党性觉悟</a:t>
            </a:r>
            <a:endParaRPr lang="zh-CN" altLang="en-US" sz="3200" b="1" kern="0" cap="all" dirty="0">
              <a:ln w="0">
                <a:noFill/>
              </a:ln>
              <a:solidFill>
                <a:srgbClr val="FFFF00"/>
              </a:solidFill>
              <a:latin typeface="微软雅黑" pitchFamily="34" charset="-122"/>
              <a:ea typeface="微软雅黑" pitchFamily="34" charset="-122"/>
            </a:endParaRPr>
          </a:p>
        </p:txBody>
      </p:sp>
      <p:pic>
        <p:nvPicPr>
          <p:cNvPr id="4" name="Picture 2" descr="\\Sy\e\我图PPT\PNG政府党建\党标红色.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23000" contrast="47000"/>
                    </a14:imgEffect>
                  </a14:imgLayer>
                </a14:imgProps>
              </a:ext>
              <a:ext uri="{28A0092B-C50C-407E-A947-70E740481C1C}">
                <a14:useLocalDpi xmlns:a14="http://schemas.microsoft.com/office/drawing/2010/main" val="0"/>
              </a:ext>
            </a:extLst>
          </a:blip>
          <a:srcRect/>
          <a:stretch>
            <a:fillRect/>
          </a:stretch>
        </p:blipFill>
        <p:spPr bwMode="auto">
          <a:xfrm>
            <a:off x="2928443" y="2709766"/>
            <a:ext cx="657855" cy="6578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矩形 4"/>
          <p:cNvSpPr/>
          <p:nvPr/>
        </p:nvSpPr>
        <p:spPr>
          <a:xfrm>
            <a:off x="3587711" y="2613756"/>
            <a:ext cx="8023039" cy="2421394"/>
          </a:xfrm>
          <a:prstGeom prst="rect">
            <a:avLst/>
          </a:prstGeom>
        </p:spPr>
        <p:txBody>
          <a:bodyPr wrap="square" lIns="121884" tIns="60941" rIns="121884" bIns="60941">
            <a:spAutoFit/>
          </a:bodyPr>
          <a:lstStyle/>
          <a:p>
            <a:pPr defTabSz="1219170">
              <a:lnSpc>
                <a:spcPct val="150000"/>
              </a:lnSpc>
              <a:defRPr/>
            </a:pPr>
            <a:r>
              <a:rPr lang="zh-CN" altLang="en-US" sz="2489" dirty="0">
                <a:solidFill>
                  <a:srgbClr val="C00000"/>
                </a:solidFill>
                <a:latin typeface="微软雅黑" pitchFamily="34" charset="-122"/>
                <a:ea typeface="微软雅黑" pitchFamily="34" charset="-122"/>
              </a:rPr>
              <a:t>坚定理想信念，提高党性觉悟。坚定理想信念，提高党性觉悟。坚定理想信念，提高党性觉悟。坚定理想信念，提高党性觉悟。坚定理想信念，提高党性觉悟。坚定理想信念，提高党性觉悟。</a:t>
            </a:r>
            <a:endParaRPr lang="zh-CN" altLang="en-US" sz="2489" b="1" kern="0" dirty="0">
              <a:ln w="1905"/>
              <a:solidFill>
                <a:srgbClr val="C00000"/>
              </a:solidFill>
              <a:latin typeface="微软雅黑" panose="020B0503020204020204" pitchFamily="34" charset="-122"/>
              <a:ea typeface="微软雅黑" panose="020B0503020204020204" pitchFamily="34" charset="-122"/>
            </a:endParaRPr>
          </a:p>
        </p:txBody>
      </p:sp>
      <p:pic>
        <p:nvPicPr>
          <p:cNvPr id="8" name="Picture 2" descr="\\Sy\e\我图PPT\PNG政府党建\党标红色.png"/>
          <p:cNvPicPr>
            <a:picLocks noChangeAspect="1" noChangeArrowheads="1"/>
          </p:cNvPicPr>
          <p:nvPr/>
        </p:nvPicPr>
        <p:blipFill>
          <a:blip r:embed="rId8" cstate="print">
            <a:extLst>
              <a:ext uri="{BEBA8EAE-BF5A-486C-A8C5-ECC9F3942E4B}">
                <a14:imgProps xmlns:a14="http://schemas.microsoft.com/office/drawing/2010/main">
                  <a14:imgLayer r:embed="rId9">
                    <a14:imgEffect>
                      <a14:brightnessContrast bright="-23000" contrast="47000"/>
                    </a14:imgEffect>
                  </a14:imgLayer>
                </a14:imgProps>
              </a:ext>
              <a:ext uri="{28A0092B-C50C-407E-A947-70E740481C1C}">
                <a14:useLocalDpi xmlns:a14="http://schemas.microsoft.com/office/drawing/2010/main" val="0"/>
              </a:ext>
            </a:extLst>
          </a:blip>
          <a:srcRect/>
          <a:stretch>
            <a:fillRect/>
          </a:stretch>
        </p:blipFill>
        <p:spPr bwMode="auto">
          <a:xfrm>
            <a:off x="2928443" y="4557935"/>
            <a:ext cx="657855" cy="6578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 name="矩形 8"/>
          <p:cNvSpPr/>
          <p:nvPr/>
        </p:nvSpPr>
        <p:spPr>
          <a:xfrm>
            <a:off x="3584742" y="4461925"/>
            <a:ext cx="8025555" cy="2421394"/>
          </a:xfrm>
          <a:prstGeom prst="rect">
            <a:avLst/>
          </a:prstGeom>
        </p:spPr>
        <p:txBody>
          <a:bodyPr wrap="square" lIns="121884" tIns="60941" rIns="121884" bIns="60941">
            <a:spAutoFit/>
          </a:bodyPr>
          <a:lstStyle/>
          <a:p>
            <a:pPr defTabSz="1219170">
              <a:lnSpc>
                <a:spcPct val="150000"/>
              </a:lnSpc>
              <a:defRPr/>
            </a:pPr>
            <a:r>
              <a:rPr lang="zh-CN" altLang="en-US" sz="2489" dirty="0">
                <a:solidFill>
                  <a:srgbClr val="C00000"/>
                </a:solidFill>
                <a:latin typeface="微软雅黑" pitchFamily="34" charset="-122"/>
                <a:ea typeface="微软雅黑" pitchFamily="34" charset="-122"/>
              </a:rPr>
              <a:t>坚定理想信念，提高党性觉悟。坚定理想信念，提高党性觉悟。坚定理想信念，提高党性觉悟。坚定理想信念，提高党性觉悟。坚定理想信念，提高党性觉悟。坚定理想信念，提高党性觉悟。</a:t>
            </a:r>
            <a:endParaRPr lang="zh-CN" altLang="en-US" sz="2489" b="1" kern="0" dirty="0">
              <a:ln w="1905"/>
              <a:solidFill>
                <a:srgbClr val="C00000"/>
              </a:solidFill>
              <a:latin typeface="微软雅黑" panose="020B0503020204020204" pitchFamily="34" charset="-122"/>
              <a:ea typeface="微软雅黑" panose="020B0503020204020204" pitchFamily="34" charset="-122"/>
            </a:endParaRPr>
          </a:p>
        </p:txBody>
      </p:sp>
      <p:pic>
        <p:nvPicPr>
          <p:cNvPr id="4098" name="Picture 2" descr="E:\0000000我图PPT\00001PNG素材\01党委政府\习主席23.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00448" y="1005540"/>
            <a:ext cx="2700740" cy="5629109"/>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1798824" y="236981"/>
            <a:ext cx="4891083"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三、</a:t>
            </a:r>
            <a:r>
              <a:rPr lang="en-US" altLang="zh-CN" sz="3200" b="1" dirty="0">
                <a:solidFill>
                  <a:schemeClr val="bg1"/>
                </a:solidFill>
                <a:latin typeface="微软雅黑" pitchFamily="34" charset="-122"/>
                <a:ea typeface="微软雅黑" pitchFamily="34" charset="-122"/>
              </a:rPr>
              <a:t>2018</a:t>
            </a:r>
            <a:r>
              <a:rPr lang="zh-CN" altLang="en-US" sz="3200" b="1" dirty="0">
                <a:solidFill>
                  <a:schemeClr val="bg1"/>
                </a:solidFill>
                <a:latin typeface="微软雅黑" pitchFamily="34" charset="-122"/>
                <a:ea typeface="微软雅黑" pitchFamily="34" charset="-122"/>
              </a:rPr>
              <a:t>年重点工作任务</a:t>
            </a:r>
          </a:p>
        </p:txBody>
      </p:sp>
    </p:spTree>
    <p:extLst>
      <p:ext uri="{BB962C8B-B14F-4D97-AF65-F5344CB8AC3E}">
        <p14:creationId xmlns:p14="http://schemas.microsoft.com/office/powerpoint/2010/main" val="1090828459"/>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11"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098"/>
                                        </p:tgtEl>
                                        <p:attrNameLst>
                                          <p:attrName>style.visibility</p:attrName>
                                        </p:attrNameLst>
                                      </p:cBhvr>
                                      <p:to>
                                        <p:strVal val="visible"/>
                                      </p:to>
                                    </p:set>
                                    <p:anim calcmode="lin" valueType="num">
                                      <p:cBhvr additive="base">
                                        <p:cTn id="7" dur="500" fill="hold"/>
                                        <p:tgtEl>
                                          <p:spTgt spid="4098"/>
                                        </p:tgtEl>
                                        <p:attrNameLst>
                                          <p:attrName>ppt_x</p:attrName>
                                        </p:attrNameLst>
                                      </p:cBhvr>
                                      <p:tavLst>
                                        <p:tav tm="0">
                                          <p:val>
                                            <p:strVal val="0-#ppt_w/2"/>
                                          </p:val>
                                        </p:tav>
                                        <p:tav tm="100000">
                                          <p:val>
                                            <p:strVal val="#ppt_x"/>
                                          </p:val>
                                        </p:tav>
                                      </p:tavLst>
                                    </p:anim>
                                    <p:anim calcmode="lin" valueType="num">
                                      <p:cBhvr additive="base">
                                        <p:cTn id="8" dur="500" fill="hold"/>
                                        <p:tgtEl>
                                          <p:spTgt spid="409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par>
                          <p:cTn id="13" fill="hold">
                            <p:stCondLst>
                              <p:cond delay="1000"/>
                            </p:stCondLst>
                            <p:childTnLst>
                              <p:par>
                                <p:cTn id="14" presetID="53"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 calcmode="lin" valueType="num">
                                      <p:cBhvr>
                                        <p:cTn id="16" dur="200" fill="hold"/>
                                        <p:tgtEl>
                                          <p:spTgt spid="3"/>
                                        </p:tgtEl>
                                        <p:attrNameLst>
                                          <p:attrName>ppt_w</p:attrName>
                                        </p:attrNameLst>
                                      </p:cBhvr>
                                      <p:tavLst>
                                        <p:tav tm="0">
                                          <p:val>
                                            <p:fltVal val="0"/>
                                          </p:val>
                                        </p:tav>
                                        <p:tav tm="100000">
                                          <p:val>
                                            <p:strVal val="#ppt_w"/>
                                          </p:val>
                                        </p:tav>
                                      </p:tavLst>
                                    </p:anim>
                                    <p:anim calcmode="lin" valueType="num">
                                      <p:cBhvr>
                                        <p:cTn id="17" dur="200" fill="hold"/>
                                        <p:tgtEl>
                                          <p:spTgt spid="3"/>
                                        </p:tgtEl>
                                        <p:attrNameLst>
                                          <p:attrName>ppt_h</p:attrName>
                                        </p:attrNameLst>
                                      </p:cBhvr>
                                      <p:tavLst>
                                        <p:tav tm="0">
                                          <p:val>
                                            <p:fltVal val="0"/>
                                          </p:val>
                                        </p:tav>
                                        <p:tav tm="100000">
                                          <p:val>
                                            <p:strVal val="#ppt_h"/>
                                          </p:val>
                                        </p:tav>
                                      </p:tavLst>
                                    </p:anim>
                                    <p:animEffect transition="in" filter="fade">
                                      <p:cBhvr>
                                        <p:cTn id="18" dur="200"/>
                                        <p:tgtEl>
                                          <p:spTgt spid="3"/>
                                        </p:tgtEl>
                                      </p:cBhvr>
                                    </p:animEffect>
                                  </p:childTnLst>
                                </p:cTn>
                              </p:par>
                            </p:childTnLst>
                          </p:cTn>
                        </p:par>
                        <p:par>
                          <p:cTn id="19" fill="hold">
                            <p:stCondLst>
                              <p:cond delay="1200"/>
                            </p:stCondLst>
                            <p:childTnLst>
                              <p:par>
                                <p:cTn id="20" presetID="6" presetClass="emph" presetSubtype="0" fill="hold" grpId="1" nodeType="afterEffect">
                                  <p:stCondLst>
                                    <p:cond delay="0"/>
                                  </p:stCondLst>
                                  <p:childTnLst>
                                    <p:animScale>
                                      <p:cBhvr>
                                        <p:cTn id="21" dur="100" fill="hold"/>
                                        <p:tgtEl>
                                          <p:spTgt spid="3"/>
                                        </p:tgtEl>
                                      </p:cBhvr>
                                      <p:by x="115000" y="115000"/>
                                    </p:animScale>
                                  </p:childTnLst>
                                </p:cTn>
                              </p:par>
                              <p:par>
                                <p:cTn id="22" presetID="6" presetClass="emph" presetSubtype="0" fill="hold" grpId="2" nodeType="withEffect">
                                  <p:stCondLst>
                                    <p:cond delay="200"/>
                                  </p:stCondLst>
                                  <p:childTnLst>
                                    <p:animScale>
                                      <p:cBhvr>
                                        <p:cTn id="23" dur="100" fill="hold"/>
                                        <p:tgtEl>
                                          <p:spTgt spid="3"/>
                                        </p:tgtEl>
                                      </p:cBhvr>
                                      <p:by x="85000" y="85000"/>
                                    </p:animScale>
                                  </p:childTnLst>
                                </p:cTn>
                              </p:par>
                            </p:childTnLst>
                          </p:cTn>
                        </p:par>
                        <p:par>
                          <p:cTn id="24" fill="hold">
                            <p:stCondLst>
                              <p:cond delay="1500"/>
                            </p:stCondLst>
                            <p:childTnLst>
                              <p:par>
                                <p:cTn id="25" presetID="6" presetClass="emph" presetSubtype="0" fill="hold" grpId="3" nodeType="afterEffect">
                                  <p:stCondLst>
                                    <p:cond delay="0"/>
                                  </p:stCondLst>
                                  <p:childTnLst>
                                    <p:animScale>
                                      <p:cBhvr>
                                        <p:cTn id="26" dur="100" fill="hold"/>
                                        <p:tgtEl>
                                          <p:spTgt spid="3"/>
                                        </p:tgtEl>
                                      </p:cBhvr>
                                      <p:by x="105000" y="105000"/>
                                    </p:animScale>
                                  </p:childTnLst>
                                </p:cTn>
                              </p:par>
                              <p:par>
                                <p:cTn id="27" presetID="6" presetClass="emph" presetSubtype="0" fill="hold" grpId="4" nodeType="withEffect">
                                  <p:stCondLst>
                                    <p:cond delay="200"/>
                                  </p:stCondLst>
                                  <p:childTnLst>
                                    <p:animScale>
                                      <p:cBhvr>
                                        <p:cTn id="28" dur="100" fill="hold"/>
                                        <p:tgtEl>
                                          <p:spTgt spid="3"/>
                                        </p:tgtEl>
                                      </p:cBhvr>
                                      <p:by x="95000" y="95000"/>
                                    </p:animScale>
                                  </p:childTnLst>
                                </p:cTn>
                              </p:par>
                            </p:childTnLst>
                          </p:cTn>
                        </p:par>
                        <p:par>
                          <p:cTn id="29" fill="hold">
                            <p:stCondLst>
                              <p:cond delay="18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2300"/>
                            </p:stCondLst>
                            <p:childTnLst>
                              <p:par>
                                <p:cTn id="35" presetID="22" presetClass="entr" presetSubtype="8"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500"/>
                                        <p:tgtEl>
                                          <p:spTgt spid="5"/>
                                        </p:tgtEl>
                                      </p:cBhvr>
                                    </p:animEffect>
                                  </p:childTnLst>
                                </p:cTn>
                              </p:par>
                            </p:childTnLst>
                          </p:cTn>
                        </p:par>
                        <p:par>
                          <p:cTn id="38" fill="hold">
                            <p:stCondLst>
                              <p:cond delay="2800"/>
                            </p:stCondLst>
                            <p:childTnLst>
                              <p:par>
                                <p:cTn id="39" presetID="2" presetClass="entr" presetSubtype="4" fill="hold"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ppt_x"/>
                                          </p:val>
                                        </p:tav>
                                        <p:tav tm="100000">
                                          <p:val>
                                            <p:strVal val="#ppt_x"/>
                                          </p:val>
                                        </p:tav>
                                      </p:tavLst>
                                    </p:anim>
                                    <p:anim calcmode="lin" valueType="num">
                                      <p:cBhvr additive="base">
                                        <p:cTn id="42" dur="500" fill="hold"/>
                                        <p:tgtEl>
                                          <p:spTgt spid="8"/>
                                        </p:tgtEl>
                                        <p:attrNameLst>
                                          <p:attrName>ppt_y</p:attrName>
                                        </p:attrNameLst>
                                      </p:cBhvr>
                                      <p:tavLst>
                                        <p:tav tm="0">
                                          <p:val>
                                            <p:strVal val="1+#ppt_h/2"/>
                                          </p:val>
                                        </p:tav>
                                        <p:tav tm="100000">
                                          <p:val>
                                            <p:strVal val="#ppt_y"/>
                                          </p:val>
                                        </p:tav>
                                      </p:tavLst>
                                    </p:anim>
                                  </p:childTnLst>
                                </p:cTn>
                              </p:par>
                            </p:childTnLst>
                          </p:cTn>
                        </p:par>
                        <p:par>
                          <p:cTn id="43" fill="hold">
                            <p:stCondLst>
                              <p:cond delay="3300"/>
                            </p:stCondLst>
                            <p:childTnLst>
                              <p:par>
                                <p:cTn id="44" presetID="22" presetClass="entr" presetSubtype="8"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par>
                          <p:cTn id="47" fill="hold">
                            <p:stCondLst>
                              <p:cond delay="3800"/>
                            </p:stCondLst>
                            <p:childTnLst>
                              <p:par>
                                <p:cTn id="48" presetID="22" presetClass="entr" presetSubtype="8"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wipe(left)">
                                      <p:cBhvr>
                                        <p:cTn id="5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3" grpId="3"/>
      <p:bldP spid="3" grpId="4"/>
      <p:bldP spid="5" grpId="0"/>
      <p:bldP spid="9"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我图PPT\00001PNG素材\01党委政府\未标题-2.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10000" contrast="39000"/>
                    </a14:imgEffect>
                  </a14:imgLayer>
                </a14:imgProps>
              </a:ext>
              <a:ext uri="{28A0092B-C50C-407E-A947-70E740481C1C}">
                <a14:useLocalDpi xmlns:a14="http://schemas.microsoft.com/office/drawing/2010/main" val="0"/>
              </a:ext>
            </a:extLst>
          </a:blip>
          <a:srcRect/>
          <a:stretch>
            <a:fillRect/>
          </a:stretch>
        </p:blipFill>
        <p:spPr bwMode="auto">
          <a:xfrm>
            <a:off x="720198" y="836712"/>
            <a:ext cx="5407585" cy="1741235"/>
          </a:xfrm>
          <a:prstGeom prst="rect">
            <a:avLst/>
          </a:prstGeom>
          <a:noFill/>
          <a:extLst>
            <a:ext uri="{909E8E84-426E-40DD-AFC4-6F175D3DCCD1}">
              <a14:hiddenFill xmlns:a14="http://schemas.microsoft.com/office/drawing/2010/main">
                <a:solidFill>
                  <a:srgbClr val="FFFFFF"/>
                </a:solidFill>
              </a14:hiddenFill>
            </a:ext>
          </a:extLst>
        </p:spPr>
      </p:pic>
      <p:sp>
        <p:nvSpPr>
          <p:cNvPr id="3" name="矩形 2"/>
          <p:cNvSpPr/>
          <p:nvPr/>
        </p:nvSpPr>
        <p:spPr>
          <a:xfrm>
            <a:off x="1423260" y="1572816"/>
            <a:ext cx="2752677" cy="605230"/>
          </a:xfrm>
          <a:prstGeom prst="rect">
            <a:avLst/>
          </a:prstGeom>
        </p:spPr>
        <p:txBody>
          <a:bodyPr wrap="none">
            <a:spAutoFit/>
          </a:bodyPr>
          <a:lstStyle/>
          <a:p>
            <a:pPr lvl="0">
              <a:defRPr/>
            </a:pPr>
            <a:r>
              <a:rPr lang="zh-CN" altLang="en-US" sz="3333" b="1" kern="0" cap="all" dirty="0">
                <a:ln w="0">
                  <a:noFill/>
                </a:ln>
                <a:solidFill>
                  <a:srgbClr val="FFFF00"/>
                </a:solidFill>
                <a:latin typeface="微软雅黑" pitchFamily="34" charset="-122"/>
                <a:ea typeface="微软雅黑" pitchFamily="34" charset="-122"/>
              </a:rPr>
              <a:t>提高党性觉悟</a:t>
            </a:r>
          </a:p>
        </p:txBody>
      </p:sp>
      <p:pic>
        <p:nvPicPr>
          <p:cNvPr id="4" name="Picture 2" descr="\\Sy\e\我图PPT\PNG政府党建\党标红色.png"/>
          <p:cNvPicPr>
            <a:picLocks noChangeAspect="1" noChangeArrowheads="1"/>
          </p:cNvPicPr>
          <p:nvPr/>
        </p:nvPicPr>
        <p:blipFill>
          <a:blip r:embed="rId6" cstate="print">
            <a:extLst>
              <a:ext uri="{BEBA8EAE-BF5A-486C-A8C5-ECC9F3942E4B}">
                <a14:imgProps xmlns:a14="http://schemas.microsoft.com/office/drawing/2010/main">
                  <a14:imgLayer r:embed="rId7">
                    <a14:imgEffect>
                      <a14:brightnessContrast bright="-23000" contrast="47000"/>
                    </a14:imgEffect>
                  </a14:imgLayer>
                </a14:imgProps>
              </a:ext>
              <a:ext uri="{28A0092B-C50C-407E-A947-70E740481C1C}">
                <a14:useLocalDpi xmlns:a14="http://schemas.microsoft.com/office/drawing/2010/main" val="0"/>
              </a:ext>
            </a:extLst>
          </a:blip>
          <a:srcRect/>
          <a:stretch>
            <a:fillRect/>
          </a:stretch>
        </p:blipFill>
        <p:spPr bwMode="auto">
          <a:xfrm>
            <a:off x="816208" y="2564905"/>
            <a:ext cx="657855" cy="6578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矩形 4"/>
          <p:cNvSpPr/>
          <p:nvPr/>
        </p:nvSpPr>
        <p:spPr>
          <a:xfrm>
            <a:off x="1530592" y="2385355"/>
            <a:ext cx="10134821" cy="1600208"/>
          </a:xfrm>
          <a:prstGeom prst="rect">
            <a:avLst/>
          </a:prstGeom>
        </p:spPr>
        <p:txBody>
          <a:bodyPr wrap="square" lIns="121884" tIns="60941" rIns="121884" bIns="60941">
            <a:spAutoFit/>
          </a:bodyPr>
          <a:lstStyle/>
          <a:p>
            <a:pPr defTabSz="1219170">
              <a:lnSpc>
                <a:spcPct val="150000"/>
              </a:lnSpc>
              <a:defRPr/>
            </a:pPr>
            <a:r>
              <a:rPr lang="zh-CN" altLang="en-US" sz="2133" dirty="0">
                <a:solidFill>
                  <a:srgbClr val="C00000"/>
                </a:solidFill>
                <a:latin typeface="微软雅黑" pitchFamily="34" charset="-122"/>
                <a:ea typeface="微软雅黑" pitchFamily="34" charset="-122"/>
              </a:rPr>
              <a:t>坚定理想信念，提高党性觉悟。坚定理想信念，提高党性觉悟。坚定理想信念，提高党性觉悟。坚定理想信念，提高党性觉悟。坚定理想信念，提高党性觉悟。坚定理想信念，提高党性觉悟。</a:t>
            </a:r>
            <a:endParaRPr lang="zh-CN" altLang="en-US" sz="2133" b="1" kern="0" dirty="0">
              <a:ln w="1905"/>
              <a:solidFill>
                <a:srgbClr val="C00000"/>
              </a:solidFill>
              <a:latin typeface="微软雅黑" panose="020B0503020204020204" pitchFamily="34" charset="-122"/>
              <a:ea typeface="微软雅黑" panose="020B0503020204020204" pitchFamily="34" charset="-122"/>
            </a:endParaRPr>
          </a:p>
        </p:txBody>
      </p:sp>
      <p:sp>
        <p:nvSpPr>
          <p:cNvPr id="13" name="标题 1"/>
          <p:cNvSpPr txBox="1">
            <a:spLocks/>
          </p:cNvSpPr>
          <p:nvPr/>
        </p:nvSpPr>
        <p:spPr>
          <a:xfrm>
            <a:off x="4343842" y="4171444"/>
            <a:ext cx="3717219" cy="1279459"/>
          </a:xfrm>
          <a:prstGeom prst="rect">
            <a:avLst/>
          </a:prstGeom>
        </p:spPr>
        <p:txBody>
          <a:bodyPr>
            <a:noAutofit/>
          </a:bodyPr>
          <a:lstStyle>
            <a:lvl1pPr algn="l" defTabSz="685891" rtl="0" eaLnBrk="1" latinLnBrk="0" hangingPunct="1">
              <a:spcBef>
                <a:spcPct val="0"/>
              </a:spcBef>
              <a:buNone/>
              <a:defRPr sz="2800" b="1" kern="1200">
                <a:solidFill>
                  <a:schemeClr val="bg1"/>
                </a:solidFill>
                <a:latin typeface="微软雅黑" pitchFamily="34" charset="-122"/>
                <a:ea typeface="微软雅黑" pitchFamily="34" charset="-122"/>
                <a:cs typeface="+mj-cs"/>
              </a:defRPr>
            </a:lvl1pPr>
          </a:lstStyle>
          <a:p>
            <a:pPr algn="ctr">
              <a:lnSpc>
                <a:spcPct val="150000"/>
              </a:lnSpc>
            </a:pPr>
            <a:r>
              <a:rPr lang="zh-CN" altLang="en-US" sz="3200" dirty="0">
                <a:solidFill>
                  <a:schemeClr val="tx1">
                    <a:lumMod val="95000"/>
                    <a:lumOff val="5000"/>
                  </a:schemeClr>
                </a:solidFill>
              </a:rPr>
              <a:t> 合格党员 </a:t>
            </a:r>
            <a:endParaRPr lang="en-US" altLang="zh-CN" sz="3200" dirty="0">
              <a:solidFill>
                <a:schemeClr val="tx1">
                  <a:lumMod val="95000"/>
                  <a:lumOff val="5000"/>
                </a:schemeClr>
              </a:solidFill>
            </a:endParaRPr>
          </a:p>
          <a:p>
            <a:pPr algn="ctr">
              <a:lnSpc>
                <a:spcPct val="150000"/>
              </a:lnSpc>
            </a:pPr>
            <a:r>
              <a:rPr lang="zh-CN" altLang="en-US" sz="3200" dirty="0">
                <a:solidFill>
                  <a:srgbClr val="C00000"/>
                </a:solidFill>
              </a:rPr>
              <a:t>“四讲”“四有”</a:t>
            </a:r>
          </a:p>
        </p:txBody>
      </p:sp>
      <p:sp>
        <p:nvSpPr>
          <p:cNvPr id="31" name="圆角矩形 30"/>
          <p:cNvSpPr/>
          <p:nvPr/>
        </p:nvSpPr>
        <p:spPr>
          <a:xfrm>
            <a:off x="3043901" y="5242594"/>
            <a:ext cx="1803428" cy="654572"/>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solidFill>
                <a:schemeClr val="bg1"/>
              </a:solidFill>
              <a:latin typeface="微软雅黑" pitchFamily="34" charset="-122"/>
              <a:ea typeface="微软雅黑" pitchFamily="34" charset="-122"/>
            </a:endParaRPr>
          </a:p>
        </p:txBody>
      </p:sp>
      <p:sp>
        <p:nvSpPr>
          <p:cNvPr id="32" name="圆角矩形 31"/>
          <p:cNvSpPr/>
          <p:nvPr/>
        </p:nvSpPr>
        <p:spPr>
          <a:xfrm>
            <a:off x="885583" y="5232977"/>
            <a:ext cx="1803428" cy="654572"/>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solidFill>
                <a:schemeClr val="bg1"/>
              </a:solidFill>
              <a:latin typeface="微软雅黑" pitchFamily="34" charset="-122"/>
              <a:ea typeface="微软雅黑" pitchFamily="34" charset="-122"/>
            </a:endParaRPr>
          </a:p>
        </p:txBody>
      </p:sp>
      <p:sp>
        <p:nvSpPr>
          <p:cNvPr id="33" name="圆角矩形 32"/>
          <p:cNvSpPr/>
          <p:nvPr/>
        </p:nvSpPr>
        <p:spPr>
          <a:xfrm>
            <a:off x="3015347" y="4115878"/>
            <a:ext cx="1803428" cy="654572"/>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solidFill>
                <a:srgbClr val="FFFF00"/>
              </a:solidFill>
              <a:latin typeface="微软雅黑" pitchFamily="34" charset="-122"/>
              <a:ea typeface="微软雅黑" pitchFamily="34" charset="-122"/>
            </a:endParaRPr>
          </a:p>
        </p:txBody>
      </p:sp>
      <p:sp>
        <p:nvSpPr>
          <p:cNvPr id="34" name="圆角矩形 33"/>
          <p:cNvSpPr/>
          <p:nvPr/>
        </p:nvSpPr>
        <p:spPr>
          <a:xfrm>
            <a:off x="892171" y="4115878"/>
            <a:ext cx="1803428" cy="654572"/>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solidFill>
                <a:srgbClr val="FFFF00"/>
              </a:solidFill>
              <a:latin typeface="微软雅黑" pitchFamily="34" charset="-122"/>
              <a:ea typeface="微软雅黑" pitchFamily="34" charset="-122"/>
            </a:endParaRPr>
          </a:p>
        </p:txBody>
      </p:sp>
      <p:sp>
        <p:nvSpPr>
          <p:cNvPr id="35" name="TextBox 53"/>
          <p:cNvSpPr txBox="1">
            <a:spLocks noChangeArrowheads="1"/>
          </p:cNvSpPr>
          <p:nvPr/>
        </p:nvSpPr>
        <p:spPr bwMode="auto">
          <a:xfrm>
            <a:off x="508128" y="4181247"/>
            <a:ext cx="2503445" cy="451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5" rIns="121907" bIns="60955" numCol="1" anchor="t" anchorCtr="0" compatLnSpc="1">
            <a:prstTxWarp prst="textNoShape">
              <a:avLst/>
            </a:prstTxWarp>
            <a:spAutoFit/>
          </a:bodyPr>
          <a:lstStyle/>
          <a:p>
            <a:pPr lvl="0" algn="ctr">
              <a:defRPr/>
            </a:pPr>
            <a:r>
              <a:rPr lang="zh-CN" altLang="en-US" sz="2133" b="1" kern="0" dirty="0">
                <a:solidFill>
                  <a:schemeClr val="bg1"/>
                </a:solidFill>
                <a:latin typeface="微软雅黑" pitchFamily="34" charset="-122"/>
                <a:ea typeface="微软雅黑" pitchFamily="34" charset="-122"/>
                <a:cs typeface="宋体" pitchFamily="2" charset="-122"/>
              </a:rPr>
              <a:t>讲政治</a:t>
            </a:r>
          </a:p>
        </p:txBody>
      </p:sp>
      <p:sp>
        <p:nvSpPr>
          <p:cNvPr id="36" name="TextBox 53"/>
          <p:cNvSpPr txBox="1">
            <a:spLocks noChangeArrowheads="1"/>
          </p:cNvSpPr>
          <p:nvPr/>
        </p:nvSpPr>
        <p:spPr bwMode="auto">
          <a:xfrm>
            <a:off x="432165" y="5313095"/>
            <a:ext cx="2594267" cy="451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5" rIns="121907" bIns="60955" numCol="1" anchor="t" anchorCtr="0" compatLnSpc="1">
            <a:prstTxWarp prst="textNoShape">
              <a:avLst/>
            </a:prstTxWarp>
            <a:spAutoFit/>
          </a:bodyPr>
          <a:lstStyle/>
          <a:p>
            <a:pPr lvl="0" algn="ctr">
              <a:defRPr/>
            </a:pPr>
            <a:r>
              <a:rPr lang="zh-CN" altLang="en-US" sz="2133" b="1" kern="0" dirty="0">
                <a:solidFill>
                  <a:schemeClr val="bg1"/>
                </a:solidFill>
                <a:latin typeface="微软雅黑" pitchFamily="34" charset="-122"/>
                <a:ea typeface="微软雅黑" pitchFamily="34" charset="-122"/>
                <a:cs typeface="宋体" pitchFamily="2" charset="-122"/>
              </a:rPr>
              <a:t>讲道德</a:t>
            </a:r>
          </a:p>
        </p:txBody>
      </p:sp>
      <p:sp>
        <p:nvSpPr>
          <p:cNvPr id="39" name="TextBox 53"/>
          <p:cNvSpPr txBox="1">
            <a:spLocks noChangeArrowheads="1"/>
          </p:cNvSpPr>
          <p:nvPr/>
        </p:nvSpPr>
        <p:spPr bwMode="auto">
          <a:xfrm>
            <a:off x="3012014" y="5343874"/>
            <a:ext cx="1921160" cy="451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5" rIns="121907" bIns="60955" numCol="1" anchor="t" anchorCtr="0" compatLnSpc="1">
            <a:prstTxWarp prst="textNoShape">
              <a:avLst/>
            </a:prstTxWarp>
            <a:spAutoFit/>
          </a:bodyPr>
          <a:lstStyle/>
          <a:p>
            <a:pPr lvl="0" algn="ctr">
              <a:defRPr/>
            </a:pPr>
            <a:r>
              <a:rPr lang="zh-CN" altLang="en-US" sz="2133" b="1" kern="0" dirty="0">
                <a:solidFill>
                  <a:schemeClr val="bg1"/>
                </a:solidFill>
                <a:latin typeface="微软雅黑" pitchFamily="34" charset="-122"/>
                <a:ea typeface="微软雅黑" pitchFamily="34" charset="-122"/>
                <a:cs typeface="宋体" pitchFamily="2" charset="-122"/>
              </a:rPr>
              <a:t>讲奉献</a:t>
            </a:r>
          </a:p>
        </p:txBody>
      </p:sp>
      <p:sp>
        <p:nvSpPr>
          <p:cNvPr id="40" name="TextBox 39"/>
          <p:cNvSpPr txBox="1">
            <a:spLocks noChangeArrowheads="1"/>
          </p:cNvSpPr>
          <p:nvPr/>
        </p:nvSpPr>
        <p:spPr bwMode="auto">
          <a:xfrm>
            <a:off x="2610529" y="4181247"/>
            <a:ext cx="2486444" cy="451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5" rIns="121907" bIns="60955" numCol="1" anchor="t" anchorCtr="0" compatLnSpc="1">
            <a:prstTxWarp prst="textNoShape">
              <a:avLst/>
            </a:prstTxWarp>
            <a:spAutoFit/>
          </a:bodyPr>
          <a:lstStyle/>
          <a:p>
            <a:pPr lvl="0" algn="ctr">
              <a:defRPr/>
            </a:pPr>
            <a:r>
              <a:rPr lang="zh-CN" altLang="en-US" sz="2133" b="1" kern="0" dirty="0">
                <a:solidFill>
                  <a:schemeClr val="bg1"/>
                </a:solidFill>
                <a:latin typeface="微软雅黑" pitchFamily="34" charset="-122"/>
                <a:ea typeface="微软雅黑" pitchFamily="34" charset="-122"/>
                <a:cs typeface="宋体" pitchFamily="2" charset="-122"/>
              </a:rPr>
              <a:t>讲规矩</a:t>
            </a:r>
          </a:p>
        </p:txBody>
      </p:sp>
      <p:sp>
        <p:nvSpPr>
          <p:cNvPr id="52" name="圆角矩形 51"/>
          <p:cNvSpPr/>
          <p:nvPr/>
        </p:nvSpPr>
        <p:spPr>
          <a:xfrm>
            <a:off x="9862637" y="5210522"/>
            <a:ext cx="1803428" cy="654572"/>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solidFill>
                <a:schemeClr val="bg1"/>
              </a:solidFill>
              <a:latin typeface="微软雅黑" pitchFamily="34" charset="-122"/>
              <a:ea typeface="微软雅黑" pitchFamily="34" charset="-122"/>
            </a:endParaRPr>
          </a:p>
        </p:txBody>
      </p:sp>
      <p:sp>
        <p:nvSpPr>
          <p:cNvPr id="53" name="圆角矩形 52"/>
          <p:cNvSpPr/>
          <p:nvPr/>
        </p:nvSpPr>
        <p:spPr>
          <a:xfrm>
            <a:off x="7670480" y="5200905"/>
            <a:ext cx="1803428" cy="654572"/>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solidFill>
                <a:schemeClr val="bg1"/>
              </a:solidFill>
              <a:latin typeface="微软雅黑" pitchFamily="34" charset="-122"/>
              <a:ea typeface="微软雅黑" pitchFamily="34" charset="-122"/>
            </a:endParaRPr>
          </a:p>
        </p:txBody>
      </p:sp>
      <p:sp>
        <p:nvSpPr>
          <p:cNvPr id="54" name="圆角矩形 53"/>
          <p:cNvSpPr/>
          <p:nvPr/>
        </p:nvSpPr>
        <p:spPr>
          <a:xfrm>
            <a:off x="9834083" y="4083806"/>
            <a:ext cx="1803428" cy="654572"/>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solidFill>
                <a:srgbClr val="FFFF00"/>
              </a:solidFill>
              <a:latin typeface="微软雅黑" pitchFamily="34" charset="-122"/>
              <a:ea typeface="微软雅黑" pitchFamily="34" charset="-122"/>
            </a:endParaRPr>
          </a:p>
        </p:txBody>
      </p:sp>
      <p:sp>
        <p:nvSpPr>
          <p:cNvPr id="55" name="圆角矩形 54"/>
          <p:cNvSpPr/>
          <p:nvPr/>
        </p:nvSpPr>
        <p:spPr>
          <a:xfrm>
            <a:off x="7677068" y="4083806"/>
            <a:ext cx="1803428" cy="654572"/>
          </a:xfrm>
          <a:prstGeom prst="round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solidFill>
                <a:srgbClr val="FFFF00"/>
              </a:solidFill>
              <a:latin typeface="微软雅黑" pitchFamily="34" charset="-122"/>
              <a:ea typeface="微软雅黑" pitchFamily="34" charset="-122"/>
            </a:endParaRPr>
          </a:p>
        </p:txBody>
      </p:sp>
      <p:sp>
        <p:nvSpPr>
          <p:cNvPr id="56" name="TextBox 53"/>
          <p:cNvSpPr txBox="1">
            <a:spLocks noChangeArrowheads="1"/>
          </p:cNvSpPr>
          <p:nvPr/>
        </p:nvSpPr>
        <p:spPr bwMode="auto">
          <a:xfrm>
            <a:off x="7293025" y="4149175"/>
            <a:ext cx="2503445" cy="451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5" rIns="121907" bIns="60955" numCol="1" anchor="t" anchorCtr="0" compatLnSpc="1">
            <a:prstTxWarp prst="textNoShape">
              <a:avLst/>
            </a:prstTxWarp>
            <a:spAutoFit/>
          </a:bodyPr>
          <a:lstStyle/>
          <a:p>
            <a:pPr lvl="0" algn="ctr">
              <a:defRPr/>
            </a:pPr>
            <a:r>
              <a:rPr lang="zh-CN" altLang="en-US" sz="2133" b="1" kern="0" dirty="0">
                <a:solidFill>
                  <a:schemeClr val="bg1"/>
                </a:solidFill>
                <a:latin typeface="微软雅黑" pitchFamily="34" charset="-122"/>
                <a:ea typeface="微软雅黑" pitchFamily="34" charset="-122"/>
                <a:cs typeface="宋体" pitchFamily="2" charset="-122"/>
              </a:rPr>
              <a:t>有信念</a:t>
            </a:r>
          </a:p>
        </p:txBody>
      </p:sp>
      <p:sp>
        <p:nvSpPr>
          <p:cNvPr id="57" name="TextBox 53"/>
          <p:cNvSpPr txBox="1">
            <a:spLocks noChangeArrowheads="1"/>
          </p:cNvSpPr>
          <p:nvPr/>
        </p:nvSpPr>
        <p:spPr bwMode="auto">
          <a:xfrm>
            <a:off x="7217062" y="5281023"/>
            <a:ext cx="2594267" cy="451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5" rIns="121907" bIns="60955" numCol="1" anchor="t" anchorCtr="0" compatLnSpc="1">
            <a:prstTxWarp prst="textNoShape">
              <a:avLst/>
            </a:prstTxWarp>
            <a:spAutoFit/>
          </a:bodyPr>
          <a:lstStyle/>
          <a:p>
            <a:pPr lvl="0" algn="ctr">
              <a:defRPr/>
            </a:pPr>
            <a:r>
              <a:rPr lang="zh-CN" altLang="en-US" sz="2133" b="1" kern="0" dirty="0">
                <a:solidFill>
                  <a:schemeClr val="bg1"/>
                </a:solidFill>
                <a:latin typeface="微软雅黑" pitchFamily="34" charset="-122"/>
                <a:ea typeface="微软雅黑" pitchFamily="34" charset="-122"/>
                <a:cs typeface="宋体" pitchFamily="2" charset="-122"/>
              </a:rPr>
              <a:t>有品行</a:t>
            </a:r>
          </a:p>
        </p:txBody>
      </p:sp>
      <p:sp>
        <p:nvSpPr>
          <p:cNvPr id="58" name="TextBox 53"/>
          <p:cNvSpPr txBox="1">
            <a:spLocks noChangeArrowheads="1"/>
          </p:cNvSpPr>
          <p:nvPr/>
        </p:nvSpPr>
        <p:spPr bwMode="auto">
          <a:xfrm>
            <a:off x="9830750" y="5311802"/>
            <a:ext cx="1921160" cy="451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5" rIns="121907" bIns="60955" numCol="1" anchor="t" anchorCtr="0" compatLnSpc="1">
            <a:prstTxWarp prst="textNoShape">
              <a:avLst/>
            </a:prstTxWarp>
            <a:spAutoFit/>
          </a:bodyPr>
          <a:lstStyle/>
          <a:p>
            <a:pPr lvl="0" algn="ctr">
              <a:defRPr/>
            </a:pPr>
            <a:r>
              <a:rPr lang="zh-CN" altLang="en-US" sz="2133" b="1" kern="0" dirty="0">
                <a:solidFill>
                  <a:schemeClr val="bg1"/>
                </a:solidFill>
                <a:latin typeface="微软雅黑" pitchFamily="34" charset="-122"/>
                <a:ea typeface="微软雅黑" pitchFamily="34" charset="-122"/>
                <a:cs typeface="宋体" pitchFamily="2" charset="-122"/>
              </a:rPr>
              <a:t>有作为</a:t>
            </a:r>
          </a:p>
        </p:txBody>
      </p:sp>
      <p:sp>
        <p:nvSpPr>
          <p:cNvPr id="59" name="TextBox 58"/>
          <p:cNvSpPr txBox="1">
            <a:spLocks noChangeArrowheads="1"/>
          </p:cNvSpPr>
          <p:nvPr/>
        </p:nvSpPr>
        <p:spPr bwMode="auto">
          <a:xfrm>
            <a:off x="9429265" y="4149175"/>
            <a:ext cx="2486444" cy="4513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07" tIns="60955" rIns="121907" bIns="60955" numCol="1" anchor="t" anchorCtr="0" compatLnSpc="1">
            <a:prstTxWarp prst="textNoShape">
              <a:avLst/>
            </a:prstTxWarp>
            <a:spAutoFit/>
          </a:bodyPr>
          <a:lstStyle/>
          <a:p>
            <a:pPr lvl="0" algn="ctr">
              <a:defRPr/>
            </a:pPr>
            <a:r>
              <a:rPr lang="zh-CN" altLang="en-US" sz="2133" b="1" kern="0" dirty="0">
                <a:solidFill>
                  <a:schemeClr val="bg1"/>
                </a:solidFill>
                <a:latin typeface="微软雅黑" pitchFamily="34" charset="-122"/>
                <a:ea typeface="微软雅黑" pitchFamily="34" charset="-122"/>
                <a:cs typeface="宋体" pitchFamily="2" charset="-122"/>
              </a:rPr>
              <a:t>有纪律</a:t>
            </a:r>
          </a:p>
        </p:txBody>
      </p:sp>
      <p:sp>
        <p:nvSpPr>
          <p:cNvPr id="24" name="矩形 23"/>
          <p:cNvSpPr/>
          <p:nvPr/>
        </p:nvSpPr>
        <p:spPr>
          <a:xfrm>
            <a:off x="1798824" y="236981"/>
            <a:ext cx="4891083"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三、</a:t>
            </a:r>
            <a:r>
              <a:rPr lang="en-US" altLang="zh-CN" sz="3200" b="1" dirty="0">
                <a:solidFill>
                  <a:schemeClr val="bg1"/>
                </a:solidFill>
                <a:latin typeface="微软雅黑" pitchFamily="34" charset="-122"/>
                <a:ea typeface="微软雅黑" pitchFamily="34" charset="-122"/>
              </a:rPr>
              <a:t>2018</a:t>
            </a:r>
            <a:r>
              <a:rPr lang="zh-CN" altLang="en-US" sz="3200" b="1" dirty="0">
                <a:solidFill>
                  <a:schemeClr val="bg1"/>
                </a:solidFill>
                <a:latin typeface="微软雅黑" pitchFamily="34" charset="-122"/>
                <a:ea typeface="微软雅黑" pitchFamily="34" charset="-122"/>
              </a:rPr>
              <a:t>年重点工作任务</a:t>
            </a:r>
          </a:p>
        </p:txBody>
      </p:sp>
    </p:spTree>
    <p:extLst>
      <p:ext uri="{BB962C8B-B14F-4D97-AF65-F5344CB8AC3E}">
        <p14:creationId xmlns:p14="http://schemas.microsoft.com/office/powerpoint/2010/main" val="1090828459"/>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8"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53"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00" fill="hold"/>
                                        <p:tgtEl>
                                          <p:spTgt spid="3"/>
                                        </p:tgtEl>
                                        <p:attrNameLst>
                                          <p:attrName>ppt_w</p:attrName>
                                        </p:attrNameLst>
                                      </p:cBhvr>
                                      <p:tavLst>
                                        <p:tav tm="0">
                                          <p:val>
                                            <p:fltVal val="0"/>
                                          </p:val>
                                        </p:tav>
                                        <p:tav tm="100000">
                                          <p:val>
                                            <p:strVal val="#ppt_w"/>
                                          </p:val>
                                        </p:tav>
                                      </p:tavLst>
                                    </p:anim>
                                    <p:anim calcmode="lin" valueType="num">
                                      <p:cBhvr>
                                        <p:cTn id="12" dur="200" fill="hold"/>
                                        <p:tgtEl>
                                          <p:spTgt spid="3"/>
                                        </p:tgtEl>
                                        <p:attrNameLst>
                                          <p:attrName>ppt_h</p:attrName>
                                        </p:attrNameLst>
                                      </p:cBhvr>
                                      <p:tavLst>
                                        <p:tav tm="0">
                                          <p:val>
                                            <p:fltVal val="0"/>
                                          </p:val>
                                        </p:tav>
                                        <p:tav tm="100000">
                                          <p:val>
                                            <p:strVal val="#ppt_h"/>
                                          </p:val>
                                        </p:tav>
                                      </p:tavLst>
                                    </p:anim>
                                    <p:animEffect transition="in" filter="fade">
                                      <p:cBhvr>
                                        <p:cTn id="13" dur="200"/>
                                        <p:tgtEl>
                                          <p:spTgt spid="3"/>
                                        </p:tgtEl>
                                      </p:cBhvr>
                                    </p:animEffect>
                                  </p:childTnLst>
                                </p:cTn>
                              </p:par>
                            </p:childTnLst>
                          </p:cTn>
                        </p:par>
                        <p:par>
                          <p:cTn id="14" fill="hold">
                            <p:stCondLst>
                              <p:cond delay="700"/>
                            </p:stCondLst>
                            <p:childTnLst>
                              <p:par>
                                <p:cTn id="15" presetID="6" presetClass="emph" presetSubtype="0" fill="hold" grpId="1" nodeType="afterEffect">
                                  <p:stCondLst>
                                    <p:cond delay="0"/>
                                  </p:stCondLst>
                                  <p:childTnLst>
                                    <p:animScale>
                                      <p:cBhvr>
                                        <p:cTn id="16" dur="100" fill="hold"/>
                                        <p:tgtEl>
                                          <p:spTgt spid="3"/>
                                        </p:tgtEl>
                                      </p:cBhvr>
                                      <p:by x="115000" y="115000"/>
                                    </p:animScale>
                                  </p:childTnLst>
                                </p:cTn>
                              </p:par>
                              <p:par>
                                <p:cTn id="17" presetID="6" presetClass="emph" presetSubtype="0" fill="hold" grpId="2" nodeType="withEffect">
                                  <p:stCondLst>
                                    <p:cond delay="200"/>
                                  </p:stCondLst>
                                  <p:childTnLst>
                                    <p:animScale>
                                      <p:cBhvr>
                                        <p:cTn id="18" dur="100" fill="hold"/>
                                        <p:tgtEl>
                                          <p:spTgt spid="3"/>
                                        </p:tgtEl>
                                      </p:cBhvr>
                                      <p:by x="85000" y="85000"/>
                                    </p:animScale>
                                  </p:childTnLst>
                                </p:cTn>
                              </p:par>
                            </p:childTnLst>
                          </p:cTn>
                        </p:par>
                        <p:par>
                          <p:cTn id="19" fill="hold">
                            <p:stCondLst>
                              <p:cond delay="1000"/>
                            </p:stCondLst>
                            <p:childTnLst>
                              <p:par>
                                <p:cTn id="20" presetID="6" presetClass="emph" presetSubtype="0" fill="hold" grpId="3" nodeType="afterEffect">
                                  <p:stCondLst>
                                    <p:cond delay="0"/>
                                  </p:stCondLst>
                                  <p:childTnLst>
                                    <p:animScale>
                                      <p:cBhvr>
                                        <p:cTn id="21" dur="100" fill="hold"/>
                                        <p:tgtEl>
                                          <p:spTgt spid="3"/>
                                        </p:tgtEl>
                                      </p:cBhvr>
                                      <p:by x="105000" y="105000"/>
                                    </p:animScale>
                                  </p:childTnLst>
                                </p:cTn>
                              </p:par>
                              <p:par>
                                <p:cTn id="22" presetID="6" presetClass="emph" presetSubtype="0" fill="hold" grpId="4" nodeType="withEffect">
                                  <p:stCondLst>
                                    <p:cond delay="200"/>
                                  </p:stCondLst>
                                  <p:childTnLst>
                                    <p:animScale>
                                      <p:cBhvr>
                                        <p:cTn id="23" dur="100" fill="hold"/>
                                        <p:tgtEl>
                                          <p:spTgt spid="3"/>
                                        </p:tgtEl>
                                      </p:cBhvr>
                                      <p:by x="95000" y="95000"/>
                                    </p:animScale>
                                  </p:childTnLst>
                                </p:cTn>
                              </p:par>
                            </p:childTnLst>
                          </p:cTn>
                        </p:par>
                        <p:par>
                          <p:cTn id="24" fill="hold">
                            <p:stCondLst>
                              <p:cond delay="1300"/>
                            </p:stCondLst>
                            <p:childTnLst>
                              <p:par>
                                <p:cTn id="25" presetID="2" presetClass="entr" presetSubtype="4"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par>
                          <p:cTn id="29" fill="hold">
                            <p:stCondLst>
                              <p:cond delay="1800"/>
                            </p:stCondLst>
                            <p:childTnLst>
                              <p:par>
                                <p:cTn id="30" presetID="22" presetClass="entr" presetSubtype="8"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par>
                          <p:cTn id="33" fill="hold">
                            <p:stCondLst>
                              <p:cond delay="2300"/>
                            </p:stCondLst>
                            <p:childTnLst>
                              <p:par>
                                <p:cTn id="34" presetID="2" presetClass="entr" presetSubtype="4"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additive="base">
                                        <p:cTn id="36" dur="500" fill="hold"/>
                                        <p:tgtEl>
                                          <p:spTgt spid="13"/>
                                        </p:tgtEl>
                                        <p:attrNameLst>
                                          <p:attrName>ppt_x</p:attrName>
                                        </p:attrNameLst>
                                      </p:cBhvr>
                                      <p:tavLst>
                                        <p:tav tm="0">
                                          <p:val>
                                            <p:strVal val="#ppt_x"/>
                                          </p:val>
                                        </p:tav>
                                        <p:tav tm="100000">
                                          <p:val>
                                            <p:strVal val="#ppt_x"/>
                                          </p:val>
                                        </p:tav>
                                      </p:tavLst>
                                    </p:anim>
                                    <p:anim calcmode="lin" valueType="num">
                                      <p:cBhvr additive="base">
                                        <p:cTn id="37" dur="500" fill="hold"/>
                                        <p:tgtEl>
                                          <p:spTgt spid="13"/>
                                        </p:tgtEl>
                                        <p:attrNameLst>
                                          <p:attrName>ppt_y</p:attrName>
                                        </p:attrNameLst>
                                      </p:cBhvr>
                                      <p:tavLst>
                                        <p:tav tm="0">
                                          <p:val>
                                            <p:strVal val="1+#ppt_h/2"/>
                                          </p:val>
                                        </p:tav>
                                        <p:tav tm="100000">
                                          <p:val>
                                            <p:strVal val="#ppt_y"/>
                                          </p:val>
                                        </p:tav>
                                      </p:tavLst>
                                    </p:anim>
                                  </p:childTnLst>
                                </p:cTn>
                              </p:par>
                            </p:childTnLst>
                          </p:cTn>
                        </p:par>
                        <p:par>
                          <p:cTn id="38" fill="hold">
                            <p:stCondLst>
                              <p:cond delay="2800"/>
                            </p:stCondLst>
                            <p:childTnLst>
                              <p:par>
                                <p:cTn id="39" presetID="10" presetClass="entr" presetSubtype="0" fill="hold" grpId="0" nodeType="afterEffect">
                                  <p:stCondLst>
                                    <p:cond delay="0"/>
                                  </p:stCondLst>
                                  <p:childTnLst>
                                    <p:set>
                                      <p:cBhvr>
                                        <p:cTn id="40" dur="1" fill="hold">
                                          <p:stCondLst>
                                            <p:cond delay="0"/>
                                          </p:stCondLst>
                                        </p:cTn>
                                        <p:tgtEl>
                                          <p:spTgt spid="34"/>
                                        </p:tgtEl>
                                        <p:attrNameLst>
                                          <p:attrName>style.visibility</p:attrName>
                                        </p:attrNameLst>
                                      </p:cBhvr>
                                      <p:to>
                                        <p:strVal val="visible"/>
                                      </p:to>
                                    </p:set>
                                    <p:animEffect transition="in" filter="fade">
                                      <p:cBhvr>
                                        <p:cTn id="41" dur="500"/>
                                        <p:tgtEl>
                                          <p:spTgt spid="34"/>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par>
                                <p:cTn id="45" presetID="10" presetClass="entr" presetSubtype="0" fill="hold" grpId="0" nodeType="withEffect">
                                  <p:stCondLst>
                                    <p:cond delay="750"/>
                                  </p:stCondLst>
                                  <p:childTnLst>
                                    <p:set>
                                      <p:cBhvr>
                                        <p:cTn id="46" dur="1" fill="hold">
                                          <p:stCondLst>
                                            <p:cond delay="0"/>
                                          </p:stCondLst>
                                        </p:cTn>
                                        <p:tgtEl>
                                          <p:spTgt spid="33"/>
                                        </p:tgtEl>
                                        <p:attrNameLst>
                                          <p:attrName>style.visibility</p:attrName>
                                        </p:attrNameLst>
                                      </p:cBhvr>
                                      <p:to>
                                        <p:strVal val="visible"/>
                                      </p:to>
                                    </p:set>
                                    <p:animEffect transition="in" filter="fade">
                                      <p:cBhvr>
                                        <p:cTn id="47" dur="500"/>
                                        <p:tgtEl>
                                          <p:spTgt spid="33"/>
                                        </p:tgtEl>
                                      </p:cBhvr>
                                    </p:animEffect>
                                  </p:childTnLst>
                                </p:cTn>
                              </p:par>
                              <p:par>
                                <p:cTn id="48" presetID="10" presetClass="entr" presetSubtype="0" fill="hold" grpId="0" nodeType="withEffect">
                                  <p:stCondLst>
                                    <p:cond delay="1000"/>
                                  </p:stCondLst>
                                  <p:childTnLst>
                                    <p:set>
                                      <p:cBhvr>
                                        <p:cTn id="49" dur="1" fill="hold">
                                          <p:stCondLst>
                                            <p:cond delay="0"/>
                                          </p:stCondLst>
                                        </p:cTn>
                                        <p:tgtEl>
                                          <p:spTgt spid="31"/>
                                        </p:tgtEl>
                                        <p:attrNameLst>
                                          <p:attrName>style.visibility</p:attrName>
                                        </p:attrNameLst>
                                      </p:cBhvr>
                                      <p:to>
                                        <p:strVal val="visible"/>
                                      </p:to>
                                    </p:set>
                                    <p:animEffect transition="in" filter="fade">
                                      <p:cBhvr>
                                        <p:cTn id="50" dur="500"/>
                                        <p:tgtEl>
                                          <p:spTgt spid="31"/>
                                        </p:tgtEl>
                                      </p:cBhvr>
                                    </p:animEffect>
                                  </p:childTnLst>
                                </p:cTn>
                              </p:par>
                            </p:childTnLst>
                          </p:cTn>
                        </p:par>
                        <p:par>
                          <p:cTn id="51" fill="hold">
                            <p:stCondLst>
                              <p:cond delay="4300"/>
                            </p:stCondLst>
                            <p:childTnLst>
                              <p:par>
                                <p:cTn id="52" presetID="38" presetClass="entr" presetSubtype="0" accel="50000" fill="hold" grpId="0" nodeType="afterEffect">
                                  <p:stCondLst>
                                    <p:cond delay="0"/>
                                  </p:stCondLst>
                                  <p:iterate type="lt">
                                    <p:tmPct val="10000"/>
                                  </p:iterate>
                                  <p:childTnLst>
                                    <p:set>
                                      <p:cBhvr>
                                        <p:cTn id="53" dur="1" fill="hold">
                                          <p:stCondLst>
                                            <p:cond delay="0"/>
                                          </p:stCondLst>
                                        </p:cTn>
                                        <p:tgtEl>
                                          <p:spTgt spid="40"/>
                                        </p:tgtEl>
                                        <p:attrNameLst>
                                          <p:attrName>style.visibility</p:attrName>
                                        </p:attrNameLst>
                                      </p:cBhvr>
                                      <p:to>
                                        <p:strVal val="visible"/>
                                      </p:to>
                                    </p:set>
                                    <p:set>
                                      <p:cBhvr>
                                        <p:cTn id="54" dur="455" fill="hold">
                                          <p:stCondLst>
                                            <p:cond delay="0"/>
                                          </p:stCondLst>
                                        </p:cTn>
                                        <p:tgtEl>
                                          <p:spTgt spid="40"/>
                                        </p:tgtEl>
                                        <p:attrNameLst>
                                          <p:attrName>style.rotation</p:attrName>
                                        </p:attrNameLst>
                                      </p:cBhvr>
                                      <p:to>
                                        <p:strVal val="-45.0"/>
                                      </p:to>
                                    </p:set>
                                    <p:anim calcmode="lin" valueType="num">
                                      <p:cBhvr>
                                        <p:cTn id="55" dur="455" fill="hold">
                                          <p:stCondLst>
                                            <p:cond delay="455"/>
                                          </p:stCondLst>
                                        </p:cTn>
                                        <p:tgtEl>
                                          <p:spTgt spid="40"/>
                                        </p:tgtEl>
                                        <p:attrNameLst>
                                          <p:attrName>style.rotation</p:attrName>
                                        </p:attrNameLst>
                                      </p:cBhvr>
                                      <p:tavLst>
                                        <p:tav tm="0">
                                          <p:val>
                                            <p:fltVal val="-45"/>
                                          </p:val>
                                        </p:tav>
                                        <p:tav tm="69900">
                                          <p:val>
                                            <p:fltVal val="45"/>
                                          </p:val>
                                        </p:tav>
                                        <p:tav tm="100000">
                                          <p:val>
                                            <p:fltVal val="0"/>
                                          </p:val>
                                        </p:tav>
                                      </p:tavLst>
                                    </p:anim>
                                    <p:anim calcmode="lin" valueType="num">
                                      <p:cBhvr>
                                        <p:cTn id="56" dur="455" fill="hold">
                                          <p:stCondLst>
                                            <p:cond delay="0"/>
                                          </p:stCondLst>
                                        </p:cTn>
                                        <p:tgtEl>
                                          <p:spTgt spid="40"/>
                                        </p:tgtEl>
                                        <p:attrNameLst>
                                          <p:attrName>ppt_y</p:attrName>
                                        </p:attrNameLst>
                                      </p:cBhvr>
                                      <p:tavLst>
                                        <p:tav tm="0">
                                          <p:val>
                                            <p:strVal val="#ppt_y-1"/>
                                          </p:val>
                                        </p:tav>
                                        <p:tav tm="100000">
                                          <p:val>
                                            <p:strVal val="#ppt_y-(0.354*#ppt_w-0.172*#ppt_h)"/>
                                          </p:val>
                                        </p:tav>
                                      </p:tavLst>
                                    </p:anim>
                                    <p:anim calcmode="lin" valueType="num">
                                      <p:cBhvr>
                                        <p:cTn id="57" dur="156" decel="50000" autoRev="1" fill="hold">
                                          <p:stCondLst>
                                            <p:cond delay="455"/>
                                          </p:stCondLst>
                                        </p:cTn>
                                        <p:tgtEl>
                                          <p:spTgt spid="40"/>
                                        </p:tgtEl>
                                        <p:attrNameLst>
                                          <p:attrName>ppt_y</p:attrName>
                                        </p:attrNameLst>
                                      </p:cBhvr>
                                      <p:tavLst>
                                        <p:tav tm="0">
                                          <p:val>
                                            <p:strVal val="#ppt_y-(0.354*#ppt_w-0.172*#ppt_h)"/>
                                          </p:val>
                                        </p:tav>
                                        <p:tav tm="100000">
                                          <p:val>
                                            <p:strVal val="#ppt_y-(0.354*#ppt_w-0.172*#ppt_h)-#ppt_h/2"/>
                                          </p:val>
                                        </p:tav>
                                      </p:tavLst>
                                    </p:anim>
                                    <p:anim calcmode="lin" valueType="num">
                                      <p:cBhvr>
                                        <p:cTn id="58" dur="136" fill="hold">
                                          <p:stCondLst>
                                            <p:cond delay="864"/>
                                          </p:stCondLst>
                                        </p:cTn>
                                        <p:tgtEl>
                                          <p:spTgt spid="40"/>
                                        </p:tgtEl>
                                        <p:attrNameLst>
                                          <p:attrName>ppt_y</p:attrName>
                                        </p:attrNameLst>
                                      </p:cBhvr>
                                      <p:tavLst>
                                        <p:tav tm="0">
                                          <p:val>
                                            <p:strVal val="#ppt_y-(0.354*#ppt_w-0.172*#ppt_h)"/>
                                          </p:val>
                                        </p:tav>
                                        <p:tav tm="100000">
                                          <p:val>
                                            <p:strVal val="#ppt_y"/>
                                          </p:val>
                                        </p:tav>
                                      </p:tavLst>
                                    </p:anim>
                                  </p:childTnLst>
                                </p:cTn>
                              </p:par>
                              <p:par>
                                <p:cTn id="59" presetID="38" presetClass="entr" presetSubtype="0" accel="50000" fill="hold" grpId="0" nodeType="withEffect">
                                  <p:stCondLst>
                                    <p:cond delay="0"/>
                                  </p:stCondLst>
                                  <p:iterate type="lt">
                                    <p:tmPct val="10000"/>
                                  </p:iterate>
                                  <p:childTnLst>
                                    <p:set>
                                      <p:cBhvr>
                                        <p:cTn id="60" dur="1" fill="hold">
                                          <p:stCondLst>
                                            <p:cond delay="0"/>
                                          </p:stCondLst>
                                        </p:cTn>
                                        <p:tgtEl>
                                          <p:spTgt spid="35"/>
                                        </p:tgtEl>
                                        <p:attrNameLst>
                                          <p:attrName>style.visibility</p:attrName>
                                        </p:attrNameLst>
                                      </p:cBhvr>
                                      <p:to>
                                        <p:strVal val="visible"/>
                                      </p:to>
                                    </p:set>
                                    <p:set>
                                      <p:cBhvr>
                                        <p:cTn id="61" dur="455" fill="hold">
                                          <p:stCondLst>
                                            <p:cond delay="0"/>
                                          </p:stCondLst>
                                        </p:cTn>
                                        <p:tgtEl>
                                          <p:spTgt spid="35"/>
                                        </p:tgtEl>
                                        <p:attrNameLst>
                                          <p:attrName>style.rotation</p:attrName>
                                        </p:attrNameLst>
                                      </p:cBhvr>
                                      <p:to>
                                        <p:strVal val="-45.0"/>
                                      </p:to>
                                    </p:set>
                                    <p:anim calcmode="lin" valueType="num">
                                      <p:cBhvr>
                                        <p:cTn id="62" dur="455" fill="hold">
                                          <p:stCondLst>
                                            <p:cond delay="455"/>
                                          </p:stCondLst>
                                        </p:cTn>
                                        <p:tgtEl>
                                          <p:spTgt spid="35"/>
                                        </p:tgtEl>
                                        <p:attrNameLst>
                                          <p:attrName>style.rotation</p:attrName>
                                        </p:attrNameLst>
                                      </p:cBhvr>
                                      <p:tavLst>
                                        <p:tav tm="0">
                                          <p:val>
                                            <p:fltVal val="-45"/>
                                          </p:val>
                                        </p:tav>
                                        <p:tav tm="69900">
                                          <p:val>
                                            <p:fltVal val="45"/>
                                          </p:val>
                                        </p:tav>
                                        <p:tav tm="100000">
                                          <p:val>
                                            <p:fltVal val="0"/>
                                          </p:val>
                                        </p:tav>
                                      </p:tavLst>
                                    </p:anim>
                                    <p:anim calcmode="lin" valueType="num">
                                      <p:cBhvr>
                                        <p:cTn id="63" dur="455" fill="hold">
                                          <p:stCondLst>
                                            <p:cond delay="0"/>
                                          </p:stCondLst>
                                        </p:cTn>
                                        <p:tgtEl>
                                          <p:spTgt spid="35"/>
                                        </p:tgtEl>
                                        <p:attrNameLst>
                                          <p:attrName>ppt_y</p:attrName>
                                        </p:attrNameLst>
                                      </p:cBhvr>
                                      <p:tavLst>
                                        <p:tav tm="0">
                                          <p:val>
                                            <p:strVal val="#ppt_y-1"/>
                                          </p:val>
                                        </p:tav>
                                        <p:tav tm="100000">
                                          <p:val>
                                            <p:strVal val="#ppt_y-(0.354*#ppt_w-0.172*#ppt_h)"/>
                                          </p:val>
                                        </p:tav>
                                      </p:tavLst>
                                    </p:anim>
                                    <p:anim calcmode="lin" valueType="num">
                                      <p:cBhvr>
                                        <p:cTn id="64" dur="156" decel="50000" autoRev="1" fill="hold">
                                          <p:stCondLst>
                                            <p:cond delay="455"/>
                                          </p:stCondLst>
                                        </p:cTn>
                                        <p:tgtEl>
                                          <p:spTgt spid="35"/>
                                        </p:tgtEl>
                                        <p:attrNameLst>
                                          <p:attrName>ppt_y</p:attrName>
                                        </p:attrNameLst>
                                      </p:cBhvr>
                                      <p:tavLst>
                                        <p:tav tm="0">
                                          <p:val>
                                            <p:strVal val="#ppt_y-(0.354*#ppt_w-0.172*#ppt_h)"/>
                                          </p:val>
                                        </p:tav>
                                        <p:tav tm="100000">
                                          <p:val>
                                            <p:strVal val="#ppt_y-(0.354*#ppt_w-0.172*#ppt_h)-#ppt_h/2"/>
                                          </p:val>
                                        </p:tav>
                                      </p:tavLst>
                                    </p:anim>
                                    <p:anim calcmode="lin" valueType="num">
                                      <p:cBhvr>
                                        <p:cTn id="65" dur="136" fill="hold">
                                          <p:stCondLst>
                                            <p:cond delay="864"/>
                                          </p:stCondLst>
                                        </p:cTn>
                                        <p:tgtEl>
                                          <p:spTgt spid="35"/>
                                        </p:tgtEl>
                                        <p:attrNameLst>
                                          <p:attrName>ppt_y</p:attrName>
                                        </p:attrNameLst>
                                      </p:cBhvr>
                                      <p:tavLst>
                                        <p:tav tm="0">
                                          <p:val>
                                            <p:strVal val="#ppt_y-(0.354*#ppt_w-0.172*#ppt_h)"/>
                                          </p:val>
                                        </p:tav>
                                        <p:tav tm="100000">
                                          <p:val>
                                            <p:strVal val="#ppt_y"/>
                                          </p:val>
                                        </p:tav>
                                      </p:tavLst>
                                    </p:anim>
                                  </p:childTnLst>
                                </p:cTn>
                              </p:par>
                              <p:par>
                                <p:cTn id="66" presetID="38" presetClass="entr" presetSubtype="0" accel="50000" fill="hold" grpId="0" nodeType="withEffect">
                                  <p:stCondLst>
                                    <p:cond delay="0"/>
                                  </p:stCondLst>
                                  <p:iterate type="lt">
                                    <p:tmPct val="10000"/>
                                  </p:iterate>
                                  <p:childTnLst>
                                    <p:set>
                                      <p:cBhvr>
                                        <p:cTn id="67" dur="1" fill="hold">
                                          <p:stCondLst>
                                            <p:cond delay="0"/>
                                          </p:stCondLst>
                                        </p:cTn>
                                        <p:tgtEl>
                                          <p:spTgt spid="36"/>
                                        </p:tgtEl>
                                        <p:attrNameLst>
                                          <p:attrName>style.visibility</p:attrName>
                                        </p:attrNameLst>
                                      </p:cBhvr>
                                      <p:to>
                                        <p:strVal val="visible"/>
                                      </p:to>
                                    </p:set>
                                    <p:set>
                                      <p:cBhvr>
                                        <p:cTn id="68" dur="455" fill="hold">
                                          <p:stCondLst>
                                            <p:cond delay="0"/>
                                          </p:stCondLst>
                                        </p:cTn>
                                        <p:tgtEl>
                                          <p:spTgt spid="36"/>
                                        </p:tgtEl>
                                        <p:attrNameLst>
                                          <p:attrName>style.rotation</p:attrName>
                                        </p:attrNameLst>
                                      </p:cBhvr>
                                      <p:to>
                                        <p:strVal val="-45.0"/>
                                      </p:to>
                                    </p:set>
                                    <p:anim calcmode="lin" valueType="num">
                                      <p:cBhvr>
                                        <p:cTn id="69" dur="455" fill="hold">
                                          <p:stCondLst>
                                            <p:cond delay="455"/>
                                          </p:stCondLst>
                                        </p:cTn>
                                        <p:tgtEl>
                                          <p:spTgt spid="36"/>
                                        </p:tgtEl>
                                        <p:attrNameLst>
                                          <p:attrName>style.rotation</p:attrName>
                                        </p:attrNameLst>
                                      </p:cBhvr>
                                      <p:tavLst>
                                        <p:tav tm="0">
                                          <p:val>
                                            <p:fltVal val="-45"/>
                                          </p:val>
                                        </p:tav>
                                        <p:tav tm="69900">
                                          <p:val>
                                            <p:fltVal val="45"/>
                                          </p:val>
                                        </p:tav>
                                        <p:tav tm="100000">
                                          <p:val>
                                            <p:fltVal val="0"/>
                                          </p:val>
                                        </p:tav>
                                      </p:tavLst>
                                    </p:anim>
                                    <p:anim calcmode="lin" valueType="num">
                                      <p:cBhvr>
                                        <p:cTn id="70" dur="455" fill="hold">
                                          <p:stCondLst>
                                            <p:cond delay="0"/>
                                          </p:stCondLst>
                                        </p:cTn>
                                        <p:tgtEl>
                                          <p:spTgt spid="36"/>
                                        </p:tgtEl>
                                        <p:attrNameLst>
                                          <p:attrName>ppt_y</p:attrName>
                                        </p:attrNameLst>
                                      </p:cBhvr>
                                      <p:tavLst>
                                        <p:tav tm="0">
                                          <p:val>
                                            <p:strVal val="#ppt_y-1"/>
                                          </p:val>
                                        </p:tav>
                                        <p:tav tm="100000">
                                          <p:val>
                                            <p:strVal val="#ppt_y-(0.354*#ppt_w-0.172*#ppt_h)"/>
                                          </p:val>
                                        </p:tav>
                                      </p:tavLst>
                                    </p:anim>
                                    <p:anim calcmode="lin" valueType="num">
                                      <p:cBhvr>
                                        <p:cTn id="71" dur="156" decel="50000" autoRev="1" fill="hold">
                                          <p:stCondLst>
                                            <p:cond delay="455"/>
                                          </p:stCondLst>
                                        </p:cTn>
                                        <p:tgtEl>
                                          <p:spTgt spid="36"/>
                                        </p:tgtEl>
                                        <p:attrNameLst>
                                          <p:attrName>ppt_y</p:attrName>
                                        </p:attrNameLst>
                                      </p:cBhvr>
                                      <p:tavLst>
                                        <p:tav tm="0">
                                          <p:val>
                                            <p:strVal val="#ppt_y-(0.354*#ppt_w-0.172*#ppt_h)"/>
                                          </p:val>
                                        </p:tav>
                                        <p:tav tm="100000">
                                          <p:val>
                                            <p:strVal val="#ppt_y-(0.354*#ppt_w-0.172*#ppt_h)-#ppt_h/2"/>
                                          </p:val>
                                        </p:tav>
                                      </p:tavLst>
                                    </p:anim>
                                    <p:anim calcmode="lin" valueType="num">
                                      <p:cBhvr>
                                        <p:cTn id="72" dur="136" fill="hold">
                                          <p:stCondLst>
                                            <p:cond delay="864"/>
                                          </p:stCondLst>
                                        </p:cTn>
                                        <p:tgtEl>
                                          <p:spTgt spid="36"/>
                                        </p:tgtEl>
                                        <p:attrNameLst>
                                          <p:attrName>ppt_y</p:attrName>
                                        </p:attrNameLst>
                                      </p:cBhvr>
                                      <p:tavLst>
                                        <p:tav tm="0">
                                          <p:val>
                                            <p:strVal val="#ppt_y-(0.354*#ppt_w-0.172*#ppt_h)"/>
                                          </p:val>
                                        </p:tav>
                                        <p:tav tm="100000">
                                          <p:val>
                                            <p:strVal val="#ppt_y"/>
                                          </p:val>
                                        </p:tav>
                                      </p:tavLst>
                                    </p:anim>
                                  </p:childTnLst>
                                </p:cTn>
                              </p:par>
                              <p:par>
                                <p:cTn id="73" presetID="38" presetClass="entr" presetSubtype="0" accel="50000" fill="hold" grpId="0" nodeType="withEffect">
                                  <p:stCondLst>
                                    <p:cond delay="0"/>
                                  </p:stCondLst>
                                  <p:iterate type="lt">
                                    <p:tmPct val="10000"/>
                                  </p:iterate>
                                  <p:childTnLst>
                                    <p:set>
                                      <p:cBhvr>
                                        <p:cTn id="74" dur="1" fill="hold">
                                          <p:stCondLst>
                                            <p:cond delay="0"/>
                                          </p:stCondLst>
                                        </p:cTn>
                                        <p:tgtEl>
                                          <p:spTgt spid="39"/>
                                        </p:tgtEl>
                                        <p:attrNameLst>
                                          <p:attrName>style.visibility</p:attrName>
                                        </p:attrNameLst>
                                      </p:cBhvr>
                                      <p:to>
                                        <p:strVal val="visible"/>
                                      </p:to>
                                    </p:set>
                                    <p:set>
                                      <p:cBhvr>
                                        <p:cTn id="75" dur="455" fill="hold">
                                          <p:stCondLst>
                                            <p:cond delay="0"/>
                                          </p:stCondLst>
                                        </p:cTn>
                                        <p:tgtEl>
                                          <p:spTgt spid="39"/>
                                        </p:tgtEl>
                                        <p:attrNameLst>
                                          <p:attrName>style.rotation</p:attrName>
                                        </p:attrNameLst>
                                      </p:cBhvr>
                                      <p:to>
                                        <p:strVal val="-45.0"/>
                                      </p:to>
                                    </p:set>
                                    <p:anim calcmode="lin" valueType="num">
                                      <p:cBhvr>
                                        <p:cTn id="76" dur="455" fill="hold">
                                          <p:stCondLst>
                                            <p:cond delay="455"/>
                                          </p:stCondLst>
                                        </p:cTn>
                                        <p:tgtEl>
                                          <p:spTgt spid="39"/>
                                        </p:tgtEl>
                                        <p:attrNameLst>
                                          <p:attrName>style.rotation</p:attrName>
                                        </p:attrNameLst>
                                      </p:cBhvr>
                                      <p:tavLst>
                                        <p:tav tm="0">
                                          <p:val>
                                            <p:fltVal val="-45"/>
                                          </p:val>
                                        </p:tav>
                                        <p:tav tm="69900">
                                          <p:val>
                                            <p:fltVal val="45"/>
                                          </p:val>
                                        </p:tav>
                                        <p:tav tm="100000">
                                          <p:val>
                                            <p:fltVal val="0"/>
                                          </p:val>
                                        </p:tav>
                                      </p:tavLst>
                                    </p:anim>
                                    <p:anim calcmode="lin" valueType="num">
                                      <p:cBhvr>
                                        <p:cTn id="77" dur="455" fill="hold">
                                          <p:stCondLst>
                                            <p:cond delay="0"/>
                                          </p:stCondLst>
                                        </p:cTn>
                                        <p:tgtEl>
                                          <p:spTgt spid="39"/>
                                        </p:tgtEl>
                                        <p:attrNameLst>
                                          <p:attrName>ppt_y</p:attrName>
                                        </p:attrNameLst>
                                      </p:cBhvr>
                                      <p:tavLst>
                                        <p:tav tm="0">
                                          <p:val>
                                            <p:strVal val="#ppt_y-1"/>
                                          </p:val>
                                        </p:tav>
                                        <p:tav tm="100000">
                                          <p:val>
                                            <p:strVal val="#ppt_y-(0.354*#ppt_w-0.172*#ppt_h)"/>
                                          </p:val>
                                        </p:tav>
                                      </p:tavLst>
                                    </p:anim>
                                    <p:anim calcmode="lin" valueType="num">
                                      <p:cBhvr>
                                        <p:cTn id="78" dur="156" decel="50000" autoRev="1" fill="hold">
                                          <p:stCondLst>
                                            <p:cond delay="455"/>
                                          </p:stCondLst>
                                        </p:cTn>
                                        <p:tgtEl>
                                          <p:spTgt spid="39"/>
                                        </p:tgtEl>
                                        <p:attrNameLst>
                                          <p:attrName>ppt_y</p:attrName>
                                        </p:attrNameLst>
                                      </p:cBhvr>
                                      <p:tavLst>
                                        <p:tav tm="0">
                                          <p:val>
                                            <p:strVal val="#ppt_y-(0.354*#ppt_w-0.172*#ppt_h)"/>
                                          </p:val>
                                        </p:tav>
                                        <p:tav tm="100000">
                                          <p:val>
                                            <p:strVal val="#ppt_y-(0.354*#ppt_w-0.172*#ppt_h)-#ppt_h/2"/>
                                          </p:val>
                                        </p:tav>
                                      </p:tavLst>
                                    </p:anim>
                                    <p:anim calcmode="lin" valueType="num">
                                      <p:cBhvr>
                                        <p:cTn id="79" dur="136" fill="hold">
                                          <p:stCondLst>
                                            <p:cond delay="864"/>
                                          </p:stCondLst>
                                        </p:cTn>
                                        <p:tgtEl>
                                          <p:spTgt spid="39"/>
                                        </p:tgtEl>
                                        <p:attrNameLst>
                                          <p:attrName>ppt_y</p:attrName>
                                        </p:attrNameLst>
                                      </p:cBhvr>
                                      <p:tavLst>
                                        <p:tav tm="0">
                                          <p:val>
                                            <p:strVal val="#ppt_y-(0.354*#ppt_w-0.172*#ppt_h)"/>
                                          </p:val>
                                        </p:tav>
                                        <p:tav tm="100000">
                                          <p:val>
                                            <p:strVal val="#ppt_y"/>
                                          </p:val>
                                        </p:tav>
                                      </p:tavLst>
                                    </p:anim>
                                  </p:childTnLst>
                                </p:cTn>
                              </p:par>
                            </p:childTnLst>
                          </p:cTn>
                        </p:par>
                        <p:par>
                          <p:cTn id="80" fill="hold">
                            <p:stCondLst>
                              <p:cond delay="5500"/>
                            </p:stCondLst>
                            <p:childTnLst>
                              <p:par>
                                <p:cTn id="81" presetID="10" presetClass="entr" presetSubtype="0" fill="hold" grpId="0" nodeType="afterEffect">
                                  <p:stCondLst>
                                    <p:cond delay="0"/>
                                  </p:stCondLst>
                                  <p:childTnLst>
                                    <p:set>
                                      <p:cBhvr>
                                        <p:cTn id="82" dur="1" fill="hold">
                                          <p:stCondLst>
                                            <p:cond delay="0"/>
                                          </p:stCondLst>
                                        </p:cTn>
                                        <p:tgtEl>
                                          <p:spTgt spid="55"/>
                                        </p:tgtEl>
                                        <p:attrNameLst>
                                          <p:attrName>style.visibility</p:attrName>
                                        </p:attrNameLst>
                                      </p:cBhvr>
                                      <p:to>
                                        <p:strVal val="visible"/>
                                      </p:to>
                                    </p:set>
                                    <p:animEffect transition="in" filter="fade">
                                      <p:cBhvr>
                                        <p:cTn id="83" dur="500"/>
                                        <p:tgtEl>
                                          <p:spTgt spid="55"/>
                                        </p:tgtEl>
                                      </p:cBhvr>
                                    </p:animEffect>
                                  </p:childTnLst>
                                </p:cTn>
                              </p:par>
                              <p:par>
                                <p:cTn id="84" presetID="10" presetClass="entr" presetSubtype="0" fill="hold" grpId="0" nodeType="withEffect">
                                  <p:stCondLst>
                                    <p:cond delay="250"/>
                                  </p:stCondLst>
                                  <p:childTnLst>
                                    <p:set>
                                      <p:cBhvr>
                                        <p:cTn id="85" dur="1" fill="hold">
                                          <p:stCondLst>
                                            <p:cond delay="0"/>
                                          </p:stCondLst>
                                        </p:cTn>
                                        <p:tgtEl>
                                          <p:spTgt spid="53"/>
                                        </p:tgtEl>
                                        <p:attrNameLst>
                                          <p:attrName>style.visibility</p:attrName>
                                        </p:attrNameLst>
                                      </p:cBhvr>
                                      <p:to>
                                        <p:strVal val="visible"/>
                                      </p:to>
                                    </p:set>
                                    <p:animEffect transition="in" filter="fade">
                                      <p:cBhvr>
                                        <p:cTn id="86" dur="500"/>
                                        <p:tgtEl>
                                          <p:spTgt spid="53"/>
                                        </p:tgtEl>
                                      </p:cBhvr>
                                    </p:animEffect>
                                  </p:childTnLst>
                                </p:cTn>
                              </p:par>
                              <p:par>
                                <p:cTn id="87" presetID="10" presetClass="entr" presetSubtype="0" fill="hold" grpId="0" nodeType="withEffect">
                                  <p:stCondLst>
                                    <p:cond delay="75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par>
                                <p:cTn id="90" presetID="10" presetClass="entr" presetSubtype="0" fill="hold" grpId="0" nodeType="withEffect">
                                  <p:stCondLst>
                                    <p:cond delay="1000"/>
                                  </p:stCondLst>
                                  <p:childTnLst>
                                    <p:set>
                                      <p:cBhvr>
                                        <p:cTn id="91" dur="1" fill="hold">
                                          <p:stCondLst>
                                            <p:cond delay="0"/>
                                          </p:stCondLst>
                                        </p:cTn>
                                        <p:tgtEl>
                                          <p:spTgt spid="52"/>
                                        </p:tgtEl>
                                        <p:attrNameLst>
                                          <p:attrName>style.visibility</p:attrName>
                                        </p:attrNameLst>
                                      </p:cBhvr>
                                      <p:to>
                                        <p:strVal val="visible"/>
                                      </p:to>
                                    </p:set>
                                    <p:animEffect transition="in" filter="fade">
                                      <p:cBhvr>
                                        <p:cTn id="92" dur="500"/>
                                        <p:tgtEl>
                                          <p:spTgt spid="52"/>
                                        </p:tgtEl>
                                      </p:cBhvr>
                                    </p:animEffect>
                                  </p:childTnLst>
                                </p:cTn>
                              </p:par>
                            </p:childTnLst>
                          </p:cTn>
                        </p:par>
                        <p:par>
                          <p:cTn id="93" fill="hold">
                            <p:stCondLst>
                              <p:cond delay="7000"/>
                            </p:stCondLst>
                            <p:childTnLst>
                              <p:par>
                                <p:cTn id="94" presetID="38" presetClass="entr" presetSubtype="0" accel="50000" fill="hold" grpId="0" nodeType="afterEffect">
                                  <p:stCondLst>
                                    <p:cond delay="0"/>
                                  </p:stCondLst>
                                  <p:iterate type="lt">
                                    <p:tmPct val="10000"/>
                                  </p:iterate>
                                  <p:childTnLst>
                                    <p:set>
                                      <p:cBhvr>
                                        <p:cTn id="95" dur="1" fill="hold">
                                          <p:stCondLst>
                                            <p:cond delay="0"/>
                                          </p:stCondLst>
                                        </p:cTn>
                                        <p:tgtEl>
                                          <p:spTgt spid="59"/>
                                        </p:tgtEl>
                                        <p:attrNameLst>
                                          <p:attrName>style.visibility</p:attrName>
                                        </p:attrNameLst>
                                      </p:cBhvr>
                                      <p:to>
                                        <p:strVal val="visible"/>
                                      </p:to>
                                    </p:set>
                                    <p:set>
                                      <p:cBhvr>
                                        <p:cTn id="96" dur="455" fill="hold">
                                          <p:stCondLst>
                                            <p:cond delay="0"/>
                                          </p:stCondLst>
                                        </p:cTn>
                                        <p:tgtEl>
                                          <p:spTgt spid="59"/>
                                        </p:tgtEl>
                                        <p:attrNameLst>
                                          <p:attrName>style.rotation</p:attrName>
                                        </p:attrNameLst>
                                      </p:cBhvr>
                                      <p:to>
                                        <p:strVal val="-45.0"/>
                                      </p:to>
                                    </p:set>
                                    <p:anim calcmode="lin" valueType="num">
                                      <p:cBhvr>
                                        <p:cTn id="97" dur="455" fill="hold">
                                          <p:stCondLst>
                                            <p:cond delay="455"/>
                                          </p:stCondLst>
                                        </p:cTn>
                                        <p:tgtEl>
                                          <p:spTgt spid="59"/>
                                        </p:tgtEl>
                                        <p:attrNameLst>
                                          <p:attrName>style.rotation</p:attrName>
                                        </p:attrNameLst>
                                      </p:cBhvr>
                                      <p:tavLst>
                                        <p:tav tm="0">
                                          <p:val>
                                            <p:fltVal val="-45"/>
                                          </p:val>
                                        </p:tav>
                                        <p:tav tm="69900">
                                          <p:val>
                                            <p:fltVal val="45"/>
                                          </p:val>
                                        </p:tav>
                                        <p:tav tm="100000">
                                          <p:val>
                                            <p:fltVal val="0"/>
                                          </p:val>
                                        </p:tav>
                                      </p:tavLst>
                                    </p:anim>
                                    <p:anim calcmode="lin" valueType="num">
                                      <p:cBhvr>
                                        <p:cTn id="98" dur="455" fill="hold">
                                          <p:stCondLst>
                                            <p:cond delay="0"/>
                                          </p:stCondLst>
                                        </p:cTn>
                                        <p:tgtEl>
                                          <p:spTgt spid="59"/>
                                        </p:tgtEl>
                                        <p:attrNameLst>
                                          <p:attrName>ppt_y</p:attrName>
                                        </p:attrNameLst>
                                      </p:cBhvr>
                                      <p:tavLst>
                                        <p:tav tm="0">
                                          <p:val>
                                            <p:strVal val="#ppt_y-1"/>
                                          </p:val>
                                        </p:tav>
                                        <p:tav tm="100000">
                                          <p:val>
                                            <p:strVal val="#ppt_y-(0.354*#ppt_w-0.172*#ppt_h)"/>
                                          </p:val>
                                        </p:tav>
                                      </p:tavLst>
                                    </p:anim>
                                    <p:anim calcmode="lin" valueType="num">
                                      <p:cBhvr>
                                        <p:cTn id="99" dur="156" decel="50000" autoRev="1" fill="hold">
                                          <p:stCondLst>
                                            <p:cond delay="455"/>
                                          </p:stCondLst>
                                        </p:cTn>
                                        <p:tgtEl>
                                          <p:spTgt spid="59"/>
                                        </p:tgtEl>
                                        <p:attrNameLst>
                                          <p:attrName>ppt_y</p:attrName>
                                        </p:attrNameLst>
                                      </p:cBhvr>
                                      <p:tavLst>
                                        <p:tav tm="0">
                                          <p:val>
                                            <p:strVal val="#ppt_y-(0.354*#ppt_w-0.172*#ppt_h)"/>
                                          </p:val>
                                        </p:tav>
                                        <p:tav tm="100000">
                                          <p:val>
                                            <p:strVal val="#ppt_y-(0.354*#ppt_w-0.172*#ppt_h)-#ppt_h/2"/>
                                          </p:val>
                                        </p:tav>
                                      </p:tavLst>
                                    </p:anim>
                                    <p:anim calcmode="lin" valueType="num">
                                      <p:cBhvr>
                                        <p:cTn id="100" dur="136" fill="hold">
                                          <p:stCondLst>
                                            <p:cond delay="864"/>
                                          </p:stCondLst>
                                        </p:cTn>
                                        <p:tgtEl>
                                          <p:spTgt spid="59"/>
                                        </p:tgtEl>
                                        <p:attrNameLst>
                                          <p:attrName>ppt_y</p:attrName>
                                        </p:attrNameLst>
                                      </p:cBhvr>
                                      <p:tavLst>
                                        <p:tav tm="0">
                                          <p:val>
                                            <p:strVal val="#ppt_y-(0.354*#ppt_w-0.172*#ppt_h)"/>
                                          </p:val>
                                        </p:tav>
                                        <p:tav tm="100000">
                                          <p:val>
                                            <p:strVal val="#ppt_y"/>
                                          </p:val>
                                        </p:tav>
                                      </p:tavLst>
                                    </p:anim>
                                  </p:childTnLst>
                                </p:cTn>
                              </p:par>
                              <p:par>
                                <p:cTn id="101" presetID="38" presetClass="entr" presetSubtype="0" accel="50000" fill="hold" grpId="0" nodeType="withEffect">
                                  <p:stCondLst>
                                    <p:cond delay="0"/>
                                  </p:stCondLst>
                                  <p:iterate type="lt">
                                    <p:tmPct val="10000"/>
                                  </p:iterate>
                                  <p:childTnLst>
                                    <p:set>
                                      <p:cBhvr>
                                        <p:cTn id="102" dur="1" fill="hold">
                                          <p:stCondLst>
                                            <p:cond delay="0"/>
                                          </p:stCondLst>
                                        </p:cTn>
                                        <p:tgtEl>
                                          <p:spTgt spid="56"/>
                                        </p:tgtEl>
                                        <p:attrNameLst>
                                          <p:attrName>style.visibility</p:attrName>
                                        </p:attrNameLst>
                                      </p:cBhvr>
                                      <p:to>
                                        <p:strVal val="visible"/>
                                      </p:to>
                                    </p:set>
                                    <p:set>
                                      <p:cBhvr>
                                        <p:cTn id="103" dur="455" fill="hold">
                                          <p:stCondLst>
                                            <p:cond delay="0"/>
                                          </p:stCondLst>
                                        </p:cTn>
                                        <p:tgtEl>
                                          <p:spTgt spid="56"/>
                                        </p:tgtEl>
                                        <p:attrNameLst>
                                          <p:attrName>style.rotation</p:attrName>
                                        </p:attrNameLst>
                                      </p:cBhvr>
                                      <p:to>
                                        <p:strVal val="-45.0"/>
                                      </p:to>
                                    </p:set>
                                    <p:anim calcmode="lin" valueType="num">
                                      <p:cBhvr>
                                        <p:cTn id="104" dur="455" fill="hold">
                                          <p:stCondLst>
                                            <p:cond delay="455"/>
                                          </p:stCondLst>
                                        </p:cTn>
                                        <p:tgtEl>
                                          <p:spTgt spid="56"/>
                                        </p:tgtEl>
                                        <p:attrNameLst>
                                          <p:attrName>style.rotation</p:attrName>
                                        </p:attrNameLst>
                                      </p:cBhvr>
                                      <p:tavLst>
                                        <p:tav tm="0">
                                          <p:val>
                                            <p:fltVal val="-45"/>
                                          </p:val>
                                        </p:tav>
                                        <p:tav tm="69900">
                                          <p:val>
                                            <p:fltVal val="45"/>
                                          </p:val>
                                        </p:tav>
                                        <p:tav tm="100000">
                                          <p:val>
                                            <p:fltVal val="0"/>
                                          </p:val>
                                        </p:tav>
                                      </p:tavLst>
                                    </p:anim>
                                    <p:anim calcmode="lin" valueType="num">
                                      <p:cBhvr>
                                        <p:cTn id="105" dur="455" fill="hold">
                                          <p:stCondLst>
                                            <p:cond delay="0"/>
                                          </p:stCondLst>
                                        </p:cTn>
                                        <p:tgtEl>
                                          <p:spTgt spid="56"/>
                                        </p:tgtEl>
                                        <p:attrNameLst>
                                          <p:attrName>ppt_y</p:attrName>
                                        </p:attrNameLst>
                                      </p:cBhvr>
                                      <p:tavLst>
                                        <p:tav tm="0">
                                          <p:val>
                                            <p:strVal val="#ppt_y-1"/>
                                          </p:val>
                                        </p:tav>
                                        <p:tav tm="100000">
                                          <p:val>
                                            <p:strVal val="#ppt_y-(0.354*#ppt_w-0.172*#ppt_h)"/>
                                          </p:val>
                                        </p:tav>
                                      </p:tavLst>
                                    </p:anim>
                                    <p:anim calcmode="lin" valueType="num">
                                      <p:cBhvr>
                                        <p:cTn id="106" dur="156" decel="50000" autoRev="1" fill="hold">
                                          <p:stCondLst>
                                            <p:cond delay="455"/>
                                          </p:stCondLst>
                                        </p:cTn>
                                        <p:tgtEl>
                                          <p:spTgt spid="56"/>
                                        </p:tgtEl>
                                        <p:attrNameLst>
                                          <p:attrName>ppt_y</p:attrName>
                                        </p:attrNameLst>
                                      </p:cBhvr>
                                      <p:tavLst>
                                        <p:tav tm="0">
                                          <p:val>
                                            <p:strVal val="#ppt_y-(0.354*#ppt_w-0.172*#ppt_h)"/>
                                          </p:val>
                                        </p:tav>
                                        <p:tav tm="100000">
                                          <p:val>
                                            <p:strVal val="#ppt_y-(0.354*#ppt_w-0.172*#ppt_h)-#ppt_h/2"/>
                                          </p:val>
                                        </p:tav>
                                      </p:tavLst>
                                    </p:anim>
                                    <p:anim calcmode="lin" valueType="num">
                                      <p:cBhvr>
                                        <p:cTn id="107" dur="136" fill="hold">
                                          <p:stCondLst>
                                            <p:cond delay="864"/>
                                          </p:stCondLst>
                                        </p:cTn>
                                        <p:tgtEl>
                                          <p:spTgt spid="56"/>
                                        </p:tgtEl>
                                        <p:attrNameLst>
                                          <p:attrName>ppt_y</p:attrName>
                                        </p:attrNameLst>
                                      </p:cBhvr>
                                      <p:tavLst>
                                        <p:tav tm="0">
                                          <p:val>
                                            <p:strVal val="#ppt_y-(0.354*#ppt_w-0.172*#ppt_h)"/>
                                          </p:val>
                                        </p:tav>
                                        <p:tav tm="100000">
                                          <p:val>
                                            <p:strVal val="#ppt_y"/>
                                          </p:val>
                                        </p:tav>
                                      </p:tavLst>
                                    </p:anim>
                                  </p:childTnLst>
                                </p:cTn>
                              </p:par>
                              <p:par>
                                <p:cTn id="108" presetID="38" presetClass="entr" presetSubtype="0" accel="50000" fill="hold" grpId="0" nodeType="withEffect">
                                  <p:stCondLst>
                                    <p:cond delay="0"/>
                                  </p:stCondLst>
                                  <p:iterate type="lt">
                                    <p:tmPct val="10000"/>
                                  </p:iterate>
                                  <p:childTnLst>
                                    <p:set>
                                      <p:cBhvr>
                                        <p:cTn id="109" dur="1" fill="hold">
                                          <p:stCondLst>
                                            <p:cond delay="0"/>
                                          </p:stCondLst>
                                        </p:cTn>
                                        <p:tgtEl>
                                          <p:spTgt spid="57"/>
                                        </p:tgtEl>
                                        <p:attrNameLst>
                                          <p:attrName>style.visibility</p:attrName>
                                        </p:attrNameLst>
                                      </p:cBhvr>
                                      <p:to>
                                        <p:strVal val="visible"/>
                                      </p:to>
                                    </p:set>
                                    <p:set>
                                      <p:cBhvr>
                                        <p:cTn id="110" dur="455" fill="hold">
                                          <p:stCondLst>
                                            <p:cond delay="0"/>
                                          </p:stCondLst>
                                        </p:cTn>
                                        <p:tgtEl>
                                          <p:spTgt spid="57"/>
                                        </p:tgtEl>
                                        <p:attrNameLst>
                                          <p:attrName>style.rotation</p:attrName>
                                        </p:attrNameLst>
                                      </p:cBhvr>
                                      <p:to>
                                        <p:strVal val="-45.0"/>
                                      </p:to>
                                    </p:set>
                                    <p:anim calcmode="lin" valueType="num">
                                      <p:cBhvr>
                                        <p:cTn id="111" dur="455" fill="hold">
                                          <p:stCondLst>
                                            <p:cond delay="455"/>
                                          </p:stCondLst>
                                        </p:cTn>
                                        <p:tgtEl>
                                          <p:spTgt spid="57"/>
                                        </p:tgtEl>
                                        <p:attrNameLst>
                                          <p:attrName>style.rotation</p:attrName>
                                        </p:attrNameLst>
                                      </p:cBhvr>
                                      <p:tavLst>
                                        <p:tav tm="0">
                                          <p:val>
                                            <p:fltVal val="-45"/>
                                          </p:val>
                                        </p:tav>
                                        <p:tav tm="69900">
                                          <p:val>
                                            <p:fltVal val="45"/>
                                          </p:val>
                                        </p:tav>
                                        <p:tav tm="100000">
                                          <p:val>
                                            <p:fltVal val="0"/>
                                          </p:val>
                                        </p:tav>
                                      </p:tavLst>
                                    </p:anim>
                                    <p:anim calcmode="lin" valueType="num">
                                      <p:cBhvr>
                                        <p:cTn id="112" dur="455" fill="hold">
                                          <p:stCondLst>
                                            <p:cond delay="0"/>
                                          </p:stCondLst>
                                        </p:cTn>
                                        <p:tgtEl>
                                          <p:spTgt spid="57"/>
                                        </p:tgtEl>
                                        <p:attrNameLst>
                                          <p:attrName>ppt_y</p:attrName>
                                        </p:attrNameLst>
                                      </p:cBhvr>
                                      <p:tavLst>
                                        <p:tav tm="0">
                                          <p:val>
                                            <p:strVal val="#ppt_y-1"/>
                                          </p:val>
                                        </p:tav>
                                        <p:tav tm="100000">
                                          <p:val>
                                            <p:strVal val="#ppt_y-(0.354*#ppt_w-0.172*#ppt_h)"/>
                                          </p:val>
                                        </p:tav>
                                      </p:tavLst>
                                    </p:anim>
                                    <p:anim calcmode="lin" valueType="num">
                                      <p:cBhvr>
                                        <p:cTn id="113" dur="156" decel="50000" autoRev="1" fill="hold">
                                          <p:stCondLst>
                                            <p:cond delay="455"/>
                                          </p:stCondLst>
                                        </p:cTn>
                                        <p:tgtEl>
                                          <p:spTgt spid="57"/>
                                        </p:tgtEl>
                                        <p:attrNameLst>
                                          <p:attrName>ppt_y</p:attrName>
                                        </p:attrNameLst>
                                      </p:cBhvr>
                                      <p:tavLst>
                                        <p:tav tm="0">
                                          <p:val>
                                            <p:strVal val="#ppt_y-(0.354*#ppt_w-0.172*#ppt_h)"/>
                                          </p:val>
                                        </p:tav>
                                        <p:tav tm="100000">
                                          <p:val>
                                            <p:strVal val="#ppt_y-(0.354*#ppt_w-0.172*#ppt_h)-#ppt_h/2"/>
                                          </p:val>
                                        </p:tav>
                                      </p:tavLst>
                                    </p:anim>
                                    <p:anim calcmode="lin" valueType="num">
                                      <p:cBhvr>
                                        <p:cTn id="114" dur="136" fill="hold">
                                          <p:stCondLst>
                                            <p:cond delay="864"/>
                                          </p:stCondLst>
                                        </p:cTn>
                                        <p:tgtEl>
                                          <p:spTgt spid="57"/>
                                        </p:tgtEl>
                                        <p:attrNameLst>
                                          <p:attrName>ppt_y</p:attrName>
                                        </p:attrNameLst>
                                      </p:cBhvr>
                                      <p:tavLst>
                                        <p:tav tm="0">
                                          <p:val>
                                            <p:strVal val="#ppt_y-(0.354*#ppt_w-0.172*#ppt_h)"/>
                                          </p:val>
                                        </p:tav>
                                        <p:tav tm="100000">
                                          <p:val>
                                            <p:strVal val="#ppt_y"/>
                                          </p:val>
                                        </p:tav>
                                      </p:tavLst>
                                    </p:anim>
                                  </p:childTnLst>
                                </p:cTn>
                              </p:par>
                              <p:par>
                                <p:cTn id="115" presetID="38" presetClass="entr" presetSubtype="0" accel="50000" fill="hold" grpId="0" nodeType="withEffect">
                                  <p:stCondLst>
                                    <p:cond delay="0"/>
                                  </p:stCondLst>
                                  <p:iterate type="lt">
                                    <p:tmPct val="10000"/>
                                  </p:iterate>
                                  <p:childTnLst>
                                    <p:set>
                                      <p:cBhvr>
                                        <p:cTn id="116" dur="1" fill="hold">
                                          <p:stCondLst>
                                            <p:cond delay="0"/>
                                          </p:stCondLst>
                                        </p:cTn>
                                        <p:tgtEl>
                                          <p:spTgt spid="58"/>
                                        </p:tgtEl>
                                        <p:attrNameLst>
                                          <p:attrName>style.visibility</p:attrName>
                                        </p:attrNameLst>
                                      </p:cBhvr>
                                      <p:to>
                                        <p:strVal val="visible"/>
                                      </p:to>
                                    </p:set>
                                    <p:set>
                                      <p:cBhvr>
                                        <p:cTn id="117" dur="455" fill="hold">
                                          <p:stCondLst>
                                            <p:cond delay="0"/>
                                          </p:stCondLst>
                                        </p:cTn>
                                        <p:tgtEl>
                                          <p:spTgt spid="58"/>
                                        </p:tgtEl>
                                        <p:attrNameLst>
                                          <p:attrName>style.rotation</p:attrName>
                                        </p:attrNameLst>
                                      </p:cBhvr>
                                      <p:to>
                                        <p:strVal val="-45.0"/>
                                      </p:to>
                                    </p:set>
                                    <p:anim calcmode="lin" valueType="num">
                                      <p:cBhvr>
                                        <p:cTn id="118" dur="455" fill="hold">
                                          <p:stCondLst>
                                            <p:cond delay="455"/>
                                          </p:stCondLst>
                                        </p:cTn>
                                        <p:tgtEl>
                                          <p:spTgt spid="58"/>
                                        </p:tgtEl>
                                        <p:attrNameLst>
                                          <p:attrName>style.rotation</p:attrName>
                                        </p:attrNameLst>
                                      </p:cBhvr>
                                      <p:tavLst>
                                        <p:tav tm="0">
                                          <p:val>
                                            <p:fltVal val="-45"/>
                                          </p:val>
                                        </p:tav>
                                        <p:tav tm="69900">
                                          <p:val>
                                            <p:fltVal val="45"/>
                                          </p:val>
                                        </p:tav>
                                        <p:tav tm="100000">
                                          <p:val>
                                            <p:fltVal val="0"/>
                                          </p:val>
                                        </p:tav>
                                      </p:tavLst>
                                    </p:anim>
                                    <p:anim calcmode="lin" valueType="num">
                                      <p:cBhvr>
                                        <p:cTn id="119" dur="455" fill="hold">
                                          <p:stCondLst>
                                            <p:cond delay="0"/>
                                          </p:stCondLst>
                                        </p:cTn>
                                        <p:tgtEl>
                                          <p:spTgt spid="58"/>
                                        </p:tgtEl>
                                        <p:attrNameLst>
                                          <p:attrName>ppt_y</p:attrName>
                                        </p:attrNameLst>
                                      </p:cBhvr>
                                      <p:tavLst>
                                        <p:tav tm="0">
                                          <p:val>
                                            <p:strVal val="#ppt_y-1"/>
                                          </p:val>
                                        </p:tav>
                                        <p:tav tm="100000">
                                          <p:val>
                                            <p:strVal val="#ppt_y-(0.354*#ppt_w-0.172*#ppt_h)"/>
                                          </p:val>
                                        </p:tav>
                                      </p:tavLst>
                                    </p:anim>
                                    <p:anim calcmode="lin" valueType="num">
                                      <p:cBhvr>
                                        <p:cTn id="120" dur="156" decel="50000" autoRev="1" fill="hold">
                                          <p:stCondLst>
                                            <p:cond delay="455"/>
                                          </p:stCondLst>
                                        </p:cTn>
                                        <p:tgtEl>
                                          <p:spTgt spid="58"/>
                                        </p:tgtEl>
                                        <p:attrNameLst>
                                          <p:attrName>ppt_y</p:attrName>
                                        </p:attrNameLst>
                                      </p:cBhvr>
                                      <p:tavLst>
                                        <p:tav tm="0">
                                          <p:val>
                                            <p:strVal val="#ppt_y-(0.354*#ppt_w-0.172*#ppt_h)"/>
                                          </p:val>
                                        </p:tav>
                                        <p:tav tm="100000">
                                          <p:val>
                                            <p:strVal val="#ppt_y-(0.354*#ppt_w-0.172*#ppt_h)-#ppt_h/2"/>
                                          </p:val>
                                        </p:tav>
                                      </p:tavLst>
                                    </p:anim>
                                    <p:anim calcmode="lin" valueType="num">
                                      <p:cBhvr>
                                        <p:cTn id="121" dur="136" fill="hold">
                                          <p:stCondLst>
                                            <p:cond delay="864"/>
                                          </p:stCondLst>
                                        </p:cTn>
                                        <p:tgtEl>
                                          <p:spTgt spid="58"/>
                                        </p:tgtEl>
                                        <p:attrNameLst>
                                          <p:attrName>ppt_y</p:attrName>
                                        </p:attrNameLst>
                                      </p:cBhvr>
                                      <p:tavLst>
                                        <p:tav tm="0">
                                          <p:val>
                                            <p:strVal val="#ppt_y-(0.354*#ppt_w-0.172*#ppt_h)"/>
                                          </p:val>
                                        </p:tav>
                                        <p:tav tm="100000">
                                          <p:val>
                                            <p:strVal val="#ppt_y"/>
                                          </p:val>
                                        </p:tav>
                                      </p:tavLst>
                                    </p:anim>
                                  </p:childTnLst>
                                </p:cTn>
                              </p:par>
                            </p:childTnLst>
                          </p:cTn>
                        </p:par>
                        <p:par>
                          <p:cTn id="122" fill="hold">
                            <p:stCondLst>
                              <p:cond delay="8200"/>
                            </p:stCondLst>
                            <p:childTnLst>
                              <p:par>
                                <p:cTn id="123" presetID="22" presetClass="entr" presetSubtype="8" fill="hold" grpId="0" nodeType="afterEffect">
                                  <p:stCondLst>
                                    <p:cond delay="0"/>
                                  </p:stCondLst>
                                  <p:childTnLst>
                                    <p:set>
                                      <p:cBhvr>
                                        <p:cTn id="124" dur="1" fill="hold">
                                          <p:stCondLst>
                                            <p:cond delay="0"/>
                                          </p:stCondLst>
                                        </p:cTn>
                                        <p:tgtEl>
                                          <p:spTgt spid="24"/>
                                        </p:tgtEl>
                                        <p:attrNameLst>
                                          <p:attrName>style.visibility</p:attrName>
                                        </p:attrNameLst>
                                      </p:cBhvr>
                                      <p:to>
                                        <p:strVal val="visible"/>
                                      </p:to>
                                    </p:set>
                                    <p:animEffect transition="in" filter="wipe(left)">
                                      <p:cBhvr>
                                        <p:cTn id="12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3" grpId="2"/>
      <p:bldP spid="3" grpId="3"/>
      <p:bldP spid="3" grpId="4"/>
      <p:bldP spid="5" grpId="0"/>
      <p:bldP spid="13" grpId="0"/>
      <p:bldP spid="31" grpId="0" animBg="1"/>
      <p:bldP spid="32" grpId="0" animBg="1"/>
      <p:bldP spid="33" grpId="0" animBg="1"/>
      <p:bldP spid="34" grpId="0" animBg="1"/>
      <p:bldP spid="35" grpId="0"/>
      <p:bldP spid="36" grpId="0"/>
      <p:bldP spid="39" grpId="0"/>
      <p:bldP spid="40" grpId="0"/>
      <p:bldP spid="52" grpId="0" animBg="1"/>
      <p:bldP spid="53" grpId="0" animBg="1"/>
      <p:bldP spid="54" grpId="0" animBg="1"/>
      <p:bldP spid="55" grpId="0" animBg="1"/>
      <p:bldP spid="56" grpId="0"/>
      <p:bldP spid="57" grpId="0"/>
      <p:bldP spid="58" grpId="0"/>
      <p:bldP spid="59" grpId="0"/>
      <p:bldP spid="2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E:\0000000我图PPT\00001PNG素材\01党委政府\华表6054.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81103" y="2079293"/>
            <a:ext cx="3311691" cy="4778708"/>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Sy\e\我图PPT\PNG政府党建\党标红色.png"/>
          <p:cNvPicPr>
            <a:picLocks noChangeAspect="1" noChangeArrowheads="1"/>
          </p:cNvPicPr>
          <p:nvPr/>
        </p:nvPicPr>
        <p:blipFill>
          <a:blip r:embed="rId5" cstate="print">
            <a:extLst>
              <a:ext uri="{BEBA8EAE-BF5A-486C-A8C5-ECC9F3942E4B}">
                <a14:imgProps xmlns:a14="http://schemas.microsoft.com/office/drawing/2010/main">
                  <a14:imgLayer r:embed="rId6">
                    <a14:imgEffect>
                      <a14:brightnessContrast bright="-23000" contrast="47000"/>
                    </a14:imgEffect>
                  </a14:imgLayer>
                </a14:imgProps>
              </a:ext>
              <a:ext uri="{28A0092B-C50C-407E-A947-70E740481C1C}">
                <a14:useLocalDpi xmlns:a14="http://schemas.microsoft.com/office/drawing/2010/main" val="0"/>
              </a:ext>
            </a:extLst>
          </a:blip>
          <a:srcRect/>
          <a:stretch>
            <a:fillRect/>
          </a:stretch>
        </p:blipFill>
        <p:spPr bwMode="auto">
          <a:xfrm>
            <a:off x="523504" y="3240694"/>
            <a:ext cx="657855" cy="6578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3" name="矩形 2"/>
          <p:cNvSpPr/>
          <p:nvPr/>
        </p:nvSpPr>
        <p:spPr>
          <a:xfrm>
            <a:off x="1203218" y="2937376"/>
            <a:ext cx="7623301" cy="1107829"/>
          </a:xfrm>
          <a:prstGeom prst="rect">
            <a:avLst/>
          </a:prstGeom>
        </p:spPr>
        <p:txBody>
          <a:bodyPr wrap="square" lIns="121884" tIns="60941" rIns="121884" bIns="60941">
            <a:spAutoFit/>
          </a:bodyPr>
          <a:lstStyle/>
          <a:p>
            <a:pPr defTabSz="1219170">
              <a:lnSpc>
                <a:spcPct val="150000"/>
              </a:lnSpc>
              <a:defRPr/>
            </a:pPr>
            <a:r>
              <a:rPr lang="zh-CN" altLang="en-US" sz="2133" dirty="0">
                <a:solidFill>
                  <a:srgbClr val="C00000"/>
                </a:solidFill>
                <a:latin typeface="微软雅黑" pitchFamily="34" charset="-122"/>
                <a:ea typeface="微软雅黑" pitchFamily="34" charset="-122"/>
              </a:rPr>
              <a:t>坚定理想信念，提高党性觉悟。坚定理想信念，提高党性觉悟。坚定理想信念，提高党性觉悟。坚定理想信念，提高党性觉悟。</a:t>
            </a:r>
            <a:endParaRPr lang="zh-CN" altLang="en-US" sz="2133" b="1" kern="0" dirty="0">
              <a:ln w="1905"/>
              <a:solidFill>
                <a:srgbClr val="C00000"/>
              </a:solidFill>
              <a:latin typeface="微软雅黑" panose="020B0503020204020204" pitchFamily="34" charset="-122"/>
              <a:ea typeface="微软雅黑" panose="020B0503020204020204" pitchFamily="34" charset="-122"/>
            </a:endParaRPr>
          </a:p>
        </p:txBody>
      </p:sp>
      <p:pic>
        <p:nvPicPr>
          <p:cNvPr id="4" name="Picture 2" descr="\\Sy\e\我图PPT\PNG政府党建\党标红色.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23000" contrast="47000"/>
                    </a14:imgEffect>
                  </a14:imgLayer>
                </a14:imgProps>
              </a:ext>
              <a:ext uri="{28A0092B-C50C-407E-A947-70E740481C1C}">
                <a14:useLocalDpi xmlns:a14="http://schemas.microsoft.com/office/drawing/2010/main" val="0"/>
              </a:ext>
            </a:extLst>
          </a:blip>
          <a:srcRect/>
          <a:stretch>
            <a:fillRect/>
          </a:stretch>
        </p:blipFill>
        <p:spPr bwMode="auto">
          <a:xfrm>
            <a:off x="523504" y="4645261"/>
            <a:ext cx="657855" cy="6578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矩形 4"/>
          <p:cNvSpPr/>
          <p:nvPr/>
        </p:nvSpPr>
        <p:spPr>
          <a:xfrm>
            <a:off x="1200251" y="4485117"/>
            <a:ext cx="7888649" cy="1107829"/>
          </a:xfrm>
          <a:prstGeom prst="rect">
            <a:avLst/>
          </a:prstGeom>
        </p:spPr>
        <p:txBody>
          <a:bodyPr wrap="square" lIns="121884" tIns="60941" rIns="121884" bIns="60941">
            <a:spAutoFit/>
          </a:bodyPr>
          <a:lstStyle/>
          <a:p>
            <a:pPr defTabSz="1219170">
              <a:lnSpc>
                <a:spcPct val="150000"/>
              </a:lnSpc>
              <a:defRPr/>
            </a:pPr>
            <a:r>
              <a:rPr lang="zh-CN" altLang="en-US" sz="2133" dirty="0">
                <a:solidFill>
                  <a:srgbClr val="C00000"/>
                </a:solidFill>
                <a:latin typeface="微软雅黑" pitchFamily="34" charset="-122"/>
                <a:ea typeface="微软雅黑" pitchFamily="34" charset="-122"/>
              </a:rPr>
              <a:t>坚定理想信念，提高党性觉悟。坚定理想信念，提高党性觉悟。坚定理想信念，提高党性觉悟。坚定理想信念，提高党性觉悟。</a:t>
            </a:r>
            <a:endParaRPr lang="zh-CN" altLang="en-US" sz="2133" b="1" kern="0" dirty="0">
              <a:ln w="1905"/>
              <a:solidFill>
                <a:srgbClr val="C00000"/>
              </a:solidFill>
              <a:latin typeface="微软雅黑" panose="020B0503020204020204" pitchFamily="34" charset="-122"/>
              <a:ea typeface="微软雅黑" panose="020B0503020204020204" pitchFamily="34" charset="-122"/>
            </a:endParaRPr>
          </a:p>
        </p:txBody>
      </p:sp>
      <p:pic>
        <p:nvPicPr>
          <p:cNvPr id="11" name="Picture 2" descr="\\Sy\e\我图PPT\PNG政府党建\党标红色.png"/>
          <p:cNvPicPr>
            <a:picLocks noChangeAspect="1" noChangeArrowheads="1"/>
          </p:cNvPicPr>
          <p:nvPr/>
        </p:nvPicPr>
        <p:blipFill>
          <a:blip r:embed="rId7" cstate="print">
            <a:extLst>
              <a:ext uri="{BEBA8EAE-BF5A-486C-A8C5-ECC9F3942E4B}">
                <a14:imgProps xmlns:a14="http://schemas.microsoft.com/office/drawing/2010/main">
                  <a14:imgLayer r:embed="rId8">
                    <a14:imgEffect>
                      <a14:brightnessContrast bright="-23000" contrast="47000"/>
                    </a14:imgEffect>
                  </a14:imgLayer>
                </a14:imgProps>
              </a:ext>
              <a:ext uri="{28A0092B-C50C-407E-A947-70E740481C1C}">
                <a14:useLocalDpi xmlns:a14="http://schemas.microsoft.com/office/drawing/2010/main" val="0"/>
              </a:ext>
            </a:extLst>
          </a:blip>
          <a:srcRect/>
          <a:stretch>
            <a:fillRect/>
          </a:stretch>
        </p:blipFill>
        <p:spPr bwMode="auto">
          <a:xfrm>
            <a:off x="523504" y="1648294"/>
            <a:ext cx="657855" cy="657855"/>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1159355" y="1497216"/>
            <a:ext cx="7929544" cy="1107829"/>
          </a:xfrm>
          <a:prstGeom prst="rect">
            <a:avLst/>
          </a:prstGeom>
        </p:spPr>
        <p:txBody>
          <a:bodyPr wrap="square" lIns="121884" tIns="60941" rIns="121884" bIns="60941">
            <a:spAutoFit/>
          </a:bodyPr>
          <a:lstStyle/>
          <a:p>
            <a:pPr defTabSz="1219170">
              <a:lnSpc>
                <a:spcPct val="150000"/>
              </a:lnSpc>
              <a:defRPr/>
            </a:pPr>
            <a:r>
              <a:rPr lang="zh-CN" altLang="en-US" sz="2133" dirty="0">
                <a:solidFill>
                  <a:srgbClr val="C00000"/>
                </a:solidFill>
                <a:latin typeface="微软雅黑" pitchFamily="34" charset="-122"/>
                <a:ea typeface="微软雅黑" pitchFamily="34" charset="-122"/>
              </a:rPr>
              <a:t>坚定理想信念，提高党性觉悟。坚定理想信念，提高党性觉悟。坚定理想信念，提高党性觉悟。坚定理想信念，提高党性觉悟。</a:t>
            </a:r>
            <a:endParaRPr lang="zh-CN" altLang="en-US" sz="2133" b="1" kern="0" dirty="0">
              <a:ln w="1905"/>
              <a:solidFill>
                <a:srgbClr val="C00000"/>
              </a:solidFill>
              <a:latin typeface="微软雅黑" panose="020B0503020204020204" pitchFamily="34" charset="-122"/>
              <a:ea typeface="微软雅黑" panose="020B0503020204020204" pitchFamily="34" charset="-122"/>
            </a:endParaRPr>
          </a:p>
        </p:txBody>
      </p:sp>
      <p:sp>
        <p:nvSpPr>
          <p:cNvPr id="18" name="矩形 17"/>
          <p:cNvSpPr/>
          <p:nvPr/>
        </p:nvSpPr>
        <p:spPr>
          <a:xfrm>
            <a:off x="1798824" y="236981"/>
            <a:ext cx="4891083"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三、</a:t>
            </a:r>
            <a:r>
              <a:rPr lang="en-US" altLang="zh-CN" sz="3200" b="1" dirty="0">
                <a:solidFill>
                  <a:schemeClr val="bg1"/>
                </a:solidFill>
                <a:latin typeface="微软雅黑" pitchFamily="34" charset="-122"/>
                <a:ea typeface="微软雅黑" pitchFamily="34" charset="-122"/>
              </a:rPr>
              <a:t>2018</a:t>
            </a:r>
            <a:r>
              <a:rPr lang="zh-CN" altLang="en-US" sz="3200" b="1" dirty="0">
                <a:solidFill>
                  <a:schemeClr val="bg1"/>
                </a:solidFill>
                <a:latin typeface="微软雅黑" pitchFamily="34" charset="-122"/>
                <a:ea typeface="微软雅黑" pitchFamily="34" charset="-122"/>
              </a:rPr>
              <a:t>年重点工作任务</a:t>
            </a:r>
          </a:p>
        </p:txBody>
      </p:sp>
    </p:spTree>
    <p:extLst>
      <p:ext uri="{BB962C8B-B14F-4D97-AF65-F5344CB8AC3E}">
        <p14:creationId xmlns:p14="http://schemas.microsoft.com/office/powerpoint/2010/main" val="865946685"/>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9"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1000"/>
                            </p:stCondLst>
                            <p:childTnLst>
                              <p:par>
                                <p:cTn id="14" presetID="2" presetClass="entr" presetSubtype="4"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ppt_x"/>
                                          </p:val>
                                        </p:tav>
                                        <p:tav tm="100000">
                                          <p:val>
                                            <p:strVal val="#ppt_x"/>
                                          </p:val>
                                        </p:tav>
                                      </p:tavLst>
                                    </p:anim>
                                    <p:anim calcmode="lin" valueType="num">
                                      <p:cBhvr additive="base">
                                        <p:cTn id="17" dur="500" fill="hold"/>
                                        <p:tgtEl>
                                          <p:spTgt spid="2"/>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left)">
                                      <p:cBhvr>
                                        <p:cTn id="21" dur="500"/>
                                        <p:tgtEl>
                                          <p:spTgt spid="3"/>
                                        </p:tgtEl>
                                      </p:cBhvr>
                                    </p:animEffect>
                                  </p:childTnLst>
                                </p:cTn>
                              </p:par>
                            </p:childTnLst>
                          </p:cTn>
                        </p:par>
                        <p:par>
                          <p:cTn id="22" fill="hold">
                            <p:stCondLst>
                              <p:cond delay="2000"/>
                            </p:stCondLst>
                            <p:childTnLst>
                              <p:par>
                                <p:cTn id="23" presetID="2" presetClass="entr" presetSubtype="4"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8"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5122"/>
                                        </p:tgtEl>
                                        <p:attrNameLst>
                                          <p:attrName>style.visibility</p:attrName>
                                        </p:attrNameLst>
                                      </p:cBhvr>
                                      <p:to>
                                        <p:strVal val="visible"/>
                                      </p:to>
                                    </p:set>
                                    <p:animEffect transition="in" filter="wipe(down)">
                                      <p:cBhvr>
                                        <p:cTn id="34" dur="500"/>
                                        <p:tgtEl>
                                          <p:spTgt spid="5122"/>
                                        </p:tgtEl>
                                      </p:cBhvr>
                                    </p:animEffect>
                                  </p:childTnLst>
                                </p:cTn>
                              </p:par>
                            </p:childTnLst>
                          </p:cTn>
                        </p:par>
                        <p:par>
                          <p:cTn id="35" fill="hold">
                            <p:stCondLst>
                              <p:cond delay="3500"/>
                            </p:stCondLst>
                            <p:childTnLst>
                              <p:par>
                                <p:cTn id="36" presetID="22" presetClass="entr" presetSubtype="8"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left)">
                                      <p:cBhvr>
                                        <p:cTn id="3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12"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781884" y="1425199"/>
            <a:ext cx="1887599" cy="1107945"/>
          </a:xfrm>
          <a:prstGeom prst="rect">
            <a:avLst/>
          </a:prstGeom>
          <a:noFill/>
        </p:spPr>
        <p:txBody>
          <a:bodyPr wrap="none" lIns="121872" tIns="60935" rIns="121872" bIns="60935">
            <a:spAutoFit/>
          </a:bodyPr>
          <a:lstStyle/>
          <a:p>
            <a:pPr algn="ctr" defTabSz="1218804">
              <a:defRPr/>
            </a:pPr>
            <a:r>
              <a:rPr lang="zh-CN" altLang="en-US" sz="6400" b="1" dirty="0">
                <a:ln w="6350">
                  <a:noFill/>
                </a:ln>
                <a:gradFill flip="none" rotWithShape="1">
                  <a:gsLst>
                    <a:gs pos="0">
                      <a:srgbClr val="FFF200"/>
                    </a:gs>
                    <a:gs pos="45000">
                      <a:srgbClr val="FF7A00"/>
                    </a:gs>
                    <a:gs pos="70000">
                      <a:srgbClr val="FF0300"/>
                    </a:gs>
                    <a:gs pos="100000">
                      <a:srgbClr val="4D0808"/>
                    </a:gs>
                  </a:gsLst>
                  <a:path path="circle">
                    <a:fillToRect l="100000" b="100000"/>
                  </a:path>
                  <a:tileRect t="-100000" r="-100000"/>
                </a:gradFill>
                <a:latin typeface="微软雅黑" panose="020B0503020204020204" pitchFamily="34" charset="-122"/>
                <a:ea typeface="微软雅黑" panose="020B0503020204020204" pitchFamily="34" charset="-122"/>
              </a:rPr>
              <a:t>前言</a:t>
            </a:r>
          </a:p>
        </p:txBody>
      </p:sp>
      <p:sp>
        <p:nvSpPr>
          <p:cNvPr id="3" name="TextBox 2"/>
          <p:cNvSpPr txBox="1">
            <a:spLocks noChangeArrowheads="1"/>
          </p:cNvSpPr>
          <p:nvPr/>
        </p:nvSpPr>
        <p:spPr bwMode="auto">
          <a:xfrm>
            <a:off x="4619353" y="1979560"/>
            <a:ext cx="1851436" cy="492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872" tIns="60935" rIns="121872" bIns="6093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defTabSz="1218804" eaLnBrk="1" fontAlgn="base" hangingPunct="1">
              <a:spcBef>
                <a:spcPct val="0"/>
              </a:spcBef>
              <a:spcAft>
                <a:spcPct val="0"/>
              </a:spcAft>
            </a:pPr>
            <a:r>
              <a:rPr lang="en-US" altLang="zh-CN" sz="2400" b="1" dirty="0">
                <a:solidFill>
                  <a:srgbClr val="C00000"/>
                </a:solidFill>
                <a:latin typeface="微软雅黑" pitchFamily="34" charset="-122"/>
                <a:ea typeface="微软雅黑" pitchFamily="34" charset="-122"/>
              </a:rPr>
              <a:t>QIAN YAN</a:t>
            </a:r>
            <a:endParaRPr lang="zh-CN" altLang="en-US" sz="2400" b="1" dirty="0">
              <a:solidFill>
                <a:srgbClr val="C00000"/>
              </a:solidFill>
              <a:latin typeface="微软雅黑" pitchFamily="34" charset="-122"/>
              <a:ea typeface="微软雅黑" pitchFamily="34" charset="-122"/>
            </a:endParaRPr>
          </a:p>
        </p:txBody>
      </p:sp>
      <p:sp>
        <p:nvSpPr>
          <p:cNvPr id="4" name="TextBox 3"/>
          <p:cNvSpPr txBox="1"/>
          <p:nvPr/>
        </p:nvSpPr>
        <p:spPr>
          <a:xfrm>
            <a:off x="2739470" y="2739209"/>
            <a:ext cx="9198144" cy="3077330"/>
          </a:xfrm>
          <a:prstGeom prst="rect">
            <a:avLst/>
          </a:prstGeom>
          <a:noFill/>
        </p:spPr>
        <p:txBody>
          <a:bodyPr wrap="square" lIns="121872" tIns="60935" rIns="121872" bIns="60935">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just" defTabSz="1218804" fontAlgn="base">
              <a:lnSpc>
                <a:spcPct val="150000"/>
              </a:lnSpc>
              <a:spcBef>
                <a:spcPct val="0"/>
              </a:spcBef>
              <a:spcAft>
                <a:spcPct val="0"/>
              </a:spcAft>
            </a:pPr>
            <a:r>
              <a:rPr lang="en-US" altLang="zh-CN" sz="2133" b="1" dirty="0">
                <a:solidFill>
                  <a:srgbClr val="C00000"/>
                </a:solidFill>
                <a:latin typeface="微软雅黑" pitchFamily="34" charset="-122"/>
                <a:ea typeface="微软雅黑" pitchFamily="34" charset="-122"/>
              </a:rPr>
              <a:t>       2018</a:t>
            </a:r>
            <a:r>
              <a:rPr lang="zh-CN" altLang="en-US" sz="2133" b="1" dirty="0">
                <a:solidFill>
                  <a:srgbClr val="C00000"/>
                </a:solidFill>
                <a:latin typeface="微软雅黑" pitchFamily="34" charset="-122"/>
                <a:ea typeface="微软雅黑" pitchFamily="34" charset="-122"/>
              </a:rPr>
              <a:t>年全国两会，即中国政治协商会议第十</a:t>
            </a:r>
            <a:r>
              <a:rPr lang="en-US" altLang="zh-CN" sz="2133" b="1" dirty="0">
                <a:solidFill>
                  <a:srgbClr val="C00000"/>
                </a:solidFill>
                <a:latin typeface="微软雅黑" pitchFamily="34" charset="-122"/>
                <a:ea typeface="微软雅黑" pitchFamily="34" charset="-122"/>
              </a:rPr>
              <a:t>X</a:t>
            </a:r>
            <a:r>
              <a:rPr lang="zh-CN" altLang="en-US" sz="2133" b="1" dirty="0">
                <a:solidFill>
                  <a:srgbClr val="C00000"/>
                </a:solidFill>
                <a:latin typeface="微软雅黑" pitchFamily="34" charset="-122"/>
                <a:ea typeface="微软雅黑" pitchFamily="34" charset="-122"/>
              </a:rPr>
              <a:t>届全国委员会第</a:t>
            </a:r>
            <a:r>
              <a:rPr lang="en-US" altLang="zh-CN" sz="2133" b="1" dirty="0">
                <a:solidFill>
                  <a:srgbClr val="C00000"/>
                </a:solidFill>
                <a:latin typeface="微软雅黑" pitchFamily="34" charset="-122"/>
                <a:ea typeface="微软雅黑" pitchFamily="34" charset="-122"/>
              </a:rPr>
              <a:t>X</a:t>
            </a:r>
            <a:r>
              <a:rPr lang="zh-CN" altLang="en-US" sz="2133" b="1" dirty="0">
                <a:solidFill>
                  <a:srgbClr val="C00000"/>
                </a:solidFill>
                <a:latin typeface="微软雅黑" pitchFamily="34" charset="-122"/>
                <a:ea typeface="微软雅黑" pitchFamily="34" charset="-122"/>
              </a:rPr>
              <a:t>次会议和中华人民共和国第十</a:t>
            </a:r>
            <a:r>
              <a:rPr lang="en-US" altLang="zh-CN" sz="2133" b="1" dirty="0">
                <a:solidFill>
                  <a:srgbClr val="C00000"/>
                </a:solidFill>
                <a:latin typeface="微软雅黑" pitchFamily="34" charset="-122"/>
                <a:ea typeface="微软雅黑" pitchFamily="34" charset="-122"/>
              </a:rPr>
              <a:t>X</a:t>
            </a:r>
            <a:r>
              <a:rPr lang="zh-CN" altLang="en-US" sz="2133" b="1" dirty="0">
                <a:solidFill>
                  <a:srgbClr val="C00000"/>
                </a:solidFill>
                <a:latin typeface="微软雅黑" pitchFamily="34" charset="-122"/>
                <a:ea typeface="微软雅黑" pitchFamily="34" charset="-122"/>
              </a:rPr>
              <a:t>届全国人民代表大会第</a:t>
            </a:r>
            <a:r>
              <a:rPr lang="en-US" altLang="zh-CN" sz="2133" b="1" dirty="0">
                <a:solidFill>
                  <a:srgbClr val="C00000"/>
                </a:solidFill>
                <a:latin typeface="微软雅黑" pitchFamily="34" charset="-122"/>
                <a:ea typeface="微软雅黑" pitchFamily="34" charset="-122"/>
              </a:rPr>
              <a:t>X</a:t>
            </a:r>
            <a:r>
              <a:rPr lang="zh-CN" altLang="en-US" sz="2133" b="1" dirty="0">
                <a:solidFill>
                  <a:srgbClr val="C00000"/>
                </a:solidFill>
                <a:latin typeface="微软雅黑" pitchFamily="34" charset="-122"/>
                <a:ea typeface="微软雅黑" pitchFamily="34" charset="-122"/>
              </a:rPr>
              <a:t>次会议，分别于</a:t>
            </a:r>
            <a:r>
              <a:rPr lang="en-US" altLang="zh-CN" sz="2133" b="1" dirty="0">
                <a:solidFill>
                  <a:srgbClr val="C00000"/>
                </a:solidFill>
                <a:latin typeface="微软雅黑" pitchFamily="34" charset="-122"/>
                <a:ea typeface="微软雅黑" pitchFamily="34" charset="-122"/>
              </a:rPr>
              <a:t>2018</a:t>
            </a:r>
            <a:r>
              <a:rPr lang="zh-CN" altLang="en-US" sz="2133" b="1" dirty="0">
                <a:solidFill>
                  <a:srgbClr val="C00000"/>
                </a:solidFill>
                <a:latin typeface="微软雅黑" pitchFamily="34" charset="-122"/>
                <a:ea typeface="微软雅黑" pitchFamily="34" charset="-122"/>
              </a:rPr>
              <a:t>年</a:t>
            </a:r>
            <a:r>
              <a:rPr lang="en-US" altLang="zh-CN" sz="2133" b="1" dirty="0">
                <a:solidFill>
                  <a:srgbClr val="C00000"/>
                </a:solidFill>
                <a:latin typeface="微软雅黑" pitchFamily="34" charset="-122"/>
                <a:ea typeface="微软雅黑" pitchFamily="34" charset="-122"/>
              </a:rPr>
              <a:t>X</a:t>
            </a:r>
            <a:r>
              <a:rPr lang="zh-CN" altLang="en-US" sz="2133" b="1" dirty="0">
                <a:solidFill>
                  <a:srgbClr val="C00000"/>
                </a:solidFill>
                <a:latin typeface="微软雅黑" pitchFamily="34" charset="-122"/>
                <a:ea typeface="微软雅黑" pitchFamily="34" charset="-122"/>
              </a:rPr>
              <a:t>月</a:t>
            </a:r>
            <a:r>
              <a:rPr lang="en-US" altLang="zh-CN" sz="2133" b="1" dirty="0">
                <a:solidFill>
                  <a:srgbClr val="C00000"/>
                </a:solidFill>
                <a:latin typeface="微软雅黑" pitchFamily="34" charset="-122"/>
                <a:ea typeface="微软雅黑" pitchFamily="34" charset="-122"/>
              </a:rPr>
              <a:t>X</a:t>
            </a:r>
            <a:r>
              <a:rPr lang="zh-CN" altLang="en-US" sz="2133" b="1" dirty="0">
                <a:solidFill>
                  <a:srgbClr val="C00000"/>
                </a:solidFill>
                <a:latin typeface="微软雅黑" pitchFamily="34" charset="-122"/>
                <a:ea typeface="微软雅黑" pitchFamily="34" charset="-122"/>
              </a:rPr>
              <a:t>日和</a:t>
            </a:r>
            <a:r>
              <a:rPr lang="en-US" altLang="zh-CN" sz="2133" b="1" dirty="0">
                <a:solidFill>
                  <a:srgbClr val="C00000"/>
                </a:solidFill>
                <a:latin typeface="微软雅黑" pitchFamily="34" charset="-122"/>
                <a:ea typeface="微软雅黑" pitchFamily="34" charset="-122"/>
              </a:rPr>
              <a:t>X</a:t>
            </a:r>
            <a:r>
              <a:rPr lang="zh-CN" altLang="en-US" sz="2133" b="1" dirty="0">
                <a:solidFill>
                  <a:srgbClr val="C00000"/>
                </a:solidFill>
                <a:latin typeface="微软雅黑" pitchFamily="34" charset="-122"/>
                <a:ea typeface="微软雅黑" pitchFamily="34" charset="-122"/>
              </a:rPr>
              <a:t>月</a:t>
            </a:r>
            <a:r>
              <a:rPr lang="en-US" altLang="zh-CN" sz="2133" b="1" dirty="0">
                <a:solidFill>
                  <a:srgbClr val="C00000"/>
                </a:solidFill>
                <a:latin typeface="微软雅黑" pitchFamily="34" charset="-122"/>
                <a:ea typeface="微软雅黑" pitchFamily="34" charset="-122"/>
              </a:rPr>
              <a:t>X</a:t>
            </a:r>
            <a:r>
              <a:rPr lang="zh-CN" altLang="en-US" sz="2133" b="1" dirty="0">
                <a:solidFill>
                  <a:srgbClr val="C00000"/>
                </a:solidFill>
                <a:latin typeface="微软雅黑" pitchFamily="34" charset="-122"/>
                <a:ea typeface="微软雅黑" pitchFamily="34" charset="-122"/>
              </a:rPr>
              <a:t>日在北京开幕。</a:t>
            </a:r>
            <a:endParaRPr lang="en-US" altLang="zh-CN" sz="2133" b="1" dirty="0">
              <a:solidFill>
                <a:srgbClr val="C00000"/>
              </a:solidFill>
              <a:latin typeface="微软雅黑" pitchFamily="34" charset="-122"/>
              <a:ea typeface="微软雅黑" pitchFamily="34" charset="-122"/>
            </a:endParaRPr>
          </a:p>
          <a:p>
            <a:pPr algn="just" defTabSz="1218804" fontAlgn="base">
              <a:lnSpc>
                <a:spcPct val="150000"/>
              </a:lnSpc>
              <a:spcBef>
                <a:spcPct val="0"/>
              </a:spcBef>
              <a:spcAft>
                <a:spcPct val="0"/>
              </a:spcAft>
            </a:pPr>
            <a:r>
              <a:rPr lang="zh-CN" altLang="en-US" sz="2133" b="1" dirty="0">
                <a:solidFill>
                  <a:srgbClr val="C00000"/>
                </a:solidFill>
                <a:latin typeface="微软雅黑" pitchFamily="34" charset="-122"/>
                <a:ea typeface="微软雅黑" pitchFamily="34" charset="-122"/>
              </a:rPr>
              <a:t>       大会主席团常务主席、执行主席代用名主持大会。大会主席团常务主席、执行主席代用名、代用名、代用名、代用名在主席台执行主席席就座。</a:t>
            </a:r>
          </a:p>
        </p:txBody>
      </p:sp>
      <p:sp>
        <p:nvSpPr>
          <p:cNvPr id="7" name="Line 65"/>
          <p:cNvSpPr>
            <a:spLocks noChangeShapeType="1"/>
          </p:cNvSpPr>
          <p:nvPr/>
        </p:nvSpPr>
        <p:spPr bwMode="auto">
          <a:xfrm>
            <a:off x="2928441" y="2660915"/>
            <a:ext cx="8880000" cy="0"/>
          </a:xfrm>
          <a:prstGeom prst="line">
            <a:avLst/>
          </a:prstGeom>
          <a:noFill/>
          <a:ln w="12700">
            <a:solidFill>
              <a:srgbClr val="CC0000"/>
            </a:solidFill>
            <a:round/>
            <a:headEnd type="oval"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17961" dir="2700000" algn="ctr" rotWithShape="0">
                    <a:srgbClr val="CC0000">
                      <a:gamma/>
                      <a:shade val="60000"/>
                      <a:invGamma/>
                      <a:alpha val="50000"/>
                    </a:srgbClr>
                  </a:outerShdw>
                </a:effectLst>
              </a14:hiddenEffects>
            </a:ext>
          </a:extLst>
        </p:spPr>
        <p:txBody>
          <a:bodyPr lIns="121872" tIns="60935" rIns="121872" bIns="60935"/>
          <a:lstStyle/>
          <a:p>
            <a:pPr algn="ctr" defTabSz="1218804" fontAlgn="base">
              <a:spcBef>
                <a:spcPct val="0"/>
              </a:spcBef>
              <a:spcAft>
                <a:spcPct val="0"/>
              </a:spcAft>
            </a:pPr>
            <a:endParaRPr lang="zh-CN" altLang="en-US" sz="2400" b="1">
              <a:solidFill>
                <a:prstClr val="black"/>
              </a:solidFill>
              <a:latin typeface="Arial" pitchFamily="34" charset="0"/>
              <a:ea typeface="黑体" pitchFamily="49" charset="-122"/>
            </a:endParaRPr>
          </a:p>
        </p:txBody>
      </p:sp>
    </p:spTree>
    <p:extLst>
      <p:ext uri="{BB962C8B-B14F-4D97-AF65-F5344CB8AC3E}">
        <p14:creationId xmlns:p14="http://schemas.microsoft.com/office/powerpoint/2010/main" val="2239739615"/>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4"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iterate type="lt">
                                    <p:tmPct val="0"/>
                                  </p:iterate>
                                  <p:childTnLst>
                                    <p:set>
                                      <p:cBhvr>
                                        <p:cTn id="6" dur="1" fill="hold">
                                          <p:stCondLst>
                                            <p:cond delay="0"/>
                                          </p:stCondLst>
                                        </p:cTn>
                                        <p:tgtEl>
                                          <p:spTgt spid="2"/>
                                        </p:tgtEl>
                                        <p:attrNameLst>
                                          <p:attrName>style.visibility</p:attrName>
                                        </p:attrNameLst>
                                      </p:cBhvr>
                                      <p:to>
                                        <p:strVal val="visible"/>
                                      </p:to>
                                    </p:set>
                                    <p:animEffect transition="in" filter="barn(outVertical)">
                                      <p:cBhvr>
                                        <p:cTn id="7" dur="250"/>
                                        <p:tgtEl>
                                          <p:spTgt spid="2"/>
                                        </p:tgtEl>
                                      </p:cBhvr>
                                    </p:animEffect>
                                  </p:childTnLst>
                                </p:cTn>
                              </p:par>
                            </p:childTnLst>
                          </p:cTn>
                        </p:par>
                        <p:par>
                          <p:cTn id="8" fill="hold">
                            <p:stCondLst>
                              <p:cond delay="250"/>
                            </p:stCondLst>
                            <p:childTnLst>
                              <p:par>
                                <p:cTn id="9" presetID="26" presetClass="emph" presetSubtype="0" fill="hold" nodeType="afterEffect">
                                  <p:stCondLst>
                                    <p:cond delay="0"/>
                                  </p:stCondLst>
                                  <p:iterate type="lt">
                                    <p:tmPct val="0"/>
                                  </p:iterate>
                                  <p:childTnLst>
                                    <p:animEffect transition="out" filter="fade">
                                      <p:cBhvr>
                                        <p:cTn id="10" dur="250" tmFilter="0, 0; .2, .5; .8, .5; 1, 0"/>
                                        <p:tgtEl>
                                          <p:spTgt spid="2"/>
                                        </p:tgtEl>
                                      </p:cBhvr>
                                    </p:animEffect>
                                    <p:animScale>
                                      <p:cBhvr>
                                        <p:cTn id="11" dur="125" autoRev="1" fill="hold"/>
                                        <p:tgtEl>
                                          <p:spTgt spid="2"/>
                                        </p:tgtEl>
                                      </p:cBhvr>
                                      <p:by x="105000" y="105000"/>
                                    </p:animScale>
                                  </p:childTnLst>
                                </p:cTn>
                              </p:par>
                            </p:childTnLst>
                          </p:cTn>
                        </p:par>
                        <p:par>
                          <p:cTn id="12" fill="hold">
                            <p:stCondLst>
                              <p:cond delay="500"/>
                            </p:stCondLst>
                            <p:childTnLst>
                              <p:par>
                                <p:cTn id="13" presetID="22" presetClass="entr" presetSubtype="2"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right)">
                                      <p:cBhvr>
                                        <p:cTn id="15" dur="500"/>
                                        <p:tgtEl>
                                          <p:spTgt spid="7"/>
                                        </p:tgtEl>
                                      </p:cBhvr>
                                    </p:animEffect>
                                  </p:childTnLst>
                                </p:cTn>
                              </p:par>
                            </p:childTnLst>
                          </p:cTn>
                        </p:par>
                        <p:par>
                          <p:cTn id="16" fill="hold">
                            <p:stCondLst>
                              <p:cond delay="1000"/>
                            </p:stCondLst>
                            <p:childTnLst>
                              <p:par>
                                <p:cTn id="17" presetID="16" presetClass="entr" presetSubtype="37" fill="hold" grpId="0" nodeType="afterEffect">
                                  <p:stCondLst>
                                    <p:cond delay="0"/>
                                  </p:stCondLst>
                                  <p:iterate type="lt">
                                    <p:tmPct val="0"/>
                                  </p:iterate>
                                  <p:childTnLst>
                                    <p:set>
                                      <p:cBhvr>
                                        <p:cTn id="18" dur="1" fill="hold">
                                          <p:stCondLst>
                                            <p:cond delay="0"/>
                                          </p:stCondLst>
                                        </p:cTn>
                                        <p:tgtEl>
                                          <p:spTgt spid="3"/>
                                        </p:tgtEl>
                                        <p:attrNameLst>
                                          <p:attrName>style.visibility</p:attrName>
                                        </p:attrNameLst>
                                      </p:cBhvr>
                                      <p:to>
                                        <p:strVal val="visible"/>
                                      </p:to>
                                    </p:set>
                                    <p:animEffect transition="in" filter="barn(outVertical)">
                                      <p:cBhvr>
                                        <p:cTn id="19" dur="250"/>
                                        <p:tgtEl>
                                          <p:spTgt spid="3"/>
                                        </p:tgtEl>
                                      </p:cBhvr>
                                    </p:animEffect>
                                  </p:childTnLst>
                                </p:cTn>
                              </p:par>
                            </p:childTnLst>
                          </p:cTn>
                        </p:par>
                        <p:par>
                          <p:cTn id="20" fill="hold">
                            <p:stCondLst>
                              <p:cond delay="1250"/>
                            </p:stCondLst>
                            <p:childTnLst>
                              <p:par>
                                <p:cTn id="21" presetID="22" presetClass="entr" presetSubtype="1"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7"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1563589" y="1377322"/>
            <a:ext cx="9429749" cy="4643967"/>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Freeform 6"/>
          <p:cNvSpPr>
            <a:spLocks/>
          </p:cNvSpPr>
          <p:nvPr/>
        </p:nvSpPr>
        <p:spPr bwMode="auto">
          <a:xfrm>
            <a:off x="1432356" y="1108505"/>
            <a:ext cx="3230033" cy="258233"/>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740000"/>
          </a:solidFill>
          <a:ln>
            <a:noFill/>
          </a:ln>
        </p:spPr>
        <p:txBody>
          <a:bodyPr vert="horz" wrap="square" lIns="121920" tIns="60960" rIns="121920" bIns="60960" numCol="1" anchor="t" anchorCtr="0" compatLnSpc="1">
            <a:prstTxWarp prst="textNoShape">
              <a:avLst/>
            </a:prstTxWarp>
          </a:bodyPr>
          <a:lstStyle/>
          <a:p>
            <a:endParaRPr lang="zh-CN" altLang="en-US" sz="2489">
              <a:solidFill>
                <a:srgbClr val="FEAE01"/>
              </a:solidFill>
              <a:latin typeface="微软雅黑" panose="020B0503020204020204" pitchFamily="34" charset="-122"/>
              <a:ea typeface="微软雅黑" panose="020B0503020204020204" pitchFamily="34" charset="-122"/>
            </a:endParaRPr>
          </a:p>
        </p:txBody>
      </p:sp>
      <p:sp>
        <p:nvSpPr>
          <p:cNvPr id="7" name="Freeform 7"/>
          <p:cNvSpPr>
            <a:spLocks/>
          </p:cNvSpPr>
          <p:nvPr/>
        </p:nvSpPr>
        <p:spPr bwMode="auto">
          <a:xfrm>
            <a:off x="1432356" y="1108505"/>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sz="2489">
              <a:solidFill>
                <a:srgbClr val="FEAE0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245524" y="1328900"/>
            <a:ext cx="931724" cy="1733680"/>
          </a:xfrm>
          <a:prstGeom prst="rect">
            <a:avLst/>
          </a:prstGeom>
          <a:noFill/>
        </p:spPr>
        <p:txBody>
          <a:bodyPr wrap="square" rtlCol="0">
            <a:spAutoFit/>
          </a:bodyPr>
          <a:lstStyle/>
          <a:p>
            <a:r>
              <a:rPr lang="en-US" altLang="zh-CN" sz="10666" b="1" dirty="0">
                <a:solidFill>
                  <a:srgbClr val="F8F8F8"/>
                </a:solidFill>
                <a:latin typeface="微软雅黑" panose="020B0503020204020204" pitchFamily="34" charset="-122"/>
                <a:ea typeface="微软雅黑" panose="020B0503020204020204" pitchFamily="34" charset="-122"/>
              </a:rPr>
              <a:t>4</a:t>
            </a:r>
            <a:endParaRPr lang="zh-CN" altLang="en-US" sz="10666" b="1" dirty="0">
              <a:solidFill>
                <a:srgbClr val="F8F8F8"/>
              </a:solidFill>
              <a:latin typeface="微软雅黑" panose="020B0503020204020204" pitchFamily="34" charset="-122"/>
              <a:ea typeface="微软雅黑" panose="020B0503020204020204" pitchFamily="34" charset="-122"/>
            </a:endParaRPr>
          </a:p>
        </p:txBody>
      </p:sp>
      <p:sp>
        <p:nvSpPr>
          <p:cNvPr id="11" name="Rectangle 13"/>
          <p:cNvSpPr>
            <a:spLocks noChangeArrowheads="1"/>
          </p:cNvSpPr>
          <p:nvPr/>
        </p:nvSpPr>
        <p:spPr bwMode="auto">
          <a:xfrm>
            <a:off x="1553078" y="2282723"/>
            <a:ext cx="753668"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sz="2489" dirty="0">
              <a:solidFill>
                <a:srgbClr val="FEAE01"/>
              </a:solidFill>
              <a:latin typeface="微软雅黑" panose="020B0503020204020204" pitchFamily="34" charset="-122"/>
              <a:ea typeface="微软雅黑" panose="020B0503020204020204" pitchFamily="34" charset="-122"/>
            </a:endParaRPr>
          </a:p>
        </p:txBody>
      </p:sp>
      <p:sp>
        <p:nvSpPr>
          <p:cNvPr id="2" name="矩形 1"/>
          <p:cNvSpPr/>
          <p:nvPr/>
        </p:nvSpPr>
        <p:spPr>
          <a:xfrm>
            <a:off x="4272592" y="3945949"/>
            <a:ext cx="4291559" cy="913007"/>
          </a:xfrm>
          <a:prstGeom prst="rect">
            <a:avLst/>
          </a:prstGeom>
        </p:spPr>
        <p:txBody>
          <a:bodyPr wrap="none">
            <a:spAutoFit/>
          </a:bodyPr>
          <a:lstStyle/>
          <a:p>
            <a:r>
              <a:rPr lang="zh-CN" altLang="en-US" sz="5333"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两会要点精编</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1209" y="481193"/>
            <a:ext cx="8007267" cy="2875380"/>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 y="4895088"/>
            <a:ext cx="12192000" cy="1962912"/>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622775" y="5012282"/>
            <a:ext cx="2374900" cy="1181100"/>
          </a:xfrm>
          <a:prstGeom prst="rect">
            <a:avLst/>
          </a:prstGeom>
        </p:spPr>
      </p:pic>
    </p:spTree>
    <p:extLst>
      <p:ext uri="{BB962C8B-B14F-4D97-AF65-F5344CB8AC3E}">
        <p14:creationId xmlns:p14="http://schemas.microsoft.com/office/powerpoint/2010/main" val="3294160724"/>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7"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90"/>
                                          </p:val>
                                        </p:tav>
                                        <p:tav tm="100000">
                                          <p:val>
                                            <p:fltVal val="0"/>
                                          </p:val>
                                        </p:tav>
                                      </p:tavLst>
                                    </p:anim>
                                    <p:animEffect transition="in" filter="fade">
                                      <p:cBhvr>
                                        <p:cTn id="18" dur="500"/>
                                        <p:tgtEl>
                                          <p:spTgt spid="9"/>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90"/>
                                          </p:val>
                                        </p:tav>
                                        <p:tav tm="100000">
                                          <p:val>
                                            <p:fltVal val="0"/>
                                          </p:val>
                                        </p:tav>
                                      </p:tavLst>
                                    </p:anim>
                                    <p:animEffect transition="in" filter="fade">
                                      <p:cBhvr>
                                        <p:cTn id="24" dur="500"/>
                                        <p:tgtEl>
                                          <p:spTgt spid="11"/>
                                        </p:tgtEl>
                                      </p:cBhvr>
                                    </p:animEffect>
                                  </p:childTnLst>
                                </p:cTn>
                              </p:par>
                            </p:childTnLst>
                          </p:cTn>
                        </p:par>
                        <p:par>
                          <p:cTn id="25" fill="hold">
                            <p:stCondLst>
                              <p:cond delay="1500"/>
                            </p:stCondLst>
                            <p:childTnLst>
                              <p:par>
                                <p:cTn id="26" presetID="16" presetClass="entr" presetSubtype="21"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1" grpId="0"/>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y\E\我图PPT\00001PNG素材\01党委政府\944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426" y="1355233"/>
            <a:ext cx="11326835" cy="1771796"/>
          </a:xfrm>
          <a:prstGeom prst="rect">
            <a:avLst/>
          </a:prstGeom>
          <a:extLst>
            <a:ext uri="{909E8E84-426E-40DD-AFC4-6F175D3DCCD1}">
              <a14:hiddenFill xmlns:a14="http://schemas.microsoft.com/office/drawing/2010/main">
                <a:solidFill>
                  <a:srgbClr val="FFFFFF"/>
                </a:solidFill>
              </a14:hiddenFill>
            </a:ext>
          </a:extLst>
        </p:spPr>
      </p:pic>
      <p:sp>
        <p:nvSpPr>
          <p:cNvPr id="3" name="圆角矩形 2"/>
          <p:cNvSpPr/>
          <p:nvPr/>
        </p:nvSpPr>
        <p:spPr>
          <a:xfrm rot="5400000">
            <a:off x="4614929" y="-1425839"/>
            <a:ext cx="2976331" cy="10957816"/>
          </a:xfrm>
          <a:prstGeom prst="roundRect">
            <a:avLst>
              <a:gd name="adj" fmla="val 5235"/>
            </a:avLst>
          </a:prstGeom>
          <a:gradFill>
            <a:gsLst>
              <a:gs pos="0">
                <a:srgbClr val="F99707"/>
              </a:gs>
              <a:gs pos="100000">
                <a:srgbClr val="FBEABB"/>
              </a:gs>
            </a:gsLst>
            <a:lin ang="189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p>
        </p:txBody>
      </p:sp>
      <p:grpSp>
        <p:nvGrpSpPr>
          <p:cNvPr id="4" name="组合 3"/>
          <p:cNvGrpSpPr/>
          <p:nvPr/>
        </p:nvGrpSpPr>
        <p:grpSpPr>
          <a:xfrm>
            <a:off x="511785" y="2241133"/>
            <a:ext cx="3761788" cy="885899"/>
            <a:chOff x="467545" y="1895344"/>
            <a:chExt cx="2581250" cy="469674"/>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6" name="矩形 5"/>
            <p:cNvSpPr/>
            <p:nvPr/>
          </p:nvSpPr>
          <p:spPr>
            <a:xfrm>
              <a:off x="575744" y="1975419"/>
              <a:ext cx="2323307" cy="310028"/>
            </a:xfrm>
            <a:prstGeom prst="rect">
              <a:avLst/>
            </a:prstGeom>
          </p:spPr>
          <p:txBody>
            <a:bodyPr wrap="square">
              <a:spAutoFit/>
            </a:bodyPr>
            <a:lstStyle/>
            <a:p>
              <a:pPr algn="ctr"/>
              <a:r>
                <a:rPr lang="zh-CN" altLang="en-US" sz="3200" b="1" dirty="0">
                  <a:solidFill>
                    <a:schemeClr val="bg1"/>
                  </a:solidFill>
                  <a:latin typeface="微软雅黑" pitchFamily="34" charset="-122"/>
                  <a:ea typeface="微软雅黑" pitchFamily="34" charset="-122"/>
                </a:rPr>
                <a:t>坚定理想信念</a:t>
              </a:r>
            </a:p>
          </p:txBody>
        </p:sp>
      </p:grpSp>
      <p:sp>
        <p:nvSpPr>
          <p:cNvPr id="7" name="矩形 6"/>
          <p:cNvSpPr/>
          <p:nvPr/>
        </p:nvSpPr>
        <p:spPr>
          <a:xfrm>
            <a:off x="781484" y="3454407"/>
            <a:ext cx="7072841" cy="1733488"/>
          </a:xfrm>
          <a:prstGeom prst="rect">
            <a:avLst/>
          </a:prstGeom>
        </p:spPr>
        <p:txBody>
          <a:bodyPr wrap="square">
            <a:spAutoFit/>
          </a:bodyPr>
          <a:lstStyle/>
          <a:p>
            <a:r>
              <a:rPr lang="zh-CN" altLang="en-US" sz="2133" dirty="0">
                <a:latin typeface="微软雅黑" pitchFamily="34" charset="-122"/>
                <a:ea typeface="微软雅黑" pitchFamily="34" charset="-122"/>
              </a:rPr>
              <a:t>       把个人自学与集中学习结合起来，明确自学要求，引导党员搞好自学。按照“三会一课”制度，党小组要定期组织党员集中学习；不设党小组的，以党支部为单位集中学习。党支部每季度召开一次全体党员会议，每次围绕一个专题组织讨论。</a:t>
            </a:r>
            <a:endParaRPr lang="zh-CN" altLang="en-US" sz="2133" kern="0" dirty="0">
              <a:solidFill>
                <a:schemeClr val="tx1">
                  <a:lumMod val="95000"/>
                  <a:lumOff val="5000"/>
                </a:schemeClr>
              </a:solidFill>
              <a:latin typeface="微软雅黑" pitchFamily="34" charset="-122"/>
              <a:ea typeface="微软雅黑" pitchFamily="34" charset="-122"/>
            </a:endParaRPr>
          </a:p>
        </p:txBody>
      </p:sp>
      <p:pic>
        <p:nvPicPr>
          <p:cNvPr id="7170" name="Picture 2" descr="E:\00专题PPT\两学一做\u=252280439,1992706257&amp;fm=21&amp;gp=0.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16623" y="3007720"/>
            <a:ext cx="3326035" cy="2144040"/>
          </a:xfrm>
          <a:prstGeom prst="rect">
            <a:avLst/>
          </a:prstGeom>
          <a:noFill/>
          <a:ln>
            <a:noFill/>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a:extLst>
            <a:ext uri="{909E8E84-426E-40DD-AFC4-6F175D3DCCD1}">
              <a14:hiddenFill xmlns:a14="http://schemas.microsoft.com/office/drawing/2010/main">
                <a:solidFill>
                  <a:srgbClr val="FFFFFF"/>
                </a:solidFill>
              </a14:hiddenFill>
            </a:ext>
          </a:extLst>
        </p:spPr>
      </p:pic>
      <p:sp>
        <p:nvSpPr>
          <p:cNvPr id="10" name="矩形 9"/>
          <p:cNvSpPr/>
          <p:nvPr/>
        </p:nvSpPr>
        <p:spPr>
          <a:xfrm>
            <a:off x="1798823" y="236981"/>
            <a:ext cx="3467616"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四、两会要点精编</a:t>
            </a:r>
          </a:p>
        </p:txBody>
      </p:sp>
    </p:spTree>
    <p:extLst>
      <p:ext uri="{BB962C8B-B14F-4D97-AF65-F5344CB8AC3E}">
        <p14:creationId xmlns:p14="http://schemas.microsoft.com/office/powerpoint/2010/main" val="146033448"/>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7"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5"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70"/>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6" presetClass="entr" presetSubtype="16" fill="hold" nodeType="afterEffect">
                                  <p:stCondLst>
                                    <p:cond delay="0"/>
                                  </p:stCondLst>
                                  <p:childTnLst>
                                    <p:set>
                                      <p:cBhvr>
                                        <p:cTn id="25" dur="1" fill="hold">
                                          <p:stCondLst>
                                            <p:cond delay="0"/>
                                          </p:stCondLst>
                                        </p:cTn>
                                        <p:tgtEl>
                                          <p:spTgt spid="7170"/>
                                        </p:tgtEl>
                                        <p:attrNameLst>
                                          <p:attrName>style.visibility</p:attrName>
                                        </p:attrNameLst>
                                      </p:cBhvr>
                                      <p:to>
                                        <p:strVal val="visible"/>
                                      </p:to>
                                    </p:set>
                                    <p:animEffect transition="in" filter="circle(in)">
                                      <p:cBhvr>
                                        <p:cTn id="26" dur="1500"/>
                                        <p:tgtEl>
                                          <p:spTgt spid="7170"/>
                                        </p:tgtEl>
                                      </p:cBhvr>
                                    </p:animEffect>
                                  </p:childTnLst>
                                </p:cTn>
                              </p:par>
                            </p:childTnLst>
                          </p:cTn>
                        </p:par>
                        <p:par>
                          <p:cTn id="27" fill="hold">
                            <p:stCondLst>
                              <p:cond delay="450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1300"/>
                                        <p:tgtEl>
                                          <p:spTgt spid="7"/>
                                        </p:tgtEl>
                                      </p:cBhvr>
                                    </p:animEffect>
                                  </p:childTnLst>
                                </p:cTn>
                              </p:par>
                            </p:childTnLst>
                          </p:cTn>
                        </p:par>
                        <p:par>
                          <p:cTn id="31" fill="hold">
                            <p:stCondLst>
                              <p:cond delay="58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Sy\E\我图PPT\00001PNG素材\01党委政府\9441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3426" y="1355233"/>
            <a:ext cx="11326835" cy="1771796"/>
          </a:xfrm>
          <a:prstGeom prst="rect">
            <a:avLst/>
          </a:prstGeom>
          <a:extLst>
            <a:ext uri="{909E8E84-426E-40DD-AFC4-6F175D3DCCD1}">
              <a14:hiddenFill xmlns:a14="http://schemas.microsoft.com/office/drawing/2010/main">
                <a:solidFill>
                  <a:srgbClr val="FFFFFF"/>
                </a:solidFill>
              </a14:hiddenFill>
            </a:ext>
          </a:extLst>
        </p:spPr>
      </p:pic>
      <p:sp>
        <p:nvSpPr>
          <p:cNvPr id="3" name="圆角矩形 2"/>
          <p:cNvSpPr/>
          <p:nvPr/>
        </p:nvSpPr>
        <p:spPr>
          <a:xfrm rot="5400000">
            <a:off x="4614929" y="-1425839"/>
            <a:ext cx="2976331" cy="10957816"/>
          </a:xfrm>
          <a:prstGeom prst="roundRect">
            <a:avLst>
              <a:gd name="adj" fmla="val 5235"/>
            </a:avLst>
          </a:prstGeom>
          <a:gradFill>
            <a:gsLst>
              <a:gs pos="0">
                <a:srgbClr val="F99707"/>
              </a:gs>
              <a:gs pos="100000">
                <a:srgbClr val="FBEABB"/>
              </a:gs>
            </a:gsLst>
            <a:lin ang="18900000" scaled="1"/>
          </a:gradFill>
          <a:ln>
            <a:noFill/>
          </a:ln>
          <a:effectLst>
            <a:softEdge rad="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p>
        </p:txBody>
      </p:sp>
      <p:grpSp>
        <p:nvGrpSpPr>
          <p:cNvPr id="4" name="组合 3"/>
          <p:cNvGrpSpPr/>
          <p:nvPr/>
        </p:nvGrpSpPr>
        <p:grpSpPr>
          <a:xfrm>
            <a:off x="511785" y="2241133"/>
            <a:ext cx="3761788" cy="885899"/>
            <a:chOff x="467545" y="1895344"/>
            <a:chExt cx="2581250" cy="469674"/>
          </a:xfrm>
        </p:grpSpPr>
        <p:pic>
          <p:nvPicPr>
            <p:cNvPr id="5" name="图片 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7545" y="1895344"/>
              <a:ext cx="2581250" cy="469674"/>
            </a:xfrm>
            <a:prstGeom prst="rect">
              <a:avLst/>
            </a:prstGeom>
            <a:effectLst>
              <a:outerShdw blurRad="50800" dist="38100" dir="2700000" algn="tl" rotWithShape="0">
                <a:prstClr val="black">
                  <a:alpha val="40000"/>
                </a:prstClr>
              </a:outerShdw>
              <a:reflection blurRad="6350" stA="77000" endPos="42000" dir="5400000" sy="-100000" algn="bl" rotWithShape="0"/>
            </a:effectLst>
          </p:spPr>
        </p:pic>
        <p:sp>
          <p:nvSpPr>
            <p:cNvPr id="6" name="矩形 5"/>
            <p:cNvSpPr/>
            <p:nvPr/>
          </p:nvSpPr>
          <p:spPr>
            <a:xfrm>
              <a:off x="575744" y="1975419"/>
              <a:ext cx="2340617" cy="310028"/>
            </a:xfrm>
            <a:prstGeom prst="rect">
              <a:avLst/>
            </a:prstGeom>
          </p:spPr>
          <p:txBody>
            <a:bodyPr wrap="square">
              <a:spAutoFit/>
            </a:bodyPr>
            <a:lstStyle/>
            <a:p>
              <a:pPr algn="ctr"/>
              <a:r>
                <a:rPr lang="zh-CN" altLang="en-US" sz="3200" b="1" dirty="0">
                  <a:solidFill>
                    <a:schemeClr val="bg1"/>
                  </a:solidFill>
                  <a:latin typeface="微软雅黑" pitchFamily="34" charset="-122"/>
                  <a:ea typeface="微软雅黑" pitchFamily="34" charset="-122"/>
                </a:rPr>
                <a:t>提高党性觉悟</a:t>
              </a:r>
            </a:p>
          </p:txBody>
        </p:sp>
      </p:grpSp>
      <p:sp>
        <p:nvSpPr>
          <p:cNvPr id="7" name="矩形 6"/>
          <p:cNvSpPr/>
          <p:nvPr/>
        </p:nvSpPr>
        <p:spPr>
          <a:xfrm>
            <a:off x="781484" y="3454407"/>
            <a:ext cx="7072841" cy="1733488"/>
          </a:xfrm>
          <a:prstGeom prst="rect">
            <a:avLst/>
          </a:prstGeom>
        </p:spPr>
        <p:txBody>
          <a:bodyPr wrap="square">
            <a:spAutoFit/>
          </a:bodyPr>
          <a:lstStyle/>
          <a:p>
            <a:r>
              <a:rPr lang="zh-CN" altLang="en-US" sz="2133" dirty="0">
                <a:latin typeface="微软雅黑" pitchFamily="34" charset="-122"/>
                <a:ea typeface="微软雅黑" pitchFamily="34" charset="-122"/>
              </a:rPr>
              <a:t>       把个人自学与集中学习结合起来，明确自学要求，引导党员搞好自学。按照“三会一课”制度，党小组要定期组织党员集中学习；不设党小组的，以党支部为单位集中学习。党支部每季度召开一次全体党员会议，每次围绕一个专题组织讨论。</a:t>
            </a:r>
            <a:endParaRPr lang="zh-CN" altLang="en-US" sz="2133" kern="0" dirty="0">
              <a:solidFill>
                <a:schemeClr val="tx1">
                  <a:lumMod val="95000"/>
                  <a:lumOff val="5000"/>
                </a:schemeClr>
              </a:solidFill>
              <a:latin typeface="微软雅黑" pitchFamily="34" charset="-122"/>
              <a:ea typeface="微软雅黑" pitchFamily="34" charset="-122"/>
            </a:endParaRPr>
          </a:p>
        </p:txBody>
      </p:sp>
      <p:pic>
        <p:nvPicPr>
          <p:cNvPr id="10" name="Picture 2" descr="E:\0000000我图PPT\00001PNG素材\01党委政府\前进.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679938" y="896782"/>
            <a:ext cx="3902064" cy="4644453"/>
          </a:xfrm>
          <a:prstGeom prst="rect">
            <a:avLst/>
          </a:prstGeom>
          <a:noFill/>
          <a:extLst>
            <a:ext uri="{909E8E84-426E-40DD-AFC4-6F175D3DCCD1}">
              <a14:hiddenFill xmlns:a14="http://schemas.microsoft.com/office/drawing/2010/main">
                <a:solidFill>
                  <a:srgbClr val="FFFFFF"/>
                </a:solidFill>
              </a14:hiddenFill>
            </a:ext>
          </a:extLst>
        </p:spPr>
      </p:pic>
      <p:sp>
        <p:nvSpPr>
          <p:cNvPr id="11" name="矩形 10"/>
          <p:cNvSpPr/>
          <p:nvPr/>
        </p:nvSpPr>
        <p:spPr>
          <a:xfrm>
            <a:off x="1798823" y="236981"/>
            <a:ext cx="3467616"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四、两会要点精编</a:t>
            </a:r>
          </a:p>
        </p:txBody>
      </p:sp>
    </p:spTree>
    <p:extLst>
      <p:ext uri="{BB962C8B-B14F-4D97-AF65-F5344CB8AC3E}">
        <p14:creationId xmlns:p14="http://schemas.microsoft.com/office/powerpoint/2010/main" val="1331999599"/>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7"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5" presetClass="entr" presetSubtype="0" fill="hold"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1000" fill="hold"/>
                                        <p:tgtEl>
                                          <p:spTgt spid="4"/>
                                        </p:tgtEl>
                                        <p:attrNameLst>
                                          <p:attrName>ppt_w</p:attrName>
                                        </p:attrNameLst>
                                      </p:cBhvr>
                                      <p:tavLst>
                                        <p:tav tm="0">
                                          <p:val>
                                            <p:strVal val="#ppt_w*0.70"/>
                                          </p:val>
                                        </p:tav>
                                        <p:tav tm="100000">
                                          <p:val>
                                            <p:strVal val="#ppt_w"/>
                                          </p:val>
                                        </p:tav>
                                      </p:tavLst>
                                    </p:anim>
                                    <p:anim calcmode="lin" valueType="num">
                                      <p:cBhvr>
                                        <p:cTn id="15" dur="1000" fill="hold"/>
                                        <p:tgtEl>
                                          <p:spTgt spid="4"/>
                                        </p:tgtEl>
                                        <p:attrNameLst>
                                          <p:attrName>ppt_h</p:attrName>
                                        </p:attrNameLst>
                                      </p:cBhvr>
                                      <p:tavLst>
                                        <p:tav tm="0">
                                          <p:val>
                                            <p:strVal val="#ppt_h"/>
                                          </p:val>
                                        </p:tav>
                                        <p:tav tm="100000">
                                          <p:val>
                                            <p:strVal val="#ppt_h"/>
                                          </p:val>
                                        </p:tav>
                                      </p:tavLst>
                                    </p:anim>
                                    <p:animEffect transition="in" filter="fade">
                                      <p:cBhvr>
                                        <p:cTn id="16" dur="1000"/>
                                        <p:tgtEl>
                                          <p:spTgt spid="4"/>
                                        </p:tgtEl>
                                      </p:cBhvr>
                                    </p:animEffect>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2" presetClass="entr" presetSubtype="8"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1300"/>
                                        <p:tgtEl>
                                          <p:spTgt spid="7"/>
                                        </p:tgtEl>
                                      </p:cBhvr>
                                    </p:animEffect>
                                  </p:childTnLst>
                                </p:cTn>
                              </p:par>
                            </p:childTnLst>
                          </p:cTn>
                        </p:par>
                        <p:par>
                          <p:cTn id="27" fill="hold">
                            <p:stCondLst>
                              <p:cond delay="4300"/>
                            </p:stCondLst>
                            <p:childTnLst>
                              <p:par>
                                <p:cTn id="28" presetID="22" presetClass="entr" presetSubtype="4" fill="hold"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par>
                          <p:cTn id="31" fill="hold">
                            <p:stCondLst>
                              <p:cond delay="4800"/>
                            </p:stCondLst>
                            <p:childTnLst>
                              <p:par>
                                <p:cTn id="32" presetID="22" presetClass="entr" presetSubtype="8"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wipe(left)">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1563589" y="1377322"/>
            <a:ext cx="9429749" cy="4643967"/>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Freeform 6"/>
          <p:cNvSpPr>
            <a:spLocks/>
          </p:cNvSpPr>
          <p:nvPr/>
        </p:nvSpPr>
        <p:spPr bwMode="auto">
          <a:xfrm>
            <a:off x="1432356" y="1108505"/>
            <a:ext cx="3230033" cy="258233"/>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740000"/>
          </a:solidFill>
          <a:ln>
            <a:noFill/>
          </a:ln>
        </p:spPr>
        <p:txBody>
          <a:bodyPr vert="horz" wrap="square" lIns="121920" tIns="60960" rIns="121920" bIns="60960" numCol="1" anchor="t" anchorCtr="0" compatLnSpc="1">
            <a:prstTxWarp prst="textNoShape">
              <a:avLst/>
            </a:prstTxWarp>
          </a:bodyPr>
          <a:lstStyle/>
          <a:p>
            <a:endParaRPr lang="zh-CN" altLang="en-US" sz="2489">
              <a:solidFill>
                <a:srgbClr val="FEAE01"/>
              </a:solidFill>
              <a:latin typeface="微软雅黑" panose="020B0503020204020204" pitchFamily="34" charset="-122"/>
              <a:ea typeface="微软雅黑" panose="020B0503020204020204" pitchFamily="34" charset="-122"/>
            </a:endParaRPr>
          </a:p>
        </p:txBody>
      </p:sp>
      <p:sp>
        <p:nvSpPr>
          <p:cNvPr id="7" name="Freeform 7"/>
          <p:cNvSpPr>
            <a:spLocks/>
          </p:cNvSpPr>
          <p:nvPr/>
        </p:nvSpPr>
        <p:spPr bwMode="auto">
          <a:xfrm>
            <a:off x="1432356" y="1108505"/>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sz="2489">
              <a:solidFill>
                <a:srgbClr val="FEAE0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245524" y="1328900"/>
            <a:ext cx="931724" cy="1733680"/>
          </a:xfrm>
          <a:prstGeom prst="rect">
            <a:avLst/>
          </a:prstGeom>
          <a:noFill/>
        </p:spPr>
        <p:txBody>
          <a:bodyPr wrap="square" rtlCol="0">
            <a:spAutoFit/>
          </a:bodyPr>
          <a:lstStyle/>
          <a:p>
            <a:r>
              <a:rPr lang="en-US" altLang="zh-CN" sz="10666" b="1" dirty="0">
                <a:solidFill>
                  <a:srgbClr val="F8F8F8"/>
                </a:solidFill>
                <a:latin typeface="微软雅黑" panose="020B0503020204020204" pitchFamily="34" charset="-122"/>
                <a:ea typeface="微软雅黑" panose="020B0503020204020204" pitchFamily="34" charset="-122"/>
              </a:rPr>
              <a:t>5</a:t>
            </a:r>
            <a:endParaRPr lang="zh-CN" altLang="en-US" sz="10666" b="1" dirty="0">
              <a:solidFill>
                <a:srgbClr val="F8F8F8"/>
              </a:solidFill>
              <a:latin typeface="微软雅黑" panose="020B0503020204020204" pitchFamily="34" charset="-122"/>
              <a:ea typeface="微软雅黑" panose="020B0503020204020204" pitchFamily="34" charset="-122"/>
            </a:endParaRPr>
          </a:p>
        </p:txBody>
      </p:sp>
      <p:sp>
        <p:nvSpPr>
          <p:cNvPr id="11" name="Rectangle 13"/>
          <p:cNvSpPr>
            <a:spLocks noChangeArrowheads="1"/>
          </p:cNvSpPr>
          <p:nvPr/>
        </p:nvSpPr>
        <p:spPr bwMode="auto">
          <a:xfrm>
            <a:off x="1553078" y="2282723"/>
            <a:ext cx="753668"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sz="2489" dirty="0">
              <a:solidFill>
                <a:srgbClr val="FEAE01"/>
              </a:solidFill>
              <a:latin typeface="微软雅黑" panose="020B0503020204020204" pitchFamily="34" charset="-122"/>
              <a:ea typeface="微软雅黑" panose="020B0503020204020204" pitchFamily="34" charset="-122"/>
            </a:endParaRPr>
          </a:p>
        </p:txBody>
      </p:sp>
      <p:sp>
        <p:nvSpPr>
          <p:cNvPr id="2" name="矩形 1"/>
          <p:cNvSpPr/>
          <p:nvPr/>
        </p:nvSpPr>
        <p:spPr>
          <a:xfrm>
            <a:off x="4944667" y="3945949"/>
            <a:ext cx="2164375" cy="913007"/>
          </a:xfrm>
          <a:prstGeom prst="rect">
            <a:avLst/>
          </a:prstGeom>
        </p:spPr>
        <p:txBody>
          <a:bodyPr wrap="none">
            <a:spAutoFit/>
          </a:bodyPr>
          <a:lstStyle/>
          <a:p>
            <a:r>
              <a:rPr lang="zh-CN" altLang="en-US" sz="5333"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结   语</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1209" y="481193"/>
            <a:ext cx="8007267" cy="2875380"/>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 y="4895088"/>
            <a:ext cx="12192000" cy="1962912"/>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622775" y="5012282"/>
            <a:ext cx="2374900" cy="1181100"/>
          </a:xfrm>
          <a:prstGeom prst="rect">
            <a:avLst/>
          </a:prstGeom>
        </p:spPr>
      </p:pic>
    </p:spTree>
    <p:extLst>
      <p:ext uri="{BB962C8B-B14F-4D97-AF65-F5344CB8AC3E}">
        <p14:creationId xmlns:p14="http://schemas.microsoft.com/office/powerpoint/2010/main" val="297658786"/>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7"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90"/>
                                          </p:val>
                                        </p:tav>
                                        <p:tav tm="100000">
                                          <p:val>
                                            <p:fltVal val="0"/>
                                          </p:val>
                                        </p:tav>
                                      </p:tavLst>
                                    </p:anim>
                                    <p:animEffect transition="in" filter="fade">
                                      <p:cBhvr>
                                        <p:cTn id="18" dur="500"/>
                                        <p:tgtEl>
                                          <p:spTgt spid="9"/>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90"/>
                                          </p:val>
                                        </p:tav>
                                        <p:tav tm="100000">
                                          <p:val>
                                            <p:fltVal val="0"/>
                                          </p:val>
                                        </p:tav>
                                      </p:tavLst>
                                    </p:anim>
                                    <p:animEffect transition="in" filter="fade">
                                      <p:cBhvr>
                                        <p:cTn id="24" dur="500"/>
                                        <p:tgtEl>
                                          <p:spTgt spid="11"/>
                                        </p:tgtEl>
                                      </p:cBhvr>
                                    </p:animEffect>
                                  </p:childTnLst>
                                </p:cTn>
                              </p:par>
                            </p:childTnLst>
                          </p:cTn>
                        </p:par>
                        <p:par>
                          <p:cTn id="25" fill="hold">
                            <p:stCondLst>
                              <p:cond delay="1500"/>
                            </p:stCondLst>
                            <p:childTnLst>
                              <p:par>
                                <p:cTn id="26" presetID="16" presetClass="entr" presetSubtype="21"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1" grpId="0"/>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798824" y="236981"/>
            <a:ext cx="1826141"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五、结语</a:t>
            </a:r>
          </a:p>
        </p:txBody>
      </p:sp>
      <p:pic>
        <p:nvPicPr>
          <p:cNvPr id="9" name="Picture 3" descr="E:\我图PPT\PNG\全新系列\64.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6000" contrast="40000"/>
                    </a14:imgEffect>
                  </a14:imgLayer>
                </a14:imgProps>
              </a:ext>
              <a:ext uri="{28A0092B-C50C-407E-A947-70E740481C1C}">
                <a14:useLocalDpi xmlns:a14="http://schemas.microsoft.com/office/drawing/2010/main" val="0"/>
              </a:ext>
            </a:extLst>
          </a:blip>
          <a:srcRect/>
          <a:stretch>
            <a:fillRect/>
          </a:stretch>
        </p:blipFill>
        <p:spPr bwMode="auto">
          <a:xfrm>
            <a:off x="586648" y="1533748"/>
            <a:ext cx="2014237" cy="1152195"/>
          </a:xfrm>
          <a:prstGeom prst="rect">
            <a:avLst/>
          </a:prstGeom>
          <a:noFill/>
          <a:extLst>
            <a:ext uri="{909E8E84-426E-40DD-AFC4-6F175D3DCCD1}">
              <a14:hiddenFill xmlns:a14="http://schemas.microsoft.com/office/drawing/2010/main">
                <a:solidFill>
                  <a:srgbClr val="FFFFFF"/>
                </a:solidFill>
              </a14:hiddenFill>
            </a:ext>
          </a:extLst>
        </p:spPr>
      </p:pic>
      <p:sp>
        <p:nvSpPr>
          <p:cNvPr id="10" name="矩形 9"/>
          <p:cNvSpPr/>
          <p:nvPr/>
        </p:nvSpPr>
        <p:spPr>
          <a:xfrm>
            <a:off x="2761683" y="1668656"/>
            <a:ext cx="6336359" cy="1241494"/>
          </a:xfrm>
          <a:prstGeom prst="rect">
            <a:avLst/>
          </a:prstGeom>
        </p:spPr>
        <p:txBody>
          <a:bodyPr wrap="square">
            <a:spAutoFit/>
          </a:bodyPr>
          <a:lstStyle/>
          <a:p>
            <a:r>
              <a:rPr lang="zh-CN" altLang="en-US" sz="2489" dirty="0">
                <a:latin typeface="微软雅黑" pitchFamily="34" charset="-122"/>
                <a:ea typeface="微软雅黑" pitchFamily="34" charset="-122"/>
              </a:rPr>
              <a:t>坚定理想信念，提高党性觉悟。坚定理想信念，提高党性觉悟。坚定理想信念，提高党性觉悟。</a:t>
            </a:r>
          </a:p>
        </p:txBody>
      </p:sp>
      <p:sp>
        <p:nvSpPr>
          <p:cNvPr id="11" name="TextBox 10"/>
          <p:cNvSpPr txBox="1"/>
          <p:nvPr/>
        </p:nvSpPr>
        <p:spPr bwMode="auto">
          <a:xfrm>
            <a:off x="798744" y="1848498"/>
            <a:ext cx="1433036" cy="533544"/>
          </a:xfrm>
          <a:prstGeom prst="rect">
            <a:avLst/>
          </a:prstGeom>
        </p:spPr>
        <p:txBody>
          <a:bodyPr vert="horz" wrap="square" lIns="121920" tIns="60960" rIns="121920" bIns="60960" numCol="1" anchor="t" anchorCtr="0" compatLnSpc="1">
            <a:prstTxWarp prst="textNoShape">
              <a:avLst/>
            </a:prstTxWarp>
            <a:spAutoFit/>
          </a:bodyPr>
          <a:lstStyle/>
          <a:p>
            <a:pPr lvl="0"/>
            <a:r>
              <a:rPr lang="zh-CN" altLang="en-US" sz="2667" b="1" dirty="0">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rPr>
              <a:t>第一层</a:t>
            </a:r>
          </a:p>
        </p:txBody>
      </p:sp>
      <p:cxnSp>
        <p:nvCxnSpPr>
          <p:cNvPr id="12" name="直接连接符 11"/>
          <p:cNvCxnSpPr/>
          <p:nvPr/>
        </p:nvCxnSpPr>
        <p:spPr>
          <a:xfrm>
            <a:off x="2996343" y="2423896"/>
            <a:ext cx="6005343" cy="0"/>
          </a:xfrm>
          <a:prstGeom prst="line">
            <a:avLst/>
          </a:prstGeom>
          <a:noFill/>
          <a:ln w="9525" cap="flat" cmpd="sng" algn="ctr">
            <a:solidFill>
              <a:srgbClr val="C00000"/>
            </a:solidFill>
            <a:prstDash val="sysDash"/>
            <a:headEnd type="oval" w="med" len="med"/>
            <a:tailEnd type="oval" w="med" len="med"/>
          </a:ln>
          <a:effectLst/>
        </p:spPr>
      </p:cxnSp>
      <p:pic>
        <p:nvPicPr>
          <p:cNvPr id="13" name="Picture 3" descr="E:\我图PPT\PNG\全新系列\64.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6000" contrast="40000"/>
                    </a14:imgEffect>
                  </a14:imgLayer>
                </a14:imgProps>
              </a:ext>
              <a:ext uri="{28A0092B-C50C-407E-A947-70E740481C1C}">
                <a14:useLocalDpi xmlns:a14="http://schemas.microsoft.com/office/drawing/2010/main" val="0"/>
              </a:ext>
            </a:extLst>
          </a:blip>
          <a:srcRect/>
          <a:stretch>
            <a:fillRect/>
          </a:stretch>
        </p:blipFill>
        <p:spPr bwMode="auto">
          <a:xfrm>
            <a:off x="1602648" y="2643325"/>
            <a:ext cx="2014237" cy="1152195"/>
          </a:xfrm>
          <a:prstGeom prst="rect">
            <a:avLst/>
          </a:prstGeom>
          <a:noFill/>
          <a:extLst>
            <a:ext uri="{909E8E84-426E-40DD-AFC4-6F175D3DCCD1}">
              <a14:hiddenFill xmlns:a14="http://schemas.microsoft.com/office/drawing/2010/main">
                <a:solidFill>
                  <a:srgbClr val="FFFFFF"/>
                </a:solidFill>
              </a14:hiddenFill>
            </a:ext>
          </a:extLst>
        </p:spPr>
      </p:pic>
      <p:sp>
        <p:nvSpPr>
          <p:cNvPr id="14" name="矩形 13"/>
          <p:cNvSpPr/>
          <p:nvPr/>
        </p:nvSpPr>
        <p:spPr>
          <a:xfrm>
            <a:off x="3847339" y="2820784"/>
            <a:ext cx="6114799" cy="1241494"/>
          </a:xfrm>
          <a:prstGeom prst="rect">
            <a:avLst/>
          </a:prstGeom>
        </p:spPr>
        <p:txBody>
          <a:bodyPr wrap="square">
            <a:spAutoFit/>
          </a:bodyPr>
          <a:lstStyle/>
          <a:p>
            <a:r>
              <a:rPr lang="zh-CN" altLang="en-US" sz="2489" dirty="0">
                <a:latin typeface="微软雅黑" pitchFamily="34" charset="-122"/>
                <a:ea typeface="微软雅黑" pitchFamily="34" charset="-122"/>
              </a:rPr>
              <a:t>坚定理想信念，提高党性觉悟。坚定理想信念，提高党性觉悟。坚定理想信念，提高党性觉悟。</a:t>
            </a:r>
          </a:p>
        </p:txBody>
      </p:sp>
      <p:sp>
        <p:nvSpPr>
          <p:cNvPr id="15" name="TextBox 14"/>
          <p:cNvSpPr txBox="1"/>
          <p:nvPr/>
        </p:nvSpPr>
        <p:spPr bwMode="auto">
          <a:xfrm>
            <a:off x="1814744" y="2958075"/>
            <a:ext cx="1433036" cy="533544"/>
          </a:xfrm>
          <a:prstGeom prst="rect">
            <a:avLst/>
          </a:prstGeom>
        </p:spPr>
        <p:txBody>
          <a:bodyPr vert="horz" wrap="square" lIns="121920" tIns="60960" rIns="121920" bIns="60960" numCol="1" anchor="t" anchorCtr="0" compatLnSpc="1">
            <a:prstTxWarp prst="textNoShape">
              <a:avLst/>
            </a:prstTxWarp>
            <a:spAutoFit/>
          </a:bodyPr>
          <a:lstStyle/>
          <a:p>
            <a:pPr lvl="0"/>
            <a:r>
              <a:rPr lang="zh-CN" altLang="en-US" sz="2667" b="1" dirty="0">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rPr>
              <a:t>第二层</a:t>
            </a:r>
          </a:p>
        </p:txBody>
      </p:sp>
      <p:cxnSp>
        <p:nvCxnSpPr>
          <p:cNvPr id="16" name="直接连接符 15"/>
          <p:cNvCxnSpPr/>
          <p:nvPr/>
        </p:nvCxnSpPr>
        <p:spPr>
          <a:xfrm>
            <a:off x="4012343" y="3533473"/>
            <a:ext cx="6005343" cy="0"/>
          </a:xfrm>
          <a:prstGeom prst="line">
            <a:avLst/>
          </a:prstGeom>
          <a:noFill/>
          <a:ln w="9525" cap="flat" cmpd="sng" algn="ctr">
            <a:solidFill>
              <a:srgbClr val="C00000"/>
            </a:solidFill>
            <a:prstDash val="sysDash"/>
            <a:headEnd type="oval" w="med" len="med"/>
            <a:tailEnd type="oval" w="med" len="med"/>
          </a:ln>
          <a:effectLst/>
        </p:spPr>
      </p:cxnSp>
      <p:pic>
        <p:nvPicPr>
          <p:cNvPr id="17" name="Picture 3" descr="E:\我图PPT\PNG\全新系列\64.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6000" contrast="40000"/>
                    </a14:imgEffect>
                  </a14:imgLayer>
                </a14:imgProps>
              </a:ext>
              <a:ext uri="{28A0092B-C50C-407E-A947-70E740481C1C}">
                <a14:useLocalDpi xmlns:a14="http://schemas.microsoft.com/office/drawing/2010/main" val="0"/>
              </a:ext>
            </a:extLst>
          </a:blip>
          <a:srcRect/>
          <a:stretch>
            <a:fillRect/>
          </a:stretch>
        </p:blipFill>
        <p:spPr bwMode="auto">
          <a:xfrm>
            <a:off x="2332304" y="3786325"/>
            <a:ext cx="2014237" cy="1152195"/>
          </a:xfrm>
          <a:prstGeom prst="rect">
            <a:avLst/>
          </a:prstGeom>
          <a:noFill/>
          <a:extLst>
            <a:ext uri="{909E8E84-426E-40DD-AFC4-6F175D3DCCD1}">
              <a14:hiddenFill xmlns:a14="http://schemas.microsoft.com/office/drawing/2010/main">
                <a:solidFill>
                  <a:srgbClr val="FFFFFF"/>
                </a:solidFill>
              </a14:hiddenFill>
            </a:ext>
          </a:extLst>
        </p:spPr>
      </p:pic>
      <p:sp>
        <p:nvSpPr>
          <p:cNvPr id="18" name="矩形 17"/>
          <p:cNvSpPr/>
          <p:nvPr/>
        </p:nvSpPr>
        <p:spPr>
          <a:xfrm>
            <a:off x="4432301" y="3876902"/>
            <a:ext cx="6201911" cy="1241494"/>
          </a:xfrm>
          <a:prstGeom prst="rect">
            <a:avLst/>
          </a:prstGeom>
        </p:spPr>
        <p:txBody>
          <a:bodyPr wrap="square">
            <a:spAutoFit/>
          </a:bodyPr>
          <a:lstStyle/>
          <a:p>
            <a:r>
              <a:rPr lang="zh-CN" altLang="en-US" sz="2489" dirty="0">
                <a:latin typeface="微软雅黑" pitchFamily="34" charset="-122"/>
                <a:ea typeface="微软雅黑" pitchFamily="34" charset="-122"/>
              </a:rPr>
              <a:t>坚定理想信念，提高党性觉悟。坚定理想信念，提高党性觉悟。坚定理想信念，提高党性觉悟。</a:t>
            </a:r>
          </a:p>
        </p:txBody>
      </p:sp>
      <p:sp>
        <p:nvSpPr>
          <p:cNvPr id="19" name="TextBox 18"/>
          <p:cNvSpPr txBox="1"/>
          <p:nvPr/>
        </p:nvSpPr>
        <p:spPr bwMode="auto">
          <a:xfrm>
            <a:off x="2544400" y="4101075"/>
            <a:ext cx="1433036" cy="533544"/>
          </a:xfrm>
          <a:prstGeom prst="rect">
            <a:avLst/>
          </a:prstGeom>
        </p:spPr>
        <p:txBody>
          <a:bodyPr vert="horz" wrap="square" lIns="121920" tIns="60960" rIns="121920" bIns="60960" numCol="1" anchor="t" anchorCtr="0" compatLnSpc="1">
            <a:prstTxWarp prst="textNoShape">
              <a:avLst/>
            </a:prstTxWarp>
            <a:spAutoFit/>
          </a:bodyPr>
          <a:lstStyle/>
          <a:p>
            <a:pPr lvl="0"/>
            <a:r>
              <a:rPr lang="zh-CN" altLang="en-US" sz="2667" b="1" dirty="0">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rPr>
              <a:t>第三层</a:t>
            </a:r>
          </a:p>
        </p:txBody>
      </p:sp>
      <p:cxnSp>
        <p:nvCxnSpPr>
          <p:cNvPr id="20" name="直接连接符 19"/>
          <p:cNvCxnSpPr/>
          <p:nvPr/>
        </p:nvCxnSpPr>
        <p:spPr>
          <a:xfrm>
            <a:off x="4741999" y="4676473"/>
            <a:ext cx="6005343" cy="0"/>
          </a:xfrm>
          <a:prstGeom prst="line">
            <a:avLst/>
          </a:prstGeom>
          <a:noFill/>
          <a:ln w="9525" cap="flat" cmpd="sng" algn="ctr">
            <a:solidFill>
              <a:srgbClr val="C00000"/>
            </a:solidFill>
            <a:prstDash val="sysDash"/>
            <a:headEnd type="oval" w="med" len="med"/>
            <a:tailEnd type="oval" w="med" len="med"/>
          </a:ln>
          <a:effectLst/>
        </p:spPr>
      </p:cxnSp>
      <p:pic>
        <p:nvPicPr>
          <p:cNvPr id="21" name="Picture 3" descr="E:\我图PPT\PNG\全新系列\64.png"/>
          <p:cNvPicPr>
            <a:picLocks noChangeAspect="1" noChangeArrowheads="1"/>
          </p:cNvPicPr>
          <p:nvPr/>
        </p:nvPicPr>
        <p:blipFill>
          <a:blip r:embed="rId4" cstate="print">
            <a:extLst>
              <a:ext uri="{BEBA8EAE-BF5A-486C-A8C5-ECC9F3942E4B}">
                <a14:imgProps xmlns:a14="http://schemas.microsoft.com/office/drawing/2010/main">
                  <a14:imgLayer r:embed="rId5">
                    <a14:imgEffect>
                      <a14:brightnessContrast bright="-16000" contrast="40000"/>
                    </a14:imgEffect>
                  </a14:imgLayer>
                </a14:imgProps>
              </a:ext>
              <a:ext uri="{28A0092B-C50C-407E-A947-70E740481C1C}">
                <a14:useLocalDpi xmlns:a14="http://schemas.microsoft.com/office/drawing/2010/main" val="0"/>
              </a:ext>
            </a:extLst>
          </a:blip>
          <a:srcRect/>
          <a:stretch>
            <a:fillRect/>
          </a:stretch>
        </p:blipFill>
        <p:spPr bwMode="auto">
          <a:xfrm>
            <a:off x="3043504" y="4980125"/>
            <a:ext cx="2014237" cy="1152195"/>
          </a:xfrm>
          <a:prstGeom prst="rect">
            <a:avLst/>
          </a:prstGeom>
          <a:noFill/>
          <a:extLst>
            <a:ext uri="{909E8E84-426E-40DD-AFC4-6F175D3DCCD1}">
              <a14:hiddenFill xmlns:a14="http://schemas.microsoft.com/office/drawing/2010/main">
                <a:solidFill>
                  <a:srgbClr val="FFFFFF"/>
                </a:solidFill>
              </a14:hiddenFill>
            </a:ext>
          </a:extLst>
        </p:spPr>
      </p:pic>
      <p:sp>
        <p:nvSpPr>
          <p:cNvPr id="22" name="矩形 21"/>
          <p:cNvSpPr/>
          <p:nvPr/>
        </p:nvSpPr>
        <p:spPr>
          <a:xfrm>
            <a:off x="5183267" y="5106480"/>
            <a:ext cx="6315040" cy="1241494"/>
          </a:xfrm>
          <a:prstGeom prst="rect">
            <a:avLst/>
          </a:prstGeom>
        </p:spPr>
        <p:txBody>
          <a:bodyPr wrap="square">
            <a:spAutoFit/>
          </a:bodyPr>
          <a:lstStyle/>
          <a:p>
            <a:r>
              <a:rPr lang="zh-CN" altLang="en-US" sz="2489" dirty="0">
                <a:latin typeface="微软雅黑" pitchFamily="34" charset="-122"/>
                <a:ea typeface="微软雅黑" pitchFamily="34" charset="-122"/>
              </a:rPr>
              <a:t>坚定理想信念，提高党性觉悟。坚定理想信念，提高党性觉悟。坚定理想信念，提高党性觉悟。</a:t>
            </a:r>
          </a:p>
        </p:txBody>
      </p:sp>
      <p:sp>
        <p:nvSpPr>
          <p:cNvPr id="23" name="TextBox 22"/>
          <p:cNvSpPr txBox="1"/>
          <p:nvPr/>
        </p:nvSpPr>
        <p:spPr bwMode="auto">
          <a:xfrm>
            <a:off x="3255600" y="5294875"/>
            <a:ext cx="1433036" cy="533544"/>
          </a:xfrm>
          <a:prstGeom prst="rect">
            <a:avLst/>
          </a:prstGeom>
        </p:spPr>
        <p:txBody>
          <a:bodyPr vert="horz" wrap="square" lIns="121920" tIns="60960" rIns="121920" bIns="60960" numCol="1" anchor="t" anchorCtr="0" compatLnSpc="1">
            <a:prstTxWarp prst="textNoShape">
              <a:avLst/>
            </a:prstTxWarp>
            <a:spAutoFit/>
          </a:bodyPr>
          <a:lstStyle/>
          <a:p>
            <a:pPr lvl="0"/>
            <a:r>
              <a:rPr lang="zh-CN" altLang="en-US" sz="2667" b="1" dirty="0">
                <a:solidFill>
                  <a:srgbClr val="FFFF66"/>
                </a:solidFill>
                <a:effectLst>
                  <a:outerShdw blurRad="38100" dist="38100" dir="2700000" algn="tl">
                    <a:srgbClr val="000000">
                      <a:alpha val="43137"/>
                    </a:srgbClr>
                  </a:outerShdw>
                </a:effectLst>
                <a:latin typeface="微软雅黑" pitchFamily="34" charset="-122"/>
                <a:ea typeface="微软雅黑" pitchFamily="34" charset="-122"/>
                <a:cs typeface="宋体" pitchFamily="2" charset="-122"/>
              </a:rPr>
              <a:t>第四层</a:t>
            </a:r>
          </a:p>
        </p:txBody>
      </p:sp>
      <p:cxnSp>
        <p:nvCxnSpPr>
          <p:cNvPr id="24" name="直接连接符 23"/>
          <p:cNvCxnSpPr/>
          <p:nvPr/>
        </p:nvCxnSpPr>
        <p:spPr>
          <a:xfrm>
            <a:off x="5453199" y="5870273"/>
            <a:ext cx="6005343" cy="0"/>
          </a:xfrm>
          <a:prstGeom prst="line">
            <a:avLst/>
          </a:prstGeom>
          <a:noFill/>
          <a:ln w="9525" cap="flat" cmpd="sng" algn="ctr">
            <a:solidFill>
              <a:srgbClr val="C00000"/>
            </a:solidFill>
            <a:prstDash val="sysDash"/>
            <a:headEnd type="oval" w="med" len="med"/>
            <a:tailEnd type="oval" w="med" len="med"/>
          </a:ln>
          <a:effectLst/>
        </p:spPr>
      </p:cxnSp>
    </p:spTree>
    <p:extLst>
      <p:ext uri="{BB962C8B-B14F-4D97-AF65-F5344CB8AC3E}">
        <p14:creationId xmlns:p14="http://schemas.microsoft.com/office/powerpoint/2010/main" val="1759896542"/>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6"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0-#ppt_w/2"/>
                                          </p:val>
                                        </p:tav>
                                        <p:tav tm="100000">
                                          <p:val>
                                            <p:strVal val="#ppt_x"/>
                                          </p:val>
                                        </p:tav>
                                      </p:tavLst>
                                    </p:anim>
                                    <p:anim calcmode="lin" valueType="num">
                                      <p:cBhvr additive="base">
                                        <p:cTn id="12" dur="500" fill="hold"/>
                                        <p:tgtEl>
                                          <p:spTgt spid="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ppt_w</p:attrName>
                                        </p:attrNameLst>
                                      </p:cBhvr>
                                      <p:tavLst>
                                        <p:tav tm="0">
                                          <p:val>
                                            <p:fltVal val="0"/>
                                          </p:val>
                                        </p:tav>
                                        <p:tav tm="100000">
                                          <p:val>
                                            <p:strVal val="#ppt_w"/>
                                          </p:val>
                                        </p:tav>
                                      </p:tavLst>
                                    </p:anim>
                                    <p:anim calcmode="lin" valueType="num">
                                      <p:cBhvr>
                                        <p:cTn id="17" dur="500" fill="hold"/>
                                        <p:tgtEl>
                                          <p:spTgt spid="11"/>
                                        </p:tgtEl>
                                        <p:attrNameLst>
                                          <p:attrName>ppt_h</p:attrName>
                                        </p:attrNameLst>
                                      </p:cBhvr>
                                      <p:tavLst>
                                        <p:tav tm="0">
                                          <p:val>
                                            <p:fltVal val="0"/>
                                          </p:val>
                                        </p:tav>
                                        <p:tav tm="100000">
                                          <p:val>
                                            <p:strVal val="#ppt_h"/>
                                          </p:val>
                                        </p:tav>
                                      </p:tavLst>
                                    </p:anim>
                                    <p:animEffect transition="in" filter="fade">
                                      <p:cBhvr>
                                        <p:cTn id="18" dur="500"/>
                                        <p:tgtEl>
                                          <p:spTgt spid="11"/>
                                        </p:tgtEl>
                                      </p:cBhvr>
                                    </p:animEffect>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left)">
                                      <p:cBhvr>
                                        <p:cTn id="22" dur="500"/>
                                        <p:tgtEl>
                                          <p:spTgt spid="12"/>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1000"/>
                                        <p:tgtEl>
                                          <p:spTgt spid="10"/>
                                        </p:tgtEl>
                                      </p:cBhvr>
                                    </p:animEffect>
                                  </p:childTnLst>
                                </p:cTn>
                              </p:par>
                            </p:childTnLst>
                          </p:cTn>
                        </p:par>
                        <p:par>
                          <p:cTn id="27" fill="hold">
                            <p:stCondLst>
                              <p:cond delay="3000"/>
                            </p:stCondLst>
                            <p:childTnLst>
                              <p:par>
                                <p:cTn id="28" presetID="2" presetClass="entr" presetSubtype="8"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0-#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53" presetClass="entr" presetSubtype="16"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500" fill="hold"/>
                                        <p:tgtEl>
                                          <p:spTgt spid="15"/>
                                        </p:tgtEl>
                                        <p:attrNameLst>
                                          <p:attrName>ppt_w</p:attrName>
                                        </p:attrNameLst>
                                      </p:cBhvr>
                                      <p:tavLst>
                                        <p:tav tm="0">
                                          <p:val>
                                            <p:fltVal val="0"/>
                                          </p:val>
                                        </p:tav>
                                        <p:tav tm="100000">
                                          <p:val>
                                            <p:strVal val="#ppt_w"/>
                                          </p:val>
                                        </p:tav>
                                      </p:tavLst>
                                    </p:anim>
                                    <p:anim calcmode="lin" valueType="num">
                                      <p:cBhvr>
                                        <p:cTn id="36" dur="500" fill="hold"/>
                                        <p:tgtEl>
                                          <p:spTgt spid="15"/>
                                        </p:tgtEl>
                                        <p:attrNameLst>
                                          <p:attrName>ppt_h</p:attrName>
                                        </p:attrNameLst>
                                      </p:cBhvr>
                                      <p:tavLst>
                                        <p:tav tm="0">
                                          <p:val>
                                            <p:fltVal val="0"/>
                                          </p:val>
                                        </p:tav>
                                        <p:tav tm="100000">
                                          <p:val>
                                            <p:strVal val="#ppt_h"/>
                                          </p:val>
                                        </p:tav>
                                      </p:tavLst>
                                    </p:anim>
                                    <p:animEffect transition="in" filter="fade">
                                      <p:cBhvr>
                                        <p:cTn id="37" dur="500"/>
                                        <p:tgtEl>
                                          <p:spTgt spid="15"/>
                                        </p:tgtEl>
                                      </p:cBhvr>
                                    </p:animEffect>
                                  </p:childTnLst>
                                </p:cTn>
                              </p:par>
                            </p:childTnLst>
                          </p:cTn>
                        </p:par>
                        <p:par>
                          <p:cTn id="38" fill="hold">
                            <p:stCondLst>
                              <p:cond delay="4000"/>
                            </p:stCondLst>
                            <p:childTnLst>
                              <p:par>
                                <p:cTn id="39" presetID="22" presetClass="entr" presetSubtype="8" fill="hold" nodeType="afterEffect">
                                  <p:stCondLst>
                                    <p:cond delay="0"/>
                                  </p:stCondLst>
                                  <p:childTnLst>
                                    <p:set>
                                      <p:cBhvr>
                                        <p:cTn id="40" dur="1" fill="hold">
                                          <p:stCondLst>
                                            <p:cond delay="0"/>
                                          </p:stCondLst>
                                        </p:cTn>
                                        <p:tgtEl>
                                          <p:spTgt spid="16"/>
                                        </p:tgtEl>
                                        <p:attrNameLst>
                                          <p:attrName>style.visibility</p:attrName>
                                        </p:attrNameLst>
                                      </p:cBhvr>
                                      <p:to>
                                        <p:strVal val="visible"/>
                                      </p:to>
                                    </p:set>
                                    <p:animEffect transition="in" filter="wipe(left)">
                                      <p:cBhvr>
                                        <p:cTn id="41" dur="500"/>
                                        <p:tgtEl>
                                          <p:spTgt spid="16"/>
                                        </p:tgtEl>
                                      </p:cBhvr>
                                    </p:animEffect>
                                  </p:childTnLst>
                                </p:cTn>
                              </p:par>
                            </p:childTnLst>
                          </p:cTn>
                        </p:par>
                        <p:par>
                          <p:cTn id="42" fill="hold">
                            <p:stCondLst>
                              <p:cond delay="4500"/>
                            </p:stCondLst>
                            <p:childTnLst>
                              <p:par>
                                <p:cTn id="43" presetID="22" presetClass="entr" presetSubtype="8" fill="hold" grpId="0"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1000"/>
                                        <p:tgtEl>
                                          <p:spTgt spid="14"/>
                                        </p:tgtEl>
                                      </p:cBhvr>
                                    </p:animEffect>
                                  </p:childTnLst>
                                </p:cTn>
                              </p:par>
                            </p:childTnLst>
                          </p:cTn>
                        </p:par>
                        <p:par>
                          <p:cTn id="46" fill="hold">
                            <p:stCondLst>
                              <p:cond delay="5500"/>
                            </p:stCondLst>
                            <p:childTnLst>
                              <p:par>
                                <p:cTn id="47" presetID="2" presetClass="entr" presetSubtype="8"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0-#ppt_w/2"/>
                                          </p:val>
                                        </p:tav>
                                        <p:tav tm="100000">
                                          <p:val>
                                            <p:strVal val="#ppt_x"/>
                                          </p:val>
                                        </p:tav>
                                      </p:tavLst>
                                    </p:anim>
                                    <p:anim calcmode="lin" valueType="num">
                                      <p:cBhvr additive="base">
                                        <p:cTn id="50" dur="500" fill="hold"/>
                                        <p:tgtEl>
                                          <p:spTgt spid="17"/>
                                        </p:tgtEl>
                                        <p:attrNameLst>
                                          <p:attrName>ppt_y</p:attrName>
                                        </p:attrNameLst>
                                      </p:cBhvr>
                                      <p:tavLst>
                                        <p:tav tm="0">
                                          <p:val>
                                            <p:strVal val="#ppt_y"/>
                                          </p:val>
                                        </p:tav>
                                        <p:tav tm="100000">
                                          <p:val>
                                            <p:strVal val="#ppt_y"/>
                                          </p:val>
                                        </p:tav>
                                      </p:tavLst>
                                    </p:anim>
                                  </p:childTnLst>
                                </p:cTn>
                              </p:par>
                            </p:childTnLst>
                          </p:cTn>
                        </p:par>
                        <p:par>
                          <p:cTn id="51" fill="hold">
                            <p:stCondLst>
                              <p:cond delay="6000"/>
                            </p:stCondLst>
                            <p:childTnLst>
                              <p:par>
                                <p:cTn id="52" presetID="53" presetClass="entr" presetSubtype="16" fill="hold" grpId="0" nodeType="afterEffect">
                                  <p:stCondLst>
                                    <p:cond delay="0"/>
                                  </p:stCondLst>
                                  <p:childTnLst>
                                    <p:set>
                                      <p:cBhvr>
                                        <p:cTn id="53" dur="1" fill="hold">
                                          <p:stCondLst>
                                            <p:cond delay="0"/>
                                          </p:stCondLst>
                                        </p:cTn>
                                        <p:tgtEl>
                                          <p:spTgt spid="19"/>
                                        </p:tgtEl>
                                        <p:attrNameLst>
                                          <p:attrName>style.visibility</p:attrName>
                                        </p:attrNameLst>
                                      </p:cBhvr>
                                      <p:to>
                                        <p:strVal val="visible"/>
                                      </p:to>
                                    </p:set>
                                    <p:anim calcmode="lin" valueType="num">
                                      <p:cBhvr>
                                        <p:cTn id="54" dur="500" fill="hold"/>
                                        <p:tgtEl>
                                          <p:spTgt spid="19"/>
                                        </p:tgtEl>
                                        <p:attrNameLst>
                                          <p:attrName>ppt_w</p:attrName>
                                        </p:attrNameLst>
                                      </p:cBhvr>
                                      <p:tavLst>
                                        <p:tav tm="0">
                                          <p:val>
                                            <p:fltVal val="0"/>
                                          </p:val>
                                        </p:tav>
                                        <p:tav tm="100000">
                                          <p:val>
                                            <p:strVal val="#ppt_w"/>
                                          </p:val>
                                        </p:tav>
                                      </p:tavLst>
                                    </p:anim>
                                    <p:anim calcmode="lin" valueType="num">
                                      <p:cBhvr>
                                        <p:cTn id="55" dur="500" fill="hold"/>
                                        <p:tgtEl>
                                          <p:spTgt spid="19"/>
                                        </p:tgtEl>
                                        <p:attrNameLst>
                                          <p:attrName>ppt_h</p:attrName>
                                        </p:attrNameLst>
                                      </p:cBhvr>
                                      <p:tavLst>
                                        <p:tav tm="0">
                                          <p:val>
                                            <p:fltVal val="0"/>
                                          </p:val>
                                        </p:tav>
                                        <p:tav tm="100000">
                                          <p:val>
                                            <p:strVal val="#ppt_h"/>
                                          </p:val>
                                        </p:tav>
                                      </p:tavLst>
                                    </p:anim>
                                    <p:animEffect transition="in" filter="fade">
                                      <p:cBhvr>
                                        <p:cTn id="56" dur="500"/>
                                        <p:tgtEl>
                                          <p:spTgt spid="19"/>
                                        </p:tgtEl>
                                      </p:cBhvr>
                                    </p:animEffect>
                                  </p:childTnLst>
                                </p:cTn>
                              </p:par>
                            </p:childTnLst>
                          </p:cTn>
                        </p:par>
                        <p:par>
                          <p:cTn id="57" fill="hold">
                            <p:stCondLst>
                              <p:cond delay="6500"/>
                            </p:stCondLst>
                            <p:childTnLst>
                              <p:par>
                                <p:cTn id="58" presetID="22" presetClass="entr" presetSubtype="8"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left)">
                                      <p:cBhvr>
                                        <p:cTn id="60" dur="500"/>
                                        <p:tgtEl>
                                          <p:spTgt spid="20"/>
                                        </p:tgtEl>
                                      </p:cBhvr>
                                    </p:animEffect>
                                  </p:childTnLst>
                                </p:cTn>
                              </p:par>
                            </p:childTnLst>
                          </p:cTn>
                        </p:par>
                        <p:par>
                          <p:cTn id="61" fill="hold">
                            <p:stCondLst>
                              <p:cond delay="7000"/>
                            </p:stCondLst>
                            <p:childTnLst>
                              <p:par>
                                <p:cTn id="62" presetID="22" presetClass="entr" presetSubtype="8"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wipe(left)">
                                      <p:cBhvr>
                                        <p:cTn id="64" dur="1000"/>
                                        <p:tgtEl>
                                          <p:spTgt spid="18"/>
                                        </p:tgtEl>
                                      </p:cBhvr>
                                    </p:animEffect>
                                  </p:childTnLst>
                                </p:cTn>
                              </p:par>
                            </p:childTnLst>
                          </p:cTn>
                        </p:par>
                        <p:par>
                          <p:cTn id="65" fill="hold">
                            <p:stCondLst>
                              <p:cond delay="8000"/>
                            </p:stCondLst>
                            <p:childTnLst>
                              <p:par>
                                <p:cTn id="66" presetID="2" presetClass="entr" presetSubtype="8" fill="hold" nodeType="afterEffect">
                                  <p:stCondLst>
                                    <p:cond delay="0"/>
                                  </p:stCondLst>
                                  <p:childTnLst>
                                    <p:set>
                                      <p:cBhvr>
                                        <p:cTn id="67" dur="1" fill="hold">
                                          <p:stCondLst>
                                            <p:cond delay="0"/>
                                          </p:stCondLst>
                                        </p:cTn>
                                        <p:tgtEl>
                                          <p:spTgt spid="21"/>
                                        </p:tgtEl>
                                        <p:attrNameLst>
                                          <p:attrName>style.visibility</p:attrName>
                                        </p:attrNameLst>
                                      </p:cBhvr>
                                      <p:to>
                                        <p:strVal val="visible"/>
                                      </p:to>
                                    </p:set>
                                    <p:anim calcmode="lin" valueType="num">
                                      <p:cBhvr additive="base">
                                        <p:cTn id="68" dur="500" fill="hold"/>
                                        <p:tgtEl>
                                          <p:spTgt spid="21"/>
                                        </p:tgtEl>
                                        <p:attrNameLst>
                                          <p:attrName>ppt_x</p:attrName>
                                        </p:attrNameLst>
                                      </p:cBhvr>
                                      <p:tavLst>
                                        <p:tav tm="0">
                                          <p:val>
                                            <p:strVal val="0-#ppt_w/2"/>
                                          </p:val>
                                        </p:tav>
                                        <p:tav tm="100000">
                                          <p:val>
                                            <p:strVal val="#ppt_x"/>
                                          </p:val>
                                        </p:tav>
                                      </p:tavLst>
                                    </p:anim>
                                    <p:anim calcmode="lin" valueType="num">
                                      <p:cBhvr additive="base">
                                        <p:cTn id="69" dur="500" fill="hold"/>
                                        <p:tgtEl>
                                          <p:spTgt spid="21"/>
                                        </p:tgtEl>
                                        <p:attrNameLst>
                                          <p:attrName>ppt_y</p:attrName>
                                        </p:attrNameLst>
                                      </p:cBhvr>
                                      <p:tavLst>
                                        <p:tav tm="0">
                                          <p:val>
                                            <p:strVal val="#ppt_y"/>
                                          </p:val>
                                        </p:tav>
                                        <p:tav tm="100000">
                                          <p:val>
                                            <p:strVal val="#ppt_y"/>
                                          </p:val>
                                        </p:tav>
                                      </p:tavLst>
                                    </p:anim>
                                  </p:childTnLst>
                                </p:cTn>
                              </p:par>
                            </p:childTnLst>
                          </p:cTn>
                        </p:par>
                        <p:par>
                          <p:cTn id="70" fill="hold">
                            <p:stCondLst>
                              <p:cond delay="8500"/>
                            </p:stCondLst>
                            <p:childTnLst>
                              <p:par>
                                <p:cTn id="71" presetID="53" presetClass="entr" presetSubtype="16" fill="hold" grpId="0" nodeType="afterEffect">
                                  <p:stCondLst>
                                    <p:cond delay="0"/>
                                  </p:stCondLst>
                                  <p:childTnLst>
                                    <p:set>
                                      <p:cBhvr>
                                        <p:cTn id="72" dur="1" fill="hold">
                                          <p:stCondLst>
                                            <p:cond delay="0"/>
                                          </p:stCondLst>
                                        </p:cTn>
                                        <p:tgtEl>
                                          <p:spTgt spid="23"/>
                                        </p:tgtEl>
                                        <p:attrNameLst>
                                          <p:attrName>style.visibility</p:attrName>
                                        </p:attrNameLst>
                                      </p:cBhvr>
                                      <p:to>
                                        <p:strVal val="visible"/>
                                      </p:to>
                                    </p:set>
                                    <p:anim calcmode="lin" valueType="num">
                                      <p:cBhvr>
                                        <p:cTn id="73" dur="500" fill="hold"/>
                                        <p:tgtEl>
                                          <p:spTgt spid="23"/>
                                        </p:tgtEl>
                                        <p:attrNameLst>
                                          <p:attrName>ppt_w</p:attrName>
                                        </p:attrNameLst>
                                      </p:cBhvr>
                                      <p:tavLst>
                                        <p:tav tm="0">
                                          <p:val>
                                            <p:fltVal val="0"/>
                                          </p:val>
                                        </p:tav>
                                        <p:tav tm="100000">
                                          <p:val>
                                            <p:strVal val="#ppt_w"/>
                                          </p:val>
                                        </p:tav>
                                      </p:tavLst>
                                    </p:anim>
                                    <p:anim calcmode="lin" valueType="num">
                                      <p:cBhvr>
                                        <p:cTn id="74" dur="500" fill="hold"/>
                                        <p:tgtEl>
                                          <p:spTgt spid="23"/>
                                        </p:tgtEl>
                                        <p:attrNameLst>
                                          <p:attrName>ppt_h</p:attrName>
                                        </p:attrNameLst>
                                      </p:cBhvr>
                                      <p:tavLst>
                                        <p:tav tm="0">
                                          <p:val>
                                            <p:fltVal val="0"/>
                                          </p:val>
                                        </p:tav>
                                        <p:tav tm="100000">
                                          <p:val>
                                            <p:strVal val="#ppt_h"/>
                                          </p:val>
                                        </p:tav>
                                      </p:tavLst>
                                    </p:anim>
                                    <p:animEffect transition="in" filter="fade">
                                      <p:cBhvr>
                                        <p:cTn id="75" dur="500"/>
                                        <p:tgtEl>
                                          <p:spTgt spid="23"/>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wipe(left)">
                                      <p:cBhvr>
                                        <p:cTn id="79" dur="500"/>
                                        <p:tgtEl>
                                          <p:spTgt spid="24"/>
                                        </p:tgtEl>
                                      </p:cBhvr>
                                    </p:animEffect>
                                  </p:childTnLst>
                                </p:cTn>
                              </p:par>
                            </p:childTnLst>
                          </p:cTn>
                        </p:par>
                        <p:par>
                          <p:cTn id="80" fill="hold">
                            <p:stCondLst>
                              <p:cond delay="9500"/>
                            </p:stCondLst>
                            <p:childTnLst>
                              <p:par>
                                <p:cTn id="81" presetID="22" presetClass="entr" presetSubtype="8" fill="hold" grpId="0" nodeType="afterEffect">
                                  <p:stCondLst>
                                    <p:cond delay="0"/>
                                  </p:stCondLst>
                                  <p:childTnLst>
                                    <p:set>
                                      <p:cBhvr>
                                        <p:cTn id="82" dur="1" fill="hold">
                                          <p:stCondLst>
                                            <p:cond delay="0"/>
                                          </p:stCondLst>
                                        </p:cTn>
                                        <p:tgtEl>
                                          <p:spTgt spid="22"/>
                                        </p:tgtEl>
                                        <p:attrNameLst>
                                          <p:attrName>style.visibility</p:attrName>
                                        </p:attrNameLst>
                                      </p:cBhvr>
                                      <p:to>
                                        <p:strVal val="visible"/>
                                      </p:to>
                                    </p:set>
                                    <p:animEffect transition="in" filter="wipe(left)">
                                      <p:cBhvr>
                                        <p:cTn id="83"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P spid="11" grpId="0"/>
      <p:bldP spid="14" grpId="0"/>
      <p:bldP spid="15" grpId="0"/>
      <p:bldP spid="18" grpId="0"/>
      <p:bldP spid="19" grpId="0"/>
      <p:bldP spid="22" grpId="0"/>
      <p:bldP spid="2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E:\我图PPT\00001PNG素材\01党委政府\红条.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921" y="2567356"/>
            <a:ext cx="11521280" cy="252725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3" descr="E:\我图PPT\00001PNG素材\01党委政府\红条.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921" y="4166107"/>
            <a:ext cx="11521280" cy="252725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E:\我图PPT\00001PNG素材\01党委政府\红条.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1921" y="932723"/>
            <a:ext cx="11521280" cy="2527256"/>
          </a:xfrm>
          <a:prstGeom prst="rect">
            <a:avLst/>
          </a:prstGeom>
          <a:noFill/>
          <a:extLst>
            <a:ext uri="{909E8E84-426E-40DD-AFC4-6F175D3DCCD1}">
              <a14:hiddenFill xmlns:a14="http://schemas.microsoft.com/office/drawing/2010/main">
                <a:solidFill>
                  <a:srgbClr val="FFFFFF"/>
                </a:solidFill>
              </a14:hiddenFill>
            </a:ext>
          </a:extLst>
        </p:spPr>
      </p:pic>
      <p:sp>
        <p:nvSpPr>
          <p:cNvPr id="5" name="矩形 4"/>
          <p:cNvSpPr/>
          <p:nvPr/>
        </p:nvSpPr>
        <p:spPr>
          <a:xfrm>
            <a:off x="2740166" y="1951739"/>
            <a:ext cx="6815699" cy="858440"/>
          </a:xfrm>
          <a:prstGeom prst="rect">
            <a:avLst/>
          </a:prstGeom>
        </p:spPr>
        <p:txBody>
          <a:bodyPr wrap="square">
            <a:spAutoFit/>
          </a:bodyPr>
          <a:lstStyle/>
          <a:p>
            <a:r>
              <a:rPr lang="zh-CN" altLang="en-US" sz="2489" dirty="0">
                <a:solidFill>
                  <a:srgbClr val="FFFF00"/>
                </a:solidFill>
                <a:latin typeface="微软雅黑" pitchFamily="34" charset="-122"/>
                <a:ea typeface="微软雅黑" pitchFamily="34" charset="-122"/>
              </a:rPr>
              <a:t>坚定理想信念，提高党性觉悟。坚定理想信念，提高党性觉悟。坚定理想信念，提高党性觉悟。</a:t>
            </a:r>
          </a:p>
        </p:txBody>
      </p:sp>
      <p:sp>
        <p:nvSpPr>
          <p:cNvPr id="6" name="矩形 5"/>
          <p:cNvSpPr/>
          <p:nvPr/>
        </p:nvSpPr>
        <p:spPr>
          <a:xfrm>
            <a:off x="2644157" y="3561727"/>
            <a:ext cx="6911709" cy="858440"/>
          </a:xfrm>
          <a:prstGeom prst="rect">
            <a:avLst/>
          </a:prstGeom>
        </p:spPr>
        <p:txBody>
          <a:bodyPr wrap="square">
            <a:spAutoFit/>
          </a:bodyPr>
          <a:lstStyle/>
          <a:p>
            <a:r>
              <a:rPr lang="zh-CN" altLang="en-US" sz="2489" dirty="0">
                <a:solidFill>
                  <a:srgbClr val="FFFF00"/>
                </a:solidFill>
                <a:latin typeface="微软雅黑" pitchFamily="34" charset="-122"/>
                <a:ea typeface="微软雅黑" pitchFamily="34" charset="-122"/>
              </a:rPr>
              <a:t>坚定理想信念，提高党性觉悟。坚定理想信念，提高党性觉悟。坚定理想信念，提高党性觉悟。</a:t>
            </a:r>
          </a:p>
        </p:txBody>
      </p:sp>
      <p:sp>
        <p:nvSpPr>
          <p:cNvPr id="7" name="矩形 6"/>
          <p:cNvSpPr/>
          <p:nvPr/>
        </p:nvSpPr>
        <p:spPr>
          <a:xfrm>
            <a:off x="2740166" y="5163428"/>
            <a:ext cx="6815699" cy="858440"/>
          </a:xfrm>
          <a:prstGeom prst="rect">
            <a:avLst/>
          </a:prstGeom>
        </p:spPr>
        <p:txBody>
          <a:bodyPr wrap="square">
            <a:spAutoFit/>
          </a:bodyPr>
          <a:lstStyle/>
          <a:p>
            <a:r>
              <a:rPr lang="zh-CN" altLang="en-US" sz="2489" dirty="0">
                <a:solidFill>
                  <a:srgbClr val="FFFF00"/>
                </a:solidFill>
                <a:latin typeface="微软雅黑" pitchFamily="34" charset="-122"/>
                <a:ea typeface="微软雅黑" pitchFamily="34" charset="-122"/>
              </a:rPr>
              <a:t>坚定理想信念，提高党性觉悟。坚定理想信念，提高党性觉悟。坚定理想信念，提高党性觉悟。</a:t>
            </a:r>
          </a:p>
        </p:txBody>
      </p:sp>
      <p:sp>
        <p:nvSpPr>
          <p:cNvPr id="10" name="矩形 9"/>
          <p:cNvSpPr/>
          <p:nvPr/>
        </p:nvSpPr>
        <p:spPr>
          <a:xfrm>
            <a:off x="1798824" y="236981"/>
            <a:ext cx="1826141"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五、结语</a:t>
            </a:r>
          </a:p>
        </p:txBody>
      </p:sp>
    </p:spTree>
    <p:extLst>
      <p:ext uri="{BB962C8B-B14F-4D97-AF65-F5344CB8AC3E}">
        <p14:creationId xmlns:p14="http://schemas.microsoft.com/office/powerpoint/2010/main" val="1633113002"/>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5"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0-#ppt_w/2"/>
                                          </p:val>
                                        </p:tav>
                                        <p:tav tm="100000">
                                          <p:val>
                                            <p:strVal val="#ppt_x"/>
                                          </p:val>
                                        </p:tav>
                                      </p:tavLst>
                                    </p:anim>
                                    <p:anim calcmode="lin" valueType="num">
                                      <p:cBhvr additive="base">
                                        <p:cTn id="12" dur="500" fill="hold"/>
                                        <p:tgtEl>
                                          <p:spTgt spid="5"/>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0-#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additive="base">
                                        <p:cTn id="20" dur="500" fill="hold"/>
                                        <p:tgtEl>
                                          <p:spTgt spid="6"/>
                                        </p:tgtEl>
                                        <p:attrNameLst>
                                          <p:attrName>ppt_x</p:attrName>
                                        </p:attrNameLst>
                                      </p:cBhvr>
                                      <p:tavLst>
                                        <p:tav tm="0">
                                          <p:val>
                                            <p:strVal val="0-#ppt_w/2"/>
                                          </p:val>
                                        </p:tav>
                                        <p:tav tm="100000">
                                          <p:val>
                                            <p:strVal val="#ppt_x"/>
                                          </p:val>
                                        </p:tav>
                                      </p:tavLst>
                                    </p:anim>
                                    <p:anim calcmode="lin" valueType="num">
                                      <p:cBhvr additive="base">
                                        <p:cTn id="21" dur="500" fill="hold"/>
                                        <p:tgtEl>
                                          <p:spTgt spid="6"/>
                                        </p:tgtEl>
                                        <p:attrNameLst>
                                          <p:attrName>ppt_y</p:attrName>
                                        </p:attrNameLst>
                                      </p:cBhvr>
                                      <p:tavLst>
                                        <p:tav tm="0">
                                          <p:val>
                                            <p:strVal val="#ppt_y"/>
                                          </p:val>
                                        </p:tav>
                                        <p:tav tm="100000">
                                          <p:val>
                                            <p:strVal val="#ppt_y"/>
                                          </p:val>
                                        </p:tav>
                                      </p:tavLst>
                                    </p:anim>
                                  </p:childTnLst>
                                </p:cTn>
                              </p:par>
                            </p:childTnLst>
                          </p:cTn>
                        </p:par>
                        <p:par>
                          <p:cTn id="22" fill="hold">
                            <p:stCondLst>
                              <p:cond delay="1000"/>
                            </p:stCondLst>
                            <p:childTnLst>
                              <p:par>
                                <p:cTn id="23" presetID="2" presetClass="entr" presetSubtype="8" fill="hold" nodeType="after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fill="hold"/>
                                        <p:tgtEl>
                                          <p:spTgt spid="3"/>
                                        </p:tgtEl>
                                        <p:attrNameLst>
                                          <p:attrName>ppt_x</p:attrName>
                                        </p:attrNameLst>
                                      </p:cBhvr>
                                      <p:tavLst>
                                        <p:tav tm="0">
                                          <p:val>
                                            <p:strVal val="0-#ppt_w/2"/>
                                          </p:val>
                                        </p:tav>
                                        <p:tav tm="100000">
                                          <p:val>
                                            <p:strVal val="#ppt_x"/>
                                          </p:val>
                                        </p:tav>
                                      </p:tavLst>
                                    </p:anim>
                                    <p:anim calcmode="lin" valueType="num">
                                      <p:cBhvr additive="base">
                                        <p:cTn id="26" dur="500" fill="hold"/>
                                        <p:tgtEl>
                                          <p:spTgt spid="3"/>
                                        </p:tgtEl>
                                        <p:attrNameLst>
                                          <p:attrName>ppt_y</p:attrName>
                                        </p:attrNameLst>
                                      </p:cBhvr>
                                      <p:tavLst>
                                        <p:tav tm="0">
                                          <p:val>
                                            <p:strVal val="#ppt_y"/>
                                          </p:val>
                                        </p:tav>
                                        <p:tav tm="100000">
                                          <p:val>
                                            <p:strVal val="#ppt_y"/>
                                          </p:val>
                                        </p:tav>
                                      </p:tavLst>
                                    </p:anim>
                                  </p:childTnLst>
                                </p:cTn>
                              </p:par>
                              <p:par>
                                <p:cTn id="27" presetID="2" presetClass="entr" presetSubtype="8" fill="hold" grpId="0" nodeType="withEffect">
                                  <p:stCondLst>
                                    <p:cond delay="0"/>
                                  </p:stCondLst>
                                  <p:childTnLst>
                                    <p:set>
                                      <p:cBhvr>
                                        <p:cTn id="28" dur="1" fill="hold">
                                          <p:stCondLst>
                                            <p:cond delay="0"/>
                                          </p:stCondLst>
                                        </p:cTn>
                                        <p:tgtEl>
                                          <p:spTgt spid="7"/>
                                        </p:tgtEl>
                                        <p:attrNameLst>
                                          <p:attrName>style.visibility</p:attrName>
                                        </p:attrNameLst>
                                      </p:cBhvr>
                                      <p:to>
                                        <p:strVal val="visible"/>
                                      </p:to>
                                    </p:set>
                                    <p:anim calcmode="lin" valueType="num">
                                      <p:cBhvr additive="base">
                                        <p:cTn id="29" dur="500" fill="hold"/>
                                        <p:tgtEl>
                                          <p:spTgt spid="7"/>
                                        </p:tgtEl>
                                        <p:attrNameLst>
                                          <p:attrName>ppt_x</p:attrName>
                                        </p:attrNameLst>
                                      </p:cBhvr>
                                      <p:tavLst>
                                        <p:tav tm="0">
                                          <p:val>
                                            <p:strVal val="0-#ppt_w/2"/>
                                          </p:val>
                                        </p:tav>
                                        <p:tav tm="100000">
                                          <p:val>
                                            <p:strVal val="#ppt_x"/>
                                          </p:val>
                                        </p:tav>
                                      </p:tavLst>
                                    </p:anim>
                                    <p:anim calcmode="lin" valueType="num">
                                      <p:cBhvr additive="base">
                                        <p:cTn id="30" dur="500" fill="hold"/>
                                        <p:tgtEl>
                                          <p:spTgt spid="7"/>
                                        </p:tgtEl>
                                        <p:attrNameLst>
                                          <p:attrName>ppt_y</p:attrName>
                                        </p:attrNameLst>
                                      </p:cBhvr>
                                      <p:tavLst>
                                        <p:tav tm="0">
                                          <p:val>
                                            <p:strVal val="#ppt_y"/>
                                          </p:val>
                                        </p:tav>
                                        <p:tav tm="100000">
                                          <p:val>
                                            <p:strVal val="#ppt_y"/>
                                          </p:val>
                                        </p:tav>
                                      </p:tavLst>
                                    </p:anim>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wipe(left)">
                                      <p:cBhvr>
                                        <p:cTn id="3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578078" y="1291214"/>
            <a:ext cx="11066913" cy="1241494"/>
          </a:xfrm>
          <a:prstGeom prst="rect">
            <a:avLst/>
          </a:prstGeom>
        </p:spPr>
        <p:txBody>
          <a:bodyPr wrap="square">
            <a:spAutoFit/>
          </a:bodyPr>
          <a:lstStyle/>
          <a:p>
            <a:r>
              <a:rPr lang="zh-CN" altLang="en-US" sz="2489" dirty="0">
                <a:latin typeface="微软雅黑" pitchFamily="34" charset="-122"/>
                <a:ea typeface="微软雅黑" pitchFamily="34" charset="-122"/>
              </a:rPr>
              <a:t>       坚定理想信念，提高党性觉悟。坚定理想信念，提高党性觉悟。坚定理想信念，提高党性觉悟。坚定理想信念，提高党性觉悟。坚定理想信念，提高党性觉悟。</a:t>
            </a:r>
            <a:endParaRPr lang="en-US" altLang="zh-CN" sz="2489" dirty="0">
              <a:latin typeface="微软雅黑" pitchFamily="34" charset="-122"/>
              <a:ea typeface="微软雅黑" pitchFamily="34" charset="-122"/>
            </a:endParaRPr>
          </a:p>
        </p:txBody>
      </p:sp>
      <p:grpSp>
        <p:nvGrpSpPr>
          <p:cNvPr id="13" name="组合 12"/>
          <p:cNvGrpSpPr/>
          <p:nvPr/>
        </p:nvGrpSpPr>
        <p:grpSpPr>
          <a:xfrm>
            <a:off x="578077" y="4515768"/>
            <a:ext cx="11279357" cy="396393"/>
            <a:chOff x="1222834" y="2842534"/>
            <a:chExt cx="6590320" cy="189058"/>
          </a:xfrm>
        </p:grpSpPr>
        <p:sp>
          <p:nvSpPr>
            <p:cNvPr id="14" name="圆角矩形 13"/>
            <p:cNvSpPr/>
            <p:nvPr/>
          </p:nvSpPr>
          <p:spPr>
            <a:xfrm>
              <a:off x="1222834" y="2842534"/>
              <a:ext cx="6590320" cy="189058"/>
            </a:xfrm>
            <a:prstGeom prst="roundRect">
              <a:avLst>
                <a:gd name="adj" fmla="val 50000"/>
              </a:avLst>
            </a:prstGeom>
            <a:solidFill>
              <a:schemeClr val="bg1">
                <a:lumMod val="75000"/>
              </a:schemeClr>
            </a:solidFill>
            <a:ln>
              <a:noFill/>
            </a:ln>
            <a:effectLst>
              <a:innerShdw blurRad="190500" dist="50800" dir="13500000">
                <a:prstClr val="black">
                  <a:alpha val="42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anchor="ctr"/>
            <a:lstStyle/>
            <a:p>
              <a:pPr algn="ctr">
                <a:defRPr/>
              </a:pPr>
              <a:endParaRPr lang="zh-CN" altLang="en-US" sz="2489">
                <a:solidFill>
                  <a:schemeClr val="bg1"/>
                </a:solidFill>
              </a:endParaRPr>
            </a:p>
          </p:txBody>
        </p:sp>
        <p:sp>
          <p:nvSpPr>
            <p:cNvPr id="15" name="椭圆 14"/>
            <p:cNvSpPr/>
            <p:nvPr/>
          </p:nvSpPr>
          <p:spPr>
            <a:xfrm>
              <a:off x="1818634" y="2862626"/>
              <a:ext cx="148854"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anchor="ctr"/>
            <a:lstStyle/>
            <a:p>
              <a:pPr algn="ctr">
                <a:defRPr/>
              </a:pPr>
              <a:endParaRPr lang="zh-CN" altLang="en-US" sz="2489">
                <a:solidFill>
                  <a:schemeClr val="bg1"/>
                </a:solidFill>
              </a:endParaRPr>
            </a:p>
          </p:txBody>
        </p:sp>
        <p:sp>
          <p:nvSpPr>
            <p:cNvPr id="16" name="椭圆 15"/>
            <p:cNvSpPr/>
            <p:nvPr/>
          </p:nvSpPr>
          <p:spPr>
            <a:xfrm>
              <a:off x="3458197" y="2862624"/>
              <a:ext cx="147663"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anchor="ctr"/>
            <a:lstStyle/>
            <a:p>
              <a:pPr algn="ctr">
                <a:defRPr/>
              </a:pPr>
              <a:endParaRPr lang="zh-CN" altLang="en-US" sz="2489">
                <a:solidFill>
                  <a:schemeClr val="bg1"/>
                </a:solidFill>
              </a:endParaRPr>
            </a:p>
          </p:txBody>
        </p:sp>
        <p:sp>
          <p:nvSpPr>
            <p:cNvPr id="17" name="椭圆 16"/>
            <p:cNvSpPr/>
            <p:nvPr/>
          </p:nvSpPr>
          <p:spPr>
            <a:xfrm>
              <a:off x="5232680" y="2873305"/>
              <a:ext cx="148854"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anchor="ctr"/>
            <a:lstStyle/>
            <a:p>
              <a:pPr algn="ctr">
                <a:defRPr/>
              </a:pPr>
              <a:endParaRPr lang="zh-CN" altLang="en-US" sz="2489">
                <a:solidFill>
                  <a:schemeClr val="bg1"/>
                </a:solidFill>
              </a:endParaRPr>
            </a:p>
          </p:txBody>
        </p:sp>
        <p:sp>
          <p:nvSpPr>
            <p:cNvPr id="52" name="椭圆 51"/>
            <p:cNvSpPr/>
            <p:nvPr/>
          </p:nvSpPr>
          <p:spPr>
            <a:xfrm>
              <a:off x="6970418" y="2866105"/>
              <a:ext cx="148854" cy="148874"/>
            </a:xfrm>
            <a:prstGeom prst="ellipse">
              <a:avLst/>
            </a:prstGeom>
            <a:solidFill>
              <a:srgbClr val="F6F6F6"/>
            </a:solidFill>
            <a:ln>
              <a:noFill/>
            </a:ln>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anchor="ctr"/>
            <a:lstStyle/>
            <a:p>
              <a:pPr algn="ctr">
                <a:defRPr/>
              </a:pPr>
              <a:endParaRPr lang="zh-CN" altLang="en-US" sz="2489">
                <a:solidFill>
                  <a:schemeClr val="bg1"/>
                </a:solidFill>
              </a:endParaRPr>
            </a:p>
          </p:txBody>
        </p:sp>
      </p:grpSp>
      <p:grpSp>
        <p:nvGrpSpPr>
          <p:cNvPr id="18" name="组合 17"/>
          <p:cNvGrpSpPr/>
          <p:nvPr/>
        </p:nvGrpSpPr>
        <p:grpSpPr>
          <a:xfrm>
            <a:off x="800850" y="2200926"/>
            <a:ext cx="1935571" cy="2476213"/>
            <a:chOff x="1506390" y="1079904"/>
            <a:chExt cx="1451678" cy="1857160"/>
          </a:xfrm>
        </p:grpSpPr>
        <p:sp>
          <p:nvSpPr>
            <p:cNvPr id="19" name="椭圆 14"/>
            <p:cNvSpPr/>
            <p:nvPr/>
          </p:nvSpPr>
          <p:spPr bwMode="auto">
            <a:xfrm>
              <a:off x="1506390"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anchor="ctr"/>
            <a:lstStyle/>
            <a:p>
              <a:pPr algn="ctr">
                <a:defRPr/>
              </a:pPr>
              <a:endParaRPr lang="zh-CN" altLang="en-US" sz="2489">
                <a:solidFill>
                  <a:schemeClr val="bg1"/>
                </a:solidFill>
              </a:endParaRPr>
            </a:p>
          </p:txBody>
        </p:sp>
        <p:sp>
          <p:nvSpPr>
            <p:cNvPr id="20" name="椭圆 14"/>
            <p:cNvSpPr>
              <a:spLocks/>
            </p:cNvSpPr>
            <p:nvPr/>
          </p:nvSpPr>
          <p:spPr bwMode="auto">
            <a:xfrm>
              <a:off x="1557933" y="1120600"/>
              <a:ext cx="1348022" cy="1723366"/>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0000"/>
            </a:solidFill>
            <a:ln>
              <a:noFill/>
            </a:ln>
          </p:spPr>
          <p:txBody>
            <a:bodyPr lIns="91452" tIns="45727" rIns="91452" bIns="45727"/>
            <a:lstStyle/>
            <a:p>
              <a:endParaRPr lang="zh-CN" altLang="en-US" sz="2489">
                <a:solidFill>
                  <a:schemeClr val="bg1"/>
                </a:solidFill>
              </a:endParaRPr>
            </a:p>
          </p:txBody>
        </p:sp>
        <p:sp>
          <p:nvSpPr>
            <p:cNvPr id="22" name="文本框 25"/>
            <p:cNvSpPr txBox="1">
              <a:spLocks noChangeArrowheads="1"/>
            </p:cNvSpPr>
            <p:nvPr/>
          </p:nvSpPr>
          <p:spPr bwMode="auto">
            <a:xfrm>
              <a:off x="1521394" y="1587586"/>
              <a:ext cx="1436674" cy="56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zh-CN" altLang="en-US" sz="2133" dirty="0">
                  <a:solidFill>
                    <a:schemeClr val="bg1"/>
                  </a:solidFill>
                </a:rPr>
                <a:t>坚定理想信念提高党性觉悟</a:t>
              </a:r>
              <a:endParaRPr lang="zh-CN" altLang="en-US" sz="2133" dirty="0">
                <a:solidFill>
                  <a:schemeClr val="bg1"/>
                </a:solidFill>
                <a:latin typeface="+mn-ea"/>
                <a:ea typeface="+mn-ea"/>
              </a:endParaRPr>
            </a:p>
          </p:txBody>
        </p:sp>
      </p:grpSp>
      <p:grpSp>
        <p:nvGrpSpPr>
          <p:cNvPr id="25" name="组合 24"/>
          <p:cNvGrpSpPr/>
          <p:nvPr/>
        </p:nvGrpSpPr>
        <p:grpSpPr>
          <a:xfrm>
            <a:off x="3585159" y="2200926"/>
            <a:ext cx="1935571" cy="2476213"/>
            <a:chOff x="3740104" y="1079904"/>
            <a:chExt cx="1451678" cy="1857160"/>
          </a:xfrm>
        </p:grpSpPr>
        <p:sp>
          <p:nvSpPr>
            <p:cNvPr id="26" name="椭圆 14"/>
            <p:cNvSpPr/>
            <p:nvPr/>
          </p:nvSpPr>
          <p:spPr bwMode="auto">
            <a:xfrm>
              <a:off x="3740104"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anchor="ctr"/>
            <a:lstStyle/>
            <a:p>
              <a:pPr algn="ctr">
                <a:defRPr/>
              </a:pPr>
              <a:endParaRPr lang="zh-CN" altLang="en-US" sz="2489">
                <a:solidFill>
                  <a:schemeClr val="bg1"/>
                </a:solidFill>
              </a:endParaRPr>
            </a:p>
          </p:txBody>
        </p:sp>
        <p:sp>
          <p:nvSpPr>
            <p:cNvPr id="27" name="椭圆 14"/>
            <p:cNvSpPr>
              <a:spLocks/>
            </p:cNvSpPr>
            <p:nvPr/>
          </p:nvSpPr>
          <p:spPr bwMode="auto">
            <a:xfrm>
              <a:off x="3791933" y="1127746"/>
              <a:ext cx="1348022" cy="1724557"/>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201"/>
            </a:solidFill>
            <a:ln>
              <a:noFill/>
            </a:ln>
          </p:spPr>
          <p:txBody>
            <a:bodyPr lIns="91452" tIns="45727" rIns="91452" bIns="45727"/>
            <a:lstStyle/>
            <a:p>
              <a:endParaRPr lang="zh-CN" altLang="en-US" sz="2489">
                <a:solidFill>
                  <a:schemeClr val="bg1"/>
                </a:solidFill>
              </a:endParaRPr>
            </a:p>
          </p:txBody>
        </p:sp>
        <p:sp>
          <p:nvSpPr>
            <p:cNvPr id="29" name="文本框 28"/>
            <p:cNvSpPr txBox="1">
              <a:spLocks noChangeArrowheads="1"/>
            </p:cNvSpPr>
            <p:nvPr/>
          </p:nvSpPr>
          <p:spPr bwMode="auto">
            <a:xfrm>
              <a:off x="3791933" y="1587586"/>
              <a:ext cx="1361484" cy="56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zh-CN" altLang="en-US" sz="2133" dirty="0">
                  <a:solidFill>
                    <a:schemeClr val="bg1"/>
                  </a:solidFill>
                </a:rPr>
                <a:t>坚定理想信念提高党性觉悟</a:t>
              </a:r>
            </a:p>
          </p:txBody>
        </p:sp>
      </p:grpSp>
      <p:grpSp>
        <p:nvGrpSpPr>
          <p:cNvPr id="30" name="组合 29"/>
          <p:cNvGrpSpPr/>
          <p:nvPr/>
        </p:nvGrpSpPr>
        <p:grpSpPr>
          <a:xfrm>
            <a:off x="6600539" y="2176644"/>
            <a:ext cx="1935571" cy="2476213"/>
            <a:chOff x="5973819" y="1079904"/>
            <a:chExt cx="1451678" cy="1857160"/>
          </a:xfrm>
        </p:grpSpPr>
        <p:sp>
          <p:nvSpPr>
            <p:cNvPr id="31" name="椭圆 14"/>
            <p:cNvSpPr/>
            <p:nvPr/>
          </p:nvSpPr>
          <p:spPr bwMode="auto">
            <a:xfrm>
              <a:off x="5973819"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anchor="ctr"/>
            <a:lstStyle/>
            <a:p>
              <a:pPr algn="ctr">
                <a:defRPr/>
              </a:pPr>
              <a:endParaRPr lang="zh-CN" altLang="en-US" sz="2489">
                <a:solidFill>
                  <a:schemeClr val="bg1"/>
                </a:solidFill>
              </a:endParaRPr>
            </a:p>
          </p:txBody>
        </p:sp>
        <p:sp>
          <p:nvSpPr>
            <p:cNvPr id="32" name="椭圆 14"/>
            <p:cNvSpPr>
              <a:spLocks/>
            </p:cNvSpPr>
            <p:nvPr/>
          </p:nvSpPr>
          <p:spPr bwMode="auto">
            <a:xfrm>
              <a:off x="6025933" y="1127746"/>
              <a:ext cx="1348022" cy="1724557"/>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0000"/>
            </a:solidFill>
            <a:ln>
              <a:noFill/>
            </a:ln>
          </p:spPr>
          <p:txBody>
            <a:bodyPr lIns="91452" tIns="45727" rIns="91452" bIns="45727"/>
            <a:lstStyle/>
            <a:p>
              <a:endParaRPr lang="zh-CN" altLang="en-US" sz="2489">
                <a:solidFill>
                  <a:schemeClr val="bg1"/>
                </a:solidFill>
              </a:endParaRPr>
            </a:p>
          </p:txBody>
        </p:sp>
        <p:sp>
          <p:nvSpPr>
            <p:cNvPr id="34" name="文本框 29"/>
            <p:cNvSpPr txBox="1">
              <a:spLocks noChangeArrowheads="1"/>
            </p:cNvSpPr>
            <p:nvPr/>
          </p:nvSpPr>
          <p:spPr bwMode="auto">
            <a:xfrm>
              <a:off x="5994355" y="1605797"/>
              <a:ext cx="1401660" cy="56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pPr algn="ctr"/>
              <a:r>
                <a:rPr lang="zh-CN" altLang="en-US" sz="2133" dirty="0">
                  <a:solidFill>
                    <a:schemeClr val="bg1"/>
                  </a:solidFill>
                </a:rPr>
                <a:t>坚定理想信念提高党性觉悟</a:t>
              </a:r>
            </a:p>
          </p:txBody>
        </p:sp>
      </p:grpSp>
      <p:grpSp>
        <p:nvGrpSpPr>
          <p:cNvPr id="54" name="组合 53"/>
          <p:cNvGrpSpPr/>
          <p:nvPr/>
        </p:nvGrpSpPr>
        <p:grpSpPr>
          <a:xfrm>
            <a:off x="9574685" y="2176644"/>
            <a:ext cx="1935571" cy="2476213"/>
            <a:chOff x="3740104" y="1079904"/>
            <a:chExt cx="1451678" cy="1857160"/>
          </a:xfrm>
        </p:grpSpPr>
        <p:sp>
          <p:nvSpPr>
            <p:cNvPr id="55" name="椭圆 14"/>
            <p:cNvSpPr/>
            <p:nvPr/>
          </p:nvSpPr>
          <p:spPr bwMode="auto">
            <a:xfrm>
              <a:off x="3740104" y="1079904"/>
              <a:ext cx="1451678" cy="1857160"/>
            </a:xfrm>
            <a:custGeom>
              <a:avLst/>
              <a:gdLst>
                <a:gd name="connsiteX0" fmla="*/ 341785 w 683568"/>
                <a:gd name="connsiteY0" fmla="*/ 75471 h 864094"/>
                <a:gd name="connsiteX1" fmla="*/ 117720 w 683568"/>
                <a:gd name="connsiteY1" fmla="*/ 299536 h 864094"/>
                <a:gd name="connsiteX2" fmla="*/ 341785 w 683568"/>
                <a:gd name="connsiteY2" fmla="*/ 523601 h 864094"/>
                <a:gd name="connsiteX3" fmla="*/ 341785 w 683568"/>
                <a:gd name="connsiteY3" fmla="*/ 75471 h 864094"/>
                <a:gd name="connsiteX4" fmla="*/ 341784 w 683568"/>
                <a:gd name="connsiteY4" fmla="*/ 0 h 864094"/>
                <a:gd name="connsiteX5" fmla="*/ 683568 w 683568"/>
                <a:gd name="connsiteY5" fmla="*/ 341784 h 864094"/>
                <a:gd name="connsiteX6" fmla="*/ 577183 w 683568"/>
                <a:gd name="connsiteY6" fmla="*/ 588642 h 864094"/>
                <a:gd name="connsiteX7" fmla="*/ 341597 w 683568"/>
                <a:gd name="connsiteY7" fmla="*/ 864094 h 864094"/>
                <a:gd name="connsiteX8" fmla="*/ 105111 w 683568"/>
                <a:gd name="connsiteY8" fmla="*/ 587591 h 864094"/>
                <a:gd name="connsiteX9" fmla="*/ 59857 w 683568"/>
                <a:gd name="connsiteY9" fmla="*/ 534679 h 864094"/>
                <a:gd name="connsiteX10" fmla="*/ 59306 w 683568"/>
                <a:gd name="connsiteY10" fmla="*/ 534035 h 864094"/>
                <a:gd name="connsiteX11" fmla="*/ 59325 w 683568"/>
                <a:gd name="connsiteY11" fmla="*/ 534035 h 864094"/>
                <a:gd name="connsiteX12" fmla="*/ 0 w 683568"/>
                <a:gd name="connsiteY12" fmla="*/ 341784 h 864094"/>
                <a:gd name="connsiteX13" fmla="*/ 341784 w 683568"/>
                <a:gd name="connsiteY13" fmla="*/ 0 h 864094"/>
                <a:gd name="connsiteX0" fmla="*/ 341785 w 683568"/>
                <a:gd name="connsiteY0" fmla="*/ 523601 h 864094"/>
                <a:gd name="connsiteX1" fmla="*/ 117720 w 683568"/>
                <a:gd name="connsiteY1" fmla="*/ 299536 h 864094"/>
                <a:gd name="connsiteX2" fmla="*/ 341785 w 683568"/>
                <a:gd name="connsiteY2" fmla="*/ 523601 h 864094"/>
                <a:gd name="connsiteX3" fmla="*/ 341784 w 683568"/>
                <a:gd name="connsiteY3" fmla="*/ 0 h 864094"/>
                <a:gd name="connsiteX4" fmla="*/ 683568 w 683568"/>
                <a:gd name="connsiteY4" fmla="*/ 341784 h 864094"/>
                <a:gd name="connsiteX5" fmla="*/ 577183 w 683568"/>
                <a:gd name="connsiteY5" fmla="*/ 588642 h 864094"/>
                <a:gd name="connsiteX6" fmla="*/ 341597 w 683568"/>
                <a:gd name="connsiteY6" fmla="*/ 864094 h 864094"/>
                <a:gd name="connsiteX7" fmla="*/ 105111 w 683568"/>
                <a:gd name="connsiteY7" fmla="*/ 587591 h 864094"/>
                <a:gd name="connsiteX8" fmla="*/ 59857 w 683568"/>
                <a:gd name="connsiteY8" fmla="*/ 534679 h 864094"/>
                <a:gd name="connsiteX9" fmla="*/ 59306 w 683568"/>
                <a:gd name="connsiteY9" fmla="*/ 534035 h 864094"/>
                <a:gd name="connsiteX10" fmla="*/ 59325 w 683568"/>
                <a:gd name="connsiteY10" fmla="*/ 534035 h 864094"/>
                <a:gd name="connsiteX11" fmla="*/ 0 w 683568"/>
                <a:gd name="connsiteY11" fmla="*/ 341784 h 864094"/>
                <a:gd name="connsiteX12" fmla="*/ 341784 w 683568"/>
                <a:gd name="connsiteY12" fmla="*/ 0 h 864094"/>
                <a:gd name="connsiteX0" fmla="*/ 341784 w 683568"/>
                <a:gd name="connsiteY0" fmla="*/ 0 h 864094"/>
                <a:gd name="connsiteX1" fmla="*/ 683568 w 683568"/>
                <a:gd name="connsiteY1" fmla="*/ 341784 h 864094"/>
                <a:gd name="connsiteX2" fmla="*/ 577183 w 683568"/>
                <a:gd name="connsiteY2" fmla="*/ 588642 h 864094"/>
                <a:gd name="connsiteX3" fmla="*/ 341597 w 683568"/>
                <a:gd name="connsiteY3" fmla="*/ 864094 h 864094"/>
                <a:gd name="connsiteX4" fmla="*/ 105111 w 683568"/>
                <a:gd name="connsiteY4" fmla="*/ 587591 h 864094"/>
                <a:gd name="connsiteX5" fmla="*/ 59857 w 683568"/>
                <a:gd name="connsiteY5" fmla="*/ 534679 h 864094"/>
                <a:gd name="connsiteX6" fmla="*/ 59306 w 683568"/>
                <a:gd name="connsiteY6" fmla="*/ 534035 h 864094"/>
                <a:gd name="connsiteX7" fmla="*/ 59325 w 683568"/>
                <a:gd name="connsiteY7" fmla="*/ 534035 h 864094"/>
                <a:gd name="connsiteX8" fmla="*/ 0 w 683568"/>
                <a:gd name="connsiteY8" fmla="*/ 341784 h 864094"/>
                <a:gd name="connsiteX9" fmla="*/ 341784 w 683568"/>
                <a:gd name="connsiteY9" fmla="*/ 0 h 864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gradFill flip="none" rotWithShape="1">
              <a:gsLst>
                <a:gs pos="0">
                  <a:srgbClr val="F0F0F0"/>
                </a:gs>
                <a:gs pos="100000">
                  <a:srgbClr val="F1F1F1"/>
                </a:gs>
              </a:gsLst>
              <a:lin ang="2700000" scaled="1"/>
              <a:tileRect/>
            </a:gradFill>
            <a:ln w="28575">
              <a:gradFill flip="none" rotWithShape="1">
                <a:gsLst>
                  <a:gs pos="100000">
                    <a:srgbClr val="FFFFFF"/>
                  </a:gs>
                  <a:gs pos="0">
                    <a:srgbClr val="CECED0"/>
                  </a:gs>
                </a:gsLst>
                <a:lin ang="13500000" scaled="1"/>
                <a:tileRect/>
              </a:gradFill>
            </a:ln>
            <a:effectLst>
              <a:outerShdw blurRad="190500" dist="88900" dir="2700000" algn="tl"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52" tIns="45727" rIns="91452" bIns="45727" anchor="ctr"/>
            <a:lstStyle/>
            <a:p>
              <a:pPr algn="ctr">
                <a:defRPr/>
              </a:pPr>
              <a:endParaRPr lang="zh-CN" altLang="en-US" sz="2489">
                <a:solidFill>
                  <a:schemeClr val="bg1"/>
                </a:solidFill>
              </a:endParaRPr>
            </a:p>
          </p:txBody>
        </p:sp>
        <p:sp>
          <p:nvSpPr>
            <p:cNvPr id="56" name="椭圆 14"/>
            <p:cNvSpPr>
              <a:spLocks/>
            </p:cNvSpPr>
            <p:nvPr/>
          </p:nvSpPr>
          <p:spPr bwMode="auto">
            <a:xfrm>
              <a:off x="3791933" y="1127746"/>
              <a:ext cx="1348022" cy="1724557"/>
            </a:xfrm>
            <a:custGeom>
              <a:avLst/>
              <a:gdLst>
                <a:gd name="T0" fmla="*/ 898229 w 683568"/>
                <a:gd name="T1" fmla="*/ 0 h 864094"/>
                <a:gd name="T2" fmla="*/ 1796457 w 683568"/>
                <a:gd name="T3" fmla="*/ 908925 h 864094"/>
                <a:gd name="T4" fmla="*/ 1516871 w 683568"/>
                <a:gd name="T5" fmla="*/ 1565408 h 864094"/>
                <a:gd name="T6" fmla="*/ 897737 w 683568"/>
                <a:gd name="T7" fmla="*/ 2297933 h 864094"/>
                <a:gd name="T8" fmla="*/ 276238 w 683568"/>
                <a:gd name="T9" fmla="*/ 1562613 h 864094"/>
                <a:gd name="T10" fmla="*/ 157308 w 683568"/>
                <a:gd name="T11" fmla="*/ 1421901 h 864094"/>
                <a:gd name="T12" fmla="*/ 155860 w 683568"/>
                <a:gd name="T13" fmla="*/ 1420189 h 864094"/>
                <a:gd name="T14" fmla="*/ 155910 w 683568"/>
                <a:gd name="T15" fmla="*/ 1420189 h 864094"/>
                <a:gd name="T16" fmla="*/ 0 w 683568"/>
                <a:gd name="T17" fmla="*/ 908925 h 864094"/>
                <a:gd name="T18" fmla="*/ 898229 w 683568"/>
                <a:gd name="T19" fmla="*/ 0 h 86409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683568" h="864094">
                  <a:moveTo>
                    <a:pt x="341784" y="0"/>
                  </a:moveTo>
                  <a:cubicBezTo>
                    <a:pt x="530546" y="0"/>
                    <a:pt x="683568" y="153022"/>
                    <a:pt x="683568" y="341784"/>
                  </a:cubicBezTo>
                  <a:cubicBezTo>
                    <a:pt x="683568" y="439085"/>
                    <a:pt x="642909" y="526890"/>
                    <a:pt x="577183" y="588642"/>
                  </a:cubicBezTo>
                  <a:lnTo>
                    <a:pt x="341597" y="864094"/>
                  </a:lnTo>
                  <a:lnTo>
                    <a:pt x="105111" y="587591"/>
                  </a:lnTo>
                  <a:cubicBezTo>
                    <a:pt x="87976" y="571864"/>
                    <a:pt x="72869" y="554041"/>
                    <a:pt x="59857" y="534679"/>
                  </a:cubicBezTo>
                  <a:lnTo>
                    <a:pt x="59306" y="534035"/>
                  </a:lnTo>
                  <a:lnTo>
                    <a:pt x="59325" y="534035"/>
                  </a:lnTo>
                  <a:cubicBezTo>
                    <a:pt x="21845" y="479324"/>
                    <a:pt x="0" y="413105"/>
                    <a:pt x="0" y="341784"/>
                  </a:cubicBezTo>
                  <a:cubicBezTo>
                    <a:pt x="0" y="153022"/>
                    <a:pt x="153022" y="0"/>
                    <a:pt x="341784" y="0"/>
                  </a:cubicBezTo>
                  <a:close/>
                </a:path>
              </a:pathLst>
            </a:custGeom>
            <a:solidFill>
              <a:srgbClr val="FF9201"/>
            </a:solidFill>
            <a:ln>
              <a:noFill/>
            </a:ln>
          </p:spPr>
          <p:txBody>
            <a:bodyPr lIns="91452" tIns="45727" rIns="91452" bIns="45727"/>
            <a:lstStyle/>
            <a:p>
              <a:endParaRPr lang="zh-CN" altLang="en-US" sz="2489">
                <a:solidFill>
                  <a:schemeClr val="bg1"/>
                </a:solidFill>
              </a:endParaRPr>
            </a:p>
          </p:txBody>
        </p:sp>
        <p:sp>
          <p:nvSpPr>
            <p:cNvPr id="58" name="文本框 28"/>
            <p:cNvSpPr txBox="1">
              <a:spLocks noChangeArrowheads="1"/>
            </p:cNvSpPr>
            <p:nvPr/>
          </p:nvSpPr>
          <p:spPr bwMode="auto">
            <a:xfrm>
              <a:off x="3791933" y="1605797"/>
              <a:ext cx="1373059" cy="561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7" rIns="91452" bIns="45727">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fontAlgn="base">
                <a:spcBef>
                  <a:spcPct val="0"/>
                </a:spcBef>
                <a:spcAft>
                  <a:spcPct val="0"/>
                </a:spcAft>
                <a:defRPr>
                  <a:solidFill>
                    <a:schemeClr val="tx1"/>
                  </a:solidFill>
                  <a:latin typeface="Calibri" pitchFamily="34" charset="0"/>
                  <a:ea typeface="微软雅黑" pitchFamily="34" charset="-122"/>
                </a:defRPr>
              </a:lvl6pPr>
              <a:lvl7pPr marL="2971800" indent="-228600" fontAlgn="base">
                <a:spcBef>
                  <a:spcPct val="0"/>
                </a:spcBef>
                <a:spcAft>
                  <a:spcPct val="0"/>
                </a:spcAft>
                <a:defRPr>
                  <a:solidFill>
                    <a:schemeClr val="tx1"/>
                  </a:solidFill>
                  <a:latin typeface="Calibri" pitchFamily="34" charset="0"/>
                  <a:ea typeface="微软雅黑" pitchFamily="34" charset="-122"/>
                </a:defRPr>
              </a:lvl7pPr>
              <a:lvl8pPr marL="3429000" indent="-228600" fontAlgn="base">
                <a:spcBef>
                  <a:spcPct val="0"/>
                </a:spcBef>
                <a:spcAft>
                  <a:spcPct val="0"/>
                </a:spcAft>
                <a:defRPr>
                  <a:solidFill>
                    <a:schemeClr val="tx1"/>
                  </a:solidFill>
                  <a:latin typeface="Calibri" pitchFamily="34" charset="0"/>
                  <a:ea typeface="微软雅黑" pitchFamily="34" charset="-122"/>
                </a:defRPr>
              </a:lvl8pPr>
              <a:lvl9pPr marL="3886200" indent="-228600" fontAlgn="base">
                <a:spcBef>
                  <a:spcPct val="0"/>
                </a:spcBef>
                <a:spcAft>
                  <a:spcPct val="0"/>
                </a:spcAft>
                <a:defRPr>
                  <a:solidFill>
                    <a:schemeClr val="tx1"/>
                  </a:solidFill>
                  <a:latin typeface="Calibri" pitchFamily="34" charset="0"/>
                  <a:ea typeface="微软雅黑" pitchFamily="34" charset="-122"/>
                </a:defRPr>
              </a:lvl9pPr>
            </a:lstStyle>
            <a:p>
              <a:r>
                <a:rPr lang="zh-CN" altLang="en-US" sz="2133" dirty="0">
                  <a:solidFill>
                    <a:schemeClr val="bg1"/>
                  </a:solidFill>
                </a:rPr>
                <a:t>坚定理想信念提高党性觉悟</a:t>
              </a:r>
            </a:p>
          </p:txBody>
        </p:sp>
      </p:grpSp>
      <p:sp>
        <p:nvSpPr>
          <p:cNvPr id="59" name="矩形 58"/>
          <p:cNvSpPr/>
          <p:nvPr/>
        </p:nvSpPr>
        <p:spPr>
          <a:xfrm>
            <a:off x="732750" y="5093191"/>
            <a:ext cx="1984843" cy="1241494"/>
          </a:xfrm>
          <a:prstGeom prst="rect">
            <a:avLst/>
          </a:prstGeom>
        </p:spPr>
        <p:txBody>
          <a:bodyPr wrap="square">
            <a:spAutoFit/>
          </a:bodyPr>
          <a:lstStyle/>
          <a:p>
            <a:pPr algn="ctr"/>
            <a:r>
              <a:rPr lang="zh-CN" altLang="en-US" sz="2489" dirty="0">
                <a:latin typeface="微软雅黑" pitchFamily="34" charset="-122"/>
                <a:ea typeface="微软雅黑" pitchFamily="34" charset="-122"/>
              </a:rPr>
              <a:t>坚定理想信念，提高党性觉悟。</a:t>
            </a:r>
            <a:endParaRPr lang="en-US" altLang="zh-CN" sz="2489" dirty="0">
              <a:latin typeface="微软雅黑" pitchFamily="34" charset="-122"/>
              <a:ea typeface="微软雅黑" pitchFamily="34" charset="-122"/>
            </a:endParaRPr>
          </a:p>
        </p:txBody>
      </p:sp>
      <p:sp>
        <p:nvSpPr>
          <p:cNvPr id="60" name="矩形 59"/>
          <p:cNvSpPr/>
          <p:nvPr/>
        </p:nvSpPr>
        <p:spPr>
          <a:xfrm>
            <a:off x="3543097" y="5139782"/>
            <a:ext cx="2016224" cy="1241494"/>
          </a:xfrm>
          <a:prstGeom prst="rect">
            <a:avLst/>
          </a:prstGeom>
        </p:spPr>
        <p:txBody>
          <a:bodyPr wrap="square">
            <a:spAutoFit/>
          </a:bodyPr>
          <a:lstStyle/>
          <a:p>
            <a:pPr algn="ctr"/>
            <a:r>
              <a:rPr lang="zh-CN" altLang="en-US" sz="2489" dirty="0">
                <a:latin typeface="微软雅黑" pitchFamily="34" charset="-122"/>
                <a:ea typeface="微软雅黑" pitchFamily="34" charset="-122"/>
              </a:rPr>
              <a:t>坚定理想信念，提高党性觉悟。</a:t>
            </a:r>
            <a:endParaRPr lang="en-US" altLang="zh-CN" sz="2489" dirty="0">
              <a:latin typeface="微软雅黑" pitchFamily="34" charset="-122"/>
              <a:ea typeface="微软雅黑" pitchFamily="34" charset="-122"/>
            </a:endParaRPr>
          </a:p>
        </p:txBody>
      </p:sp>
      <p:sp>
        <p:nvSpPr>
          <p:cNvPr id="61" name="矩形 60"/>
          <p:cNvSpPr/>
          <p:nvPr/>
        </p:nvSpPr>
        <p:spPr>
          <a:xfrm>
            <a:off x="6381989" y="5092793"/>
            <a:ext cx="2563989" cy="858440"/>
          </a:xfrm>
          <a:prstGeom prst="rect">
            <a:avLst/>
          </a:prstGeom>
        </p:spPr>
        <p:txBody>
          <a:bodyPr wrap="square">
            <a:spAutoFit/>
          </a:bodyPr>
          <a:lstStyle/>
          <a:p>
            <a:pPr algn="ctr"/>
            <a:r>
              <a:rPr lang="zh-CN" altLang="en-US" sz="2489" dirty="0">
                <a:latin typeface="微软雅黑" pitchFamily="34" charset="-122"/>
                <a:ea typeface="微软雅黑" pitchFamily="34" charset="-122"/>
              </a:rPr>
              <a:t>坚定理想信念，</a:t>
            </a:r>
            <a:endParaRPr lang="en-US" altLang="zh-CN" sz="2489" dirty="0">
              <a:latin typeface="微软雅黑" pitchFamily="34" charset="-122"/>
              <a:ea typeface="微软雅黑" pitchFamily="34" charset="-122"/>
            </a:endParaRPr>
          </a:p>
          <a:p>
            <a:pPr algn="ctr"/>
            <a:r>
              <a:rPr lang="zh-CN" altLang="en-US" sz="2489" dirty="0">
                <a:latin typeface="微软雅黑" pitchFamily="34" charset="-122"/>
                <a:ea typeface="微软雅黑" pitchFamily="34" charset="-122"/>
              </a:rPr>
              <a:t>提高党性觉悟。</a:t>
            </a:r>
            <a:endParaRPr lang="en-US" altLang="zh-CN" sz="2489" dirty="0">
              <a:latin typeface="微软雅黑" pitchFamily="34" charset="-122"/>
              <a:ea typeface="微软雅黑" pitchFamily="34" charset="-122"/>
            </a:endParaRPr>
          </a:p>
        </p:txBody>
      </p:sp>
      <p:sp>
        <p:nvSpPr>
          <p:cNvPr id="62" name="矩形 61"/>
          <p:cNvSpPr/>
          <p:nvPr/>
        </p:nvSpPr>
        <p:spPr>
          <a:xfrm>
            <a:off x="9242304" y="5092793"/>
            <a:ext cx="2633717" cy="858440"/>
          </a:xfrm>
          <a:prstGeom prst="rect">
            <a:avLst/>
          </a:prstGeom>
        </p:spPr>
        <p:txBody>
          <a:bodyPr wrap="square">
            <a:spAutoFit/>
          </a:bodyPr>
          <a:lstStyle/>
          <a:p>
            <a:pPr algn="ctr"/>
            <a:r>
              <a:rPr lang="zh-CN" altLang="en-US" sz="2489" dirty="0">
                <a:latin typeface="微软雅黑" pitchFamily="34" charset="-122"/>
                <a:ea typeface="微软雅黑" pitchFamily="34" charset="-122"/>
              </a:rPr>
              <a:t>坚定理想信念，</a:t>
            </a:r>
            <a:endParaRPr lang="en-US" altLang="zh-CN" sz="2489" dirty="0">
              <a:latin typeface="微软雅黑" pitchFamily="34" charset="-122"/>
              <a:ea typeface="微软雅黑" pitchFamily="34" charset="-122"/>
            </a:endParaRPr>
          </a:p>
          <a:p>
            <a:pPr algn="ctr"/>
            <a:r>
              <a:rPr lang="zh-CN" altLang="en-US" sz="2489" dirty="0">
                <a:latin typeface="微软雅黑" pitchFamily="34" charset="-122"/>
                <a:ea typeface="微软雅黑" pitchFamily="34" charset="-122"/>
              </a:rPr>
              <a:t>提高党性觉悟。</a:t>
            </a:r>
            <a:endParaRPr lang="en-US" altLang="zh-CN" sz="2489" dirty="0">
              <a:latin typeface="微软雅黑" pitchFamily="34" charset="-122"/>
              <a:ea typeface="微软雅黑" pitchFamily="34" charset="-122"/>
            </a:endParaRPr>
          </a:p>
        </p:txBody>
      </p:sp>
      <p:sp>
        <p:nvSpPr>
          <p:cNvPr id="33" name="矩形 32"/>
          <p:cNvSpPr/>
          <p:nvPr/>
        </p:nvSpPr>
        <p:spPr>
          <a:xfrm>
            <a:off x="1798824" y="236981"/>
            <a:ext cx="1826141"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五、结语</a:t>
            </a:r>
          </a:p>
        </p:txBody>
      </p:sp>
    </p:spTree>
    <p:extLst>
      <p:ext uri="{BB962C8B-B14F-4D97-AF65-F5344CB8AC3E}">
        <p14:creationId xmlns:p14="http://schemas.microsoft.com/office/powerpoint/2010/main" val="231372790"/>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4" name="欧美大气1.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 presetClass="entr" presetSubtype="1" fill="hold" nodeType="afterEffect" p14:presetBounceEnd="52000">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14:bounceEnd="52000">
                                          <p:cBhvr additive="base">
                                            <p:cTn id="15" dur="500" fill="hold"/>
                                            <p:tgtEl>
                                              <p:spTgt spid="18"/>
                                            </p:tgtEl>
                                            <p:attrNameLst>
                                              <p:attrName>ppt_x</p:attrName>
                                            </p:attrNameLst>
                                          </p:cBhvr>
                                          <p:tavLst>
                                            <p:tav tm="0">
                                              <p:val>
                                                <p:strVal val="#ppt_x"/>
                                              </p:val>
                                            </p:tav>
                                            <p:tav tm="100000">
                                              <p:val>
                                                <p:strVal val="#ppt_x"/>
                                              </p:val>
                                            </p:tav>
                                          </p:tavLst>
                                        </p:anim>
                                        <p:anim calcmode="lin" valueType="num" p14:bounceEnd="52000">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2000">
                                      <p:stCondLst>
                                        <p:cond delay="300"/>
                                      </p:stCondLst>
                                      <p:childTnLst>
                                        <p:set>
                                          <p:cBhvr>
                                            <p:cTn id="18" dur="1" fill="hold">
                                              <p:stCondLst>
                                                <p:cond delay="0"/>
                                              </p:stCondLst>
                                            </p:cTn>
                                            <p:tgtEl>
                                              <p:spTgt spid="25"/>
                                            </p:tgtEl>
                                            <p:attrNameLst>
                                              <p:attrName>style.visibility</p:attrName>
                                            </p:attrNameLst>
                                          </p:cBhvr>
                                          <p:to>
                                            <p:strVal val="visible"/>
                                          </p:to>
                                        </p:set>
                                        <p:anim calcmode="lin" valueType="num" p14:bounceEnd="52000">
                                          <p:cBhvr additive="base">
                                            <p:cTn id="19" dur="500" fill="hold"/>
                                            <p:tgtEl>
                                              <p:spTgt spid="25"/>
                                            </p:tgtEl>
                                            <p:attrNameLst>
                                              <p:attrName>ppt_x</p:attrName>
                                            </p:attrNameLst>
                                          </p:cBhvr>
                                          <p:tavLst>
                                            <p:tav tm="0">
                                              <p:val>
                                                <p:strVal val="#ppt_x"/>
                                              </p:val>
                                            </p:tav>
                                            <p:tav tm="100000">
                                              <p:val>
                                                <p:strVal val="#ppt_x"/>
                                              </p:val>
                                            </p:tav>
                                          </p:tavLst>
                                        </p:anim>
                                        <p:anim calcmode="lin" valueType="num" p14:bounceEnd="52000">
                                          <p:cBhvr additive="base">
                                            <p:cTn id="20" dur="500" fill="hold"/>
                                            <p:tgtEl>
                                              <p:spTgt spid="25"/>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14:presetBounceEnd="52000">
                                      <p:stCondLst>
                                        <p:cond delay="600"/>
                                      </p:stCondLst>
                                      <p:childTnLst>
                                        <p:set>
                                          <p:cBhvr>
                                            <p:cTn id="22" dur="1" fill="hold">
                                              <p:stCondLst>
                                                <p:cond delay="0"/>
                                              </p:stCondLst>
                                            </p:cTn>
                                            <p:tgtEl>
                                              <p:spTgt spid="30"/>
                                            </p:tgtEl>
                                            <p:attrNameLst>
                                              <p:attrName>style.visibility</p:attrName>
                                            </p:attrNameLst>
                                          </p:cBhvr>
                                          <p:to>
                                            <p:strVal val="visible"/>
                                          </p:to>
                                        </p:set>
                                        <p:anim calcmode="lin" valueType="num" p14:bounceEnd="52000">
                                          <p:cBhvr additive="base">
                                            <p:cTn id="23" dur="500" fill="hold"/>
                                            <p:tgtEl>
                                              <p:spTgt spid="30"/>
                                            </p:tgtEl>
                                            <p:attrNameLst>
                                              <p:attrName>ppt_x</p:attrName>
                                            </p:attrNameLst>
                                          </p:cBhvr>
                                          <p:tavLst>
                                            <p:tav tm="0">
                                              <p:val>
                                                <p:strVal val="#ppt_x"/>
                                              </p:val>
                                            </p:tav>
                                            <p:tav tm="100000">
                                              <p:val>
                                                <p:strVal val="#ppt_x"/>
                                              </p:val>
                                            </p:tav>
                                          </p:tavLst>
                                        </p:anim>
                                        <p:anim calcmode="lin" valueType="num" p14:bounceEnd="52000">
                                          <p:cBhvr additive="base">
                                            <p:cTn id="24" dur="500" fill="hold"/>
                                            <p:tgtEl>
                                              <p:spTgt spid="30"/>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14:presetBounceEnd="52000">
                                      <p:stCondLst>
                                        <p:cond delay="900"/>
                                      </p:stCondLst>
                                      <p:childTnLst>
                                        <p:set>
                                          <p:cBhvr>
                                            <p:cTn id="26" dur="1" fill="hold">
                                              <p:stCondLst>
                                                <p:cond delay="0"/>
                                              </p:stCondLst>
                                            </p:cTn>
                                            <p:tgtEl>
                                              <p:spTgt spid="54"/>
                                            </p:tgtEl>
                                            <p:attrNameLst>
                                              <p:attrName>style.visibility</p:attrName>
                                            </p:attrNameLst>
                                          </p:cBhvr>
                                          <p:to>
                                            <p:strVal val="visible"/>
                                          </p:to>
                                        </p:set>
                                        <p:anim calcmode="lin" valueType="num" p14:bounceEnd="52000">
                                          <p:cBhvr additive="base">
                                            <p:cTn id="27" dur="500" fill="hold"/>
                                            <p:tgtEl>
                                              <p:spTgt spid="54"/>
                                            </p:tgtEl>
                                            <p:attrNameLst>
                                              <p:attrName>ppt_x</p:attrName>
                                            </p:attrNameLst>
                                          </p:cBhvr>
                                          <p:tavLst>
                                            <p:tav tm="0">
                                              <p:val>
                                                <p:strVal val="#ppt_x"/>
                                              </p:val>
                                            </p:tav>
                                            <p:tav tm="100000">
                                              <p:val>
                                                <p:strVal val="#ppt_x"/>
                                              </p:val>
                                            </p:tav>
                                          </p:tavLst>
                                        </p:anim>
                                        <p:anim calcmode="lin" valueType="num" p14:bounceEnd="52000">
                                          <p:cBhvr additive="base">
                                            <p:cTn id="28" dur="500" fill="hold"/>
                                            <p:tgtEl>
                                              <p:spTgt spid="54"/>
                                            </p:tgtEl>
                                            <p:attrNameLst>
                                              <p:attrName>ppt_y</p:attrName>
                                            </p:attrNameLst>
                                          </p:cBhvr>
                                          <p:tavLst>
                                            <p:tav tm="0">
                                              <p:val>
                                                <p:strVal val="0-#ppt_h/2"/>
                                              </p:val>
                                            </p:tav>
                                            <p:tav tm="100000">
                                              <p:val>
                                                <p:strVal val="#ppt_y"/>
                                              </p:val>
                                            </p:tav>
                                          </p:tavLst>
                                        </p:anim>
                                      </p:childTnLst>
                                    </p:cTn>
                                  </p:par>
                                </p:childTnLst>
                              </p:cTn>
                            </p:par>
                            <p:par>
                              <p:cTn id="29" fill="hold">
                                <p:stCondLst>
                                  <p:cond delay="2400"/>
                                </p:stCondLst>
                                <p:childTnLst>
                                  <p:par>
                                    <p:cTn id="30" presetID="2" presetClass="entr" presetSubtype="4"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additive="base">
                                            <p:cTn id="32" dur="500" fill="hold"/>
                                            <p:tgtEl>
                                              <p:spTgt spid="59"/>
                                            </p:tgtEl>
                                            <p:attrNameLst>
                                              <p:attrName>ppt_x</p:attrName>
                                            </p:attrNameLst>
                                          </p:cBhvr>
                                          <p:tavLst>
                                            <p:tav tm="0">
                                              <p:val>
                                                <p:strVal val="#ppt_x"/>
                                              </p:val>
                                            </p:tav>
                                            <p:tav tm="100000">
                                              <p:val>
                                                <p:strVal val="#ppt_x"/>
                                              </p:val>
                                            </p:tav>
                                          </p:tavLst>
                                        </p:anim>
                                        <p:anim calcmode="lin" valueType="num">
                                          <p:cBhvr additive="base">
                                            <p:cTn id="33" dur="500" fill="hold"/>
                                            <p:tgtEl>
                                              <p:spTgt spid="5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500" fill="hold"/>
                                            <p:tgtEl>
                                              <p:spTgt spid="60"/>
                                            </p:tgtEl>
                                            <p:attrNameLst>
                                              <p:attrName>ppt_x</p:attrName>
                                            </p:attrNameLst>
                                          </p:cBhvr>
                                          <p:tavLst>
                                            <p:tav tm="0">
                                              <p:val>
                                                <p:strVal val="#ppt_x"/>
                                              </p:val>
                                            </p:tav>
                                            <p:tav tm="100000">
                                              <p:val>
                                                <p:strVal val="#ppt_x"/>
                                              </p:val>
                                            </p:tav>
                                          </p:tavLst>
                                        </p:anim>
                                        <p:anim calcmode="lin" valueType="num">
                                          <p:cBhvr additive="base">
                                            <p:cTn id="37" dur="500" fill="hold"/>
                                            <p:tgtEl>
                                              <p:spTgt spid="6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500"/>
                                      </p:stCondLst>
                                      <p:childTnLst>
                                        <p:set>
                                          <p:cBhvr>
                                            <p:cTn id="39" dur="1" fill="hold">
                                              <p:stCondLst>
                                                <p:cond delay="0"/>
                                              </p:stCondLst>
                                            </p:cTn>
                                            <p:tgtEl>
                                              <p:spTgt spid="61"/>
                                            </p:tgtEl>
                                            <p:attrNameLst>
                                              <p:attrName>style.visibility</p:attrName>
                                            </p:attrNameLst>
                                          </p:cBhvr>
                                          <p:to>
                                            <p:strVal val="visible"/>
                                          </p:to>
                                        </p:set>
                                        <p:anim calcmode="lin" valueType="num">
                                          <p:cBhvr additive="base">
                                            <p:cTn id="40" dur="500" fill="hold"/>
                                            <p:tgtEl>
                                              <p:spTgt spid="61"/>
                                            </p:tgtEl>
                                            <p:attrNameLst>
                                              <p:attrName>ppt_x</p:attrName>
                                            </p:attrNameLst>
                                          </p:cBhvr>
                                          <p:tavLst>
                                            <p:tav tm="0">
                                              <p:val>
                                                <p:strVal val="#ppt_x"/>
                                              </p:val>
                                            </p:tav>
                                            <p:tav tm="100000">
                                              <p:val>
                                                <p:strVal val="#ppt_x"/>
                                              </p:val>
                                            </p:tav>
                                          </p:tavLst>
                                        </p:anim>
                                        <p:anim calcmode="lin" valueType="num">
                                          <p:cBhvr additive="base">
                                            <p:cTn id="41" dur="500" fill="hold"/>
                                            <p:tgtEl>
                                              <p:spTgt spid="6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75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ppt_x"/>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childTnLst>
                              </p:cTn>
                            </p:par>
                            <p:par>
                              <p:cTn id="46" fill="hold">
                                <p:stCondLst>
                                  <p:cond delay="365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9" grpId="0"/>
          <p:bldP spid="60" grpId="0"/>
          <p:bldP spid="61" grpId="0"/>
          <p:bldP spid="62" grpId="0"/>
          <p:bldP spid="3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wipe(left)">
                                          <p:cBhvr>
                                            <p:cTn id="11" dur="500"/>
                                            <p:tgtEl>
                                              <p:spTgt spid="13"/>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300"/>
                                      </p:stCondLst>
                                      <p:childTnLst>
                                        <p:set>
                                          <p:cBhvr>
                                            <p:cTn id="18" dur="1" fill="hold">
                                              <p:stCondLst>
                                                <p:cond delay="0"/>
                                              </p:stCondLst>
                                            </p:cTn>
                                            <p:tgtEl>
                                              <p:spTgt spid="25"/>
                                            </p:tgtEl>
                                            <p:attrNameLst>
                                              <p:attrName>style.visibility</p:attrName>
                                            </p:attrNameLst>
                                          </p:cBhvr>
                                          <p:to>
                                            <p:strVal val="visible"/>
                                          </p:to>
                                        </p:set>
                                        <p:anim calcmode="lin" valueType="num">
                                          <p:cBhvr additive="base">
                                            <p:cTn id="19" dur="500" fill="hold"/>
                                            <p:tgtEl>
                                              <p:spTgt spid="25"/>
                                            </p:tgtEl>
                                            <p:attrNameLst>
                                              <p:attrName>ppt_x</p:attrName>
                                            </p:attrNameLst>
                                          </p:cBhvr>
                                          <p:tavLst>
                                            <p:tav tm="0">
                                              <p:val>
                                                <p:strVal val="#ppt_x"/>
                                              </p:val>
                                            </p:tav>
                                            <p:tav tm="100000">
                                              <p:val>
                                                <p:strVal val="#ppt_x"/>
                                              </p:val>
                                            </p:tav>
                                          </p:tavLst>
                                        </p:anim>
                                        <p:anim calcmode="lin" valueType="num">
                                          <p:cBhvr additive="base">
                                            <p:cTn id="20" dur="500" fill="hold"/>
                                            <p:tgtEl>
                                              <p:spTgt spid="25"/>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60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ppt_x"/>
                                              </p:val>
                                            </p:tav>
                                            <p:tav tm="100000">
                                              <p:val>
                                                <p:strVal val="#ppt_x"/>
                                              </p:val>
                                            </p:tav>
                                          </p:tavLst>
                                        </p:anim>
                                        <p:anim calcmode="lin" valueType="num">
                                          <p:cBhvr additive="base">
                                            <p:cTn id="24" dur="500" fill="hold"/>
                                            <p:tgtEl>
                                              <p:spTgt spid="30"/>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900"/>
                                      </p:stCondLst>
                                      <p:childTnLst>
                                        <p:set>
                                          <p:cBhvr>
                                            <p:cTn id="26" dur="1" fill="hold">
                                              <p:stCondLst>
                                                <p:cond delay="0"/>
                                              </p:stCondLst>
                                            </p:cTn>
                                            <p:tgtEl>
                                              <p:spTgt spid="54"/>
                                            </p:tgtEl>
                                            <p:attrNameLst>
                                              <p:attrName>style.visibility</p:attrName>
                                            </p:attrNameLst>
                                          </p:cBhvr>
                                          <p:to>
                                            <p:strVal val="visible"/>
                                          </p:to>
                                        </p:set>
                                        <p:anim calcmode="lin" valueType="num">
                                          <p:cBhvr additive="base">
                                            <p:cTn id="27" dur="500" fill="hold"/>
                                            <p:tgtEl>
                                              <p:spTgt spid="54"/>
                                            </p:tgtEl>
                                            <p:attrNameLst>
                                              <p:attrName>ppt_x</p:attrName>
                                            </p:attrNameLst>
                                          </p:cBhvr>
                                          <p:tavLst>
                                            <p:tav tm="0">
                                              <p:val>
                                                <p:strVal val="#ppt_x"/>
                                              </p:val>
                                            </p:tav>
                                            <p:tav tm="100000">
                                              <p:val>
                                                <p:strVal val="#ppt_x"/>
                                              </p:val>
                                            </p:tav>
                                          </p:tavLst>
                                        </p:anim>
                                        <p:anim calcmode="lin" valueType="num">
                                          <p:cBhvr additive="base">
                                            <p:cTn id="28" dur="500" fill="hold"/>
                                            <p:tgtEl>
                                              <p:spTgt spid="54"/>
                                            </p:tgtEl>
                                            <p:attrNameLst>
                                              <p:attrName>ppt_y</p:attrName>
                                            </p:attrNameLst>
                                          </p:cBhvr>
                                          <p:tavLst>
                                            <p:tav tm="0">
                                              <p:val>
                                                <p:strVal val="0-#ppt_h/2"/>
                                              </p:val>
                                            </p:tav>
                                            <p:tav tm="100000">
                                              <p:val>
                                                <p:strVal val="#ppt_y"/>
                                              </p:val>
                                            </p:tav>
                                          </p:tavLst>
                                        </p:anim>
                                      </p:childTnLst>
                                    </p:cTn>
                                  </p:par>
                                </p:childTnLst>
                              </p:cTn>
                            </p:par>
                            <p:par>
                              <p:cTn id="29" fill="hold">
                                <p:stCondLst>
                                  <p:cond delay="2400"/>
                                </p:stCondLst>
                                <p:childTnLst>
                                  <p:par>
                                    <p:cTn id="30" presetID="2" presetClass="entr" presetSubtype="4" fill="hold" grpId="0" nodeType="afterEffect">
                                      <p:stCondLst>
                                        <p:cond delay="0"/>
                                      </p:stCondLst>
                                      <p:childTnLst>
                                        <p:set>
                                          <p:cBhvr>
                                            <p:cTn id="31" dur="1" fill="hold">
                                              <p:stCondLst>
                                                <p:cond delay="0"/>
                                              </p:stCondLst>
                                            </p:cTn>
                                            <p:tgtEl>
                                              <p:spTgt spid="59"/>
                                            </p:tgtEl>
                                            <p:attrNameLst>
                                              <p:attrName>style.visibility</p:attrName>
                                            </p:attrNameLst>
                                          </p:cBhvr>
                                          <p:to>
                                            <p:strVal val="visible"/>
                                          </p:to>
                                        </p:set>
                                        <p:anim calcmode="lin" valueType="num">
                                          <p:cBhvr additive="base">
                                            <p:cTn id="32" dur="500" fill="hold"/>
                                            <p:tgtEl>
                                              <p:spTgt spid="59"/>
                                            </p:tgtEl>
                                            <p:attrNameLst>
                                              <p:attrName>ppt_x</p:attrName>
                                            </p:attrNameLst>
                                          </p:cBhvr>
                                          <p:tavLst>
                                            <p:tav tm="0">
                                              <p:val>
                                                <p:strVal val="#ppt_x"/>
                                              </p:val>
                                            </p:tav>
                                            <p:tav tm="100000">
                                              <p:val>
                                                <p:strVal val="#ppt_x"/>
                                              </p:val>
                                            </p:tav>
                                          </p:tavLst>
                                        </p:anim>
                                        <p:anim calcmode="lin" valueType="num">
                                          <p:cBhvr additive="base">
                                            <p:cTn id="33" dur="500" fill="hold"/>
                                            <p:tgtEl>
                                              <p:spTgt spid="59"/>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250"/>
                                      </p:stCondLst>
                                      <p:childTnLst>
                                        <p:set>
                                          <p:cBhvr>
                                            <p:cTn id="35" dur="1" fill="hold">
                                              <p:stCondLst>
                                                <p:cond delay="0"/>
                                              </p:stCondLst>
                                            </p:cTn>
                                            <p:tgtEl>
                                              <p:spTgt spid="60"/>
                                            </p:tgtEl>
                                            <p:attrNameLst>
                                              <p:attrName>style.visibility</p:attrName>
                                            </p:attrNameLst>
                                          </p:cBhvr>
                                          <p:to>
                                            <p:strVal val="visible"/>
                                          </p:to>
                                        </p:set>
                                        <p:anim calcmode="lin" valueType="num">
                                          <p:cBhvr additive="base">
                                            <p:cTn id="36" dur="500" fill="hold"/>
                                            <p:tgtEl>
                                              <p:spTgt spid="60"/>
                                            </p:tgtEl>
                                            <p:attrNameLst>
                                              <p:attrName>ppt_x</p:attrName>
                                            </p:attrNameLst>
                                          </p:cBhvr>
                                          <p:tavLst>
                                            <p:tav tm="0">
                                              <p:val>
                                                <p:strVal val="#ppt_x"/>
                                              </p:val>
                                            </p:tav>
                                            <p:tav tm="100000">
                                              <p:val>
                                                <p:strVal val="#ppt_x"/>
                                              </p:val>
                                            </p:tav>
                                          </p:tavLst>
                                        </p:anim>
                                        <p:anim calcmode="lin" valueType="num">
                                          <p:cBhvr additive="base">
                                            <p:cTn id="37" dur="500" fill="hold"/>
                                            <p:tgtEl>
                                              <p:spTgt spid="60"/>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500"/>
                                      </p:stCondLst>
                                      <p:childTnLst>
                                        <p:set>
                                          <p:cBhvr>
                                            <p:cTn id="39" dur="1" fill="hold">
                                              <p:stCondLst>
                                                <p:cond delay="0"/>
                                              </p:stCondLst>
                                            </p:cTn>
                                            <p:tgtEl>
                                              <p:spTgt spid="61"/>
                                            </p:tgtEl>
                                            <p:attrNameLst>
                                              <p:attrName>style.visibility</p:attrName>
                                            </p:attrNameLst>
                                          </p:cBhvr>
                                          <p:to>
                                            <p:strVal val="visible"/>
                                          </p:to>
                                        </p:set>
                                        <p:anim calcmode="lin" valueType="num">
                                          <p:cBhvr additive="base">
                                            <p:cTn id="40" dur="500" fill="hold"/>
                                            <p:tgtEl>
                                              <p:spTgt spid="61"/>
                                            </p:tgtEl>
                                            <p:attrNameLst>
                                              <p:attrName>ppt_x</p:attrName>
                                            </p:attrNameLst>
                                          </p:cBhvr>
                                          <p:tavLst>
                                            <p:tav tm="0">
                                              <p:val>
                                                <p:strVal val="#ppt_x"/>
                                              </p:val>
                                            </p:tav>
                                            <p:tav tm="100000">
                                              <p:val>
                                                <p:strVal val="#ppt_x"/>
                                              </p:val>
                                            </p:tav>
                                          </p:tavLst>
                                        </p:anim>
                                        <p:anim calcmode="lin" valueType="num">
                                          <p:cBhvr additive="base">
                                            <p:cTn id="41" dur="500" fill="hold"/>
                                            <p:tgtEl>
                                              <p:spTgt spid="61"/>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75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ppt_x"/>
                                              </p:val>
                                            </p:tav>
                                            <p:tav tm="100000">
                                              <p:val>
                                                <p:strVal val="#ppt_x"/>
                                              </p:val>
                                            </p:tav>
                                          </p:tavLst>
                                        </p:anim>
                                        <p:anim calcmode="lin" valueType="num">
                                          <p:cBhvr additive="base">
                                            <p:cTn id="45" dur="500" fill="hold"/>
                                            <p:tgtEl>
                                              <p:spTgt spid="62"/>
                                            </p:tgtEl>
                                            <p:attrNameLst>
                                              <p:attrName>ppt_y</p:attrName>
                                            </p:attrNameLst>
                                          </p:cBhvr>
                                          <p:tavLst>
                                            <p:tav tm="0">
                                              <p:val>
                                                <p:strVal val="1+#ppt_h/2"/>
                                              </p:val>
                                            </p:tav>
                                            <p:tav tm="100000">
                                              <p:val>
                                                <p:strVal val="#ppt_y"/>
                                              </p:val>
                                            </p:tav>
                                          </p:tavLst>
                                        </p:anim>
                                      </p:childTnLst>
                                    </p:cTn>
                                  </p:par>
                                </p:childTnLst>
                              </p:cTn>
                            </p:par>
                            <p:par>
                              <p:cTn id="46" fill="hold">
                                <p:stCondLst>
                                  <p:cond delay="3650"/>
                                </p:stCondLst>
                                <p:childTnLst>
                                  <p:par>
                                    <p:cTn id="47" presetID="22" presetClass="entr" presetSubtype="8" fill="hold" grpId="0" nodeType="after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wipe(left)">
                                          <p:cBhvr>
                                            <p:cTn id="4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9" grpId="0"/>
          <p:bldP spid="60" grpId="0"/>
          <p:bldP spid="61" grpId="0"/>
          <p:bldP spid="62" grpId="0"/>
          <p:bldP spid="33"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组合 10"/>
          <p:cNvGrpSpPr/>
          <p:nvPr/>
        </p:nvGrpSpPr>
        <p:grpSpPr>
          <a:xfrm>
            <a:off x="1584293" y="1406277"/>
            <a:ext cx="8789925" cy="1446660"/>
            <a:chOff x="1259632" y="972480"/>
            <a:chExt cx="6592444" cy="1084995"/>
          </a:xfrm>
        </p:grpSpPr>
        <p:sp>
          <p:nvSpPr>
            <p:cNvPr id="12" name="流程图: 延期 2"/>
            <p:cNvSpPr>
              <a:spLocks noChangeArrowheads="1"/>
            </p:cNvSpPr>
            <p:nvPr/>
          </p:nvSpPr>
          <p:spPr bwMode="auto">
            <a:xfrm>
              <a:off x="1259632" y="1029647"/>
              <a:ext cx="2032750" cy="971850"/>
            </a:xfrm>
            <a:prstGeom prst="flowChartDelay">
              <a:avLst/>
            </a:prstGeom>
            <a:solidFill>
              <a:srgbClr val="C81812"/>
            </a:solidFill>
            <a:ln>
              <a:noFill/>
            </a:ln>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67">
                <a:solidFill>
                  <a:schemeClr val="bg1"/>
                </a:solidFill>
                <a:latin typeface="宋体" panose="02010600030101010101" pitchFamily="2" charset="-122"/>
                <a:sym typeface="宋体" panose="02010600030101010101" pitchFamily="2" charset="-122"/>
              </a:endParaRPr>
            </a:p>
          </p:txBody>
        </p:sp>
        <p:sp>
          <p:nvSpPr>
            <p:cNvPr id="13" name="流程图: 延期 3"/>
            <p:cNvSpPr>
              <a:spLocks noChangeArrowheads="1"/>
            </p:cNvSpPr>
            <p:nvPr/>
          </p:nvSpPr>
          <p:spPr bwMode="auto">
            <a:xfrm rot="10800000">
              <a:off x="3366213" y="972480"/>
              <a:ext cx="4485863" cy="1084995"/>
            </a:xfrm>
            <a:prstGeom prst="flowChartDelay">
              <a:avLst/>
            </a:prstGeom>
            <a:solidFill>
              <a:srgbClr val="C81812"/>
            </a:solidFill>
            <a:ln>
              <a:noFill/>
            </a:ln>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67">
                <a:solidFill>
                  <a:schemeClr val="bg1"/>
                </a:solidFill>
                <a:latin typeface="宋体" panose="02010600030101010101" pitchFamily="2" charset="-122"/>
                <a:sym typeface="宋体" panose="02010600030101010101" pitchFamily="2" charset="-122"/>
              </a:endParaRPr>
            </a:p>
          </p:txBody>
        </p:sp>
        <p:sp>
          <p:nvSpPr>
            <p:cNvPr id="14" name="流程图: 终止 4"/>
            <p:cNvSpPr>
              <a:spLocks noChangeArrowheads="1"/>
            </p:cNvSpPr>
            <p:nvPr/>
          </p:nvSpPr>
          <p:spPr bwMode="auto">
            <a:xfrm>
              <a:off x="2904171" y="1427439"/>
              <a:ext cx="850254" cy="198896"/>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67">
                <a:solidFill>
                  <a:schemeClr val="bg1"/>
                </a:solidFill>
                <a:latin typeface="宋体" panose="02010600030101010101" pitchFamily="2" charset="-122"/>
                <a:sym typeface="宋体" panose="02010600030101010101" pitchFamily="2" charset="-122"/>
              </a:endParaRPr>
            </a:p>
          </p:txBody>
        </p:sp>
        <p:sp>
          <p:nvSpPr>
            <p:cNvPr id="15" name="流程图: 联系 5"/>
            <p:cNvSpPr>
              <a:spLocks noChangeArrowheads="1"/>
            </p:cNvSpPr>
            <p:nvPr/>
          </p:nvSpPr>
          <p:spPr bwMode="auto">
            <a:xfrm>
              <a:off x="3462671" y="1379799"/>
              <a:ext cx="294136" cy="29417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1219170">
                <a:lnSpc>
                  <a:spcPct val="100000"/>
                </a:lnSpc>
                <a:spcBef>
                  <a:spcPct val="0"/>
                </a:spcBef>
                <a:buNone/>
                <a:defRPr/>
              </a:pPr>
              <a:endParaRPr lang="zh-CN" altLang="zh-CN" sz="1867" kern="0">
                <a:solidFill>
                  <a:schemeClr val="bg1"/>
                </a:solidFill>
                <a:latin typeface="宋体" panose="02010600030101010101" pitchFamily="2" charset="-122"/>
                <a:sym typeface="宋体" panose="02010600030101010101" pitchFamily="2" charset="-122"/>
              </a:endParaRPr>
            </a:p>
          </p:txBody>
        </p:sp>
        <p:sp>
          <p:nvSpPr>
            <p:cNvPr id="16" name="流程图: 联系 6"/>
            <p:cNvSpPr>
              <a:spLocks noChangeArrowheads="1"/>
            </p:cNvSpPr>
            <p:nvPr/>
          </p:nvSpPr>
          <p:spPr bwMode="auto">
            <a:xfrm>
              <a:off x="2883926" y="1379799"/>
              <a:ext cx="294136" cy="29417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1219170">
                <a:lnSpc>
                  <a:spcPct val="100000"/>
                </a:lnSpc>
                <a:spcBef>
                  <a:spcPct val="0"/>
                </a:spcBef>
                <a:buNone/>
                <a:defRPr/>
              </a:pPr>
              <a:endParaRPr lang="zh-CN" altLang="zh-CN" sz="1867" kern="0">
                <a:solidFill>
                  <a:schemeClr val="bg1"/>
                </a:solidFill>
                <a:latin typeface="宋体" panose="02010600030101010101" pitchFamily="2" charset="-122"/>
                <a:sym typeface="宋体" panose="02010600030101010101" pitchFamily="2" charset="-122"/>
              </a:endParaRPr>
            </a:p>
          </p:txBody>
        </p:sp>
        <p:sp>
          <p:nvSpPr>
            <p:cNvPr id="17" name="文本框 23"/>
            <p:cNvSpPr>
              <a:spLocks noChangeArrowheads="1"/>
            </p:cNvSpPr>
            <p:nvPr/>
          </p:nvSpPr>
          <p:spPr bwMode="auto">
            <a:xfrm>
              <a:off x="1730011" y="1179712"/>
              <a:ext cx="1039596" cy="761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2" tIns="45727" rIns="91452" bIns="4572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1219170">
                <a:lnSpc>
                  <a:spcPct val="100000"/>
                </a:lnSpc>
                <a:spcBef>
                  <a:spcPct val="0"/>
                </a:spcBef>
                <a:buNone/>
                <a:defRPr/>
              </a:pPr>
              <a:r>
                <a:rPr lang="en-US" altLang="zh-CN" sz="6000" b="1"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6000" b="1"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文本框 26"/>
            <p:cNvSpPr>
              <a:spLocks noChangeArrowheads="1"/>
            </p:cNvSpPr>
            <p:nvPr/>
          </p:nvSpPr>
          <p:spPr bwMode="auto">
            <a:xfrm>
              <a:off x="4604292" y="1115754"/>
              <a:ext cx="3064052" cy="80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7" rIns="91452" bIns="4572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1219170">
                <a:lnSpc>
                  <a:spcPct val="100000"/>
                </a:lnSpc>
                <a:spcBef>
                  <a:spcPct val="0"/>
                </a:spcBef>
                <a:buNone/>
                <a:defRPr/>
              </a:pPr>
              <a:r>
                <a:rPr lang="zh-CN" altLang="en-US" sz="2133"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充分利用共产党员网、手机报、电视栏目、微信易信和远程教育平台等，及时推送学习内容</a:t>
              </a:r>
              <a:endParaRPr lang="en-US" altLang="zh-CN" sz="2133"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19" name="组合 18"/>
          <p:cNvGrpSpPr/>
          <p:nvPr/>
        </p:nvGrpSpPr>
        <p:grpSpPr>
          <a:xfrm>
            <a:off x="1584293" y="3140968"/>
            <a:ext cx="8789925" cy="1445070"/>
            <a:chOff x="1259632" y="2355726"/>
            <a:chExt cx="6592444" cy="1083803"/>
          </a:xfrm>
        </p:grpSpPr>
        <p:sp>
          <p:nvSpPr>
            <p:cNvPr id="20" name="流程图: 延期 10"/>
            <p:cNvSpPr>
              <a:spLocks noChangeArrowheads="1"/>
            </p:cNvSpPr>
            <p:nvPr/>
          </p:nvSpPr>
          <p:spPr bwMode="auto">
            <a:xfrm rot="10800000">
              <a:off x="5819327" y="2411702"/>
              <a:ext cx="2032749" cy="971850"/>
            </a:xfrm>
            <a:prstGeom prst="flowChartDelay">
              <a:avLst/>
            </a:prstGeom>
            <a:solidFill>
              <a:srgbClr val="EE7D00"/>
            </a:solidFill>
            <a:ln>
              <a:noFill/>
            </a:ln>
            <a:extLst/>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67">
                <a:solidFill>
                  <a:schemeClr val="bg1"/>
                </a:solidFill>
                <a:latin typeface="宋体" panose="02010600030101010101" pitchFamily="2" charset="-122"/>
                <a:sym typeface="宋体" panose="02010600030101010101" pitchFamily="2" charset="-122"/>
              </a:endParaRPr>
            </a:p>
          </p:txBody>
        </p:sp>
        <p:sp>
          <p:nvSpPr>
            <p:cNvPr id="21" name="流程图: 延期 11"/>
            <p:cNvSpPr>
              <a:spLocks noChangeArrowheads="1"/>
            </p:cNvSpPr>
            <p:nvPr/>
          </p:nvSpPr>
          <p:spPr bwMode="auto">
            <a:xfrm>
              <a:off x="1259632" y="2355726"/>
              <a:ext cx="4487054" cy="1083803"/>
            </a:xfrm>
            <a:prstGeom prst="flowChartDelay">
              <a:avLst/>
            </a:prstGeom>
            <a:solidFill>
              <a:srgbClr val="EE7D00"/>
            </a:solidFill>
            <a:ln>
              <a:noFill/>
            </a:ln>
            <a:extLst/>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67">
                <a:solidFill>
                  <a:schemeClr val="bg1"/>
                </a:solidFill>
                <a:latin typeface="宋体" panose="02010600030101010101" pitchFamily="2" charset="-122"/>
                <a:sym typeface="宋体" panose="02010600030101010101" pitchFamily="2" charset="-122"/>
              </a:endParaRPr>
            </a:p>
          </p:txBody>
        </p:sp>
        <p:sp>
          <p:nvSpPr>
            <p:cNvPr id="22" name="流程图: 终止 12"/>
            <p:cNvSpPr>
              <a:spLocks noChangeArrowheads="1"/>
            </p:cNvSpPr>
            <p:nvPr/>
          </p:nvSpPr>
          <p:spPr bwMode="auto">
            <a:xfrm rot="10800000">
              <a:off x="5358475" y="2785674"/>
              <a:ext cx="849063" cy="200087"/>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67">
                <a:solidFill>
                  <a:schemeClr val="bg1"/>
                </a:solidFill>
                <a:latin typeface="宋体" panose="02010600030101010101" pitchFamily="2" charset="-122"/>
                <a:sym typeface="宋体" panose="02010600030101010101" pitchFamily="2" charset="-122"/>
              </a:endParaRPr>
            </a:p>
          </p:txBody>
        </p:sp>
        <p:sp>
          <p:nvSpPr>
            <p:cNvPr id="23" name="流程图: 联系 13"/>
            <p:cNvSpPr>
              <a:spLocks noChangeArrowheads="1"/>
            </p:cNvSpPr>
            <p:nvPr/>
          </p:nvSpPr>
          <p:spPr bwMode="auto">
            <a:xfrm rot="10800000">
              <a:off x="5354903" y="2738034"/>
              <a:ext cx="295326" cy="29536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1219170">
                <a:lnSpc>
                  <a:spcPct val="100000"/>
                </a:lnSpc>
                <a:spcBef>
                  <a:spcPct val="0"/>
                </a:spcBef>
                <a:buNone/>
                <a:defRPr/>
              </a:pPr>
              <a:endParaRPr lang="zh-CN" altLang="zh-CN" sz="1867" kern="0">
                <a:solidFill>
                  <a:schemeClr val="bg1"/>
                </a:solidFill>
                <a:latin typeface="宋体" panose="02010600030101010101" pitchFamily="2" charset="-122"/>
                <a:sym typeface="宋体" panose="02010600030101010101" pitchFamily="2" charset="-122"/>
              </a:endParaRPr>
            </a:p>
          </p:txBody>
        </p:sp>
        <p:sp>
          <p:nvSpPr>
            <p:cNvPr id="24" name="流程图: 联系 14"/>
            <p:cNvSpPr>
              <a:spLocks noChangeArrowheads="1"/>
            </p:cNvSpPr>
            <p:nvPr/>
          </p:nvSpPr>
          <p:spPr bwMode="auto">
            <a:xfrm rot="10800000">
              <a:off x="5933647" y="2738034"/>
              <a:ext cx="295326" cy="295366"/>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1219170">
                <a:lnSpc>
                  <a:spcPct val="100000"/>
                </a:lnSpc>
                <a:spcBef>
                  <a:spcPct val="0"/>
                </a:spcBef>
                <a:buNone/>
                <a:defRPr/>
              </a:pPr>
              <a:endParaRPr lang="zh-CN" altLang="zh-CN" sz="1867" kern="0">
                <a:solidFill>
                  <a:schemeClr val="bg1"/>
                </a:solidFill>
                <a:latin typeface="宋体" panose="02010600030101010101" pitchFamily="2" charset="-122"/>
                <a:sym typeface="宋体" panose="02010600030101010101" pitchFamily="2" charset="-122"/>
              </a:endParaRPr>
            </a:p>
          </p:txBody>
        </p:sp>
        <p:sp>
          <p:nvSpPr>
            <p:cNvPr id="25" name="文本框 24"/>
            <p:cNvSpPr>
              <a:spLocks noChangeArrowheads="1"/>
            </p:cNvSpPr>
            <p:nvPr/>
          </p:nvSpPr>
          <p:spPr bwMode="auto">
            <a:xfrm>
              <a:off x="6587413" y="2516510"/>
              <a:ext cx="843109" cy="761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2" tIns="45727" rIns="91452" bIns="4572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1219170">
                <a:lnSpc>
                  <a:spcPct val="100000"/>
                </a:lnSpc>
                <a:spcBef>
                  <a:spcPct val="0"/>
                </a:spcBef>
                <a:buNone/>
                <a:defRPr/>
              </a:pPr>
              <a:r>
                <a:rPr lang="en-US" altLang="zh-CN" sz="6000" b="1"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6000" b="1"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6" name="文本框 27"/>
            <p:cNvSpPr>
              <a:spLocks noChangeArrowheads="1"/>
            </p:cNvSpPr>
            <p:nvPr/>
          </p:nvSpPr>
          <p:spPr bwMode="auto">
            <a:xfrm>
              <a:off x="2295655" y="2516510"/>
              <a:ext cx="2067284" cy="8077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2" tIns="45727" rIns="91452" bIns="4572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1219170">
                <a:lnSpc>
                  <a:spcPct val="100000"/>
                </a:lnSpc>
                <a:spcBef>
                  <a:spcPct val="0"/>
                </a:spcBef>
                <a:buNone/>
                <a:defRPr/>
              </a:pPr>
              <a:r>
                <a:rPr lang="zh-CN" altLang="en-US" sz="2133" dirty="0">
                  <a:solidFill>
                    <a:schemeClr val="bg1"/>
                  </a:solidFill>
                  <a:latin typeface="微软雅黑" pitchFamily="34" charset="-122"/>
                  <a:ea typeface="微软雅黑" pitchFamily="34" charset="-122"/>
                </a:rPr>
                <a:t>引导党员利用网络自主学习、互动交流，扩大学习教育覆盖面</a:t>
              </a:r>
              <a:endParaRPr lang="en-US" altLang="zh-CN" sz="2000" kern="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grpSp>
        <p:nvGrpSpPr>
          <p:cNvPr id="27" name="组合 26"/>
          <p:cNvGrpSpPr/>
          <p:nvPr/>
        </p:nvGrpSpPr>
        <p:grpSpPr>
          <a:xfrm>
            <a:off x="1584293" y="4869163"/>
            <a:ext cx="8789925" cy="1445071"/>
            <a:chOff x="1259632" y="3723878"/>
            <a:chExt cx="6592444" cy="1083803"/>
          </a:xfrm>
        </p:grpSpPr>
        <p:sp>
          <p:nvSpPr>
            <p:cNvPr id="28" name="流程图: 延期 17"/>
            <p:cNvSpPr>
              <a:spLocks noChangeArrowheads="1"/>
            </p:cNvSpPr>
            <p:nvPr/>
          </p:nvSpPr>
          <p:spPr bwMode="auto">
            <a:xfrm>
              <a:off x="1259632" y="3779854"/>
              <a:ext cx="2032750" cy="971850"/>
            </a:xfrm>
            <a:prstGeom prst="flowChartDelay">
              <a:avLst/>
            </a:prstGeom>
            <a:solidFill>
              <a:srgbClr val="C81812"/>
            </a:solidFill>
            <a:ln>
              <a:noFill/>
            </a:ln>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67">
                <a:solidFill>
                  <a:schemeClr val="bg1"/>
                </a:solidFill>
                <a:latin typeface="宋体" panose="02010600030101010101" pitchFamily="2" charset="-122"/>
                <a:sym typeface="宋体" panose="02010600030101010101" pitchFamily="2" charset="-122"/>
              </a:endParaRPr>
            </a:p>
          </p:txBody>
        </p:sp>
        <p:sp>
          <p:nvSpPr>
            <p:cNvPr id="29" name="流程图: 延期 18"/>
            <p:cNvSpPr>
              <a:spLocks noChangeArrowheads="1"/>
            </p:cNvSpPr>
            <p:nvPr/>
          </p:nvSpPr>
          <p:spPr bwMode="auto">
            <a:xfrm rot="10800000">
              <a:off x="3366213" y="3723878"/>
              <a:ext cx="4485863" cy="1083803"/>
            </a:xfrm>
            <a:prstGeom prst="flowChartDelay">
              <a:avLst/>
            </a:prstGeom>
            <a:solidFill>
              <a:srgbClr val="C81812"/>
            </a:solidFill>
            <a:ln>
              <a:noFill/>
            </a:ln>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67">
                <a:solidFill>
                  <a:schemeClr val="bg1"/>
                </a:solidFill>
                <a:latin typeface="宋体" panose="02010600030101010101" pitchFamily="2" charset="-122"/>
                <a:sym typeface="宋体" panose="02010600030101010101" pitchFamily="2" charset="-122"/>
              </a:endParaRPr>
            </a:p>
          </p:txBody>
        </p:sp>
        <p:sp>
          <p:nvSpPr>
            <p:cNvPr id="30" name="流程图: 终止 19"/>
            <p:cNvSpPr>
              <a:spLocks noChangeArrowheads="1"/>
            </p:cNvSpPr>
            <p:nvPr/>
          </p:nvSpPr>
          <p:spPr bwMode="auto">
            <a:xfrm>
              <a:off x="2904171" y="4177646"/>
              <a:ext cx="850254" cy="198895"/>
            </a:xfrm>
            <a:prstGeom prst="flowChartTerminator">
              <a:avLst/>
            </a:prstGeom>
            <a:solidFill>
              <a:srgbClr val="D8D8D8"/>
            </a:solidFill>
            <a:ln>
              <a:noFill/>
            </a:ln>
            <a:extLst>
              <a:ext uri="{91240B29-F687-4F45-9708-019B960494DF}">
                <a14:hiddenLine xmlns:a14="http://schemas.microsoft.com/office/drawing/2010/main" w="12700">
                  <a:solidFill>
                    <a:srgbClr val="42719B"/>
                  </a:solidFill>
                  <a:bevel/>
                  <a:headEnd/>
                  <a:tailEnd/>
                </a14:hiddenLine>
              </a:ext>
            </a:extLst>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eaLnBrk="1" hangingPunct="1">
                <a:lnSpc>
                  <a:spcPct val="100000"/>
                </a:lnSpc>
                <a:spcBef>
                  <a:spcPct val="0"/>
                </a:spcBef>
                <a:buFont typeface="Arial" panose="020B0604020202020204" pitchFamily="34" charset="0"/>
                <a:buNone/>
              </a:pPr>
              <a:endParaRPr lang="zh-CN" altLang="zh-CN" sz="1867">
                <a:solidFill>
                  <a:schemeClr val="bg1"/>
                </a:solidFill>
                <a:latin typeface="宋体" panose="02010600030101010101" pitchFamily="2" charset="-122"/>
                <a:sym typeface="宋体" panose="02010600030101010101" pitchFamily="2" charset="-122"/>
              </a:endParaRPr>
            </a:p>
          </p:txBody>
        </p:sp>
        <p:sp>
          <p:nvSpPr>
            <p:cNvPr id="31" name="流程图: 联系 20"/>
            <p:cNvSpPr>
              <a:spLocks noChangeArrowheads="1"/>
            </p:cNvSpPr>
            <p:nvPr/>
          </p:nvSpPr>
          <p:spPr bwMode="auto">
            <a:xfrm>
              <a:off x="3462671" y="4130006"/>
              <a:ext cx="294136" cy="294175"/>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1219170">
                <a:lnSpc>
                  <a:spcPct val="100000"/>
                </a:lnSpc>
                <a:spcBef>
                  <a:spcPct val="0"/>
                </a:spcBef>
                <a:buNone/>
                <a:defRPr/>
              </a:pPr>
              <a:endParaRPr lang="zh-CN" altLang="zh-CN" sz="1867" kern="0">
                <a:solidFill>
                  <a:schemeClr val="bg1"/>
                </a:solidFill>
                <a:latin typeface="宋体" panose="02010600030101010101" pitchFamily="2" charset="-122"/>
                <a:sym typeface="宋体" panose="02010600030101010101" pitchFamily="2" charset="-122"/>
              </a:endParaRPr>
            </a:p>
          </p:txBody>
        </p:sp>
        <p:sp>
          <p:nvSpPr>
            <p:cNvPr id="32" name="流程图: 联系 21"/>
            <p:cNvSpPr>
              <a:spLocks noChangeArrowheads="1"/>
            </p:cNvSpPr>
            <p:nvPr/>
          </p:nvSpPr>
          <p:spPr bwMode="auto">
            <a:xfrm>
              <a:off x="2883926" y="4130006"/>
              <a:ext cx="294136" cy="294175"/>
            </a:xfrm>
            <a:prstGeom prst="flowChartConnector">
              <a:avLst/>
            </a:prstGeom>
            <a:solidFill>
              <a:srgbClr val="FFFFFF"/>
            </a:solidFill>
            <a:ln>
              <a:noFill/>
            </a:ln>
            <a:extLst>
              <a:ext uri="{91240B29-F687-4F45-9708-019B960494DF}">
                <a14:hiddenLine xmlns:a14="http://schemas.microsoft.com/office/drawing/2010/main" w="12700">
                  <a:solidFill>
                    <a:srgbClr val="42719B"/>
                  </a:solidFill>
                  <a:bevel/>
                  <a:headEnd/>
                  <a:tailEnd/>
                </a14:hiddenLine>
              </a:ext>
            </a:extLst>
          </p:spPr>
          <p:txBody>
            <a:bodyPr lIns="91452" tIns="45727" rIns="91452" bIns="45727"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lgn="ctr" defTabSz="1219170">
                <a:lnSpc>
                  <a:spcPct val="100000"/>
                </a:lnSpc>
                <a:spcBef>
                  <a:spcPct val="0"/>
                </a:spcBef>
                <a:buNone/>
                <a:defRPr/>
              </a:pPr>
              <a:endParaRPr lang="zh-CN" altLang="zh-CN" sz="1867" kern="0">
                <a:solidFill>
                  <a:schemeClr val="bg1"/>
                </a:solidFill>
                <a:latin typeface="宋体" panose="02010600030101010101" pitchFamily="2" charset="-122"/>
                <a:sym typeface="宋体" panose="02010600030101010101" pitchFamily="2" charset="-122"/>
              </a:endParaRPr>
            </a:p>
          </p:txBody>
        </p:sp>
        <p:sp>
          <p:nvSpPr>
            <p:cNvPr id="33" name="文本框 25"/>
            <p:cNvSpPr>
              <a:spLocks noChangeArrowheads="1"/>
            </p:cNvSpPr>
            <p:nvPr/>
          </p:nvSpPr>
          <p:spPr bwMode="auto">
            <a:xfrm>
              <a:off x="1730011" y="3884662"/>
              <a:ext cx="1039596" cy="761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52" tIns="45727" rIns="91452" bIns="4572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defTabSz="1219170">
                <a:lnSpc>
                  <a:spcPct val="100000"/>
                </a:lnSpc>
                <a:spcBef>
                  <a:spcPct val="0"/>
                </a:spcBef>
                <a:buNone/>
                <a:defRPr/>
              </a:pPr>
              <a:r>
                <a:rPr lang="en-US" altLang="zh-CN" sz="6000" b="1"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6000" b="1" kern="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文本框 28"/>
            <p:cNvSpPr>
              <a:spLocks noChangeArrowheads="1"/>
            </p:cNvSpPr>
            <p:nvPr/>
          </p:nvSpPr>
          <p:spPr bwMode="auto">
            <a:xfrm>
              <a:off x="5004048" y="3795886"/>
              <a:ext cx="2548668" cy="9554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52" tIns="45727" rIns="91452" bIns="45727">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sym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sym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sym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sym typeface="Calibri" panose="020F0502020204030204" pitchFamily="34" charset="0"/>
                </a:defRPr>
              </a:lvl9pPr>
            </a:lstStyle>
            <a:p>
              <a:pPr>
                <a:buNone/>
              </a:pPr>
              <a:r>
                <a:rPr lang="zh-CN" altLang="en-US" sz="2133" dirty="0">
                  <a:solidFill>
                    <a:schemeClr val="bg1"/>
                  </a:solidFill>
                  <a:latin typeface="微软雅黑" pitchFamily="34" charset="-122"/>
                  <a:ea typeface="微软雅黑" pitchFamily="34" charset="-122"/>
                </a:rPr>
                <a:t>注重运用各类媒体，宣传“两学一做”学习教育的做法和成效，加强舆论引导，营造良好氛围</a:t>
              </a:r>
            </a:p>
          </p:txBody>
        </p:sp>
      </p:grpSp>
      <p:sp>
        <p:nvSpPr>
          <p:cNvPr id="35" name="矩形 34"/>
          <p:cNvSpPr/>
          <p:nvPr/>
        </p:nvSpPr>
        <p:spPr>
          <a:xfrm>
            <a:off x="1798824" y="236981"/>
            <a:ext cx="1826141"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五、结语</a:t>
            </a:r>
          </a:p>
        </p:txBody>
      </p:sp>
    </p:spTree>
    <p:extLst>
      <p:ext uri="{BB962C8B-B14F-4D97-AF65-F5344CB8AC3E}">
        <p14:creationId xmlns:p14="http://schemas.microsoft.com/office/powerpoint/2010/main" val="231372790"/>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4" name="欧美大气1.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80000">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14:bounceEnd="80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80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14:presetBounceEnd="80000">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14:bounceEnd="80000">
                                          <p:cBhvr additive="base">
                                            <p:cTn id="12" dur="500" fill="hold"/>
                                            <p:tgtEl>
                                              <p:spTgt spid="19"/>
                                            </p:tgtEl>
                                            <p:attrNameLst>
                                              <p:attrName>ppt_x</p:attrName>
                                            </p:attrNameLst>
                                          </p:cBhvr>
                                          <p:tavLst>
                                            <p:tav tm="0">
                                              <p:val>
                                                <p:strVal val="1+#ppt_w/2"/>
                                              </p:val>
                                            </p:tav>
                                            <p:tav tm="100000">
                                              <p:val>
                                                <p:strVal val="#ppt_x"/>
                                              </p:val>
                                            </p:tav>
                                          </p:tavLst>
                                        </p:anim>
                                        <p:anim calcmode="lin" valueType="num" p14:bounceEnd="80000">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14:presetBounceEnd="80000">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14:bounceEnd="80000">
                                          <p:cBhvr additive="base">
                                            <p:cTn id="17" dur="500" fill="hold"/>
                                            <p:tgtEl>
                                              <p:spTgt spid="27"/>
                                            </p:tgtEl>
                                            <p:attrNameLst>
                                              <p:attrName>ppt_x</p:attrName>
                                            </p:attrNameLst>
                                          </p:cBhvr>
                                          <p:tavLst>
                                            <p:tav tm="0">
                                              <p:val>
                                                <p:strVal val="0-#ppt_w/2"/>
                                              </p:val>
                                            </p:tav>
                                            <p:tav tm="100000">
                                              <p:val>
                                                <p:strVal val="#ppt_x"/>
                                              </p:val>
                                            </p:tav>
                                          </p:tavLst>
                                        </p:anim>
                                        <p:anim calcmode="lin" valueType="num" p14:bounceEnd="80000">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19"/>
                                            </p:tgtEl>
                                            <p:attrNameLst>
                                              <p:attrName>style.visibility</p:attrName>
                                            </p:attrNameLst>
                                          </p:cBhvr>
                                          <p:to>
                                            <p:strVal val="visible"/>
                                          </p:to>
                                        </p:set>
                                        <p:anim calcmode="lin" valueType="num">
                                          <p:cBhvr additive="base">
                                            <p:cTn id="12" dur="500" fill="hold"/>
                                            <p:tgtEl>
                                              <p:spTgt spid="19"/>
                                            </p:tgtEl>
                                            <p:attrNameLst>
                                              <p:attrName>ppt_x</p:attrName>
                                            </p:attrNameLst>
                                          </p:cBhvr>
                                          <p:tavLst>
                                            <p:tav tm="0">
                                              <p:val>
                                                <p:strVal val="1+#ppt_w/2"/>
                                              </p:val>
                                            </p:tav>
                                            <p:tav tm="100000">
                                              <p:val>
                                                <p:strVal val="#ppt_x"/>
                                              </p:val>
                                            </p:tav>
                                          </p:tavLst>
                                        </p:anim>
                                        <p:anim calcmode="lin" valueType="num">
                                          <p:cBhvr additive="base">
                                            <p:cTn id="13" dur="500" fill="hold"/>
                                            <p:tgtEl>
                                              <p:spTgt spid="1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27"/>
                                            </p:tgtEl>
                                            <p:attrNameLst>
                                              <p:attrName>style.visibility</p:attrName>
                                            </p:attrNameLst>
                                          </p:cBhvr>
                                          <p:to>
                                            <p:strVal val="visible"/>
                                          </p:to>
                                        </p:set>
                                        <p:anim calcmode="lin" valueType="num">
                                          <p:cBhvr additive="base">
                                            <p:cTn id="17" dur="500" fill="hold"/>
                                            <p:tgtEl>
                                              <p:spTgt spid="27"/>
                                            </p:tgtEl>
                                            <p:attrNameLst>
                                              <p:attrName>ppt_x</p:attrName>
                                            </p:attrNameLst>
                                          </p:cBhvr>
                                          <p:tavLst>
                                            <p:tav tm="0">
                                              <p:val>
                                                <p:strVal val="0-#ppt_w/2"/>
                                              </p:val>
                                            </p:tav>
                                            <p:tav tm="100000">
                                              <p:val>
                                                <p:strVal val="#ppt_x"/>
                                              </p:val>
                                            </p:tav>
                                          </p:tavLst>
                                        </p:anim>
                                        <p:anim calcmode="lin" valueType="num">
                                          <p:cBhvr additive="base">
                                            <p:cTn id="18" dur="500" fill="hold"/>
                                            <p:tgtEl>
                                              <p:spTgt spid="27"/>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2" presetClass="entr" presetSubtype="8" fill="hold" grpId="0" nodeType="afterEffect">
                                      <p:stCondLst>
                                        <p:cond delay="0"/>
                                      </p:stCondLst>
                                      <p:childTnLst>
                                        <p:set>
                                          <p:cBhvr>
                                            <p:cTn id="21" dur="1" fill="hold">
                                              <p:stCondLst>
                                                <p:cond delay="0"/>
                                              </p:stCondLst>
                                            </p:cTn>
                                            <p:tgtEl>
                                              <p:spTgt spid="35"/>
                                            </p:tgtEl>
                                            <p:attrNameLst>
                                              <p:attrName>style.visibility</p:attrName>
                                            </p:attrNameLst>
                                          </p:cBhvr>
                                          <p:to>
                                            <p:strVal val="visible"/>
                                          </p:to>
                                        </p:set>
                                        <p:animEffect transition="in" filter="wipe(left)">
                                          <p:cBhvr>
                                            <p:cTn id="22"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272592" y="1431851"/>
            <a:ext cx="7598469" cy="4685448"/>
          </a:xfrm>
          <a:prstGeom prst="rect">
            <a:avLst/>
          </a:prstGeom>
          <a:solidFill>
            <a:schemeClr val="accent2"/>
          </a:solidFill>
          <a:ln/>
        </p:spPr>
        <p:style>
          <a:lnRef idx="0">
            <a:schemeClr val="accent1"/>
          </a:lnRef>
          <a:fillRef idx="3">
            <a:schemeClr val="accent1"/>
          </a:fillRef>
          <a:effectRef idx="3">
            <a:schemeClr val="accent1"/>
          </a:effectRef>
          <a:fontRef idx="minor">
            <a:schemeClr val="lt1"/>
          </a:fontRef>
        </p:style>
        <p:txBody>
          <a:bodyPr rtlCol="0" anchor="ctr"/>
          <a:lstStyle/>
          <a:p>
            <a:pPr algn="ctr"/>
            <a:r>
              <a:rPr lang="zh-CN" altLang="en-US" sz="2489" dirty="0">
                <a:solidFill>
                  <a:schemeClr val="tx1">
                    <a:lumMod val="95000"/>
                    <a:lumOff val="5000"/>
                  </a:schemeClr>
                </a:solidFill>
                <a:latin typeface="微软雅黑" pitchFamily="34" charset="-122"/>
                <a:ea typeface="微软雅黑" pitchFamily="34" charset="-122"/>
              </a:rPr>
              <a:t>        </a:t>
            </a:r>
          </a:p>
        </p:txBody>
      </p:sp>
      <p:sp>
        <p:nvSpPr>
          <p:cNvPr id="4" name="TextBox 99"/>
          <p:cNvSpPr txBox="1">
            <a:spLocks noChangeArrowheads="1"/>
          </p:cNvSpPr>
          <p:nvPr/>
        </p:nvSpPr>
        <p:spPr bwMode="auto">
          <a:xfrm>
            <a:off x="4424040" y="1529643"/>
            <a:ext cx="7295572" cy="4524315"/>
          </a:xfrm>
          <a:prstGeom prst="rect">
            <a:avLst/>
          </a:prstGeom>
          <a:noFill/>
          <a:ln w="9525">
            <a:noFill/>
            <a:miter lim="800000"/>
            <a:headEnd/>
            <a:tailEnd/>
          </a:ln>
        </p:spPr>
        <p:txBody>
          <a:bodyPr wrap="square">
            <a:spAutoFit/>
          </a:bodyPr>
          <a:lstStyle/>
          <a:p>
            <a:pPr>
              <a:lnSpc>
                <a:spcPct val="150000"/>
              </a:lnSpc>
            </a:pPr>
            <a:r>
              <a:rPr lang="zh-CN" altLang="en-US" sz="2400" b="1" dirty="0">
                <a:solidFill>
                  <a:srgbClr val="FFFF00"/>
                </a:solidFill>
                <a:latin typeface="微软雅黑" pitchFamily="34" charset="-122"/>
                <a:ea typeface="微软雅黑" pitchFamily="34" charset="-122"/>
              </a:rPr>
              <a:t>       我国是统一的多民族国家。要坚持和完善民族区域自治制度，认真贯彻党的民族政策，深入开展民族团结进步创建活动。</a:t>
            </a:r>
            <a:endParaRPr lang="en-US" altLang="zh-CN" sz="2400" b="1" dirty="0">
              <a:solidFill>
                <a:srgbClr val="FFFF00"/>
              </a:solidFill>
              <a:latin typeface="微软雅黑" pitchFamily="34" charset="-122"/>
              <a:ea typeface="微软雅黑" pitchFamily="34" charset="-122"/>
            </a:endParaRPr>
          </a:p>
          <a:p>
            <a:pPr>
              <a:lnSpc>
                <a:spcPct val="150000"/>
              </a:lnSpc>
            </a:pPr>
            <a:r>
              <a:rPr lang="zh-CN" altLang="en-US" sz="2400" b="1" dirty="0">
                <a:solidFill>
                  <a:srgbClr val="FFFF00"/>
                </a:solidFill>
                <a:latin typeface="微软雅黑" pitchFamily="34" charset="-122"/>
                <a:ea typeface="微软雅黑" pitchFamily="34" charset="-122"/>
              </a:rPr>
              <a:t>       我们要更加紧密地团结在以习近平同志为核心的党中央周围，同心同德，开拓进取，努力完成今年经济社会发展目标任务，为实现“两个一百年”宏伟目标、建设富强民主文明和谐的社会主义现代化国家、实现中华民族伟大复兴的中国梦而不懈奋斗！</a:t>
            </a: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239" y="1431851"/>
            <a:ext cx="3866752" cy="46845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1798824" y="236981"/>
            <a:ext cx="1826141"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五、结语</a:t>
            </a:r>
          </a:p>
        </p:txBody>
      </p:sp>
    </p:spTree>
    <p:extLst>
      <p:ext uri="{BB962C8B-B14F-4D97-AF65-F5344CB8AC3E}">
        <p14:creationId xmlns:p14="http://schemas.microsoft.com/office/powerpoint/2010/main" val="1159233491"/>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5"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0-#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750" fill="hold"/>
                                        <p:tgtEl>
                                          <p:spTgt spid="3"/>
                                        </p:tgtEl>
                                        <p:attrNameLst>
                                          <p:attrName>ppt_x</p:attrName>
                                        </p:attrNameLst>
                                      </p:cBhvr>
                                      <p:tavLst>
                                        <p:tav tm="0">
                                          <p:val>
                                            <p:strVal val="1+#ppt_w/2"/>
                                          </p:val>
                                        </p:tav>
                                        <p:tav tm="100000">
                                          <p:val>
                                            <p:strVal val="#ppt_x"/>
                                          </p:val>
                                        </p:tav>
                                      </p:tavLst>
                                    </p:anim>
                                    <p:anim calcmode="lin" valueType="num">
                                      <p:cBhvr additive="base">
                                        <p:cTn id="13" dur="75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42" presetClass="entr" presetSubtype="0" fill="hold" nodeType="afterEffect">
                                  <p:stCondLst>
                                    <p:cond delay="0"/>
                                  </p:stCondLst>
                                  <p:childTnLst>
                                    <p:set>
                                      <p:cBhvr>
                                        <p:cTn id="16" dur="1" fill="hold">
                                          <p:stCondLst>
                                            <p:cond delay="0"/>
                                          </p:stCondLst>
                                        </p:cTn>
                                        <p:tgtEl>
                                          <p:spTgt spid="4">
                                            <p:txEl>
                                              <p:pRg st="0" end="0"/>
                                            </p:txEl>
                                          </p:spTgt>
                                        </p:tgtEl>
                                        <p:attrNameLst>
                                          <p:attrName>style.visibility</p:attrName>
                                        </p:attrNameLst>
                                      </p:cBhvr>
                                      <p:to>
                                        <p:strVal val="visible"/>
                                      </p:to>
                                    </p:set>
                                    <p:animEffect transition="in" filter="fade">
                                      <p:cBhvr>
                                        <p:cTn id="17" dur="750"/>
                                        <p:tgtEl>
                                          <p:spTgt spid="4">
                                            <p:txEl>
                                              <p:pRg st="0" end="0"/>
                                            </p:txEl>
                                          </p:spTgt>
                                        </p:tgtEl>
                                      </p:cBhvr>
                                    </p:animEffect>
                                    <p:anim calcmode="lin" valueType="num">
                                      <p:cBhvr>
                                        <p:cTn id="18" dur="75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19" dur="75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par>
                          <p:cTn id="20" fill="hold">
                            <p:stCondLst>
                              <p:cond delay="2250"/>
                            </p:stCondLst>
                            <p:childTnLst>
                              <p:par>
                                <p:cTn id="21" presetID="42" presetClass="entr" presetSubtype="0" fill="hold" nodeType="afterEffect">
                                  <p:stCondLst>
                                    <p:cond delay="0"/>
                                  </p:stCondLst>
                                  <p:childTnLst>
                                    <p:set>
                                      <p:cBhvr>
                                        <p:cTn id="22" dur="1" fill="hold">
                                          <p:stCondLst>
                                            <p:cond delay="0"/>
                                          </p:stCondLst>
                                        </p:cTn>
                                        <p:tgtEl>
                                          <p:spTgt spid="4">
                                            <p:txEl>
                                              <p:pRg st="1" end="1"/>
                                            </p:txEl>
                                          </p:spTgt>
                                        </p:tgtEl>
                                        <p:attrNameLst>
                                          <p:attrName>style.visibility</p:attrName>
                                        </p:attrNameLst>
                                      </p:cBhvr>
                                      <p:to>
                                        <p:strVal val="visible"/>
                                      </p:to>
                                    </p:set>
                                    <p:animEffect transition="in" filter="fade">
                                      <p:cBhvr>
                                        <p:cTn id="23" dur="750"/>
                                        <p:tgtEl>
                                          <p:spTgt spid="4">
                                            <p:txEl>
                                              <p:pRg st="1" end="1"/>
                                            </p:txEl>
                                          </p:spTgt>
                                        </p:tgtEl>
                                      </p:cBhvr>
                                    </p:animEffect>
                                    <p:anim calcmode="lin" valueType="num">
                                      <p:cBhvr>
                                        <p:cTn id="24" dur="750" fill="hold"/>
                                        <p:tgtEl>
                                          <p:spTgt spid="4">
                                            <p:txEl>
                                              <p:pRg st="1" end="1"/>
                                            </p:txEl>
                                          </p:spTgt>
                                        </p:tgtEl>
                                        <p:attrNameLst>
                                          <p:attrName>ppt_x</p:attrName>
                                        </p:attrNameLst>
                                      </p:cBhvr>
                                      <p:tavLst>
                                        <p:tav tm="0">
                                          <p:val>
                                            <p:strVal val="#ppt_x"/>
                                          </p:val>
                                        </p:tav>
                                        <p:tav tm="100000">
                                          <p:val>
                                            <p:strVal val="#ppt_x"/>
                                          </p:val>
                                        </p:tav>
                                      </p:tavLst>
                                    </p:anim>
                                    <p:anim calcmode="lin" valueType="num">
                                      <p:cBhvr>
                                        <p:cTn id="25" dur="750" fill="hold"/>
                                        <p:tgtEl>
                                          <p:spTgt spid="4">
                                            <p:txEl>
                                              <p:pRg st="1" end="1"/>
                                            </p:txEl>
                                          </p:spTgt>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62528" y="1334004"/>
            <a:ext cx="6468533" cy="2322827"/>
          </a:xfrm>
          <a:prstGeom prst="rect">
            <a:avLst/>
          </a:prstGeom>
        </p:spPr>
      </p:pic>
      <p:sp>
        <p:nvSpPr>
          <p:cNvPr id="12" name="文本框 11"/>
          <p:cNvSpPr txBox="1"/>
          <p:nvPr/>
        </p:nvSpPr>
        <p:spPr>
          <a:xfrm>
            <a:off x="1842370" y="3909054"/>
            <a:ext cx="8508848" cy="1200329"/>
          </a:xfrm>
          <a:prstGeom prst="rect">
            <a:avLst/>
          </a:prstGeom>
          <a:noFill/>
        </p:spPr>
        <p:txBody>
          <a:bodyPr wrap="square" rtlCol="0">
            <a:spAutoFit/>
          </a:bodyPr>
          <a:lstStyle/>
          <a:p>
            <a:pPr algn="ctr" defTabSz="1219170"/>
            <a:r>
              <a:rPr lang="zh-CN" altLang="en-US" sz="7200" b="1" dirty="0">
                <a:solidFill>
                  <a:srgbClr val="C00000"/>
                </a:solidFill>
                <a:effectLst>
                  <a:outerShdw sx="1000" sy="1000" algn="ctr" rotWithShape="0">
                    <a:srgbClr val="000000"/>
                  </a:outerShdw>
                </a:effectLst>
                <a:latin typeface="Arial"/>
                <a:ea typeface="微软雅黑"/>
                <a:cs typeface="+mn-ea"/>
                <a:sym typeface="+mn-lt"/>
              </a:rPr>
              <a:t>演示完毕  感谢聆听</a:t>
            </a:r>
            <a:endParaRPr lang="en-US" altLang="zh-CN" sz="7200" b="1" dirty="0">
              <a:solidFill>
                <a:srgbClr val="C00000"/>
              </a:solidFill>
              <a:effectLst>
                <a:outerShdw sx="1000" sy="1000" algn="ctr" rotWithShape="0">
                  <a:srgbClr val="000000"/>
                </a:outerShdw>
              </a:effectLst>
              <a:latin typeface="Arial"/>
              <a:ea typeface="微软雅黑"/>
              <a:cs typeface="+mn-ea"/>
              <a:sym typeface="+mn-lt"/>
            </a:endParaRPr>
          </a:p>
        </p:txBody>
      </p:sp>
    </p:spTree>
    <p:extLst>
      <p:ext uri="{BB962C8B-B14F-4D97-AF65-F5344CB8AC3E}">
        <p14:creationId xmlns:p14="http://schemas.microsoft.com/office/powerpoint/2010/main" val="3280028441"/>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5"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15"/>
          <p:cNvGrpSpPr>
            <a:grpSpLocks/>
          </p:cNvGrpSpPr>
          <p:nvPr/>
        </p:nvGrpSpPr>
        <p:grpSpPr bwMode="auto">
          <a:xfrm>
            <a:off x="5136689" y="1803075"/>
            <a:ext cx="3441711" cy="640776"/>
            <a:chOff x="4247965" y="2226784"/>
            <a:chExt cx="2977075" cy="554578"/>
          </a:xfrm>
        </p:grpSpPr>
        <p:sp>
          <p:nvSpPr>
            <p:cNvPr id="47" name="TextBox 46"/>
            <p:cNvSpPr txBox="1"/>
            <p:nvPr/>
          </p:nvSpPr>
          <p:spPr>
            <a:xfrm>
              <a:off x="4856457" y="2273215"/>
              <a:ext cx="2368583" cy="435133"/>
            </a:xfrm>
            <a:prstGeom prst="rect">
              <a:avLst/>
            </a:prstGeom>
            <a:noFill/>
          </p:spPr>
          <p:txBody>
            <a:bodyPr wrap="none">
              <a:spAutoFit/>
            </a:bodyPr>
            <a:lstStyle/>
            <a:p>
              <a:pPr>
                <a:defRPr/>
              </a:pPr>
              <a:r>
                <a:rPr lang="en-US" altLang="zh-CN" sz="2667" b="1" dirty="0">
                  <a:solidFill>
                    <a:srgbClr val="C00000"/>
                  </a:solidFill>
                  <a:latin typeface="微软雅黑" pitchFamily="34" charset="-122"/>
                  <a:ea typeface="微软雅黑" pitchFamily="34" charset="-122"/>
                </a:rPr>
                <a:t>2017</a:t>
              </a:r>
              <a:r>
                <a:rPr lang="zh-CN" altLang="en-US" sz="2667" b="1" dirty="0">
                  <a:solidFill>
                    <a:srgbClr val="C00000"/>
                  </a:solidFill>
                  <a:latin typeface="微软雅黑" pitchFamily="34" charset="-122"/>
                  <a:ea typeface="微软雅黑" pitchFamily="34" charset="-122"/>
                </a:rPr>
                <a:t>年工作回顾</a:t>
              </a:r>
            </a:p>
          </p:txBody>
        </p:sp>
        <p:sp>
          <p:nvSpPr>
            <p:cNvPr id="48"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latin typeface="Arial" pitchFamily="34" charset="0"/>
                  <a:ea typeface="微软雅黑" pitchFamily="34" charset="-122"/>
                  <a:cs typeface="Arial" pitchFamily="34" charset="0"/>
                </a:rPr>
                <a:t>1</a:t>
              </a:r>
              <a:endParaRPr lang="zh-CN" altLang="en-US" sz="3200" dirty="0">
                <a:solidFill>
                  <a:schemeClr val="lt1"/>
                </a:solidFill>
                <a:latin typeface="Arial" pitchFamily="34" charset="0"/>
                <a:ea typeface="微软雅黑" pitchFamily="34" charset="-122"/>
                <a:cs typeface="Arial" pitchFamily="34" charset="0"/>
              </a:endParaRPr>
            </a:p>
          </p:txBody>
        </p:sp>
      </p:grpSp>
      <p:grpSp>
        <p:nvGrpSpPr>
          <p:cNvPr id="49" name="组合 15"/>
          <p:cNvGrpSpPr>
            <a:grpSpLocks/>
          </p:cNvGrpSpPr>
          <p:nvPr/>
        </p:nvGrpSpPr>
        <p:grpSpPr bwMode="auto">
          <a:xfrm>
            <a:off x="5489316" y="2675975"/>
            <a:ext cx="4124589" cy="640776"/>
            <a:chOff x="4247965" y="2226784"/>
            <a:chExt cx="3567764" cy="554578"/>
          </a:xfrm>
        </p:grpSpPr>
        <p:sp>
          <p:nvSpPr>
            <p:cNvPr id="50" name="TextBox 49"/>
            <p:cNvSpPr txBox="1"/>
            <p:nvPr/>
          </p:nvSpPr>
          <p:spPr>
            <a:xfrm>
              <a:off x="4856457" y="2273215"/>
              <a:ext cx="2959272"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r>
                <a:rPr lang="en-US" altLang="zh-CN" sz="2667" dirty="0"/>
                <a:t>2018</a:t>
              </a:r>
              <a:r>
                <a:rPr lang="zh-CN" altLang="en-US" sz="2667" dirty="0"/>
                <a:t>年工作总体部署</a:t>
              </a:r>
            </a:p>
          </p:txBody>
        </p:sp>
        <p:sp>
          <p:nvSpPr>
            <p:cNvPr id="51"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latin typeface="Arial" pitchFamily="34" charset="0"/>
                  <a:ea typeface="微软雅黑" pitchFamily="34" charset="-122"/>
                  <a:cs typeface="Arial" pitchFamily="34" charset="0"/>
                </a:rPr>
                <a:t>2</a:t>
              </a:r>
              <a:endParaRPr lang="zh-CN" altLang="en-US" sz="3200" dirty="0">
                <a:solidFill>
                  <a:schemeClr val="lt1"/>
                </a:solidFill>
                <a:latin typeface="Arial" pitchFamily="34" charset="0"/>
                <a:ea typeface="微软雅黑" pitchFamily="34" charset="-122"/>
                <a:cs typeface="Arial" pitchFamily="34" charset="0"/>
              </a:endParaRPr>
            </a:p>
          </p:txBody>
        </p:sp>
      </p:grpSp>
      <p:grpSp>
        <p:nvGrpSpPr>
          <p:cNvPr id="52" name="组合 15"/>
          <p:cNvGrpSpPr>
            <a:grpSpLocks/>
          </p:cNvGrpSpPr>
          <p:nvPr/>
        </p:nvGrpSpPr>
        <p:grpSpPr bwMode="auto">
          <a:xfrm>
            <a:off x="5873361" y="3548875"/>
            <a:ext cx="4124589" cy="640776"/>
            <a:chOff x="4247965" y="2226784"/>
            <a:chExt cx="3567764" cy="554578"/>
          </a:xfrm>
        </p:grpSpPr>
        <p:sp>
          <p:nvSpPr>
            <p:cNvPr id="53" name="TextBox 52"/>
            <p:cNvSpPr txBox="1"/>
            <p:nvPr/>
          </p:nvSpPr>
          <p:spPr>
            <a:xfrm>
              <a:off x="4856457" y="2273215"/>
              <a:ext cx="2959272"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defRPr/>
              </a:pPr>
              <a:r>
                <a:rPr lang="en-US" altLang="zh-CN" sz="2667" dirty="0"/>
                <a:t>2018</a:t>
              </a:r>
              <a:r>
                <a:rPr lang="zh-CN" altLang="en-US" sz="2667" dirty="0"/>
                <a:t>年重点工作任务</a:t>
              </a:r>
            </a:p>
          </p:txBody>
        </p:sp>
        <p:sp>
          <p:nvSpPr>
            <p:cNvPr id="54"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latin typeface="Arial" pitchFamily="34" charset="0"/>
                  <a:ea typeface="微软雅黑" pitchFamily="34" charset="-122"/>
                  <a:cs typeface="Arial" pitchFamily="34" charset="0"/>
                </a:rPr>
                <a:t>3</a:t>
              </a:r>
              <a:endParaRPr lang="zh-CN" altLang="en-US" sz="3200" dirty="0">
                <a:solidFill>
                  <a:schemeClr val="lt1"/>
                </a:solidFill>
                <a:latin typeface="Arial" pitchFamily="34" charset="0"/>
                <a:ea typeface="微软雅黑" pitchFamily="34" charset="-122"/>
                <a:cs typeface="Arial" pitchFamily="34" charset="0"/>
              </a:endParaRPr>
            </a:p>
          </p:txBody>
        </p:sp>
      </p:grpSp>
      <p:grpSp>
        <p:nvGrpSpPr>
          <p:cNvPr id="55" name="组合 15"/>
          <p:cNvGrpSpPr>
            <a:grpSpLocks/>
          </p:cNvGrpSpPr>
          <p:nvPr/>
        </p:nvGrpSpPr>
        <p:grpSpPr bwMode="auto">
          <a:xfrm>
            <a:off x="6257403" y="4421775"/>
            <a:ext cx="2936765" cy="640776"/>
            <a:chOff x="4247965" y="2226784"/>
            <a:chExt cx="2540296" cy="554578"/>
          </a:xfrm>
        </p:grpSpPr>
        <p:sp>
          <p:nvSpPr>
            <p:cNvPr id="56" name="TextBox 55"/>
            <p:cNvSpPr txBox="1"/>
            <p:nvPr/>
          </p:nvSpPr>
          <p:spPr>
            <a:xfrm>
              <a:off x="4856457" y="2273215"/>
              <a:ext cx="1931804"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defRPr/>
              </a:pPr>
              <a:r>
                <a:rPr lang="zh-CN" altLang="en-US" sz="2667" dirty="0"/>
                <a:t>两会要点精编</a:t>
              </a:r>
            </a:p>
          </p:txBody>
        </p:sp>
        <p:sp>
          <p:nvSpPr>
            <p:cNvPr id="57"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latin typeface="Arial" pitchFamily="34" charset="0"/>
                  <a:ea typeface="微软雅黑" pitchFamily="34" charset="-122"/>
                  <a:cs typeface="Arial" pitchFamily="34" charset="0"/>
                </a:rPr>
                <a:t>4</a:t>
              </a:r>
              <a:endParaRPr lang="zh-CN" altLang="en-US" sz="3200" dirty="0">
                <a:solidFill>
                  <a:schemeClr val="lt1"/>
                </a:solidFill>
                <a:latin typeface="Arial" pitchFamily="34" charset="0"/>
                <a:ea typeface="微软雅黑" pitchFamily="34" charset="-122"/>
                <a:cs typeface="Arial" pitchFamily="34" charset="0"/>
              </a:endParaRPr>
            </a:p>
          </p:txBody>
        </p:sp>
      </p:grpSp>
      <p:grpSp>
        <p:nvGrpSpPr>
          <p:cNvPr id="17" name="组合 15"/>
          <p:cNvGrpSpPr>
            <a:grpSpLocks/>
          </p:cNvGrpSpPr>
          <p:nvPr/>
        </p:nvGrpSpPr>
        <p:grpSpPr bwMode="auto">
          <a:xfrm>
            <a:off x="6576817" y="5314898"/>
            <a:ext cx="1571005" cy="640776"/>
            <a:chOff x="4247965" y="2226784"/>
            <a:chExt cx="1358917" cy="554578"/>
          </a:xfrm>
        </p:grpSpPr>
        <p:sp>
          <p:nvSpPr>
            <p:cNvPr id="18" name="TextBox 55"/>
            <p:cNvSpPr txBox="1"/>
            <p:nvPr/>
          </p:nvSpPr>
          <p:spPr>
            <a:xfrm>
              <a:off x="4856457" y="2273215"/>
              <a:ext cx="750425" cy="435133"/>
            </a:xfrm>
            <a:prstGeom prst="rect">
              <a:avLst/>
            </a:prstGeom>
            <a:noFill/>
          </p:spPr>
          <p:txBody>
            <a:bodyPr wrap="none">
              <a:spAutoFit/>
            </a:bodyPr>
            <a:lstStyle>
              <a:defPPr>
                <a:defRPr lang="zh-CN"/>
              </a:defPPr>
              <a:lvl1pPr fontAlgn="auto">
                <a:spcBef>
                  <a:spcPts val="0"/>
                </a:spcBef>
                <a:spcAft>
                  <a:spcPts val="0"/>
                </a:spcAft>
                <a:defRPr sz="2000" b="1">
                  <a:solidFill>
                    <a:srgbClr val="C00000"/>
                  </a:solidFill>
                  <a:latin typeface="微软雅黑" pitchFamily="34" charset="-122"/>
                  <a:ea typeface="微软雅黑" pitchFamily="34" charset="-122"/>
                </a:defRPr>
              </a:lvl1pPr>
            </a:lstStyle>
            <a:p>
              <a:pPr>
                <a:defRPr/>
              </a:pPr>
              <a:r>
                <a:rPr lang="zh-CN" altLang="en-US" sz="2667" dirty="0"/>
                <a:t>结语</a:t>
              </a:r>
            </a:p>
          </p:txBody>
        </p:sp>
        <p:sp>
          <p:nvSpPr>
            <p:cNvPr id="19" name="圆角矩形​​ 10"/>
            <p:cNvSpPr>
              <a:spLocks noChangeArrowheads="1"/>
            </p:cNvSpPr>
            <p:nvPr/>
          </p:nvSpPr>
          <p:spPr bwMode="auto">
            <a:xfrm>
              <a:off x="4247965" y="2226784"/>
              <a:ext cx="554833" cy="554578"/>
            </a:xfrm>
            <a:prstGeom prst="roundRect">
              <a:avLst>
                <a:gd name="adj" fmla="val 16667"/>
              </a:avLst>
            </a:prstGeom>
            <a:solidFill>
              <a:srgbClr val="CC0000"/>
            </a:solidFill>
            <a:ln w="25400" algn="ctr">
              <a:solidFill>
                <a:srgbClr val="FF6600"/>
              </a:solidFill>
              <a:round/>
              <a:headEnd/>
              <a:tailEnd/>
            </a:ln>
          </p:spPr>
          <p:txBody>
            <a:bodyPr anchor="ctr"/>
            <a:lstStyle/>
            <a:p>
              <a:pPr algn="ctr">
                <a:defRPr/>
              </a:pPr>
              <a:r>
                <a:rPr lang="en-US" altLang="zh-CN" sz="3200" dirty="0">
                  <a:solidFill>
                    <a:schemeClr val="lt1"/>
                  </a:solidFill>
                  <a:latin typeface="Arial" pitchFamily="34" charset="0"/>
                  <a:ea typeface="微软雅黑" pitchFamily="34" charset="-122"/>
                  <a:cs typeface="Arial" pitchFamily="34" charset="0"/>
                </a:rPr>
                <a:t>5</a:t>
              </a:r>
              <a:endParaRPr lang="zh-CN" altLang="en-US" sz="3200" dirty="0">
                <a:solidFill>
                  <a:schemeClr val="lt1"/>
                </a:solidFill>
                <a:latin typeface="Arial" pitchFamily="34" charset="0"/>
                <a:ea typeface="微软雅黑" pitchFamily="34" charset="-122"/>
                <a:cs typeface="Arial" pitchFamily="34" charset="0"/>
              </a:endParaRPr>
            </a:p>
          </p:txBody>
        </p:sp>
      </p:gr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4453" y="1704273"/>
            <a:ext cx="1344149" cy="3796507"/>
          </a:xfrm>
          <a:prstGeom prst="rect">
            <a:avLst/>
          </a:prstGeom>
        </p:spPr>
      </p:pic>
    </p:spTree>
    <p:extLst>
      <p:ext uri="{BB962C8B-B14F-4D97-AF65-F5344CB8AC3E}">
        <p14:creationId xmlns:p14="http://schemas.microsoft.com/office/powerpoint/2010/main" val="2321204023"/>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5"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additive="base">
                                        <p:cTn id="7" dur="500" fill="hold"/>
                                        <p:tgtEl>
                                          <p:spTgt spid="46"/>
                                        </p:tgtEl>
                                        <p:attrNameLst>
                                          <p:attrName>ppt_x</p:attrName>
                                        </p:attrNameLst>
                                      </p:cBhvr>
                                      <p:tavLst>
                                        <p:tav tm="0">
                                          <p:val>
                                            <p:strVal val="1+#ppt_w/2"/>
                                          </p:val>
                                        </p:tav>
                                        <p:tav tm="100000">
                                          <p:val>
                                            <p:strVal val="#ppt_x"/>
                                          </p:val>
                                        </p:tav>
                                      </p:tavLst>
                                    </p:anim>
                                    <p:anim calcmode="lin" valueType="num">
                                      <p:cBhvr additive="base">
                                        <p:cTn id="8" dur="500" fill="hold"/>
                                        <p:tgtEl>
                                          <p:spTgt spid="4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500" fill="hold"/>
                                        <p:tgtEl>
                                          <p:spTgt spid="49"/>
                                        </p:tgtEl>
                                        <p:attrNameLst>
                                          <p:attrName>ppt_x</p:attrName>
                                        </p:attrNameLst>
                                      </p:cBhvr>
                                      <p:tavLst>
                                        <p:tav tm="0">
                                          <p:val>
                                            <p:strVal val="1+#ppt_w/2"/>
                                          </p:val>
                                        </p:tav>
                                        <p:tav tm="100000">
                                          <p:val>
                                            <p:strVal val="#ppt_x"/>
                                          </p:val>
                                        </p:tav>
                                      </p:tavLst>
                                    </p:anim>
                                    <p:anim calcmode="lin" valueType="num">
                                      <p:cBhvr additive="base">
                                        <p:cTn id="13" dur="500" fill="hold"/>
                                        <p:tgtEl>
                                          <p:spTgt spid="49"/>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2"/>
                                        </p:tgtEl>
                                        <p:attrNameLst>
                                          <p:attrName>style.visibility</p:attrName>
                                        </p:attrNameLst>
                                      </p:cBhvr>
                                      <p:to>
                                        <p:strVal val="visible"/>
                                      </p:to>
                                    </p:set>
                                    <p:anim calcmode="lin" valueType="num">
                                      <p:cBhvr additive="base">
                                        <p:cTn id="17" dur="500" fill="hold"/>
                                        <p:tgtEl>
                                          <p:spTgt spid="52"/>
                                        </p:tgtEl>
                                        <p:attrNameLst>
                                          <p:attrName>ppt_x</p:attrName>
                                        </p:attrNameLst>
                                      </p:cBhvr>
                                      <p:tavLst>
                                        <p:tav tm="0">
                                          <p:val>
                                            <p:strVal val="1+#ppt_w/2"/>
                                          </p:val>
                                        </p:tav>
                                        <p:tav tm="100000">
                                          <p:val>
                                            <p:strVal val="#ppt_x"/>
                                          </p:val>
                                        </p:tav>
                                      </p:tavLst>
                                    </p:anim>
                                    <p:anim calcmode="lin" valueType="num">
                                      <p:cBhvr additive="base">
                                        <p:cTn id="18" dur="500" fill="hold"/>
                                        <p:tgtEl>
                                          <p:spTgt spid="52"/>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55"/>
                                        </p:tgtEl>
                                        <p:attrNameLst>
                                          <p:attrName>style.visibility</p:attrName>
                                        </p:attrNameLst>
                                      </p:cBhvr>
                                      <p:to>
                                        <p:strVal val="visible"/>
                                      </p:to>
                                    </p:set>
                                    <p:anim calcmode="lin" valueType="num">
                                      <p:cBhvr additive="base">
                                        <p:cTn id="22" dur="500" fill="hold"/>
                                        <p:tgtEl>
                                          <p:spTgt spid="55"/>
                                        </p:tgtEl>
                                        <p:attrNameLst>
                                          <p:attrName>ppt_x</p:attrName>
                                        </p:attrNameLst>
                                      </p:cBhvr>
                                      <p:tavLst>
                                        <p:tav tm="0">
                                          <p:val>
                                            <p:strVal val="1+#ppt_w/2"/>
                                          </p:val>
                                        </p:tav>
                                        <p:tav tm="100000">
                                          <p:val>
                                            <p:strVal val="#ppt_x"/>
                                          </p:val>
                                        </p:tav>
                                      </p:tavLst>
                                    </p:anim>
                                    <p:anim calcmode="lin" valueType="num">
                                      <p:cBhvr additive="base">
                                        <p:cTn id="23" dur="500" fill="hold"/>
                                        <p:tgtEl>
                                          <p:spTgt spid="55"/>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additive="base">
                                        <p:cTn id="27" dur="500" fill="hold"/>
                                        <p:tgtEl>
                                          <p:spTgt spid="17"/>
                                        </p:tgtEl>
                                        <p:attrNameLst>
                                          <p:attrName>ppt_x</p:attrName>
                                        </p:attrNameLst>
                                      </p:cBhvr>
                                      <p:tavLst>
                                        <p:tav tm="0">
                                          <p:val>
                                            <p:strVal val="1+#ppt_w/2"/>
                                          </p:val>
                                        </p:tav>
                                        <p:tav tm="100000">
                                          <p:val>
                                            <p:strVal val="#ppt_x"/>
                                          </p:val>
                                        </p:tav>
                                      </p:tavLst>
                                    </p:anim>
                                    <p:anim calcmode="lin" valueType="num">
                                      <p:cBhvr additive="base">
                                        <p:cTn id="28"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1563589" y="1377322"/>
            <a:ext cx="9429749" cy="4643967"/>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Freeform 6"/>
          <p:cNvSpPr>
            <a:spLocks/>
          </p:cNvSpPr>
          <p:nvPr/>
        </p:nvSpPr>
        <p:spPr bwMode="auto">
          <a:xfrm>
            <a:off x="1432356" y="1108505"/>
            <a:ext cx="3230033" cy="258233"/>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740000"/>
          </a:solidFill>
          <a:ln>
            <a:noFill/>
          </a:ln>
        </p:spPr>
        <p:txBody>
          <a:bodyPr vert="horz" wrap="square" lIns="121920" tIns="60960" rIns="121920" bIns="60960" numCol="1" anchor="t" anchorCtr="0" compatLnSpc="1">
            <a:prstTxWarp prst="textNoShape">
              <a:avLst/>
            </a:prstTxWarp>
          </a:bodyPr>
          <a:lstStyle/>
          <a:p>
            <a:endParaRPr lang="zh-CN" altLang="en-US" sz="2489">
              <a:solidFill>
                <a:srgbClr val="FEAE01"/>
              </a:solidFill>
              <a:latin typeface="微软雅黑" panose="020B0503020204020204" pitchFamily="34" charset="-122"/>
              <a:ea typeface="微软雅黑" panose="020B0503020204020204" pitchFamily="34" charset="-122"/>
            </a:endParaRPr>
          </a:p>
        </p:txBody>
      </p:sp>
      <p:sp>
        <p:nvSpPr>
          <p:cNvPr id="7" name="Freeform 7"/>
          <p:cNvSpPr>
            <a:spLocks/>
          </p:cNvSpPr>
          <p:nvPr/>
        </p:nvSpPr>
        <p:spPr bwMode="auto">
          <a:xfrm>
            <a:off x="1432356" y="1108505"/>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sz="2489">
              <a:solidFill>
                <a:srgbClr val="FEAE0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245524" y="1328900"/>
            <a:ext cx="931724" cy="1733680"/>
          </a:xfrm>
          <a:prstGeom prst="rect">
            <a:avLst/>
          </a:prstGeom>
          <a:noFill/>
        </p:spPr>
        <p:txBody>
          <a:bodyPr wrap="square" rtlCol="0">
            <a:spAutoFit/>
          </a:bodyPr>
          <a:lstStyle/>
          <a:p>
            <a:r>
              <a:rPr lang="en-US" altLang="zh-CN" sz="10666" b="1" dirty="0">
                <a:solidFill>
                  <a:srgbClr val="F8F8F8"/>
                </a:solidFill>
                <a:latin typeface="微软雅黑" panose="020B0503020204020204" pitchFamily="34" charset="-122"/>
                <a:ea typeface="微软雅黑" panose="020B0503020204020204" pitchFamily="34" charset="-122"/>
              </a:rPr>
              <a:t>1</a:t>
            </a:r>
            <a:endParaRPr lang="zh-CN" altLang="en-US" sz="10666" b="1" dirty="0">
              <a:solidFill>
                <a:srgbClr val="F8F8F8"/>
              </a:solidFill>
              <a:latin typeface="微软雅黑" panose="020B0503020204020204" pitchFamily="34" charset="-122"/>
              <a:ea typeface="微软雅黑" panose="020B0503020204020204" pitchFamily="34" charset="-122"/>
            </a:endParaRPr>
          </a:p>
        </p:txBody>
      </p:sp>
      <p:sp>
        <p:nvSpPr>
          <p:cNvPr id="11" name="Rectangle 13"/>
          <p:cNvSpPr>
            <a:spLocks noChangeArrowheads="1"/>
          </p:cNvSpPr>
          <p:nvPr/>
        </p:nvSpPr>
        <p:spPr bwMode="auto">
          <a:xfrm>
            <a:off x="1553078" y="2282723"/>
            <a:ext cx="753668"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sz="2489" dirty="0">
              <a:solidFill>
                <a:srgbClr val="FEAE01"/>
              </a:solidFill>
              <a:latin typeface="微软雅黑" panose="020B0503020204020204" pitchFamily="34" charset="-122"/>
              <a:ea typeface="微软雅黑" panose="020B0503020204020204" pitchFamily="34" charset="-122"/>
            </a:endParaRPr>
          </a:p>
        </p:txBody>
      </p:sp>
      <p:sp>
        <p:nvSpPr>
          <p:cNvPr id="2" name="矩形 1"/>
          <p:cNvSpPr/>
          <p:nvPr/>
        </p:nvSpPr>
        <p:spPr>
          <a:xfrm>
            <a:off x="4272592" y="3945949"/>
            <a:ext cx="5293437" cy="913007"/>
          </a:xfrm>
          <a:prstGeom prst="rect">
            <a:avLst/>
          </a:prstGeom>
        </p:spPr>
        <p:txBody>
          <a:bodyPr wrap="none">
            <a:spAutoFit/>
          </a:bodyPr>
          <a:lstStyle/>
          <a:p>
            <a:r>
              <a:rPr lang="en-US" altLang="zh-CN" sz="5333"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2017</a:t>
            </a:r>
            <a:r>
              <a:rPr lang="zh-CN" altLang="en-US" sz="5333"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年工作回顾</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1209" y="481193"/>
            <a:ext cx="8007267" cy="2875380"/>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 y="4895088"/>
            <a:ext cx="12192000" cy="1962912"/>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622775" y="5012282"/>
            <a:ext cx="2374900" cy="1181100"/>
          </a:xfrm>
          <a:prstGeom prst="rect">
            <a:avLst/>
          </a:prstGeom>
        </p:spPr>
      </p:pic>
    </p:spTree>
    <p:extLst>
      <p:ext uri="{BB962C8B-B14F-4D97-AF65-F5344CB8AC3E}">
        <p14:creationId xmlns:p14="http://schemas.microsoft.com/office/powerpoint/2010/main" val="2843123247"/>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7"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90"/>
                                          </p:val>
                                        </p:tav>
                                        <p:tav tm="100000">
                                          <p:val>
                                            <p:fltVal val="0"/>
                                          </p:val>
                                        </p:tav>
                                      </p:tavLst>
                                    </p:anim>
                                    <p:animEffect transition="in" filter="fade">
                                      <p:cBhvr>
                                        <p:cTn id="18" dur="500"/>
                                        <p:tgtEl>
                                          <p:spTgt spid="9"/>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90"/>
                                          </p:val>
                                        </p:tav>
                                        <p:tav tm="100000">
                                          <p:val>
                                            <p:fltVal val="0"/>
                                          </p:val>
                                        </p:tav>
                                      </p:tavLst>
                                    </p:anim>
                                    <p:animEffect transition="in" filter="fade">
                                      <p:cBhvr>
                                        <p:cTn id="24" dur="500"/>
                                        <p:tgtEl>
                                          <p:spTgt spid="11"/>
                                        </p:tgtEl>
                                      </p:cBhvr>
                                    </p:animEffect>
                                  </p:childTnLst>
                                </p:cTn>
                              </p:par>
                            </p:childTnLst>
                          </p:cTn>
                        </p:par>
                        <p:par>
                          <p:cTn id="25" fill="hold">
                            <p:stCondLst>
                              <p:cond delay="1500"/>
                            </p:stCondLst>
                            <p:childTnLst>
                              <p:par>
                                <p:cTn id="26" presetID="16" presetClass="entr" presetSubtype="21"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1" grpId="0"/>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018053" y="1507866"/>
            <a:ext cx="1728192" cy="1729578"/>
            <a:chOff x="6556158" y="1824136"/>
            <a:chExt cx="1979612" cy="1981200"/>
          </a:xfrm>
        </p:grpSpPr>
        <p:grpSp>
          <p:nvGrpSpPr>
            <p:cNvPr id="3" name="组合 43"/>
            <p:cNvGrpSpPr>
              <a:grpSpLocks/>
            </p:cNvGrpSpPr>
            <p:nvPr/>
          </p:nvGrpSpPr>
          <p:grpSpPr bwMode="auto">
            <a:xfrm>
              <a:off x="6556158" y="1824136"/>
              <a:ext cx="1979612" cy="1981200"/>
              <a:chOff x="5217600" y="3058600"/>
              <a:chExt cx="1116000" cy="1116000"/>
            </a:xfrm>
          </p:grpSpPr>
          <p:sp>
            <p:nvSpPr>
              <p:cNvPr id="5"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7200" b="1" dirty="0">
                  <a:solidFill>
                    <a:schemeClr val="bg1"/>
                  </a:solidFill>
                  <a:latin typeface="微软雅黑" pitchFamily="34" charset="-122"/>
                  <a:ea typeface="微软雅黑" pitchFamily="34" charset="-122"/>
                </a:endParaRPr>
              </a:p>
            </p:txBody>
          </p:sp>
          <p:sp>
            <p:nvSpPr>
              <p:cNvPr id="6" name="椭圆 5"/>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200" dirty="0">
                  <a:solidFill>
                    <a:srgbClr val="FFFFFF"/>
                  </a:solidFill>
                  <a:ea typeface="微软雅黑" pitchFamily="34" charset="-122"/>
                </a:endParaRPr>
              </a:p>
            </p:txBody>
          </p:sp>
        </p:grpSp>
        <p:sp>
          <p:nvSpPr>
            <p:cNvPr id="4" name="Text Box 29"/>
            <p:cNvSpPr txBox="1">
              <a:spLocks noChangeArrowheads="1"/>
            </p:cNvSpPr>
            <p:nvPr/>
          </p:nvSpPr>
          <p:spPr bwMode="gray">
            <a:xfrm>
              <a:off x="6818264" y="2143349"/>
              <a:ext cx="1531793" cy="1374955"/>
            </a:xfrm>
            <a:prstGeom prst="rect">
              <a:avLst/>
            </a:prstGeom>
            <a:noFill/>
            <a:ln>
              <a:noFill/>
            </a:ln>
            <a:effectLst/>
          </p:spPr>
          <p:txBody>
            <a:bodyPr>
              <a:spAutoFit/>
            </a:bodyPr>
            <a:lstStyle/>
            <a:p>
              <a:pPr algn="ctr">
                <a:buClr>
                  <a:schemeClr val="tx1"/>
                </a:buClr>
                <a:buSzPct val="120000"/>
                <a:defRPr/>
              </a:pPr>
              <a:r>
                <a:rPr lang="zh-CN" altLang="en-US" sz="7200" b="1" spc="400" dirty="0">
                  <a:ln w="12700" cmpd="sng">
                    <a:noFill/>
                    <a:prstDash val="solid"/>
                    <a:miter lim="800000"/>
                  </a:ln>
                  <a:solidFill>
                    <a:schemeClr val="bg1"/>
                  </a:solidFill>
                  <a:latin typeface="微软雅黑" pitchFamily="34" charset="-122"/>
                  <a:ea typeface="微软雅黑" pitchFamily="34" charset="-122"/>
                </a:rPr>
                <a:t>点</a:t>
              </a:r>
            </a:p>
          </p:txBody>
        </p:sp>
      </p:grpSp>
      <p:grpSp>
        <p:nvGrpSpPr>
          <p:cNvPr id="8" name="组合 7"/>
          <p:cNvGrpSpPr/>
          <p:nvPr/>
        </p:nvGrpSpPr>
        <p:grpSpPr>
          <a:xfrm>
            <a:off x="5182953" y="1507866"/>
            <a:ext cx="1728192" cy="1729578"/>
            <a:chOff x="6556158" y="1824136"/>
            <a:chExt cx="1979612" cy="1981200"/>
          </a:xfrm>
        </p:grpSpPr>
        <p:grpSp>
          <p:nvGrpSpPr>
            <p:cNvPr id="9" name="组合 43"/>
            <p:cNvGrpSpPr>
              <a:grpSpLocks/>
            </p:cNvGrpSpPr>
            <p:nvPr/>
          </p:nvGrpSpPr>
          <p:grpSpPr bwMode="auto">
            <a:xfrm>
              <a:off x="6556158" y="1824136"/>
              <a:ext cx="1979612" cy="1981200"/>
              <a:chOff x="5217600" y="3058600"/>
              <a:chExt cx="1116000" cy="1116000"/>
            </a:xfrm>
          </p:grpSpPr>
          <p:sp>
            <p:nvSpPr>
              <p:cNvPr id="11"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7200" b="1" dirty="0">
                  <a:solidFill>
                    <a:schemeClr val="bg1"/>
                  </a:solidFill>
                  <a:latin typeface="微软雅黑" pitchFamily="34" charset="-122"/>
                  <a:ea typeface="微软雅黑" pitchFamily="34" charset="-122"/>
                </a:endParaRPr>
              </a:p>
            </p:txBody>
          </p:sp>
          <p:sp>
            <p:nvSpPr>
              <p:cNvPr id="12" name="椭圆 11"/>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200" dirty="0">
                  <a:solidFill>
                    <a:srgbClr val="FFFFFF"/>
                  </a:solidFill>
                  <a:ea typeface="微软雅黑" pitchFamily="34" charset="-122"/>
                </a:endParaRPr>
              </a:p>
            </p:txBody>
          </p:sp>
        </p:grpSp>
        <p:sp>
          <p:nvSpPr>
            <p:cNvPr id="10" name="Text Box 29"/>
            <p:cNvSpPr txBox="1">
              <a:spLocks noChangeArrowheads="1"/>
            </p:cNvSpPr>
            <p:nvPr/>
          </p:nvSpPr>
          <p:spPr bwMode="gray">
            <a:xfrm>
              <a:off x="6822218" y="2143349"/>
              <a:ext cx="1531793" cy="1374955"/>
            </a:xfrm>
            <a:prstGeom prst="rect">
              <a:avLst/>
            </a:prstGeom>
            <a:noFill/>
            <a:ln>
              <a:noFill/>
            </a:ln>
            <a:effectLst/>
          </p:spPr>
          <p:txBody>
            <a:bodyPr>
              <a:spAutoFit/>
            </a:bodyPr>
            <a:lstStyle/>
            <a:p>
              <a:pPr algn="ctr">
                <a:buClr>
                  <a:schemeClr val="tx1"/>
                </a:buClr>
                <a:buSzPct val="120000"/>
                <a:defRPr/>
              </a:pPr>
              <a:r>
                <a:rPr lang="zh-CN" altLang="en-US" sz="7200" b="1" spc="400" dirty="0">
                  <a:ln w="12700" cmpd="sng">
                    <a:noFill/>
                    <a:prstDash val="solid"/>
                    <a:miter lim="800000"/>
                  </a:ln>
                  <a:solidFill>
                    <a:schemeClr val="bg1"/>
                  </a:solidFill>
                  <a:latin typeface="微软雅黑" pitchFamily="34" charset="-122"/>
                  <a:ea typeface="微软雅黑" pitchFamily="34" charset="-122"/>
                </a:rPr>
                <a:t>点</a:t>
              </a:r>
            </a:p>
          </p:txBody>
        </p:sp>
      </p:grpSp>
      <p:sp>
        <p:nvSpPr>
          <p:cNvPr id="18" name="矩形 17"/>
          <p:cNvSpPr/>
          <p:nvPr/>
        </p:nvSpPr>
        <p:spPr>
          <a:xfrm>
            <a:off x="1567895" y="3322708"/>
            <a:ext cx="2512676" cy="880306"/>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4267" b="1" kern="0"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提高党性</a:t>
            </a:r>
          </a:p>
        </p:txBody>
      </p:sp>
      <p:sp>
        <p:nvSpPr>
          <p:cNvPr id="19" name="矩形 18"/>
          <p:cNvSpPr/>
          <p:nvPr/>
        </p:nvSpPr>
        <p:spPr>
          <a:xfrm>
            <a:off x="4832257" y="3322708"/>
            <a:ext cx="2512676" cy="880306"/>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4267" b="1" kern="0"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提高党性</a:t>
            </a:r>
          </a:p>
        </p:txBody>
      </p:sp>
      <p:sp>
        <p:nvSpPr>
          <p:cNvPr id="20" name="矩形 19"/>
          <p:cNvSpPr/>
          <p:nvPr/>
        </p:nvSpPr>
        <p:spPr>
          <a:xfrm>
            <a:off x="7904599" y="3356093"/>
            <a:ext cx="2512676" cy="880306"/>
          </a:xfrm>
          <a:prstGeom prst="rect">
            <a:avLst/>
          </a:prstGeom>
        </p:spPr>
        <p:txBody>
          <a:bodyPr wrap="squar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lnSpc>
                <a:spcPct val="120000"/>
              </a:lnSpc>
              <a:defRPr/>
            </a:pPr>
            <a:r>
              <a:rPr lang="zh-CN" altLang="en-US" sz="4267" b="1" kern="0" spc="67"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微软雅黑" pitchFamily="34" charset="-122"/>
                <a:ea typeface="微软雅黑" pitchFamily="34" charset="-122"/>
              </a:rPr>
              <a:t>提高党性</a:t>
            </a:r>
          </a:p>
        </p:txBody>
      </p:sp>
      <p:sp>
        <p:nvSpPr>
          <p:cNvPr id="22" name="矩形 21"/>
          <p:cNvSpPr/>
          <p:nvPr/>
        </p:nvSpPr>
        <p:spPr>
          <a:xfrm>
            <a:off x="510783" y="4256872"/>
            <a:ext cx="11123211" cy="1569469"/>
          </a:xfrm>
          <a:prstGeom prst="rect">
            <a:avLst/>
          </a:prstGeom>
        </p:spPr>
        <p:txBody>
          <a:bodyPr wrap="square">
            <a:spAutoFit/>
          </a:bodyPr>
          <a:lstStyle/>
          <a:p>
            <a:pPr>
              <a:lnSpc>
                <a:spcPct val="150000"/>
              </a:lnSpc>
            </a:pPr>
            <a:r>
              <a:rPr lang="zh-CN" altLang="en-US" sz="2133" dirty="0">
                <a:solidFill>
                  <a:srgbClr val="FF0000"/>
                </a:solidFill>
                <a:latin typeface="微软雅黑" pitchFamily="34" charset="-122"/>
                <a:ea typeface="微软雅黑" pitchFamily="34" charset="-122"/>
              </a:rPr>
              <a:t>       </a:t>
            </a:r>
            <a:r>
              <a:rPr lang="zh-CN" altLang="en-US" sz="2133" dirty="0">
                <a:latin typeface="微软雅黑" pitchFamily="34" charset="-122"/>
                <a:ea typeface="微软雅黑" pitchFamily="34" charset="-122"/>
              </a:rPr>
              <a:t>习近平总书记系列重要讲话作为中国特色社会主义理论体系的最新成果，其学习必须和党章党规的学习同规划、同督查、同检验，这样才能推动党员干部在学习上不走过场，在行动上积极作为，做新时期名副其实的合格党员。</a:t>
            </a:r>
          </a:p>
        </p:txBody>
      </p:sp>
      <p:sp>
        <p:nvSpPr>
          <p:cNvPr id="23" name="矩形 22"/>
          <p:cNvSpPr/>
          <p:nvPr/>
        </p:nvSpPr>
        <p:spPr>
          <a:xfrm>
            <a:off x="1798824" y="236981"/>
            <a:ext cx="4070345"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一、</a:t>
            </a:r>
            <a:r>
              <a:rPr lang="en-US" altLang="zh-CN" sz="3200" b="1" dirty="0">
                <a:solidFill>
                  <a:schemeClr val="bg1"/>
                </a:solidFill>
                <a:latin typeface="微软雅黑" pitchFamily="34" charset="-122"/>
                <a:ea typeface="微软雅黑" pitchFamily="34" charset="-122"/>
              </a:rPr>
              <a:t>2017</a:t>
            </a:r>
            <a:r>
              <a:rPr lang="zh-CN" altLang="en-US" sz="3200" b="1" dirty="0">
                <a:solidFill>
                  <a:schemeClr val="bg1"/>
                </a:solidFill>
                <a:latin typeface="微软雅黑" pitchFamily="34" charset="-122"/>
                <a:ea typeface="微软雅黑" pitchFamily="34" charset="-122"/>
              </a:rPr>
              <a:t>年工作回顾</a:t>
            </a:r>
          </a:p>
        </p:txBody>
      </p:sp>
      <p:grpSp>
        <p:nvGrpSpPr>
          <p:cNvPr id="24" name="组合 23"/>
          <p:cNvGrpSpPr/>
          <p:nvPr/>
        </p:nvGrpSpPr>
        <p:grpSpPr>
          <a:xfrm>
            <a:off x="8240945" y="1507866"/>
            <a:ext cx="1728192" cy="1729578"/>
            <a:chOff x="6556158" y="1824136"/>
            <a:chExt cx="1979612" cy="1981200"/>
          </a:xfrm>
        </p:grpSpPr>
        <p:grpSp>
          <p:nvGrpSpPr>
            <p:cNvPr id="25" name="组合 43"/>
            <p:cNvGrpSpPr>
              <a:grpSpLocks/>
            </p:cNvGrpSpPr>
            <p:nvPr/>
          </p:nvGrpSpPr>
          <p:grpSpPr bwMode="auto">
            <a:xfrm>
              <a:off x="6556158" y="1824136"/>
              <a:ext cx="1979612" cy="1981200"/>
              <a:chOff x="5217600" y="3058600"/>
              <a:chExt cx="1116000" cy="1116000"/>
            </a:xfrm>
          </p:grpSpPr>
          <p:sp>
            <p:nvSpPr>
              <p:cNvPr id="27"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7200" b="1" dirty="0">
                  <a:solidFill>
                    <a:schemeClr val="bg1"/>
                  </a:solidFill>
                  <a:latin typeface="微软雅黑" pitchFamily="34" charset="-122"/>
                  <a:ea typeface="微软雅黑" pitchFamily="34" charset="-122"/>
                </a:endParaRPr>
              </a:p>
            </p:txBody>
          </p:sp>
          <p:sp>
            <p:nvSpPr>
              <p:cNvPr id="28" name="椭圆 27"/>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200" dirty="0">
                  <a:solidFill>
                    <a:srgbClr val="FFFFFF"/>
                  </a:solidFill>
                  <a:ea typeface="微软雅黑" pitchFamily="34" charset="-122"/>
                </a:endParaRPr>
              </a:p>
            </p:txBody>
          </p:sp>
        </p:grpSp>
        <p:sp>
          <p:nvSpPr>
            <p:cNvPr id="26" name="Text Box 29"/>
            <p:cNvSpPr txBox="1">
              <a:spLocks noChangeArrowheads="1"/>
            </p:cNvSpPr>
            <p:nvPr/>
          </p:nvSpPr>
          <p:spPr bwMode="gray">
            <a:xfrm>
              <a:off x="6822218" y="2143349"/>
              <a:ext cx="1531793" cy="1374955"/>
            </a:xfrm>
            <a:prstGeom prst="rect">
              <a:avLst/>
            </a:prstGeom>
            <a:noFill/>
            <a:ln>
              <a:noFill/>
            </a:ln>
            <a:effectLst/>
          </p:spPr>
          <p:txBody>
            <a:bodyPr>
              <a:spAutoFit/>
            </a:bodyPr>
            <a:lstStyle/>
            <a:p>
              <a:pPr algn="ctr">
                <a:buClr>
                  <a:schemeClr val="tx1"/>
                </a:buClr>
                <a:buSzPct val="120000"/>
                <a:defRPr/>
              </a:pPr>
              <a:r>
                <a:rPr lang="zh-CN" altLang="en-US" sz="7200" b="1" spc="400" dirty="0">
                  <a:ln w="12700" cmpd="sng">
                    <a:noFill/>
                    <a:prstDash val="solid"/>
                    <a:miter lim="800000"/>
                  </a:ln>
                  <a:solidFill>
                    <a:schemeClr val="bg1"/>
                  </a:solidFill>
                  <a:latin typeface="微软雅黑" pitchFamily="34" charset="-122"/>
                  <a:ea typeface="微软雅黑" pitchFamily="34" charset="-122"/>
                </a:rPr>
                <a:t>点</a:t>
              </a:r>
            </a:p>
          </p:txBody>
        </p:sp>
      </p:grpSp>
    </p:spTree>
    <p:extLst>
      <p:ext uri="{BB962C8B-B14F-4D97-AF65-F5344CB8AC3E}">
        <p14:creationId xmlns:p14="http://schemas.microsoft.com/office/powerpoint/2010/main" val="1075589147"/>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4" name="欧美大气1.wav"/>
          </p:stSnd>
        </p:sndAc>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2"/>
                                            </p:tgtEl>
                                            <p:attrNameLst>
                                              <p:attrName>r</p:attrName>
                                            </p:attrNameLst>
                                          </p:cBhvr>
                                        </p:animRot>
                                      </p:childTnLst>
                                    </p:cTn>
                                  </p:par>
                                </p:childTnLst>
                              </p:cTn>
                            </p:par>
                            <p:par>
                              <p:cTn id="11" fill="hold">
                                <p:stCondLst>
                                  <p:cond delay="500"/>
                                </p:stCondLst>
                                <p:childTnLst>
                                  <p:par>
                                    <p:cTn id="12" presetID="2" presetClass="entr" presetSubtype="4" fill="hold" grpId="0" nodeType="afterEffect" p14:presetBounceEnd="40000">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14:bounceEnd="40000">
                                          <p:cBhvr additive="base">
                                            <p:cTn id="14" dur="500" fill="hold"/>
                                            <p:tgtEl>
                                              <p:spTgt spid="18"/>
                                            </p:tgtEl>
                                            <p:attrNameLst>
                                              <p:attrName>ppt_x</p:attrName>
                                            </p:attrNameLst>
                                          </p:cBhvr>
                                          <p:tavLst>
                                            <p:tav tm="0">
                                              <p:val>
                                                <p:strVal val="#ppt_x"/>
                                              </p:val>
                                            </p:tav>
                                            <p:tav tm="100000">
                                              <p:val>
                                                <p:strVal val="#ppt_x"/>
                                              </p:val>
                                            </p:tav>
                                          </p:tavLst>
                                        </p:anim>
                                        <p:anim calcmode="lin" valueType="num" p14:bounceEnd="40000">
                                          <p:cBhvr additive="base">
                                            <p:cTn id="15" dur="500" fill="hold"/>
                                            <p:tgtEl>
                                              <p:spTgt spid="18"/>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3" presetClass="entr" presetSubtype="3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strVal val="4*#ppt_w"/>
                                              </p:val>
                                            </p:tav>
                                            <p:tav tm="100000">
                                              <p:val>
                                                <p:strVal val="#ppt_w"/>
                                              </p:val>
                                            </p:tav>
                                          </p:tavLst>
                                        </p:anim>
                                        <p:anim calcmode="lin" valueType="num">
                                          <p:cBhvr>
                                            <p:cTn id="20" dur="500" fill="hold"/>
                                            <p:tgtEl>
                                              <p:spTgt spid="8"/>
                                            </p:tgtEl>
                                            <p:attrNameLst>
                                              <p:attrName>ppt_h</p:attrName>
                                            </p:attrNameLst>
                                          </p:cBhvr>
                                          <p:tavLst>
                                            <p:tav tm="0">
                                              <p:val>
                                                <p:strVal val="4*#ppt_h"/>
                                              </p:val>
                                            </p:tav>
                                            <p:tav tm="100000">
                                              <p:val>
                                                <p:strVal val="#ppt_h"/>
                                              </p:val>
                                            </p:tav>
                                          </p:tavLst>
                                        </p:anim>
                                      </p:childTnLst>
                                    </p:cTn>
                                  </p:par>
                                  <p:par>
                                    <p:cTn id="21" presetID="8" presetClass="emph" presetSubtype="0" fill="hold" nodeType="withEffect">
                                      <p:stCondLst>
                                        <p:cond delay="0"/>
                                      </p:stCondLst>
                                      <p:childTnLst>
                                        <p:animRot by="21600000">
                                          <p:cBhvr>
                                            <p:cTn id="22" dur="500" fill="hold"/>
                                            <p:tgtEl>
                                              <p:spTgt spid="8"/>
                                            </p:tgtEl>
                                            <p:attrNameLst>
                                              <p:attrName>r</p:attrName>
                                            </p:attrNameLst>
                                          </p:cBhvr>
                                        </p:animRot>
                                      </p:childTnLst>
                                    </p:cTn>
                                  </p:par>
                                </p:childTnLst>
                              </p:cTn>
                            </p:par>
                            <p:par>
                              <p:cTn id="23" fill="hold">
                                <p:stCondLst>
                                  <p:cond delay="1500"/>
                                </p:stCondLst>
                                <p:childTnLst>
                                  <p:par>
                                    <p:cTn id="24" presetID="2" presetClass="entr" presetSubtype="4" fill="hold" grpId="0" nodeType="afterEffect" p14:presetBounceEnd="40000">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14:bounceEnd="40000">
                                          <p:cBhvr additive="base">
                                            <p:cTn id="26" dur="500" fill="hold"/>
                                            <p:tgtEl>
                                              <p:spTgt spid="19"/>
                                            </p:tgtEl>
                                            <p:attrNameLst>
                                              <p:attrName>ppt_x</p:attrName>
                                            </p:attrNameLst>
                                          </p:cBhvr>
                                          <p:tavLst>
                                            <p:tav tm="0">
                                              <p:val>
                                                <p:strVal val="#ppt_x"/>
                                              </p:val>
                                            </p:tav>
                                            <p:tav tm="100000">
                                              <p:val>
                                                <p:strVal val="#ppt_x"/>
                                              </p:val>
                                            </p:tav>
                                          </p:tavLst>
                                        </p:anim>
                                        <p:anim calcmode="lin" valueType="num" p14:bounceEnd="40000">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14:presetBounceEnd="40000">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14:bounceEnd="40000">
                                          <p:cBhvr additive="base">
                                            <p:cTn id="31" dur="500" fill="hold"/>
                                            <p:tgtEl>
                                              <p:spTgt spid="20"/>
                                            </p:tgtEl>
                                            <p:attrNameLst>
                                              <p:attrName>ppt_x</p:attrName>
                                            </p:attrNameLst>
                                          </p:cBhvr>
                                          <p:tavLst>
                                            <p:tav tm="0">
                                              <p:val>
                                                <p:strVal val="#ppt_x"/>
                                              </p:val>
                                            </p:tav>
                                            <p:tav tm="100000">
                                              <p:val>
                                                <p:strVal val="#ppt_x"/>
                                              </p:val>
                                            </p:tav>
                                          </p:tavLst>
                                        </p:anim>
                                        <p:anim calcmode="lin" valueType="num" p14:bounceEnd="40000">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3500"/>
                                </p:stCondLst>
                                <p:childTnLst>
                                  <p:par>
                                    <p:cTn id="42" presetID="23" presetClass="entr" presetSubtype="3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strVal val="4*#ppt_w"/>
                                              </p:val>
                                            </p:tav>
                                            <p:tav tm="100000">
                                              <p:val>
                                                <p:strVal val="#ppt_w"/>
                                              </p:val>
                                            </p:tav>
                                          </p:tavLst>
                                        </p:anim>
                                        <p:anim calcmode="lin" valueType="num">
                                          <p:cBhvr>
                                            <p:cTn id="45" dur="500" fill="hold"/>
                                            <p:tgtEl>
                                              <p:spTgt spid="24"/>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2" grpId="0"/>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4*#ppt_w"/>
                                              </p:val>
                                            </p:tav>
                                            <p:tav tm="100000">
                                              <p:val>
                                                <p:strVal val="#ppt_w"/>
                                              </p:val>
                                            </p:tav>
                                          </p:tavLst>
                                        </p:anim>
                                        <p:anim calcmode="lin" valueType="num">
                                          <p:cBhvr>
                                            <p:cTn id="8" dur="500" fill="hold"/>
                                            <p:tgtEl>
                                              <p:spTgt spid="2"/>
                                            </p:tgtEl>
                                            <p:attrNameLst>
                                              <p:attrName>ppt_h</p:attrName>
                                            </p:attrNameLst>
                                          </p:cBhvr>
                                          <p:tavLst>
                                            <p:tav tm="0">
                                              <p:val>
                                                <p:strVal val="4*#ppt_h"/>
                                              </p:val>
                                            </p:tav>
                                            <p:tav tm="100000">
                                              <p:val>
                                                <p:strVal val="#ppt_h"/>
                                              </p:val>
                                            </p:tav>
                                          </p:tavLst>
                                        </p:anim>
                                      </p:childTnLst>
                                    </p:cTn>
                                  </p:par>
                                  <p:par>
                                    <p:cTn id="9" presetID="8" presetClass="emph" presetSubtype="0" fill="hold" nodeType="withEffect">
                                      <p:stCondLst>
                                        <p:cond delay="0"/>
                                      </p:stCondLst>
                                      <p:childTnLst>
                                        <p:animRot by="21600000">
                                          <p:cBhvr>
                                            <p:cTn id="10" dur="500" fill="hold"/>
                                            <p:tgtEl>
                                              <p:spTgt spid="2"/>
                                            </p:tgtEl>
                                            <p:attrNameLst>
                                              <p:attrName>r</p:attrName>
                                            </p:attrNameLst>
                                          </p:cBhvr>
                                        </p:animRot>
                                      </p:childTnLst>
                                    </p:cTn>
                                  </p:par>
                                </p:childTnLst>
                              </p:cTn>
                            </p:par>
                            <p:par>
                              <p:cTn id="11" fill="hold">
                                <p:stCondLst>
                                  <p:cond delay="500"/>
                                </p:stCondLst>
                                <p:childTnLst>
                                  <p:par>
                                    <p:cTn id="12" presetID="2" presetClass="entr" presetSubtype="4" fill="hold" grpId="0" nodeType="afterEffect">
                                      <p:stCondLst>
                                        <p:cond delay="0"/>
                                      </p:stCondLst>
                                      <p:childTnLst>
                                        <p:set>
                                          <p:cBhvr>
                                            <p:cTn id="13" dur="1" fill="hold">
                                              <p:stCondLst>
                                                <p:cond delay="0"/>
                                              </p:stCondLst>
                                            </p:cTn>
                                            <p:tgtEl>
                                              <p:spTgt spid="18"/>
                                            </p:tgtEl>
                                            <p:attrNameLst>
                                              <p:attrName>style.visibility</p:attrName>
                                            </p:attrNameLst>
                                          </p:cBhvr>
                                          <p:to>
                                            <p:strVal val="visible"/>
                                          </p:to>
                                        </p:set>
                                        <p:anim calcmode="lin" valueType="num">
                                          <p:cBhvr additive="base">
                                            <p:cTn id="14" dur="500" fill="hold"/>
                                            <p:tgtEl>
                                              <p:spTgt spid="18"/>
                                            </p:tgtEl>
                                            <p:attrNameLst>
                                              <p:attrName>ppt_x</p:attrName>
                                            </p:attrNameLst>
                                          </p:cBhvr>
                                          <p:tavLst>
                                            <p:tav tm="0">
                                              <p:val>
                                                <p:strVal val="#ppt_x"/>
                                              </p:val>
                                            </p:tav>
                                            <p:tav tm="100000">
                                              <p:val>
                                                <p:strVal val="#ppt_x"/>
                                              </p:val>
                                            </p:tav>
                                          </p:tavLst>
                                        </p:anim>
                                        <p:anim calcmode="lin" valueType="num">
                                          <p:cBhvr additive="base">
                                            <p:cTn id="15" dur="500" fill="hold"/>
                                            <p:tgtEl>
                                              <p:spTgt spid="18"/>
                                            </p:tgtEl>
                                            <p:attrNameLst>
                                              <p:attrName>ppt_y</p:attrName>
                                            </p:attrNameLst>
                                          </p:cBhvr>
                                          <p:tavLst>
                                            <p:tav tm="0">
                                              <p:val>
                                                <p:strVal val="1+#ppt_h/2"/>
                                              </p:val>
                                            </p:tav>
                                            <p:tav tm="100000">
                                              <p:val>
                                                <p:strVal val="#ppt_y"/>
                                              </p:val>
                                            </p:tav>
                                          </p:tavLst>
                                        </p:anim>
                                      </p:childTnLst>
                                    </p:cTn>
                                  </p:par>
                                </p:childTnLst>
                              </p:cTn>
                            </p:par>
                            <p:par>
                              <p:cTn id="16" fill="hold">
                                <p:stCondLst>
                                  <p:cond delay="1000"/>
                                </p:stCondLst>
                                <p:childTnLst>
                                  <p:par>
                                    <p:cTn id="17" presetID="23" presetClass="entr" presetSubtype="32"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strVal val="4*#ppt_w"/>
                                              </p:val>
                                            </p:tav>
                                            <p:tav tm="100000">
                                              <p:val>
                                                <p:strVal val="#ppt_w"/>
                                              </p:val>
                                            </p:tav>
                                          </p:tavLst>
                                        </p:anim>
                                        <p:anim calcmode="lin" valueType="num">
                                          <p:cBhvr>
                                            <p:cTn id="20" dur="500" fill="hold"/>
                                            <p:tgtEl>
                                              <p:spTgt spid="8"/>
                                            </p:tgtEl>
                                            <p:attrNameLst>
                                              <p:attrName>ppt_h</p:attrName>
                                            </p:attrNameLst>
                                          </p:cBhvr>
                                          <p:tavLst>
                                            <p:tav tm="0">
                                              <p:val>
                                                <p:strVal val="4*#ppt_h"/>
                                              </p:val>
                                            </p:tav>
                                            <p:tav tm="100000">
                                              <p:val>
                                                <p:strVal val="#ppt_h"/>
                                              </p:val>
                                            </p:tav>
                                          </p:tavLst>
                                        </p:anim>
                                      </p:childTnLst>
                                    </p:cTn>
                                  </p:par>
                                  <p:par>
                                    <p:cTn id="21" presetID="8" presetClass="emph" presetSubtype="0" fill="hold" nodeType="withEffect">
                                      <p:stCondLst>
                                        <p:cond delay="0"/>
                                      </p:stCondLst>
                                      <p:childTnLst>
                                        <p:animRot by="21600000">
                                          <p:cBhvr>
                                            <p:cTn id="22" dur="500" fill="hold"/>
                                            <p:tgtEl>
                                              <p:spTgt spid="8"/>
                                            </p:tgtEl>
                                            <p:attrNameLst>
                                              <p:attrName>r</p:attrName>
                                            </p:attrNameLst>
                                          </p:cBhvr>
                                        </p:animRot>
                                      </p:childTnLst>
                                    </p:cTn>
                                  </p:par>
                                </p:childTnLst>
                              </p:cTn>
                            </p:par>
                            <p:par>
                              <p:cTn id="23" fill="hold">
                                <p:stCondLst>
                                  <p:cond delay="1500"/>
                                </p:stCondLst>
                                <p:childTnLst>
                                  <p:par>
                                    <p:cTn id="24" presetID="2" presetClass="entr" presetSubtype="4" fill="hold" grpId="0" nodeType="afterEffect">
                                      <p:stCondLst>
                                        <p:cond delay="0"/>
                                      </p:stCondLst>
                                      <p:childTnLst>
                                        <p:set>
                                          <p:cBhvr>
                                            <p:cTn id="25" dur="1" fill="hold">
                                              <p:stCondLst>
                                                <p:cond delay="0"/>
                                              </p:stCondLst>
                                            </p:cTn>
                                            <p:tgtEl>
                                              <p:spTgt spid="19"/>
                                            </p:tgtEl>
                                            <p:attrNameLst>
                                              <p:attrName>style.visibility</p:attrName>
                                            </p:attrNameLst>
                                          </p:cBhvr>
                                          <p:to>
                                            <p:strVal val="visible"/>
                                          </p:to>
                                        </p:set>
                                        <p:anim calcmode="lin" valueType="num">
                                          <p:cBhvr additive="base">
                                            <p:cTn id="26" dur="500" fill="hold"/>
                                            <p:tgtEl>
                                              <p:spTgt spid="19"/>
                                            </p:tgtEl>
                                            <p:attrNameLst>
                                              <p:attrName>ppt_x</p:attrName>
                                            </p:attrNameLst>
                                          </p:cBhvr>
                                          <p:tavLst>
                                            <p:tav tm="0">
                                              <p:val>
                                                <p:strVal val="#ppt_x"/>
                                              </p:val>
                                            </p:tav>
                                            <p:tav tm="100000">
                                              <p:val>
                                                <p:strVal val="#ppt_x"/>
                                              </p:val>
                                            </p:tav>
                                          </p:tavLst>
                                        </p:anim>
                                        <p:anim calcmode="lin" valueType="num">
                                          <p:cBhvr additive="base">
                                            <p:cTn id="27" dur="500" fill="hold"/>
                                            <p:tgtEl>
                                              <p:spTgt spid="19"/>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grpId="0"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additive="base">
                                            <p:cTn id="31" dur="500" fill="hold"/>
                                            <p:tgtEl>
                                              <p:spTgt spid="20"/>
                                            </p:tgtEl>
                                            <p:attrNameLst>
                                              <p:attrName>ppt_x</p:attrName>
                                            </p:attrNameLst>
                                          </p:cBhvr>
                                          <p:tavLst>
                                            <p:tav tm="0">
                                              <p:val>
                                                <p:strVal val="#ppt_x"/>
                                              </p:val>
                                            </p:tav>
                                            <p:tav tm="100000">
                                              <p:val>
                                                <p:strVal val="#ppt_x"/>
                                              </p:val>
                                            </p:tav>
                                          </p:tavLst>
                                        </p:anim>
                                        <p:anim calcmode="lin" valueType="num">
                                          <p:cBhvr additive="base">
                                            <p:cTn id="32" dur="500" fill="hold"/>
                                            <p:tgtEl>
                                              <p:spTgt spid="20"/>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23"/>
                                            </p:tgtEl>
                                            <p:attrNameLst>
                                              <p:attrName>style.visibility</p:attrName>
                                            </p:attrNameLst>
                                          </p:cBhvr>
                                          <p:to>
                                            <p:strVal val="visible"/>
                                          </p:to>
                                        </p:set>
                                        <p:animEffect transition="in" filter="wipe(left)">
                                          <p:cBhvr>
                                            <p:cTn id="40" dur="500"/>
                                            <p:tgtEl>
                                              <p:spTgt spid="23"/>
                                            </p:tgtEl>
                                          </p:cBhvr>
                                        </p:animEffect>
                                      </p:childTnLst>
                                    </p:cTn>
                                  </p:par>
                                </p:childTnLst>
                              </p:cTn>
                            </p:par>
                            <p:par>
                              <p:cTn id="41" fill="hold">
                                <p:stCondLst>
                                  <p:cond delay="3500"/>
                                </p:stCondLst>
                                <p:childTnLst>
                                  <p:par>
                                    <p:cTn id="42" presetID="23" presetClass="entr" presetSubtype="32" fill="hold" nodeType="after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strVal val="4*#ppt_w"/>
                                              </p:val>
                                            </p:tav>
                                            <p:tav tm="100000">
                                              <p:val>
                                                <p:strVal val="#ppt_w"/>
                                              </p:val>
                                            </p:tav>
                                          </p:tavLst>
                                        </p:anim>
                                        <p:anim calcmode="lin" valueType="num">
                                          <p:cBhvr>
                                            <p:cTn id="45" dur="500" fill="hold"/>
                                            <p:tgtEl>
                                              <p:spTgt spid="24"/>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2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P spid="22" grpId="0"/>
          <p:bldP spid="2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AutoShape 4"/>
          <p:cNvSpPr>
            <a:spLocks noChangeArrowheads="1"/>
          </p:cNvSpPr>
          <p:nvPr/>
        </p:nvSpPr>
        <p:spPr bwMode="gray">
          <a:xfrm>
            <a:off x="4064794" y="1700808"/>
            <a:ext cx="7603067" cy="3936437"/>
          </a:xfrm>
          <a:prstGeom prst="roundRect">
            <a:avLst>
              <a:gd name="adj" fmla="val 0"/>
            </a:avLst>
          </a:prstGeom>
          <a:gradFill rotWithShape="1">
            <a:gsLst>
              <a:gs pos="0">
                <a:srgbClr val="FF0517">
                  <a:shade val="51000"/>
                  <a:satMod val="130000"/>
                </a:srgbClr>
              </a:gs>
              <a:gs pos="80000">
                <a:srgbClr val="FF0517">
                  <a:shade val="93000"/>
                  <a:satMod val="130000"/>
                </a:srgbClr>
              </a:gs>
              <a:gs pos="100000">
                <a:srgbClr val="FF0517">
                  <a:shade val="94000"/>
                  <a:satMod val="135000"/>
                </a:srgbClr>
              </a:gs>
            </a:gsLst>
            <a:lin ang="16200000" scaled="0"/>
          </a:gradFill>
          <a:ln>
            <a:noFill/>
            <a:headEnd/>
            <a:tailEnd/>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p:spPr>
        <p:txBody>
          <a:bodyPr vert="horz" wrap="none" lIns="121884" tIns="60941" rIns="121884" bIns="60941" numCol="1" anchor="ctr" anchorCtr="0" compatLnSpc="1">
            <a:prstTxWarp prst="textNoShape">
              <a:avLst/>
            </a:prstTxWarp>
          </a:bodyPr>
          <a:lstStyle/>
          <a:p>
            <a:pPr algn="ctr" defTabSz="1218804">
              <a:defRPr/>
            </a:pPr>
            <a:endParaRPr lang="zh-CN" altLang="zh-CN" sz="4267" kern="0">
              <a:solidFill>
                <a:srgbClr val="FFFFFF"/>
              </a:solidFill>
              <a:latin typeface="Arial" pitchFamily="34" charset="0"/>
              <a:ea typeface="宋体" pitchFamily="2" charset="-122"/>
              <a:cs typeface="宋体" pitchFamily="2" charset="-122"/>
            </a:endParaRPr>
          </a:p>
        </p:txBody>
      </p:sp>
      <p:sp>
        <p:nvSpPr>
          <p:cNvPr id="2" name="矩形 1"/>
          <p:cNvSpPr/>
          <p:nvPr/>
        </p:nvSpPr>
        <p:spPr>
          <a:xfrm>
            <a:off x="4301861" y="1892830"/>
            <a:ext cx="7128933" cy="3416320"/>
          </a:xfrm>
          <a:prstGeom prst="rect">
            <a:avLst/>
          </a:prstGeom>
        </p:spPr>
        <p:txBody>
          <a:bodyPr wrap="square">
            <a:spAutoFit/>
          </a:bodyPr>
          <a:lstStyle/>
          <a:p>
            <a:pPr>
              <a:lnSpc>
                <a:spcPct val="150000"/>
              </a:lnSpc>
            </a:pPr>
            <a:r>
              <a:rPr lang="zh-CN" altLang="en-US" sz="2400" b="1" dirty="0">
                <a:solidFill>
                  <a:srgbClr val="FFFF00"/>
                </a:solidFill>
                <a:latin typeface="微软雅黑" pitchFamily="34" charset="-122"/>
                <a:ea typeface="微软雅黑" pitchFamily="34" charset="-122"/>
              </a:rPr>
              <a:t>       习近平总书记在全会上明确指出，要推动全面从严治党向基层延伸。党员是党的肌体的细胞，党员合格，党的组织才坚强有力。在党的群众路线教育实践活动和“三严三实”专题教育取得明显成效基础上，把全面从严治党要求落实到每个支部、落实到每名党员。</a:t>
            </a:r>
          </a:p>
        </p:txBody>
      </p:sp>
      <p:pic>
        <p:nvPicPr>
          <p:cNvPr id="1027" name="Picture 3" descr="E:\0000000我图PPT\00001PNG素材\01党委政府\习近平2.png"/>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contrast="6000"/>
                    </a14:imgEffect>
                  </a14:imgLayer>
                </a14:imgProps>
              </a:ext>
              <a:ext uri="{28A0092B-C50C-407E-A947-70E740481C1C}">
                <a14:useLocalDpi xmlns:a14="http://schemas.microsoft.com/office/drawing/2010/main" val="0"/>
              </a:ext>
            </a:extLst>
          </a:blip>
          <a:srcRect/>
          <a:stretch>
            <a:fillRect/>
          </a:stretch>
        </p:blipFill>
        <p:spPr bwMode="auto">
          <a:xfrm>
            <a:off x="-335921" y="1490098"/>
            <a:ext cx="5014349" cy="501128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E:\0000000我图PPT\00001PNG素材\01党委政府\红色丝带.png"/>
          <p:cNvPicPr>
            <a:picLocks noChangeAspect="1" noChangeArrowheads="1"/>
          </p:cNvPicPr>
          <p:nvPr/>
        </p:nvPicPr>
        <p:blipFill>
          <a:blip r:embed="rId6">
            <a:extLst>
              <a:ext uri="{BEBA8EAE-BF5A-486C-A8C5-ECC9F3942E4B}">
                <a14:imgProps xmlns:a14="http://schemas.microsoft.com/office/drawing/2010/main">
                  <a14:imgLayer r:embed="rId7">
                    <a14:imgEffect>
                      <a14:brightnessContrast bright="2000" contrast="9000"/>
                    </a14:imgEffect>
                  </a14:imgLayer>
                </a14:imgProps>
              </a:ext>
              <a:ext uri="{28A0092B-C50C-407E-A947-70E740481C1C}">
                <a14:useLocalDpi xmlns:a14="http://schemas.microsoft.com/office/drawing/2010/main" val="0"/>
              </a:ext>
            </a:extLst>
          </a:blip>
          <a:srcRect/>
          <a:stretch>
            <a:fillRect/>
          </a:stretch>
        </p:blipFill>
        <p:spPr bwMode="auto">
          <a:xfrm>
            <a:off x="-431931" y="4850471"/>
            <a:ext cx="6768108" cy="2149613"/>
          </a:xfrm>
          <a:prstGeom prst="rect">
            <a:avLst/>
          </a:prstGeom>
          <a:noFill/>
          <a:extLst>
            <a:ext uri="{909E8E84-426E-40DD-AFC4-6F175D3DCCD1}">
              <a14:hiddenFill xmlns:a14="http://schemas.microsoft.com/office/drawing/2010/main">
                <a:solidFill>
                  <a:srgbClr val="FFFFFF"/>
                </a:solidFill>
              </a14:hiddenFill>
            </a:ext>
          </a:extLst>
        </p:spPr>
      </p:pic>
      <p:sp>
        <p:nvSpPr>
          <p:cNvPr id="7" name="矩形 6"/>
          <p:cNvSpPr/>
          <p:nvPr/>
        </p:nvSpPr>
        <p:spPr>
          <a:xfrm>
            <a:off x="1798824" y="236981"/>
            <a:ext cx="4070345"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一、</a:t>
            </a:r>
            <a:r>
              <a:rPr lang="en-US" altLang="zh-CN" sz="3200" b="1" dirty="0">
                <a:solidFill>
                  <a:schemeClr val="bg1"/>
                </a:solidFill>
                <a:latin typeface="微软雅黑" pitchFamily="34" charset="-122"/>
                <a:ea typeface="微软雅黑" pitchFamily="34" charset="-122"/>
              </a:rPr>
              <a:t>2017</a:t>
            </a:r>
            <a:r>
              <a:rPr lang="zh-CN" altLang="en-US" sz="3200" b="1" dirty="0">
                <a:solidFill>
                  <a:schemeClr val="bg1"/>
                </a:solidFill>
                <a:latin typeface="微软雅黑" pitchFamily="34" charset="-122"/>
                <a:ea typeface="微软雅黑" pitchFamily="34" charset="-122"/>
              </a:rPr>
              <a:t>年工作回顾</a:t>
            </a:r>
          </a:p>
        </p:txBody>
      </p:sp>
    </p:spTree>
    <p:extLst>
      <p:ext uri="{BB962C8B-B14F-4D97-AF65-F5344CB8AC3E}">
        <p14:creationId xmlns:p14="http://schemas.microsoft.com/office/powerpoint/2010/main" val="856745662"/>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8"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28"/>
                                        </p:tgtEl>
                                        <p:attrNameLst>
                                          <p:attrName>style.visibility</p:attrName>
                                        </p:attrNameLst>
                                      </p:cBhvr>
                                      <p:to>
                                        <p:strVal val="visible"/>
                                      </p:to>
                                    </p:set>
                                    <p:animEffect transition="in" filter="wipe(left)">
                                      <p:cBhvr>
                                        <p:cTn id="7" dur="500"/>
                                        <p:tgtEl>
                                          <p:spTgt spid="102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027"/>
                                        </p:tgtEl>
                                        <p:attrNameLst>
                                          <p:attrName>style.visibility</p:attrName>
                                        </p:attrNameLst>
                                      </p:cBhvr>
                                      <p:to>
                                        <p:strVal val="visible"/>
                                      </p:to>
                                    </p:set>
                                    <p:animEffect transition="in" filter="wipe(down)">
                                      <p:cBhvr>
                                        <p:cTn id="11" dur="500"/>
                                        <p:tgtEl>
                                          <p:spTgt spid="1027"/>
                                        </p:tgtEl>
                                      </p:cBhvr>
                                    </p:animEffect>
                                  </p:childTnLst>
                                </p:cTn>
                              </p:par>
                            </p:childTnLst>
                          </p:cTn>
                        </p:par>
                        <p:par>
                          <p:cTn id="12" fill="hold">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16" presetClass="entr" presetSubtype="21" fill="hold" grpId="0"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barn(inVertical)">
                                      <p:cBhvr>
                                        <p:cTn id="20" dur="500"/>
                                        <p:tgtEl>
                                          <p:spTgt spid="2"/>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wipe(left)">
                                      <p:cBhvr>
                                        <p:cTn id="2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P spid="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 name="右箭头 67"/>
          <p:cNvSpPr>
            <a:spLocks noChangeArrowheads="1"/>
          </p:cNvSpPr>
          <p:nvPr/>
        </p:nvSpPr>
        <p:spPr bwMode="auto">
          <a:xfrm>
            <a:off x="3603129" y="4323127"/>
            <a:ext cx="4533900" cy="495300"/>
          </a:xfrm>
          <a:prstGeom prst="rightArrow">
            <a:avLst>
              <a:gd name="adj1" fmla="val 50000"/>
              <a:gd name="adj2" fmla="val 50092"/>
            </a:avLst>
          </a:prstGeom>
          <a:solidFill>
            <a:schemeClr val="accent2"/>
          </a:solidFill>
          <a:ln>
            <a:noFill/>
          </a:ln>
          <a:effectLst>
            <a:outerShdw dist="38100" algn="l" rotWithShape="0">
              <a:srgbClr val="000000">
                <a:alpha val="39999"/>
              </a:srgbClr>
            </a:outerShdw>
          </a:effectLst>
          <a:extLst/>
        </p:spPr>
        <p:txBody>
          <a:bodyPr anchor="ctr"/>
          <a:lstStyle/>
          <a:p>
            <a:pPr>
              <a:lnSpc>
                <a:spcPct val="120000"/>
              </a:lnSpc>
              <a:defRPr/>
            </a:pPr>
            <a:endParaRPr lang="zh-CN" altLang="en-US" sz="2400" b="1" kern="0" dirty="0">
              <a:solidFill>
                <a:srgbClr val="C00000"/>
              </a:solidFill>
              <a:latin typeface="微软雅黑" pitchFamily="34" charset="-122"/>
              <a:ea typeface="微软雅黑" pitchFamily="34" charset="-122"/>
            </a:endParaRPr>
          </a:p>
        </p:txBody>
      </p:sp>
      <p:sp>
        <p:nvSpPr>
          <p:cNvPr id="69" name="右箭头 68"/>
          <p:cNvSpPr>
            <a:spLocks noChangeArrowheads="1"/>
          </p:cNvSpPr>
          <p:nvPr/>
        </p:nvSpPr>
        <p:spPr bwMode="auto">
          <a:xfrm flipH="1">
            <a:off x="3770347" y="5066076"/>
            <a:ext cx="4694767" cy="493184"/>
          </a:xfrm>
          <a:prstGeom prst="rightArrow">
            <a:avLst>
              <a:gd name="adj1" fmla="val 50000"/>
              <a:gd name="adj2" fmla="val 50064"/>
            </a:avLst>
          </a:prstGeom>
          <a:solidFill>
            <a:srgbClr val="FF9900"/>
          </a:solidFill>
          <a:ln>
            <a:noFill/>
          </a:ln>
          <a:effectLst>
            <a:outerShdw dist="38100" algn="l" rotWithShape="0">
              <a:srgbClr val="000000">
                <a:alpha val="39999"/>
              </a:srgbClr>
            </a:outerShdw>
          </a:effectLst>
          <a:extLst/>
        </p:spPr>
        <p:txBody>
          <a:bodyPr anchor="ctr"/>
          <a:lstStyle/>
          <a:p>
            <a:pPr>
              <a:lnSpc>
                <a:spcPct val="120000"/>
              </a:lnSpc>
              <a:defRPr/>
            </a:pPr>
            <a:endParaRPr lang="zh-CN" altLang="en-US" sz="2400" b="1" kern="0" dirty="0">
              <a:solidFill>
                <a:srgbClr val="C00000"/>
              </a:solidFill>
              <a:latin typeface="微软雅黑" pitchFamily="34" charset="-122"/>
              <a:ea typeface="微软雅黑" pitchFamily="34" charset="-122"/>
            </a:endParaRPr>
          </a:p>
        </p:txBody>
      </p:sp>
      <p:sp>
        <p:nvSpPr>
          <p:cNvPr id="70" name="椭圆 69"/>
          <p:cNvSpPr>
            <a:spLocks noChangeArrowheads="1"/>
          </p:cNvSpPr>
          <p:nvPr/>
        </p:nvSpPr>
        <p:spPr bwMode="auto">
          <a:xfrm>
            <a:off x="1380629" y="3705061"/>
            <a:ext cx="2389717" cy="2389716"/>
          </a:xfrm>
          <a:prstGeom prst="ellipse">
            <a:avLst/>
          </a:prstGeom>
          <a:solidFill>
            <a:schemeClr val="accent2"/>
          </a:solidFill>
          <a:ln>
            <a:noFill/>
          </a:ln>
          <a:effectLst>
            <a:outerShdw dist="38100" algn="l" rotWithShape="0">
              <a:srgbClr val="000000">
                <a:alpha val="39999"/>
              </a:srgbClr>
            </a:outerShdw>
          </a:effectLst>
          <a:extLst/>
        </p:spPr>
        <p:txBody>
          <a:bodyPr anchor="ctr"/>
          <a:lstStyle/>
          <a:p>
            <a:pPr algn="ctr">
              <a:lnSpc>
                <a:spcPct val="120000"/>
              </a:lnSpc>
              <a:defRPr/>
            </a:pPr>
            <a:r>
              <a:rPr lang="zh-CN" altLang="en-US" sz="2400" b="1" kern="0" dirty="0">
                <a:solidFill>
                  <a:schemeClr val="bg1"/>
                </a:solidFill>
                <a:latin typeface="微软雅黑" pitchFamily="34" charset="-122"/>
                <a:ea typeface="微软雅黑" pitchFamily="34" charset="-122"/>
              </a:rPr>
              <a:t>党的群众路线教育活动</a:t>
            </a:r>
          </a:p>
        </p:txBody>
      </p:sp>
      <p:sp>
        <p:nvSpPr>
          <p:cNvPr id="71" name="椭圆 70"/>
          <p:cNvSpPr>
            <a:spLocks noChangeArrowheads="1"/>
          </p:cNvSpPr>
          <p:nvPr/>
        </p:nvSpPr>
        <p:spPr bwMode="auto">
          <a:xfrm>
            <a:off x="8217463" y="3705061"/>
            <a:ext cx="2391833" cy="2389716"/>
          </a:xfrm>
          <a:prstGeom prst="ellipse">
            <a:avLst/>
          </a:prstGeom>
          <a:solidFill>
            <a:srgbClr val="FF9900"/>
          </a:solidFill>
          <a:ln>
            <a:noFill/>
          </a:ln>
          <a:effectLst>
            <a:outerShdw dist="38100" algn="l" rotWithShape="0">
              <a:srgbClr val="000000">
                <a:alpha val="39999"/>
              </a:srgbClr>
            </a:outerShdw>
          </a:effectLst>
          <a:extLst/>
        </p:spPr>
        <p:txBody>
          <a:bodyPr anchor="ctr"/>
          <a:lstStyle/>
          <a:p>
            <a:pPr algn="ctr">
              <a:lnSpc>
                <a:spcPct val="120000"/>
              </a:lnSpc>
              <a:defRPr/>
            </a:pPr>
            <a:r>
              <a:rPr lang="zh-CN" altLang="en-US" sz="2400" b="1" kern="0" dirty="0">
                <a:solidFill>
                  <a:schemeClr val="bg1"/>
                </a:solidFill>
                <a:latin typeface="微软雅黑" pitchFamily="34" charset="-122"/>
                <a:ea typeface="微软雅黑" pitchFamily="34" charset="-122"/>
              </a:rPr>
              <a:t>“三严三实”专题教育活动</a:t>
            </a:r>
          </a:p>
        </p:txBody>
      </p:sp>
      <p:sp>
        <p:nvSpPr>
          <p:cNvPr id="72" name="矩形 71"/>
          <p:cNvSpPr/>
          <p:nvPr/>
        </p:nvSpPr>
        <p:spPr>
          <a:xfrm>
            <a:off x="4881596" y="4160144"/>
            <a:ext cx="1894417" cy="1564217"/>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algn="ctr">
              <a:lnSpc>
                <a:spcPct val="120000"/>
              </a:lnSpc>
              <a:defRPr/>
            </a:pPr>
            <a:r>
              <a:rPr lang="zh-CN" altLang="en-US" sz="2667" b="1" kern="0" dirty="0">
                <a:solidFill>
                  <a:schemeClr val="accent2"/>
                </a:solidFill>
                <a:latin typeface="微软雅黑" pitchFamily="34" charset="-122"/>
                <a:ea typeface="微软雅黑" pitchFamily="34" charset="-122"/>
              </a:rPr>
              <a:t>巩固拓展</a:t>
            </a:r>
            <a:endParaRPr lang="en-US" altLang="zh-CN" sz="2667" b="1" kern="0" dirty="0">
              <a:solidFill>
                <a:schemeClr val="accent2"/>
              </a:solidFill>
              <a:latin typeface="微软雅黑" pitchFamily="34" charset="-122"/>
              <a:ea typeface="微软雅黑" pitchFamily="34" charset="-122"/>
            </a:endParaRPr>
          </a:p>
          <a:p>
            <a:pPr algn="ctr">
              <a:lnSpc>
                <a:spcPct val="120000"/>
              </a:lnSpc>
              <a:defRPr/>
            </a:pPr>
            <a:r>
              <a:rPr lang="zh-CN" altLang="en-US" sz="2667" b="1" kern="0" dirty="0">
                <a:solidFill>
                  <a:schemeClr val="accent2"/>
                </a:solidFill>
                <a:latin typeface="微软雅黑" pitchFamily="34" charset="-122"/>
                <a:ea typeface="微软雅黑" pitchFamily="34" charset="-122"/>
              </a:rPr>
              <a:t>成果</a:t>
            </a:r>
          </a:p>
        </p:txBody>
      </p:sp>
      <p:sp>
        <p:nvSpPr>
          <p:cNvPr id="73" name="下箭头 72"/>
          <p:cNvSpPr>
            <a:spLocks noChangeArrowheads="1"/>
          </p:cNvSpPr>
          <p:nvPr/>
        </p:nvSpPr>
        <p:spPr bwMode="auto">
          <a:xfrm>
            <a:off x="5311676" y="3406478"/>
            <a:ext cx="1073151" cy="740833"/>
          </a:xfrm>
          <a:prstGeom prst="downArrow">
            <a:avLst>
              <a:gd name="adj1" fmla="val 50000"/>
              <a:gd name="adj2" fmla="val 50000"/>
            </a:avLst>
          </a:prstGeom>
          <a:solidFill>
            <a:srgbClr val="FF9900"/>
          </a:solidFill>
          <a:ln>
            <a:noFill/>
          </a:ln>
          <a:effectLst>
            <a:outerShdw dist="38100" algn="l" rotWithShape="0">
              <a:srgbClr val="000000">
                <a:alpha val="39999"/>
              </a:srgbClr>
            </a:outerShdw>
          </a:effectLst>
          <a:extLst/>
        </p:spPr>
        <p:txBody>
          <a:bodyPr anchor="ctr"/>
          <a:lstStyle/>
          <a:p>
            <a:pPr>
              <a:lnSpc>
                <a:spcPct val="120000"/>
              </a:lnSpc>
              <a:defRPr/>
            </a:pPr>
            <a:endParaRPr lang="zh-CN" altLang="en-US" sz="2400" b="1" kern="0" dirty="0">
              <a:solidFill>
                <a:srgbClr val="C00000"/>
              </a:solidFill>
              <a:latin typeface="微软雅黑" pitchFamily="34" charset="-122"/>
              <a:ea typeface="微软雅黑" pitchFamily="34" charset="-122"/>
            </a:endParaRPr>
          </a:p>
        </p:txBody>
      </p:sp>
      <p:grpSp>
        <p:nvGrpSpPr>
          <p:cNvPr id="11" name="组合 10"/>
          <p:cNvGrpSpPr/>
          <p:nvPr/>
        </p:nvGrpSpPr>
        <p:grpSpPr>
          <a:xfrm>
            <a:off x="4848656" y="1513438"/>
            <a:ext cx="2114999" cy="1723540"/>
            <a:chOff x="3910879" y="2268230"/>
            <a:chExt cx="1586249" cy="1292655"/>
          </a:xfrm>
        </p:grpSpPr>
        <p:sp>
          <p:nvSpPr>
            <p:cNvPr id="12" name="AutoShape 17"/>
            <p:cNvSpPr>
              <a:spLocks noChangeArrowheads="1"/>
            </p:cNvSpPr>
            <p:nvPr/>
          </p:nvSpPr>
          <p:spPr bwMode="auto">
            <a:xfrm>
              <a:off x="3910879" y="2268230"/>
              <a:ext cx="1586249" cy="1292655"/>
            </a:xfrm>
            <a:prstGeom prst="hexagon">
              <a:avLst>
                <a:gd name="adj" fmla="val 30740"/>
                <a:gd name="vf" fmla="val 115470"/>
              </a:avLst>
            </a:prstGeom>
            <a:solidFill>
              <a:srgbClr val="C80000"/>
            </a:solidFill>
            <a:ln w="3175" cap="flat" cmpd="sng" algn="ctr">
              <a:solidFill>
                <a:srgbClr val="EAEAEA"/>
              </a:solidFill>
              <a:prstDash val="solid"/>
            </a:ln>
            <a:effectLst>
              <a:outerShdw blurRad="50800" dist="38100" dir="5400000" algn="t" rotWithShape="0">
                <a:prstClr val="black">
                  <a:alpha val="40000"/>
                </a:prstClr>
              </a:outerShdw>
            </a:effectLst>
          </p:spPr>
          <p:txBody>
            <a:bodyPr anchor="ctr"/>
            <a:lstStyle/>
            <a:p>
              <a:pPr algn="ctr" fontAlgn="base">
                <a:lnSpc>
                  <a:spcPct val="120000"/>
                </a:lnSpc>
                <a:spcBef>
                  <a:spcPct val="0"/>
                </a:spcBef>
                <a:spcAft>
                  <a:spcPct val="0"/>
                </a:spcAft>
                <a:defRPr/>
              </a:pPr>
              <a:endParaRPr lang="en-US" altLang="zh-SG" sz="1467" kern="0" dirty="0">
                <a:solidFill>
                  <a:srgbClr val="4D4D4D"/>
                </a:solidFill>
                <a:latin typeface="微软雅黑" pitchFamily="34" charset="-122"/>
                <a:ea typeface="微软雅黑" pitchFamily="34" charset="-122"/>
              </a:endParaRPr>
            </a:p>
          </p:txBody>
        </p:sp>
        <p:sp>
          <p:nvSpPr>
            <p:cNvPr id="13" name="TextBox 12"/>
            <p:cNvSpPr txBox="1"/>
            <p:nvPr/>
          </p:nvSpPr>
          <p:spPr>
            <a:xfrm>
              <a:off x="4292635" y="2462762"/>
              <a:ext cx="857446" cy="930928"/>
            </a:xfrm>
            <a:prstGeom prst="rect">
              <a:avLst/>
            </a:prstGeom>
            <a:noFill/>
          </p:spPr>
          <p:txBody>
            <a:bodyPr wrap="none" rtlCol="0">
              <a:spAutoFit/>
            </a:bodyPr>
            <a:lstStyle/>
            <a:p>
              <a:pPr algn="ctr"/>
              <a:r>
                <a:rPr lang="zh-CN" altLang="en-US" sz="3733" b="1" dirty="0">
                  <a:solidFill>
                    <a:schemeClr val="bg1"/>
                  </a:solidFill>
                  <a:latin typeface="微软雅黑" pitchFamily="34" charset="-122"/>
                  <a:ea typeface="微软雅黑" pitchFamily="34" charset="-122"/>
                  <a:cs typeface="Arial Unicode MS" pitchFamily="34" charset="-122"/>
                </a:rPr>
                <a:t>提升</a:t>
              </a:r>
              <a:endParaRPr lang="en-US" altLang="zh-CN" sz="3733" b="1" dirty="0">
                <a:solidFill>
                  <a:schemeClr val="bg1"/>
                </a:solidFill>
                <a:latin typeface="微软雅黑" pitchFamily="34" charset="-122"/>
                <a:ea typeface="微软雅黑" pitchFamily="34" charset="-122"/>
                <a:cs typeface="Arial Unicode MS" pitchFamily="34" charset="-122"/>
              </a:endParaRPr>
            </a:p>
            <a:p>
              <a:pPr algn="ctr"/>
              <a:r>
                <a:rPr lang="zh-CN" altLang="en-US" sz="3733" b="1" dirty="0">
                  <a:solidFill>
                    <a:schemeClr val="bg1"/>
                  </a:solidFill>
                  <a:latin typeface="微软雅黑" pitchFamily="34" charset="-122"/>
                  <a:ea typeface="微软雅黑" pitchFamily="34" charset="-122"/>
                  <a:cs typeface="Arial Unicode MS" pitchFamily="34" charset="-122"/>
                </a:rPr>
                <a:t>党性</a:t>
              </a:r>
              <a:endParaRPr lang="en-US" altLang="zh-CN" sz="3733" b="1" dirty="0">
                <a:solidFill>
                  <a:schemeClr val="bg1"/>
                </a:solidFill>
                <a:latin typeface="微软雅黑" pitchFamily="34" charset="-122"/>
                <a:ea typeface="微软雅黑" pitchFamily="34" charset="-122"/>
                <a:cs typeface="Arial Unicode MS" pitchFamily="34" charset="-122"/>
              </a:endParaRPr>
            </a:p>
          </p:txBody>
        </p:sp>
      </p:grpSp>
      <p:sp>
        <p:nvSpPr>
          <p:cNvPr id="15" name="矩形 14"/>
          <p:cNvSpPr/>
          <p:nvPr/>
        </p:nvSpPr>
        <p:spPr>
          <a:xfrm>
            <a:off x="1798824" y="236981"/>
            <a:ext cx="4070345"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一、</a:t>
            </a:r>
            <a:r>
              <a:rPr lang="en-US" altLang="zh-CN" sz="3200" b="1" dirty="0">
                <a:solidFill>
                  <a:schemeClr val="bg1"/>
                </a:solidFill>
                <a:latin typeface="微软雅黑" pitchFamily="34" charset="-122"/>
                <a:ea typeface="微软雅黑" pitchFamily="34" charset="-122"/>
              </a:rPr>
              <a:t>2017</a:t>
            </a:r>
            <a:r>
              <a:rPr lang="zh-CN" altLang="en-US" sz="3200" b="1" dirty="0">
                <a:solidFill>
                  <a:schemeClr val="bg1"/>
                </a:solidFill>
                <a:latin typeface="微软雅黑" pitchFamily="34" charset="-122"/>
                <a:ea typeface="微软雅黑" pitchFamily="34" charset="-122"/>
              </a:rPr>
              <a:t>年工作回顾</a:t>
            </a:r>
          </a:p>
        </p:txBody>
      </p:sp>
    </p:spTree>
    <p:extLst>
      <p:ext uri="{BB962C8B-B14F-4D97-AF65-F5344CB8AC3E}">
        <p14:creationId xmlns:p14="http://schemas.microsoft.com/office/powerpoint/2010/main" val="2617945221"/>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4"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par>
                          <p:cTn id="11" fill="hold">
                            <p:stCondLst>
                              <p:cond delay="1000"/>
                            </p:stCondLst>
                            <p:childTnLst>
                              <p:par>
                                <p:cTn id="12" presetID="47" presetClass="entr" presetSubtype="0" fill="hold" grpId="0" nodeType="afterEffect">
                                  <p:stCondLst>
                                    <p:cond delay="0"/>
                                  </p:stCondLst>
                                  <p:childTnLst>
                                    <p:set>
                                      <p:cBhvr>
                                        <p:cTn id="13" dur="1" fill="hold">
                                          <p:stCondLst>
                                            <p:cond delay="0"/>
                                          </p:stCondLst>
                                        </p:cTn>
                                        <p:tgtEl>
                                          <p:spTgt spid="73"/>
                                        </p:tgtEl>
                                        <p:attrNameLst>
                                          <p:attrName>style.visibility</p:attrName>
                                        </p:attrNameLst>
                                      </p:cBhvr>
                                      <p:to>
                                        <p:strVal val="visible"/>
                                      </p:to>
                                    </p:set>
                                    <p:animEffect transition="in" filter="fade">
                                      <p:cBhvr>
                                        <p:cTn id="14" dur="1000"/>
                                        <p:tgtEl>
                                          <p:spTgt spid="73"/>
                                        </p:tgtEl>
                                      </p:cBhvr>
                                    </p:animEffect>
                                    <p:anim calcmode="lin" valueType="num">
                                      <p:cBhvr>
                                        <p:cTn id="15" dur="1000" fill="hold"/>
                                        <p:tgtEl>
                                          <p:spTgt spid="73"/>
                                        </p:tgtEl>
                                        <p:attrNameLst>
                                          <p:attrName>ppt_x</p:attrName>
                                        </p:attrNameLst>
                                      </p:cBhvr>
                                      <p:tavLst>
                                        <p:tav tm="0">
                                          <p:val>
                                            <p:strVal val="#ppt_x"/>
                                          </p:val>
                                        </p:tav>
                                        <p:tav tm="100000">
                                          <p:val>
                                            <p:strVal val="#ppt_x"/>
                                          </p:val>
                                        </p:tav>
                                      </p:tavLst>
                                    </p:anim>
                                    <p:anim calcmode="lin" valueType="num">
                                      <p:cBhvr>
                                        <p:cTn id="16" dur="1000" fill="hold"/>
                                        <p:tgtEl>
                                          <p:spTgt spid="73"/>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9" presetClass="entr" presetSubtype="0" decel="100000" fill="hold" grpId="0" nodeType="afterEffect">
                                  <p:stCondLst>
                                    <p:cond delay="0"/>
                                  </p:stCondLst>
                                  <p:childTnLst>
                                    <p:set>
                                      <p:cBhvr>
                                        <p:cTn id="19" dur="1" fill="hold">
                                          <p:stCondLst>
                                            <p:cond delay="0"/>
                                          </p:stCondLst>
                                        </p:cTn>
                                        <p:tgtEl>
                                          <p:spTgt spid="70"/>
                                        </p:tgtEl>
                                        <p:attrNameLst>
                                          <p:attrName>style.visibility</p:attrName>
                                        </p:attrNameLst>
                                      </p:cBhvr>
                                      <p:to>
                                        <p:strVal val="visible"/>
                                      </p:to>
                                    </p:set>
                                    <p:anim calcmode="lin" valueType="num">
                                      <p:cBhvr>
                                        <p:cTn id="20" dur="500" fill="hold"/>
                                        <p:tgtEl>
                                          <p:spTgt spid="70"/>
                                        </p:tgtEl>
                                        <p:attrNameLst>
                                          <p:attrName>ppt_w</p:attrName>
                                        </p:attrNameLst>
                                      </p:cBhvr>
                                      <p:tavLst>
                                        <p:tav tm="0">
                                          <p:val>
                                            <p:fltVal val="0"/>
                                          </p:val>
                                        </p:tav>
                                        <p:tav tm="100000">
                                          <p:val>
                                            <p:strVal val="#ppt_w"/>
                                          </p:val>
                                        </p:tav>
                                      </p:tavLst>
                                    </p:anim>
                                    <p:anim calcmode="lin" valueType="num">
                                      <p:cBhvr>
                                        <p:cTn id="21" dur="500" fill="hold"/>
                                        <p:tgtEl>
                                          <p:spTgt spid="70"/>
                                        </p:tgtEl>
                                        <p:attrNameLst>
                                          <p:attrName>ppt_h</p:attrName>
                                        </p:attrNameLst>
                                      </p:cBhvr>
                                      <p:tavLst>
                                        <p:tav tm="0">
                                          <p:val>
                                            <p:fltVal val="0"/>
                                          </p:val>
                                        </p:tav>
                                        <p:tav tm="100000">
                                          <p:val>
                                            <p:strVal val="#ppt_h"/>
                                          </p:val>
                                        </p:tav>
                                      </p:tavLst>
                                    </p:anim>
                                    <p:anim calcmode="lin" valueType="num">
                                      <p:cBhvr>
                                        <p:cTn id="22" dur="500" fill="hold"/>
                                        <p:tgtEl>
                                          <p:spTgt spid="70"/>
                                        </p:tgtEl>
                                        <p:attrNameLst>
                                          <p:attrName>style.rotation</p:attrName>
                                        </p:attrNameLst>
                                      </p:cBhvr>
                                      <p:tavLst>
                                        <p:tav tm="0">
                                          <p:val>
                                            <p:fltVal val="360"/>
                                          </p:val>
                                        </p:tav>
                                        <p:tav tm="100000">
                                          <p:val>
                                            <p:fltVal val="0"/>
                                          </p:val>
                                        </p:tav>
                                      </p:tavLst>
                                    </p:anim>
                                    <p:animEffect transition="in" filter="fade">
                                      <p:cBhvr>
                                        <p:cTn id="23" dur="500"/>
                                        <p:tgtEl>
                                          <p:spTgt spid="70"/>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71"/>
                                        </p:tgtEl>
                                        <p:attrNameLst>
                                          <p:attrName>style.visibility</p:attrName>
                                        </p:attrNameLst>
                                      </p:cBhvr>
                                      <p:to>
                                        <p:strVal val="visible"/>
                                      </p:to>
                                    </p:set>
                                    <p:anim calcmode="lin" valueType="num">
                                      <p:cBhvr>
                                        <p:cTn id="26" dur="500" fill="hold"/>
                                        <p:tgtEl>
                                          <p:spTgt spid="71"/>
                                        </p:tgtEl>
                                        <p:attrNameLst>
                                          <p:attrName>ppt_w</p:attrName>
                                        </p:attrNameLst>
                                      </p:cBhvr>
                                      <p:tavLst>
                                        <p:tav tm="0">
                                          <p:val>
                                            <p:fltVal val="0"/>
                                          </p:val>
                                        </p:tav>
                                        <p:tav tm="100000">
                                          <p:val>
                                            <p:strVal val="#ppt_w"/>
                                          </p:val>
                                        </p:tav>
                                      </p:tavLst>
                                    </p:anim>
                                    <p:anim calcmode="lin" valueType="num">
                                      <p:cBhvr>
                                        <p:cTn id="27" dur="500" fill="hold"/>
                                        <p:tgtEl>
                                          <p:spTgt spid="71"/>
                                        </p:tgtEl>
                                        <p:attrNameLst>
                                          <p:attrName>ppt_h</p:attrName>
                                        </p:attrNameLst>
                                      </p:cBhvr>
                                      <p:tavLst>
                                        <p:tav tm="0">
                                          <p:val>
                                            <p:fltVal val="0"/>
                                          </p:val>
                                        </p:tav>
                                        <p:tav tm="100000">
                                          <p:val>
                                            <p:strVal val="#ppt_h"/>
                                          </p:val>
                                        </p:tav>
                                      </p:tavLst>
                                    </p:anim>
                                    <p:anim calcmode="lin" valueType="num">
                                      <p:cBhvr>
                                        <p:cTn id="28" dur="500" fill="hold"/>
                                        <p:tgtEl>
                                          <p:spTgt spid="71"/>
                                        </p:tgtEl>
                                        <p:attrNameLst>
                                          <p:attrName>style.rotation</p:attrName>
                                        </p:attrNameLst>
                                      </p:cBhvr>
                                      <p:tavLst>
                                        <p:tav tm="0">
                                          <p:val>
                                            <p:fltVal val="360"/>
                                          </p:val>
                                        </p:tav>
                                        <p:tav tm="100000">
                                          <p:val>
                                            <p:fltVal val="0"/>
                                          </p:val>
                                        </p:tav>
                                      </p:tavLst>
                                    </p:anim>
                                    <p:animEffect transition="in" filter="fade">
                                      <p:cBhvr>
                                        <p:cTn id="29" dur="500"/>
                                        <p:tgtEl>
                                          <p:spTgt spid="71"/>
                                        </p:tgtEl>
                                      </p:cBhvr>
                                    </p:animEffect>
                                  </p:childTnLst>
                                </p:cTn>
                              </p:par>
                            </p:childTnLst>
                          </p:cTn>
                        </p:par>
                        <p:par>
                          <p:cTn id="30" fill="hold">
                            <p:stCondLst>
                              <p:cond delay="2500"/>
                            </p:stCondLst>
                            <p:childTnLst>
                              <p:par>
                                <p:cTn id="31" presetID="12" presetClass="entr" presetSubtype="8" fill="hold" grpId="0" nodeType="afterEffect">
                                  <p:stCondLst>
                                    <p:cond delay="0"/>
                                  </p:stCondLst>
                                  <p:childTnLst>
                                    <p:set>
                                      <p:cBhvr>
                                        <p:cTn id="32" dur="1" fill="hold">
                                          <p:stCondLst>
                                            <p:cond delay="0"/>
                                          </p:stCondLst>
                                        </p:cTn>
                                        <p:tgtEl>
                                          <p:spTgt spid="68"/>
                                        </p:tgtEl>
                                        <p:attrNameLst>
                                          <p:attrName>style.visibility</p:attrName>
                                        </p:attrNameLst>
                                      </p:cBhvr>
                                      <p:to>
                                        <p:strVal val="visible"/>
                                      </p:to>
                                    </p:set>
                                    <p:animEffect transition="in" filter="slide(fromLeft)">
                                      <p:cBhvr>
                                        <p:cTn id="33" dur="500"/>
                                        <p:tgtEl>
                                          <p:spTgt spid="68"/>
                                        </p:tgtEl>
                                      </p:cBhvr>
                                    </p:animEffect>
                                  </p:childTnLst>
                                </p:cTn>
                              </p:par>
                              <p:par>
                                <p:cTn id="34" presetID="12" presetClass="entr" presetSubtype="2" fill="hold" grpId="0" nodeType="withEffect">
                                  <p:stCondLst>
                                    <p:cond delay="0"/>
                                  </p:stCondLst>
                                  <p:childTnLst>
                                    <p:set>
                                      <p:cBhvr>
                                        <p:cTn id="35" dur="1" fill="hold">
                                          <p:stCondLst>
                                            <p:cond delay="0"/>
                                          </p:stCondLst>
                                        </p:cTn>
                                        <p:tgtEl>
                                          <p:spTgt spid="69"/>
                                        </p:tgtEl>
                                        <p:attrNameLst>
                                          <p:attrName>style.visibility</p:attrName>
                                        </p:attrNameLst>
                                      </p:cBhvr>
                                      <p:to>
                                        <p:strVal val="visible"/>
                                      </p:to>
                                    </p:set>
                                    <p:animEffect transition="in" filter="slide(fromRight)">
                                      <p:cBhvr>
                                        <p:cTn id="36" dur="500"/>
                                        <p:tgtEl>
                                          <p:spTgt spid="69"/>
                                        </p:tgtEl>
                                      </p:cBhvr>
                                    </p:animEffect>
                                  </p:childTnLst>
                                </p:cTn>
                              </p:par>
                            </p:childTnLst>
                          </p:cTn>
                        </p:par>
                        <p:par>
                          <p:cTn id="37" fill="hold">
                            <p:stCondLst>
                              <p:cond delay="3000"/>
                            </p:stCondLst>
                            <p:childTnLst>
                              <p:par>
                                <p:cTn id="38" presetID="17" presetClass="entr" presetSubtype="10" fill="hold" grpId="0" nodeType="afterEffect">
                                  <p:stCondLst>
                                    <p:cond delay="0"/>
                                  </p:stCondLst>
                                  <p:childTnLst>
                                    <p:set>
                                      <p:cBhvr>
                                        <p:cTn id="39" dur="1" fill="hold">
                                          <p:stCondLst>
                                            <p:cond delay="0"/>
                                          </p:stCondLst>
                                        </p:cTn>
                                        <p:tgtEl>
                                          <p:spTgt spid="72"/>
                                        </p:tgtEl>
                                        <p:attrNameLst>
                                          <p:attrName>style.visibility</p:attrName>
                                        </p:attrNameLst>
                                      </p:cBhvr>
                                      <p:to>
                                        <p:strVal val="visible"/>
                                      </p:to>
                                    </p:set>
                                    <p:anim calcmode="lin" valueType="num">
                                      <p:cBhvr>
                                        <p:cTn id="40" dur="500" fill="hold"/>
                                        <p:tgtEl>
                                          <p:spTgt spid="72"/>
                                        </p:tgtEl>
                                        <p:attrNameLst>
                                          <p:attrName>ppt_w</p:attrName>
                                        </p:attrNameLst>
                                      </p:cBhvr>
                                      <p:tavLst>
                                        <p:tav tm="0">
                                          <p:val>
                                            <p:fltVal val="0"/>
                                          </p:val>
                                        </p:tav>
                                        <p:tav tm="100000">
                                          <p:val>
                                            <p:strVal val="#ppt_w"/>
                                          </p:val>
                                        </p:tav>
                                      </p:tavLst>
                                    </p:anim>
                                    <p:anim calcmode="lin" valueType="num">
                                      <p:cBhvr>
                                        <p:cTn id="41" dur="500" fill="hold"/>
                                        <p:tgtEl>
                                          <p:spTgt spid="72"/>
                                        </p:tgtEl>
                                        <p:attrNameLst>
                                          <p:attrName>ppt_h</p:attrName>
                                        </p:attrNameLst>
                                      </p:cBhvr>
                                      <p:tavLst>
                                        <p:tav tm="0">
                                          <p:val>
                                            <p:strVal val="#ppt_h"/>
                                          </p:val>
                                        </p:tav>
                                        <p:tav tm="100000">
                                          <p:val>
                                            <p:strVal val="#ppt_h"/>
                                          </p:val>
                                        </p:tav>
                                      </p:tavLst>
                                    </p:anim>
                                  </p:childTnLst>
                                </p:cTn>
                              </p:par>
                            </p:childTnLst>
                          </p:cTn>
                        </p:par>
                        <p:par>
                          <p:cTn id="42" fill="hold">
                            <p:stCondLst>
                              <p:cond delay="3500"/>
                            </p:stCondLst>
                            <p:childTnLst>
                              <p:par>
                                <p:cTn id="43" presetID="22" presetClass="entr" presetSubtype="8" fill="hold" grpId="0" nodeType="after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wipe(left)">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0" grpId="0" animBg="1"/>
      <p:bldP spid="71" grpId="0" animBg="1"/>
      <p:bldP spid="72" grpId="0" animBg="1"/>
      <p:bldP spid="73" grpId="0" animBg="1"/>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965455" y="1570488"/>
            <a:ext cx="4032448" cy="683264"/>
          </a:xfrm>
          <a:prstGeom prst="rect">
            <a:avLst/>
          </a:prstGeom>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lnSpc>
                <a:spcPct val="120000"/>
              </a:lnSpc>
              <a:defRPr/>
            </a:pPr>
            <a:r>
              <a:rPr lang="zh-CN" altLang="en-US" sz="3200" b="1" kern="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latin typeface="微软雅黑" pitchFamily="34" charset="-122"/>
                <a:ea typeface="微软雅黑" pitchFamily="34" charset="-122"/>
              </a:rPr>
              <a:t>教育对象面向</a:t>
            </a:r>
          </a:p>
        </p:txBody>
      </p:sp>
      <p:grpSp>
        <p:nvGrpSpPr>
          <p:cNvPr id="5" name="组合 4"/>
          <p:cNvGrpSpPr/>
          <p:nvPr/>
        </p:nvGrpSpPr>
        <p:grpSpPr>
          <a:xfrm>
            <a:off x="6384826" y="2220419"/>
            <a:ext cx="5184576" cy="1231068"/>
            <a:chOff x="679376" y="2985128"/>
            <a:chExt cx="2380456" cy="1235978"/>
          </a:xfrm>
        </p:grpSpPr>
        <p:sp>
          <p:nvSpPr>
            <p:cNvPr id="6" name="对角圆角矩形 5"/>
            <p:cNvSpPr/>
            <p:nvPr/>
          </p:nvSpPr>
          <p:spPr>
            <a:xfrm>
              <a:off x="683568" y="3073524"/>
              <a:ext cx="2376264" cy="1147582"/>
            </a:xfrm>
            <a:prstGeom prst="round2DiagRect">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b="1">
                <a:solidFill>
                  <a:srgbClr val="FFFF00"/>
                </a:solidFill>
                <a:latin typeface="微软雅黑" panose="020B0503020204020204" pitchFamily="34" charset="-122"/>
                <a:ea typeface="微软雅黑" panose="020B0503020204020204" pitchFamily="34" charset="-122"/>
              </a:endParaRPr>
            </a:p>
          </p:txBody>
        </p:sp>
        <p:sp>
          <p:nvSpPr>
            <p:cNvPr id="7" name="矩形 6"/>
            <p:cNvSpPr/>
            <p:nvPr/>
          </p:nvSpPr>
          <p:spPr>
            <a:xfrm>
              <a:off x="679376" y="2985128"/>
              <a:ext cx="2360240" cy="1235978"/>
            </a:xfrm>
            <a:prstGeom prst="rect">
              <a:avLst/>
            </a:prstGeom>
          </p:spPr>
          <p:txBody>
            <a:bodyPr wrap="square" lIns="121884" tIns="60941" rIns="121884" bIns="60941">
              <a:spAutoFit/>
            </a:bodyPr>
            <a:lstStyle/>
            <a:p>
              <a:pPr algn="ctr">
                <a:lnSpc>
                  <a:spcPct val="150000"/>
                </a:lnSpc>
              </a:pPr>
              <a:r>
                <a:rPr lang="zh-CN" altLang="en-US" sz="4800" b="1" dirty="0">
                  <a:solidFill>
                    <a:srgbClr val="FFFF00"/>
                  </a:solidFill>
                  <a:latin typeface="微软雅黑" panose="020B0503020204020204" pitchFamily="34" charset="-122"/>
                  <a:ea typeface="微软雅黑" panose="020B0503020204020204" pitchFamily="34" charset="-122"/>
                </a:rPr>
                <a:t>全体党员</a:t>
              </a:r>
            </a:p>
          </p:txBody>
        </p:sp>
      </p:grpSp>
      <p:grpSp>
        <p:nvGrpSpPr>
          <p:cNvPr id="17" name="组合 25"/>
          <p:cNvGrpSpPr>
            <a:grpSpLocks/>
          </p:cNvGrpSpPr>
          <p:nvPr/>
        </p:nvGrpSpPr>
        <p:grpSpPr bwMode="auto">
          <a:xfrm>
            <a:off x="912218" y="2564024"/>
            <a:ext cx="2496277" cy="1633061"/>
            <a:chOff x="-24130" y="-12305"/>
            <a:chExt cx="2438383" cy="1698157"/>
          </a:xfrm>
        </p:grpSpPr>
        <p:pic>
          <p:nvPicPr>
            <p:cNvPr id="18" name="五边形 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30" y="-12305"/>
              <a:ext cx="2438383" cy="1698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TextBox 28">
              <a:hlinkClick r:id="" action="ppaction://hlinkshowjump?jump=nextslide"/>
            </p:cNvPr>
            <p:cNvSpPr txBox="1">
              <a:spLocks noChangeArrowheads="1"/>
            </p:cNvSpPr>
            <p:nvPr/>
          </p:nvSpPr>
          <p:spPr bwMode="auto">
            <a:xfrm>
              <a:off x="145133" y="81278"/>
              <a:ext cx="1783789" cy="608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dist" eaLnBrk="1" hangingPunct="1"/>
              <a:r>
                <a:rPr lang="zh-CN" altLang="en-US" sz="3200" b="1" dirty="0">
                  <a:solidFill>
                    <a:srgbClr val="FFFF00"/>
                  </a:solidFill>
                  <a:latin typeface="微软雅黑" pitchFamily="34" charset="-122"/>
                  <a:ea typeface="微软雅黑" pitchFamily="34" charset="-122"/>
                </a:rPr>
                <a:t>关键少数</a:t>
              </a:r>
            </a:p>
          </p:txBody>
        </p:sp>
      </p:grpSp>
      <p:grpSp>
        <p:nvGrpSpPr>
          <p:cNvPr id="22" name="组合 25"/>
          <p:cNvGrpSpPr>
            <a:grpSpLocks/>
          </p:cNvGrpSpPr>
          <p:nvPr/>
        </p:nvGrpSpPr>
        <p:grpSpPr bwMode="auto">
          <a:xfrm>
            <a:off x="967880" y="4484238"/>
            <a:ext cx="2496277" cy="1633061"/>
            <a:chOff x="-24130" y="-12305"/>
            <a:chExt cx="2438383" cy="1698157"/>
          </a:xfrm>
        </p:grpSpPr>
        <p:pic>
          <p:nvPicPr>
            <p:cNvPr id="23" name="五边形 2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130" y="-12305"/>
              <a:ext cx="2438383" cy="1698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28">
              <a:hlinkClick r:id="" action="ppaction://hlinkshowjump?jump=nextslide"/>
            </p:cNvPr>
            <p:cNvSpPr txBox="1">
              <a:spLocks noChangeArrowheads="1"/>
            </p:cNvSpPr>
            <p:nvPr/>
          </p:nvSpPr>
          <p:spPr bwMode="auto">
            <a:xfrm>
              <a:off x="65976" y="87533"/>
              <a:ext cx="1847989" cy="5228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buFont typeface="Arial" charset="0"/>
                <a:defRPr>
                  <a:solidFill>
                    <a:schemeClr val="tx1"/>
                  </a:solidFill>
                  <a:latin typeface="Arial" charset="0"/>
                  <a:ea typeface="宋体" pitchFamily="2" charset="-122"/>
                </a:defRPr>
              </a:lvl6pPr>
              <a:lvl7pPr marL="2971800" indent="-228600" eaLnBrk="0" fontAlgn="base" hangingPunct="0">
                <a:spcBef>
                  <a:spcPct val="0"/>
                </a:spcBef>
                <a:spcAft>
                  <a:spcPct val="0"/>
                </a:spcAft>
                <a:buFont typeface="Arial" charset="0"/>
                <a:defRPr>
                  <a:solidFill>
                    <a:schemeClr val="tx1"/>
                  </a:solidFill>
                  <a:latin typeface="Arial" charset="0"/>
                  <a:ea typeface="宋体" pitchFamily="2" charset="-122"/>
                </a:defRPr>
              </a:lvl7pPr>
              <a:lvl8pPr marL="3429000" indent="-228600" eaLnBrk="0" fontAlgn="base" hangingPunct="0">
                <a:spcBef>
                  <a:spcPct val="0"/>
                </a:spcBef>
                <a:spcAft>
                  <a:spcPct val="0"/>
                </a:spcAft>
                <a:buFont typeface="Arial" charset="0"/>
                <a:defRPr>
                  <a:solidFill>
                    <a:schemeClr val="tx1"/>
                  </a:solidFill>
                  <a:latin typeface="Arial" charset="0"/>
                  <a:ea typeface="宋体" pitchFamily="2" charset="-122"/>
                </a:defRPr>
              </a:lvl8pPr>
              <a:lvl9pPr marL="3886200" indent="-228600" eaLnBrk="0" fontAlgn="base" hangingPunct="0">
                <a:spcBef>
                  <a:spcPct val="0"/>
                </a:spcBef>
                <a:spcAft>
                  <a:spcPct val="0"/>
                </a:spcAft>
                <a:buFont typeface="Arial" charset="0"/>
                <a:defRPr>
                  <a:solidFill>
                    <a:schemeClr val="tx1"/>
                  </a:solidFill>
                  <a:latin typeface="Arial" charset="0"/>
                  <a:ea typeface="宋体" pitchFamily="2" charset="-122"/>
                </a:defRPr>
              </a:lvl9pPr>
            </a:lstStyle>
            <a:p>
              <a:pPr algn="dist" eaLnBrk="1" hangingPunct="1"/>
              <a:r>
                <a:rPr lang="zh-CN" altLang="en-US" sz="2667" b="1" dirty="0">
                  <a:solidFill>
                    <a:srgbClr val="FFFF00"/>
                  </a:solidFill>
                  <a:latin typeface="微软雅黑" pitchFamily="34" charset="-122"/>
                  <a:ea typeface="微软雅黑" pitchFamily="34" charset="-122"/>
                </a:rPr>
                <a:t>集中性教育</a:t>
              </a:r>
            </a:p>
          </p:txBody>
        </p:sp>
      </p:grpSp>
      <p:grpSp>
        <p:nvGrpSpPr>
          <p:cNvPr id="38" name="组合 37"/>
          <p:cNvGrpSpPr/>
          <p:nvPr/>
        </p:nvGrpSpPr>
        <p:grpSpPr>
          <a:xfrm>
            <a:off x="3887406" y="2084851"/>
            <a:ext cx="1688985" cy="1701430"/>
            <a:chOff x="6556158" y="1824136"/>
            <a:chExt cx="1979612" cy="1981200"/>
          </a:xfrm>
        </p:grpSpPr>
        <p:grpSp>
          <p:nvGrpSpPr>
            <p:cNvPr id="39" name="组合 43"/>
            <p:cNvGrpSpPr>
              <a:grpSpLocks/>
            </p:cNvGrpSpPr>
            <p:nvPr/>
          </p:nvGrpSpPr>
          <p:grpSpPr bwMode="auto">
            <a:xfrm>
              <a:off x="6556158" y="1824136"/>
              <a:ext cx="1979612" cy="1981200"/>
              <a:chOff x="5217600" y="3058600"/>
              <a:chExt cx="1116000" cy="1116000"/>
            </a:xfrm>
          </p:grpSpPr>
          <p:sp>
            <p:nvSpPr>
              <p:cNvPr id="41"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7200" b="1" dirty="0">
                  <a:solidFill>
                    <a:srgbClr val="FFFF00"/>
                  </a:solidFill>
                  <a:latin typeface="微软雅黑" pitchFamily="34" charset="-122"/>
                  <a:ea typeface="微软雅黑" pitchFamily="34" charset="-122"/>
                </a:endParaRPr>
              </a:p>
            </p:txBody>
          </p:sp>
          <p:sp>
            <p:nvSpPr>
              <p:cNvPr id="42" name="椭圆 41"/>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200" dirty="0">
                  <a:solidFill>
                    <a:srgbClr val="FFFF00"/>
                  </a:solidFill>
                  <a:ea typeface="微软雅黑" pitchFamily="34" charset="-122"/>
                </a:endParaRPr>
              </a:p>
            </p:txBody>
          </p:sp>
        </p:grpSp>
        <p:sp>
          <p:nvSpPr>
            <p:cNvPr id="40" name="Text Box 29"/>
            <p:cNvSpPr txBox="1">
              <a:spLocks noChangeArrowheads="1"/>
            </p:cNvSpPr>
            <p:nvPr/>
          </p:nvSpPr>
          <p:spPr bwMode="gray">
            <a:xfrm>
              <a:off x="6818264" y="2160555"/>
              <a:ext cx="1531793" cy="1254348"/>
            </a:xfrm>
            <a:prstGeom prst="rect">
              <a:avLst/>
            </a:prstGeom>
            <a:noFill/>
            <a:ln>
              <a:noFill/>
            </a:ln>
            <a:effectLst/>
          </p:spPr>
          <p:txBody>
            <a:bodyPr>
              <a:spAutoFit/>
            </a:bodyPr>
            <a:lstStyle/>
            <a:p>
              <a:pPr algn="ctr">
                <a:buClr>
                  <a:schemeClr val="tx1"/>
                </a:buClr>
                <a:buSzPct val="120000"/>
                <a:defRPr/>
              </a:pPr>
              <a:r>
                <a:rPr lang="zh-CN" altLang="en-US" sz="3200" b="1" spc="400" dirty="0">
                  <a:ln w="12700" cmpd="sng">
                    <a:noFill/>
                    <a:prstDash val="solid"/>
                    <a:miter lim="800000"/>
                  </a:ln>
                  <a:solidFill>
                    <a:srgbClr val="FFFF00"/>
                  </a:solidFill>
                  <a:latin typeface="微软雅黑" pitchFamily="34" charset="-122"/>
                  <a:ea typeface="微软雅黑" pitchFamily="34" charset="-122"/>
                </a:rPr>
                <a:t>广大党员</a:t>
              </a:r>
            </a:p>
          </p:txBody>
        </p:sp>
      </p:grpSp>
      <p:grpSp>
        <p:nvGrpSpPr>
          <p:cNvPr id="43" name="组合 42"/>
          <p:cNvGrpSpPr/>
          <p:nvPr/>
        </p:nvGrpSpPr>
        <p:grpSpPr>
          <a:xfrm>
            <a:off x="3914485" y="4127625"/>
            <a:ext cx="1757917" cy="1701429"/>
            <a:chOff x="6542039" y="1824136"/>
            <a:chExt cx="2060405" cy="1981200"/>
          </a:xfrm>
        </p:grpSpPr>
        <p:grpSp>
          <p:nvGrpSpPr>
            <p:cNvPr id="44" name="组合 43"/>
            <p:cNvGrpSpPr>
              <a:grpSpLocks/>
            </p:cNvGrpSpPr>
            <p:nvPr/>
          </p:nvGrpSpPr>
          <p:grpSpPr bwMode="auto">
            <a:xfrm>
              <a:off x="6556158" y="1824136"/>
              <a:ext cx="1979612" cy="1981200"/>
              <a:chOff x="5217600" y="3058600"/>
              <a:chExt cx="1116000" cy="1116000"/>
            </a:xfrm>
          </p:grpSpPr>
          <p:sp>
            <p:nvSpPr>
              <p:cNvPr id="46" name="Oval 2"/>
              <p:cNvSpPr>
                <a:spLocks noChangeAspect="1" noChangeArrowheads="1"/>
              </p:cNvSpPr>
              <p:nvPr/>
            </p:nvSpPr>
            <p:spPr bwMode="auto">
              <a:xfrm>
                <a:off x="5217600" y="3058600"/>
                <a:ext cx="1116000" cy="1116000"/>
              </a:xfrm>
              <a:prstGeom prst="ellipse">
                <a:avLst/>
              </a:prstGeom>
              <a:solidFill>
                <a:srgbClr val="F20000"/>
              </a:solidFill>
              <a:ln w="25400">
                <a:noFill/>
              </a:ln>
              <a:effectLst>
                <a:outerShdw blurRad="225425" dist="38100" dir="5220000" algn="ctr">
                  <a:srgbClr val="000000">
                    <a:alpha val="33000"/>
                  </a:srgbClr>
                </a:outerShdw>
              </a:effectLst>
              <a:scene3d>
                <a:camera prst="orthographicFront"/>
                <a:lightRig rig="flat" dir="t"/>
              </a:scene3d>
              <a:sp3d extrusionH="304800" contourW="19050">
                <a:bevelT prst="convex"/>
                <a:bevelB w="0" h="0"/>
                <a:contourClr>
                  <a:srgbClr val="FF0000"/>
                </a:contourClr>
              </a:sp3d>
            </p:spPr>
            <p:style>
              <a:lnRef idx="1">
                <a:schemeClr val="accent2"/>
              </a:lnRef>
              <a:fillRef idx="3">
                <a:schemeClr val="accent2"/>
              </a:fillRef>
              <a:effectRef idx="2">
                <a:schemeClr val="accent2"/>
              </a:effectRef>
              <a:fontRef idx="minor">
                <a:schemeClr val="lt1"/>
              </a:fontRef>
            </p:style>
            <p:txBody>
              <a:bodyPr anchor="ctr">
                <a:sp3d/>
              </a:bodyPr>
              <a:lstStyle/>
              <a:p>
                <a:pPr algn="ctr" eaLnBrk="0" fontAlgn="ctr" hangingPunct="0">
                  <a:buClr>
                    <a:srgbClr val="FF0000"/>
                  </a:buClr>
                  <a:buSzPct val="70000"/>
                  <a:defRPr/>
                </a:pPr>
                <a:endParaRPr lang="fr-FR" altLang="zh-CN" sz="7200" b="1" dirty="0">
                  <a:solidFill>
                    <a:srgbClr val="FFFF00"/>
                  </a:solidFill>
                  <a:latin typeface="微软雅黑" pitchFamily="34" charset="-122"/>
                  <a:ea typeface="微软雅黑" pitchFamily="34" charset="-122"/>
                </a:endParaRPr>
              </a:p>
            </p:txBody>
          </p:sp>
          <p:sp>
            <p:nvSpPr>
              <p:cNvPr id="47" name="椭圆 46"/>
              <p:cNvSpPr>
                <a:spLocks/>
              </p:cNvSpPr>
              <p:nvPr/>
            </p:nvSpPr>
            <p:spPr>
              <a:xfrm rot="19388639">
                <a:off x="5222074" y="3126562"/>
                <a:ext cx="756231" cy="540115"/>
              </a:xfrm>
              <a:prstGeom prst="ellipse">
                <a:avLst/>
              </a:prstGeom>
              <a:gradFill flip="none" rotWithShape="1">
                <a:gsLst>
                  <a:gs pos="0">
                    <a:schemeClr val="bg1"/>
                  </a:gs>
                  <a:gs pos="45000">
                    <a:schemeClr val="bg1">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200" dirty="0">
                  <a:solidFill>
                    <a:srgbClr val="FFFF00"/>
                  </a:solidFill>
                  <a:ea typeface="微软雅黑" pitchFamily="34" charset="-122"/>
                </a:endParaRPr>
              </a:p>
            </p:txBody>
          </p:sp>
        </p:grpSp>
        <p:sp>
          <p:nvSpPr>
            <p:cNvPr id="45" name="Text Box 29"/>
            <p:cNvSpPr txBox="1">
              <a:spLocks noChangeArrowheads="1"/>
            </p:cNvSpPr>
            <p:nvPr/>
          </p:nvSpPr>
          <p:spPr bwMode="gray">
            <a:xfrm>
              <a:off x="6542039" y="2291553"/>
              <a:ext cx="2060405" cy="1254348"/>
            </a:xfrm>
            <a:prstGeom prst="rect">
              <a:avLst/>
            </a:prstGeom>
            <a:noFill/>
            <a:ln>
              <a:noFill/>
            </a:ln>
            <a:effectLst/>
          </p:spPr>
          <p:txBody>
            <a:bodyPr wrap="square">
              <a:spAutoFit/>
            </a:bodyPr>
            <a:lstStyle/>
            <a:p>
              <a:pPr algn="ctr">
                <a:buClr>
                  <a:schemeClr val="tx1"/>
                </a:buClr>
                <a:buSzPct val="120000"/>
                <a:defRPr/>
              </a:pPr>
              <a:r>
                <a:rPr lang="zh-CN" altLang="en-US" sz="3200" b="1" spc="400" dirty="0">
                  <a:ln w="12700" cmpd="sng">
                    <a:noFill/>
                    <a:prstDash val="solid"/>
                    <a:miter lim="800000"/>
                  </a:ln>
                  <a:solidFill>
                    <a:srgbClr val="FFFF00"/>
                  </a:solidFill>
                  <a:latin typeface="微软雅黑" pitchFamily="34" charset="-122"/>
                  <a:ea typeface="微软雅黑" pitchFamily="34" charset="-122"/>
                </a:rPr>
                <a:t>经常性教育</a:t>
              </a:r>
            </a:p>
          </p:txBody>
        </p:sp>
      </p:grpSp>
      <p:sp>
        <p:nvSpPr>
          <p:cNvPr id="48" name="矩形 47"/>
          <p:cNvSpPr/>
          <p:nvPr/>
        </p:nvSpPr>
        <p:spPr>
          <a:xfrm>
            <a:off x="6384827" y="3692743"/>
            <a:ext cx="5513887" cy="2061718"/>
          </a:xfrm>
          <a:prstGeom prst="rect">
            <a:avLst/>
          </a:prstGeom>
        </p:spPr>
        <p:txBody>
          <a:bodyPr wrap="square">
            <a:spAutoFit/>
          </a:bodyPr>
          <a:lstStyle/>
          <a:p>
            <a:r>
              <a:rPr lang="zh-CN" altLang="en-US" sz="2133" dirty="0"/>
              <a:t>开展“两学一做”学习教育，是落实党章关于加强党员教育管理要求、面向全体党员深化党内教育的重要实践，是推动党内教育从“关键少数”向广大党员拓展、从集中性教育向经常性教育延伸的重要举措，是加强党的思想政治建设的重要部署。</a:t>
            </a:r>
          </a:p>
        </p:txBody>
      </p:sp>
      <p:sp>
        <p:nvSpPr>
          <p:cNvPr id="25" name="矩形 24"/>
          <p:cNvSpPr/>
          <p:nvPr/>
        </p:nvSpPr>
        <p:spPr>
          <a:xfrm>
            <a:off x="1798824" y="236981"/>
            <a:ext cx="4070345" cy="584775"/>
          </a:xfrm>
          <a:prstGeom prst="rect">
            <a:avLst/>
          </a:prstGeom>
        </p:spPr>
        <p:txBody>
          <a:bodyPr wrap="none">
            <a:spAutoFit/>
          </a:bodyPr>
          <a:lstStyle/>
          <a:p>
            <a:r>
              <a:rPr lang="zh-CN" altLang="en-US" sz="3200" b="1" dirty="0">
                <a:solidFill>
                  <a:schemeClr val="bg1"/>
                </a:solidFill>
                <a:latin typeface="微软雅黑" pitchFamily="34" charset="-122"/>
                <a:ea typeface="微软雅黑" pitchFamily="34" charset="-122"/>
              </a:rPr>
              <a:t>一、</a:t>
            </a:r>
            <a:r>
              <a:rPr lang="en-US" altLang="zh-CN" sz="3200" b="1" dirty="0">
                <a:solidFill>
                  <a:schemeClr val="bg1"/>
                </a:solidFill>
                <a:latin typeface="微软雅黑" pitchFamily="34" charset="-122"/>
                <a:ea typeface="微软雅黑" pitchFamily="34" charset="-122"/>
              </a:rPr>
              <a:t>2017</a:t>
            </a:r>
            <a:r>
              <a:rPr lang="zh-CN" altLang="en-US" sz="3200" b="1" dirty="0">
                <a:solidFill>
                  <a:schemeClr val="bg1"/>
                </a:solidFill>
                <a:latin typeface="微软雅黑" pitchFamily="34" charset="-122"/>
                <a:ea typeface="微软雅黑" pitchFamily="34" charset="-122"/>
              </a:rPr>
              <a:t>年工作回顾</a:t>
            </a:r>
          </a:p>
        </p:txBody>
      </p:sp>
    </p:spTree>
    <p:extLst>
      <p:ext uri="{BB962C8B-B14F-4D97-AF65-F5344CB8AC3E}">
        <p14:creationId xmlns:p14="http://schemas.microsoft.com/office/powerpoint/2010/main" val="464080598"/>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5"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0-#ppt_w/2"/>
                                          </p:val>
                                        </p:tav>
                                        <p:tav tm="100000">
                                          <p:val>
                                            <p:strVal val="#ppt_x"/>
                                          </p:val>
                                        </p:tav>
                                      </p:tavLst>
                                    </p:anim>
                                    <p:anim calcmode="lin" valueType="num">
                                      <p:cBhvr additive="base">
                                        <p:cTn id="8" dur="5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additive="base">
                                        <p:cTn id="11" dur="500" fill="hold"/>
                                        <p:tgtEl>
                                          <p:spTgt spid="22"/>
                                        </p:tgtEl>
                                        <p:attrNameLst>
                                          <p:attrName>ppt_x</p:attrName>
                                        </p:attrNameLst>
                                      </p:cBhvr>
                                      <p:tavLst>
                                        <p:tav tm="0">
                                          <p:val>
                                            <p:strVal val="0-#ppt_w/2"/>
                                          </p:val>
                                        </p:tav>
                                        <p:tav tm="100000">
                                          <p:val>
                                            <p:strVal val="#ppt_x"/>
                                          </p:val>
                                        </p:tav>
                                      </p:tavLst>
                                    </p:anim>
                                    <p:anim calcmode="lin" valueType="num">
                                      <p:cBhvr additive="base">
                                        <p:cTn id="12" dur="500" fill="hold"/>
                                        <p:tgtEl>
                                          <p:spTgt spid="22"/>
                                        </p:tgtEl>
                                        <p:attrNameLst>
                                          <p:attrName>ppt_y</p:attrName>
                                        </p:attrNameLst>
                                      </p:cBhvr>
                                      <p:tavLst>
                                        <p:tav tm="0">
                                          <p:val>
                                            <p:strVal val="#ppt_y"/>
                                          </p:val>
                                        </p:tav>
                                        <p:tav tm="100000">
                                          <p:val>
                                            <p:strVal val="#ppt_y"/>
                                          </p:val>
                                        </p:tav>
                                      </p:tavLst>
                                    </p:anim>
                                  </p:childTnLst>
                                </p:cTn>
                              </p:par>
                            </p:childTnLst>
                          </p:cTn>
                        </p:par>
                        <p:par>
                          <p:cTn id="13" fill="hold">
                            <p:stCondLst>
                              <p:cond delay="500"/>
                            </p:stCondLst>
                            <p:childTnLst>
                              <p:par>
                                <p:cTn id="14" presetID="23" presetClass="entr" presetSubtype="32" fill="hold" nodeType="afterEffect">
                                  <p:stCondLst>
                                    <p:cond delay="0"/>
                                  </p:stCondLst>
                                  <p:childTnLst>
                                    <p:set>
                                      <p:cBhvr>
                                        <p:cTn id="15" dur="1" fill="hold">
                                          <p:stCondLst>
                                            <p:cond delay="0"/>
                                          </p:stCondLst>
                                        </p:cTn>
                                        <p:tgtEl>
                                          <p:spTgt spid="38"/>
                                        </p:tgtEl>
                                        <p:attrNameLst>
                                          <p:attrName>style.visibility</p:attrName>
                                        </p:attrNameLst>
                                      </p:cBhvr>
                                      <p:to>
                                        <p:strVal val="visible"/>
                                      </p:to>
                                    </p:set>
                                    <p:anim calcmode="lin" valueType="num">
                                      <p:cBhvr>
                                        <p:cTn id="16" dur="500" fill="hold"/>
                                        <p:tgtEl>
                                          <p:spTgt spid="38"/>
                                        </p:tgtEl>
                                        <p:attrNameLst>
                                          <p:attrName>ppt_w</p:attrName>
                                        </p:attrNameLst>
                                      </p:cBhvr>
                                      <p:tavLst>
                                        <p:tav tm="0">
                                          <p:val>
                                            <p:strVal val="4*#ppt_w"/>
                                          </p:val>
                                        </p:tav>
                                        <p:tav tm="100000">
                                          <p:val>
                                            <p:strVal val="#ppt_w"/>
                                          </p:val>
                                        </p:tav>
                                      </p:tavLst>
                                    </p:anim>
                                    <p:anim calcmode="lin" valueType="num">
                                      <p:cBhvr>
                                        <p:cTn id="17" dur="500" fill="hold"/>
                                        <p:tgtEl>
                                          <p:spTgt spid="38"/>
                                        </p:tgtEl>
                                        <p:attrNameLst>
                                          <p:attrName>ppt_h</p:attrName>
                                        </p:attrNameLst>
                                      </p:cBhvr>
                                      <p:tavLst>
                                        <p:tav tm="0">
                                          <p:val>
                                            <p:strVal val="4*#ppt_h"/>
                                          </p:val>
                                        </p:tav>
                                        <p:tav tm="100000">
                                          <p:val>
                                            <p:strVal val="#ppt_h"/>
                                          </p:val>
                                        </p:tav>
                                      </p:tavLst>
                                    </p:anim>
                                  </p:childTnLst>
                                </p:cTn>
                              </p:par>
                              <p:par>
                                <p:cTn id="18" presetID="8" presetClass="emph" presetSubtype="0" fill="hold" nodeType="withEffect">
                                  <p:stCondLst>
                                    <p:cond delay="0"/>
                                  </p:stCondLst>
                                  <p:childTnLst>
                                    <p:animRot by="21600000">
                                      <p:cBhvr>
                                        <p:cTn id="19" dur="500" fill="hold"/>
                                        <p:tgtEl>
                                          <p:spTgt spid="38"/>
                                        </p:tgtEl>
                                        <p:attrNameLst>
                                          <p:attrName>r</p:attrName>
                                        </p:attrNameLst>
                                      </p:cBhvr>
                                    </p:animRot>
                                  </p:childTnLst>
                                </p:cTn>
                              </p:par>
                            </p:childTnLst>
                          </p:cTn>
                        </p:par>
                        <p:par>
                          <p:cTn id="20" fill="hold">
                            <p:stCondLst>
                              <p:cond delay="1000"/>
                            </p:stCondLst>
                            <p:childTnLst>
                              <p:par>
                                <p:cTn id="21" presetID="23" presetClass="entr" presetSubtype="32" fill="hold" nodeType="afterEffect">
                                  <p:stCondLst>
                                    <p:cond delay="0"/>
                                  </p:stCondLst>
                                  <p:childTnLst>
                                    <p:set>
                                      <p:cBhvr>
                                        <p:cTn id="22" dur="1" fill="hold">
                                          <p:stCondLst>
                                            <p:cond delay="0"/>
                                          </p:stCondLst>
                                        </p:cTn>
                                        <p:tgtEl>
                                          <p:spTgt spid="43"/>
                                        </p:tgtEl>
                                        <p:attrNameLst>
                                          <p:attrName>style.visibility</p:attrName>
                                        </p:attrNameLst>
                                      </p:cBhvr>
                                      <p:to>
                                        <p:strVal val="visible"/>
                                      </p:to>
                                    </p:set>
                                    <p:anim calcmode="lin" valueType="num">
                                      <p:cBhvr>
                                        <p:cTn id="23" dur="500" fill="hold"/>
                                        <p:tgtEl>
                                          <p:spTgt spid="43"/>
                                        </p:tgtEl>
                                        <p:attrNameLst>
                                          <p:attrName>ppt_w</p:attrName>
                                        </p:attrNameLst>
                                      </p:cBhvr>
                                      <p:tavLst>
                                        <p:tav tm="0">
                                          <p:val>
                                            <p:strVal val="4*#ppt_w"/>
                                          </p:val>
                                        </p:tav>
                                        <p:tav tm="100000">
                                          <p:val>
                                            <p:strVal val="#ppt_w"/>
                                          </p:val>
                                        </p:tav>
                                      </p:tavLst>
                                    </p:anim>
                                    <p:anim calcmode="lin" valueType="num">
                                      <p:cBhvr>
                                        <p:cTn id="24" dur="500" fill="hold"/>
                                        <p:tgtEl>
                                          <p:spTgt spid="43"/>
                                        </p:tgtEl>
                                        <p:attrNameLst>
                                          <p:attrName>ppt_h</p:attrName>
                                        </p:attrNameLst>
                                      </p:cBhvr>
                                      <p:tavLst>
                                        <p:tav tm="0">
                                          <p:val>
                                            <p:strVal val="4*#ppt_h"/>
                                          </p:val>
                                        </p:tav>
                                        <p:tav tm="100000">
                                          <p:val>
                                            <p:strVal val="#ppt_h"/>
                                          </p:val>
                                        </p:tav>
                                      </p:tavLst>
                                    </p:anim>
                                  </p:childTnLst>
                                </p:cTn>
                              </p:par>
                              <p:par>
                                <p:cTn id="25" presetID="8" presetClass="emph" presetSubtype="0" fill="hold" nodeType="withEffect">
                                  <p:stCondLst>
                                    <p:cond delay="0"/>
                                  </p:stCondLst>
                                  <p:childTnLst>
                                    <p:animRot by="21600000">
                                      <p:cBhvr>
                                        <p:cTn id="26" dur="500" fill="hold"/>
                                        <p:tgtEl>
                                          <p:spTgt spid="43"/>
                                        </p:tgtEl>
                                        <p:attrNameLst>
                                          <p:attrName>r</p:attrName>
                                        </p:attrNameLst>
                                      </p:cBhvr>
                                    </p:animRot>
                                  </p:childTnLst>
                                </p:cTn>
                              </p:par>
                            </p:childTnLst>
                          </p:cTn>
                        </p:par>
                        <p:par>
                          <p:cTn id="27" fill="hold">
                            <p:stCondLst>
                              <p:cond delay="1500"/>
                            </p:stCondLst>
                            <p:childTnLst>
                              <p:par>
                                <p:cTn id="28" presetID="47"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1000"/>
                                        <p:tgtEl>
                                          <p:spTgt spid="3"/>
                                        </p:tgtEl>
                                      </p:cBhvr>
                                    </p:animEffect>
                                    <p:anim calcmode="lin" valueType="num">
                                      <p:cBhvr>
                                        <p:cTn id="31" dur="1000" fill="hold"/>
                                        <p:tgtEl>
                                          <p:spTgt spid="3"/>
                                        </p:tgtEl>
                                        <p:attrNameLst>
                                          <p:attrName>ppt_x</p:attrName>
                                        </p:attrNameLst>
                                      </p:cBhvr>
                                      <p:tavLst>
                                        <p:tav tm="0">
                                          <p:val>
                                            <p:strVal val="#ppt_x"/>
                                          </p:val>
                                        </p:tav>
                                        <p:tav tm="100000">
                                          <p:val>
                                            <p:strVal val="#ppt_x"/>
                                          </p:val>
                                        </p:tav>
                                      </p:tavLst>
                                    </p:anim>
                                    <p:anim calcmode="lin" valueType="num">
                                      <p:cBhvr>
                                        <p:cTn id="32" dur="1000" fill="hold"/>
                                        <p:tgtEl>
                                          <p:spTgt spid="3"/>
                                        </p:tgtEl>
                                        <p:attrNameLst>
                                          <p:attrName>ppt_y</p:attrName>
                                        </p:attrNameLst>
                                      </p:cBhvr>
                                      <p:tavLst>
                                        <p:tav tm="0">
                                          <p:val>
                                            <p:strVal val="#ppt_y-.1"/>
                                          </p:val>
                                        </p:tav>
                                        <p:tav tm="100000">
                                          <p:val>
                                            <p:strVal val="#ppt_y"/>
                                          </p:val>
                                        </p:tav>
                                      </p:tavLst>
                                    </p:anim>
                                  </p:childTnLst>
                                </p:cTn>
                              </p:par>
                            </p:childTnLst>
                          </p:cTn>
                        </p:par>
                        <p:par>
                          <p:cTn id="33" fill="hold">
                            <p:stCondLst>
                              <p:cond delay="2500"/>
                            </p:stCondLst>
                            <p:childTnLst>
                              <p:par>
                                <p:cTn id="34" presetID="10" presetClass="entr" presetSubtype="0" fill="hold" nodeType="after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fade">
                                      <p:cBhvr>
                                        <p:cTn id="36" dur="500"/>
                                        <p:tgtEl>
                                          <p:spTgt spid="5"/>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left)">
                                      <p:cBhvr>
                                        <p:cTn id="40" dur="500"/>
                                        <p:tgtEl>
                                          <p:spTgt spid="48"/>
                                        </p:tgtEl>
                                      </p:cBhvr>
                                    </p:animEffect>
                                  </p:childTnLst>
                                </p:cTn>
                              </p:par>
                            </p:childTnLst>
                          </p:cTn>
                        </p:par>
                        <p:par>
                          <p:cTn id="41" fill="hold">
                            <p:stCondLst>
                              <p:cond delay="3500"/>
                            </p:stCondLst>
                            <p:childTnLst>
                              <p:par>
                                <p:cTn id="42" presetID="22" presetClass="entr" presetSubtype="8" fill="hold" grpId="0" nodeType="after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wipe(left)">
                                      <p:cBhvr>
                                        <p:cTn id="44"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8" grpId="0"/>
      <p:bldP spid="2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p:cNvSpPr>
          <p:nvPr/>
        </p:nvSpPr>
        <p:spPr bwMode="auto">
          <a:xfrm>
            <a:off x="1563589" y="1377322"/>
            <a:ext cx="9429749" cy="4643967"/>
          </a:xfrm>
          <a:custGeom>
            <a:avLst/>
            <a:gdLst>
              <a:gd name="T0" fmla="*/ 97 w 9549"/>
              <a:gd name="T1" fmla="*/ 0 h 4700"/>
              <a:gd name="T2" fmla="*/ 9452 w 9549"/>
              <a:gd name="T3" fmla="*/ 0 h 4700"/>
              <a:gd name="T4" fmla="*/ 9549 w 9549"/>
              <a:gd name="T5" fmla="*/ 97 h 4700"/>
              <a:gd name="T6" fmla="*/ 9549 w 9549"/>
              <a:gd name="T7" fmla="*/ 4603 h 4700"/>
              <a:gd name="T8" fmla="*/ 9452 w 9549"/>
              <a:gd name="T9" fmla="*/ 4700 h 4700"/>
              <a:gd name="T10" fmla="*/ 97 w 9549"/>
              <a:gd name="T11" fmla="*/ 4700 h 4700"/>
              <a:gd name="T12" fmla="*/ 0 w 9549"/>
              <a:gd name="T13" fmla="*/ 4603 h 4700"/>
              <a:gd name="T14" fmla="*/ 0 w 9549"/>
              <a:gd name="T15" fmla="*/ 97 h 4700"/>
              <a:gd name="T16" fmla="*/ 97 w 9549"/>
              <a:gd name="T17" fmla="*/ 0 h 4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549" h="4700">
                <a:moveTo>
                  <a:pt x="97" y="0"/>
                </a:moveTo>
                <a:lnTo>
                  <a:pt x="9452" y="0"/>
                </a:lnTo>
                <a:cubicBezTo>
                  <a:pt x="9505" y="0"/>
                  <a:pt x="9549" y="43"/>
                  <a:pt x="9549" y="97"/>
                </a:cubicBezTo>
                <a:lnTo>
                  <a:pt x="9549" y="4603"/>
                </a:lnTo>
                <a:cubicBezTo>
                  <a:pt x="9549" y="4656"/>
                  <a:pt x="9505" y="4700"/>
                  <a:pt x="9452" y="4700"/>
                </a:cubicBezTo>
                <a:lnTo>
                  <a:pt x="97" y="4700"/>
                </a:lnTo>
                <a:cubicBezTo>
                  <a:pt x="44" y="4700"/>
                  <a:pt x="0" y="4656"/>
                  <a:pt x="0" y="4603"/>
                </a:cubicBezTo>
                <a:lnTo>
                  <a:pt x="0" y="97"/>
                </a:lnTo>
                <a:cubicBezTo>
                  <a:pt x="0" y="43"/>
                  <a:pt x="44" y="0"/>
                  <a:pt x="97" y="0"/>
                </a:cubicBezTo>
                <a:close/>
              </a:path>
            </a:pathLst>
          </a:cu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6" name="Freeform 6"/>
          <p:cNvSpPr>
            <a:spLocks/>
          </p:cNvSpPr>
          <p:nvPr/>
        </p:nvSpPr>
        <p:spPr bwMode="auto">
          <a:xfrm>
            <a:off x="1432356" y="1108505"/>
            <a:ext cx="3230033" cy="258233"/>
          </a:xfrm>
          <a:custGeom>
            <a:avLst/>
            <a:gdLst>
              <a:gd name="T0" fmla="*/ 249 w 3270"/>
              <a:gd name="T1" fmla="*/ 261 h 261"/>
              <a:gd name="T2" fmla="*/ 3270 w 3270"/>
              <a:gd name="T3" fmla="*/ 261 h 261"/>
              <a:gd name="T4" fmla="*/ 3022 w 3270"/>
              <a:gd name="T5" fmla="*/ 0 h 261"/>
              <a:gd name="T6" fmla="*/ 0 w 3270"/>
              <a:gd name="T7" fmla="*/ 0 h 261"/>
              <a:gd name="T8" fmla="*/ 249 w 3270"/>
              <a:gd name="T9" fmla="*/ 261 h 261"/>
            </a:gdLst>
            <a:ahLst/>
            <a:cxnLst>
              <a:cxn ang="0">
                <a:pos x="T0" y="T1"/>
              </a:cxn>
              <a:cxn ang="0">
                <a:pos x="T2" y="T3"/>
              </a:cxn>
              <a:cxn ang="0">
                <a:pos x="T4" y="T5"/>
              </a:cxn>
              <a:cxn ang="0">
                <a:pos x="T6" y="T7"/>
              </a:cxn>
              <a:cxn ang="0">
                <a:pos x="T8" y="T9"/>
              </a:cxn>
            </a:cxnLst>
            <a:rect l="0" t="0" r="r" b="b"/>
            <a:pathLst>
              <a:path w="3270" h="261">
                <a:moveTo>
                  <a:pt x="249" y="261"/>
                </a:moveTo>
                <a:lnTo>
                  <a:pt x="3270" y="261"/>
                </a:lnTo>
                <a:lnTo>
                  <a:pt x="3022" y="0"/>
                </a:lnTo>
                <a:lnTo>
                  <a:pt x="0" y="0"/>
                </a:lnTo>
                <a:lnTo>
                  <a:pt x="249" y="261"/>
                </a:lnTo>
                <a:close/>
              </a:path>
            </a:pathLst>
          </a:custGeom>
          <a:solidFill>
            <a:srgbClr val="740000"/>
          </a:solidFill>
          <a:ln>
            <a:noFill/>
          </a:ln>
        </p:spPr>
        <p:txBody>
          <a:bodyPr vert="horz" wrap="square" lIns="121920" tIns="60960" rIns="121920" bIns="60960" numCol="1" anchor="t" anchorCtr="0" compatLnSpc="1">
            <a:prstTxWarp prst="textNoShape">
              <a:avLst/>
            </a:prstTxWarp>
          </a:bodyPr>
          <a:lstStyle/>
          <a:p>
            <a:endParaRPr lang="zh-CN" altLang="en-US" sz="2489">
              <a:solidFill>
                <a:srgbClr val="FEAE01"/>
              </a:solidFill>
              <a:latin typeface="微软雅黑" panose="020B0503020204020204" pitchFamily="34" charset="-122"/>
              <a:ea typeface="微软雅黑" panose="020B0503020204020204" pitchFamily="34" charset="-122"/>
            </a:endParaRPr>
          </a:p>
        </p:txBody>
      </p:sp>
      <p:sp>
        <p:nvSpPr>
          <p:cNvPr id="7" name="Freeform 7"/>
          <p:cNvSpPr>
            <a:spLocks/>
          </p:cNvSpPr>
          <p:nvPr/>
        </p:nvSpPr>
        <p:spPr bwMode="auto">
          <a:xfrm>
            <a:off x="1432356" y="1108505"/>
            <a:ext cx="2984500" cy="2072217"/>
          </a:xfrm>
          <a:custGeom>
            <a:avLst/>
            <a:gdLst>
              <a:gd name="T0" fmla="*/ 3022 w 3022"/>
              <a:gd name="T1" fmla="*/ 0 h 2098"/>
              <a:gd name="T2" fmla="*/ 0 w 3022"/>
              <a:gd name="T3" fmla="*/ 0 h 2098"/>
              <a:gd name="T4" fmla="*/ 0 w 3022"/>
              <a:gd name="T5" fmla="*/ 2098 h 2098"/>
              <a:gd name="T6" fmla="*/ 2165 w 3022"/>
              <a:gd name="T7" fmla="*/ 2098 h 2098"/>
              <a:gd name="T8" fmla="*/ 3022 w 3022"/>
              <a:gd name="T9" fmla="*/ 0 h 2098"/>
            </a:gdLst>
            <a:ahLst/>
            <a:cxnLst>
              <a:cxn ang="0">
                <a:pos x="T0" y="T1"/>
              </a:cxn>
              <a:cxn ang="0">
                <a:pos x="T2" y="T3"/>
              </a:cxn>
              <a:cxn ang="0">
                <a:pos x="T4" y="T5"/>
              </a:cxn>
              <a:cxn ang="0">
                <a:pos x="T6" y="T7"/>
              </a:cxn>
              <a:cxn ang="0">
                <a:pos x="T8" y="T9"/>
              </a:cxn>
            </a:cxnLst>
            <a:rect l="0" t="0" r="r" b="b"/>
            <a:pathLst>
              <a:path w="3022" h="2098">
                <a:moveTo>
                  <a:pt x="3022" y="0"/>
                </a:moveTo>
                <a:lnTo>
                  <a:pt x="0" y="0"/>
                </a:lnTo>
                <a:lnTo>
                  <a:pt x="0" y="2098"/>
                </a:lnTo>
                <a:lnTo>
                  <a:pt x="2165" y="2098"/>
                </a:lnTo>
                <a:lnTo>
                  <a:pt x="3022" y="0"/>
                </a:lnTo>
                <a:close/>
              </a:path>
            </a:pathLst>
          </a:custGeom>
          <a:solidFill>
            <a:srgbClr val="C00000"/>
          </a:solidFill>
          <a:ln>
            <a:noFill/>
          </a:ln>
        </p:spPr>
        <p:txBody>
          <a:bodyPr vert="horz" wrap="square" lIns="121920" tIns="60960" rIns="121920" bIns="60960" numCol="1" anchor="t" anchorCtr="0" compatLnSpc="1">
            <a:prstTxWarp prst="textNoShape">
              <a:avLst/>
            </a:prstTxWarp>
          </a:bodyPr>
          <a:lstStyle/>
          <a:p>
            <a:endParaRPr lang="zh-CN" altLang="en-US" sz="2489">
              <a:solidFill>
                <a:srgbClr val="FEAE01"/>
              </a:solidFill>
              <a:latin typeface="微软雅黑" panose="020B0503020204020204" pitchFamily="34" charset="-122"/>
              <a:ea typeface="微软雅黑" panose="020B0503020204020204" pitchFamily="34" charset="-122"/>
            </a:endParaRPr>
          </a:p>
        </p:txBody>
      </p:sp>
      <p:sp>
        <p:nvSpPr>
          <p:cNvPr id="9" name="TextBox 8"/>
          <p:cNvSpPr txBox="1"/>
          <p:nvPr/>
        </p:nvSpPr>
        <p:spPr>
          <a:xfrm>
            <a:off x="2245524" y="1328900"/>
            <a:ext cx="931724" cy="1733680"/>
          </a:xfrm>
          <a:prstGeom prst="rect">
            <a:avLst/>
          </a:prstGeom>
          <a:noFill/>
        </p:spPr>
        <p:txBody>
          <a:bodyPr wrap="square" rtlCol="0">
            <a:spAutoFit/>
          </a:bodyPr>
          <a:lstStyle/>
          <a:p>
            <a:r>
              <a:rPr lang="en-US" altLang="zh-CN" sz="10666" b="1" dirty="0">
                <a:solidFill>
                  <a:srgbClr val="F8F8F8"/>
                </a:solidFill>
                <a:latin typeface="微软雅黑" panose="020B0503020204020204" pitchFamily="34" charset="-122"/>
                <a:ea typeface="微软雅黑" panose="020B0503020204020204" pitchFamily="34" charset="-122"/>
              </a:rPr>
              <a:t>2</a:t>
            </a:r>
            <a:endParaRPr lang="zh-CN" altLang="en-US" sz="10666" b="1" dirty="0">
              <a:solidFill>
                <a:srgbClr val="F8F8F8"/>
              </a:solidFill>
              <a:latin typeface="微软雅黑" panose="020B0503020204020204" pitchFamily="34" charset="-122"/>
              <a:ea typeface="微软雅黑" panose="020B0503020204020204" pitchFamily="34" charset="-122"/>
            </a:endParaRPr>
          </a:p>
        </p:txBody>
      </p:sp>
      <p:sp>
        <p:nvSpPr>
          <p:cNvPr id="11" name="Rectangle 13"/>
          <p:cNvSpPr>
            <a:spLocks noChangeArrowheads="1"/>
          </p:cNvSpPr>
          <p:nvPr/>
        </p:nvSpPr>
        <p:spPr bwMode="auto">
          <a:xfrm>
            <a:off x="1553078" y="2282723"/>
            <a:ext cx="753668" cy="47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zh-CN" sz="3067" dirty="0">
                <a:solidFill>
                  <a:srgbClr val="FFFFFF"/>
                </a:solidFill>
                <a:latin typeface="微软雅黑" panose="020B0503020204020204" pitchFamily="34" charset="-122"/>
                <a:ea typeface="微软雅黑" panose="020B0503020204020204" pitchFamily="34" charset="-122"/>
              </a:rPr>
              <a:t>Part</a:t>
            </a:r>
            <a:endParaRPr lang="zh-CN" altLang="zh-CN" sz="2489" dirty="0">
              <a:solidFill>
                <a:srgbClr val="FEAE01"/>
              </a:solidFill>
              <a:latin typeface="微软雅黑" panose="020B0503020204020204" pitchFamily="34" charset="-122"/>
              <a:ea typeface="微软雅黑" panose="020B0503020204020204" pitchFamily="34" charset="-122"/>
            </a:endParaRPr>
          </a:p>
        </p:txBody>
      </p:sp>
      <p:sp>
        <p:nvSpPr>
          <p:cNvPr id="2" name="矩形 1"/>
          <p:cNvSpPr/>
          <p:nvPr/>
        </p:nvSpPr>
        <p:spPr>
          <a:xfrm>
            <a:off x="4272592" y="3945949"/>
            <a:ext cx="6662401" cy="913007"/>
          </a:xfrm>
          <a:prstGeom prst="rect">
            <a:avLst/>
          </a:prstGeom>
        </p:spPr>
        <p:txBody>
          <a:bodyPr wrap="none">
            <a:spAutoFit/>
          </a:bodyPr>
          <a:lstStyle/>
          <a:p>
            <a:r>
              <a:rPr lang="en-US" altLang="zh-CN" sz="5333"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2018</a:t>
            </a:r>
            <a:r>
              <a:rPr lang="zh-CN" altLang="en-US" sz="5333" b="1" dirty="0">
                <a:gradFill flip="none" rotWithShape="1">
                  <a:gsLst>
                    <a:gs pos="0">
                      <a:srgbClr val="FF0000">
                        <a:shade val="30000"/>
                        <a:satMod val="115000"/>
                      </a:srgbClr>
                    </a:gs>
                    <a:gs pos="50000">
                      <a:srgbClr val="FF0000">
                        <a:shade val="67500"/>
                        <a:satMod val="115000"/>
                      </a:srgbClr>
                    </a:gs>
                    <a:gs pos="100000">
                      <a:srgbClr val="FF0000">
                        <a:shade val="100000"/>
                        <a:satMod val="115000"/>
                      </a:srgbClr>
                    </a:gs>
                  </a:gsLst>
                  <a:lin ang="5400000" scaled="1"/>
                  <a:tileRect/>
                </a:gra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年工作总体部署</a:t>
            </a:r>
          </a:p>
        </p:txBody>
      </p:sp>
      <p:pic>
        <p:nvPicPr>
          <p:cNvPr id="13" name="图片 1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71209" y="481193"/>
            <a:ext cx="8007267" cy="2875380"/>
          </a:xfrm>
          <a:prstGeom prst="rect">
            <a:avLst/>
          </a:prstGeom>
        </p:spPr>
      </p:pic>
      <p:pic>
        <p:nvPicPr>
          <p:cNvPr id="16" name="图片 1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94" y="4895088"/>
            <a:ext cx="12192000" cy="1962912"/>
          </a:xfrm>
          <a:prstGeom prst="rect">
            <a:avLst/>
          </a:prstGeom>
        </p:spPr>
      </p:pic>
      <p:pic>
        <p:nvPicPr>
          <p:cNvPr id="15" name="图片 1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flipH="1">
            <a:off x="9622775" y="5012282"/>
            <a:ext cx="2374900" cy="1181100"/>
          </a:xfrm>
          <a:prstGeom prst="rect">
            <a:avLst/>
          </a:prstGeom>
        </p:spPr>
      </p:pic>
    </p:spTree>
    <p:extLst>
      <p:ext uri="{BB962C8B-B14F-4D97-AF65-F5344CB8AC3E}">
        <p14:creationId xmlns:p14="http://schemas.microsoft.com/office/powerpoint/2010/main" val="2895556567"/>
      </p:ext>
    </p:extLst>
  </p:cSld>
  <p:clrMapOvr>
    <a:masterClrMapping/>
  </p:clrMapOvr>
  <mc:AlternateContent xmlns:mc="http://schemas.openxmlformats.org/markup-compatibility/2006" xmlns:p14="http://schemas.microsoft.com/office/powerpoint/2010/main">
    <mc:Choice Requires="p14">
      <p:transition p14:dur="0" advTm="3000">
        <p:sndAc>
          <p:stSnd loop="1">
            <p:snd r:embed="rId3" name="欧美大气1.wav"/>
          </p:stSnd>
        </p:sndAc>
      </p:transition>
    </mc:Choice>
    <mc:Fallback xmlns="">
      <p:transition advTm="3000">
        <p:sndAc>
          <p:stSnd loop="1">
            <p:snd r:embed="rId7" name="欧美大气1.wav"/>
          </p:stSnd>
        </p:sndAc>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up)">
                                      <p:cBhvr>
                                        <p:cTn id="11" dur="500"/>
                                        <p:tgtEl>
                                          <p:spTgt spid="7"/>
                                        </p:tgtEl>
                                      </p:cBhvr>
                                    </p:animEffect>
                                  </p:childTnLst>
                                </p:cTn>
                              </p:par>
                            </p:childTnLst>
                          </p:cTn>
                        </p:par>
                        <p:par>
                          <p:cTn id="12" fill="hold">
                            <p:stCondLst>
                              <p:cond delay="1000"/>
                            </p:stCondLst>
                            <p:childTnLst>
                              <p:par>
                                <p:cTn id="13" presetID="31"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 calcmode="lin" valueType="num">
                                      <p:cBhvr>
                                        <p:cTn id="17" dur="500" fill="hold"/>
                                        <p:tgtEl>
                                          <p:spTgt spid="9"/>
                                        </p:tgtEl>
                                        <p:attrNameLst>
                                          <p:attrName>style.rotation</p:attrName>
                                        </p:attrNameLst>
                                      </p:cBhvr>
                                      <p:tavLst>
                                        <p:tav tm="0">
                                          <p:val>
                                            <p:fltVal val="90"/>
                                          </p:val>
                                        </p:tav>
                                        <p:tav tm="100000">
                                          <p:val>
                                            <p:fltVal val="0"/>
                                          </p:val>
                                        </p:tav>
                                      </p:tavLst>
                                    </p:anim>
                                    <p:animEffect transition="in" filter="fade">
                                      <p:cBhvr>
                                        <p:cTn id="18" dur="500"/>
                                        <p:tgtEl>
                                          <p:spTgt spid="9"/>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500" fill="hold"/>
                                        <p:tgtEl>
                                          <p:spTgt spid="11"/>
                                        </p:tgtEl>
                                        <p:attrNameLst>
                                          <p:attrName>ppt_w</p:attrName>
                                        </p:attrNameLst>
                                      </p:cBhvr>
                                      <p:tavLst>
                                        <p:tav tm="0">
                                          <p:val>
                                            <p:fltVal val="0"/>
                                          </p:val>
                                        </p:tav>
                                        <p:tav tm="100000">
                                          <p:val>
                                            <p:strVal val="#ppt_w"/>
                                          </p:val>
                                        </p:tav>
                                      </p:tavLst>
                                    </p:anim>
                                    <p:anim calcmode="lin" valueType="num">
                                      <p:cBhvr>
                                        <p:cTn id="22" dur="500" fill="hold"/>
                                        <p:tgtEl>
                                          <p:spTgt spid="11"/>
                                        </p:tgtEl>
                                        <p:attrNameLst>
                                          <p:attrName>ppt_h</p:attrName>
                                        </p:attrNameLst>
                                      </p:cBhvr>
                                      <p:tavLst>
                                        <p:tav tm="0">
                                          <p:val>
                                            <p:fltVal val="0"/>
                                          </p:val>
                                        </p:tav>
                                        <p:tav tm="100000">
                                          <p:val>
                                            <p:strVal val="#ppt_h"/>
                                          </p:val>
                                        </p:tav>
                                      </p:tavLst>
                                    </p:anim>
                                    <p:anim calcmode="lin" valueType="num">
                                      <p:cBhvr>
                                        <p:cTn id="23" dur="500" fill="hold"/>
                                        <p:tgtEl>
                                          <p:spTgt spid="11"/>
                                        </p:tgtEl>
                                        <p:attrNameLst>
                                          <p:attrName>style.rotation</p:attrName>
                                        </p:attrNameLst>
                                      </p:cBhvr>
                                      <p:tavLst>
                                        <p:tav tm="0">
                                          <p:val>
                                            <p:fltVal val="90"/>
                                          </p:val>
                                        </p:tav>
                                        <p:tav tm="100000">
                                          <p:val>
                                            <p:fltVal val="0"/>
                                          </p:val>
                                        </p:tav>
                                      </p:tavLst>
                                    </p:anim>
                                    <p:animEffect transition="in" filter="fade">
                                      <p:cBhvr>
                                        <p:cTn id="24" dur="500"/>
                                        <p:tgtEl>
                                          <p:spTgt spid="11"/>
                                        </p:tgtEl>
                                      </p:cBhvr>
                                    </p:animEffect>
                                  </p:childTnLst>
                                </p:cTn>
                              </p:par>
                            </p:childTnLst>
                          </p:cTn>
                        </p:par>
                        <p:par>
                          <p:cTn id="25" fill="hold">
                            <p:stCondLst>
                              <p:cond delay="1500"/>
                            </p:stCondLst>
                            <p:childTnLst>
                              <p:par>
                                <p:cTn id="26" presetID="16" presetClass="entr" presetSubtype="21" fill="hold" grpId="0" nodeType="after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barn(inVertical)">
                                      <p:cBhvr>
                                        <p:cTn id="28"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1" grpId="0"/>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7fd22492dac0f9ff6259ef7256a1a28fb1e8d2"/>
  <p:tag name="ISPRING_PRESENTATION_TITLE" val="2 (9)"/>
</p:tagLst>
</file>

<file path=ppt/theme/theme1.xml><?xml version="1.0" encoding="utf-8"?>
<a:theme xmlns:a="http://schemas.openxmlformats.org/drawingml/2006/main" name="下载更多PPT模板，请登陆蘑菇创意www.imogu.cn">
  <a:themeElements>
    <a:clrScheme name="自定义 25">
      <a:dk1>
        <a:sysClr val="windowText" lastClr="000000"/>
      </a:dk1>
      <a:lt1>
        <a:sysClr val="window" lastClr="FFFFFF"/>
      </a:lt1>
      <a:dk2>
        <a:srgbClr val="1F497D"/>
      </a:dk2>
      <a:lt2>
        <a:srgbClr val="FFC000"/>
      </a:lt2>
      <a:accent1>
        <a:srgbClr val="FF6600"/>
      </a:accent1>
      <a:accent2>
        <a:srgbClr val="FF0000"/>
      </a:accent2>
      <a:accent3>
        <a:srgbClr val="FFC000"/>
      </a:accent3>
      <a:accent4>
        <a:srgbClr val="FFC000"/>
      </a:accent4>
      <a:accent5>
        <a:srgbClr val="FF6600"/>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a:solidFill>
            <a:schemeClr val="bg1"/>
          </a:solid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2737</TotalTime>
  <Words>1981</Words>
  <Application>Microsoft Office PowerPoint</Application>
  <PresentationFormat>自定义</PresentationFormat>
  <Paragraphs>213</Paragraphs>
  <Slides>29</Slides>
  <Notes>29</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29</vt:i4>
      </vt:variant>
    </vt:vector>
  </HeadingPairs>
  <TitlesOfParts>
    <vt:vector size="36" baseType="lpstr">
      <vt:lpstr>Arial Unicode MS</vt:lpstr>
      <vt:lpstr>黑体</vt:lpstr>
      <vt:lpstr>宋体</vt:lpstr>
      <vt:lpstr>微软雅黑</vt:lpstr>
      <vt:lpstr>Arial</vt:lpstr>
      <vt:lpstr>Calibri</vt:lpstr>
      <vt:lpstr>下载更多PPT模板，请登陆蘑菇创意www.imogu.cn</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 (9)</dc:title>
  <dc:creator>Administrator</dc:creator>
  <cp:lastModifiedBy>hgfhfhg</cp:lastModifiedBy>
  <cp:revision>317</cp:revision>
  <dcterms:created xsi:type="dcterms:W3CDTF">2014-05-21T12:45:43Z</dcterms:created>
  <dcterms:modified xsi:type="dcterms:W3CDTF">2018-03-13T08:10:28Z</dcterms:modified>
</cp:coreProperties>
</file>