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308"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5" r:id="rId49"/>
    <p:sldId id="309" r:id="rId50"/>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showGuides="1">
      <p:cViewPr varScale="1">
        <p:scale>
          <a:sx n="72" d="100"/>
          <a:sy n="72" d="100"/>
        </p:scale>
        <p:origin x="636"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EBE8B2-203A-49C8-9FAD-F8793D32644A}"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E819E2-1DE2-48A9-AF6E-21EAC4B25BDE}" type="slidenum">
              <a:rPr lang="zh-CN" altLang="en-US" smtClean="0"/>
              <a:t>‹#›</a:t>
            </a:fld>
            <a:endParaRPr lang="zh-CN" altLang="en-US"/>
          </a:p>
        </p:txBody>
      </p:sp>
    </p:spTree>
    <p:extLst>
      <p:ext uri="{BB962C8B-B14F-4D97-AF65-F5344CB8AC3E}">
        <p14:creationId xmlns:p14="http://schemas.microsoft.com/office/powerpoint/2010/main" val="51189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E819E2-1DE2-48A9-AF6E-21EAC4B25BDE}" type="slidenum">
              <a:rPr lang="zh-CN" altLang="en-US" smtClean="0"/>
              <a:t>1</a:t>
            </a:fld>
            <a:endParaRPr lang="zh-CN" altLang="en-US"/>
          </a:p>
        </p:txBody>
      </p:sp>
    </p:spTree>
    <p:extLst>
      <p:ext uri="{BB962C8B-B14F-4D97-AF65-F5344CB8AC3E}">
        <p14:creationId xmlns:p14="http://schemas.microsoft.com/office/powerpoint/2010/main" val="2964960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1049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61567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4614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95629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5374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31831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5173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0012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0648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18798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5917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27400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338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5463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05198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22423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8037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275610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53306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02396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868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2673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211691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10595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45298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254564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200355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52205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72773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211469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24562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53526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837047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06203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79465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70207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058549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38896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84755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544192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75749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80631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E819E2-1DE2-48A9-AF6E-21EAC4B25BDE}" type="slidenum">
              <a:rPr lang="zh-CN" altLang="en-US" smtClean="0"/>
              <a:t>49</a:t>
            </a:fld>
            <a:endParaRPr lang="zh-CN" altLang="en-US"/>
          </a:p>
        </p:txBody>
      </p:sp>
    </p:spTree>
    <p:extLst>
      <p:ext uri="{BB962C8B-B14F-4D97-AF65-F5344CB8AC3E}">
        <p14:creationId xmlns:p14="http://schemas.microsoft.com/office/powerpoint/2010/main" val="1508195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47793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951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18389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753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91885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12BEDB3-4348-4AD1-AEB3-2E9461E45C7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709"/>
          <a:stretch/>
        </p:blipFill>
        <p:spPr>
          <a:xfrm>
            <a:off x="0" y="527613"/>
            <a:ext cx="4114177" cy="2460899"/>
          </a:xfrm>
          <a:prstGeom prst="rect">
            <a:avLst/>
          </a:prstGeom>
        </p:spPr>
      </p:pic>
      <p:pic>
        <p:nvPicPr>
          <p:cNvPr id="4" name="图片 3" descr="图片包含 室内&#10;&#10;已生成高可信度的说明">
            <a:extLst>
              <a:ext uri="{FF2B5EF4-FFF2-40B4-BE49-F238E27FC236}">
                <a16:creationId xmlns:a16="http://schemas.microsoft.com/office/drawing/2014/main" id="{0F0BF22D-4E17-40E7-82D0-EDE64B542C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762000"/>
            <a:ext cx="12192000" cy="6096000"/>
          </a:xfrm>
          <a:prstGeom prst="rect">
            <a:avLst/>
          </a:prstGeom>
        </p:spPr>
      </p:pic>
      <p:pic>
        <p:nvPicPr>
          <p:cNvPr id="5" name="图片 4">
            <a:extLst>
              <a:ext uri="{FF2B5EF4-FFF2-40B4-BE49-F238E27FC236}">
                <a16:creationId xmlns:a16="http://schemas.microsoft.com/office/drawing/2014/main" id="{31694C19-2455-4B6C-B625-4717A6FEB95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528186" y="261492"/>
            <a:ext cx="3796764" cy="2688696"/>
          </a:xfrm>
          <a:prstGeom prst="rect">
            <a:avLst/>
          </a:prstGeom>
        </p:spPr>
      </p:pic>
    </p:spTree>
    <p:extLst>
      <p:ext uri="{BB962C8B-B14F-4D97-AF65-F5344CB8AC3E}">
        <p14:creationId xmlns:p14="http://schemas.microsoft.com/office/powerpoint/2010/main" val="189205877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正文 涂豆思">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微软雅黑" panose="020B0503020204020204" pitchFamily="34" charset="-122"/>
                <a:ea typeface="微软雅黑" panose="020B0503020204020204" pitchFamily="34" charset="-122"/>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pic>
        <p:nvPicPr>
          <p:cNvPr id="6" name="图片 5">
            <a:extLst>
              <a:ext uri="{FF2B5EF4-FFF2-40B4-BE49-F238E27FC236}">
                <a16:creationId xmlns:a16="http://schemas.microsoft.com/office/drawing/2014/main" id="{D6031B2A-1435-4E52-9E4D-4E7818ED38E5}"/>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78610"/>
          <a:stretch/>
        </p:blipFill>
        <p:spPr>
          <a:xfrm>
            <a:off x="0" y="5541046"/>
            <a:ext cx="12192000" cy="1316954"/>
          </a:xfrm>
          <a:prstGeom prst="rect">
            <a:avLst/>
          </a:prstGeom>
        </p:spPr>
      </p:pic>
      <p:pic>
        <p:nvPicPr>
          <p:cNvPr id="10" name="图片 9">
            <a:extLst>
              <a:ext uri="{FF2B5EF4-FFF2-40B4-BE49-F238E27FC236}">
                <a16:creationId xmlns:a16="http://schemas.microsoft.com/office/drawing/2014/main" id="{D033597C-FA74-4E34-B376-B172A16249E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388" t="46793" r="74923" b="14277"/>
          <a:stretch/>
        </p:blipFill>
        <p:spPr>
          <a:xfrm>
            <a:off x="0" y="4619194"/>
            <a:ext cx="3028950" cy="2238806"/>
          </a:xfrm>
          <a:prstGeom prst="rect">
            <a:avLst/>
          </a:prstGeom>
        </p:spPr>
      </p:pic>
    </p:spTree>
    <p:extLst>
      <p:ext uri="{BB962C8B-B14F-4D97-AF65-F5344CB8AC3E}">
        <p14:creationId xmlns:p14="http://schemas.microsoft.com/office/powerpoint/2010/main" val="398315629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38518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66387313-7262-41B2-95ED-1F41B850E7D2}"/>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6" name="图片 5" descr="图片包含 水&#10;&#10;已生成极高可信度的说明">
            <a:extLst>
              <a:ext uri="{FF2B5EF4-FFF2-40B4-BE49-F238E27FC236}">
                <a16:creationId xmlns:a16="http://schemas.microsoft.com/office/drawing/2014/main" id="{D3580103-15EF-4D60-9696-E6527DC6D210}"/>
              </a:ext>
            </a:extLst>
          </p:cNvPr>
          <p:cNvPicPr>
            <a:picLocks noChangeAspect="1"/>
          </p:cNvPicPr>
          <p:nvPr userDrawn="1"/>
        </p:nvPicPr>
        <p:blipFill rotWithShape="1">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18205" r="5966" b="14692"/>
          <a:stretch/>
        </p:blipFill>
        <p:spPr>
          <a:xfrm>
            <a:off x="20" y="10"/>
            <a:ext cx="12191980" cy="6857990"/>
          </a:xfrm>
          <a:prstGeom prst="rect">
            <a:avLst/>
          </a:prstGeom>
        </p:spPr>
      </p:pic>
    </p:spTree>
    <p:extLst>
      <p:ext uri="{BB962C8B-B14F-4D97-AF65-F5344CB8AC3E}">
        <p14:creationId xmlns:p14="http://schemas.microsoft.com/office/powerpoint/2010/main" val="1323216136"/>
      </p:ext>
    </p:extLst>
  </p:cSld>
  <p:clrMap bg1="lt1" tx1="dk1" bg2="lt2" tx2="dk2" accent1="accent1" accent2="accent2" accent3="accent3" accent4="accent4" accent5="accent5" accent6="accent6" hlink="hlink" folHlink="folHlink"/>
  <p:sldLayoutIdLst>
    <p:sldLayoutId id="2147483668" r:id="rId1"/>
    <p:sldLayoutId id="2147483664" r:id="rId2"/>
    <p:sldLayoutId id="2147483667" r:id="rId3"/>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3.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notesSlide" Target="../notesSlides/notesSlide1.xml"/><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3.wdp"/><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红色&#10;&#10;已生成高可信度的说明">
            <a:extLst>
              <a:ext uri="{FF2B5EF4-FFF2-40B4-BE49-F238E27FC236}">
                <a16:creationId xmlns:a16="http://schemas.microsoft.com/office/drawing/2014/main" id="{460982B6-169A-4DE7-A236-B6BB9CBE5CB4}"/>
              </a:ext>
            </a:extLst>
          </p:cNvPr>
          <p:cNvPicPr>
            <a:picLocks noChangeAspect="1"/>
          </p:cNvPicPr>
          <p:nvPr/>
        </p:nvPicPr>
        <p:blipFill rotWithShape="1">
          <a:blip r:embed="rId5">
            <a:extLst>
              <a:ext uri="{28A0092B-C50C-407E-A947-70E740481C1C}">
                <a14:useLocalDpi xmlns:a14="http://schemas.microsoft.com/office/drawing/2010/main" val="0"/>
              </a:ext>
            </a:extLst>
          </a:blip>
          <a:srcRect b="48750"/>
          <a:stretch/>
        </p:blipFill>
        <p:spPr>
          <a:xfrm>
            <a:off x="0" y="0"/>
            <a:ext cx="12192000" cy="3124200"/>
          </a:xfrm>
          <a:prstGeom prst="rect">
            <a:avLst/>
          </a:prstGeom>
        </p:spPr>
      </p:pic>
      <p:pic>
        <p:nvPicPr>
          <p:cNvPr id="9" name="图片 8">
            <a:extLst>
              <a:ext uri="{FF2B5EF4-FFF2-40B4-BE49-F238E27FC236}">
                <a16:creationId xmlns:a16="http://schemas.microsoft.com/office/drawing/2014/main" id="{6220C103-05F0-4C08-A43C-99BB513DE8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379895"/>
          </a:xfrm>
          <a:prstGeom prst="rect">
            <a:avLst/>
          </a:prstGeom>
        </p:spPr>
      </p:pic>
      <p:pic>
        <p:nvPicPr>
          <p:cNvPr id="6" name="图片 5">
            <a:extLst>
              <a:ext uri="{FF2B5EF4-FFF2-40B4-BE49-F238E27FC236}">
                <a16:creationId xmlns:a16="http://schemas.microsoft.com/office/drawing/2014/main" id="{1222DBB3-3A29-4CFC-853A-1B5D360FAC4E}"/>
              </a:ext>
            </a:extLst>
          </p:cNvPr>
          <p:cNvPicPr>
            <a:picLocks noChangeAspect="1"/>
          </p:cNvPicPr>
          <p:nvPr/>
        </p:nvPicPr>
        <p:blipFill rotWithShape="1">
          <a:blip r:embed="rId7">
            <a:extLst>
              <a:ext uri="{28A0092B-C50C-407E-A947-70E740481C1C}">
                <a14:useLocalDpi xmlns:a14="http://schemas.microsoft.com/office/drawing/2010/main" val="0"/>
              </a:ext>
            </a:extLst>
          </a:blip>
          <a:srcRect l="75703"/>
          <a:stretch/>
        </p:blipFill>
        <p:spPr>
          <a:xfrm>
            <a:off x="8840386" y="0"/>
            <a:ext cx="3351614" cy="7200900"/>
          </a:xfrm>
          <a:prstGeom prst="rect">
            <a:avLst/>
          </a:prstGeom>
        </p:spPr>
      </p:pic>
      <p:pic>
        <p:nvPicPr>
          <p:cNvPr id="7" name="图片 6" descr="图片包含 美食&#10;&#10;已生成高可信度的说明">
            <a:extLst>
              <a:ext uri="{FF2B5EF4-FFF2-40B4-BE49-F238E27FC236}">
                <a16:creationId xmlns:a16="http://schemas.microsoft.com/office/drawing/2014/main" id="{76BA0C99-EF5F-4505-B942-6493B30DBD2C}"/>
              </a:ext>
            </a:extLst>
          </p:cNvPr>
          <p:cNvPicPr>
            <a:picLocks noChangeAspect="1"/>
          </p:cNvPicPr>
          <p:nvPr/>
        </p:nvPicPr>
        <p:blipFill rotWithShape="1">
          <a:blip r:embed="rId8">
            <a:extLst>
              <a:ext uri="{28A0092B-C50C-407E-A947-70E740481C1C}">
                <a14:useLocalDpi xmlns:a14="http://schemas.microsoft.com/office/drawing/2010/main" val="0"/>
              </a:ext>
            </a:extLst>
          </a:blip>
          <a:srcRect b="7576"/>
          <a:stretch/>
        </p:blipFill>
        <p:spPr>
          <a:xfrm>
            <a:off x="0" y="870796"/>
            <a:ext cx="12192000" cy="5987204"/>
          </a:xfrm>
          <a:prstGeom prst="rect">
            <a:avLst/>
          </a:prstGeom>
        </p:spPr>
      </p:pic>
      <p:pic>
        <p:nvPicPr>
          <p:cNvPr id="3" name="图片 2" descr="图片包含 红色&#10;&#10;已生成高可信度的说明">
            <a:extLst>
              <a:ext uri="{FF2B5EF4-FFF2-40B4-BE49-F238E27FC236}">
                <a16:creationId xmlns:a16="http://schemas.microsoft.com/office/drawing/2014/main" id="{3573654F-70A2-4BC9-8311-446982F319E2}"/>
              </a:ext>
            </a:extLst>
          </p:cNvPr>
          <p:cNvPicPr>
            <a:picLocks noChangeAspect="1"/>
          </p:cNvPicPr>
          <p:nvPr/>
        </p:nvPicPr>
        <p:blipFill rotWithShape="1">
          <a:blip r:embed="rId5">
            <a:extLst>
              <a:ext uri="{28A0092B-C50C-407E-A947-70E740481C1C}">
                <a14:useLocalDpi xmlns:a14="http://schemas.microsoft.com/office/drawing/2010/main" val="0"/>
              </a:ext>
            </a:extLst>
          </a:blip>
          <a:srcRect t="36406"/>
          <a:stretch/>
        </p:blipFill>
        <p:spPr>
          <a:xfrm>
            <a:off x="0" y="2981324"/>
            <a:ext cx="12192000" cy="3876675"/>
          </a:xfrm>
          <a:prstGeom prst="rect">
            <a:avLst/>
          </a:prstGeom>
        </p:spPr>
      </p:pic>
      <p:pic>
        <p:nvPicPr>
          <p:cNvPr id="4" name="图片 3">
            <a:extLst>
              <a:ext uri="{FF2B5EF4-FFF2-40B4-BE49-F238E27FC236}">
                <a16:creationId xmlns:a16="http://schemas.microsoft.com/office/drawing/2014/main" id="{FEA9D845-52D4-48D6-913C-84C6EF75AA34}"/>
              </a:ext>
            </a:extLst>
          </p:cNvPr>
          <p:cNvPicPr>
            <a:picLocks noChangeAspect="1"/>
          </p:cNvPicPr>
          <p:nvPr/>
        </p:nvPicPr>
        <p:blipFill rotWithShape="1">
          <a:blip r:embed="rId9">
            <a:extLst>
              <a:ext uri="{28A0092B-C50C-407E-A947-70E740481C1C}">
                <a14:useLocalDpi xmlns:a14="http://schemas.microsoft.com/office/drawing/2010/main" val="0"/>
              </a:ext>
            </a:extLst>
          </a:blip>
          <a:srcRect l="4882" t="1593" r="13867" b="47157"/>
          <a:stretch/>
        </p:blipFill>
        <p:spPr>
          <a:xfrm>
            <a:off x="1" y="478104"/>
            <a:ext cx="9906000" cy="3124201"/>
          </a:xfrm>
          <a:prstGeom prst="rect">
            <a:avLst/>
          </a:prstGeom>
        </p:spPr>
      </p:pic>
      <p:pic>
        <p:nvPicPr>
          <p:cNvPr id="10" name="图片 9">
            <a:extLst>
              <a:ext uri="{FF2B5EF4-FFF2-40B4-BE49-F238E27FC236}">
                <a16:creationId xmlns:a16="http://schemas.microsoft.com/office/drawing/2014/main" id="{637BAC7B-BD79-4939-BD1A-1677E7ECF9B8}"/>
              </a:ext>
            </a:extLst>
          </p:cNvPr>
          <p:cNvPicPr>
            <a:picLocks noChangeAspect="1"/>
          </p:cNvPicPr>
          <p:nvPr/>
        </p:nvPicPr>
        <p:blipFill rotWithShape="1">
          <a:blip r:embed="rId10">
            <a:extLst>
              <a:ext uri="{28A0092B-C50C-407E-A947-70E740481C1C}">
                <a14:useLocalDpi xmlns:a14="http://schemas.microsoft.com/office/drawing/2010/main" val="0"/>
              </a:ext>
            </a:extLst>
          </a:blip>
          <a:srcRect l="8804" t="5873" r="10743" b="32047"/>
          <a:stretch/>
        </p:blipFill>
        <p:spPr>
          <a:xfrm>
            <a:off x="933450" y="1000125"/>
            <a:ext cx="9134475" cy="3524250"/>
          </a:xfrm>
          <a:prstGeom prst="rect">
            <a:avLst/>
          </a:prstGeom>
        </p:spPr>
      </p:pic>
      <p:pic>
        <p:nvPicPr>
          <p:cNvPr id="12" name="图片 11">
            <a:extLst>
              <a:ext uri="{FF2B5EF4-FFF2-40B4-BE49-F238E27FC236}">
                <a16:creationId xmlns:a16="http://schemas.microsoft.com/office/drawing/2014/main" id="{F4358FCC-64A1-4750-8513-648541C153C5}"/>
              </a:ext>
            </a:extLst>
          </p:cNvPr>
          <p:cNvPicPr>
            <a:picLocks noChangeAspect="1"/>
          </p:cNvPicPr>
          <p:nvPr/>
        </p:nvPicPr>
        <p:blipFill rotWithShape="1">
          <a:blip r:embed="rId11">
            <a:extLst>
              <a:ext uri="{28A0092B-C50C-407E-A947-70E740481C1C}">
                <a14:useLocalDpi xmlns:a14="http://schemas.microsoft.com/office/drawing/2010/main" val="0"/>
              </a:ext>
            </a:extLst>
          </a:blip>
          <a:srcRect l="20521" t="61497" r="18854" b="11785"/>
          <a:stretch/>
        </p:blipFill>
        <p:spPr>
          <a:xfrm>
            <a:off x="2381250" y="4229100"/>
            <a:ext cx="7391400" cy="1628775"/>
          </a:xfrm>
          <a:prstGeom prst="rect">
            <a:avLst/>
          </a:prstGeom>
        </p:spPr>
      </p:pic>
      <p:pic>
        <p:nvPicPr>
          <p:cNvPr id="13" name="党建">
            <a:hlinkClick r:id="" action="ppaction://media"/>
            <a:extLst>
              <a:ext uri="{FF2B5EF4-FFF2-40B4-BE49-F238E27FC236}">
                <a16:creationId xmlns:a16="http://schemas.microsoft.com/office/drawing/2014/main" id="{FA9FB11D-7195-41B7-8F31-3CEF51742C6F}"/>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304801" y="0"/>
            <a:ext cx="304801" cy="304800"/>
          </a:xfrm>
          <a:prstGeom prst="rect">
            <a:avLst/>
          </a:prstGeom>
        </p:spPr>
      </p:pic>
    </p:spTree>
    <p:extLst>
      <p:ext uri="{BB962C8B-B14F-4D97-AF65-F5344CB8AC3E}">
        <p14:creationId xmlns:p14="http://schemas.microsoft.com/office/powerpoint/2010/main" val="3928213549"/>
      </p:ext>
    </p:extLst>
  </p:cSld>
  <p:clrMapOvr>
    <a:masterClrMapping/>
  </p:clrMapOvr>
  <mc:AlternateContent xmlns:mc="http://schemas.openxmlformats.org/markup-compatibility/2006" xmlns:p14="http://schemas.microsoft.com/office/powerpoint/2010/main">
    <mc:Choice Requires="p14">
      <p:transition spd="slow" p14:dur="1400" advClick="0" advTm="4000">
        <p14:ripp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a16="http://schemas.microsoft.com/office/drawing/2014/main" id="{367410E5-B3FC-40CD-B395-6723B4A4D1D5}"/>
              </a:ext>
            </a:extLst>
          </p:cNvPr>
          <p:cNvSpPr txBox="1"/>
          <p:nvPr/>
        </p:nvSpPr>
        <p:spPr>
          <a:xfrm>
            <a:off x="0" y="1162556"/>
            <a:ext cx="12192000" cy="46166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★五年来，以习近平同志为核心的中共中央加强对人民政协工作的全面领导★</a:t>
            </a:r>
          </a:p>
        </p:txBody>
      </p:sp>
      <p:grpSp>
        <p:nvGrpSpPr>
          <p:cNvPr id="3" name="组合 2">
            <a:extLst>
              <a:ext uri="{FF2B5EF4-FFF2-40B4-BE49-F238E27FC236}">
                <a16:creationId xmlns:a16="http://schemas.microsoft.com/office/drawing/2014/main" id="{43C06970-9AB9-4E70-83D2-885237B98CE8}"/>
              </a:ext>
            </a:extLst>
          </p:cNvPr>
          <p:cNvGrpSpPr/>
          <p:nvPr/>
        </p:nvGrpSpPr>
        <p:grpSpPr>
          <a:xfrm>
            <a:off x="957686" y="1833746"/>
            <a:ext cx="10277782" cy="1679475"/>
            <a:chOff x="957686" y="1833746"/>
            <a:chExt cx="10277782" cy="1679475"/>
          </a:xfrm>
        </p:grpSpPr>
        <p:sp>
          <p:nvSpPr>
            <p:cNvPr id="6" name="矩形 5">
              <a:extLst>
                <a:ext uri="{FF2B5EF4-FFF2-40B4-BE49-F238E27FC236}">
                  <a16:creationId xmlns:a16="http://schemas.microsoft.com/office/drawing/2014/main" id="{8F35D19B-3CAF-4A71-8BE3-67442235CDEB}"/>
                </a:ext>
              </a:extLst>
            </p:cNvPr>
            <p:cNvSpPr/>
            <p:nvPr/>
          </p:nvSpPr>
          <p:spPr>
            <a:xfrm>
              <a:off x="957686" y="1833746"/>
              <a:ext cx="10277782" cy="167947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a:ea typeface="微软雅黑"/>
                <a:cs typeface="+mn-ea"/>
              </a:endParaRPr>
            </a:p>
          </p:txBody>
        </p:sp>
        <p:sp>
          <p:nvSpPr>
            <p:cNvPr id="7" name="矩形 6">
              <a:extLst>
                <a:ext uri="{FF2B5EF4-FFF2-40B4-BE49-F238E27FC236}">
                  <a16:creationId xmlns:a16="http://schemas.microsoft.com/office/drawing/2014/main" id="{047095D4-AEE4-4D5A-B57D-7BC8E0705C13}"/>
                </a:ext>
              </a:extLst>
            </p:cNvPr>
            <p:cNvSpPr/>
            <p:nvPr/>
          </p:nvSpPr>
          <p:spPr>
            <a:xfrm>
              <a:off x="1132535" y="1896020"/>
              <a:ext cx="9926930" cy="1569660"/>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D0009"/>
                  </a:solidFill>
                  <a:effectLst/>
                  <a:uLnTx/>
                  <a:uFillTx/>
                  <a:latin typeface="微软雅黑"/>
                  <a:ea typeface="微软雅黑"/>
                  <a:cs typeface="+mn-ea"/>
                  <a:sym typeface="+mn-lt"/>
                </a:rPr>
                <a:t>       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p>
          </p:txBody>
        </p:sp>
      </p:grpSp>
      <p:grpSp>
        <p:nvGrpSpPr>
          <p:cNvPr id="9" name="组合 8">
            <a:extLst>
              <a:ext uri="{FF2B5EF4-FFF2-40B4-BE49-F238E27FC236}">
                <a16:creationId xmlns:a16="http://schemas.microsoft.com/office/drawing/2014/main" id="{864A7A11-A954-48A5-8FE1-3503B197F873}"/>
              </a:ext>
            </a:extLst>
          </p:cNvPr>
          <p:cNvGrpSpPr/>
          <p:nvPr/>
        </p:nvGrpSpPr>
        <p:grpSpPr>
          <a:xfrm>
            <a:off x="957109" y="3837417"/>
            <a:ext cx="10277782" cy="2094151"/>
            <a:chOff x="957686" y="1833746"/>
            <a:chExt cx="10277782" cy="2094151"/>
          </a:xfrm>
        </p:grpSpPr>
        <p:sp>
          <p:nvSpPr>
            <p:cNvPr id="10" name="矩形 9">
              <a:extLst>
                <a:ext uri="{FF2B5EF4-FFF2-40B4-BE49-F238E27FC236}">
                  <a16:creationId xmlns:a16="http://schemas.microsoft.com/office/drawing/2014/main" id="{0D20D505-4F5D-4084-A536-336F359076E2}"/>
                </a:ext>
              </a:extLst>
            </p:cNvPr>
            <p:cNvSpPr/>
            <p:nvPr/>
          </p:nvSpPr>
          <p:spPr>
            <a:xfrm>
              <a:off x="957686" y="1833746"/>
              <a:ext cx="10277782" cy="2094151"/>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a:ea typeface="微软雅黑"/>
                <a:cs typeface="+mn-ea"/>
              </a:endParaRPr>
            </a:p>
          </p:txBody>
        </p:sp>
        <p:sp>
          <p:nvSpPr>
            <p:cNvPr id="11" name="矩形 10">
              <a:extLst>
                <a:ext uri="{FF2B5EF4-FFF2-40B4-BE49-F238E27FC236}">
                  <a16:creationId xmlns:a16="http://schemas.microsoft.com/office/drawing/2014/main" id="{3D0DE712-0B69-478C-BFB2-241C43714ACB}"/>
                </a:ext>
              </a:extLst>
            </p:cNvPr>
            <p:cNvSpPr/>
            <p:nvPr/>
          </p:nvSpPr>
          <p:spPr>
            <a:xfrm>
              <a:off x="1132535" y="1920084"/>
              <a:ext cx="9926930" cy="1938992"/>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D0009"/>
                  </a:solidFill>
                  <a:effectLst/>
                  <a:uLnTx/>
                  <a:uFillTx/>
                  <a:latin typeface="微软雅黑"/>
                  <a:ea typeface="微软雅黑"/>
                  <a:cs typeface="+mn-ea"/>
                  <a:sym typeface="+mn-lt"/>
                </a:rPr>
                <a:t>       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p>
          </p:txBody>
        </p:sp>
      </p:grpSp>
    </p:spTree>
    <p:extLst>
      <p:ext uri="{BB962C8B-B14F-4D97-AF65-F5344CB8AC3E}">
        <p14:creationId xmlns:p14="http://schemas.microsoft.com/office/powerpoint/2010/main" val="41719820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74" name="Oval 7">
            <a:extLst>
              <a:ext uri="{FF2B5EF4-FFF2-40B4-BE49-F238E27FC236}">
                <a16:creationId xmlns:a16="http://schemas.microsoft.com/office/drawing/2014/main" id="{AC3221BC-B711-4B4C-9A9D-78366E2AD5DA}"/>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latin typeface="微软雅黑"/>
              <a:ea typeface="微软雅黑"/>
              <a:cs typeface="+mn-cs"/>
            </a:endParaRPr>
          </a:p>
        </p:txBody>
      </p:sp>
      <p:sp>
        <p:nvSpPr>
          <p:cNvPr id="75" name="Freeform 34">
            <a:extLst>
              <a:ext uri="{FF2B5EF4-FFF2-40B4-BE49-F238E27FC236}">
                <a16:creationId xmlns:a16="http://schemas.microsoft.com/office/drawing/2014/main" id="{0CDCD2BF-79CD-449B-BDFA-911CAD0852D9}"/>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6" name="Freeform 35">
            <a:extLst>
              <a:ext uri="{FF2B5EF4-FFF2-40B4-BE49-F238E27FC236}">
                <a16:creationId xmlns:a16="http://schemas.microsoft.com/office/drawing/2014/main" id="{2BE2FDBC-6F9A-4931-B249-4BECA91A41EF}"/>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7" name="Freeform 37">
            <a:extLst>
              <a:ext uri="{FF2B5EF4-FFF2-40B4-BE49-F238E27FC236}">
                <a16:creationId xmlns:a16="http://schemas.microsoft.com/office/drawing/2014/main" id="{9E0B4B32-CE16-4826-8F91-9E7022C77E9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8" name="Freeform 39">
            <a:extLst>
              <a:ext uri="{FF2B5EF4-FFF2-40B4-BE49-F238E27FC236}">
                <a16:creationId xmlns:a16="http://schemas.microsoft.com/office/drawing/2014/main" id="{044DEC37-CE29-4876-A6FB-E3E3184D2CAF}"/>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grpSp>
        <p:nvGrpSpPr>
          <p:cNvPr id="79" name="组合 78">
            <a:extLst>
              <a:ext uri="{FF2B5EF4-FFF2-40B4-BE49-F238E27FC236}">
                <a16:creationId xmlns:a16="http://schemas.microsoft.com/office/drawing/2014/main" id="{499B8BCF-238D-4361-91C9-C51B68C8C1FF}"/>
              </a:ext>
            </a:extLst>
          </p:cNvPr>
          <p:cNvGrpSpPr/>
          <p:nvPr/>
        </p:nvGrpSpPr>
        <p:grpSpPr>
          <a:xfrm>
            <a:off x="5352919" y="3311769"/>
            <a:ext cx="612339" cy="536671"/>
            <a:chOff x="5481877" y="3723806"/>
            <a:chExt cx="612339" cy="536669"/>
          </a:xfrm>
        </p:grpSpPr>
        <p:sp>
          <p:nvSpPr>
            <p:cNvPr id="80" name="Oval 32">
              <a:extLst>
                <a:ext uri="{FF2B5EF4-FFF2-40B4-BE49-F238E27FC236}">
                  <a16:creationId xmlns:a16="http://schemas.microsoft.com/office/drawing/2014/main" id="{661AB80B-CE0A-439F-BE05-D9E6421B1047}"/>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latin typeface="微软雅黑"/>
                <a:ea typeface="微软雅黑"/>
                <a:cs typeface="+mn-cs"/>
              </a:endParaRPr>
            </a:p>
          </p:txBody>
        </p:sp>
        <p:sp>
          <p:nvSpPr>
            <p:cNvPr id="81" name="Oval 33">
              <a:extLst>
                <a:ext uri="{FF2B5EF4-FFF2-40B4-BE49-F238E27FC236}">
                  <a16:creationId xmlns:a16="http://schemas.microsoft.com/office/drawing/2014/main" id="{7F136BC7-FEDE-4014-9794-0B95AB315C77}"/>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2" name="TextBox 157">
              <a:extLst>
                <a:ext uri="{FF2B5EF4-FFF2-40B4-BE49-F238E27FC236}">
                  <a16:creationId xmlns:a16="http://schemas.microsoft.com/office/drawing/2014/main" id="{0E0DDEFE-7A60-4F5C-AB57-BF88F0E98AB8}"/>
                </a:ext>
              </a:extLst>
            </p:cNvPr>
            <p:cNvSpPr txBox="1"/>
            <p:nvPr/>
          </p:nvSpPr>
          <p:spPr>
            <a:xfrm>
              <a:off x="5552410" y="3769593"/>
              <a:ext cx="541806"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01</a:t>
              </a:r>
            </a:p>
          </p:txBody>
        </p:sp>
      </p:grpSp>
      <p:grpSp>
        <p:nvGrpSpPr>
          <p:cNvPr id="83" name="组合 82">
            <a:extLst>
              <a:ext uri="{FF2B5EF4-FFF2-40B4-BE49-F238E27FC236}">
                <a16:creationId xmlns:a16="http://schemas.microsoft.com/office/drawing/2014/main" id="{E6AAAC20-9157-43C2-BAB7-369EDDCFB299}"/>
              </a:ext>
            </a:extLst>
          </p:cNvPr>
          <p:cNvGrpSpPr/>
          <p:nvPr/>
        </p:nvGrpSpPr>
        <p:grpSpPr>
          <a:xfrm>
            <a:off x="6281771" y="3311772"/>
            <a:ext cx="572816" cy="536671"/>
            <a:chOff x="6410728" y="3723806"/>
            <a:chExt cx="572816" cy="536669"/>
          </a:xfrm>
        </p:grpSpPr>
        <p:sp>
          <p:nvSpPr>
            <p:cNvPr id="84" name="Oval 38">
              <a:extLst>
                <a:ext uri="{FF2B5EF4-FFF2-40B4-BE49-F238E27FC236}">
                  <a16:creationId xmlns:a16="http://schemas.microsoft.com/office/drawing/2014/main" id="{9B638432-5FE0-4C87-B4EC-B74843B2506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5" name="TextBox 160">
              <a:extLst>
                <a:ext uri="{FF2B5EF4-FFF2-40B4-BE49-F238E27FC236}">
                  <a16:creationId xmlns:a16="http://schemas.microsoft.com/office/drawing/2014/main" id="{363E3D96-FD49-40FB-A6FC-02482BE985D7}"/>
                </a:ext>
              </a:extLst>
            </p:cNvPr>
            <p:cNvSpPr txBox="1"/>
            <p:nvPr/>
          </p:nvSpPr>
          <p:spPr>
            <a:xfrm>
              <a:off x="6446875" y="3792906"/>
              <a:ext cx="536669"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02</a:t>
              </a:r>
            </a:p>
          </p:txBody>
        </p:sp>
      </p:grpSp>
      <p:grpSp>
        <p:nvGrpSpPr>
          <p:cNvPr id="86" name="组合 85">
            <a:extLst>
              <a:ext uri="{FF2B5EF4-FFF2-40B4-BE49-F238E27FC236}">
                <a16:creationId xmlns:a16="http://schemas.microsoft.com/office/drawing/2014/main" id="{C62DA8EE-16D6-4588-BC61-0DE9B9D104D4}"/>
              </a:ext>
            </a:extLst>
          </p:cNvPr>
          <p:cNvGrpSpPr/>
          <p:nvPr/>
        </p:nvGrpSpPr>
        <p:grpSpPr>
          <a:xfrm>
            <a:off x="6281771" y="4096126"/>
            <a:ext cx="572038" cy="536669"/>
            <a:chOff x="6410728" y="4508169"/>
            <a:chExt cx="572038" cy="536669"/>
          </a:xfrm>
        </p:grpSpPr>
        <p:sp>
          <p:nvSpPr>
            <p:cNvPr id="87" name="Oval 40">
              <a:extLst>
                <a:ext uri="{FF2B5EF4-FFF2-40B4-BE49-F238E27FC236}">
                  <a16:creationId xmlns:a16="http://schemas.microsoft.com/office/drawing/2014/main" id="{90E63E24-0A16-441A-8A2D-CE7C72FBE9EF}"/>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8" name="TextBox 163">
              <a:extLst>
                <a:ext uri="{FF2B5EF4-FFF2-40B4-BE49-F238E27FC236}">
                  <a16:creationId xmlns:a16="http://schemas.microsoft.com/office/drawing/2014/main" id="{7EA28D54-FFB2-431A-8B2E-A27578F62990}"/>
                </a:ext>
              </a:extLst>
            </p:cNvPr>
            <p:cNvSpPr txBox="1"/>
            <p:nvPr/>
          </p:nvSpPr>
          <p:spPr>
            <a:xfrm>
              <a:off x="6446877" y="4567891"/>
              <a:ext cx="535889"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03</a:t>
              </a:r>
            </a:p>
          </p:txBody>
        </p:sp>
      </p:grpSp>
      <p:grpSp>
        <p:nvGrpSpPr>
          <p:cNvPr id="89" name="组合 88">
            <a:extLst>
              <a:ext uri="{FF2B5EF4-FFF2-40B4-BE49-F238E27FC236}">
                <a16:creationId xmlns:a16="http://schemas.microsoft.com/office/drawing/2014/main" id="{EE747417-6025-4D19-A49D-23AA2ED82C6A}"/>
              </a:ext>
            </a:extLst>
          </p:cNvPr>
          <p:cNvGrpSpPr/>
          <p:nvPr/>
        </p:nvGrpSpPr>
        <p:grpSpPr>
          <a:xfrm>
            <a:off x="5352918" y="4096126"/>
            <a:ext cx="559079" cy="536669"/>
            <a:chOff x="5481877" y="4508169"/>
            <a:chExt cx="559078" cy="536669"/>
          </a:xfrm>
        </p:grpSpPr>
        <p:sp>
          <p:nvSpPr>
            <p:cNvPr id="90" name="Oval 36">
              <a:extLst>
                <a:ext uri="{FF2B5EF4-FFF2-40B4-BE49-F238E27FC236}">
                  <a16:creationId xmlns:a16="http://schemas.microsoft.com/office/drawing/2014/main" id="{CC81865D-4703-41CD-8712-1B9721C6A26F}"/>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91" name="TextBox 166">
              <a:extLst>
                <a:ext uri="{FF2B5EF4-FFF2-40B4-BE49-F238E27FC236}">
                  <a16:creationId xmlns:a16="http://schemas.microsoft.com/office/drawing/2014/main" id="{D726C214-EF33-4419-BC08-09B4C04D519B}"/>
                </a:ext>
              </a:extLst>
            </p:cNvPr>
            <p:cNvSpPr txBox="1"/>
            <p:nvPr/>
          </p:nvSpPr>
          <p:spPr>
            <a:xfrm>
              <a:off x="5516785" y="4579621"/>
              <a:ext cx="524170"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04</a:t>
              </a:r>
            </a:p>
          </p:txBody>
        </p:sp>
      </p:grpSp>
      <p:sp>
        <p:nvSpPr>
          <p:cNvPr id="93" name="TextBox 168">
            <a:extLst>
              <a:ext uri="{FF2B5EF4-FFF2-40B4-BE49-F238E27FC236}">
                <a16:creationId xmlns:a16="http://schemas.microsoft.com/office/drawing/2014/main" id="{59E3DB01-825C-4370-8024-7BC0EFF46FEC}"/>
              </a:ext>
            </a:extLst>
          </p:cNvPr>
          <p:cNvSpPr txBox="1"/>
          <p:nvPr/>
        </p:nvSpPr>
        <p:spPr>
          <a:xfrm>
            <a:off x="8763600" y="2450153"/>
            <a:ext cx="3063439" cy="972574"/>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marL="0" marR="0" lvl="0" indent="0" algn="l"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聚焦</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党和国家中心任务，围绕统筹推进“五位一体”总体布局和协调推进“四个全面”战略布局协商议政</a:t>
            </a:r>
          </a:p>
        </p:txBody>
      </p:sp>
      <p:grpSp>
        <p:nvGrpSpPr>
          <p:cNvPr id="94" name="组合 93">
            <a:extLst>
              <a:ext uri="{FF2B5EF4-FFF2-40B4-BE49-F238E27FC236}">
                <a16:creationId xmlns:a16="http://schemas.microsoft.com/office/drawing/2014/main" id="{6819854A-44D7-462A-AB01-3F3DD1C7A03A}"/>
              </a:ext>
            </a:extLst>
          </p:cNvPr>
          <p:cNvGrpSpPr/>
          <p:nvPr/>
        </p:nvGrpSpPr>
        <p:grpSpPr>
          <a:xfrm flipH="1">
            <a:off x="7823812" y="2674575"/>
            <a:ext cx="897079" cy="465639"/>
            <a:chOff x="10968080" y="2834540"/>
            <a:chExt cx="1020324" cy="465639"/>
          </a:xfrm>
        </p:grpSpPr>
        <p:grpSp>
          <p:nvGrpSpPr>
            <p:cNvPr id="95" name="组合 94">
              <a:extLst>
                <a:ext uri="{FF2B5EF4-FFF2-40B4-BE49-F238E27FC236}">
                  <a16:creationId xmlns:a16="http://schemas.microsoft.com/office/drawing/2014/main" id="{6CD58A3B-4D71-4291-BD9D-0E15147B0A00}"/>
                </a:ext>
              </a:extLst>
            </p:cNvPr>
            <p:cNvGrpSpPr/>
            <p:nvPr/>
          </p:nvGrpSpPr>
          <p:grpSpPr>
            <a:xfrm flipH="1" flipV="1">
              <a:off x="10968082" y="3062876"/>
              <a:ext cx="1020322" cy="129707"/>
              <a:chOff x="3407502" y="4686698"/>
              <a:chExt cx="1055154" cy="60148"/>
            </a:xfrm>
          </p:grpSpPr>
          <p:cxnSp>
            <p:nvCxnSpPr>
              <p:cNvPr id="99" name="直接连接符 98">
                <a:extLst>
                  <a:ext uri="{FF2B5EF4-FFF2-40B4-BE49-F238E27FC236}">
                    <a16:creationId xmlns:a16="http://schemas.microsoft.com/office/drawing/2014/main" id="{A83B132C-CAA6-4CCC-B7AD-265F18017248}"/>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0" name="直接连接符 99">
                <a:extLst>
                  <a:ext uri="{FF2B5EF4-FFF2-40B4-BE49-F238E27FC236}">
                    <a16:creationId xmlns:a16="http://schemas.microsoft.com/office/drawing/2014/main" id="{04736291-31C0-4224-A9DB-E3F8773384B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96" name="组合 95">
              <a:extLst>
                <a:ext uri="{FF2B5EF4-FFF2-40B4-BE49-F238E27FC236}">
                  <a16:creationId xmlns:a16="http://schemas.microsoft.com/office/drawing/2014/main" id="{F3AE6011-E608-4069-AE98-D0ABD0E2BDA2}"/>
                </a:ext>
              </a:extLst>
            </p:cNvPr>
            <p:cNvGrpSpPr/>
            <p:nvPr/>
          </p:nvGrpSpPr>
          <p:grpSpPr>
            <a:xfrm>
              <a:off x="10968080" y="2834540"/>
              <a:ext cx="45720" cy="465639"/>
              <a:chOff x="3034140" y="2463978"/>
              <a:chExt cx="45720" cy="465639"/>
            </a:xfrm>
          </p:grpSpPr>
          <p:cxnSp>
            <p:nvCxnSpPr>
              <p:cNvPr id="97" name="直接连接符 96">
                <a:extLst>
                  <a:ext uri="{FF2B5EF4-FFF2-40B4-BE49-F238E27FC236}">
                    <a16:creationId xmlns:a16="http://schemas.microsoft.com/office/drawing/2014/main" id="{65988FAD-2F4F-4188-8319-062991E0DEE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98" name="椭圆 97">
                <a:extLst>
                  <a:ext uri="{FF2B5EF4-FFF2-40B4-BE49-F238E27FC236}">
                    <a16:creationId xmlns:a16="http://schemas.microsoft.com/office/drawing/2014/main" id="{136400E8-40D3-41A9-BC54-EDD5FA79AF27}"/>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01" name="组合 100">
            <a:extLst>
              <a:ext uri="{FF2B5EF4-FFF2-40B4-BE49-F238E27FC236}">
                <a16:creationId xmlns:a16="http://schemas.microsoft.com/office/drawing/2014/main" id="{9C4E99A2-4C19-4FFC-ABFD-5DAD97723D32}"/>
              </a:ext>
            </a:extLst>
          </p:cNvPr>
          <p:cNvGrpSpPr/>
          <p:nvPr/>
        </p:nvGrpSpPr>
        <p:grpSpPr>
          <a:xfrm flipH="1" flipV="1">
            <a:off x="7770142" y="4972156"/>
            <a:ext cx="897079" cy="465640"/>
            <a:chOff x="10968080" y="2834540"/>
            <a:chExt cx="1020324" cy="465639"/>
          </a:xfrm>
        </p:grpSpPr>
        <p:grpSp>
          <p:nvGrpSpPr>
            <p:cNvPr id="102" name="组合 101">
              <a:extLst>
                <a:ext uri="{FF2B5EF4-FFF2-40B4-BE49-F238E27FC236}">
                  <a16:creationId xmlns:a16="http://schemas.microsoft.com/office/drawing/2014/main" id="{933A710C-9D86-4873-8E80-E90CB9FA2A4D}"/>
                </a:ext>
              </a:extLst>
            </p:cNvPr>
            <p:cNvGrpSpPr/>
            <p:nvPr/>
          </p:nvGrpSpPr>
          <p:grpSpPr>
            <a:xfrm flipH="1" flipV="1">
              <a:off x="10968082" y="3062876"/>
              <a:ext cx="1020322" cy="129707"/>
              <a:chOff x="3407502" y="4686698"/>
              <a:chExt cx="1055154" cy="60148"/>
            </a:xfrm>
          </p:grpSpPr>
          <p:cxnSp>
            <p:nvCxnSpPr>
              <p:cNvPr id="106" name="直接连接符 105">
                <a:extLst>
                  <a:ext uri="{FF2B5EF4-FFF2-40B4-BE49-F238E27FC236}">
                    <a16:creationId xmlns:a16="http://schemas.microsoft.com/office/drawing/2014/main" id="{0DF8225D-4DA3-4E11-8F20-FFABFDC647CB}"/>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7" name="直接连接符 106">
                <a:extLst>
                  <a:ext uri="{FF2B5EF4-FFF2-40B4-BE49-F238E27FC236}">
                    <a16:creationId xmlns:a16="http://schemas.microsoft.com/office/drawing/2014/main" id="{77665A0A-193C-4438-B602-1EBA8B94900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03" name="组合 102">
              <a:extLst>
                <a:ext uri="{FF2B5EF4-FFF2-40B4-BE49-F238E27FC236}">
                  <a16:creationId xmlns:a16="http://schemas.microsoft.com/office/drawing/2014/main" id="{8A4CC64B-7271-4B13-B431-2CF6E6F6BEE7}"/>
                </a:ext>
              </a:extLst>
            </p:cNvPr>
            <p:cNvGrpSpPr/>
            <p:nvPr/>
          </p:nvGrpSpPr>
          <p:grpSpPr>
            <a:xfrm>
              <a:off x="10968080" y="2834540"/>
              <a:ext cx="45720" cy="465639"/>
              <a:chOff x="3034140" y="2463978"/>
              <a:chExt cx="45720" cy="465639"/>
            </a:xfrm>
          </p:grpSpPr>
          <p:cxnSp>
            <p:nvCxnSpPr>
              <p:cNvPr id="104" name="直接连接符 103">
                <a:extLst>
                  <a:ext uri="{FF2B5EF4-FFF2-40B4-BE49-F238E27FC236}">
                    <a16:creationId xmlns:a16="http://schemas.microsoft.com/office/drawing/2014/main" id="{D43D3FFE-5B6B-4573-8122-CC1520B377A6}"/>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05" name="椭圆 104">
                <a:extLst>
                  <a:ext uri="{FF2B5EF4-FFF2-40B4-BE49-F238E27FC236}">
                    <a16:creationId xmlns:a16="http://schemas.microsoft.com/office/drawing/2014/main" id="{5B8751DF-6B52-49A0-993A-3175CE18F0C4}"/>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109" name="TextBox 184">
            <a:extLst>
              <a:ext uri="{FF2B5EF4-FFF2-40B4-BE49-F238E27FC236}">
                <a16:creationId xmlns:a16="http://schemas.microsoft.com/office/drawing/2014/main" id="{A2721669-E8C4-48FE-BC51-35198DD3D7B8}"/>
              </a:ext>
            </a:extLst>
          </p:cNvPr>
          <p:cNvSpPr txBox="1"/>
          <p:nvPr/>
        </p:nvSpPr>
        <p:spPr>
          <a:xfrm>
            <a:off x="8735648" y="4821541"/>
            <a:ext cx="2862792" cy="692497"/>
          </a:xfrm>
          <a:prstGeom prst="rect">
            <a:avLst/>
          </a:prstGeom>
          <a:noFill/>
        </p:spPr>
        <p:txBody>
          <a:bodyPr wrap="square" lIns="91429" tIns="0" rIns="91429"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A0810"/>
                </a:solidFill>
                <a:effectLst/>
                <a:uLnTx/>
                <a:uFillTx/>
                <a:latin typeface="微软雅黑"/>
                <a:ea typeface="微软雅黑"/>
                <a:cs typeface="华文黑体" pitchFamily="2" charset="-122"/>
              </a:rPr>
              <a:t>贯彻</a:t>
            </a:r>
            <a:r>
              <a:rPr kumimoji="0" lang="zh-CN" altLang="en-US" sz="1400" b="0" i="0" u="none" strike="noStrike" kern="1200" cap="none" spc="0" normalizeH="0" baseline="0" noProof="0" dirty="0">
                <a:ln>
                  <a:noFill/>
                </a:ln>
                <a:solidFill>
                  <a:srgbClr val="CA0810"/>
                </a:solidFill>
                <a:effectLst/>
                <a:uLnTx/>
                <a:uFillTx/>
                <a:latin typeface="微软雅黑"/>
                <a:ea typeface="微软雅黑"/>
                <a:cs typeface="华文黑体" pitchFamily="2" charset="-122"/>
              </a:rPr>
              <a:t>以人民为中心的发展思想，为保障和改善民生建言献策</a:t>
            </a:r>
          </a:p>
        </p:txBody>
      </p:sp>
      <p:grpSp>
        <p:nvGrpSpPr>
          <p:cNvPr id="110" name="组合 109">
            <a:extLst>
              <a:ext uri="{FF2B5EF4-FFF2-40B4-BE49-F238E27FC236}">
                <a16:creationId xmlns:a16="http://schemas.microsoft.com/office/drawing/2014/main" id="{575AE7F8-A28B-40C1-8876-CF372B180D8C}"/>
              </a:ext>
            </a:extLst>
          </p:cNvPr>
          <p:cNvGrpSpPr/>
          <p:nvPr/>
        </p:nvGrpSpPr>
        <p:grpSpPr>
          <a:xfrm>
            <a:off x="3420363" y="2605690"/>
            <a:ext cx="1020325" cy="2832113"/>
            <a:chOff x="3549319" y="3017729"/>
            <a:chExt cx="1020324" cy="2832113"/>
          </a:xfrm>
        </p:grpSpPr>
        <p:grpSp>
          <p:nvGrpSpPr>
            <p:cNvPr id="111" name="组合 110">
              <a:extLst>
                <a:ext uri="{FF2B5EF4-FFF2-40B4-BE49-F238E27FC236}">
                  <a16:creationId xmlns:a16="http://schemas.microsoft.com/office/drawing/2014/main" id="{0B88661C-6E60-4BF1-828D-FC193307747D}"/>
                </a:ext>
              </a:extLst>
            </p:cNvPr>
            <p:cNvGrpSpPr/>
            <p:nvPr/>
          </p:nvGrpSpPr>
          <p:grpSpPr>
            <a:xfrm flipH="1" flipV="1">
              <a:off x="3549321" y="3246065"/>
              <a:ext cx="1020322" cy="129707"/>
              <a:chOff x="3407502" y="4686698"/>
              <a:chExt cx="1055154" cy="60148"/>
            </a:xfrm>
          </p:grpSpPr>
          <p:cxnSp>
            <p:nvCxnSpPr>
              <p:cNvPr id="122" name="直接连接符 121">
                <a:extLst>
                  <a:ext uri="{FF2B5EF4-FFF2-40B4-BE49-F238E27FC236}">
                    <a16:creationId xmlns:a16="http://schemas.microsoft.com/office/drawing/2014/main" id="{9154FC69-496E-49A8-A4EC-7388C763D0C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23" name="直接连接符 122">
                <a:extLst>
                  <a:ext uri="{FF2B5EF4-FFF2-40B4-BE49-F238E27FC236}">
                    <a16:creationId xmlns:a16="http://schemas.microsoft.com/office/drawing/2014/main" id="{62648515-950A-4009-9F5F-4C3256468504}"/>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2" name="组合 111">
              <a:extLst>
                <a:ext uri="{FF2B5EF4-FFF2-40B4-BE49-F238E27FC236}">
                  <a16:creationId xmlns:a16="http://schemas.microsoft.com/office/drawing/2014/main" id="{5E370CAC-561E-45D2-A624-2380BFD299D3}"/>
                </a:ext>
              </a:extLst>
            </p:cNvPr>
            <p:cNvGrpSpPr/>
            <p:nvPr/>
          </p:nvGrpSpPr>
          <p:grpSpPr>
            <a:xfrm>
              <a:off x="3549319" y="3017729"/>
              <a:ext cx="45720" cy="465639"/>
              <a:chOff x="3034140" y="2463978"/>
              <a:chExt cx="45720" cy="465639"/>
            </a:xfrm>
          </p:grpSpPr>
          <p:cxnSp>
            <p:nvCxnSpPr>
              <p:cNvPr id="120" name="直接连接符 119">
                <a:extLst>
                  <a:ext uri="{FF2B5EF4-FFF2-40B4-BE49-F238E27FC236}">
                    <a16:creationId xmlns:a16="http://schemas.microsoft.com/office/drawing/2014/main" id="{66B70C49-B37E-4470-A5A3-9AABE25CFA73}"/>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21" name="椭圆 120">
                <a:extLst>
                  <a:ext uri="{FF2B5EF4-FFF2-40B4-BE49-F238E27FC236}">
                    <a16:creationId xmlns:a16="http://schemas.microsoft.com/office/drawing/2014/main" id="{66956ED1-FCA8-44E2-A896-5A4E9A475487}"/>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3" name="组合 112">
              <a:extLst>
                <a:ext uri="{FF2B5EF4-FFF2-40B4-BE49-F238E27FC236}">
                  <a16:creationId xmlns:a16="http://schemas.microsoft.com/office/drawing/2014/main" id="{572ED000-123A-4C1F-9123-EF52A22AB8D2}"/>
                </a:ext>
              </a:extLst>
            </p:cNvPr>
            <p:cNvGrpSpPr/>
            <p:nvPr/>
          </p:nvGrpSpPr>
          <p:grpSpPr>
            <a:xfrm flipV="1">
              <a:off x="3572178" y="5384202"/>
              <a:ext cx="994721" cy="465640"/>
              <a:chOff x="10968080" y="2834540"/>
              <a:chExt cx="1020324" cy="465639"/>
            </a:xfrm>
          </p:grpSpPr>
          <p:grpSp>
            <p:nvGrpSpPr>
              <p:cNvPr id="114" name="组合 113">
                <a:extLst>
                  <a:ext uri="{FF2B5EF4-FFF2-40B4-BE49-F238E27FC236}">
                    <a16:creationId xmlns:a16="http://schemas.microsoft.com/office/drawing/2014/main" id="{20C99F1A-5B75-4220-B403-73FE09E53215}"/>
                  </a:ext>
                </a:extLst>
              </p:cNvPr>
              <p:cNvGrpSpPr/>
              <p:nvPr/>
            </p:nvGrpSpPr>
            <p:grpSpPr>
              <a:xfrm flipH="1" flipV="1">
                <a:off x="10968082" y="3062876"/>
                <a:ext cx="1020322" cy="129707"/>
                <a:chOff x="3407502" y="4686698"/>
                <a:chExt cx="1055154" cy="60148"/>
              </a:xfrm>
            </p:grpSpPr>
            <p:cxnSp>
              <p:nvCxnSpPr>
                <p:cNvPr id="118" name="直接连接符 117">
                  <a:extLst>
                    <a:ext uri="{FF2B5EF4-FFF2-40B4-BE49-F238E27FC236}">
                      <a16:creationId xmlns:a16="http://schemas.microsoft.com/office/drawing/2014/main" id="{A11EF06A-5DF4-466E-9D45-779F8E399FA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19" name="直接连接符 118">
                  <a:extLst>
                    <a:ext uri="{FF2B5EF4-FFF2-40B4-BE49-F238E27FC236}">
                      <a16:creationId xmlns:a16="http://schemas.microsoft.com/office/drawing/2014/main" id="{9D7CE3C0-96B6-4F04-987C-B6548554BBA8}"/>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5" name="组合 114">
                <a:extLst>
                  <a:ext uri="{FF2B5EF4-FFF2-40B4-BE49-F238E27FC236}">
                    <a16:creationId xmlns:a16="http://schemas.microsoft.com/office/drawing/2014/main" id="{EC632097-91D7-46F3-A0D7-D6DEC4404E75}"/>
                  </a:ext>
                </a:extLst>
              </p:cNvPr>
              <p:cNvGrpSpPr/>
              <p:nvPr/>
            </p:nvGrpSpPr>
            <p:grpSpPr>
              <a:xfrm>
                <a:off x="10968080" y="2834540"/>
                <a:ext cx="45720" cy="465639"/>
                <a:chOff x="3034140" y="2463978"/>
                <a:chExt cx="45720" cy="465639"/>
              </a:xfrm>
            </p:grpSpPr>
            <p:cxnSp>
              <p:nvCxnSpPr>
                <p:cNvPr id="116" name="直接连接符 115">
                  <a:extLst>
                    <a:ext uri="{FF2B5EF4-FFF2-40B4-BE49-F238E27FC236}">
                      <a16:creationId xmlns:a16="http://schemas.microsoft.com/office/drawing/2014/main" id="{82F09670-4E88-4A58-A43C-7BC379D042F9}"/>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17" name="椭圆 116">
                  <a:extLst>
                    <a:ext uri="{FF2B5EF4-FFF2-40B4-BE49-F238E27FC236}">
                      <a16:creationId xmlns:a16="http://schemas.microsoft.com/office/drawing/2014/main" id="{1671F782-0A5F-4292-B77D-9A82FCAD245E}"/>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124" name="组合 123">
            <a:extLst>
              <a:ext uri="{FF2B5EF4-FFF2-40B4-BE49-F238E27FC236}">
                <a16:creationId xmlns:a16="http://schemas.microsoft.com/office/drawing/2014/main" id="{1BE85ABC-7758-46F5-9026-07E6200A7351}"/>
              </a:ext>
            </a:extLst>
          </p:cNvPr>
          <p:cNvGrpSpPr/>
          <p:nvPr/>
        </p:nvGrpSpPr>
        <p:grpSpPr>
          <a:xfrm>
            <a:off x="731692" y="2312211"/>
            <a:ext cx="2625963" cy="3118971"/>
            <a:chOff x="860651" y="2724256"/>
            <a:chExt cx="2625963" cy="3118970"/>
          </a:xfrm>
        </p:grpSpPr>
        <p:sp>
          <p:nvSpPr>
            <p:cNvPr id="125" name="TextBox 200">
              <a:extLst>
                <a:ext uri="{FF2B5EF4-FFF2-40B4-BE49-F238E27FC236}">
                  <a16:creationId xmlns:a16="http://schemas.microsoft.com/office/drawing/2014/main" id="{46C65DDE-05D9-4F08-8460-3EC500969745}"/>
                </a:ext>
              </a:extLst>
            </p:cNvPr>
            <p:cNvSpPr txBox="1"/>
            <p:nvPr/>
          </p:nvSpPr>
          <p:spPr>
            <a:xfrm>
              <a:off x="860651" y="2724256"/>
              <a:ext cx="2625963" cy="945259"/>
            </a:xfrm>
            <a:prstGeom prst="rect">
              <a:avLst/>
            </a:prstGeom>
            <a:noFill/>
          </p:spPr>
          <p:txBody>
            <a:bodyPr wrap="square" rtlCol="0">
              <a:spAutoFit/>
            </a:bodyPr>
            <a:lstStyle/>
            <a:p>
              <a:pPr marL="0" marR="0" lvl="0" indent="0" algn="r"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牢牢</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把握正确的政治方向，坚决维护以习近平同志为核心的中共中央集中统一领导</a:t>
              </a:r>
            </a:p>
          </p:txBody>
        </p:sp>
        <p:sp>
          <p:nvSpPr>
            <p:cNvPr id="128" name="TextBox 203">
              <a:extLst>
                <a:ext uri="{FF2B5EF4-FFF2-40B4-BE49-F238E27FC236}">
                  <a16:creationId xmlns:a16="http://schemas.microsoft.com/office/drawing/2014/main" id="{E2CFDE91-74DC-4A14-AA88-DA635DD65350}"/>
                </a:ext>
              </a:extLst>
            </p:cNvPr>
            <p:cNvSpPr txBox="1"/>
            <p:nvPr/>
          </p:nvSpPr>
          <p:spPr>
            <a:xfrm>
              <a:off x="1247902" y="5150729"/>
              <a:ext cx="2238032" cy="692497"/>
            </a:xfrm>
            <a:prstGeom prst="rect">
              <a:avLst/>
            </a:prstGeom>
            <a:noFill/>
          </p:spPr>
          <p:txBody>
            <a:bodyPr wrap="square" tIns="0"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A0810"/>
                  </a:solidFill>
                  <a:effectLst/>
                  <a:uLnTx/>
                  <a:uFillTx/>
                  <a:latin typeface="微软雅黑"/>
                  <a:ea typeface="微软雅黑"/>
                  <a:cs typeface="华文黑体" pitchFamily="2" charset="-122"/>
                </a:rPr>
                <a:t>推进</a:t>
              </a:r>
              <a:r>
                <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rPr>
                <a:t>政协协商民主建设，形成协商议政新局面</a:t>
              </a:r>
            </a:p>
          </p:txBody>
        </p:sp>
      </p:grpSp>
      <p:sp>
        <p:nvSpPr>
          <p:cNvPr id="130" name="文本框 129">
            <a:extLst>
              <a:ext uri="{FF2B5EF4-FFF2-40B4-BE49-F238E27FC236}">
                <a16:creationId xmlns:a16="http://schemas.microsoft.com/office/drawing/2014/main" id="{BE594CBC-7610-430F-87CC-F01140326C04}"/>
              </a:ext>
            </a:extLst>
          </p:cNvPr>
          <p:cNvSpPr txBox="1"/>
          <p:nvPr/>
        </p:nvSpPr>
        <p:spPr>
          <a:xfrm>
            <a:off x="0" y="1162556"/>
            <a:ext cx="12192000"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★八个方面阐述五年工作情况★</a:t>
            </a:r>
          </a:p>
        </p:txBody>
      </p:sp>
    </p:spTree>
    <p:extLst>
      <p:ext uri="{BB962C8B-B14F-4D97-AF65-F5344CB8AC3E}">
        <p14:creationId xmlns:p14="http://schemas.microsoft.com/office/powerpoint/2010/main" val="414806120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1000" fill="hold"/>
                                        <p:tgtEl>
                                          <p:spTgt spid="130"/>
                                        </p:tgtEl>
                                        <p:attrNameLst>
                                          <p:attrName>ppt_w</p:attrName>
                                        </p:attrNameLst>
                                      </p:cBhvr>
                                      <p:tavLst>
                                        <p:tav tm="0">
                                          <p:val>
                                            <p:fltVal val="0"/>
                                          </p:val>
                                        </p:tav>
                                        <p:tav tm="100000">
                                          <p:val>
                                            <p:strVal val="#ppt_w"/>
                                          </p:val>
                                        </p:tav>
                                      </p:tavLst>
                                    </p:anim>
                                    <p:anim calcmode="lin" valueType="num">
                                      <p:cBhvr>
                                        <p:cTn id="8" dur="1000" fill="hold"/>
                                        <p:tgtEl>
                                          <p:spTgt spid="130"/>
                                        </p:tgtEl>
                                        <p:attrNameLst>
                                          <p:attrName>ppt_h</p:attrName>
                                        </p:attrNameLst>
                                      </p:cBhvr>
                                      <p:tavLst>
                                        <p:tav tm="0">
                                          <p:val>
                                            <p:fltVal val="0"/>
                                          </p:val>
                                        </p:tav>
                                        <p:tav tm="100000">
                                          <p:val>
                                            <p:strVal val="#ppt_h"/>
                                          </p:val>
                                        </p:tav>
                                      </p:tavLst>
                                    </p:anim>
                                    <p:animEffect transition="in" filter="fade">
                                      <p:cBhvr>
                                        <p:cTn id="9" dur="1000"/>
                                        <p:tgtEl>
                                          <p:spTgt spid="130"/>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300" fill="hold"/>
                                        <p:tgtEl>
                                          <p:spTgt spid="79"/>
                                        </p:tgtEl>
                                        <p:attrNameLst>
                                          <p:attrName>ppt_w</p:attrName>
                                        </p:attrNameLst>
                                      </p:cBhvr>
                                      <p:tavLst>
                                        <p:tav tm="0" fmla="#ppt_w*sin(2.5*pi*$)">
                                          <p:val>
                                            <p:fltVal val="0"/>
                                          </p:val>
                                        </p:tav>
                                        <p:tav tm="100000">
                                          <p:val>
                                            <p:fltVal val="1"/>
                                          </p:val>
                                        </p:tav>
                                      </p:tavLst>
                                    </p:anim>
                                    <p:anim calcmode="lin" valueType="num">
                                      <p:cBhvr>
                                        <p:cTn id="21" dur="300" fill="hold"/>
                                        <p:tgtEl>
                                          <p:spTgt spid="79"/>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500" fill="hold"/>
                                        <p:tgtEl>
                                          <p:spTgt spid="77"/>
                                        </p:tgtEl>
                                        <p:attrNameLst>
                                          <p:attrName>ppt_w</p:attrName>
                                        </p:attrNameLst>
                                      </p:cBhvr>
                                      <p:tavLst>
                                        <p:tav tm="0">
                                          <p:val>
                                            <p:fltVal val="0"/>
                                          </p:val>
                                        </p:tav>
                                        <p:tav tm="100000">
                                          <p:val>
                                            <p:strVal val="#ppt_w"/>
                                          </p:val>
                                        </p:tav>
                                      </p:tavLst>
                                    </p:anim>
                                    <p:anim calcmode="lin" valueType="num">
                                      <p:cBhvr>
                                        <p:cTn id="25" dur="500" fill="hold"/>
                                        <p:tgtEl>
                                          <p:spTgt spid="7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300" fill="hold"/>
                                        <p:tgtEl>
                                          <p:spTgt spid="83"/>
                                        </p:tgtEl>
                                        <p:attrNameLst>
                                          <p:attrName>ppt_w</p:attrName>
                                        </p:attrNameLst>
                                      </p:cBhvr>
                                      <p:tavLst>
                                        <p:tav tm="0" fmla="#ppt_w*sin(2.5*pi*$)">
                                          <p:val>
                                            <p:fltVal val="0"/>
                                          </p:val>
                                        </p:tav>
                                        <p:tav tm="100000">
                                          <p:val>
                                            <p:fltVal val="1"/>
                                          </p:val>
                                        </p:tav>
                                      </p:tavLst>
                                    </p:anim>
                                    <p:anim calcmode="lin" valueType="num">
                                      <p:cBhvr>
                                        <p:cTn id="30" dur="300" fill="hold"/>
                                        <p:tgtEl>
                                          <p:spTgt spid="83"/>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p:cTn id="38" dur="300" fill="hold"/>
                                        <p:tgtEl>
                                          <p:spTgt spid="86"/>
                                        </p:tgtEl>
                                        <p:attrNameLst>
                                          <p:attrName>ppt_w</p:attrName>
                                        </p:attrNameLst>
                                      </p:cBhvr>
                                      <p:tavLst>
                                        <p:tav tm="0" fmla="#ppt_w*sin(2.5*pi*$)">
                                          <p:val>
                                            <p:fltVal val="0"/>
                                          </p:val>
                                        </p:tav>
                                        <p:tav tm="100000">
                                          <p:val>
                                            <p:fltVal val="1"/>
                                          </p:val>
                                        </p:tav>
                                      </p:tavLst>
                                    </p:anim>
                                    <p:anim calcmode="lin" valueType="num">
                                      <p:cBhvr>
                                        <p:cTn id="39" dur="300" fill="hold"/>
                                        <p:tgtEl>
                                          <p:spTgt spid="86"/>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300" fill="hold"/>
                                        <p:tgtEl>
                                          <p:spTgt spid="89"/>
                                        </p:tgtEl>
                                        <p:attrNameLst>
                                          <p:attrName>ppt_w</p:attrName>
                                        </p:attrNameLst>
                                      </p:cBhvr>
                                      <p:tavLst>
                                        <p:tav tm="0" fmla="#ppt_w*sin(2.5*pi*$)">
                                          <p:val>
                                            <p:fltVal val="0"/>
                                          </p:val>
                                        </p:tav>
                                        <p:tav tm="100000">
                                          <p:val>
                                            <p:fltVal val="1"/>
                                          </p:val>
                                        </p:tav>
                                      </p:tavLst>
                                    </p:anim>
                                    <p:anim calcmode="lin" valueType="num">
                                      <p:cBhvr>
                                        <p:cTn id="48" dur="300" fill="hold"/>
                                        <p:tgtEl>
                                          <p:spTgt spid="89"/>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wipe(right)">
                                      <p:cBhvr>
                                        <p:cTn id="52" dur="500"/>
                                        <p:tgtEl>
                                          <p:spTgt spid="110"/>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500"/>
                                        <p:tgtEl>
                                          <p:spTgt spid="124"/>
                                        </p:tgtEl>
                                        <p:attrNameLst>
                                          <p:attrName>ppt_x</p:attrName>
                                        </p:attrNameLst>
                                      </p:cBhvr>
                                      <p:tavLst>
                                        <p:tav tm="0">
                                          <p:val>
                                            <p:strVal val="#ppt_x-#ppt_w*1.125000"/>
                                          </p:val>
                                        </p:tav>
                                        <p:tav tm="100000">
                                          <p:val>
                                            <p:strVal val="#ppt_x"/>
                                          </p:val>
                                        </p:tav>
                                      </p:tavLst>
                                    </p:anim>
                                    <p:animEffect transition="in" filter="wipe(right)">
                                      <p:cBhvr>
                                        <p:cTn id="57" dur="500"/>
                                        <p:tgtEl>
                                          <p:spTgt spid="124"/>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down)">
                                      <p:cBhvr>
                                        <p:cTn id="61" dur="500"/>
                                        <p:tgtEl>
                                          <p:spTgt spid="9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right)">
                                      <p:cBhvr>
                                        <p:cTn id="65" dur="500"/>
                                        <p:tgtEl>
                                          <p:spTgt spid="9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down)">
                                      <p:cBhvr>
                                        <p:cTn id="69" dur="500"/>
                                        <p:tgtEl>
                                          <p:spTgt spid="10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right)">
                                      <p:cBhvr>
                                        <p:cTn id="7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nimBg="1"/>
      <p:bldP spid="75" grpId="0" bldLvl="0" animBg="1"/>
      <p:bldP spid="76" grpId="0" bldLvl="0" animBg="1"/>
      <p:bldP spid="77" grpId="0" bldLvl="0" animBg="1"/>
      <p:bldP spid="78" grpId="0" bldLvl="0" animBg="1"/>
      <p:bldP spid="93" grpId="0"/>
      <p:bldP spid="109" grpId="0"/>
      <p:bldP spid="1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Oval 7">
            <a:extLst>
              <a:ext uri="{FF2B5EF4-FFF2-40B4-BE49-F238E27FC236}">
                <a16:creationId xmlns:a16="http://schemas.microsoft.com/office/drawing/2014/main" id="{CD55DEE3-A92E-4416-91D3-02414FEB8EA1}"/>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latin typeface="微软雅黑"/>
              <a:ea typeface="微软雅黑"/>
              <a:cs typeface="+mn-cs"/>
            </a:endParaRPr>
          </a:p>
        </p:txBody>
      </p:sp>
      <p:sp>
        <p:nvSpPr>
          <p:cNvPr id="6" name="Freeform 34">
            <a:extLst>
              <a:ext uri="{FF2B5EF4-FFF2-40B4-BE49-F238E27FC236}">
                <a16:creationId xmlns:a16="http://schemas.microsoft.com/office/drawing/2014/main" id="{88AE1C59-7B71-43F8-BC55-9ABD21E0FCC7}"/>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 name="Freeform 35">
            <a:extLst>
              <a:ext uri="{FF2B5EF4-FFF2-40B4-BE49-F238E27FC236}">
                <a16:creationId xmlns:a16="http://schemas.microsoft.com/office/drawing/2014/main" id="{46AB36B3-7286-42A6-9937-49D86693FACD}"/>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 name="Freeform 37">
            <a:extLst>
              <a:ext uri="{FF2B5EF4-FFF2-40B4-BE49-F238E27FC236}">
                <a16:creationId xmlns:a16="http://schemas.microsoft.com/office/drawing/2014/main" id="{1C21EA43-8D44-4A5E-AD91-F050111A09D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9" name="Freeform 39">
            <a:extLst>
              <a:ext uri="{FF2B5EF4-FFF2-40B4-BE49-F238E27FC236}">
                <a16:creationId xmlns:a16="http://schemas.microsoft.com/office/drawing/2014/main" id="{65E70A0E-2566-48F8-BB48-03856AC1676A}"/>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grpSp>
        <p:nvGrpSpPr>
          <p:cNvPr id="10" name="组合 9">
            <a:extLst>
              <a:ext uri="{FF2B5EF4-FFF2-40B4-BE49-F238E27FC236}">
                <a16:creationId xmlns:a16="http://schemas.microsoft.com/office/drawing/2014/main" id="{32462CB3-66D6-48CD-93BF-BBFEAF6A1E22}"/>
              </a:ext>
            </a:extLst>
          </p:cNvPr>
          <p:cNvGrpSpPr/>
          <p:nvPr/>
        </p:nvGrpSpPr>
        <p:grpSpPr>
          <a:xfrm>
            <a:off x="5352919" y="3311769"/>
            <a:ext cx="612339" cy="536671"/>
            <a:chOff x="5481877" y="3723806"/>
            <a:chExt cx="612339" cy="536669"/>
          </a:xfrm>
        </p:grpSpPr>
        <p:sp>
          <p:nvSpPr>
            <p:cNvPr id="11" name="Oval 32">
              <a:extLst>
                <a:ext uri="{FF2B5EF4-FFF2-40B4-BE49-F238E27FC236}">
                  <a16:creationId xmlns:a16="http://schemas.microsoft.com/office/drawing/2014/main" id="{D7E16457-9F6E-4812-9DC1-AEA57A252F0B}"/>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latin typeface="微软雅黑"/>
                <a:ea typeface="微软雅黑"/>
                <a:cs typeface="+mn-cs"/>
              </a:endParaRPr>
            </a:p>
          </p:txBody>
        </p:sp>
        <p:sp>
          <p:nvSpPr>
            <p:cNvPr id="12" name="Oval 33">
              <a:extLst>
                <a:ext uri="{FF2B5EF4-FFF2-40B4-BE49-F238E27FC236}">
                  <a16:creationId xmlns:a16="http://schemas.microsoft.com/office/drawing/2014/main" id="{BC36429D-85D5-490D-8384-366127DBD400}"/>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3" name="TextBox 157">
              <a:extLst>
                <a:ext uri="{FF2B5EF4-FFF2-40B4-BE49-F238E27FC236}">
                  <a16:creationId xmlns:a16="http://schemas.microsoft.com/office/drawing/2014/main" id="{BE7E5A26-D2A0-48D2-B280-B349322F4C20}"/>
                </a:ext>
              </a:extLst>
            </p:cNvPr>
            <p:cNvSpPr txBox="1"/>
            <p:nvPr/>
          </p:nvSpPr>
          <p:spPr>
            <a:xfrm>
              <a:off x="5552410" y="3769593"/>
              <a:ext cx="541806"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05</a:t>
              </a:r>
            </a:p>
          </p:txBody>
        </p:sp>
      </p:grpSp>
      <p:grpSp>
        <p:nvGrpSpPr>
          <p:cNvPr id="14" name="组合 13">
            <a:extLst>
              <a:ext uri="{FF2B5EF4-FFF2-40B4-BE49-F238E27FC236}">
                <a16:creationId xmlns:a16="http://schemas.microsoft.com/office/drawing/2014/main" id="{4915D7A3-D833-4E4F-8ABC-A2E6BBCE8434}"/>
              </a:ext>
            </a:extLst>
          </p:cNvPr>
          <p:cNvGrpSpPr/>
          <p:nvPr/>
        </p:nvGrpSpPr>
        <p:grpSpPr>
          <a:xfrm>
            <a:off x="6281771" y="3311772"/>
            <a:ext cx="572816" cy="536671"/>
            <a:chOff x="6410728" y="3723806"/>
            <a:chExt cx="572816" cy="536669"/>
          </a:xfrm>
        </p:grpSpPr>
        <p:sp>
          <p:nvSpPr>
            <p:cNvPr id="15" name="Oval 38">
              <a:extLst>
                <a:ext uri="{FF2B5EF4-FFF2-40B4-BE49-F238E27FC236}">
                  <a16:creationId xmlns:a16="http://schemas.microsoft.com/office/drawing/2014/main" id="{66E08A36-8D8A-4265-9582-0594C2D5D20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6" name="TextBox 160">
              <a:extLst>
                <a:ext uri="{FF2B5EF4-FFF2-40B4-BE49-F238E27FC236}">
                  <a16:creationId xmlns:a16="http://schemas.microsoft.com/office/drawing/2014/main" id="{98EB7E33-241C-426A-AD0D-FBC2C7D0A5A3}"/>
                </a:ext>
              </a:extLst>
            </p:cNvPr>
            <p:cNvSpPr txBox="1"/>
            <p:nvPr/>
          </p:nvSpPr>
          <p:spPr>
            <a:xfrm>
              <a:off x="6446875" y="3792906"/>
              <a:ext cx="536669"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06</a:t>
              </a:r>
            </a:p>
          </p:txBody>
        </p:sp>
      </p:grpSp>
      <p:grpSp>
        <p:nvGrpSpPr>
          <p:cNvPr id="17" name="组合 16">
            <a:extLst>
              <a:ext uri="{FF2B5EF4-FFF2-40B4-BE49-F238E27FC236}">
                <a16:creationId xmlns:a16="http://schemas.microsoft.com/office/drawing/2014/main" id="{5EED1F6F-BAEB-4F59-96EA-C6D02A0F3F8D}"/>
              </a:ext>
            </a:extLst>
          </p:cNvPr>
          <p:cNvGrpSpPr/>
          <p:nvPr/>
        </p:nvGrpSpPr>
        <p:grpSpPr>
          <a:xfrm>
            <a:off x="6281771" y="4096126"/>
            <a:ext cx="572038" cy="536669"/>
            <a:chOff x="6410728" y="4508169"/>
            <a:chExt cx="572038" cy="536669"/>
          </a:xfrm>
        </p:grpSpPr>
        <p:sp>
          <p:nvSpPr>
            <p:cNvPr id="18" name="Oval 40">
              <a:extLst>
                <a:ext uri="{FF2B5EF4-FFF2-40B4-BE49-F238E27FC236}">
                  <a16:creationId xmlns:a16="http://schemas.microsoft.com/office/drawing/2014/main" id="{7BC838FC-1955-4D51-8579-BB8F8D11D322}"/>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9" name="TextBox 163">
              <a:extLst>
                <a:ext uri="{FF2B5EF4-FFF2-40B4-BE49-F238E27FC236}">
                  <a16:creationId xmlns:a16="http://schemas.microsoft.com/office/drawing/2014/main" id="{C84F8EF7-A0AB-440C-8A88-FF236410730E}"/>
                </a:ext>
              </a:extLst>
            </p:cNvPr>
            <p:cNvSpPr txBox="1"/>
            <p:nvPr/>
          </p:nvSpPr>
          <p:spPr>
            <a:xfrm>
              <a:off x="6446877" y="4567891"/>
              <a:ext cx="535889"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07</a:t>
              </a:r>
            </a:p>
          </p:txBody>
        </p:sp>
      </p:grpSp>
      <p:grpSp>
        <p:nvGrpSpPr>
          <p:cNvPr id="20" name="组合 19">
            <a:extLst>
              <a:ext uri="{FF2B5EF4-FFF2-40B4-BE49-F238E27FC236}">
                <a16:creationId xmlns:a16="http://schemas.microsoft.com/office/drawing/2014/main" id="{0C24F1F0-53DD-44C6-AE43-FA4AC36E2448}"/>
              </a:ext>
            </a:extLst>
          </p:cNvPr>
          <p:cNvGrpSpPr/>
          <p:nvPr/>
        </p:nvGrpSpPr>
        <p:grpSpPr>
          <a:xfrm>
            <a:off x="5352918" y="4096126"/>
            <a:ext cx="559079" cy="536669"/>
            <a:chOff x="5481877" y="4508169"/>
            <a:chExt cx="559078" cy="536669"/>
          </a:xfrm>
        </p:grpSpPr>
        <p:sp>
          <p:nvSpPr>
            <p:cNvPr id="21" name="Oval 36">
              <a:extLst>
                <a:ext uri="{FF2B5EF4-FFF2-40B4-BE49-F238E27FC236}">
                  <a16:creationId xmlns:a16="http://schemas.microsoft.com/office/drawing/2014/main" id="{894B770B-D765-470F-B57B-ADFDAB4699EC}"/>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22" name="TextBox 166">
              <a:extLst>
                <a:ext uri="{FF2B5EF4-FFF2-40B4-BE49-F238E27FC236}">
                  <a16:creationId xmlns:a16="http://schemas.microsoft.com/office/drawing/2014/main" id="{3631596A-48C6-42EE-894D-B6AC5C6F7CB5}"/>
                </a:ext>
              </a:extLst>
            </p:cNvPr>
            <p:cNvSpPr txBox="1"/>
            <p:nvPr/>
          </p:nvSpPr>
          <p:spPr>
            <a:xfrm>
              <a:off x="5516785" y="4579621"/>
              <a:ext cx="524170"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08</a:t>
              </a:r>
            </a:p>
          </p:txBody>
        </p:sp>
      </p:grpSp>
      <p:sp>
        <p:nvSpPr>
          <p:cNvPr id="23" name="TextBox 168">
            <a:extLst>
              <a:ext uri="{FF2B5EF4-FFF2-40B4-BE49-F238E27FC236}">
                <a16:creationId xmlns:a16="http://schemas.microsoft.com/office/drawing/2014/main" id="{C29A3076-5312-4159-A534-761CAF3C036C}"/>
              </a:ext>
            </a:extLst>
          </p:cNvPr>
          <p:cNvSpPr txBox="1"/>
          <p:nvPr/>
        </p:nvSpPr>
        <p:spPr>
          <a:xfrm>
            <a:off x="8763600" y="2450153"/>
            <a:ext cx="3063439" cy="665182"/>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marL="0" marR="0" lvl="0" indent="0" algn="l"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充分</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发挥统一战线组织作用，做好凝心聚力工作</a:t>
            </a:r>
          </a:p>
        </p:txBody>
      </p:sp>
      <p:grpSp>
        <p:nvGrpSpPr>
          <p:cNvPr id="24" name="组合 23">
            <a:extLst>
              <a:ext uri="{FF2B5EF4-FFF2-40B4-BE49-F238E27FC236}">
                <a16:creationId xmlns:a16="http://schemas.microsoft.com/office/drawing/2014/main" id="{2F88D4F6-FA52-4057-8916-59C82C3630B2}"/>
              </a:ext>
            </a:extLst>
          </p:cNvPr>
          <p:cNvGrpSpPr/>
          <p:nvPr/>
        </p:nvGrpSpPr>
        <p:grpSpPr>
          <a:xfrm flipH="1">
            <a:off x="7823812" y="2674575"/>
            <a:ext cx="897079" cy="465639"/>
            <a:chOff x="10968080" y="2834540"/>
            <a:chExt cx="1020324" cy="465639"/>
          </a:xfrm>
        </p:grpSpPr>
        <p:grpSp>
          <p:nvGrpSpPr>
            <p:cNvPr id="25" name="组合 24">
              <a:extLst>
                <a:ext uri="{FF2B5EF4-FFF2-40B4-BE49-F238E27FC236}">
                  <a16:creationId xmlns:a16="http://schemas.microsoft.com/office/drawing/2014/main" id="{9736C5E8-FD04-4475-A837-ECC8CB699F6B}"/>
                </a:ext>
              </a:extLst>
            </p:cNvPr>
            <p:cNvGrpSpPr/>
            <p:nvPr/>
          </p:nvGrpSpPr>
          <p:grpSpPr>
            <a:xfrm flipH="1" flipV="1">
              <a:off x="10968082" y="3062876"/>
              <a:ext cx="1020322" cy="129707"/>
              <a:chOff x="3407502" y="4686698"/>
              <a:chExt cx="1055154" cy="60148"/>
            </a:xfrm>
          </p:grpSpPr>
          <p:cxnSp>
            <p:nvCxnSpPr>
              <p:cNvPr id="29" name="直接连接符 28">
                <a:extLst>
                  <a:ext uri="{FF2B5EF4-FFF2-40B4-BE49-F238E27FC236}">
                    <a16:creationId xmlns:a16="http://schemas.microsoft.com/office/drawing/2014/main" id="{D8F65131-D8AE-42C7-8FA0-6B0C70278313}"/>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0" name="直接连接符 29">
                <a:extLst>
                  <a:ext uri="{FF2B5EF4-FFF2-40B4-BE49-F238E27FC236}">
                    <a16:creationId xmlns:a16="http://schemas.microsoft.com/office/drawing/2014/main" id="{ABD67BEA-8F8A-49A5-8022-146D00A3E4C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26" name="组合 25">
              <a:extLst>
                <a:ext uri="{FF2B5EF4-FFF2-40B4-BE49-F238E27FC236}">
                  <a16:creationId xmlns:a16="http://schemas.microsoft.com/office/drawing/2014/main" id="{ECEE23DC-7ED1-4317-ABEC-B9461EFBDB09}"/>
                </a:ext>
              </a:extLst>
            </p:cNvPr>
            <p:cNvGrpSpPr/>
            <p:nvPr/>
          </p:nvGrpSpPr>
          <p:grpSpPr>
            <a:xfrm>
              <a:off x="10968080" y="2834540"/>
              <a:ext cx="45720" cy="465639"/>
              <a:chOff x="3034140" y="2463978"/>
              <a:chExt cx="45720" cy="465639"/>
            </a:xfrm>
          </p:grpSpPr>
          <p:cxnSp>
            <p:nvCxnSpPr>
              <p:cNvPr id="27" name="直接连接符 26">
                <a:extLst>
                  <a:ext uri="{FF2B5EF4-FFF2-40B4-BE49-F238E27FC236}">
                    <a16:creationId xmlns:a16="http://schemas.microsoft.com/office/drawing/2014/main" id="{F4027AD9-7AA1-44DD-8CC4-8029F890C58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28" name="椭圆 27">
                <a:extLst>
                  <a:ext uri="{FF2B5EF4-FFF2-40B4-BE49-F238E27FC236}">
                    <a16:creationId xmlns:a16="http://schemas.microsoft.com/office/drawing/2014/main" id="{CC76A2E8-909A-4731-ABAD-8BCED50302E9}"/>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31" name="组合 30">
            <a:extLst>
              <a:ext uri="{FF2B5EF4-FFF2-40B4-BE49-F238E27FC236}">
                <a16:creationId xmlns:a16="http://schemas.microsoft.com/office/drawing/2014/main" id="{00046EB5-A182-4CB5-BD38-E890E9CD6C9C}"/>
              </a:ext>
            </a:extLst>
          </p:cNvPr>
          <p:cNvGrpSpPr/>
          <p:nvPr/>
        </p:nvGrpSpPr>
        <p:grpSpPr>
          <a:xfrm flipH="1" flipV="1">
            <a:off x="7770142" y="4972156"/>
            <a:ext cx="897079" cy="465640"/>
            <a:chOff x="10968080" y="2834540"/>
            <a:chExt cx="1020324" cy="465639"/>
          </a:xfrm>
        </p:grpSpPr>
        <p:grpSp>
          <p:nvGrpSpPr>
            <p:cNvPr id="32" name="组合 31">
              <a:extLst>
                <a:ext uri="{FF2B5EF4-FFF2-40B4-BE49-F238E27FC236}">
                  <a16:creationId xmlns:a16="http://schemas.microsoft.com/office/drawing/2014/main" id="{9A554159-EB93-43A1-8DF3-1A7186344BA6}"/>
                </a:ext>
              </a:extLst>
            </p:cNvPr>
            <p:cNvGrpSpPr/>
            <p:nvPr/>
          </p:nvGrpSpPr>
          <p:grpSpPr>
            <a:xfrm flipH="1" flipV="1">
              <a:off x="10968082" y="3062876"/>
              <a:ext cx="1020322" cy="129707"/>
              <a:chOff x="3407502" y="4686698"/>
              <a:chExt cx="1055154" cy="60148"/>
            </a:xfrm>
          </p:grpSpPr>
          <p:cxnSp>
            <p:nvCxnSpPr>
              <p:cNvPr id="36" name="直接连接符 35">
                <a:extLst>
                  <a:ext uri="{FF2B5EF4-FFF2-40B4-BE49-F238E27FC236}">
                    <a16:creationId xmlns:a16="http://schemas.microsoft.com/office/drawing/2014/main" id="{365382B7-4D7E-4FB7-8B0C-95F3A911017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7" name="直接连接符 36">
                <a:extLst>
                  <a:ext uri="{FF2B5EF4-FFF2-40B4-BE49-F238E27FC236}">
                    <a16:creationId xmlns:a16="http://schemas.microsoft.com/office/drawing/2014/main" id="{76085078-9521-47A5-B2D7-D719ADC7789A}"/>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33" name="组合 32">
              <a:extLst>
                <a:ext uri="{FF2B5EF4-FFF2-40B4-BE49-F238E27FC236}">
                  <a16:creationId xmlns:a16="http://schemas.microsoft.com/office/drawing/2014/main" id="{178356C2-DA97-4C79-B002-C99F9CFAFB77}"/>
                </a:ext>
              </a:extLst>
            </p:cNvPr>
            <p:cNvGrpSpPr/>
            <p:nvPr/>
          </p:nvGrpSpPr>
          <p:grpSpPr>
            <a:xfrm>
              <a:off x="10968080" y="2834540"/>
              <a:ext cx="45720" cy="465639"/>
              <a:chOff x="3034140" y="2463978"/>
              <a:chExt cx="45720" cy="465639"/>
            </a:xfrm>
          </p:grpSpPr>
          <p:cxnSp>
            <p:nvCxnSpPr>
              <p:cNvPr id="34" name="直接连接符 33">
                <a:extLst>
                  <a:ext uri="{FF2B5EF4-FFF2-40B4-BE49-F238E27FC236}">
                    <a16:creationId xmlns:a16="http://schemas.microsoft.com/office/drawing/2014/main" id="{BCBFED2A-DA1A-4F22-AF13-A85F11E33574}"/>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35" name="椭圆 34">
                <a:extLst>
                  <a:ext uri="{FF2B5EF4-FFF2-40B4-BE49-F238E27FC236}">
                    <a16:creationId xmlns:a16="http://schemas.microsoft.com/office/drawing/2014/main" id="{90C0713D-9C3E-4BB6-870C-72304A0BD153}"/>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8" name="TextBox 184">
            <a:extLst>
              <a:ext uri="{FF2B5EF4-FFF2-40B4-BE49-F238E27FC236}">
                <a16:creationId xmlns:a16="http://schemas.microsoft.com/office/drawing/2014/main" id="{D1476B96-BB8F-4B14-B563-E78121D89533}"/>
              </a:ext>
            </a:extLst>
          </p:cNvPr>
          <p:cNvSpPr txBox="1"/>
          <p:nvPr/>
        </p:nvSpPr>
        <p:spPr>
          <a:xfrm>
            <a:off x="8735648" y="4821541"/>
            <a:ext cx="2862792" cy="654410"/>
          </a:xfrm>
          <a:prstGeom prst="rect">
            <a:avLst/>
          </a:prstGeom>
          <a:noFill/>
        </p:spPr>
        <p:txBody>
          <a:bodyPr wrap="square" lIns="91429" tIns="0" rIns="91429"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A0810"/>
                </a:solidFill>
                <a:effectLst/>
                <a:uLnTx/>
                <a:uFillTx/>
                <a:latin typeface="微软雅黑"/>
                <a:ea typeface="微软雅黑"/>
                <a:cs typeface="华文黑体" pitchFamily="2" charset="-122"/>
              </a:rPr>
              <a:t>广泛</a:t>
            </a:r>
            <a:r>
              <a:rPr kumimoji="0" lang="zh-CN" altLang="en-US" sz="1400" b="0" i="0" u="none" strike="noStrike" kern="1200" cap="none" spc="0" normalizeH="0" baseline="0" noProof="0" dirty="0">
                <a:ln>
                  <a:noFill/>
                </a:ln>
                <a:solidFill>
                  <a:srgbClr val="CA0810"/>
                </a:solidFill>
                <a:effectLst/>
                <a:uLnTx/>
                <a:uFillTx/>
                <a:latin typeface="微软雅黑"/>
                <a:ea typeface="微软雅黑"/>
                <a:cs typeface="华文黑体" pitchFamily="2" charset="-122"/>
              </a:rPr>
              <a:t>开展对外友好交往，为营造良好外部环境作出积极贡献</a:t>
            </a:r>
          </a:p>
        </p:txBody>
      </p:sp>
      <p:grpSp>
        <p:nvGrpSpPr>
          <p:cNvPr id="39" name="组合 38">
            <a:extLst>
              <a:ext uri="{FF2B5EF4-FFF2-40B4-BE49-F238E27FC236}">
                <a16:creationId xmlns:a16="http://schemas.microsoft.com/office/drawing/2014/main" id="{BDA2DEEB-B904-4CBA-BEF5-C7598058883E}"/>
              </a:ext>
            </a:extLst>
          </p:cNvPr>
          <p:cNvGrpSpPr/>
          <p:nvPr/>
        </p:nvGrpSpPr>
        <p:grpSpPr>
          <a:xfrm>
            <a:off x="3420363" y="2605690"/>
            <a:ext cx="1020325" cy="2832113"/>
            <a:chOff x="3549319" y="3017729"/>
            <a:chExt cx="1020324" cy="2832113"/>
          </a:xfrm>
        </p:grpSpPr>
        <p:grpSp>
          <p:nvGrpSpPr>
            <p:cNvPr id="41" name="组合 40">
              <a:extLst>
                <a:ext uri="{FF2B5EF4-FFF2-40B4-BE49-F238E27FC236}">
                  <a16:creationId xmlns:a16="http://schemas.microsoft.com/office/drawing/2014/main" id="{213E951C-0326-4DFE-A194-6CD35CD51C32}"/>
                </a:ext>
              </a:extLst>
            </p:cNvPr>
            <p:cNvGrpSpPr/>
            <p:nvPr/>
          </p:nvGrpSpPr>
          <p:grpSpPr>
            <a:xfrm flipH="1" flipV="1">
              <a:off x="3549321" y="3246065"/>
              <a:ext cx="1020322" cy="129707"/>
              <a:chOff x="3407502" y="4686698"/>
              <a:chExt cx="1055154" cy="60148"/>
            </a:xfrm>
          </p:grpSpPr>
          <p:cxnSp>
            <p:nvCxnSpPr>
              <p:cNvPr id="53" name="直接连接符 52">
                <a:extLst>
                  <a:ext uri="{FF2B5EF4-FFF2-40B4-BE49-F238E27FC236}">
                    <a16:creationId xmlns:a16="http://schemas.microsoft.com/office/drawing/2014/main" id="{C9CFAAB6-F4D4-4375-AC93-992A229EF2B9}"/>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4" name="直接连接符 53">
                <a:extLst>
                  <a:ext uri="{FF2B5EF4-FFF2-40B4-BE49-F238E27FC236}">
                    <a16:creationId xmlns:a16="http://schemas.microsoft.com/office/drawing/2014/main" id="{28DA64D8-B00C-414F-B1F9-21FA4ED567E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3" name="组合 42">
              <a:extLst>
                <a:ext uri="{FF2B5EF4-FFF2-40B4-BE49-F238E27FC236}">
                  <a16:creationId xmlns:a16="http://schemas.microsoft.com/office/drawing/2014/main" id="{4E4D5224-F85D-472A-AB8F-24A449E8877F}"/>
                </a:ext>
              </a:extLst>
            </p:cNvPr>
            <p:cNvGrpSpPr/>
            <p:nvPr/>
          </p:nvGrpSpPr>
          <p:grpSpPr>
            <a:xfrm>
              <a:off x="3549319" y="3017729"/>
              <a:ext cx="45720" cy="465639"/>
              <a:chOff x="3034140" y="2463978"/>
              <a:chExt cx="45720" cy="465639"/>
            </a:xfrm>
          </p:grpSpPr>
          <p:cxnSp>
            <p:nvCxnSpPr>
              <p:cNvPr id="51" name="直接连接符 50">
                <a:extLst>
                  <a:ext uri="{FF2B5EF4-FFF2-40B4-BE49-F238E27FC236}">
                    <a16:creationId xmlns:a16="http://schemas.microsoft.com/office/drawing/2014/main" id="{9B2E8E1B-B756-4776-8C2C-2ADF4997EFDE}"/>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52" name="椭圆 51">
                <a:extLst>
                  <a:ext uri="{FF2B5EF4-FFF2-40B4-BE49-F238E27FC236}">
                    <a16:creationId xmlns:a16="http://schemas.microsoft.com/office/drawing/2014/main" id="{AF3D7EEA-7852-4C31-A6A0-F04699915EFF}"/>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4" name="组合 43">
              <a:extLst>
                <a:ext uri="{FF2B5EF4-FFF2-40B4-BE49-F238E27FC236}">
                  <a16:creationId xmlns:a16="http://schemas.microsoft.com/office/drawing/2014/main" id="{20417369-F7F1-467F-870E-D0CDAE34F7FC}"/>
                </a:ext>
              </a:extLst>
            </p:cNvPr>
            <p:cNvGrpSpPr/>
            <p:nvPr/>
          </p:nvGrpSpPr>
          <p:grpSpPr>
            <a:xfrm flipV="1">
              <a:off x="3572178" y="5384202"/>
              <a:ext cx="994721" cy="465640"/>
              <a:chOff x="10968080" y="2834540"/>
              <a:chExt cx="1020324" cy="465639"/>
            </a:xfrm>
          </p:grpSpPr>
          <p:grpSp>
            <p:nvGrpSpPr>
              <p:cNvPr id="45" name="组合 44">
                <a:extLst>
                  <a:ext uri="{FF2B5EF4-FFF2-40B4-BE49-F238E27FC236}">
                    <a16:creationId xmlns:a16="http://schemas.microsoft.com/office/drawing/2014/main" id="{9F4D60CA-166E-4761-A868-0343C9B8B6AD}"/>
                  </a:ext>
                </a:extLst>
              </p:cNvPr>
              <p:cNvGrpSpPr/>
              <p:nvPr/>
            </p:nvGrpSpPr>
            <p:grpSpPr>
              <a:xfrm flipH="1" flipV="1">
                <a:off x="10968082" y="3062876"/>
                <a:ext cx="1020322" cy="129707"/>
                <a:chOff x="3407502" y="4686698"/>
                <a:chExt cx="1055154" cy="60148"/>
              </a:xfrm>
            </p:grpSpPr>
            <p:cxnSp>
              <p:nvCxnSpPr>
                <p:cNvPr id="49" name="直接连接符 48">
                  <a:extLst>
                    <a:ext uri="{FF2B5EF4-FFF2-40B4-BE49-F238E27FC236}">
                      <a16:creationId xmlns:a16="http://schemas.microsoft.com/office/drawing/2014/main" id="{2DF5F434-4B6C-4C7C-9D22-F4AFD9FDEC5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0" name="直接连接符 49">
                  <a:extLst>
                    <a:ext uri="{FF2B5EF4-FFF2-40B4-BE49-F238E27FC236}">
                      <a16:creationId xmlns:a16="http://schemas.microsoft.com/office/drawing/2014/main" id="{F894134A-22EA-4378-A0DB-7F26F5A417BC}"/>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6" name="组合 45">
                <a:extLst>
                  <a:ext uri="{FF2B5EF4-FFF2-40B4-BE49-F238E27FC236}">
                    <a16:creationId xmlns:a16="http://schemas.microsoft.com/office/drawing/2014/main" id="{759D8A8B-4DC3-47A4-9437-0415BC70D8EF}"/>
                  </a:ext>
                </a:extLst>
              </p:cNvPr>
              <p:cNvGrpSpPr/>
              <p:nvPr/>
            </p:nvGrpSpPr>
            <p:grpSpPr>
              <a:xfrm>
                <a:off x="10968080" y="2834540"/>
                <a:ext cx="45720" cy="465639"/>
                <a:chOff x="3034140" y="2463978"/>
                <a:chExt cx="45720" cy="465639"/>
              </a:xfrm>
            </p:grpSpPr>
            <p:cxnSp>
              <p:nvCxnSpPr>
                <p:cNvPr id="47" name="直接连接符 46">
                  <a:extLst>
                    <a:ext uri="{FF2B5EF4-FFF2-40B4-BE49-F238E27FC236}">
                      <a16:creationId xmlns:a16="http://schemas.microsoft.com/office/drawing/2014/main" id="{42113E1D-690F-42C9-80D3-757A15E44468}"/>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48" name="椭圆 47">
                  <a:extLst>
                    <a:ext uri="{FF2B5EF4-FFF2-40B4-BE49-F238E27FC236}">
                      <a16:creationId xmlns:a16="http://schemas.microsoft.com/office/drawing/2014/main" id="{22A3B0BA-BEB2-45F5-9D0F-A6C00E8766F0}"/>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55" name="组合 54">
            <a:extLst>
              <a:ext uri="{FF2B5EF4-FFF2-40B4-BE49-F238E27FC236}">
                <a16:creationId xmlns:a16="http://schemas.microsoft.com/office/drawing/2014/main" id="{5A6AC255-CCC2-47B8-830D-20149B23EF13}"/>
              </a:ext>
            </a:extLst>
          </p:cNvPr>
          <p:cNvGrpSpPr/>
          <p:nvPr/>
        </p:nvGrpSpPr>
        <p:grpSpPr>
          <a:xfrm>
            <a:off x="731692" y="2312211"/>
            <a:ext cx="2625963" cy="3404049"/>
            <a:chOff x="860651" y="2724256"/>
            <a:chExt cx="2625963" cy="3404048"/>
          </a:xfrm>
        </p:grpSpPr>
        <p:sp>
          <p:nvSpPr>
            <p:cNvPr id="56" name="TextBox 200">
              <a:extLst>
                <a:ext uri="{FF2B5EF4-FFF2-40B4-BE49-F238E27FC236}">
                  <a16:creationId xmlns:a16="http://schemas.microsoft.com/office/drawing/2014/main" id="{63A43E19-645A-4C86-9907-09AF53CCA752}"/>
                </a:ext>
              </a:extLst>
            </p:cNvPr>
            <p:cNvSpPr txBox="1"/>
            <p:nvPr/>
          </p:nvSpPr>
          <p:spPr>
            <a:xfrm>
              <a:off x="860651" y="2724256"/>
              <a:ext cx="2625963" cy="945259"/>
            </a:xfrm>
            <a:prstGeom prst="rect">
              <a:avLst/>
            </a:prstGeom>
            <a:noFill/>
          </p:spPr>
          <p:txBody>
            <a:bodyPr wrap="square" rtlCol="0">
              <a:spAutoFit/>
            </a:bodyPr>
            <a:lstStyle/>
            <a:p>
              <a:pPr marL="0" marR="0" lvl="0" indent="0" algn="r"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加强</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改进民主监督工作，推动党和国家重大方针政策和重要决策部署贯彻落实</a:t>
              </a:r>
            </a:p>
          </p:txBody>
        </p:sp>
        <p:sp>
          <p:nvSpPr>
            <p:cNvPr id="57" name="TextBox 203">
              <a:extLst>
                <a:ext uri="{FF2B5EF4-FFF2-40B4-BE49-F238E27FC236}">
                  <a16:creationId xmlns:a16="http://schemas.microsoft.com/office/drawing/2014/main" id="{60C829BF-42E0-4940-B9BD-13A5003DF802}"/>
                </a:ext>
              </a:extLst>
            </p:cNvPr>
            <p:cNvSpPr txBox="1"/>
            <p:nvPr/>
          </p:nvSpPr>
          <p:spPr>
            <a:xfrm>
              <a:off x="1247902" y="5150729"/>
              <a:ext cx="2238032" cy="977575"/>
            </a:xfrm>
            <a:prstGeom prst="rect">
              <a:avLst/>
            </a:prstGeom>
            <a:noFill/>
          </p:spPr>
          <p:txBody>
            <a:bodyPr wrap="square" tIns="0"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A0810"/>
                  </a:solidFill>
                  <a:effectLst/>
                  <a:uLnTx/>
                  <a:uFillTx/>
                  <a:latin typeface="微软雅黑"/>
                  <a:ea typeface="微软雅黑"/>
                  <a:cs typeface="华文黑体" pitchFamily="2" charset="-122"/>
                </a:rPr>
                <a:t>大力</a:t>
              </a:r>
              <a:r>
                <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rPr>
                <a:t>加强自身建设，提高政协履职能力和水平</a:t>
              </a: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endParaRPr>
            </a:p>
          </p:txBody>
        </p:sp>
      </p:grpSp>
      <p:sp>
        <p:nvSpPr>
          <p:cNvPr id="58" name="文本框 57">
            <a:extLst>
              <a:ext uri="{FF2B5EF4-FFF2-40B4-BE49-F238E27FC236}">
                <a16:creationId xmlns:a16="http://schemas.microsoft.com/office/drawing/2014/main" id="{91C6B203-23B5-493A-89F8-3C168C0070B3}"/>
              </a:ext>
            </a:extLst>
          </p:cNvPr>
          <p:cNvSpPr txBox="1"/>
          <p:nvPr/>
        </p:nvSpPr>
        <p:spPr>
          <a:xfrm>
            <a:off x="0" y="1258074"/>
            <a:ext cx="12192000"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★八个方面阐述五年工作情况★</a:t>
            </a:r>
          </a:p>
        </p:txBody>
      </p:sp>
    </p:spTree>
    <p:extLst>
      <p:ext uri="{BB962C8B-B14F-4D97-AF65-F5344CB8AC3E}">
        <p14:creationId xmlns:p14="http://schemas.microsoft.com/office/powerpoint/2010/main" val="25948241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Effect transition="in" filter="fade">
                                      <p:cBhvr>
                                        <p:cTn id="9" dur="1000"/>
                                        <p:tgtEl>
                                          <p:spTgt spid="58"/>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fmla="#ppt_w*sin(2.5*pi*$)">
                                          <p:val>
                                            <p:fltVal val="0"/>
                                          </p:val>
                                        </p:tav>
                                        <p:tav tm="100000">
                                          <p:val>
                                            <p:fltVal val="1"/>
                                          </p:val>
                                        </p:tav>
                                      </p:tavLst>
                                    </p:anim>
                                    <p:anim calcmode="lin" valueType="num">
                                      <p:cBhvr>
                                        <p:cTn id="21" dur="300" fill="hold"/>
                                        <p:tgtEl>
                                          <p:spTgt spid="10"/>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fmla="#ppt_w*sin(2.5*pi*$)">
                                          <p:val>
                                            <p:fltVal val="0"/>
                                          </p:val>
                                        </p:tav>
                                        <p:tav tm="100000">
                                          <p:val>
                                            <p:fltVal val="1"/>
                                          </p:val>
                                        </p:tav>
                                      </p:tavLst>
                                    </p:anim>
                                    <p:anim calcmode="lin" valueType="num">
                                      <p:cBhvr>
                                        <p:cTn id="30" dur="300" fill="hold"/>
                                        <p:tgtEl>
                                          <p:spTgt spid="14"/>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fmla="#ppt_w*sin(2.5*pi*$)">
                                          <p:val>
                                            <p:fltVal val="0"/>
                                          </p:val>
                                        </p:tav>
                                        <p:tav tm="100000">
                                          <p:val>
                                            <p:fltVal val="1"/>
                                          </p:val>
                                        </p:tav>
                                      </p:tavLst>
                                    </p:anim>
                                    <p:anim calcmode="lin" valueType="num">
                                      <p:cBhvr>
                                        <p:cTn id="39" dur="300" fill="hold"/>
                                        <p:tgtEl>
                                          <p:spTgt spid="17"/>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fmla="#ppt_w*sin(2.5*pi*$)">
                                          <p:val>
                                            <p:fltVal val="0"/>
                                          </p:val>
                                        </p:tav>
                                        <p:tav tm="100000">
                                          <p:val>
                                            <p:fltVal val="1"/>
                                          </p:val>
                                        </p:tav>
                                      </p:tavLst>
                                    </p:anim>
                                    <p:anim calcmode="lin" valueType="num">
                                      <p:cBhvr>
                                        <p:cTn id="48" dur="30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additive="base">
                                        <p:cTn id="56" dur="500"/>
                                        <p:tgtEl>
                                          <p:spTgt spid="55"/>
                                        </p:tgtEl>
                                        <p:attrNameLst>
                                          <p:attrName>ppt_x</p:attrName>
                                        </p:attrNameLst>
                                      </p:cBhvr>
                                      <p:tavLst>
                                        <p:tav tm="0">
                                          <p:val>
                                            <p:strVal val="#ppt_x-#ppt_w*1.125000"/>
                                          </p:val>
                                        </p:tav>
                                        <p:tav tm="100000">
                                          <p:val>
                                            <p:strVal val="#ppt_x"/>
                                          </p:val>
                                        </p:tav>
                                      </p:tavLst>
                                    </p:anim>
                                    <p:animEffect transition="in" filter="wipe(right)">
                                      <p:cBhvr>
                                        <p:cTn id="57" dur="500"/>
                                        <p:tgtEl>
                                          <p:spTgt spid="55"/>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right)">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23" grpId="0"/>
      <p:bldP spid="38"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a16="http://schemas.microsoft.com/office/drawing/2014/main" id="{27EA5B4D-28E2-4B38-929D-964BB0135FAF}"/>
              </a:ext>
            </a:extLst>
          </p:cNvPr>
          <p:cNvSpPr txBox="1"/>
          <p:nvPr/>
        </p:nvSpPr>
        <p:spPr>
          <a:xfrm>
            <a:off x="0" y="1250384"/>
            <a:ext cx="12192000" cy="46166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13" name="ïṩḷíḑe">
            <a:extLst>
              <a:ext uri="{FF2B5EF4-FFF2-40B4-BE49-F238E27FC236}">
                <a16:creationId xmlns:a16="http://schemas.microsoft.com/office/drawing/2014/main" id="{561F1718-7ACE-40E4-B994-B2169C721707}"/>
              </a:ext>
            </a:extLst>
          </p:cNvPr>
          <p:cNvSpPr/>
          <p:nvPr/>
        </p:nvSpPr>
        <p:spPr>
          <a:xfrm>
            <a:off x="4836696" y="3235227"/>
            <a:ext cx="2268832" cy="2268829"/>
          </a:xfrm>
          <a:prstGeom prst="ellipse">
            <a:avLst/>
          </a:prstGeom>
          <a:noFill/>
          <a:ln w="19050">
            <a:solidFill>
              <a:srgbClr val="C7000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panose="020F0502020204030204"/>
              <a:ea typeface="微软雅黑"/>
              <a:cs typeface="+mn-cs"/>
            </a:endParaRPr>
          </a:p>
        </p:txBody>
      </p:sp>
      <p:sp>
        <p:nvSpPr>
          <p:cNvPr id="16" name="文本框 15">
            <a:extLst>
              <a:ext uri="{FF2B5EF4-FFF2-40B4-BE49-F238E27FC236}">
                <a16:creationId xmlns:a16="http://schemas.microsoft.com/office/drawing/2014/main" id="{14560A42-6A03-4FEA-B7D8-1BE13E8FE4C8}"/>
              </a:ext>
            </a:extLst>
          </p:cNvPr>
          <p:cNvSpPr txBox="1"/>
          <p:nvPr/>
        </p:nvSpPr>
        <p:spPr>
          <a:xfrm>
            <a:off x="791763" y="3684793"/>
            <a:ext cx="3589737" cy="1477328"/>
          </a:xfrm>
          <a:prstGeom prst="rect">
            <a:avLst/>
          </a:prstGeom>
          <a:solidFill>
            <a:srgbClr val="C00000"/>
          </a:solidFill>
          <a:ln>
            <a:solidFill>
              <a:srgbClr val="C00000"/>
            </a:solidFill>
          </a:ln>
          <a:effectLst/>
        </p:spPr>
        <p:txBody>
          <a:bodyPr wrap="squar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深入学习中共十八大精神，召开常委会议专题学习贯彻中共十八届三中、四中、五中、六中全会精神，深刻理解全面深化改革、全面依法治国、全面建成小康社会、全面从严治党重大部署，结合实际贯彻落实。</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1C05C5F6-CC5E-4DE2-B5DB-90AB9FB00EA0}"/>
              </a:ext>
            </a:extLst>
          </p:cNvPr>
          <p:cNvSpPr txBox="1"/>
          <p:nvPr/>
        </p:nvSpPr>
        <p:spPr>
          <a:xfrm>
            <a:off x="7560724" y="3650962"/>
            <a:ext cx="3935951" cy="1477328"/>
          </a:xfrm>
          <a:prstGeom prst="rect">
            <a:avLst/>
          </a:prstGeom>
          <a:solidFill>
            <a:srgbClr val="C00000"/>
          </a:solidFill>
          <a:ln>
            <a:solidFill>
              <a:srgbClr val="C00000"/>
            </a:solidFill>
          </a:ln>
          <a:effectLst/>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18" name="Picture 3">
            <a:extLst>
              <a:ext uri="{FF2B5EF4-FFF2-40B4-BE49-F238E27FC236}">
                <a16:creationId xmlns:a16="http://schemas.microsoft.com/office/drawing/2014/main" id="{BD6BB982-C17A-4D0C-9B27-FCEF2EA0A3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65057" y="3650961"/>
            <a:ext cx="1592691" cy="130636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圆角矩形 40">
            <a:extLst>
              <a:ext uri="{FF2B5EF4-FFF2-40B4-BE49-F238E27FC236}">
                <a16:creationId xmlns:a16="http://schemas.microsoft.com/office/drawing/2014/main" id="{49A979D6-9334-4505-BF38-78A7917AA541}"/>
              </a:ext>
            </a:extLst>
          </p:cNvPr>
          <p:cNvSpPr/>
          <p:nvPr/>
        </p:nvSpPr>
        <p:spPr>
          <a:xfrm>
            <a:off x="3112977" y="2415941"/>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以思想政治建设为统领，打牢团结奋斗的共同思想政治基础</a:t>
            </a:r>
          </a:p>
        </p:txBody>
      </p:sp>
      <p:sp>
        <p:nvSpPr>
          <p:cNvPr id="20" name="任意多边形 42">
            <a:extLst>
              <a:ext uri="{FF2B5EF4-FFF2-40B4-BE49-F238E27FC236}">
                <a16:creationId xmlns:a16="http://schemas.microsoft.com/office/drawing/2014/main" id="{0761AAD9-5B4F-4F75-AAC9-90F49AD03CB0}"/>
              </a:ext>
            </a:extLst>
          </p:cNvPr>
          <p:cNvSpPr/>
          <p:nvPr/>
        </p:nvSpPr>
        <p:spPr>
          <a:xfrm rot="2602561" flipH="1">
            <a:off x="5825438" y="1593132"/>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7137386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down)">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500" fill="hold"/>
                                        <p:tgtEl>
                                          <p:spTgt spid="19"/>
                                        </p:tgtEl>
                                        <p:attrNameLst>
                                          <p:attrName>ppt_w</p:attrName>
                                        </p:attrNameLst>
                                      </p:cBhvr>
                                      <p:tavLst>
                                        <p:tav tm="0">
                                          <p:val>
                                            <p:fltVal val="0"/>
                                          </p:val>
                                        </p:tav>
                                        <p:tav tm="100000">
                                          <p:val>
                                            <p:strVal val="#ppt_w"/>
                                          </p:val>
                                        </p:tav>
                                      </p:tavLst>
                                    </p:anim>
                                    <p:anim calcmode="lin" valueType="num">
                                      <p:cBhvr>
                                        <p:cTn id="18" dur="1500" fill="hold"/>
                                        <p:tgtEl>
                                          <p:spTgt spid="19"/>
                                        </p:tgtEl>
                                        <p:attrNameLst>
                                          <p:attrName>ppt_h</p:attrName>
                                        </p:attrNameLst>
                                      </p:cBhvr>
                                      <p:tavLst>
                                        <p:tav tm="0">
                                          <p:val>
                                            <p:fltVal val="0"/>
                                          </p:val>
                                        </p:tav>
                                        <p:tav tm="100000">
                                          <p:val>
                                            <p:strVal val="#ppt_h"/>
                                          </p:val>
                                        </p:tav>
                                      </p:tavLst>
                                    </p:anim>
                                    <p:animEffect transition="in" filter="fade">
                                      <p:cBhvr>
                                        <p:cTn id="19" dur="1500"/>
                                        <p:tgtEl>
                                          <p:spTgt spid="19"/>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1000"/>
                                        <p:tgtEl>
                                          <p:spTgt spid="16"/>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6" grpId="0" animBg="1"/>
      <p:bldP spid="17"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a16="http://schemas.microsoft.com/office/drawing/2014/main" id="{C56B840F-E1EC-4453-BA6F-31483D31685F}"/>
              </a:ext>
            </a:extLst>
          </p:cNvPr>
          <p:cNvSpPr txBox="1"/>
          <p:nvPr/>
        </p:nvSpPr>
        <p:spPr>
          <a:xfrm>
            <a:off x="0" y="1162556"/>
            <a:ext cx="12192000" cy="40011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6" name="圆角矩形 40">
            <a:extLst>
              <a:ext uri="{FF2B5EF4-FFF2-40B4-BE49-F238E27FC236}">
                <a16:creationId xmlns:a16="http://schemas.microsoft.com/office/drawing/2014/main" id="{38FCF5CF-D10A-4665-836A-FFC086248787}"/>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学习习总书记系列重要讲话</a:t>
            </a:r>
          </a:p>
        </p:txBody>
      </p:sp>
      <p:sp>
        <p:nvSpPr>
          <p:cNvPr id="7" name="任意多边形 42">
            <a:extLst>
              <a:ext uri="{FF2B5EF4-FFF2-40B4-BE49-F238E27FC236}">
                <a16:creationId xmlns:a16="http://schemas.microsoft.com/office/drawing/2014/main" id="{F071C4F6-97B7-4192-95A2-420DEE3F0CDB}"/>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a16="http://schemas.microsoft.com/office/drawing/2014/main" id="{F0DAD6C3-95B5-4916-9A3C-56E47B8C8347}"/>
              </a:ext>
            </a:extLst>
          </p:cNvPr>
          <p:cNvSpPr/>
          <p:nvPr/>
        </p:nvSpPr>
        <p:spPr>
          <a:xfrm>
            <a:off x="1121901" y="2933808"/>
            <a:ext cx="4141884" cy="3382771"/>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pic>
        <p:nvPicPr>
          <p:cNvPr id="9" name="图片 8">
            <a:extLst>
              <a:ext uri="{FF2B5EF4-FFF2-40B4-BE49-F238E27FC236}">
                <a16:creationId xmlns:a16="http://schemas.microsoft.com/office/drawing/2014/main" id="{E562B200-DE37-4F75-A5A5-FB0D89112A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483046" y="5444224"/>
            <a:ext cx="2602194" cy="1290690"/>
          </a:xfrm>
          <a:prstGeom prst="rect">
            <a:avLst/>
          </a:prstGeom>
        </p:spPr>
      </p:pic>
      <p:sp>
        <p:nvSpPr>
          <p:cNvPr id="10" name="矩形 9">
            <a:extLst>
              <a:ext uri="{FF2B5EF4-FFF2-40B4-BE49-F238E27FC236}">
                <a16:creationId xmlns:a16="http://schemas.microsoft.com/office/drawing/2014/main" id="{1FEC4067-3E5D-4299-BD76-836779BB3428}"/>
              </a:ext>
            </a:extLst>
          </p:cNvPr>
          <p:cNvSpPr/>
          <p:nvPr/>
        </p:nvSpPr>
        <p:spPr>
          <a:xfrm>
            <a:off x="6592259" y="2933808"/>
            <a:ext cx="4141884" cy="3382771"/>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2" name="文本框 3">
            <a:extLst>
              <a:ext uri="{FF2B5EF4-FFF2-40B4-BE49-F238E27FC236}">
                <a16:creationId xmlns:a16="http://schemas.microsoft.com/office/drawing/2014/main" id="{49B2D83F-E9AE-4520-8443-7D555195052F}"/>
              </a:ext>
            </a:extLst>
          </p:cNvPr>
          <p:cNvSpPr txBox="1"/>
          <p:nvPr/>
        </p:nvSpPr>
        <p:spPr>
          <a:xfrm>
            <a:off x="1145966" y="3042581"/>
            <a:ext cx="4117820" cy="3046988"/>
          </a:xfrm>
          <a:prstGeom prst="rect">
            <a:avLst/>
          </a:prstGeom>
          <a:noFill/>
        </p:spPr>
        <p:txBody>
          <a:bodyPr wrap="square" rtlCol="0">
            <a:spAutoFit/>
          </a:bodyPr>
          <a:lstStyle/>
          <a:p>
            <a:pPr marL="0" marR="0" lvl="0" indent="0" algn="l" defTabSz="914377" rtl="0" eaLnBrk="1" fontAlgn="auto" latinLnBrk="0" hangingPunct="1">
              <a:lnSpc>
                <a:spcPct val="2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有计划、分专题学习领会习近平总书记系列重要讲话精神，召开主席会议、理论研讨会和座谈交流会等，集中学习习近平总书记在庆祝人民政协成立</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65</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周年大会上的重要讲话，向地方政协发出学习通知，在人民政协形成学讲话、抓落实、促工作的良好氛围。</a:t>
            </a:r>
          </a:p>
        </p:txBody>
      </p:sp>
      <p:sp>
        <p:nvSpPr>
          <p:cNvPr id="13" name="文本框 3">
            <a:extLst>
              <a:ext uri="{FF2B5EF4-FFF2-40B4-BE49-F238E27FC236}">
                <a16:creationId xmlns:a16="http://schemas.microsoft.com/office/drawing/2014/main" id="{66989FE4-8CF7-4698-AE8F-42D21F58DBC5}"/>
              </a:ext>
            </a:extLst>
          </p:cNvPr>
          <p:cNvSpPr txBox="1"/>
          <p:nvPr/>
        </p:nvSpPr>
        <p:spPr>
          <a:xfrm>
            <a:off x="6616323" y="3042581"/>
            <a:ext cx="4117820" cy="2972737"/>
          </a:xfrm>
          <a:prstGeom prst="rect">
            <a:avLst/>
          </a:prstGeom>
          <a:noFill/>
        </p:spPr>
        <p:txBody>
          <a:bodyPr wrap="square" rtlCol="0">
            <a:spAutoFit/>
          </a:bodyPr>
          <a:lstStyle/>
          <a:p>
            <a:pPr marL="0" marR="0" lvl="0" indent="0" algn="l" defTabSz="914377" rtl="0" eaLnBrk="1" fontAlgn="auto" latinLnBrk="0" hangingPunct="1">
              <a:lnSpc>
                <a:spcPct val="2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采取常委会学习讲座、报告会等形式，认真学习习近平总书记在庆祝中国共产党成立</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95</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周年、纪念中国人民抗日战争暨世界反法西斯战争胜利</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70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周年、纪念红军长征胜利</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80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周年、庆祝中国人民解放军建军</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90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周年、庆祝香港回归祖国</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周年等大会上的重要讲话。</a:t>
            </a:r>
          </a:p>
        </p:txBody>
      </p:sp>
    </p:spTree>
    <p:extLst>
      <p:ext uri="{BB962C8B-B14F-4D97-AF65-F5344CB8AC3E}">
        <p14:creationId xmlns:p14="http://schemas.microsoft.com/office/powerpoint/2010/main" val="64181542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1000"/>
                                        <p:tgtEl>
                                          <p:spTgt spid="12"/>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0"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a16="http://schemas.microsoft.com/office/drawing/2014/main" id="{29FFB4DA-0451-431A-9DF8-98128132808E}"/>
              </a:ext>
            </a:extLst>
          </p:cNvPr>
          <p:cNvSpPr txBox="1"/>
          <p:nvPr/>
        </p:nvSpPr>
        <p:spPr>
          <a:xfrm>
            <a:off x="0" y="1162556"/>
            <a:ext cx="12192000" cy="40011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6" name="圆角矩形 40">
            <a:extLst>
              <a:ext uri="{FF2B5EF4-FFF2-40B4-BE49-F238E27FC236}">
                <a16:creationId xmlns:a16="http://schemas.microsoft.com/office/drawing/2014/main" id="{BB5E4F12-713A-4B08-9AC0-565AB8E88749}"/>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喜迎十九大，学习十九大</a:t>
            </a:r>
          </a:p>
        </p:txBody>
      </p:sp>
      <p:sp>
        <p:nvSpPr>
          <p:cNvPr id="7" name="任意多边形 42">
            <a:extLst>
              <a:ext uri="{FF2B5EF4-FFF2-40B4-BE49-F238E27FC236}">
                <a16:creationId xmlns:a16="http://schemas.microsoft.com/office/drawing/2014/main" id="{6346E820-35AC-4166-AAF8-9E87EF66CAC1}"/>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a16="http://schemas.microsoft.com/office/drawing/2014/main" id="{1D2D933A-D9F6-4002-B031-0E9BEEA30412}"/>
              </a:ext>
            </a:extLst>
          </p:cNvPr>
          <p:cNvSpPr/>
          <p:nvPr/>
        </p:nvSpPr>
        <p:spPr>
          <a:xfrm>
            <a:off x="926515" y="3133347"/>
            <a:ext cx="2432780" cy="1157141"/>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喜迎十九大</a:t>
            </a:r>
          </a:p>
        </p:txBody>
      </p:sp>
      <p:sp>
        <p:nvSpPr>
          <p:cNvPr id="9" name="文本框 3">
            <a:extLst>
              <a:ext uri="{FF2B5EF4-FFF2-40B4-BE49-F238E27FC236}">
                <a16:creationId xmlns:a16="http://schemas.microsoft.com/office/drawing/2014/main" id="{E4534C30-BDFD-4460-9866-184FD174ED63}"/>
              </a:ext>
            </a:extLst>
          </p:cNvPr>
          <p:cNvSpPr txBox="1"/>
          <p:nvPr/>
        </p:nvSpPr>
        <p:spPr>
          <a:xfrm>
            <a:off x="3513427" y="3151810"/>
            <a:ext cx="7661029" cy="1108380"/>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10" name="矩形 9">
            <a:extLst>
              <a:ext uri="{FF2B5EF4-FFF2-40B4-BE49-F238E27FC236}">
                <a16:creationId xmlns:a16="http://schemas.microsoft.com/office/drawing/2014/main" id="{E76218AB-B743-48AB-BAC0-B1705C68114F}"/>
              </a:ext>
            </a:extLst>
          </p:cNvPr>
          <p:cNvSpPr/>
          <p:nvPr/>
        </p:nvSpPr>
        <p:spPr>
          <a:xfrm>
            <a:off x="3463394" y="3133347"/>
            <a:ext cx="7933697" cy="1157141"/>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a:extLst>
              <a:ext uri="{FF2B5EF4-FFF2-40B4-BE49-F238E27FC236}">
                <a16:creationId xmlns:a16="http://schemas.microsoft.com/office/drawing/2014/main" id="{5B6D8862-AEC4-4DE5-BE27-18F62E67DF97}"/>
              </a:ext>
            </a:extLst>
          </p:cNvPr>
          <p:cNvSpPr/>
          <p:nvPr/>
        </p:nvSpPr>
        <p:spPr>
          <a:xfrm>
            <a:off x="8964311" y="4478609"/>
            <a:ext cx="2432780" cy="1478608"/>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6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学习十九大</a:t>
            </a:r>
          </a:p>
        </p:txBody>
      </p:sp>
      <p:sp>
        <p:nvSpPr>
          <p:cNvPr id="12" name="文本框 3">
            <a:extLst>
              <a:ext uri="{FF2B5EF4-FFF2-40B4-BE49-F238E27FC236}">
                <a16:creationId xmlns:a16="http://schemas.microsoft.com/office/drawing/2014/main" id="{47B6F756-BD08-4587-B4A9-8985325B7223}"/>
              </a:ext>
            </a:extLst>
          </p:cNvPr>
          <p:cNvSpPr txBox="1"/>
          <p:nvPr/>
        </p:nvSpPr>
        <p:spPr>
          <a:xfrm>
            <a:off x="967379" y="4556056"/>
            <a:ext cx="7777647" cy="1200329"/>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13" name="矩形 12">
            <a:extLst>
              <a:ext uri="{FF2B5EF4-FFF2-40B4-BE49-F238E27FC236}">
                <a16:creationId xmlns:a16="http://schemas.microsoft.com/office/drawing/2014/main" id="{CC6FC518-B8A6-423D-9BC4-7E904A90EC39}"/>
              </a:ext>
            </a:extLst>
          </p:cNvPr>
          <p:cNvSpPr/>
          <p:nvPr/>
        </p:nvSpPr>
        <p:spPr>
          <a:xfrm>
            <a:off x="926516" y="4460255"/>
            <a:ext cx="7933697" cy="1478608"/>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4341130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800"/>
                                        <p:tgtEl>
                                          <p:spTgt spid="9"/>
                                        </p:tgtEl>
                                      </p:cBhvr>
                                    </p:animEffect>
                                  </p:childTnLst>
                                </p:cTn>
                              </p:par>
                            </p:childTnLst>
                          </p:cTn>
                        </p:par>
                        <p:par>
                          <p:cTn id="35" fill="hold">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style.rotation</p:attrName>
                                        </p:attrNameLst>
                                      </p:cBhvr>
                                      <p:tavLst>
                                        <p:tav tm="0">
                                          <p:val>
                                            <p:fltVal val="360"/>
                                          </p:val>
                                        </p:tav>
                                        <p:tav tm="100000">
                                          <p:val>
                                            <p:fltVal val="0"/>
                                          </p:val>
                                        </p:tav>
                                      </p:tavLst>
                                    </p:anim>
                                    <p:animEffect transition="in" filter="fade">
                                      <p:cBhvr>
                                        <p:cTn id="41" dur="500"/>
                                        <p:tgtEl>
                                          <p:spTgt spid="11"/>
                                        </p:tgtEl>
                                      </p:cBhvr>
                                    </p:animEffect>
                                  </p:childTnLst>
                                </p:cTn>
                              </p:par>
                            </p:childTnLst>
                          </p:cTn>
                        </p:par>
                        <p:par>
                          <p:cTn id="42" fill="hold">
                            <p:stCondLst>
                              <p:cond delay="53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58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1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animBg="1"/>
      <p:bldP spid="11"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3">
            <a:extLst>
              <a:ext uri="{FF2B5EF4-FFF2-40B4-BE49-F238E27FC236}">
                <a16:creationId xmlns:a16="http://schemas.microsoft.com/office/drawing/2014/main" id="{9F0902D1-04DF-456E-A12A-E7B3B0B84CC2}"/>
              </a:ext>
            </a:extLst>
          </p:cNvPr>
          <p:cNvSpPr txBox="1"/>
          <p:nvPr/>
        </p:nvSpPr>
        <p:spPr>
          <a:xfrm>
            <a:off x="488723" y="2441301"/>
            <a:ext cx="11309761"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把围绕“十三五”规划制定和实施献计出力作为工作主线</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就规划制定用</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个月时间密集开展</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56</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次议政活动，召开专题议政性常委会议集中献计献策，形成专题报告。</a:t>
            </a:r>
          </a:p>
        </p:txBody>
      </p:sp>
      <p:sp>
        <p:nvSpPr>
          <p:cNvPr id="7" name="Title 20">
            <a:extLst>
              <a:ext uri="{FF2B5EF4-FFF2-40B4-BE49-F238E27FC236}">
                <a16:creationId xmlns:a16="http://schemas.microsoft.com/office/drawing/2014/main" id="{E72796B4-89DB-4E88-968E-388F776FFADB}"/>
              </a:ext>
            </a:extLst>
          </p:cNvPr>
          <p:cNvSpPr txBox="1">
            <a:spLocks/>
          </p:cNvSpPr>
          <p:nvPr/>
        </p:nvSpPr>
        <p:spPr>
          <a:xfrm flipH="1">
            <a:off x="400049" y="1258010"/>
            <a:ext cx="11636559" cy="110796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p>
        </p:txBody>
      </p:sp>
      <p:sp>
        <p:nvSpPr>
          <p:cNvPr id="8" name="文本框 3">
            <a:extLst>
              <a:ext uri="{FF2B5EF4-FFF2-40B4-BE49-F238E27FC236}">
                <a16:creationId xmlns:a16="http://schemas.microsoft.com/office/drawing/2014/main" id="{9D82012D-3951-4DB5-A8DF-9B242B5EF145}"/>
              </a:ext>
            </a:extLst>
          </p:cNvPr>
          <p:cNvSpPr txBox="1"/>
          <p:nvPr/>
        </p:nvSpPr>
        <p:spPr>
          <a:xfrm>
            <a:off x="488723" y="3210855"/>
            <a:ext cx="11309761"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着眼贯彻新发展理念和实施“十三五”规划</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科学选题，合力攻坚，推动全面建成小康社会重点任务贯彻落实。</a:t>
            </a:r>
          </a:p>
        </p:txBody>
      </p:sp>
      <p:sp>
        <p:nvSpPr>
          <p:cNvPr id="9" name="文本框 3">
            <a:extLst>
              <a:ext uri="{FF2B5EF4-FFF2-40B4-BE49-F238E27FC236}">
                <a16:creationId xmlns:a16="http://schemas.microsoft.com/office/drawing/2014/main" id="{7F5D45EA-055F-49F5-A625-5BC52BD94202}"/>
              </a:ext>
            </a:extLst>
          </p:cNvPr>
          <p:cNvSpPr txBox="1"/>
          <p:nvPr/>
        </p:nvSpPr>
        <p:spPr>
          <a:xfrm>
            <a:off x="488723" y="3641726"/>
            <a:ext cx="11309761"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紧扣深化供给侧结构性改革</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分</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8</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次深入</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10" name="文本框 3">
            <a:extLst>
              <a:ext uri="{FF2B5EF4-FFF2-40B4-BE49-F238E27FC236}">
                <a16:creationId xmlns:a16="http://schemas.microsoft.com/office/drawing/2014/main" id="{3187F98E-5861-4F24-AADC-9307012E951C}"/>
              </a:ext>
            </a:extLst>
          </p:cNvPr>
          <p:cNvSpPr txBox="1"/>
          <p:nvPr/>
        </p:nvSpPr>
        <p:spPr>
          <a:xfrm>
            <a:off x="488723" y="4411280"/>
            <a:ext cx="11309761"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适应经济发展新常态</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每季度召开宏观经济形势分析会。</a:t>
            </a:r>
          </a:p>
        </p:txBody>
      </p:sp>
      <p:sp>
        <p:nvSpPr>
          <p:cNvPr id="11" name="文本框 3">
            <a:extLst>
              <a:ext uri="{FF2B5EF4-FFF2-40B4-BE49-F238E27FC236}">
                <a16:creationId xmlns:a16="http://schemas.microsoft.com/office/drawing/2014/main" id="{C49B1E7D-A00C-4215-A120-38526199B0C4}"/>
              </a:ext>
            </a:extLst>
          </p:cNvPr>
          <p:cNvSpPr txBox="1"/>
          <p:nvPr/>
        </p:nvSpPr>
        <p:spPr>
          <a:xfrm>
            <a:off x="488723" y="4842152"/>
            <a:ext cx="11309761" cy="1108380"/>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践行绿水青山就是金山银山的理念</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Tree>
    <p:extLst>
      <p:ext uri="{BB962C8B-B14F-4D97-AF65-F5344CB8AC3E}">
        <p14:creationId xmlns:p14="http://schemas.microsoft.com/office/powerpoint/2010/main" val="170290925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5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500"/>
                                        <p:tgtEl>
                                          <p:spTgt spid="8"/>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500"/>
                                        <p:tgtEl>
                                          <p:spTgt spid="9"/>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800"/>
                                        <p:tgtEl>
                                          <p:spTgt spid="10"/>
                                        </p:tgtEl>
                                      </p:cBhvr>
                                    </p:animEffect>
                                  </p:childTnLst>
                                </p:cTn>
                              </p:par>
                            </p:childTnLst>
                          </p:cTn>
                        </p:par>
                        <p:par>
                          <p:cTn id="24" fill="hold">
                            <p:stCondLst>
                              <p:cond delay="63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3">
            <a:extLst>
              <a:ext uri="{FF2B5EF4-FFF2-40B4-BE49-F238E27FC236}">
                <a16:creationId xmlns:a16="http://schemas.microsoft.com/office/drawing/2014/main" id="{45370E4A-2B09-4AB9-AE5B-B2AC7D649FA8}"/>
              </a:ext>
            </a:extLst>
          </p:cNvPr>
          <p:cNvSpPr txBox="1"/>
          <p:nvPr/>
        </p:nvSpPr>
        <p:spPr>
          <a:xfrm>
            <a:off x="1218882" y="2085330"/>
            <a:ext cx="10106252"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坚持支持改革、服务改革</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，共开展</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185</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次视察调研和协商议政活动，报送</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74</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份专题报告和信息。</a:t>
            </a:r>
          </a:p>
        </p:txBody>
      </p:sp>
      <p:sp>
        <p:nvSpPr>
          <p:cNvPr id="7" name="Title 20">
            <a:extLst>
              <a:ext uri="{FF2B5EF4-FFF2-40B4-BE49-F238E27FC236}">
                <a16:creationId xmlns:a16="http://schemas.microsoft.com/office/drawing/2014/main" id="{C7542652-F108-4B10-BDAE-85610D675637}"/>
              </a:ext>
            </a:extLst>
          </p:cNvPr>
          <p:cNvSpPr txBox="1">
            <a:spLocks/>
          </p:cNvSpPr>
          <p:nvPr/>
        </p:nvSpPr>
        <p:spPr>
          <a:xfrm flipH="1">
            <a:off x="1218882" y="125907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C7000B"/>
                </a:solidFill>
                <a:effectLst/>
                <a:uLnTx/>
                <a:uFillTx/>
                <a:latin typeface="微软雅黑" panose="020B0503020204020204" pitchFamily="34" charset="-122"/>
                <a:ea typeface="微软雅黑" panose="020B0503020204020204" pitchFamily="34" charset="-122"/>
              </a:rPr>
              <a:t>瞄准全面深化改革和全面依法治国重大任务精准建言</a:t>
            </a:r>
            <a:endPar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2D86AF3E-D0F4-4267-AC23-3AE2278C9CC8}"/>
              </a:ext>
            </a:extLst>
          </p:cNvPr>
          <p:cNvSpPr txBox="1"/>
          <p:nvPr/>
        </p:nvSpPr>
        <p:spPr>
          <a:xfrm>
            <a:off x="1218881" y="2629605"/>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抓住经济体制改革重大问题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，就发挥市场在资源配置中的决定性作用和更好发挥政府作用深入调研，提出探索基本经济制度有效实现形式、深化行政审批制度改革、深化农村集体产权制度改革等建议。</a:t>
            </a:r>
          </a:p>
        </p:txBody>
      </p:sp>
      <p:sp>
        <p:nvSpPr>
          <p:cNvPr id="9" name="文本框 3">
            <a:extLst>
              <a:ext uri="{FF2B5EF4-FFF2-40B4-BE49-F238E27FC236}">
                <a16:creationId xmlns:a16="http://schemas.microsoft.com/office/drawing/2014/main" id="{01CF6169-F0C4-4DE1-96BC-57AF9382B115}"/>
              </a:ext>
            </a:extLst>
          </p:cNvPr>
          <p:cNvSpPr txBox="1"/>
          <p:nvPr/>
        </p:nvSpPr>
        <p:spPr>
          <a:xfrm>
            <a:off x="1218881" y="3368726"/>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围绕深化改革关键问题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，就简政放权、防范化解金融风险、加强基础研究提升原始创新能力、改革科技评价体系、发展混合所有制经济、促进京津冀协同发展等协商议政。</a:t>
            </a:r>
          </a:p>
        </p:txBody>
      </p:sp>
      <p:sp>
        <p:nvSpPr>
          <p:cNvPr id="10" name="文本框 3">
            <a:extLst>
              <a:ext uri="{FF2B5EF4-FFF2-40B4-BE49-F238E27FC236}">
                <a16:creationId xmlns:a16="http://schemas.microsoft.com/office/drawing/2014/main" id="{FC8E74A6-C84F-484F-8D47-A65C7A9E84E5}"/>
              </a:ext>
            </a:extLst>
          </p:cNvPr>
          <p:cNvSpPr txBox="1"/>
          <p:nvPr/>
        </p:nvSpPr>
        <p:spPr>
          <a:xfrm>
            <a:off x="1218881" y="4143426"/>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针对东北三省工业转型升级难点问题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，由</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位副主席带队，分</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16</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个子课题，深入</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22</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个市地、</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87</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家企业座谈讨论，形成专题报告，并召开专题协商会集中提出建议。</a:t>
            </a:r>
          </a:p>
        </p:txBody>
      </p:sp>
      <p:sp>
        <p:nvSpPr>
          <p:cNvPr id="11" name="文本框 3">
            <a:extLst>
              <a:ext uri="{FF2B5EF4-FFF2-40B4-BE49-F238E27FC236}">
                <a16:creationId xmlns:a16="http://schemas.microsoft.com/office/drawing/2014/main" id="{73A78EFD-300A-4E67-9D1E-D2FDC00EC349}"/>
              </a:ext>
            </a:extLst>
          </p:cNvPr>
          <p:cNvSpPr txBox="1"/>
          <p:nvPr/>
        </p:nvSpPr>
        <p:spPr>
          <a:xfrm>
            <a:off x="1218881" y="4909891"/>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结合全面依法治国重大课题，召开法治政府建设、司法体制改革等专题座谈会</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，每年安排法律法规方面的重点议题开展协商，对慈善法、安全生产法、促进科技成果转化法、快递条例等的制定修订提出建议。</a:t>
            </a:r>
          </a:p>
        </p:txBody>
      </p:sp>
    </p:spTree>
    <p:extLst>
      <p:ext uri="{BB962C8B-B14F-4D97-AF65-F5344CB8AC3E}">
        <p14:creationId xmlns:p14="http://schemas.microsoft.com/office/powerpoint/2010/main" val="255192972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5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500"/>
                                        <p:tgtEl>
                                          <p:spTgt spid="8"/>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500"/>
                                        <p:tgtEl>
                                          <p:spTgt spid="9"/>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800"/>
                                        <p:tgtEl>
                                          <p:spTgt spid="10"/>
                                        </p:tgtEl>
                                      </p:cBhvr>
                                    </p:animEffect>
                                  </p:childTnLst>
                                </p:cTn>
                              </p:par>
                            </p:childTnLst>
                          </p:cTn>
                        </p:par>
                        <p:par>
                          <p:cTn id="24" fill="hold">
                            <p:stCondLst>
                              <p:cond delay="63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8" name="文本框 3">
            <a:extLst>
              <a:ext uri="{FF2B5EF4-FFF2-40B4-BE49-F238E27FC236}">
                <a16:creationId xmlns:a16="http://schemas.microsoft.com/office/drawing/2014/main" id="{B49F01FB-1473-4F71-9562-720929ECC508}"/>
              </a:ext>
            </a:extLst>
          </p:cNvPr>
          <p:cNvSpPr txBox="1"/>
          <p:nvPr/>
        </p:nvSpPr>
        <p:spPr>
          <a:xfrm>
            <a:off x="1615185" y="2263375"/>
            <a:ext cx="9102951" cy="954364"/>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将党风廉政建设列为重点协商议题</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，先后两次召开常委会议，从巩固落实中央八项规定精神成果、完善监督体系、营造良好政治生态等方面提出建议。</a:t>
            </a:r>
          </a:p>
        </p:txBody>
      </p:sp>
      <p:sp>
        <p:nvSpPr>
          <p:cNvPr id="10" name="Title 20">
            <a:extLst>
              <a:ext uri="{FF2B5EF4-FFF2-40B4-BE49-F238E27FC236}">
                <a16:creationId xmlns:a16="http://schemas.microsoft.com/office/drawing/2014/main" id="{11F0C006-2365-4A65-A9F8-12A51BD1B076}"/>
              </a:ext>
            </a:extLst>
          </p:cNvPr>
          <p:cNvSpPr txBox="1">
            <a:spLocks/>
          </p:cNvSpPr>
          <p:nvPr/>
        </p:nvSpPr>
        <p:spPr>
          <a:xfrm flipH="1">
            <a:off x="1615185" y="1437115"/>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配合跟进全面从严治党战略部署贯彻落实</a:t>
            </a:r>
          </a:p>
        </p:txBody>
      </p:sp>
      <p:sp>
        <p:nvSpPr>
          <p:cNvPr id="11" name="文本框 3">
            <a:extLst>
              <a:ext uri="{FF2B5EF4-FFF2-40B4-BE49-F238E27FC236}">
                <a16:creationId xmlns:a16="http://schemas.microsoft.com/office/drawing/2014/main" id="{59A72E36-2A26-4130-88BB-E0C69344E2EB}"/>
              </a:ext>
            </a:extLst>
          </p:cNvPr>
          <p:cNvSpPr txBox="1"/>
          <p:nvPr/>
        </p:nvSpPr>
        <p:spPr>
          <a:xfrm>
            <a:off x="1615184" y="3265174"/>
            <a:ext cx="9102951" cy="4725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支持委员围绕加强党的建设重要问题务实建言。</a:t>
            </a:r>
          </a:p>
        </p:txBody>
      </p:sp>
      <p:pic>
        <p:nvPicPr>
          <p:cNvPr id="4" name="图片 3">
            <a:extLst>
              <a:ext uri="{FF2B5EF4-FFF2-40B4-BE49-F238E27FC236}">
                <a16:creationId xmlns:a16="http://schemas.microsoft.com/office/drawing/2014/main" id="{34F91F56-D1F2-49D5-96C0-31A5985D2C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431" t="5085" r="8019" b="24635"/>
          <a:stretch/>
        </p:blipFill>
        <p:spPr>
          <a:xfrm>
            <a:off x="2389772" y="3850839"/>
            <a:ext cx="5979695" cy="2415574"/>
          </a:xfrm>
          <a:prstGeom prst="rect">
            <a:avLst/>
          </a:prstGeom>
        </p:spPr>
      </p:pic>
    </p:spTree>
    <p:extLst>
      <p:ext uri="{BB962C8B-B14F-4D97-AF65-F5344CB8AC3E}">
        <p14:creationId xmlns:p14="http://schemas.microsoft.com/office/powerpoint/2010/main" val="357582308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500"/>
                                        <p:tgtEl>
                                          <p:spTgt spid="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41E33BAF-ED9D-46C8-9841-CB54AF8681EE}"/>
              </a:ext>
            </a:extLst>
          </p:cNvPr>
          <p:cNvSpPr txBox="1"/>
          <p:nvPr/>
        </p:nvSpPr>
        <p:spPr>
          <a:xfrm>
            <a:off x="-101600" y="1250012"/>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9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★贯彻以人民为中心的发展思想，为保障和改善民生建言献策★</a:t>
            </a:r>
          </a:p>
        </p:txBody>
      </p:sp>
      <p:sp>
        <p:nvSpPr>
          <p:cNvPr id="6" name="矩形 5">
            <a:extLst>
              <a:ext uri="{FF2B5EF4-FFF2-40B4-BE49-F238E27FC236}">
                <a16:creationId xmlns:a16="http://schemas.microsoft.com/office/drawing/2014/main" id="{BDEECFF4-A10E-4F0B-B14B-78532807C40D}"/>
              </a:ext>
            </a:extLst>
          </p:cNvPr>
          <p:cNvSpPr/>
          <p:nvPr/>
        </p:nvSpPr>
        <p:spPr bwMode="auto">
          <a:xfrm rot="5400000">
            <a:off x="714901" y="3463219"/>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 name="矩形 6">
            <a:extLst>
              <a:ext uri="{FF2B5EF4-FFF2-40B4-BE49-F238E27FC236}">
                <a16:creationId xmlns:a16="http://schemas.microsoft.com/office/drawing/2014/main" id="{13D51957-7D43-49EA-8479-BBC421C1386A}"/>
              </a:ext>
            </a:extLst>
          </p:cNvPr>
          <p:cNvSpPr/>
          <p:nvPr/>
        </p:nvSpPr>
        <p:spPr bwMode="auto">
          <a:xfrm>
            <a:off x="652437" y="2932426"/>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着眼办好人民满意的教育</a:t>
            </a:r>
          </a:p>
        </p:txBody>
      </p:sp>
      <p:sp>
        <p:nvSpPr>
          <p:cNvPr id="8" name="文本框 4">
            <a:extLst>
              <a:ext uri="{FF2B5EF4-FFF2-40B4-BE49-F238E27FC236}">
                <a16:creationId xmlns:a16="http://schemas.microsoft.com/office/drawing/2014/main" id="{96B8D0FA-1522-4599-8EAF-6B859B7F3D06}"/>
              </a:ext>
            </a:extLst>
          </p:cNvPr>
          <p:cNvSpPr txBox="1"/>
          <p:nvPr/>
        </p:nvSpPr>
        <p:spPr>
          <a:xfrm>
            <a:off x="802427" y="3856197"/>
            <a:ext cx="2303476" cy="1538563"/>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针对学前教育、义务教育、高中教育、高等教育、职业教育、特殊教育和乡村教师队伍建设、困难学生资助等问题深度建言，推动教育事业全链条发展</a:t>
            </a:r>
            <a:endParaRPr kumimoji="0" lang="en-US" altLang="zh-CN"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6F7EBE11-DC79-4369-A6A9-641D2653F486}"/>
              </a:ext>
            </a:extLst>
          </p:cNvPr>
          <p:cNvSpPr/>
          <p:nvPr/>
        </p:nvSpPr>
        <p:spPr bwMode="auto">
          <a:xfrm rot="5400000">
            <a:off x="3514842" y="3463221"/>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a16="http://schemas.microsoft.com/office/drawing/2014/main" id="{E8463689-B4FA-4E46-AE02-6769ED38D5CC}"/>
              </a:ext>
            </a:extLst>
          </p:cNvPr>
          <p:cNvSpPr/>
          <p:nvPr/>
        </p:nvSpPr>
        <p:spPr bwMode="auto">
          <a:xfrm>
            <a:off x="3452379" y="2932428"/>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着眼健康中国建设</a:t>
            </a:r>
            <a:endParaRPr kumimoji="0" lang="zh-CN" altLang="en-US" sz="18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文本框 12">
            <a:extLst>
              <a:ext uri="{FF2B5EF4-FFF2-40B4-BE49-F238E27FC236}">
                <a16:creationId xmlns:a16="http://schemas.microsoft.com/office/drawing/2014/main" id="{0FD99D7D-09BD-4EC7-8622-0805358AE589}"/>
              </a:ext>
            </a:extLst>
          </p:cNvPr>
          <p:cNvSpPr txBox="1"/>
          <p:nvPr/>
        </p:nvSpPr>
        <p:spPr>
          <a:xfrm>
            <a:off x="3595262" y="3663117"/>
            <a:ext cx="2444740" cy="1938992"/>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2" name="矩形 11">
            <a:extLst>
              <a:ext uri="{FF2B5EF4-FFF2-40B4-BE49-F238E27FC236}">
                <a16:creationId xmlns:a16="http://schemas.microsoft.com/office/drawing/2014/main" id="{F16CE84E-54C8-414F-9A38-46F61B73CC7E}"/>
              </a:ext>
            </a:extLst>
          </p:cNvPr>
          <p:cNvSpPr/>
          <p:nvPr/>
        </p:nvSpPr>
        <p:spPr bwMode="auto">
          <a:xfrm rot="5400000">
            <a:off x="630208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矩形 12">
            <a:extLst>
              <a:ext uri="{FF2B5EF4-FFF2-40B4-BE49-F238E27FC236}">
                <a16:creationId xmlns:a16="http://schemas.microsoft.com/office/drawing/2014/main" id="{8DCBCE21-2AA5-4657-9DB5-1FB7B888050D}"/>
              </a:ext>
            </a:extLst>
          </p:cNvPr>
          <p:cNvSpPr/>
          <p:nvPr/>
        </p:nvSpPr>
        <p:spPr bwMode="auto">
          <a:xfrm>
            <a:off x="6239619"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眼更好满足人民群众文化需求</a:t>
            </a:r>
          </a:p>
        </p:txBody>
      </p:sp>
      <p:sp>
        <p:nvSpPr>
          <p:cNvPr id="14" name="文本框 15">
            <a:extLst>
              <a:ext uri="{FF2B5EF4-FFF2-40B4-BE49-F238E27FC236}">
                <a16:creationId xmlns:a16="http://schemas.microsoft.com/office/drawing/2014/main" id="{7A910D6A-E96C-4BA8-B631-985C5433F310}"/>
              </a:ext>
            </a:extLst>
          </p:cNvPr>
          <p:cNvSpPr txBox="1"/>
          <p:nvPr/>
        </p:nvSpPr>
        <p:spPr>
          <a:xfrm>
            <a:off x="6408869" y="3597135"/>
            <a:ext cx="2328732" cy="2153988"/>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kumimoji="0" lang="en-US" altLang="zh-CN"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5" name="矩形 14">
            <a:extLst>
              <a:ext uri="{FF2B5EF4-FFF2-40B4-BE49-F238E27FC236}">
                <a16:creationId xmlns:a16="http://schemas.microsoft.com/office/drawing/2014/main" id="{DE6F6830-BF82-43A5-B548-BF0D632188DE}"/>
              </a:ext>
            </a:extLst>
          </p:cNvPr>
          <p:cNvSpPr/>
          <p:nvPr/>
        </p:nvSpPr>
        <p:spPr bwMode="auto">
          <a:xfrm rot="5400000">
            <a:off x="907662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矩形 15">
            <a:extLst>
              <a:ext uri="{FF2B5EF4-FFF2-40B4-BE49-F238E27FC236}">
                <a16:creationId xmlns:a16="http://schemas.microsoft.com/office/drawing/2014/main" id="{384E4032-DC3A-4A48-A1B1-DEE91BF25EA1}"/>
              </a:ext>
            </a:extLst>
          </p:cNvPr>
          <p:cNvSpPr/>
          <p:nvPr/>
        </p:nvSpPr>
        <p:spPr bwMode="auto">
          <a:xfrm>
            <a:off x="9014157"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着眼民生关切</a:t>
            </a:r>
            <a:endParaRPr kumimoji="0" lang="zh-CN" altLang="en-US" sz="18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文本框 18">
            <a:extLst>
              <a:ext uri="{FF2B5EF4-FFF2-40B4-BE49-F238E27FC236}">
                <a16:creationId xmlns:a16="http://schemas.microsoft.com/office/drawing/2014/main" id="{8B858483-639A-4489-90D2-7A0D898E5BF0}"/>
              </a:ext>
            </a:extLst>
          </p:cNvPr>
          <p:cNvSpPr txBox="1"/>
          <p:nvPr/>
        </p:nvSpPr>
        <p:spPr>
          <a:xfrm>
            <a:off x="9118944" y="3663119"/>
            <a:ext cx="2438056" cy="1938992"/>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8" name="组合 17">
            <a:extLst>
              <a:ext uri="{FF2B5EF4-FFF2-40B4-BE49-F238E27FC236}">
                <a16:creationId xmlns:a16="http://schemas.microsoft.com/office/drawing/2014/main" id="{C25F1C84-1E86-4E9A-94B5-2338A6E896C8}"/>
              </a:ext>
            </a:extLst>
          </p:cNvPr>
          <p:cNvGrpSpPr/>
          <p:nvPr/>
        </p:nvGrpSpPr>
        <p:grpSpPr>
          <a:xfrm>
            <a:off x="1666715" y="5723954"/>
            <a:ext cx="544725" cy="544725"/>
            <a:chOff x="979220" y="2905452"/>
            <a:chExt cx="512026" cy="512026"/>
          </a:xfrm>
        </p:grpSpPr>
        <p:sp>
          <p:nvSpPr>
            <p:cNvPr id="19" name="椭圆 18">
              <a:extLst>
                <a:ext uri="{FF2B5EF4-FFF2-40B4-BE49-F238E27FC236}">
                  <a16:creationId xmlns:a16="http://schemas.microsoft.com/office/drawing/2014/main" id="{20DB94C7-0305-48B3-8E84-A1C519AF1830}"/>
                </a:ext>
              </a:extLst>
            </p:cNvPr>
            <p:cNvSpPr/>
            <p:nvPr/>
          </p:nvSpPr>
          <p:spPr bwMode="auto">
            <a:xfrm>
              <a:off x="979220"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任意多边形: 形状 22">
              <a:extLst>
                <a:ext uri="{FF2B5EF4-FFF2-40B4-BE49-F238E27FC236}">
                  <a16:creationId xmlns:a16="http://schemas.microsoft.com/office/drawing/2014/main" id="{FA37DBA2-3ACF-4DF8-88E3-09557316BA70}"/>
                </a:ext>
              </a:extLst>
            </p:cNvPr>
            <p:cNvSpPr/>
            <p:nvPr/>
          </p:nvSpPr>
          <p:spPr bwMode="auto">
            <a:xfrm>
              <a:off x="1105564"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a:extLst>
              <a:ext uri="{FF2B5EF4-FFF2-40B4-BE49-F238E27FC236}">
                <a16:creationId xmlns:a16="http://schemas.microsoft.com/office/drawing/2014/main" id="{92918EC0-6139-4A7A-ACF7-A379014BDDD1}"/>
              </a:ext>
            </a:extLst>
          </p:cNvPr>
          <p:cNvGrpSpPr/>
          <p:nvPr/>
        </p:nvGrpSpPr>
        <p:grpSpPr>
          <a:xfrm>
            <a:off x="4466656" y="5723954"/>
            <a:ext cx="544725" cy="544725"/>
            <a:chOff x="2641026" y="2905452"/>
            <a:chExt cx="512026" cy="512026"/>
          </a:xfrm>
        </p:grpSpPr>
        <p:sp>
          <p:nvSpPr>
            <p:cNvPr id="22" name="椭圆 21">
              <a:extLst>
                <a:ext uri="{FF2B5EF4-FFF2-40B4-BE49-F238E27FC236}">
                  <a16:creationId xmlns:a16="http://schemas.microsoft.com/office/drawing/2014/main" id="{FA8B9A28-037D-464B-A881-DBA9081DF1E2}"/>
                </a:ext>
              </a:extLst>
            </p:cNvPr>
            <p:cNvSpPr/>
            <p:nvPr/>
          </p:nvSpPr>
          <p:spPr bwMode="auto">
            <a:xfrm>
              <a:off x="2641026"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任意多边形: 形状 23">
              <a:extLst>
                <a:ext uri="{FF2B5EF4-FFF2-40B4-BE49-F238E27FC236}">
                  <a16:creationId xmlns:a16="http://schemas.microsoft.com/office/drawing/2014/main" id="{25B422B4-B9D7-4D37-B0F5-80C82065E31D}"/>
                </a:ext>
              </a:extLst>
            </p:cNvPr>
            <p:cNvSpPr/>
            <p:nvPr/>
          </p:nvSpPr>
          <p:spPr bwMode="auto">
            <a:xfrm>
              <a:off x="2767371"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组合 23">
            <a:extLst>
              <a:ext uri="{FF2B5EF4-FFF2-40B4-BE49-F238E27FC236}">
                <a16:creationId xmlns:a16="http://schemas.microsoft.com/office/drawing/2014/main" id="{80ECB3B3-FD1A-400A-972C-6223FDDE4077}"/>
              </a:ext>
            </a:extLst>
          </p:cNvPr>
          <p:cNvGrpSpPr/>
          <p:nvPr/>
        </p:nvGrpSpPr>
        <p:grpSpPr>
          <a:xfrm>
            <a:off x="10028435" y="5723954"/>
            <a:ext cx="544725" cy="544725"/>
            <a:chOff x="5964635" y="2905452"/>
            <a:chExt cx="512026" cy="512026"/>
          </a:xfrm>
        </p:grpSpPr>
        <p:sp>
          <p:nvSpPr>
            <p:cNvPr id="25" name="椭圆 24">
              <a:extLst>
                <a:ext uri="{FF2B5EF4-FFF2-40B4-BE49-F238E27FC236}">
                  <a16:creationId xmlns:a16="http://schemas.microsoft.com/office/drawing/2014/main" id="{8B354FA5-4C19-469F-B5F5-76569C6694D9}"/>
                </a:ext>
              </a:extLst>
            </p:cNvPr>
            <p:cNvSpPr/>
            <p:nvPr/>
          </p:nvSpPr>
          <p:spPr bwMode="auto">
            <a:xfrm>
              <a:off x="5964635"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任意多边形: 形状 24">
              <a:extLst>
                <a:ext uri="{FF2B5EF4-FFF2-40B4-BE49-F238E27FC236}">
                  <a16:creationId xmlns:a16="http://schemas.microsoft.com/office/drawing/2014/main" id="{12D1A4EA-A8BE-46BC-AF06-9A4FA9ED1AC0}"/>
                </a:ext>
              </a:extLst>
            </p:cNvPr>
            <p:cNvSpPr/>
            <p:nvPr/>
          </p:nvSpPr>
          <p:spPr bwMode="auto">
            <a:xfrm>
              <a:off x="6090980"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组合 26">
            <a:extLst>
              <a:ext uri="{FF2B5EF4-FFF2-40B4-BE49-F238E27FC236}">
                <a16:creationId xmlns:a16="http://schemas.microsoft.com/office/drawing/2014/main" id="{7DDEB23E-FFDE-42F2-AD97-4C2AE2D37723}"/>
              </a:ext>
            </a:extLst>
          </p:cNvPr>
          <p:cNvGrpSpPr/>
          <p:nvPr/>
        </p:nvGrpSpPr>
        <p:grpSpPr>
          <a:xfrm>
            <a:off x="7253896" y="5723954"/>
            <a:ext cx="544725" cy="544725"/>
            <a:chOff x="4302831" y="2905452"/>
            <a:chExt cx="512026" cy="512026"/>
          </a:xfrm>
        </p:grpSpPr>
        <p:sp>
          <p:nvSpPr>
            <p:cNvPr id="28" name="椭圆 27">
              <a:extLst>
                <a:ext uri="{FF2B5EF4-FFF2-40B4-BE49-F238E27FC236}">
                  <a16:creationId xmlns:a16="http://schemas.microsoft.com/office/drawing/2014/main" id="{508BFA8C-A96D-4524-9B9D-E1E07DD83760}"/>
                </a:ext>
              </a:extLst>
            </p:cNvPr>
            <p:cNvSpPr/>
            <p:nvPr/>
          </p:nvSpPr>
          <p:spPr bwMode="auto">
            <a:xfrm>
              <a:off x="4302831"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任意多边形: 形状 26">
              <a:extLst>
                <a:ext uri="{FF2B5EF4-FFF2-40B4-BE49-F238E27FC236}">
                  <a16:creationId xmlns:a16="http://schemas.microsoft.com/office/drawing/2014/main" id="{9966CAA2-EAEC-4947-819C-5CD29C2A7C28}"/>
                </a:ext>
              </a:extLst>
            </p:cNvPr>
            <p:cNvSpPr/>
            <p:nvPr/>
          </p:nvSpPr>
          <p:spPr bwMode="auto">
            <a:xfrm>
              <a:off x="4429176"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30" name="文本框 3">
            <a:extLst>
              <a:ext uri="{FF2B5EF4-FFF2-40B4-BE49-F238E27FC236}">
                <a16:creationId xmlns:a16="http://schemas.microsoft.com/office/drawing/2014/main" id="{E4A34DCB-01B1-4425-A4C6-BE4F7A904E9B}"/>
              </a:ext>
            </a:extLst>
          </p:cNvPr>
          <p:cNvSpPr txBox="1"/>
          <p:nvPr/>
        </p:nvSpPr>
        <p:spPr>
          <a:xfrm>
            <a:off x="795324" y="1864247"/>
            <a:ext cx="10799776" cy="954364"/>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坚持履职为民，抓住涉及人民群众切身利益的实际问题，共开展</a:t>
            </a:r>
            <a:r>
              <a:rPr kumimoji="0" lang="en-US" altLang="zh-CN"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171</a:t>
            </a:r>
            <a:r>
              <a:rPr kumimoji="0" lang="zh-CN" altLang="en-US"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次视察调研和协商议政活动，每年组织委员开展教师节慰问和科技、文化、卫生、体育下基层活动。</a:t>
            </a:r>
          </a:p>
        </p:txBody>
      </p:sp>
    </p:spTree>
    <p:extLst>
      <p:ext uri="{BB962C8B-B14F-4D97-AF65-F5344CB8AC3E}">
        <p14:creationId xmlns:p14="http://schemas.microsoft.com/office/powerpoint/2010/main" val="238153219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100"/>
                                        <p:tgtEl>
                                          <p:spTgt spid="30"/>
                                        </p:tgtEl>
                                      </p:cBhvr>
                                    </p:animEffect>
                                  </p:childTnLst>
                                </p:cTn>
                              </p:par>
                            </p:childTnLst>
                          </p:cTn>
                        </p:par>
                        <p:par>
                          <p:cTn id="12" fill="hold">
                            <p:stCondLst>
                              <p:cond delay="21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6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1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6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1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56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186" y="261492"/>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23" name="TextBox 8">
            <a:extLst>
              <a:ext uri="{FF2B5EF4-FFF2-40B4-BE49-F238E27FC236}">
                <a16:creationId xmlns:a16="http://schemas.microsoft.com/office/drawing/2014/main" id="{58E5ED95-C39D-43BE-AAAE-D7F093FA37EB}"/>
              </a:ext>
            </a:extLst>
          </p:cNvPr>
          <p:cNvSpPr txBox="1"/>
          <p:nvPr/>
        </p:nvSpPr>
        <p:spPr>
          <a:xfrm>
            <a:off x="3675344" y="2392732"/>
            <a:ext cx="1729961" cy="995209"/>
          </a:xfrm>
          <a:prstGeom prst="rect">
            <a:avLst/>
          </a:prstGeom>
          <a:noFill/>
          <a:effectLst/>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5867" b="1" i="0" u="none" strike="noStrike" kern="0" cap="none" spc="0" normalizeH="0" baseline="0" noProof="0" dirty="0">
                <a:ln>
                  <a:noFill/>
                </a:ln>
                <a:solidFill>
                  <a:srgbClr val="E71E17"/>
                </a:solidFill>
                <a:effectLst/>
                <a:uLnTx/>
                <a:uFillTx/>
                <a:latin typeface="华康俪金黑W8" panose="020B0809000000000000" pitchFamily="49" charset="-122"/>
                <a:ea typeface="华康俪金黑W8" panose="020B0809000000000000" pitchFamily="49" charset="-122"/>
                <a:cs typeface="+mn-cs"/>
              </a:rPr>
              <a:t>前言</a:t>
            </a:r>
          </a:p>
        </p:txBody>
      </p:sp>
      <p:sp>
        <p:nvSpPr>
          <p:cNvPr id="25" name="矩形 24">
            <a:extLst>
              <a:ext uri="{FF2B5EF4-FFF2-40B4-BE49-F238E27FC236}">
                <a16:creationId xmlns:a16="http://schemas.microsoft.com/office/drawing/2014/main" id="{88EF4435-726D-448C-83AC-67DE3B45760E}"/>
              </a:ext>
            </a:extLst>
          </p:cNvPr>
          <p:cNvSpPr/>
          <p:nvPr/>
        </p:nvSpPr>
        <p:spPr>
          <a:xfrm>
            <a:off x="5263526" y="2435033"/>
            <a:ext cx="3863558" cy="1015663"/>
          </a:xfrm>
          <a:prstGeom prst="rect">
            <a:avLst/>
          </a:prstGeom>
          <a:effectLst/>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E71E17"/>
                </a:solidFill>
                <a:effectLst/>
                <a:uLnTx/>
                <a:uFillTx/>
                <a:latin typeface="Arial Rounded MT Bold" panose="020F0704030504030204" pitchFamily="34" charset="0"/>
                <a:ea typeface="造字工房尚雅（非商用）常规体" pitchFamily="50" charset="-122"/>
                <a:cs typeface="+mn-cs"/>
              </a:rPr>
              <a:t>PREFACE</a:t>
            </a:r>
          </a:p>
        </p:txBody>
      </p:sp>
      <p:cxnSp>
        <p:nvCxnSpPr>
          <p:cNvPr id="26" name="直接连接符 25">
            <a:extLst>
              <a:ext uri="{FF2B5EF4-FFF2-40B4-BE49-F238E27FC236}">
                <a16:creationId xmlns:a16="http://schemas.microsoft.com/office/drawing/2014/main" id="{6C50AE54-F905-4A61-95A9-59A6C55B7753}"/>
              </a:ext>
            </a:extLst>
          </p:cNvPr>
          <p:cNvCxnSpPr/>
          <p:nvPr/>
        </p:nvCxnSpPr>
        <p:spPr>
          <a:xfrm>
            <a:off x="1706639" y="3441281"/>
            <a:ext cx="8640959" cy="0"/>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7" name="TextBox 19">
            <a:extLst>
              <a:ext uri="{FF2B5EF4-FFF2-40B4-BE49-F238E27FC236}">
                <a16:creationId xmlns:a16="http://schemas.microsoft.com/office/drawing/2014/main" id="{CA1273DA-D251-4B94-9619-4534217BEAA0}"/>
              </a:ext>
            </a:extLst>
          </p:cNvPr>
          <p:cNvSpPr txBox="1"/>
          <p:nvPr/>
        </p:nvSpPr>
        <p:spPr>
          <a:xfrm>
            <a:off x="1952625" y="3557863"/>
            <a:ext cx="7972928" cy="1723549"/>
          </a:xfrm>
          <a:prstGeom prst="rect">
            <a:avLst/>
          </a:prstGeom>
          <a:noFill/>
        </p:spPr>
        <p:txBody>
          <a:bodyPr wrap="square" lIns="0" tIns="0" rIns="0" bIns="0">
            <a:spAutoFit/>
          </a:bodyPr>
          <a:lstStyle/>
          <a:p>
            <a:pPr marL="0" marR="0" lvl="0" indent="0" algn="l" defTabSz="1219170" rtl="0" eaLnBrk="1" fontAlgn="auto" latinLnBrk="0" hangingPunct="1">
              <a:lnSpc>
                <a:spcPct val="2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       全国政协十三届一次会议于</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月</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日下午</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时</a:t>
            </a: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在北京人民大会堂开幕。</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俞正声同志</a:t>
            </a: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代表政协第十二届全国委员会常务委员会作工作报告。</a:t>
            </a:r>
            <a:endParaRPr kumimoji="0" lang="en-US" altLang="zh-CN"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endParaRPr>
          </a:p>
          <a:p>
            <a:pPr marL="0" marR="0" lvl="0" indent="0" algn="l" defTabSz="1219170" rtl="0" eaLnBrk="1" fontAlgn="auto" latinLnBrk="0" hangingPunct="1">
              <a:lnSpc>
                <a:spcPct val="2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       主要汇报过去五年工作、五年工作的主要体会以及提出今后工作的建议。</a:t>
            </a:r>
          </a:p>
        </p:txBody>
      </p:sp>
      <p:pic>
        <p:nvPicPr>
          <p:cNvPr id="5" name="图片 4">
            <a:extLst>
              <a:ext uri="{FF2B5EF4-FFF2-40B4-BE49-F238E27FC236}">
                <a16:creationId xmlns:a16="http://schemas.microsoft.com/office/drawing/2014/main" id="{65EFB3F8-B2C1-4E63-BE07-D5A6244DB5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24" t="7248" r="8638" b="26518"/>
          <a:stretch/>
        </p:blipFill>
        <p:spPr>
          <a:xfrm>
            <a:off x="3413755" y="38599"/>
            <a:ext cx="5364490" cy="2030171"/>
          </a:xfrm>
          <a:prstGeom prst="rect">
            <a:avLst/>
          </a:prstGeom>
        </p:spPr>
      </p:pic>
      <p:pic>
        <p:nvPicPr>
          <p:cNvPr id="3" name="图片 2" descr="图片包含 室内&#10;&#10;已生成高可信度的说明">
            <a:extLst>
              <a:ext uri="{FF2B5EF4-FFF2-40B4-BE49-F238E27FC236}">
                <a16:creationId xmlns:a16="http://schemas.microsoft.com/office/drawing/2014/main" id="{D3903EB6-FA9B-4469-96E3-A0778A3281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762000"/>
            <a:ext cx="12192000" cy="6096000"/>
          </a:xfrm>
          <a:prstGeom prst="rect">
            <a:avLst/>
          </a:prstGeom>
        </p:spPr>
      </p:pic>
    </p:spTree>
    <p:extLst>
      <p:ext uri="{BB962C8B-B14F-4D97-AF65-F5344CB8AC3E}">
        <p14:creationId xmlns:p14="http://schemas.microsoft.com/office/powerpoint/2010/main" val="14962763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14:presetBounceEnd="46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46000">
                                          <p:cBhvr additive="base">
                                            <p:cTn id="18"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46000">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14:bounceEnd="46000">
                                          <p:cBhvr additive="base">
                                            <p:cTn id="22" dur="500" fill="hold"/>
                                            <p:tgtEl>
                                              <p:spTgt spid="25"/>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AF8748EF-CCC4-40CF-8C74-4C6598C66F1C}"/>
              </a:ext>
            </a:extLst>
          </p:cNvPr>
          <p:cNvSpPr txBox="1"/>
          <p:nvPr/>
        </p:nvSpPr>
        <p:spPr>
          <a:xfrm>
            <a:off x="0" y="1141727"/>
            <a:ext cx="12192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★推进政协协商民主建设，形成协商议政新局面★</a:t>
            </a:r>
          </a:p>
        </p:txBody>
      </p:sp>
      <p:sp>
        <p:nvSpPr>
          <p:cNvPr id="6" name="文本框 3">
            <a:extLst>
              <a:ext uri="{FF2B5EF4-FFF2-40B4-BE49-F238E27FC236}">
                <a16:creationId xmlns:a16="http://schemas.microsoft.com/office/drawing/2014/main" id="{397D791A-8388-48D5-AA33-CDED2F537E51}"/>
              </a:ext>
            </a:extLst>
          </p:cNvPr>
          <p:cNvSpPr txBox="1"/>
          <p:nvPr/>
        </p:nvSpPr>
        <p:spPr>
          <a:xfrm>
            <a:off x="1780673" y="1734276"/>
            <a:ext cx="8855243" cy="1061829"/>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认真落实中共中央关于政协协商民主建设重大改革举措，对政协协商民主建设实施意见贯彻执行情况开展阶段性评估，通过实地调研检查，推广经验，查找不足，改进工作，进一步完善以全体会议为龙头，以专题议政性常委会议和专题协商会为重点，以双周协商座谈会、对口协商会、提案办理协商会等为常态的协商议政格局。</a:t>
            </a:r>
          </a:p>
        </p:txBody>
      </p:sp>
      <p:sp>
        <p:nvSpPr>
          <p:cNvPr id="7" name="îs1îḍê">
            <a:extLst>
              <a:ext uri="{FF2B5EF4-FFF2-40B4-BE49-F238E27FC236}">
                <a16:creationId xmlns:a16="http://schemas.microsoft.com/office/drawing/2014/main" id="{503592CC-F1F7-435E-A417-C240430C88A6}"/>
              </a:ext>
            </a:extLst>
          </p:cNvPr>
          <p:cNvSpPr>
            <a:spLocks/>
          </p:cNvSpPr>
          <p:nvPr/>
        </p:nvSpPr>
        <p:spPr bwMode="auto">
          <a:xfrm rot="16200000">
            <a:off x="4855383" y="1867694"/>
            <a:ext cx="2347320" cy="4606788"/>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C7000B"/>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iṡļïḓè">
            <a:extLst>
              <a:ext uri="{FF2B5EF4-FFF2-40B4-BE49-F238E27FC236}">
                <a16:creationId xmlns:a16="http://schemas.microsoft.com/office/drawing/2014/main" id="{358D7F1F-2365-4C62-BD19-9D8EC0F1333C}"/>
              </a:ext>
            </a:extLst>
          </p:cNvPr>
          <p:cNvSpPr>
            <a:spLocks noChangeAspect="1"/>
          </p:cNvSpPr>
          <p:nvPr/>
        </p:nvSpPr>
        <p:spPr bwMode="auto">
          <a:xfrm>
            <a:off x="4589403" y="3427336"/>
            <a:ext cx="2805456" cy="2801229"/>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rgbClr val="C7000B"/>
          </a:solidFill>
          <a:ln>
            <a:noFill/>
          </a:ln>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mn-cs"/>
            </a:endParaRPr>
          </a:p>
        </p:txBody>
      </p:sp>
      <p:sp>
        <p:nvSpPr>
          <p:cNvPr id="9" name="ïśḷïḓé">
            <a:extLst>
              <a:ext uri="{FF2B5EF4-FFF2-40B4-BE49-F238E27FC236}">
                <a16:creationId xmlns:a16="http://schemas.microsoft.com/office/drawing/2014/main" id="{C3A96F91-6314-4EDD-8712-2815088565FB}"/>
              </a:ext>
            </a:extLst>
          </p:cNvPr>
          <p:cNvSpPr/>
          <p:nvPr/>
        </p:nvSpPr>
        <p:spPr>
          <a:xfrm>
            <a:off x="3488427" y="4850583"/>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A</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0" name="iṧļïḋè">
            <a:extLst>
              <a:ext uri="{FF2B5EF4-FFF2-40B4-BE49-F238E27FC236}">
                <a16:creationId xmlns:a16="http://schemas.microsoft.com/office/drawing/2014/main" id="{FF623E82-F00D-4DEE-8EED-C58A48BCE0B4}"/>
              </a:ext>
            </a:extLst>
          </p:cNvPr>
          <p:cNvSpPr/>
          <p:nvPr/>
        </p:nvSpPr>
        <p:spPr>
          <a:xfrm>
            <a:off x="4149802" y="3322172"/>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B</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1" name="îŝḻïďê">
            <a:extLst>
              <a:ext uri="{FF2B5EF4-FFF2-40B4-BE49-F238E27FC236}">
                <a16:creationId xmlns:a16="http://schemas.microsoft.com/office/drawing/2014/main" id="{19A23124-7ED1-4374-84FE-CE14553B80BF}"/>
              </a:ext>
            </a:extLst>
          </p:cNvPr>
          <p:cNvSpPr/>
          <p:nvPr/>
        </p:nvSpPr>
        <p:spPr>
          <a:xfrm>
            <a:off x="7958379" y="4906455"/>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E</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2" name="iṡḷïḍe">
            <a:extLst>
              <a:ext uri="{FF2B5EF4-FFF2-40B4-BE49-F238E27FC236}">
                <a16:creationId xmlns:a16="http://schemas.microsoft.com/office/drawing/2014/main" id="{DD7A889F-B5F2-4FAB-9BB2-CBEC192C0912}"/>
              </a:ext>
            </a:extLst>
          </p:cNvPr>
          <p:cNvSpPr/>
          <p:nvPr/>
        </p:nvSpPr>
        <p:spPr>
          <a:xfrm>
            <a:off x="7335576" y="3322167"/>
            <a:ext cx="600464" cy="600463"/>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D</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3" name="TextBox 43">
            <a:extLst>
              <a:ext uri="{FF2B5EF4-FFF2-40B4-BE49-F238E27FC236}">
                <a16:creationId xmlns:a16="http://schemas.microsoft.com/office/drawing/2014/main" id="{A8540E32-C6E9-45AC-B62E-0B34064BD773}"/>
              </a:ext>
            </a:extLst>
          </p:cNvPr>
          <p:cNvSpPr txBox="1"/>
          <p:nvPr/>
        </p:nvSpPr>
        <p:spPr>
          <a:xfrm>
            <a:off x="904078" y="4691835"/>
            <a:ext cx="2512244" cy="1262012"/>
          </a:xfrm>
          <a:prstGeom prst="rect">
            <a:avLst/>
          </a:prstGeom>
          <a:noFill/>
        </p:spPr>
        <p:txBody>
          <a:bodyPr wrap="square" rtlCol="0">
            <a:spAutoFit/>
          </a:bodyPr>
          <a:lstStyle/>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建立制定年度协商计划制度</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增加协商密度，专题议政性常委会议由每年</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次增加到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次，专题协商会由每年</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次增加到至少</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a:t>
            </a:r>
          </a:p>
        </p:txBody>
      </p:sp>
      <p:sp>
        <p:nvSpPr>
          <p:cNvPr id="14" name="TextBox 43">
            <a:extLst>
              <a:ext uri="{FF2B5EF4-FFF2-40B4-BE49-F238E27FC236}">
                <a16:creationId xmlns:a16="http://schemas.microsoft.com/office/drawing/2014/main" id="{54899323-D328-4B5F-AD1D-A54970CDC848}"/>
              </a:ext>
            </a:extLst>
          </p:cNvPr>
          <p:cNvSpPr txBox="1"/>
          <p:nvPr/>
        </p:nvSpPr>
        <p:spPr>
          <a:xfrm>
            <a:off x="652903" y="2826680"/>
            <a:ext cx="3383869" cy="1416413"/>
          </a:xfrm>
          <a:prstGeom prst="rect">
            <a:avLst/>
          </a:prstGeom>
          <a:noFill/>
        </p:spPr>
        <p:txBody>
          <a:bodyPr wrap="square" rtlCol="0">
            <a:spAutoFit/>
          </a:bodyPr>
          <a:lstStyle/>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创建双周协商座谈会制度</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优化参与构成，合理确定议题，强化讨论交流，参会委员以民主党派成员和无党派人士为主，选择切口小、社会关注度高的具体问题议深议透，共举办</a:t>
            </a:r>
            <a:r>
              <a:rPr kumimoji="0" lang="en-US" altLang="zh-CN"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76</a:t>
            </a:r>
            <a:r>
              <a:rPr kumimoji="0" lang="zh-CN" altLang="en-US"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次，已成为政协协商民主经常性平台和重要品牌。</a:t>
            </a:r>
          </a:p>
        </p:txBody>
      </p:sp>
      <p:sp>
        <p:nvSpPr>
          <p:cNvPr id="15" name="TextBox 43">
            <a:extLst>
              <a:ext uri="{FF2B5EF4-FFF2-40B4-BE49-F238E27FC236}">
                <a16:creationId xmlns:a16="http://schemas.microsoft.com/office/drawing/2014/main" id="{D772043E-24EF-4276-B76F-ABB87140F378}"/>
              </a:ext>
            </a:extLst>
          </p:cNvPr>
          <p:cNvSpPr txBox="1"/>
          <p:nvPr/>
        </p:nvSpPr>
        <p:spPr>
          <a:xfrm>
            <a:off x="7895371" y="2936277"/>
            <a:ext cx="3575925" cy="985013"/>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坚持民主协商、平等议事</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多向沟通协商和多方互动交流、综合报告与专题信息相结合方式报送重要成果成为制度化安排。</a:t>
            </a:r>
          </a:p>
        </p:txBody>
      </p:sp>
      <p:sp>
        <p:nvSpPr>
          <p:cNvPr id="16" name="TextBox 43">
            <a:extLst>
              <a:ext uri="{FF2B5EF4-FFF2-40B4-BE49-F238E27FC236}">
                <a16:creationId xmlns:a16="http://schemas.microsoft.com/office/drawing/2014/main" id="{0CF4D3D1-ED82-4D55-8429-EAB3DABC3680}"/>
              </a:ext>
            </a:extLst>
          </p:cNvPr>
          <p:cNvSpPr txBox="1"/>
          <p:nvPr/>
        </p:nvSpPr>
        <p:spPr>
          <a:xfrm>
            <a:off x="8703053" y="4691835"/>
            <a:ext cx="2724711" cy="1262012"/>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协商民主的生动实践</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调动了委员履职参与积极性，参加各类视察考察调研、协商会议活动的委员共</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1635</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名，</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2.85</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万人次。</a:t>
            </a:r>
          </a:p>
        </p:txBody>
      </p:sp>
    </p:spTree>
    <p:extLst>
      <p:ext uri="{BB962C8B-B14F-4D97-AF65-F5344CB8AC3E}">
        <p14:creationId xmlns:p14="http://schemas.microsoft.com/office/powerpoint/2010/main" val="196707030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100"/>
                                        <p:tgtEl>
                                          <p:spTgt spid="6"/>
                                        </p:tgtEl>
                                      </p:cBhvr>
                                    </p:animEffect>
                                  </p:childTnLst>
                                </p:cTn>
                              </p:par>
                            </p:childTnLst>
                          </p:cTn>
                        </p:par>
                        <p:par>
                          <p:cTn id="12" fill="hold">
                            <p:stCondLst>
                              <p:cond delay="21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600"/>
                            </p:stCondLst>
                            <p:childTnLst>
                              <p:par>
                                <p:cTn id="17" presetID="16" presetClass="entr" presetSubtype="2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par>
                          <p:cTn id="20" fill="hold">
                            <p:stCondLst>
                              <p:cond delay="31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6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41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46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1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6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61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6600"/>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1C9EC0F3-B0F3-4DA9-8FF0-FDE349C8DF46}"/>
              </a:ext>
            </a:extLst>
          </p:cNvPr>
          <p:cNvSpPr txBox="1"/>
          <p:nvPr/>
        </p:nvSpPr>
        <p:spPr>
          <a:xfrm>
            <a:off x="0" y="122461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★加强和改进民主监督工作，推动党和国家重大方针政策和重要决策部署贯彻落实★</a:t>
            </a:r>
          </a:p>
        </p:txBody>
      </p:sp>
      <p:sp>
        <p:nvSpPr>
          <p:cNvPr id="6" name="圆角矩形 14">
            <a:extLst>
              <a:ext uri="{FF2B5EF4-FFF2-40B4-BE49-F238E27FC236}">
                <a16:creationId xmlns:a16="http://schemas.microsoft.com/office/drawing/2014/main" id="{C320B0D1-0DEA-4186-8B99-3139B05D9BB4}"/>
              </a:ext>
            </a:extLst>
          </p:cNvPr>
          <p:cNvSpPr/>
          <p:nvPr/>
        </p:nvSpPr>
        <p:spPr>
          <a:xfrm>
            <a:off x="797914" y="1908069"/>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民主监督</a:t>
            </a:r>
          </a:p>
        </p:txBody>
      </p:sp>
      <p:sp>
        <p:nvSpPr>
          <p:cNvPr id="7" name="圆角矩形 15">
            <a:extLst>
              <a:ext uri="{FF2B5EF4-FFF2-40B4-BE49-F238E27FC236}">
                <a16:creationId xmlns:a16="http://schemas.microsoft.com/office/drawing/2014/main" id="{83ABEC68-17B5-4F52-826E-0A54A6397DD8}"/>
              </a:ext>
            </a:extLst>
          </p:cNvPr>
          <p:cNvSpPr/>
          <p:nvPr/>
        </p:nvSpPr>
        <p:spPr>
          <a:xfrm>
            <a:off x="797914" y="2433561"/>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协商式监督</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文本框 3">
            <a:extLst>
              <a:ext uri="{FF2B5EF4-FFF2-40B4-BE49-F238E27FC236}">
                <a16:creationId xmlns:a16="http://schemas.microsoft.com/office/drawing/2014/main" id="{6C0378A4-5410-44D3-B8C5-19EF6C872067}"/>
              </a:ext>
            </a:extLst>
          </p:cNvPr>
          <p:cNvSpPr txBox="1"/>
          <p:nvPr/>
        </p:nvSpPr>
        <p:spPr>
          <a:xfrm>
            <a:off x="2540001" y="1931601"/>
            <a:ext cx="8966737" cy="830997"/>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强化政协民主监督职能，发挥协商式监督特色优势，重点监督党和国家重大改革举措、重要决策部署贯彻执行情况，通过调研察看发现问题、围绕履责不力提出批评、针对存在不足督促改进。</a:t>
            </a:r>
          </a:p>
        </p:txBody>
      </p:sp>
      <p:grpSp>
        <p:nvGrpSpPr>
          <p:cNvPr id="9" name="组合 8">
            <a:extLst>
              <a:ext uri="{FF2B5EF4-FFF2-40B4-BE49-F238E27FC236}">
                <a16:creationId xmlns:a16="http://schemas.microsoft.com/office/drawing/2014/main" id="{92A50EAA-E39F-43B3-822E-87BC47398273}"/>
              </a:ext>
            </a:extLst>
          </p:cNvPr>
          <p:cNvGrpSpPr/>
          <p:nvPr/>
        </p:nvGrpSpPr>
        <p:grpSpPr>
          <a:xfrm>
            <a:off x="1087667" y="2980341"/>
            <a:ext cx="1845683" cy="3327448"/>
            <a:chOff x="699698" y="1340769"/>
            <a:chExt cx="2523948" cy="5137844"/>
          </a:xfrm>
          <a:gradFill>
            <a:gsLst>
              <a:gs pos="0">
                <a:srgbClr val="FF0000"/>
              </a:gs>
              <a:gs pos="100000">
                <a:srgbClr val="C00000"/>
              </a:gs>
            </a:gsLst>
            <a:lin ang="0" scaled="0"/>
          </a:gradFill>
        </p:grpSpPr>
        <p:sp>
          <p:nvSpPr>
            <p:cNvPr id="10" name="任意多边形 18">
              <a:extLst>
                <a:ext uri="{FF2B5EF4-FFF2-40B4-BE49-F238E27FC236}">
                  <a16:creationId xmlns:a16="http://schemas.microsoft.com/office/drawing/2014/main" id="{EAC3774F-63F0-4BE9-9277-34940880B181}"/>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C7000B"/>
            </a:solid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矩形 10">
              <a:extLst>
                <a:ext uri="{FF2B5EF4-FFF2-40B4-BE49-F238E27FC236}">
                  <a16:creationId xmlns:a16="http://schemas.microsoft.com/office/drawing/2014/main" id="{1313D07F-009B-452E-BA10-7A37F8DDFD58}"/>
                </a:ext>
              </a:extLst>
            </p:cNvPr>
            <p:cNvSpPr/>
            <p:nvPr/>
          </p:nvSpPr>
          <p:spPr>
            <a:xfrm>
              <a:off x="773541" y="2177635"/>
              <a:ext cx="2376264" cy="872238"/>
            </a:xfrm>
            <a:prstGeom prst="rect">
              <a:avLst/>
            </a:prstGeom>
            <a:solidFill>
              <a:srgbClr val="C7000B"/>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2" name="TextBox 20">
            <a:extLst>
              <a:ext uri="{FF2B5EF4-FFF2-40B4-BE49-F238E27FC236}">
                <a16:creationId xmlns:a16="http://schemas.microsoft.com/office/drawing/2014/main" id="{92035B09-0A3B-4524-9467-B20570BA3037}"/>
              </a:ext>
            </a:extLst>
          </p:cNvPr>
          <p:cNvSpPr txBox="1"/>
          <p:nvPr/>
        </p:nvSpPr>
        <p:spPr>
          <a:xfrm>
            <a:off x="1087667" y="3531282"/>
            <a:ext cx="1890405" cy="543867"/>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重点监督性议题纳</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入年度协商计划</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a:extLst>
              <a:ext uri="{FF2B5EF4-FFF2-40B4-BE49-F238E27FC236}">
                <a16:creationId xmlns:a16="http://schemas.microsoft.com/office/drawing/2014/main" id="{2AA0FEC7-71E8-4D68-93B2-90FDFA773FA7}"/>
              </a:ext>
            </a:extLst>
          </p:cNvPr>
          <p:cNvSpPr txBox="1"/>
          <p:nvPr/>
        </p:nvSpPr>
        <p:spPr>
          <a:xfrm>
            <a:off x="1206368" y="4157726"/>
            <a:ext cx="1672984" cy="1754326"/>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寓监督于会议、视察、提案、专题调研、大会发言、社情民意信息等工作之中，做到监督有计划、有题目、有载体、有成效。</a:t>
            </a:r>
            <a:endPar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4" name="组合 13">
            <a:extLst>
              <a:ext uri="{FF2B5EF4-FFF2-40B4-BE49-F238E27FC236}">
                <a16:creationId xmlns:a16="http://schemas.microsoft.com/office/drawing/2014/main" id="{79FEF2FC-1BC8-4307-B96D-12DE5EB3B33E}"/>
              </a:ext>
            </a:extLst>
          </p:cNvPr>
          <p:cNvGrpSpPr/>
          <p:nvPr/>
        </p:nvGrpSpPr>
        <p:grpSpPr>
          <a:xfrm>
            <a:off x="3276113" y="2980341"/>
            <a:ext cx="1845683" cy="3327448"/>
            <a:chOff x="699698" y="1340769"/>
            <a:chExt cx="2523948" cy="5137844"/>
          </a:xfrm>
          <a:solidFill>
            <a:srgbClr val="C7000B"/>
          </a:solidFill>
        </p:grpSpPr>
        <p:sp>
          <p:nvSpPr>
            <p:cNvPr id="15" name="任意多边形 23">
              <a:extLst>
                <a:ext uri="{FF2B5EF4-FFF2-40B4-BE49-F238E27FC236}">
                  <a16:creationId xmlns:a16="http://schemas.microsoft.com/office/drawing/2014/main" id="{2D5D6CB8-A6EA-4BDE-90B5-64D82823D475}"/>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矩形 15">
              <a:extLst>
                <a:ext uri="{FF2B5EF4-FFF2-40B4-BE49-F238E27FC236}">
                  <a16:creationId xmlns:a16="http://schemas.microsoft.com/office/drawing/2014/main" id="{23B6FB19-C75A-4B49-A45C-09E312CC82A4}"/>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0">
            <a:extLst>
              <a:ext uri="{FF2B5EF4-FFF2-40B4-BE49-F238E27FC236}">
                <a16:creationId xmlns:a16="http://schemas.microsoft.com/office/drawing/2014/main" id="{ED763297-938A-4B3C-9904-3FD865BF081F}"/>
              </a:ext>
            </a:extLst>
          </p:cNvPr>
          <p:cNvSpPr txBox="1"/>
          <p:nvPr/>
        </p:nvSpPr>
        <p:spPr>
          <a:xfrm>
            <a:off x="3261382" y="3536108"/>
            <a:ext cx="1737686" cy="543867"/>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视察调研的监督性议题逐年增加</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文本框 3">
            <a:extLst>
              <a:ext uri="{FF2B5EF4-FFF2-40B4-BE49-F238E27FC236}">
                <a16:creationId xmlns:a16="http://schemas.microsoft.com/office/drawing/2014/main" id="{1822D9C7-FD70-4E0F-9007-34736DF4E1FD}"/>
              </a:ext>
            </a:extLst>
          </p:cNvPr>
          <p:cNvSpPr txBox="1"/>
          <p:nvPr/>
        </p:nvSpPr>
        <p:spPr>
          <a:xfrm>
            <a:off x="3394815" y="4157726"/>
            <a:ext cx="1672984" cy="1754326"/>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由</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2015</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年的</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12</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项占</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11%</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，发展到</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年的</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项占</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28%</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，开展营改增执行情况、全面两孩政策实施等监督性调研协商活动。</a:t>
            </a:r>
            <a:endPar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9" name="组合 18">
            <a:extLst>
              <a:ext uri="{FF2B5EF4-FFF2-40B4-BE49-F238E27FC236}">
                <a16:creationId xmlns:a16="http://schemas.microsoft.com/office/drawing/2014/main" id="{2DFE29D2-9436-4766-9E67-843012E4D3A6}"/>
              </a:ext>
            </a:extLst>
          </p:cNvPr>
          <p:cNvGrpSpPr/>
          <p:nvPr/>
        </p:nvGrpSpPr>
        <p:grpSpPr>
          <a:xfrm>
            <a:off x="5464561" y="2980341"/>
            <a:ext cx="1845683" cy="3327448"/>
            <a:chOff x="699698" y="1340769"/>
            <a:chExt cx="2523948" cy="5137844"/>
          </a:xfrm>
          <a:solidFill>
            <a:srgbClr val="C7000B"/>
          </a:solidFill>
        </p:grpSpPr>
        <p:sp>
          <p:nvSpPr>
            <p:cNvPr id="20" name="任意多边形 29">
              <a:extLst>
                <a:ext uri="{FF2B5EF4-FFF2-40B4-BE49-F238E27FC236}">
                  <a16:creationId xmlns:a16="http://schemas.microsoft.com/office/drawing/2014/main" id="{3378A824-1BD5-4B58-AF49-6E7CD4E743EA}"/>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矩形 20">
              <a:extLst>
                <a:ext uri="{FF2B5EF4-FFF2-40B4-BE49-F238E27FC236}">
                  <a16:creationId xmlns:a16="http://schemas.microsoft.com/office/drawing/2014/main" id="{A4706626-5323-4821-B5E7-ADAFF65208D8}"/>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2" name="TextBox 20">
            <a:extLst>
              <a:ext uri="{FF2B5EF4-FFF2-40B4-BE49-F238E27FC236}">
                <a16:creationId xmlns:a16="http://schemas.microsoft.com/office/drawing/2014/main" id="{DA9033E3-3449-41EA-801E-CBB6ABB8661F}"/>
              </a:ext>
            </a:extLst>
          </p:cNvPr>
          <p:cNvSpPr txBox="1"/>
          <p:nvPr/>
        </p:nvSpPr>
        <p:spPr>
          <a:xfrm>
            <a:off x="5653300" y="3630365"/>
            <a:ext cx="1467069" cy="318100"/>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创新监督方式</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文本框 3">
            <a:extLst>
              <a:ext uri="{FF2B5EF4-FFF2-40B4-BE49-F238E27FC236}">
                <a16:creationId xmlns:a16="http://schemas.microsoft.com/office/drawing/2014/main" id="{F3877742-CDE0-4554-A781-C960D08DBE67}"/>
              </a:ext>
            </a:extLst>
          </p:cNvPr>
          <p:cNvSpPr txBox="1"/>
          <p:nvPr/>
        </p:nvSpPr>
        <p:spPr>
          <a:xfrm>
            <a:off x="5551676" y="4143128"/>
            <a:ext cx="1672984" cy="1708160"/>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针对腾格里沙漠污染治理等问题，明查暗访综合运用，深入一线摸准情况，追踪监督推动整改</a:t>
            </a:r>
          </a:p>
        </p:txBody>
      </p:sp>
      <p:grpSp>
        <p:nvGrpSpPr>
          <p:cNvPr id="24" name="组合 23">
            <a:extLst>
              <a:ext uri="{FF2B5EF4-FFF2-40B4-BE49-F238E27FC236}">
                <a16:creationId xmlns:a16="http://schemas.microsoft.com/office/drawing/2014/main" id="{BCC25506-1473-4706-9F52-59D96E08F5D8}"/>
              </a:ext>
            </a:extLst>
          </p:cNvPr>
          <p:cNvGrpSpPr/>
          <p:nvPr/>
        </p:nvGrpSpPr>
        <p:grpSpPr>
          <a:xfrm>
            <a:off x="7653008" y="2959052"/>
            <a:ext cx="3675392" cy="3403648"/>
            <a:chOff x="699698" y="1340769"/>
            <a:chExt cx="2523948" cy="5137844"/>
          </a:xfrm>
          <a:solidFill>
            <a:srgbClr val="C7000B"/>
          </a:solidFill>
        </p:grpSpPr>
        <p:sp>
          <p:nvSpPr>
            <p:cNvPr id="25" name="任意多边形 36">
              <a:extLst>
                <a:ext uri="{FF2B5EF4-FFF2-40B4-BE49-F238E27FC236}">
                  <a16:creationId xmlns:a16="http://schemas.microsoft.com/office/drawing/2014/main" id="{344AF401-0F8E-43B4-81A2-2BC4CC649232}"/>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矩形 25">
              <a:extLst>
                <a:ext uri="{FF2B5EF4-FFF2-40B4-BE49-F238E27FC236}">
                  <a16:creationId xmlns:a16="http://schemas.microsoft.com/office/drawing/2014/main" id="{11492A72-86E2-4B83-886B-A66342CF3BFB}"/>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7" name="TextBox 20">
            <a:extLst>
              <a:ext uri="{FF2B5EF4-FFF2-40B4-BE49-F238E27FC236}">
                <a16:creationId xmlns:a16="http://schemas.microsoft.com/office/drawing/2014/main" id="{6625B1E5-08DB-44C4-AA84-D101D961BB6F}"/>
              </a:ext>
            </a:extLst>
          </p:cNvPr>
          <p:cNvSpPr txBox="1"/>
          <p:nvPr/>
        </p:nvSpPr>
        <p:spPr>
          <a:xfrm>
            <a:off x="7932132" y="3644132"/>
            <a:ext cx="3025123" cy="318100"/>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聚焦精准扶贫、精准脱贫</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文本框 3">
            <a:extLst>
              <a:ext uri="{FF2B5EF4-FFF2-40B4-BE49-F238E27FC236}">
                <a16:creationId xmlns:a16="http://schemas.microsoft.com/office/drawing/2014/main" id="{3DB78C2C-AC02-4C51-8755-0C5F7AFDDCEF}"/>
              </a:ext>
            </a:extLst>
          </p:cNvPr>
          <p:cNvSpPr txBox="1"/>
          <p:nvPr/>
        </p:nvSpPr>
        <p:spPr>
          <a:xfrm>
            <a:off x="7826659" y="4030123"/>
            <a:ext cx="3353491" cy="1893980"/>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相关视察调研涉及</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个省区市，遍及脱贫攻坚主战场。鼓励和支持委员参与对口帮扶实践，推动形成脱贫攻坚合力。</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2016</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年连续两年围绕精准扶贫、精准脱贫召开专题议政性常委会议。</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年“实施精准扶贫中存在的问题和建议”专题议政性常委会议前，</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位副主席带队、</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101</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名委员参加，随机走访、进村入户，以全面调研和专题调研两轮调研压茬进行为主干形式，以问卷调查为典型支撑，辅以分析</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24</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个贫困县财政支出情况专项调研和有关地方政协协同调研，着力解剖麻雀、发现问题；会上多角度分析论证，集中提出意见；会后继续跟进，促进落实。</a:t>
            </a:r>
          </a:p>
        </p:txBody>
      </p:sp>
    </p:spTree>
    <p:extLst>
      <p:ext uri="{BB962C8B-B14F-4D97-AF65-F5344CB8AC3E}">
        <p14:creationId xmlns:p14="http://schemas.microsoft.com/office/powerpoint/2010/main" val="158230988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fltVal val="0.5"/>
                                          </p:val>
                                        </p:tav>
                                        <p:tav tm="100000">
                                          <p:val>
                                            <p:strVal val="#ppt_y"/>
                                          </p:val>
                                        </p:tav>
                                      </p:tavLst>
                                    </p:anim>
                                  </p:childTnLst>
                                </p:cTn>
                              </p:par>
                            </p:childTnLst>
                          </p:cTn>
                        </p:par>
                        <p:par>
                          <p:cTn id="16" fill="hold">
                            <p:stCondLst>
                              <p:cond delay="1500"/>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100"/>
                                        <p:tgtEl>
                                          <p:spTgt spid="8"/>
                                        </p:tgtEl>
                                      </p:cBhvr>
                                    </p:animEffect>
                                  </p:childTnLst>
                                </p:cTn>
                              </p:par>
                            </p:childTnLst>
                          </p:cTn>
                        </p:par>
                        <p:par>
                          <p:cTn id="28" fill="hold">
                            <p:stCondLst>
                              <p:cond delay="31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1000"/>
                                        <p:tgtEl>
                                          <p:spTgt spid="13"/>
                                        </p:tgtEl>
                                      </p:cBhvr>
                                    </p:animEffect>
                                  </p:childTnLst>
                                </p:cTn>
                              </p:par>
                            </p:childTnLst>
                          </p:cTn>
                        </p:par>
                        <p:par>
                          <p:cTn id="44" fill="hold">
                            <p:stCondLst>
                              <p:cond delay="56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6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71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1000"/>
                                        <p:tgtEl>
                                          <p:spTgt spid="18"/>
                                        </p:tgtEl>
                                      </p:cBhvr>
                                    </p:animEffect>
                                  </p:childTnLst>
                                </p:cTn>
                              </p:par>
                            </p:childTnLst>
                          </p:cTn>
                        </p:par>
                        <p:par>
                          <p:cTn id="60" fill="hold">
                            <p:stCondLst>
                              <p:cond delay="8100"/>
                            </p:stCondLst>
                            <p:childTnLst>
                              <p:par>
                                <p:cTn id="61" presetID="42"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9100"/>
                            </p:stCondLst>
                            <p:childTnLst>
                              <p:par>
                                <p:cTn id="67" presetID="53" presetClass="entr" presetSubtype="16"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9600"/>
                            </p:stCondLst>
                            <p:childTnLst>
                              <p:par>
                                <p:cTn id="73" presetID="22" presetClass="entr" presetSubtype="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1000"/>
                                        <p:tgtEl>
                                          <p:spTgt spid="23"/>
                                        </p:tgtEl>
                                      </p:cBhvr>
                                    </p:animEffect>
                                  </p:childTnLst>
                                </p:cTn>
                              </p:par>
                            </p:childTnLst>
                          </p:cTn>
                        </p:par>
                        <p:par>
                          <p:cTn id="76" fill="hold">
                            <p:stCondLst>
                              <p:cond delay="106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par>
                          <p:cTn id="82" fill="hold">
                            <p:stCondLst>
                              <p:cond delay="116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12100"/>
                            </p:stCondLst>
                            <p:childTnLst>
                              <p:par>
                                <p:cTn id="89" presetID="22" presetClass="entr" presetSubtype="1"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up)">
                                      <p:cBhvr>
                                        <p:cTn id="9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2" grpId="0"/>
      <p:bldP spid="13" grpId="0"/>
      <p:bldP spid="17" grpId="0"/>
      <p:bldP spid="18" grpId="0"/>
      <p:bldP spid="22" grpId="0"/>
      <p:bldP spid="23"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D74FF60F-B42B-46ED-B28D-451498E8A64C}"/>
              </a:ext>
            </a:extLst>
          </p:cNvPr>
          <p:cNvSpPr txBox="1"/>
          <p:nvPr/>
        </p:nvSpPr>
        <p:spPr>
          <a:xfrm>
            <a:off x="0" y="1072129"/>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7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★充分发挥统一战线组织作用，做好凝心聚力工作★</a:t>
            </a:r>
          </a:p>
        </p:txBody>
      </p:sp>
      <p:sp>
        <p:nvSpPr>
          <p:cNvPr id="6" name="文本框 3">
            <a:extLst>
              <a:ext uri="{FF2B5EF4-FFF2-40B4-BE49-F238E27FC236}">
                <a16:creationId xmlns:a16="http://schemas.microsoft.com/office/drawing/2014/main" id="{D3CF8323-D74F-40F1-A3A6-5BE22E2595EC}"/>
              </a:ext>
            </a:extLst>
          </p:cNvPr>
          <p:cNvSpPr txBox="1"/>
          <p:nvPr/>
        </p:nvSpPr>
        <p:spPr>
          <a:xfrm>
            <a:off x="673501" y="1769756"/>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深入学习贯彻第二次中央新疆工作座谈会、中央民族工作会议、中央统战工作会议、中央第六次西藏工作座谈会、全国宗教工作会议等会议精神。</a:t>
            </a:r>
            <a:endPar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7" name="文本框 3">
            <a:extLst>
              <a:ext uri="{FF2B5EF4-FFF2-40B4-BE49-F238E27FC236}">
                <a16:creationId xmlns:a16="http://schemas.microsoft.com/office/drawing/2014/main" id="{8BCD652B-F8D1-451D-93F1-0E403DEF73FB}"/>
              </a:ext>
            </a:extLst>
          </p:cNvPr>
          <p:cNvSpPr txBox="1"/>
          <p:nvPr/>
        </p:nvSpPr>
        <p:spPr>
          <a:xfrm>
            <a:off x="673501" y="2491830"/>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2"/>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促进各党派和无党派人士的团结合作，通过联合调研、共同举办协商活动等方式，为民主党派和无党派人士在政协更好发挥作用创造条件。</a:t>
            </a:r>
          </a:p>
        </p:txBody>
      </p:sp>
      <p:sp>
        <p:nvSpPr>
          <p:cNvPr id="8" name="文本框 3">
            <a:extLst>
              <a:ext uri="{FF2B5EF4-FFF2-40B4-BE49-F238E27FC236}">
                <a16:creationId xmlns:a16="http://schemas.microsoft.com/office/drawing/2014/main" id="{07770A6E-D5AC-43F5-A009-13A11662783D}"/>
              </a:ext>
            </a:extLst>
          </p:cNvPr>
          <p:cNvSpPr txBox="1"/>
          <p:nvPr/>
        </p:nvSpPr>
        <p:spPr>
          <a:xfrm>
            <a:off x="673501" y="3226605"/>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3"/>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邀请党外知识分子、非公有制经济人士、新的社会阶层人士等参加政协活动。</a:t>
            </a:r>
          </a:p>
        </p:txBody>
      </p:sp>
      <p:sp>
        <p:nvSpPr>
          <p:cNvPr id="9" name="文本框 3">
            <a:extLst>
              <a:ext uri="{FF2B5EF4-FFF2-40B4-BE49-F238E27FC236}">
                <a16:creationId xmlns:a16="http://schemas.microsoft.com/office/drawing/2014/main" id="{D1899312-8A11-4706-A071-40A021E4CA56}"/>
              </a:ext>
            </a:extLst>
          </p:cNvPr>
          <p:cNvSpPr txBox="1"/>
          <p:nvPr/>
        </p:nvSpPr>
        <p:spPr>
          <a:xfrm>
            <a:off x="673501" y="3617448"/>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4"/>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召开构建亲清新型政商关系专题协商会。</a:t>
            </a:r>
          </a:p>
        </p:txBody>
      </p:sp>
      <p:sp>
        <p:nvSpPr>
          <p:cNvPr id="10" name="文本框 3">
            <a:extLst>
              <a:ext uri="{FF2B5EF4-FFF2-40B4-BE49-F238E27FC236}">
                <a16:creationId xmlns:a16="http://schemas.microsoft.com/office/drawing/2014/main" id="{5981B84C-D78F-4385-98CE-F408B5F8251D}"/>
              </a:ext>
            </a:extLst>
          </p:cNvPr>
          <p:cNvSpPr txBox="1"/>
          <p:nvPr/>
        </p:nvSpPr>
        <p:spPr>
          <a:xfrm>
            <a:off x="673501" y="4006994"/>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5"/>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参加庆祝西藏自治区成立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50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周年、新疆维吾尔自治区成立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周年、内蒙古自治区成立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70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周年等活动。</a:t>
            </a:r>
          </a:p>
        </p:txBody>
      </p:sp>
      <p:sp>
        <p:nvSpPr>
          <p:cNvPr id="11" name="文本框 3">
            <a:extLst>
              <a:ext uri="{FF2B5EF4-FFF2-40B4-BE49-F238E27FC236}">
                <a16:creationId xmlns:a16="http://schemas.microsoft.com/office/drawing/2014/main" id="{03FC379F-542C-401D-90FA-5393F6DFB290}"/>
              </a:ext>
            </a:extLst>
          </p:cNvPr>
          <p:cNvSpPr txBox="1"/>
          <p:nvPr/>
        </p:nvSpPr>
        <p:spPr>
          <a:xfrm>
            <a:off x="673501" y="4455921"/>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6"/>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围绕少数民族流动人口服务管理、民族地区产业布局和城镇化建设、西部农牧区包虫病防治、少数民族戏剧传承与发展等深入调研，促进民族地区经济社会发展和各民族交往交流交融。</a:t>
            </a:r>
          </a:p>
        </p:txBody>
      </p:sp>
      <p:sp>
        <p:nvSpPr>
          <p:cNvPr id="12" name="文本框 3">
            <a:extLst>
              <a:ext uri="{FF2B5EF4-FFF2-40B4-BE49-F238E27FC236}">
                <a16:creationId xmlns:a16="http://schemas.microsoft.com/office/drawing/2014/main" id="{68EFF2A3-FE0D-46BC-8F71-4F046C2D1456}"/>
              </a:ext>
            </a:extLst>
          </p:cNvPr>
          <p:cNvSpPr txBox="1"/>
          <p:nvPr/>
        </p:nvSpPr>
        <p:spPr>
          <a:xfrm>
            <a:off x="673501" y="5167121"/>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7"/>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全面贯彻党的宗教工作基本方针，开展培养宗教界中青年代表人士、宗教教职人员社会保障等调研，就修订</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宗教事务条例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提出建议。</a:t>
            </a:r>
          </a:p>
        </p:txBody>
      </p:sp>
    </p:spTree>
    <p:extLst>
      <p:ext uri="{BB962C8B-B14F-4D97-AF65-F5344CB8AC3E}">
        <p14:creationId xmlns:p14="http://schemas.microsoft.com/office/powerpoint/2010/main" val="15765641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500"/>
                                        <p:tgtEl>
                                          <p:spTgt spid="6"/>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500"/>
                                        <p:tgtEl>
                                          <p:spTgt spid="7"/>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par>
                          <p:cTn id="24" fill="hold">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500"/>
                                        <p:tgtEl>
                                          <p:spTgt spid="10"/>
                                        </p:tgtEl>
                                      </p:cBhvr>
                                    </p:animEffect>
                                  </p:childTnLst>
                                </p:cTn>
                              </p:par>
                            </p:childTnLst>
                          </p:cTn>
                        </p:par>
                        <p:par>
                          <p:cTn id="28" fill="hold">
                            <p:stCondLst>
                              <p:cond delay="8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1500"/>
                                        <p:tgtEl>
                                          <p:spTgt spid="11"/>
                                        </p:tgtEl>
                                      </p:cBhvr>
                                    </p:animEffect>
                                  </p:childTnLst>
                                </p:cTn>
                              </p:par>
                            </p:childTnLst>
                          </p:cTn>
                        </p:par>
                        <p:par>
                          <p:cTn id="32" fill="hold">
                            <p:stCondLst>
                              <p:cond delay="10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30" name="任意多边形 13">
            <a:extLst>
              <a:ext uri="{FF2B5EF4-FFF2-40B4-BE49-F238E27FC236}">
                <a16:creationId xmlns:a16="http://schemas.microsoft.com/office/drawing/2014/main" id="{549AB4CC-059C-4886-AADE-1902DF02F789}"/>
              </a:ext>
            </a:extLst>
          </p:cNvPr>
          <p:cNvSpPr/>
          <p:nvPr/>
        </p:nvSpPr>
        <p:spPr>
          <a:xfrm rot="2700000">
            <a:off x="923703" y="636238"/>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1" name="矩形 30">
            <a:extLst>
              <a:ext uri="{FF2B5EF4-FFF2-40B4-BE49-F238E27FC236}">
                <a16:creationId xmlns:a16="http://schemas.microsoft.com/office/drawing/2014/main" id="{D4C7E076-B160-4404-A460-6CD1C20A46CA}"/>
              </a:ext>
            </a:extLst>
          </p:cNvPr>
          <p:cNvSpPr/>
          <p:nvPr/>
        </p:nvSpPr>
        <p:spPr>
          <a:xfrm>
            <a:off x="994788" y="2570337"/>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坚持举办少数民族界、宗教界委员座谈会，反映社情民意，旗帜鲜明反对暴力恐怖活动、民族分裂活动、宗教极端活动。</a:t>
            </a:r>
          </a:p>
        </p:txBody>
      </p:sp>
      <p:grpSp>
        <p:nvGrpSpPr>
          <p:cNvPr id="36" name="组合 35">
            <a:extLst>
              <a:ext uri="{FF2B5EF4-FFF2-40B4-BE49-F238E27FC236}">
                <a16:creationId xmlns:a16="http://schemas.microsoft.com/office/drawing/2014/main" id="{82E5A7FA-528A-41B7-9A80-C05F2007AE2F}"/>
              </a:ext>
            </a:extLst>
          </p:cNvPr>
          <p:cNvGrpSpPr/>
          <p:nvPr/>
        </p:nvGrpSpPr>
        <p:grpSpPr>
          <a:xfrm>
            <a:off x="0" y="2561587"/>
            <a:ext cx="691215" cy="592600"/>
            <a:chOff x="4358598" y="1469722"/>
            <a:chExt cx="691215" cy="592600"/>
          </a:xfrm>
          <a:solidFill>
            <a:srgbClr val="C7000B"/>
          </a:solidFill>
        </p:grpSpPr>
        <p:sp>
          <p:nvSpPr>
            <p:cNvPr id="37" name="矩形 36">
              <a:extLst>
                <a:ext uri="{FF2B5EF4-FFF2-40B4-BE49-F238E27FC236}">
                  <a16:creationId xmlns:a16="http://schemas.microsoft.com/office/drawing/2014/main" id="{7D926E7F-090B-49F7-AC6F-E28861334945}"/>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8" name="文本框 37">
              <a:extLst>
                <a:ext uri="{FF2B5EF4-FFF2-40B4-BE49-F238E27FC236}">
                  <a16:creationId xmlns:a16="http://schemas.microsoft.com/office/drawing/2014/main" id="{29AC9DFE-920D-47BB-803D-441309C93C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08</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39" name="任意多边形 15">
            <a:extLst>
              <a:ext uri="{FF2B5EF4-FFF2-40B4-BE49-F238E27FC236}">
                <a16:creationId xmlns:a16="http://schemas.microsoft.com/office/drawing/2014/main" id="{A71C3F04-2849-491B-8DD6-4A81A2AF3EE5}"/>
              </a:ext>
            </a:extLst>
          </p:cNvPr>
          <p:cNvSpPr/>
          <p:nvPr/>
        </p:nvSpPr>
        <p:spPr>
          <a:xfrm rot="2700000">
            <a:off x="923704" y="1592841"/>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1" name="矩形 40">
            <a:extLst>
              <a:ext uri="{FF2B5EF4-FFF2-40B4-BE49-F238E27FC236}">
                <a16:creationId xmlns:a16="http://schemas.microsoft.com/office/drawing/2014/main" id="{8DD7E83F-82B2-492F-A37E-24FDD5A4AE1F}"/>
              </a:ext>
            </a:extLst>
          </p:cNvPr>
          <p:cNvSpPr/>
          <p:nvPr/>
        </p:nvSpPr>
        <p:spPr>
          <a:xfrm>
            <a:off x="994789" y="3490844"/>
            <a:ext cx="488789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全面准确贯彻“一国两制”、“港人治港”、“澳人治澳”、高度自治方针，深做细做港澳青少年工作，推动爱国爱港爱澳力量发展壮大。</a:t>
            </a:r>
          </a:p>
        </p:txBody>
      </p:sp>
      <p:grpSp>
        <p:nvGrpSpPr>
          <p:cNvPr id="43" name="组合 42">
            <a:extLst>
              <a:ext uri="{FF2B5EF4-FFF2-40B4-BE49-F238E27FC236}">
                <a16:creationId xmlns:a16="http://schemas.microsoft.com/office/drawing/2014/main" id="{914D2A61-CBF4-46A0-B0C6-CDCA2B3B19F8}"/>
              </a:ext>
            </a:extLst>
          </p:cNvPr>
          <p:cNvGrpSpPr/>
          <p:nvPr/>
        </p:nvGrpSpPr>
        <p:grpSpPr>
          <a:xfrm>
            <a:off x="1" y="3518190"/>
            <a:ext cx="691215" cy="592600"/>
            <a:chOff x="4358598" y="1469722"/>
            <a:chExt cx="691215" cy="592600"/>
          </a:xfrm>
          <a:solidFill>
            <a:srgbClr val="C7000B"/>
          </a:solidFill>
        </p:grpSpPr>
        <p:sp>
          <p:nvSpPr>
            <p:cNvPr id="44" name="矩形 43">
              <a:extLst>
                <a:ext uri="{FF2B5EF4-FFF2-40B4-BE49-F238E27FC236}">
                  <a16:creationId xmlns:a16="http://schemas.microsoft.com/office/drawing/2014/main" id="{B462893E-1BD4-40DF-AB00-15740E88B4F8}"/>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5" name="文本框 44">
              <a:extLst>
                <a:ext uri="{FF2B5EF4-FFF2-40B4-BE49-F238E27FC236}">
                  <a16:creationId xmlns:a16="http://schemas.microsoft.com/office/drawing/2014/main" id="{1A0F04A7-A7A5-4D6C-BC78-D9760BBD7DEA}"/>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09</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46" name="任意多边形 20">
            <a:extLst>
              <a:ext uri="{FF2B5EF4-FFF2-40B4-BE49-F238E27FC236}">
                <a16:creationId xmlns:a16="http://schemas.microsoft.com/office/drawing/2014/main" id="{3FA6C51D-B390-42E6-90E3-47EE01F08AB1}"/>
              </a:ext>
            </a:extLst>
          </p:cNvPr>
          <p:cNvSpPr/>
          <p:nvPr/>
        </p:nvSpPr>
        <p:spPr>
          <a:xfrm rot="2700000">
            <a:off x="923705" y="2549444"/>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7" name="矩形 46">
            <a:extLst>
              <a:ext uri="{FF2B5EF4-FFF2-40B4-BE49-F238E27FC236}">
                <a16:creationId xmlns:a16="http://schemas.microsoft.com/office/drawing/2014/main" id="{CF81878E-28B5-4392-B988-CF65FA1BF1CB}"/>
              </a:ext>
            </a:extLst>
          </p:cNvPr>
          <p:cNvSpPr/>
          <p:nvPr/>
        </p:nvSpPr>
        <p:spPr>
          <a:xfrm>
            <a:off x="994790" y="4411351"/>
            <a:ext cx="488789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加强与台湾民意代表机制化交流，在坚持体现一个中国原则的“九二共识”基础上推动两岸关系和平发展，坚决反对“台独”分裂行径。</a:t>
            </a:r>
          </a:p>
        </p:txBody>
      </p:sp>
      <p:grpSp>
        <p:nvGrpSpPr>
          <p:cNvPr id="48" name="组合 47">
            <a:extLst>
              <a:ext uri="{FF2B5EF4-FFF2-40B4-BE49-F238E27FC236}">
                <a16:creationId xmlns:a16="http://schemas.microsoft.com/office/drawing/2014/main" id="{B0C49FCF-CB8B-4FE8-92CD-900526CC498C}"/>
              </a:ext>
            </a:extLst>
          </p:cNvPr>
          <p:cNvGrpSpPr/>
          <p:nvPr/>
        </p:nvGrpSpPr>
        <p:grpSpPr>
          <a:xfrm>
            <a:off x="2" y="4474793"/>
            <a:ext cx="691215" cy="592600"/>
            <a:chOff x="4358598" y="1469722"/>
            <a:chExt cx="691215" cy="592600"/>
          </a:xfrm>
          <a:solidFill>
            <a:srgbClr val="C7000B"/>
          </a:solidFill>
        </p:grpSpPr>
        <p:sp>
          <p:nvSpPr>
            <p:cNvPr id="49" name="矩形 48">
              <a:extLst>
                <a:ext uri="{FF2B5EF4-FFF2-40B4-BE49-F238E27FC236}">
                  <a16:creationId xmlns:a16="http://schemas.microsoft.com/office/drawing/2014/main" id="{69F51694-9D02-4A3D-990B-4E663094DC1C}"/>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0" name="文本框 49">
              <a:extLst>
                <a:ext uri="{FF2B5EF4-FFF2-40B4-BE49-F238E27FC236}">
                  <a16:creationId xmlns:a16="http://schemas.microsoft.com/office/drawing/2014/main" id="{1C6E1377-88EC-4E89-A2D6-0DE86787B0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10</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1" name="任意多边形 25">
            <a:extLst>
              <a:ext uri="{FF2B5EF4-FFF2-40B4-BE49-F238E27FC236}">
                <a16:creationId xmlns:a16="http://schemas.microsoft.com/office/drawing/2014/main" id="{B9F13EAF-5658-41B2-A55E-48BCFFA7B60D}"/>
              </a:ext>
            </a:extLst>
          </p:cNvPr>
          <p:cNvSpPr/>
          <p:nvPr/>
        </p:nvSpPr>
        <p:spPr>
          <a:xfrm rot="2700000">
            <a:off x="7034617" y="1119223"/>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2" name="矩形 51">
            <a:extLst>
              <a:ext uri="{FF2B5EF4-FFF2-40B4-BE49-F238E27FC236}">
                <a16:creationId xmlns:a16="http://schemas.microsoft.com/office/drawing/2014/main" id="{FA2A0D4B-8753-433C-BF2E-B5B5D96E1E70}"/>
              </a:ext>
            </a:extLst>
          </p:cNvPr>
          <p:cNvSpPr/>
          <p:nvPr/>
        </p:nvSpPr>
        <p:spPr>
          <a:xfrm>
            <a:off x="7105702" y="3017226"/>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邀请侨胞列席政协大会、回国考察，组团出访慰问侨胞、广交朋友。</a:t>
            </a:r>
          </a:p>
        </p:txBody>
      </p:sp>
      <p:grpSp>
        <p:nvGrpSpPr>
          <p:cNvPr id="53" name="组合 52">
            <a:extLst>
              <a:ext uri="{FF2B5EF4-FFF2-40B4-BE49-F238E27FC236}">
                <a16:creationId xmlns:a16="http://schemas.microsoft.com/office/drawing/2014/main" id="{1BBF305F-05E5-44BD-B1B8-5F8DA11CFE1F}"/>
              </a:ext>
            </a:extLst>
          </p:cNvPr>
          <p:cNvGrpSpPr/>
          <p:nvPr/>
        </p:nvGrpSpPr>
        <p:grpSpPr>
          <a:xfrm>
            <a:off x="6110914" y="3044572"/>
            <a:ext cx="691215" cy="592600"/>
            <a:chOff x="4358598" y="1469722"/>
            <a:chExt cx="691215" cy="592600"/>
          </a:xfrm>
          <a:solidFill>
            <a:srgbClr val="C7000B"/>
          </a:solidFill>
        </p:grpSpPr>
        <p:sp>
          <p:nvSpPr>
            <p:cNvPr id="54" name="矩形 53">
              <a:extLst>
                <a:ext uri="{FF2B5EF4-FFF2-40B4-BE49-F238E27FC236}">
                  <a16:creationId xmlns:a16="http://schemas.microsoft.com/office/drawing/2014/main" id="{4E15F11D-0084-4674-AFCE-8404FFC3A490}"/>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5" name="文本框 54">
              <a:extLst>
                <a:ext uri="{FF2B5EF4-FFF2-40B4-BE49-F238E27FC236}">
                  <a16:creationId xmlns:a16="http://schemas.microsoft.com/office/drawing/2014/main" id="{57DAF24E-B16F-485E-979D-4370D0CDA6A3}"/>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6" name="任意多边形 30">
            <a:extLst>
              <a:ext uri="{FF2B5EF4-FFF2-40B4-BE49-F238E27FC236}">
                <a16:creationId xmlns:a16="http://schemas.microsoft.com/office/drawing/2014/main" id="{7F179F8D-BFAD-4C64-9B2A-8E4E7E210522}"/>
              </a:ext>
            </a:extLst>
          </p:cNvPr>
          <p:cNvSpPr/>
          <p:nvPr/>
        </p:nvSpPr>
        <p:spPr>
          <a:xfrm rot="2700000">
            <a:off x="7034618" y="2075826"/>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7" name="矩形 56">
            <a:extLst>
              <a:ext uri="{FF2B5EF4-FFF2-40B4-BE49-F238E27FC236}">
                <a16:creationId xmlns:a16="http://schemas.microsoft.com/office/drawing/2014/main" id="{E7C23A11-06FB-4CD6-BDD6-9A11ED3193C1}"/>
              </a:ext>
            </a:extLst>
          </p:cNvPr>
          <p:cNvSpPr/>
          <p:nvPr/>
        </p:nvSpPr>
        <p:spPr>
          <a:xfrm>
            <a:off x="7105703" y="3973829"/>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举办纪念孙中山先生诞辰</a:t>
            </a:r>
            <a:r>
              <a:rPr kumimoji="0" lang="en-US" altLang="zh-CN" sz="1400" b="0" i="0" u="none" strike="noStrike" kern="1200" cap="none" spc="0" normalizeH="0" baseline="0" noProof="0" dirty="0">
                <a:ln>
                  <a:noFill/>
                </a:ln>
                <a:solidFill>
                  <a:prstClr val="white"/>
                </a:solidFill>
                <a:effectLst/>
                <a:uLnTx/>
                <a:uFillTx/>
                <a:latin typeface="微软雅黑"/>
                <a:ea typeface="微软雅黑"/>
                <a:cs typeface="+mn-ea"/>
                <a:sym typeface="+mn-lt"/>
              </a:rPr>
              <a:t>150</a:t>
            </a: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周年大会及系列活动，激励中华儿女共同致力实现中华民族伟大复兴的中国梦。</a:t>
            </a:r>
          </a:p>
        </p:txBody>
      </p:sp>
      <p:grpSp>
        <p:nvGrpSpPr>
          <p:cNvPr id="58" name="组合 57">
            <a:extLst>
              <a:ext uri="{FF2B5EF4-FFF2-40B4-BE49-F238E27FC236}">
                <a16:creationId xmlns:a16="http://schemas.microsoft.com/office/drawing/2014/main" id="{D825C970-1EA1-4DEB-B49C-FF6F8B591B29}"/>
              </a:ext>
            </a:extLst>
          </p:cNvPr>
          <p:cNvGrpSpPr/>
          <p:nvPr/>
        </p:nvGrpSpPr>
        <p:grpSpPr>
          <a:xfrm>
            <a:off x="6110915" y="4001175"/>
            <a:ext cx="691215" cy="592600"/>
            <a:chOff x="4358598" y="1469722"/>
            <a:chExt cx="691215" cy="592600"/>
          </a:xfrm>
          <a:solidFill>
            <a:srgbClr val="C7000B"/>
          </a:solidFill>
        </p:grpSpPr>
        <p:sp>
          <p:nvSpPr>
            <p:cNvPr id="59" name="矩形 58">
              <a:extLst>
                <a:ext uri="{FF2B5EF4-FFF2-40B4-BE49-F238E27FC236}">
                  <a16:creationId xmlns:a16="http://schemas.microsoft.com/office/drawing/2014/main" id="{057B8CA0-992D-4C5A-A124-BA1AB24AD97B}"/>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60" name="文本框 59">
              <a:extLst>
                <a:ext uri="{FF2B5EF4-FFF2-40B4-BE49-F238E27FC236}">
                  <a16:creationId xmlns:a16="http://schemas.microsoft.com/office/drawing/2014/main" id="{D70A17BC-EABD-48E0-8853-8B15EEC9B934}"/>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62" name="TextBox 14">
            <a:extLst>
              <a:ext uri="{FF2B5EF4-FFF2-40B4-BE49-F238E27FC236}">
                <a16:creationId xmlns:a16="http://schemas.microsoft.com/office/drawing/2014/main" id="{7A218545-BE07-4B80-9F34-3A30FE8197D5}"/>
              </a:ext>
            </a:extLst>
          </p:cNvPr>
          <p:cNvSpPr txBox="1"/>
          <p:nvPr/>
        </p:nvSpPr>
        <p:spPr>
          <a:xfrm>
            <a:off x="32340" y="1344958"/>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7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★充分发挥统一战线组织作用，做好凝心聚力工作★</a:t>
            </a:r>
          </a:p>
        </p:txBody>
      </p:sp>
    </p:spTree>
    <p:extLst>
      <p:ext uri="{BB962C8B-B14F-4D97-AF65-F5344CB8AC3E}">
        <p14:creationId xmlns:p14="http://schemas.microsoft.com/office/powerpoint/2010/main" val="89053535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arn(inVertical)">
                                      <p:cBhvr>
                                        <p:cTn id="7" dur="1000"/>
                                        <p:tgtEl>
                                          <p:spTgt spid="6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inVertical)">
                                      <p:cBhvr>
                                        <p:cTn id="23" dur="500"/>
                                        <p:tgtEl>
                                          <p:spTgt spid="3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ppt_x"/>
                                          </p:val>
                                        </p:tav>
                                        <p:tav tm="100000">
                                          <p:val>
                                            <p:strVal val="#ppt_x"/>
                                          </p:val>
                                        </p:tav>
                                      </p:tavLst>
                                    </p:anim>
                                    <p:anim calcmode="lin" valueType="num">
                                      <p:cBhvr additive="base">
                                        <p:cTn id="31" dur="500" fill="hold"/>
                                        <p:tgtEl>
                                          <p:spTgt spid="4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barn(inVertical)">
                                      <p:cBhvr>
                                        <p:cTn id="35" dur="500"/>
                                        <p:tgtEl>
                                          <p:spTgt spid="46"/>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ppt_x"/>
                                          </p:val>
                                        </p:tav>
                                        <p:tav tm="100000">
                                          <p:val>
                                            <p:strVal val="#ppt_x"/>
                                          </p:val>
                                        </p:tav>
                                      </p:tavLst>
                                    </p:anim>
                                    <p:anim calcmode="lin" valueType="num">
                                      <p:cBhvr additive="base">
                                        <p:cTn id="39" dur="5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16" presetClass="entr" presetSubtype="21"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barn(inVertical)">
                                      <p:cBhvr>
                                        <p:cTn id="47" dur="500"/>
                                        <p:tgtEl>
                                          <p:spTgt spid="51"/>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16" presetClass="entr" presetSubtype="2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inVertical)">
                                      <p:cBhvr>
                                        <p:cTn id="59" dur="500"/>
                                        <p:tgtEl>
                                          <p:spTgt spid="56"/>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ppt_x"/>
                                          </p:val>
                                        </p:tav>
                                        <p:tav tm="100000">
                                          <p:val>
                                            <p:strVal val="#ppt_x"/>
                                          </p:val>
                                        </p:tav>
                                      </p:tavLst>
                                    </p:anim>
                                    <p:anim calcmode="lin" valueType="num">
                                      <p:cBhvr additive="base">
                                        <p:cTn id="63" dur="500" fill="hold"/>
                                        <p:tgtEl>
                                          <p:spTgt spid="5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9" grpId="0" animBg="1"/>
      <p:bldP spid="41" grpId="0"/>
      <p:bldP spid="46" grpId="0" animBg="1"/>
      <p:bldP spid="47" grpId="0"/>
      <p:bldP spid="51" grpId="0" animBg="1"/>
      <p:bldP spid="52" grpId="0"/>
      <p:bldP spid="56" grpId="0" animBg="1"/>
      <p:bldP spid="57"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6" name="Freeform: Shape 8">
            <a:extLst>
              <a:ext uri="{FF2B5EF4-FFF2-40B4-BE49-F238E27FC236}">
                <a16:creationId xmlns:a16="http://schemas.microsoft.com/office/drawing/2014/main" id="{B61AFC35-DFA1-4251-8E9D-8E426E3920A6}"/>
              </a:ext>
            </a:extLst>
          </p:cNvPr>
          <p:cNvSpPr>
            <a:spLocks/>
          </p:cNvSpPr>
          <p:nvPr/>
        </p:nvSpPr>
        <p:spPr bwMode="auto">
          <a:xfrm>
            <a:off x="4845312" y="3765437"/>
            <a:ext cx="1809985" cy="4778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lnSpcReduction="100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a:t>
            </a:r>
          </a:p>
        </p:txBody>
      </p:sp>
      <p:sp>
        <p:nvSpPr>
          <p:cNvPr id="7" name="Freeform: Shape 2">
            <a:extLst>
              <a:ext uri="{FF2B5EF4-FFF2-40B4-BE49-F238E27FC236}">
                <a16:creationId xmlns:a16="http://schemas.microsoft.com/office/drawing/2014/main" id="{C97108B8-F375-469A-B30C-E61BF405E0F4}"/>
              </a:ext>
            </a:extLst>
          </p:cNvPr>
          <p:cNvSpPr>
            <a:spLocks/>
          </p:cNvSpPr>
          <p:nvPr/>
        </p:nvSpPr>
        <p:spPr bwMode="auto">
          <a:xfrm>
            <a:off x="4140208" y="2276899"/>
            <a:ext cx="3428989" cy="34659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0"/>
                </a:lnTo>
                <a:lnTo>
                  <a:pt x="21600" y="21599"/>
                </a:lnTo>
                <a:lnTo>
                  <a:pt x="0" y="21599"/>
                </a:lnTo>
                <a:lnTo>
                  <a:pt x="0" y="0"/>
                </a:lnTo>
                <a:cubicBezTo>
                  <a:pt x="3599" y="0"/>
                  <a:pt x="7199" y="0"/>
                  <a:pt x="10800" y="0"/>
                </a:cubicBezTo>
              </a:path>
            </a:pathLst>
          </a:custGeom>
          <a:noFill/>
          <a:ln w="50800" cap="rnd" cmpd="sng">
            <a:solidFill>
              <a:srgbClr val="C7000B"/>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8" name="Freeform: Shape 4">
            <a:extLst>
              <a:ext uri="{FF2B5EF4-FFF2-40B4-BE49-F238E27FC236}">
                <a16:creationId xmlns:a16="http://schemas.microsoft.com/office/drawing/2014/main" id="{D0E11CE2-7B12-40FC-B19C-D09A9C5D08A7}"/>
              </a:ext>
            </a:extLst>
          </p:cNvPr>
          <p:cNvSpPr>
            <a:spLocks/>
          </p:cNvSpPr>
          <p:nvPr/>
        </p:nvSpPr>
        <p:spPr bwMode="auto">
          <a:xfrm>
            <a:off x="378182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出访</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9" name="Freeform: Shape 5">
            <a:extLst>
              <a:ext uri="{FF2B5EF4-FFF2-40B4-BE49-F238E27FC236}">
                <a16:creationId xmlns:a16="http://schemas.microsoft.com/office/drawing/2014/main" id="{C851C170-05F7-40BD-9276-A31D88A5F7A5}"/>
              </a:ext>
            </a:extLst>
          </p:cNvPr>
          <p:cNvSpPr>
            <a:spLocks/>
          </p:cNvSpPr>
          <p:nvPr/>
        </p:nvSpPr>
        <p:spPr bwMode="auto">
          <a:xfrm>
            <a:off x="378182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来访</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0" name="Freeform: Shape 6">
            <a:extLst>
              <a:ext uri="{FF2B5EF4-FFF2-40B4-BE49-F238E27FC236}">
                <a16:creationId xmlns:a16="http://schemas.microsoft.com/office/drawing/2014/main" id="{37A210E9-272A-4586-A384-187F19977A5C}"/>
              </a:ext>
            </a:extLst>
          </p:cNvPr>
          <p:cNvSpPr>
            <a:spLocks/>
          </p:cNvSpPr>
          <p:nvPr/>
        </p:nvSpPr>
        <p:spPr bwMode="auto">
          <a:xfrm rot="5400000">
            <a:off x="6662651" y="3764680"/>
            <a:ext cx="479955" cy="4772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1" name="Freeform: Shape 7">
            <a:extLst>
              <a:ext uri="{FF2B5EF4-FFF2-40B4-BE49-F238E27FC236}">
                <a16:creationId xmlns:a16="http://schemas.microsoft.com/office/drawing/2014/main" id="{C147C204-6236-4003-A567-03365F105740}"/>
              </a:ext>
            </a:extLst>
          </p:cNvPr>
          <p:cNvSpPr>
            <a:spLocks/>
          </p:cNvSpPr>
          <p:nvPr/>
        </p:nvSpPr>
        <p:spPr bwMode="auto">
          <a:xfrm rot="16200000" flipH="1">
            <a:off x="4275151" y="3764676"/>
            <a:ext cx="479955" cy="477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2" name="Freeform: Shape 9">
            <a:extLst>
              <a:ext uri="{FF2B5EF4-FFF2-40B4-BE49-F238E27FC236}">
                <a16:creationId xmlns:a16="http://schemas.microsoft.com/office/drawing/2014/main" id="{50EE8FB6-F28B-4BFB-A131-FC1B21CD570F}"/>
              </a:ext>
            </a:extLst>
          </p:cNvPr>
          <p:cNvSpPr>
            <a:spLocks/>
          </p:cNvSpPr>
          <p:nvPr/>
        </p:nvSpPr>
        <p:spPr bwMode="auto">
          <a:xfrm flipH="1">
            <a:off x="7235967" y="365855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国家</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3" name="Freeform: Shape 10">
            <a:extLst>
              <a:ext uri="{FF2B5EF4-FFF2-40B4-BE49-F238E27FC236}">
                <a16:creationId xmlns:a16="http://schemas.microsoft.com/office/drawing/2014/main" id="{405216AE-61BD-41A5-910C-0C9B359252B6}"/>
              </a:ext>
            </a:extLst>
          </p:cNvPr>
          <p:cNvSpPr>
            <a:spLocks/>
          </p:cNvSpPr>
          <p:nvPr/>
        </p:nvSpPr>
        <p:spPr bwMode="auto">
          <a:xfrm flipH="1">
            <a:off x="723596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机构</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4" name="Freeform: Shape 11">
            <a:extLst>
              <a:ext uri="{FF2B5EF4-FFF2-40B4-BE49-F238E27FC236}">
                <a16:creationId xmlns:a16="http://schemas.microsoft.com/office/drawing/2014/main" id="{4B880400-580E-46D6-8E90-079F97F24DCA}"/>
              </a:ext>
            </a:extLst>
          </p:cNvPr>
          <p:cNvSpPr>
            <a:spLocks/>
          </p:cNvSpPr>
          <p:nvPr/>
        </p:nvSpPr>
        <p:spPr bwMode="auto">
          <a:xfrm flipH="1">
            <a:off x="723596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组织</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D877B92B-E28A-4043-8C1A-3E968253FC8B}"/>
              </a:ext>
            </a:extLst>
          </p:cNvPr>
          <p:cNvSpPr txBox="1"/>
          <p:nvPr/>
        </p:nvSpPr>
        <p:spPr>
          <a:xfrm>
            <a:off x="816318" y="2459863"/>
            <a:ext cx="2906565" cy="646331"/>
          </a:xfrm>
          <a:prstGeom prst="rect">
            <a:avLst/>
          </a:prstGeom>
          <a:noFill/>
          <a:effectLst/>
        </p:spPr>
        <p:txBody>
          <a:bodyPr wrap="non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组织</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114</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个团组出访</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a16="http://schemas.microsoft.com/office/drawing/2014/main" id="{D42C20D5-E2B2-45DA-9F90-D1B8A74B20A1}"/>
              </a:ext>
            </a:extLst>
          </p:cNvPr>
          <p:cNvSpPr txBox="1"/>
          <p:nvPr/>
        </p:nvSpPr>
        <p:spPr>
          <a:xfrm>
            <a:off x="7988190" y="2445977"/>
            <a:ext cx="1983235" cy="646331"/>
          </a:xfrm>
          <a:prstGeom prst="rect">
            <a:avLst/>
          </a:prstGeom>
          <a:noFill/>
          <a:effectLst/>
        </p:spPr>
        <p:txBody>
          <a:bodyPr wrap="non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与</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292</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个机构</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a16="http://schemas.microsoft.com/office/drawing/2014/main" id="{1A567486-8ED8-493E-B224-3D73B9302F55}"/>
              </a:ext>
            </a:extLst>
          </p:cNvPr>
          <p:cNvSpPr txBox="1"/>
          <p:nvPr/>
        </p:nvSpPr>
        <p:spPr>
          <a:xfrm>
            <a:off x="8027502" y="3569747"/>
            <a:ext cx="1983235" cy="646331"/>
          </a:xfrm>
          <a:prstGeom prst="rect">
            <a:avLst/>
          </a:prstGeom>
          <a:noFill/>
          <a:effectLst/>
        </p:spPr>
        <p:txBody>
          <a:bodyPr wrap="non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与</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149</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个国家</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a16="http://schemas.microsoft.com/office/drawing/2014/main" id="{9DC99ECE-BB09-4E12-9F58-B09AD28E99AD}"/>
              </a:ext>
            </a:extLst>
          </p:cNvPr>
          <p:cNvSpPr txBox="1"/>
          <p:nvPr/>
        </p:nvSpPr>
        <p:spPr>
          <a:xfrm>
            <a:off x="7986523" y="4775151"/>
            <a:ext cx="2101857" cy="830997"/>
          </a:xfrm>
          <a:prstGeom prst="rect">
            <a:avLst/>
          </a:prstGeom>
          <a:noFill/>
          <a:effectLst/>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15</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个国际性或</a:t>
            </a:r>
            <a:endPar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区域性组织</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a16="http://schemas.microsoft.com/office/drawing/2014/main" id="{DAA80037-C38E-4923-A695-CAC39C0E6996}"/>
              </a:ext>
            </a:extLst>
          </p:cNvPr>
          <p:cNvSpPr txBox="1"/>
          <p:nvPr/>
        </p:nvSpPr>
        <p:spPr>
          <a:xfrm>
            <a:off x="946527" y="4860233"/>
            <a:ext cx="2717411" cy="646331"/>
          </a:xfrm>
          <a:prstGeom prst="rect">
            <a:avLst/>
          </a:prstGeom>
          <a:noFill/>
          <a:effectLst/>
        </p:spPr>
        <p:txBody>
          <a:bodyPr wrap="non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接待</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66</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个团组来访</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20" name="右大括号 19">
            <a:extLst>
              <a:ext uri="{FF2B5EF4-FFF2-40B4-BE49-F238E27FC236}">
                <a16:creationId xmlns:a16="http://schemas.microsoft.com/office/drawing/2014/main" id="{2B66349E-3FB7-4BEC-A4AB-EDC4BAF66871}"/>
              </a:ext>
            </a:extLst>
          </p:cNvPr>
          <p:cNvSpPr/>
          <p:nvPr/>
        </p:nvSpPr>
        <p:spPr>
          <a:xfrm>
            <a:off x="10075499" y="2802683"/>
            <a:ext cx="419100" cy="2425700"/>
          </a:xfrm>
          <a:prstGeom prst="rightBrace">
            <a:avLst/>
          </a:prstGeom>
          <a:ln>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圆角矩形 29">
            <a:extLst>
              <a:ext uri="{FF2B5EF4-FFF2-40B4-BE49-F238E27FC236}">
                <a16:creationId xmlns:a16="http://schemas.microsoft.com/office/drawing/2014/main" id="{DA12B947-8E16-4940-9889-90D7297611D0}"/>
              </a:ext>
            </a:extLst>
          </p:cNvPr>
          <p:cNvSpPr/>
          <p:nvPr/>
        </p:nvSpPr>
        <p:spPr>
          <a:xfrm>
            <a:off x="10867084" y="2812163"/>
            <a:ext cx="499417" cy="2382279"/>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建立联系</a:t>
            </a:r>
          </a:p>
        </p:txBody>
      </p:sp>
      <p:sp>
        <p:nvSpPr>
          <p:cNvPr id="22" name="加号 21">
            <a:extLst>
              <a:ext uri="{FF2B5EF4-FFF2-40B4-BE49-F238E27FC236}">
                <a16:creationId xmlns:a16="http://schemas.microsoft.com/office/drawing/2014/main" id="{46FA8424-508D-47BF-B0C7-0712E409F50D}"/>
              </a:ext>
            </a:extLst>
          </p:cNvPr>
          <p:cNvSpPr/>
          <p:nvPr/>
        </p:nvSpPr>
        <p:spPr>
          <a:xfrm>
            <a:off x="1961608" y="3417051"/>
            <a:ext cx="1061741" cy="1061741"/>
          </a:xfrm>
          <a:prstGeom prst="mathPlus">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02941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0"/>
                            </p:stCondLst>
                            <p:childTnLst>
                              <p:par>
                                <p:cTn id="70" presetID="22" presetClass="entr" presetSubtype="1"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up)">
                                      <p:cBhvr>
                                        <p:cTn id="76" dur="500"/>
                                        <p:tgtEl>
                                          <p:spTgt spid="17"/>
                                        </p:tgtEl>
                                      </p:cBhvr>
                                    </p:animEffect>
                                  </p:childTnLst>
                                </p:cTn>
                              </p:par>
                            </p:childTnLst>
                          </p:cTn>
                        </p:par>
                        <p:par>
                          <p:cTn id="77" fill="hold">
                            <p:stCondLst>
                              <p:cond delay="6000"/>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7000"/>
                            </p:stCondLst>
                            <p:childTnLst>
                              <p:par>
                                <p:cTn id="86" presetID="31"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1000" fill="hold"/>
                                        <p:tgtEl>
                                          <p:spTgt spid="21"/>
                                        </p:tgtEl>
                                        <p:attrNameLst>
                                          <p:attrName>ppt_w</p:attrName>
                                        </p:attrNameLst>
                                      </p:cBhvr>
                                      <p:tavLst>
                                        <p:tav tm="0">
                                          <p:val>
                                            <p:fltVal val="0"/>
                                          </p:val>
                                        </p:tav>
                                        <p:tav tm="100000">
                                          <p:val>
                                            <p:strVal val="#ppt_w"/>
                                          </p:val>
                                        </p:tav>
                                      </p:tavLst>
                                    </p:anim>
                                    <p:anim calcmode="lin" valueType="num">
                                      <p:cBhvr>
                                        <p:cTn id="89" dur="1000" fill="hold"/>
                                        <p:tgtEl>
                                          <p:spTgt spid="21"/>
                                        </p:tgtEl>
                                        <p:attrNameLst>
                                          <p:attrName>ppt_h</p:attrName>
                                        </p:attrNameLst>
                                      </p:cBhvr>
                                      <p:tavLst>
                                        <p:tav tm="0">
                                          <p:val>
                                            <p:fltVal val="0"/>
                                          </p:val>
                                        </p:tav>
                                        <p:tav tm="100000">
                                          <p:val>
                                            <p:strVal val="#ppt_h"/>
                                          </p:val>
                                        </p:tav>
                                      </p:tavLst>
                                    </p:anim>
                                    <p:anim calcmode="lin" valueType="num">
                                      <p:cBhvr>
                                        <p:cTn id="90" dur="1000" fill="hold"/>
                                        <p:tgtEl>
                                          <p:spTgt spid="21"/>
                                        </p:tgtEl>
                                        <p:attrNameLst>
                                          <p:attrName>style.rotation</p:attrName>
                                        </p:attrNameLst>
                                      </p:cBhvr>
                                      <p:tavLst>
                                        <p:tav tm="0">
                                          <p:val>
                                            <p:fltVal val="90"/>
                                          </p:val>
                                        </p:tav>
                                        <p:tav tm="100000">
                                          <p:val>
                                            <p:fltVal val="0"/>
                                          </p:val>
                                        </p:tav>
                                      </p:tavLst>
                                    </p:anim>
                                    <p:animEffect transition="in" filter="fade">
                                      <p:cBhvr>
                                        <p:cTn id="9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28" name="TextBox 119">
            <a:extLst>
              <a:ext uri="{FF2B5EF4-FFF2-40B4-BE49-F238E27FC236}">
                <a16:creationId xmlns:a16="http://schemas.microsoft.com/office/drawing/2014/main" id="{815E05D7-990F-46D6-8118-8B02F268B1C1}"/>
              </a:ext>
            </a:extLst>
          </p:cNvPr>
          <p:cNvSpPr txBox="1"/>
          <p:nvPr/>
        </p:nvSpPr>
        <p:spPr>
          <a:xfrm>
            <a:off x="7200503" y="2235156"/>
            <a:ext cx="4423658"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推进公共外交和人文交流，加强同外国政治组织、相关机构、媒体智库和各界人士联系沟通。</a:t>
            </a:r>
          </a:p>
        </p:txBody>
      </p:sp>
      <p:sp>
        <p:nvSpPr>
          <p:cNvPr id="31" name="TextBox 122">
            <a:extLst>
              <a:ext uri="{FF2B5EF4-FFF2-40B4-BE49-F238E27FC236}">
                <a16:creationId xmlns:a16="http://schemas.microsoft.com/office/drawing/2014/main" id="{3D30790F-0C7D-4ACC-A4C0-91D0745369F8}"/>
              </a:ext>
            </a:extLst>
          </p:cNvPr>
          <p:cNvSpPr txBox="1"/>
          <p:nvPr/>
        </p:nvSpPr>
        <p:spPr>
          <a:xfrm>
            <a:off x="7289340" y="3429000"/>
            <a:ext cx="4334822"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发挥专门委员会、中国经济社会理事会、中国宗教界和平委员会作用，就台湾、涉藏、涉疆等问题阐明我国主张，维护国家核心利益。</a:t>
            </a:r>
          </a:p>
        </p:txBody>
      </p:sp>
      <p:sp>
        <p:nvSpPr>
          <p:cNvPr id="34" name="TextBox 125">
            <a:extLst>
              <a:ext uri="{FF2B5EF4-FFF2-40B4-BE49-F238E27FC236}">
                <a16:creationId xmlns:a16="http://schemas.microsoft.com/office/drawing/2014/main" id="{4B9559D6-3B93-46F0-896C-E1431D62A521}"/>
              </a:ext>
            </a:extLst>
          </p:cNvPr>
          <p:cNvSpPr txBox="1"/>
          <p:nvPr/>
        </p:nvSpPr>
        <p:spPr>
          <a:xfrm>
            <a:off x="7217596" y="4775044"/>
            <a:ext cx="4406566"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定期召开国际形势分析会，就建立新型国际关系等提出建议，就加强我国卫生援非工作等调研协商。</a:t>
            </a:r>
          </a:p>
        </p:txBody>
      </p:sp>
      <p:sp>
        <p:nvSpPr>
          <p:cNvPr id="40" name="TextBox 155">
            <a:extLst>
              <a:ext uri="{FF2B5EF4-FFF2-40B4-BE49-F238E27FC236}">
                <a16:creationId xmlns:a16="http://schemas.microsoft.com/office/drawing/2014/main" id="{4CEAE012-653A-4D55-8DA5-A9821176C503}"/>
              </a:ext>
            </a:extLst>
          </p:cNvPr>
          <p:cNvSpPr txBox="1"/>
          <p:nvPr/>
        </p:nvSpPr>
        <p:spPr>
          <a:xfrm>
            <a:off x="650293" y="2300110"/>
            <a:ext cx="4423659" cy="830997"/>
          </a:xfrm>
          <a:prstGeom prst="rect">
            <a:avLst/>
          </a:prstGeom>
          <a:noFill/>
        </p:spPr>
        <p:txBody>
          <a:bodyPr wrap="square" rtlCol="0">
            <a:spAutoFit/>
          </a:body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服务国家外交大局，务实开展高层交往，推动共建“一带一路”、发展战略对接等方面合作。</a:t>
            </a:r>
          </a:p>
        </p:txBody>
      </p:sp>
      <p:sp>
        <p:nvSpPr>
          <p:cNvPr id="43" name="TextBox 170">
            <a:extLst>
              <a:ext uri="{FF2B5EF4-FFF2-40B4-BE49-F238E27FC236}">
                <a16:creationId xmlns:a16="http://schemas.microsoft.com/office/drawing/2014/main" id="{93ABCDAE-43BC-47CC-B94A-3ECF5D6CC3D5}"/>
              </a:ext>
            </a:extLst>
          </p:cNvPr>
          <p:cNvSpPr txBox="1"/>
          <p:nvPr/>
        </p:nvSpPr>
        <p:spPr>
          <a:xfrm>
            <a:off x="690435" y="3394598"/>
            <a:ext cx="4458308" cy="1200329"/>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讲好中国故事，广泛宣传当代中国发展成就、中国共产党领导的多党合作和政治协商制度、社会主义协商民主、人类命运共同体理念。</a:t>
            </a:r>
          </a:p>
        </p:txBody>
      </p:sp>
      <p:sp>
        <p:nvSpPr>
          <p:cNvPr id="46" name="TextBox 173">
            <a:extLst>
              <a:ext uri="{FF2B5EF4-FFF2-40B4-BE49-F238E27FC236}">
                <a16:creationId xmlns:a16="http://schemas.microsoft.com/office/drawing/2014/main" id="{DBACD930-A70D-40A2-BF9E-DBA9C2A936B8}"/>
              </a:ext>
            </a:extLst>
          </p:cNvPr>
          <p:cNvSpPr txBox="1"/>
          <p:nvPr/>
        </p:nvSpPr>
        <p:spPr>
          <a:xfrm>
            <a:off x="1080600" y="4919213"/>
            <a:ext cx="3854025"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运用中欧圆桌会议等机制，加强与相关国际协会及成员的交流合作</a:t>
            </a:r>
            <a:r>
              <a:rPr kumimoji="0" 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a:t>
            </a:r>
          </a:p>
        </p:txBody>
      </p:sp>
      <p:grpSp>
        <p:nvGrpSpPr>
          <p:cNvPr id="3" name="组合 2">
            <a:extLst>
              <a:ext uri="{FF2B5EF4-FFF2-40B4-BE49-F238E27FC236}">
                <a16:creationId xmlns:a16="http://schemas.microsoft.com/office/drawing/2014/main" id="{00D52F3C-FC96-49FE-BE97-7B953F3836A9}"/>
              </a:ext>
            </a:extLst>
          </p:cNvPr>
          <p:cNvGrpSpPr/>
          <p:nvPr/>
        </p:nvGrpSpPr>
        <p:grpSpPr>
          <a:xfrm>
            <a:off x="5280967" y="2316520"/>
            <a:ext cx="1743923" cy="3299225"/>
            <a:chOff x="5280967" y="2316520"/>
            <a:chExt cx="1743923" cy="3299225"/>
          </a:xfrm>
        </p:grpSpPr>
        <p:sp>
          <p:nvSpPr>
            <p:cNvPr id="23" name="Rectangle 78">
              <a:extLst>
                <a:ext uri="{FF2B5EF4-FFF2-40B4-BE49-F238E27FC236}">
                  <a16:creationId xmlns:a16="http://schemas.microsoft.com/office/drawing/2014/main" id="{BDF1578D-8EEA-46CF-8A04-6544D589906B}"/>
                </a:ext>
              </a:extLst>
            </p:cNvPr>
            <p:cNvSpPr/>
            <p:nvPr/>
          </p:nvSpPr>
          <p:spPr>
            <a:xfrm>
              <a:off x="6285153" y="2326224"/>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4" name="Rectangle 81">
              <a:extLst>
                <a:ext uri="{FF2B5EF4-FFF2-40B4-BE49-F238E27FC236}">
                  <a16:creationId xmlns:a16="http://schemas.microsoft.com/office/drawing/2014/main" id="{C677F22D-7235-4DA6-994E-5959DF631EE8}"/>
                </a:ext>
              </a:extLst>
            </p:cNvPr>
            <p:cNvSpPr/>
            <p:nvPr/>
          </p:nvSpPr>
          <p:spPr>
            <a:xfrm>
              <a:off x="6285153" y="3624799"/>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5" name="Rectangle 115">
              <a:extLst>
                <a:ext uri="{FF2B5EF4-FFF2-40B4-BE49-F238E27FC236}">
                  <a16:creationId xmlns:a16="http://schemas.microsoft.com/office/drawing/2014/main" id="{C66780CC-FD96-4A24-9051-B0F88A79982C}"/>
                </a:ext>
              </a:extLst>
            </p:cNvPr>
            <p:cNvSpPr/>
            <p:nvPr/>
          </p:nvSpPr>
          <p:spPr>
            <a:xfrm>
              <a:off x="6285153" y="4875816"/>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5" name="Rectangle 139">
              <a:extLst>
                <a:ext uri="{FF2B5EF4-FFF2-40B4-BE49-F238E27FC236}">
                  <a16:creationId xmlns:a16="http://schemas.microsoft.com/office/drawing/2014/main" id="{8B9147EF-D11B-4764-8E4D-B172DF7A304C}"/>
                </a:ext>
              </a:extLst>
            </p:cNvPr>
            <p:cNvSpPr/>
            <p:nvPr/>
          </p:nvSpPr>
          <p:spPr>
            <a:xfrm>
              <a:off x="5280967" y="2316520"/>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6" name="Rectangle 140">
              <a:extLst>
                <a:ext uri="{FF2B5EF4-FFF2-40B4-BE49-F238E27FC236}">
                  <a16:creationId xmlns:a16="http://schemas.microsoft.com/office/drawing/2014/main" id="{9977B798-21C1-435D-B836-660B9C49AF9A}"/>
                </a:ext>
              </a:extLst>
            </p:cNvPr>
            <p:cNvSpPr/>
            <p:nvPr/>
          </p:nvSpPr>
          <p:spPr>
            <a:xfrm>
              <a:off x="5280967" y="3615095"/>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7" name="Rectangle 141">
              <a:extLst>
                <a:ext uri="{FF2B5EF4-FFF2-40B4-BE49-F238E27FC236}">
                  <a16:creationId xmlns:a16="http://schemas.microsoft.com/office/drawing/2014/main" id="{D923AE96-938A-415E-92A5-A5C79937E374}"/>
                </a:ext>
              </a:extLst>
            </p:cNvPr>
            <p:cNvSpPr/>
            <p:nvPr/>
          </p:nvSpPr>
          <p:spPr>
            <a:xfrm>
              <a:off x="5280967" y="4866112"/>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3" name="文本框 52">
              <a:extLst>
                <a:ext uri="{FF2B5EF4-FFF2-40B4-BE49-F238E27FC236}">
                  <a16:creationId xmlns:a16="http://schemas.microsoft.com/office/drawing/2014/main" id="{CC5F5729-3E43-4490-80BA-5F644DB80558}"/>
                </a:ext>
              </a:extLst>
            </p:cNvPr>
            <p:cNvSpPr txBox="1"/>
            <p:nvPr/>
          </p:nvSpPr>
          <p:spPr>
            <a:xfrm>
              <a:off x="5280967" y="239409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文本框 53">
              <a:extLst>
                <a:ext uri="{FF2B5EF4-FFF2-40B4-BE49-F238E27FC236}">
                  <a16:creationId xmlns:a16="http://schemas.microsoft.com/office/drawing/2014/main" id="{2C380543-6A8E-48BA-A570-3CCC44C9D79B}"/>
                </a:ext>
              </a:extLst>
            </p:cNvPr>
            <p:cNvSpPr txBox="1"/>
            <p:nvPr/>
          </p:nvSpPr>
          <p:spPr>
            <a:xfrm>
              <a:off x="6309413" y="2388967"/>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文本框 54">
              <a:extLst>
                <a:ext uri="{FF2B5EF4-FFF2-40B4-BE49-F238E27FC236}">
                  <a16:creationId xmlns:a16="http://schemas.microsoft.com/office/drawing/2014/main" id="{53F46E05-F174-4D96-A7BD-4C626C013566}"/>
                </a:ext>
              </a:extLst>
            </p:cNvPr>
            <p:cNvSpPr txBox="1"/>
            <p:nvPr/>
          </p:nvSpPr>
          <p:spPr>
            <a:xfrm>
              <a:off x="5280967" y="3692671"/>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03</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文本框 55">
              <a:extLst>
                <a:ext uri="{FF2B5EF4-FFF2-40B4-BE49-F238E27FC236}">
                  <a16:creationId xmlns:a16="http://schemas.microsoft.com/office/drawing/2014/main" id="{0B0DD6D6-2922-4F8A-8CA0-14A5B5D33FF5}"/>
                </a:ext>
              </a:extLst>
            </p:cNvPr>
            <p:cNvSpPr txBox="1"/>
            <p:nvPr/>
          </p:nvSpPr>
          <p:spPr>
            <a:xfrm>
              <a:off x="6285153" y="373677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04</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文本框 56">
              <a:extLst>
                <a:ext uri="{FF2B5EF4-FFF2-40B4-BE49-F238E27FC236}">
                  <a16:creationId xmlns:a16="http://schemas.microsoft.com/office/drawing/2014/main" id="{181C792D-279B-4092-95AF-D1F740C2DF46}"/>
                </a:ext>
              </a:extLst>
            </p:cNvPr>
            <p:cNvSpPr txBox="1"/>
            <p:nvPr/>
          </p:nvSpPr>
          <p:spPr>
            <a:xfrm>
              <a:off x="5280967" y="496110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05</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文本框 57">
              <a:extLst>
                <a:ext uri="{FF2B5EF4-FFF2-40B4-BE49-F238E27FC236}">
                  <a16:creationId xmlns:a16="http://schemas.microsoft.com/office/drawing/2014/main" id="{2230E2FE-A88B-4801-BC02-F8993E55E35F}"/>
                </a:ext>
              </a:extLst>
            </p:cNvPr>
            <p:cNvSpPr txBox="1"/>
            <p:nvPr/>
          </p:nvSpPr>
          <p:spPr>
            <a:xfrm>
              <a:off x="6285153" y="4975244"/>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06</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400700030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16" presetClass="entr" presetSubtype="21"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31" grpId="0"/>
      <p:bldP spid="34" grpId="0"/>
      <p:bldP spid="40" grpId="0"/>
      <p:bldP spid="43"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0" y="1738878"/>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★大力加强自身建设，提高政协履职能力和水平★</a:t>
            </a:r>
          </a:p>
        </p:txBody>
      </p:sp>
      <p:sp>
        <p:nvSpPr>
          <p:cNvPr id="4" name="矩形 3">
            <a:extLst>
              <a:ext uri="{FF2B5EF4-FFF2-40B4-BE49-F238E27FC236}">
                <a16:creationId xmlns:a16="http://schemas.microsoft.com/office/drawing/2014/main" id="{1888EDD9-AD11-4271-B45D-266768427997}"/>
              </a:ext>
            </a:extLst>
          </p:cNvPr>
          <p:cNvSpPr/>
          <p:nvPr/>
        </p:nvSpPr>
        <p:spPr>
          <a:xfrm>
            <a:off x="3533275" y="2755530"/>
            <a:ext cx="6372475"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7000B"/>
                </a:solidFill>
                <a:effectLst/>
                <a:uLnTx/>
                <a:uFillTx/>
                <a:latin typeface="微软雅黑"/>
                <a:ea typeface="微软雅黑"/>
                <a:cs typeface="+mn-ea"/>
                <a:sym typeface="+mn-lt"/>
              </a:rPr>
              <a:t>着力提高工作制度化、规范化、程序化水平</a:t>
            </a:r>
          </a:p>
        </p:txBody>
      </p:sp>
      <p:grpSp>
        <p:nvGrpSpPr>
          <p:cNvPr id="6" name="组合 5">
            <a:extLst>
              <a:ext uri="{FF2B5EF4-FFF2-40B4-BE49-F238E27FC236}">
                <a16:creationId xmlns:a16="http://schemas.microsoft.com/office/drawing/2014/main" id="{553A0E8D-6599-42C2-AFBF-D7ED0A68E961}"/>
              </a:ext>
            </a:extLst>
          </p:cNvPr>
          <p:cNvGrpSpPr/>
          <p:nvPr/>
        </p:nvGrpSpPr>
        <p:grpSpPr>
          <a:xfrm>
            <a:off x="1565329" y="2670382"/>
            <a:ext cx="9266652" cy="608372"/>
            <a:chOff x="7189134" y="3153628"/>
            <a:chExt cx="34673353" cy="812099"/>
          </a:xfrm>
        </p:grpSpPr>
        <p:sp>
          <p:nvSpPr>
            <p:cNvPr id="7" name="圆角矩形 12">
              <a:extLst>
                <a:ext uri="{FF2B5EF4-FFF2-40B4-BE49-F238E27FC236}">
                  <a16:creationId xmlns:a16="http://schemas.microsoft.com/office/drawing/2014/main" id="{42F1A52E-3DBF-4340-8B65-B81D9FB8FBCB}"/>
                </a:ext>
              </a:extLst>
            </p:cNvPr>
            <p:cNvSpPr/>
            <p:nvPr/>
          </p:nvSpPr>
          <p:spPr>
            <a:xfrm>
              <a:off x="11400138" y="3153628"/>
              <a:ext cx="30462349"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8" name="圆角矩形 10">
              <a:extLst>
                <a:ext uri="{FF2B5EF4-FFF2-40B4-BE49-F238E27FC236}">
                  <a16:creationId xmlns:a16="http://schemas.microsoft.com/office/drawing/2014/main" id="{3F2389CE-F7FC-45CB-AF20-0AC33CBB65B6}"/>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098FD9F1-8C3E-4127-A09D-21A73A962E9D}"/>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
        <p:nvSpPr>
          <p:cNvPr id="10" name="矩形 9">
            <a:extLst>
              <a:ext uri="{FF2B5EF4-FFF2-40B4-BE49-F238E27FC236}">
                <a16:creationId xmlns:a16="http://schemas.microsoft.com/office/drawing/2014/main" id="{49FBB4F5-35DE-4E9F-B8CC-1BD993466D2E}"/>
              </a:ext>
            </a:extLst>
          </p:cNvPr>
          <p:cNvSpPr/>
          <p:nvPr/>
        </p:nvSpPr>
        <p:spPr>
          <a:xfrm>
            <a:off x="3461084" y="3642508"/>
            <a:ext cx="6039853"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7000B"/>
                </a:solidFill>
                <a:effectLst/>
                <a:uLnTx/>
                <a:uFillTx/>
                <a:latin typeface="微软雅黑"/>
                <a:ea typeface="微软雅黑"/>
                <a:cs typeface="+mn-ea"/>
                <a:sym typeface="+mn-lt"/>
              </a:rPr>
              <a:t>以改革创新精神做好经常性工作</a:t>
            </a:r>
          </a:p>
        </p:txBody>
      </p:sp>
      <p:grpSp>
        <p:nvGrpSpPr>
          <p:cNvPr id="11" name="组合 10">
            <a:extLst>
              <a:ext uri="{FF2B5EF4-FFF2-40B4-BE49-F238E27FC236}">
                <a16:creationId xmlns:a16="http://schemas.microsoft.com/office/drawing/2014/main" id="{5D9F4DBC-091A-48B5-BA93-E543E23767D5}"/>
              </a:ext>
            </a:extLst>
          </p:cNvPr>
          <p:cNvGrpSpPr/>
          <p:nvPr/>
        </p:nvGrpSpPr>
        <p:grpSpPr>
          <a:xfrm>
            <a:off x="1565329" y="3608662"/>
            <a:ext cx="9266652" cy="608372"/>
            <a:chOff x="7189134" y="3153628"/>
            <a:chExt cx="34673352" cy="812099"/>
          </a:xfrm>
        </p:grpSpPr>
        <p:sp>
          <p:nvSpPr>
            <p:cNvPr id="12" name="圆角矩形 15">
              <a:extLst>
                <a:ext uri="{FF2B5EF4-FFF2-40B4-BE49-F238E27FC236}">
                  <a16:creationId xmlns:a16="http://schemas.microsoft.com/office/drawing/2014/main" id="{2BE6A820-99D7-4404-B195-821A7CF66F8D}"/>
                </a:ext>
              </a:extLst>
            </p:cNvPr>
            <p:cNvSpPr/>
            <p:nvPr/>
          </p:nvSpPr>
          <p:spPr>
            <a:xfrm>
              <a:off x="11400142" y="3153628"/>
              <a:ext cx="30462344"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3" name="圆角矩形 16">
              <a:extLst>
                <a:ext uri="{FF2B5EF4-FFF2-40B4-BE49-F238E27FC236}">
                  <a16:creationId xmlns:a16="http://schemas.microsoft.com/office/drawing/2014/main" id="{24DCF2D3-271B-4F66-8539-DEFA66DBE298}"/>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4" name="矩形 13">
              <a:extLst>
                <a:ext uri="{FF2B5EF4-FFF2-40B4-BE49-F238E27FC236}">
                  <a16:creationId xmlns:a16="http://schemas.microsoft.com/office/drawing/2014/main" id="{0F782D04-D775-402C-A79A-DBFEE6A09C65}"/>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
        <p:nvSpPr>
          <p:cNvPr id="15" name="矩形 14">
            <a:extLst>
              <a:ext uri="{FF2B5EF4-FFF2-40B4-BE49-F238E27FC236}">
                <a16:creationId xmlns:a16="http://schemas.microsoft.com/office/drawing/2014/main" id="{D61A8DD9-6B5B-4F51-8A5C-70AE1BEB15EB}"/>
              </a:ext>
            </a:extLst>
          </p:cNvPr>
          <p:cNvSpPr/>
          <p:nvPr/>
        </p:nvSpPr>
        <p:spPr>
          <a:xfrm>
            <a:off x="3243292" y="4626218"/>
            <a:ext cx="7230979" cy="46166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D0009"/>
                </a:solidFill>
                <a:effectLst/>
                <a:uLnTx/>
                <a:uFillTx/>
                <a:latin typeface="微软雅黑"/>
                <a:ea typeface="微软雅黑"/>
                <a:cs typeface="+mn-ea"/>
                <a:sym typeface="+mn-lt"/>
              </a:rPr>
              <a:t>贯彻全面从严治党部署，把党的政治建设摆在首位</a:t>
            </a:r>
          </a:p>
        </p:txBody>
      </p:sp>
      <p:grpSp>
        <p:nvGrpSpPr>
          <p:cNvPr id="16" name="组合 15">
            <a:extLst>
              <a:ext uri="{FF2B5EF4-FFF2-40B4-BE49-F238E27FC236}">
                <a16:creationId xmlns:a16="http://schemas.microsoft.com/office/drawing/2014/main" id="{54A66294-A4F8-4066-99A1-58B87A3A074B}"/>
              </a:ext>
            </a:extLst>
          </p:cNvPr>
          <p:cNvGrpSpPr/>
          <p:nvPr/>
        </p:nvGrpSpPr>
        <p:grpSpPr>
          <a:xfrm>
            <a:off x="1565329" y="4552865"/>
            <a:ext cx="9266652" cy="608372"/>
            <a:chOff x="7189134" y="3153628"/>
            <a:chExt cx="34673352" cy="812099"/>
          </a:xfrm>
        </p:grpSpPr>
        <p:sp>
          <p:nvSpPr>
            <p:cNvPr id="17" name="圆角矩形 20">
              <a:extLst>
                <a:ext uri="{FF2B5EF4-FFF2-40B4-BE49-F238E27FC236}">
                  <a16:creationId xmlns:a16="http://schemas.microsoft.com/office/drawing/2014/main" id="{0A352E59-7C54-48DE-8674-39A7ED4415DE}"/>
                </a:ext>
              </a:extLst>
            </p:cNvPr>
            <p:cNvSpPr/>
            <p:nvPr/>
          </p:nvSpPr>
          <p:spPr>
            <a:xfrm>
              <a:off x="11400138" y="3153628"/>
              <a:ext cx="30462348"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8" name="圆角矩形 21">
              <a:extLst>
                <a:ext uri="{FF2B5EF4-FFF2-40B4-BE49-F238E27FC236}">
                  <a16:creationId xmlns:a16="http://schemas.microsoft.com/office/drawing/2014/main" id="{68A94432-C105-49AE-9B7D-17AA1249A511}"/>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9" name="矩形 18">
              <a:extLst>
                <a:ext uri="{FF2B5EF4-FFF2-40B4-BE49-F238E27FC236}">
                  <a16:creationId xmlns:a16="http://schemas.microsoft.com/office/drawing/2014/main" id="{6ECF59A2-A115-41A3-A5C2-C495D15B0460}"/>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Tree>
    <p:extLst>
      <p:ext uri="{BB962C8B-B14F-4D97-AF65-F5344CB8AC3E}">
        <p14:creationId xmlns:p14="http://schemas.microsoft.com/office/powerpoint/2010/main" val="38613222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0"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a16="http://schemas.microsoft.com/office/drawing/2014/main" id="{AB835BA0-A53A-4990-97DA-15EB360F8482}"/>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着力提高工作制度化、规范化、程序化水平</a:t>
            </a:r>
          </a:p>
        </p:txBody>
      </p:sp>
      <p:sp>
        <p:nvSpPr>
          <p:cNvPr id="6" name="Title 20">
            <a:extLst>
              <a:ext uri="{FF2B5EF4-FFF2-40B4-BE49-F238E27FC236}">
                <a16:creationId xmlns:a16="http://schemas.microsoft.com/office/drawing/2014/main" id="{67AC0A97-35D8-42DB-AA26-4CA6C0BCDCA4}"/>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rPr>
              <a:t>01</a:t>
            </a:r>
            <a:endParaRPr kumimoji="0" lang="zh-CN" altLang="en-US" sz="70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 name="组合 2">
            <a:extLst>
              <a:ext uri="{FF2B5EF4-FFF2-40B4-BE49-F238E27FC236}">
                <a16:creationId xmlns:a16="http://schemas.microsoft.com/office/drawing/2014/main" id="{37B962C9-9CDD-4268-A342-72B1D22E2BAE}"/>
              </a:ext>
            </a:extLst>
          </p:cNvPr>
          <p:cNvGrpSpPr/>
          <p:nvPr/>
        </p:nvGrpSpPr>
        <p:grpSpPr>
          <a:xfrm>
            <a:off x="1173496" y="2154433"/>
            <a:ext cx="5017624" cy="3968452"/>
            <a:chOff x="1299411" y="2408433"/>
            <a:chExt cx="5017624" cy="3968452"/>
          </a:xfrm>
        </p:grpSpPr>
        <p:sp>
          <p:nvSpPr>
            <p:cNvPr id="7" name="矩形 6">
              <a:extLst>
                <a:ext uri="{FF2B5EF4-FFF2-40B4-BE49-F238E27FC236}">
                  <a16:creationId xmlns:a16="http://schemas.microsoft.com/office/drawing/2014/main" id="{7329FCA6-22E3-4AA9-BC2D-900597775331}"/>
                </a:ext>
              </a:extLst>
            </p:cNvPr>
            <p:cNvSpPr/>
            <p:nvPr/>
          </p:nvSpPr>
          <p:spPr>
            <a:xfrm>
              <a:off x="1299411" y="2408433"/>
              <a:ext cx="4403557" cy="3431860"/>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8" name="矩形 7">
              <a:extLst>
                <a:ext uri="{FF2B5EF4-FFF2-40B4-BE49-F238E27FC236}">
                  <a16:creationId xmlns:a16="http://schemas.microsoft.com/office/drawing/2014/main" id="{EE8EAE73-1761-4C88-AC62-D3DEA96F9006}"/>
                </a:ext>
              </a:extLst>
            </p:cNvPr>
            <p:cNvSpPr/>
            <p:nvPr/>
          </p:nvSpPr>
          <p:spPr>
            <a:xfrm>
              <a:off x="1466613" y="2754601"/>
              <a:ext cx="4197828" cy="2461700"/>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高度重视政协章程修改工作，坚持党的领导，充分发扬民主，广泛征求意见，严格按程序积极稳妥推进，提出部分修改政协章程的建议。</a:t>
              </a:r>
            </a:p>
          </p:txBody>
        </p:sp>
        <p:pic>
          <p:nvPicPr>
            <p:cNvPr id="9" name="图片 8">
              <a:extLst>
                <a:ext uri="{FF2B5EF4-FFF2-40B4-BE49-F238E27FC236}">
                  <a16:creationId xmlns:a16="http://schemas.microsoft.com/office/drawing/2014/main" id="{9D8D0C34-06E3-4256-9409-272A3E38CC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14841" y="5086195"/>
              <a:ext cx="2602194" cy="1290690"/>
            </a:xfrm>
            <a:prstGeom prst="rect">
              <a:avLst/>
            </a:prstGeom>
          </p:spPr>
        </p:pic>
      </p:grpSp>
      <p:grpSp>
        <p:nvGrpSpPr>
          <p:cNvPr id="10" name="组合 9">
            <a:extLst>
              <a:ext uri="{FF2B5EF4-FFF2-40B4-BE49-F238E27FC236}">
                <a16:creationId xmlns:a16="http://schemas.microsoft.com/office/drawing/2014/main" id="{652304D4-A1EC-47FE-97FB-AC2FC15594A6}"/>
              </a:ext>
            </a:extLst>
          </p:cNvPr>
          <p:cNvGrpSpPr/>
          <p:nvPr/>
        </p:nvGrpSpPr>
        <p:grpSpPr>
          <a:xfrm>
            <a:off x="6583696" y="2154433"/>
            <a:ext cx="4403557" cy="3431860"/>
            <a:chOff x="1299411" y="2408433"/>
            <a:chExt cx="4403557" cy="3431860"/>
          </a:xfrm>
        </p:grpSpPr>
        <p:sp>
          <p:nvSpPr>
            <p:cNvPr id="11" name="矩形 10">
              <a:extLst>
                <a:ext uri="{FF2B5EF4-FFF2-40B4-BE49-F238E27FC236}">
                  <a16:creationId xmlns:a16="http://schemas.microsoft.com/office/drawing/2014/main" id="{6D604676-47E2-4C0E-9E78-ED0B8A67D19C}"/>
                </a:ext>
              </a:extLst>
            </p:cNvPr>
            <p:cNvSpPr/>
            <p:nvPr/>
          </p:nvSpPr>
          <p:spPr>
            <a:xfrm>
              <a:off x="1299411" y="2408433"/>
              <a:ext cx="4403557" cy="3431860"/>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2" name="矩形 11">
              <a:extLst>
                <a:ext uri="{FF2B5EF4-FFF2-40B4-BE49-F238E27FC236}">
                  <a16:creationId xmlns:a16="http://schemas.microsoft.com/office/drawing/2014/main" id="{95DE45EF-F05C-42FC-A50D-FCEBF2D14103}"/>
                </a:ext>
              </a:extLst>
            </p:cNvPr>
            <p:cNvSpPr/>
            <p:nvPr/>
          </p:nvSpPr>
          <p:spPr>
            <a:xfrm>
              <a:off x="1430181" y="2549640"/>
              <a:ext cx="4197828" cy="3077253"/>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制定修订委员履职工作规则、双周协商座谈会工作规则、各专委会工作指南等</a:t>
              </a:r>
              <a:r>
                <a:rPr kumimoji="0" lang="en-US" altLang="zh-CN" sz="2000" b="0" i="0" u="none" strike="noStrike" kern="1200" cap="none" spc="0" normalizeH="0" baseline="0" noProof="0" dirty="0">
                  <a:ln>
                    <a:noFill/>
                  </a:ln>
                  <a:solidFill>
                    <a:srgbClr val="CD0009"/>
                  </a:solidFill>
                  <a:effectLst/>
                  <a:uLnTx/>
                  <a:uFillTx/>
                  <a:latin typeface="微软雅黑"/>
                  <a:ea typeface="微软雅黑"/>
                  <a:cs typeface="+mn-ea"/>
                  <a:sym typeface="+mn-lt"/>
                </a:rPr>
                <a:t>20</a:t>
              </a: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项制度，推进政协协商民主、专委会工作等基础性程序机制建设，完善制度体系。</a:t>
              </a:r>
            </a:p>
          </p:txBody>
        </p:sp>
      </p:grpSp>
    </p:spTree>
    <p:extLst>
      <p:ext uri="{BB962C8B-B14F-4D97-AF65-F5344CB8AC3E}">
        <p14:creationId xmlns:p14="http://schemas.microsoft.com/office/powerpoint/2010/main" val="20415648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a16="http://schemas.microsoft.com/office/drawing/2014/main" id="{640C7F0B-B162-4128-AE1F-75FCDA1B1B98}"/>
              </a:ext>
            </a:extLst>
          </p:cNvPr>
          <p:cNvSpPr txBox="1">
            <a:spLocks/>
          </p:cNvSpPr>
          <p:nvPr/>
        </p:nvSpPr>
        <p:spPr>
          <a:xfrm flipH="1">
            <a:off x="1096708" y="2560559"/>
            <a:ext cx="1107941" cy="2870555"/>
          </a:xfrm>
          <a:prstGeom prst="rect">
            <a:avLst/>
          </a:prstGeom>
        </p:spPr>
        <p:txBody>
          <a:bodyPr vert="eaVert"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以改革创新精神做好经常性工作</a:t>
            </a:r>
          </a:p>
        </p:txBody>
      </p:sp>
      <p:sp>
        <p:nvSpPr>
          <p:cNvPr id="6" name="Title 20">
            <a:extLst>
              <a:ext uri="{FF2B5EF4-FFF2-40B4-BE49-F238E27FC236}">
                <a16:creationId xmlns:a16="http://schemas.microsoft.com/office/drawing/2014/main" id="{C09B8674-8322-4B76-B2E5-1D98789CE5F2}"/>
              </a:ext>
            </a:extLst>
          </p:cNvPr>
          <p:cNvSpPr txBox="1">
            <a:spLocks/>
          </p:cNvSpPr>
          <p:nvPr/>
        </p:nvSpPr>
        <p:spPr>
          <a:xfrm flipH="1">
            <a:off x="957686" y="1450874"/>
            <a:ext cx="1419451" cy="160041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rPr>
              <a:t>02</a:t>
            </a:r>
            <a:endParaRPr kumimoji="0" lang="zh-CN" altLang="en-US" sz="96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grpSp>
        <p:nvGrpSpPr>
          <p:cNvPr id="7" name="组合 6">
            <a:extLst>
              <a:ext uri="{FF2B5EF4-FFF2-40B4-BE49-F238E27FC236}">
                <a16:creationId xmlns:a16="http://schemas.microsoft.com/office/drawing/2014/main" id="{96E081BC-96CA-44FF-9DFE-3C06DE1644EC}"/>
              </a:ext>
            </a:extLst>
          </p:cNvPr>
          <p:cNvGrpSpPr/>
          <p:nvPr/>
        </p:nvGrpSpPr>
        <p:grpSpPr>
          <a:xfrm>
            <a:off x="2609367" y="1567909"/>
            <a:ext cx="8117361" cy="371270"/>
            <a:chOff x="6959301" y="1819501"/>
            <a:chExt cx="14086504" cy="337063"/>
          </a:xfrm>
          <a:solidFill>
            <a:srgbClr val="C7000B"/>
          </a:solidFill>
        </p:grpSpPr>
        <p:sp>
          <p:nvSpPr>
            <p:cNvPr id="8" name="圆角矩形 72">
              <a:extLst>
                <a:ext uri="{FF2B5EF4-FFF2-40B4-BE49-F238E27FC236}">
                  <a16:creationId xmlns:a16="http://schemas.microsoft.com/office/drawing/2014/main" id="{7CBE8D9A-7298-45BA-8B13-DF803DD26EE9}"/>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45">
              <a:extLst>
                <a:ext uri="{FF2B5EF4-FFF2-40B4-BE49-F238E27FC236}">
                  <a16:creationId xmlns:a16="http://schemas.microsoft.com/office/drawing/2014/main" id="{78081494-16CB-490A-92DD-579016F02393}"/>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改进调查研究，统筹运用综合调研、蹲点调研、平行调研，着力把问题找准、原因理清、建议提实</a:t>
              </a:r>
            </a:p>
          </p:txBody>
        </p:sp>
      </p:grpSp>
      <p:grpSp>
        <p:nvGrpSpPr>
          <p:cNvPr id="19" name="组合 18">
            <a:extLst>
              <a:ext uri="{FF2B5EF4-FFF2-40B4-BE49-F238E27FC236}">
                <a16:creationId xmlns:a16="http://schemas.microsoft.com/office/drawing/2014/main" id="{107AE51A-580D-4588-8413-E173EB75A375}"/>
              </a:ext>
            </a:extLst>
          </p:cNvPr>
          <p:cNvGrpSpPr/>
          <p:nvPr/>
        </p:nvGrpSpPr>
        <p:grpSpPr>
          <a:xfrm>
            <a:off x="2609366" y="2113985"/>
            <a:ext cx="8117361" cy="371270"/>
            <a:chOff x="6959301" y="1819501"/>
            <a:chExt cx="14086504" cy="337063"/>
          </a:xfrm>
          <a:solidFill>
            <a:srgbClr val="C7000B"/>
          </a:solidFill>
        </p:grpSpPr>
        <p:sp>
          <p:nvSpPr>
            <p:cNvPr id="20" name="圆角矩形 72">
              <a:extLst>
                <a:ext uri="{FF2B5EF4-FFF2-40B4-BE49-F238E27FC236}">
                  <a16:creationId xmlns:a16="http://schemas.microsoft.com/office/drawing/2014/main" id="{EF4AB520-0CAD-4F04-8420-627B932632BE}"/>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TextBox 45">
              <a:extLst>
                <a:ext uri="{FF2B5EF4-FFF2-40B4-BE49-F238E27FC236}">
                  <a16:creationId xmlns:a16="http://schemas.microsoft.com/office/drawing/2014/main" id="{07125EFA-EB14-4C6C-9BAC-6B5808D17C47}"/>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提高提案质量和提案办理质量，共收到提案</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2.9</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万件，立案</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2.4</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万件，办复率</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99%</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22" name="组合 21">
            <a:extLst>
              <a:ext uri="{FF2B5EF4-FFF2-40B4-BE49-F238E27FC236}">
                <a16:creationId xmlns:a16="http://schemas.microsoft.com/office/drawing/2014/main" id="{906ED8D9-DD5B-4A41-A31F-79467B8A096F}"/>
              </a:ext>
            </a:extLst>
          </p:cNvPr>
          <p:cNvGrpSpPr/>
          <p:nvPr/>
        </p:nvGrpSpPr>
        <p:grpSpPr>
          <a:xfrm>
            <a:off x="2609365" y="2670430"/>
            <a:ext cx="8117361" cy="371270"/>
            <a:chOff x="6959301" y="1819501"/>
            <a:chExt cx="14086504" cy="337063"/>
          </a:xfrm>
          <a:solidFill>
            <a:srgbClr val="C7000B"/>
          </a:solidFill>
        </p:grpSpPr>
        <p:sp>
          <p:nvSpPr>
            <p:cNvPr id="23" name="圆角矩形 72">
              <a:extLst>
                <a:ext uri="{FF2B5EF4-FFF2-40B4-BE49-F238E27FC236}">
                  <a16:creationId xmlns:a16="http://schemas.microsoft.com/office/drawing/2014/main" id="{4AF9F75B-F205-4F39-A004-96A7C6DB577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TextBox 45">
              <a:extLst>
                <a:ext uri="{FF2B5EF4-FFF2-40B4-BE49-F238E27FC236}">
                  <a16:creationId xmlns:a16="http://schemas.microsoft.com/office/drawing/2014/main" id="{CBE95EAE-61BD-46B5-85F6-2DE7DB21BBFE}"/>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重视大会发言工作，完善发言协商遴选机制，邀请地方政协委员交流履职经验。</a:t>
              </a:r>
            </a:p>
          </p:txBody>
        </p:sp>
      </p:grpSp>
      <p:grpSp>
        <p:nvGrpSpPr>
          <p:cNvPr id="25" name="组合 24">
            <a:extLst>
              <a:ext uri="{FF2B5EF4-FFF2-40B4-BE49-F238E27FC236}">
                <a16:creationId xmlns:a16="http://schemas.microsoft.com/office/drawing/2014/main" id="{0DE92E99-C4A2-4AE6-A544-EBD7D873C35B}"/>
              </a:ext>
            </a:extLst>
          </p:cNvPr>
          <p:cNvGrpSpPr/>
          <p:nvPr/>
        </p:nvGrpSpPr>
        <p:grpSpPr>
          <a:xfrm>
            <a:off x="2609365" y="3220846"/>
            <a:ext cx="4058684" cy="371270"/>
            <a:chOff x="6959301" y="1819501"/>
            <a:chExt cx="14086504" cy="337063"/>
          </a:xfrm>
          <a:solidFill>
            <a:srgbClr val="C7000B"/>
          </a:solidFill>
        </p:grpSpPr>
        <p:sp>
          <p:nvSpPr>
            <p:cNvPr id="26" name="圆角矩形 72">
              <a:extLst>
                <a:ext uri="{FF2B5EF4-FFF2-40B4-BE49-F238E27FC236}">
                  <a16:creationId xmlns:a16="http://schemas.microsoft.com/office/drawing/2014/main" id="{282A1D8D-BADE-49A5-818B-B325376F2B92}"/>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TextBox 45">
              <a:extLst>
                <a:ext uri="{FF2B5EF4-FFF2-40B4-BE49-F238E27FC236}">
                  <a16:creationId xmlns:a16="http://schemas.microsoft.com/office/drawing/2014/main" id="{9B24997C-AB36-49B4-AD7D-1DB6B8D991BC}"/>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强化社情民意信息舆情汇集和民意表达功能。</a:t>
              </a:r>
            </a:p>
          </p:txBody>
        </p:sp>
      </p:grpSp>
      <p:grpSp>
        <p:nvGrpSpPr>
          <p:cNvPr id="28" name="组合 27">
            <a:extLst>
              <a:ext uri="{FF2B5EF4-FFF2-40B4-BE49-F238E27FC236}">
                <a16:creationId xmlns:a16="http://schemas.microsoft.com/office/drawing/2014/main" id="{16ED3717-A7D8-490D-B1F4-BCF3E9F20F48}"/>
              </a:ext>
            </a:extLst>
          </p:cNvPr>
          <p:cNvGrpSpPr/>
          <p:nvPr/>
        </p:nvGrpSpPr>
        <p:grpSpPr>
          <a:xfrm>
            <a:off x="6776899" y="3224897"/>
            <a:ext cx="3949819" cy="371270"/>
            <a:chOff x="6959301" y="1819501"/>
            <a:chExt cx="14086504" cy="337063"/>
          </a:xfrm>
          <a:solidFill>
            <a:srgbClr val="C7000B"/>
          </a:solidFill>
        </p:grpSpPr>
        <p:sp>
          <p:nvSpPr>
            <p:cNvPr id="29" name="圆角矩形 72">
              <a:extLst>
                <a:ext uri="{FF2B5EF4-FFF2-40B4-BE49-F238E27FC236}">
                  <a16:creationId xmlns:a16="http://schemas.microsoft.com/office/drawing/2014/main" id="{985EE47E-4744-4BF8-8471-21A1D57A672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0" name="TextBox 45">
              <a:extLst>
                <a:ext uri="{FF2B5EF4-FFF2-40B4-BE49-F238E27FC236}">
                  <a16:creationId xmlns:a16="http://schemas.microsoft.com/office/drawing/2014/main" id="{C06B489D-85CF-446E-A7BA-5741EA0561BF}"/>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做好来信来访工作</a:t>
              </a:r>
            </a:p>
          </p:txBody>
        </p:sp>
      </p:grpSp>
      <p:grpSp>
        <p:nvGrpSpPr>
          <p:cNvPr id="31" name="组合 30">
            <a:extLst>
              <a:ext uri="{FF2B5EF4-FFF2-40B4-BE49-F238E27FC236}">
                <a16:creationId xmlns:a16="http://schemas.microsoft.com/office/drawing/2014/main" id="{83EC948E-17C9-469B-933B-36F35391E44C}"/>
              </a:ext>
            </a:extLst>
          </p:cNvPr>
          <p:cNvGrpSpPr/>
          <p:nvPr/>
        </p:nvGrpSpPr>
        <p:grpSpPr>
          <a:xfrm>
            <a:off x="2590345" y="3779364"/>
            <a:ext cx="8117361" cy="371270"/>
            <a:chOff x="6959301" y="1819501"/>
            <a:chExt cx="14086504" cy="337063"/>
          </a:xfrm>
          <a:solidFill>
            <a:srgbClr val="C7000B"/>
          </a:solidFill>
        </p:grpSpPr>
        <p:sp>
          <p:nvSpPr>
            <p:cNvPr id="32" name="圆角矩形 72">
              <a:extLst>
                <a:ext uri="{FF2B5EF4-FFF2-40B4-BE49-F238E27FC236}">
                  <a16:creationId xmlns:a16="http://schemas.microsoft.com/office/drawing/2014/main" id="{C7CAC8B0-5C5F-4E46-9085-12933837840A}"/>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3" name="TextBox 45">
              <a:extLst>
                <a:ext uri="{FF2B5EF4-FFF2-40B4-BE49-F238E27FC236}">
                  <a16:creationId xmlns:a16="http://schemas.microsoft.com/office/drawing/2014/main" id="{B4CAF6BC-06FA-4027-998E-A3192EFDCB5A}"/>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做好抗日战争胜利</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70</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周年等重大选题史料征集出版工作</a:t>
              </a:r>
            </a:p>
          </p:txBody>
        </p:sp>
      </p:grpSp>
      <p:grpSp>
        <p:nvGrpSpPr>
          <p:cNvPr id="34" name="组合 33">
            <a:extLst>
              <a:ext uri="{FF2B5EF4-FFF2-40B4-BE49-F238E27FC236}">
                <a16:creationId xmlns:a16="http://schemas.microsoft.com/office/drawing/2014/main" id="{98AC97F2-474F-438F-8BE8-47364621B7CA}"/>
              </a:ext>
            </a:extLst>
          </p:cNvPr>
          <p:cNvGrpSpPr/>
          <p:nvPr/>
        </p:nvGrpSpPr>
        <p:grpSpPr>
          <a:xfrm>
            <a:off x="2590344" y="4360882"/>
            <a:ext cx="8117361" cy="371270"/>
            <a:chOff x="6959301" y="1819501"/>
            <a:chExt cx="14086504" cy="337063"/>
          </a:xfrm>
          <a:solidFill>
            <a:srgbClr val="C7000B"/>
          </a:solidFill>
        </p:grpSpPr>
        <p:sp>
          <p:nvSpPr>
            <p:cNvPr id="35" name="圆角矩形 72">
              <a:extLst>
                <a:ext uri="{FF2B5EF4-FFF2-40B4-BE49-F238E27FC236}">
                  <a16:creationId xmlns:a16="http://schemas.microsoft.com/office/drawing/2014/main" id="{F7FC3616-F38C-4D7B-B812-668CF6883E3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6" name="TextBox 45">
              <a:extLst>
                <a:ext uri="{FF2B5EF4-FFF2-40B4-BE49-F238E27FC236}">
                  <a16:creationId xmlns:a16="http://schemas.microsoft.com/office/drawing/2014/main" id="{A6B14B00-14AC-4A7E-A256-C32A51B366C6}"/>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发挥中国人民政协理论研究会作用，加强对政协协商民主、民主监督等问题的研究</a:t>
              </a:r>
            </a:p>
          </p:txBody>
        </p:sp>
      </p:grpSp>
      <p:grpSp>
        <p:nvGrpSpPr>
          <p:cNvPr id="37" name="组合 36">
            <a:extLst>
              <a:ext uri="{FF2B5EF4-FFF2-40B4-BE49-F238E27FC236}">
                <a16:creationId xmlns:a16="http://schemas.microsoft.com/office/drawing/2014/main" id="{CA69872A-5C68-45D3-8C3D-5F780418A013}"/>
              </a:ext>
            </a:extLst>
          </p:cNvPr>
          <p:cNvGrpSpPr/>
          <p:nvPr/>
        </p:nvGrpSpPr>
        <p:grpSpPr>
          <a:xfrm>
            <a:off x="2590339" y="4930372"/>
            <a:ext cx="8117361" cy="371270"/>
            <a:chOff x="6959301" y="1819501"/>
            <a:chExt cx="14086504" cy="337063"/>
          </a:xfrm>
          <a:solidFill>
            <a:srgbClr val="C7000B"/>
          </a:solidFill>
        </p:grpSpPr>
        <p:sp>
          <p:nvSpPr>
            <p:cNvPr id="38" name="圆角矩形 72">
              <a:extLst>
                <a:ext uri="{FF2B5EF4-FFF2-40B4-BE49-F238E27FC236}">
                  <a16:creationId xmlns:a16="http://schemas.microsoft.com/office/drawing/2014/main" id="{25E5B802-3450-4293-B769-E6678A4A869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9" name="TextBox 45">
              <a:extLst>
                <a:ext uri="{FF2B5EF4-FFF2-40B4-BE49-F238E27FC236}">
                  <a16:creationId xmlns:a16="http://schemas.microsoft.com/office/drawing/2014/main" id="{6D728365-0570-4545-9676-C6F9F21250D5}"/>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坚持正确舆论导向，加大政协履职成果宣传力度</a:t>
              </a:r>
            </a:p>
          </p:txBody>
        </p:sp>
      </p:grpSp>
    </p:spTree>
    <p:extLst>
      <p:ext uri="{BB962C8B-B14F-4D97-AF65-F5344CB8AC3E}">
        <p14:creationId xmlns:p14="http://schemas.microsoft.com/office/powerpoint/2010/main" val="157562743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a16="http://schemas.microsoft.com/office/drawing/2014/main" id="{A0D1FE43-E864-47EF-95C4-018975D97741}"/>
              </a:ext>
            </a:extLst>
          </p:cNvPr>
          <p:cNvSpPr txBox="1">
            <a:spLocks/>
          </p:cNvSpPr>
          <p:nvPr/>
        </p:nvSpPr>
        <p:spPr>
          <a:xfrm flipH="1">
            <a:off x="10831461" y="1401121"/>
            <a:ext cx="1107941" cy="4337951"/>
          </a:xfrm>
          <a:prstGeom prst="rect">
            <a:avLst/>
          </a:prstGeom>
        </p:spPr>
        <p:txBody>
          <a:bodyPr vert="eaVert"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贯彻全面从严治党部署，把党的政治建设摆在首位</a:t>
            </a:r>
          </a:p>
        </p:txBody>
      </p:sp>
      <p:grpSp>
        <p:nvGrpSpPr>
          <p:cNvPr id="31" name="组合 30">
            <a:extLst>
              <a:ext uri="{FF2B5EF4-FFF2-40B4-BE49-F238E27FC236}">
                <a16:creationId xmlns:a16="http://schemas.microsoft.com/office/drawing/2014/main" id="{E4F8C724-E98B-4490-9A2C-E9084B504D6D}"/>
              </a:ext>
            </a:extLst>
          </p:cNvPr>
          <p:cNvGrpSpPr/>
          <p:nvPr/>
        </p:nvGrpSpPr>
        <p:grpSpPr>
          <a:xfrm>
            <a:off x="469674" y="1432052"/>
            <a:ext cx="3436042" cy="3993895"/>
            <a:chOff x="1177416" y="1726095"/>
            <a:chExt cx="3436042" cy="3993895"/>
          </a:xfrm>
        </p:grpSpPr>
        <p:sp>
          <p:nvSpPr>
            <p:cNvPr id="36" name="Line 17">
              <a:extLst>
                <a:ext uri="{FF2B5EF4-FFF2-40B4-BE49-F238E27FC236}">
                  <a16:creationId xmlns:a16="http://schemas.microsoft.com/office/drawing/2014/main" id="{69BB204E-223F-40C0-AE46-B41D1CD7EF67}"/>
                </a:ext>
              </a:extLst>
            </p:cNvPr>
            <p:cNvSpPr>
              <a:spLocks noChangeShapeType="1"/>
            </p:cNvSpPr>
            <p:nvPr/>
          </p:nvSpPr>
          <p:spPr bwMode="auto">
            <a:xfrm>
              <a:off x="2896193" y="1726095"/>
              <a:ext cx="1" cy="3993895"/>
            </a:xfrm>
            <a:prstGeom prst="line">
              <a:avLst/>
            </a:prstGeom>
            <a:noFill/>
            <a:ln w="28575">
              <a:solidFill>
                <a:srgbClr val="CA0810">
                  <a:alpha val="50195"/>
                </a:srgbClr>
              </a:solidFill>
              <a:bevel/>
            </a:ln>
            <a:extLst>
              <a:ext uri="{909E8E84-426E-40DD-AFC4-6F175D3DCCD1}">
                <a14:hiddenFill xmlns:a14="http://schemas.microsoft.com/office/drawing/2010/main">
                  <a:noFill/>
                </a14:hiddenFill>
              </a:ext>
            </a:extLst>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Oval 10">
              <a:extLst>
                <a:ext uri="{FF2B5EF4-FFF2-40B4-BE49-F238E27FC236}">
                  <a16:creationId xmlns:a16="http://schemas.microsoft.com/office/drawing/2014/main" id="{3D05AFE2-9682-4A14-9A86-7940081CB01F}"/>
                </a:ext>
              </a:extLst>
            </p:cNvPr>
            <p:cNvSpPr>
              <a:spLocks noChangeArrowheads="1"/>
            </p:cNvSpPr>
            <p:nvPr/>
          </p:nvSpPr>
          <p:spPr bwMode="auto">
            <a:xfrm>
              <a:off x="1375446" y="2190940"/>
              <a:ext cx="3039983" cy="3064204"/>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4" name="Oval 15">
              <a:extLst>
                <a:ext uri="{FF2B5EF4-FFF2-40B4-BE49-F238E27FC236}">
                  <a16:creationId xmlns:a16="http://schemas.microsoft.com/office/drawing/2014/main" id="{99F54E0E-750A-4D6D-B495-8E564315EA70}"/>
                </a:ext>
              </a:extLst>
            </p:cNvPr>
            <p:cNvSpPr>
              <a:spLocks noChangeArrowheads="1"/>
            </p:cNvSpPr>
            <p:nvPr/>
          </p:nvSpPr>
          <p:spPr bwMode="auto">
            <a:xfrm>
              <a:off x="1177416" y="1987618"/>
              <a:ext cx="3436042" cy="3470849"/>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37" name="Oval 12">
            <a:extLst>
              <a:ext uri="{FF2B5EF4-FFF2-40B4-BE49-F238E27FC236}">
                <a16:creationId xmlns:a16="http://schemas.microsoft.com/office/drawing/2014/main" id="{79548B40-7676-42F3-820D-360975DD39E6}"/>
              </a:ext>
            </a:extLst>
          </p:cNvPr>
          <p:cNvSpPr>
            <a:spLocks noChangeArrowheads="1"/>
          </p:cNvSpPr>
          <p:nvPr/>
        </p:nvSpPr>
        <p:spPr bwMode="auto">
          <a:xfrm>
            <a:off x="917342" y="2132936"/>
            <a:ext cx="2540704" cy="2592127"/>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8" name="Oval 14">
            <a:extLst>
              <a:ext uri="{FF2B5EF4-FFF2-40B4-BE49-F238E27FC236}">
                <a16:creationId xmlns:a16="http://schemas.microsoft.com/office/drawing/2014/main" id="{00A1977A-52C9-4F3F-9F4A-4B31F9AF8ACB}"/>
              </a:ext>
            </a:extLst>
          </p:cNvPr>
          <p:cNvSpPr>
            <a:spLocks noChangeArrowheads="1"/>
          </p:cNvSpPr>
          <p:nvPr/>
        </p:nvSpPr>
        <p:spPr bwMode="auto">
          <a:xfrm>
            <a:off x="1442134" y="2667395"/>
            <a:ext cx="1491120" cy="1523209"/>
          </a:xfrm>
          <a:prstGeom prst="ellipse">
            <a:avLst/>
          </a:prstGeom>
          <a:solidFill>
            <a:srgbClr val="C7000B"/>
          </a:soli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9" name="文本5">
            <a:extLst>
              <a:ext uri="{FF2B5EF4-FFF2-40B4-BE49-F238E27FC236}">
                <a16:creationId xmlns:a16="http://schemas.microsoft.com/office/drawing/2014/main" id="{0D8CA084-07D4-457C-A8C6-0768FD1D5E24}"/>
              </a:ext>
            </a:extLst>
          </p:cNvPr>
          <p:cNvSpPr>
            <a:spLocks noChangeArrowheads="1"/>
          </p:cNvSpPr>
          <p:nvPr/>
        </p:nvSpPr>
        <p:spPr bwMode="auto">
          <a:xfrm>
            <a:off x="3257945" y="4523867"/>
            <a:ext cx="6801910"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   多措并举推进机关建设，加大巡视整改力度，支持中央纪委驻政协机关纪检组监督执纪问责，营造良好政治生态</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0" name="文本4">
            <a:extLst>
              <a:ext uri="{FF2B5EF4-FFF2-40B4-BE49-F238E27FC236}">
                <a16:creationId xmlns:a16="http://schemas.microsoft.com/office/drawing/2014/main" id="{3971A6DD-E7FD-4B2D-8F0C-76327E4FB22A}"/>
              </a:ext>
            </a:extLst>
          </p:cNvPr>
          <p:cNvSpPr>
            <a:spLocks noChangeArrowheads="1"/>
          </p:cNvSpPr>
          <p:nvPr/>
        </p:nvSpPr>
        <p:spPr bwMode="auto">
          <a:xfrm>
            <a:off x="4001637" y="3845038"/>
            <a:ext cx="5511501"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依章程撤销令计划、苏荣、孙怀山等</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38</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人全国政协委员资格</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1" name="文本3">
            <a:extLst>
              <a:ext uri="{FF2B5EF4-FFF2-40B4-BE49-F238E27FC236}">
                <a16:creationId xmlns:a16="http://schemas.microsoft.com/office/drawing/2014/main" id="{3D253C6C-E9DD-465D-B859-FDA4F74640B9}"/>
              </a:ext>
            </a:extLst>
          </p:cNvPr>
          <p:cNvSpPr>
            <a:spLocks noChangeArrowheads="1"/>
          </p:cNvSpPr>
          <p:nvPr/>
        </p:nvSpPr>
        <p:spPr bwMode="auto">
          <a:xfrm>
            <a:off x="4128309" y="2762431"/>
            <a:ext cx="6019371"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制定贯彻中央八项规定精神具体措施，设立大会会风会纪督查组，严格规范履职活动，严肃会纪，改进会风文风</a:t>
            </a:r>
          </a:p>
        </p:txBody>
      </p:sp>
      <p:sp>
        <p:nvSpPr>
          <p:cNvPr id="42" name="文本2">
            <a:extLst>
              <a:ext uri="{FF2B5EF4-FFF2-40B4-BE49-F238E27FC236}">
                <a16:creationId xmlns:a16="http://schemas.microsoft.com/office/drawing/2014/main" id="{0DE14716-9D11-4B6C-92DE-DD6310B99088}"/>
              </a:ext>
            </a:extLst>
          </p:cNvPr>
          <p:cNvSpPr>
            <a:spLocks noChangeArrowheads="1"/>
          </p:cNvSpPr>
          <p:nvPr/>
        </p:nvSpPr>
        <p:spPr bwMode="auto">
          <a:xfrm>
            <a:off x="3678073" y="1950650"/>
            <a:ext cx="6469607"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按照懂政协、会协商、善议政和守纪律、讲规矩、重品行要求，抓好政协委员队伍建设</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举办委员特别是新任委员学习研讨班、报告会等</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32</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次，</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1</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万余人次参加</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3" name="文本1">
            <a:extLst>
              <a:ext uri="{FF2B5EF4-FFF2-40B4-BE49-F238E27FC236}">
                <a16:creationId xmlns:a16="http://schemas.microsoft.com/office/drawing/2014/main" id="{E7590352-F547-405E-B2A8-F7FE98C8CFBE}"/>
              </a:ext>
            </a:extLst>
          </p:cNvPr>
          <p:cNvSpPr>
            <a:spLocks noChangeArrowheads="1"/>
          </p:cNvSpPr>
          <p:nvPr/>
        </p:nvSpPr>
        <p:spPr bwMode="auto">
          <a:xfrm>
            <a:off x="2489441" y="1224162"/>
            <a:ext cx="7658245"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完善全国政协党的领导体制，在</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个专门委员会设立分党组，加强政协党组对机关党组和各</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a:p>
            <a:pPr marL="0" marR="0" lvl="0" indent="0" algn="l" defTabSz="121917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      </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分党组的领导，从组织体系、制度机制上确保了中共中央集中统一领导在政协的贯彻落实。</a:t>
            </a:r>
          </a:p>
        </p:txBody>
      </p:sp>
      <p:sp>
        <p:nvSpPr>
          <p:cNvPr id="44" name="Oval 20">
            <a:extLst>
              <a:ext uri="{FF2B5EF4-FFF2-40B4-BE49-F238E27FC236}">
                <a16:creationId xmlns:a16="http://schemas.microsoft.com/office/drawing/2014/main" id="{1F335FC4-B137-4F16-A48F-3AA403616F4A}"/>
              </a:ext>
            </a:extLst>
          </p:cNvPr>
          <p:cNvSpPr>
            <a:spLocks noChangeArrowheads="1"/>
          </p:cNvSpPr>
          <p:nvPr/>
        </p:nvSpPr>
        <p:spPr bwMode="auto">
          <a:xfrm>
            <a:off x="2028387" y="1401121"/>
            <a:ext cx="300991" cy="300991"/>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nvGrpSpPr>
          <p:cNvPr id="45" name="圆圈2">
            <a:extLst>
              <a:ext uri="{FF2B5EF4-FFF2-40B4-BE49-F238E27FC236}">
                <a16:creationId xmlns:a16="http://schemas.microsoft.com/office/drawing/2014/main" id="{26E50859-02A7-48AF-A393-759DB5A72566}"/>
              </a:ext>
            </a:extLst>
          </p:cNvPr>
          <p:cNvGrpSpPr/>
          <p:nvPr/>
        </p:nvGrpSpPr>
        <p:grpSpPr bwMode="auto">
          <a:xfrm>
            <a:off x="3215999" y="2012565"/>
            <a:ext cx="363773" cy="363773"/>
            <a:chOff x="0" y="0"/>
            <a:chExt cx="262" cy="262"/>
          </a:xfrm>
        </p:grpSpPr>
        <p:sp>
          <p:nvSpPr>
            <p:cNvPr id="46" name="Oval 28">
              <a:extLst>
                <a:ext uri="{FF2B5EF4-FFF2-40B4-BE49-F238E27FC236}">
                  <a16:creationId xmlns:a16="http://schemas.microsoft.com/office/drawing/2014/main" id="{82F9E8A3-D968-41DE-B031-45820F52E0B7}"/>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47" name="Oval 29">
              <a:extLst>
                <a:ext uri="{FF2B5EF4-FFF2-40B4-BE49-F238E27FC236}">
                  <a16:creationId xmlns:a16="http://schemas.microsoft.com/office/drawing/2014/main" id="{CE0E3971-1BC4-4E15-8414-1D54C7E72FB8}"/>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48" name="圆圈3">
            <a:extLst>
              <a:ext uri="{FF2B5EF4-FFF2-40B4-BE49-F238E27FC236}">
                <a16:creationId xmlns:a16="http://schemas.microsoft.com/office/drawing/2014/main" id="{E8C54EC9-75C3-4C94-86AD-08AA25036017}"/>
              </a:ext>
            </a:extLst>
          </p:cNvPr>
          <p:cNvGrpSpPr/>
          <p:nvPr/>
        </p:nvGrpSpPr>
        <p:grpSpPr bwMode="auto">
          <a:xfrm>
            <a:off x="3693773" y="2895251"/>
            <a:ext cx="363773" cy="363775"/>
            <a:chOff x="0" y="0"/>
            <a:chExt cx="262" cy="262"/>
          </a:xfrm>
          <a:solidFill>
            <a:srgbClr val="C00000"/>
          </a:solidFill>
        </p:grpSpPr>
        <p:sp>
          <p:nvSpPr>
            <p:cNvPr id="49" name="Oval 31">
              <a:extLst>
                <a:ext uri="{FF2B5EF4-FFF2-40B4-BE49-F238E27FC236}">
                  <a16:creationId xmlns:a16="http://schemas.microsoft.com/office/drawing/2014/main" id="{6DD5F6EE-84FE-44E0-896A-014F65A8277A}"/>
                </a:ext>
              </a:extLst>
            </p:cNvPr>
            <p:cNvSpPr>
              <a:spLocks noChangeArrowheads="1"/>
            </p:cNvSpPr>
            <p:nvPr/>
          </p:nvSpPr>
          <p:spPr bwMode="auto">
            <a:xfrm>
              <a:off x="0" y="0"/>
              <a:ext cx="262" cy="262"/>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0" name="Oval 32">
              <a:extLst>
                <a:ext uri="{FF2B5EF4-FFF2-40B4-BE49-F238E27FC236}">
                  <a16:creationId xmlns:a16="http://schemas.microsoft.com/office/drawing/2014/main" id="{2A85304F-0056-4C64-BBA4-2A0840E94FB9}"/>
                </a:ext>
              </a:extLst>
            </p:cNvPr>
            <p:cNvSpPr>
              <a:spLocks noChangeArrowheads="1"/>
            </p:cNvSpPr>
            <p:nvPr/>
          </p:nvSpPr>
          <p:spPr bwMode="auto">
            <a:xfrm>
              <a:off x="22" y="22"/>
              <a:ext cx="218" cy="21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51" name="圆圈4">
            <a:extLst>
              <a:ext uri="{FF2B5EF4-FFF2-40B4-BE49-F238E27FC236}">
                <a16:creationId xmlns:a16="http://schemas.microsoft.com/office/drawing/2014/main" id="{B54BD3BD-C553-4F00-B42F-A92671E2EF54}"/>
              </a:ext>
            </a:extLst>
          </p:cNvPr>
          <p:cNvGrpSpPr/>
          <p:nvPr/>
        </p:nvGrpSpPr>
        <p:grpSpPr bwMode="auto">
          <a:xfrm>
            <a:off x="3626434" y="3850900"/>
            <a:ext cx="361869" cy="361869"/>
            <a:chOff x="0" y="0"/>
            <a:chExt cx="262" cy="262"/>
          </a:xfrm>
          <a:solidFill>
            <a:srgbClr val="C00000"/>
          </a:solidFill>
        </p:grpSpPr>
        <p:sp>
          <p:nvSpPr>
            <p:cNvPr id="52" name="Oval 34">
              <a:extLst>
                <a:ext uri="{FF2B5EF4-FFF2-40B4-BE49-F238E27FC236}">
                  <a16:creationId xmlns:a16="http://schemas.microsoft.com/office/drawing/2014/main" id="{98CA24D8-E8C6-47DC-9D28-223A419D49CF}"/>
                </a:ext>
              </a:extLst>
            </p:cNvPr>
            <p:cNvSpPr>
              <a:spLocks noChangeArrowheads="1"/>
            </p:cNvSpPr>
            <p:nvPr/>
          </p:nvSpPr>
          <p:spPr bwMode="auto">
            <a:xfrm>
              <a:off x="0" y="0"/>
              <a:ext cx="262" cy="262"/>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3" name="Oval 35">
              <a:extLst>
                <a:ext uri="{FF2B5EF4-FFF2-40B4-BE49-F238E27FC236}">
                  <a16:creationId xmlns:a16="http://schemas.microsoft.com/office/drawing/2014/main" id="{A7ED7AC8-43CD-4A70-B7F9-D7341BD9025B}"/>
                </a:ext>
              </a:extLst>
            </p:cNvPr>
            <p:cNvSpPr>
              <a:spLocks noChangeArrowheads="1"/>
            </p:cNvSpPr>
            <p:nvPr/>
          </p:nvSpPr>
          <p:spPr bwMode="auto">
            <a:xfrm>
              <a:off x="23" y="22"/>
              <a:ext cx="218" cy="21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54" name="圆圈5">
            <a:extLst>
              <a:ext uri="{FF2B5EF4-FFF2-40B4-BE49-F238E27FC236}">
                <a16:creationId xmlns:a16="http://schemas.microsoft.com/office/drawing/2014/main" id="{80393AA2-CE7A-4AE3-ACEA-6D0ED4099338}"/>
              </a:ext>
            </a:extLst>
          </p:cNvPr>
          <p:cNvGrpSpPr/>
          <p:nvPr/>
        </p:nvGrpSpPr>
        <p:grpSpPr bwMode="auto">
          <a:xfrm>
            <a:off x="2981995" y="4659977"/>
            <a:ext cx="361869" cy="363773"/>
            <a:chOff x="0" y="0"/>
            <a:chExt cx="262" cy="262"/>
          </a:xfrm>
        </p:grpSpPr>
        <p:sp>
          <p:nvSpPr>
            <p:cNvPr id="55" name="Oval 37">
              <a:extLst>
                <a:ext uri="{FF2B5EF4-FFF2-40B4-BE49-F238E27FC236}">
                  <a16:creationId xmlns:a16="http://schemas.microsoft.com/office/drawing/2014/main" id="{E711D0A4-36FD-4646-9A6B-7B399F062A70}"/>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6" name="Oval 38">
              <a:extLst>
                <a:ext uri="{FF2B5EF4-FFF2-40B4-BE49-F238E27FC236}">
                  <a16:creationId xmlns:a16="http://schemas.microsoft.com/office/drawing/2014/main" id="{E30D7931-5BE1-4CE7-9400-84631B779E1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58" name="文本5">
            <a:extLst>
              <a:ext uri="{FF2B5EF4-FFF2-40B4-BE49-F238E27FC236}">
                <a16:creationId xmlns:a16="http://schemas.microsoft.com/office/drawing/2014/main" id="{913D12DF-20CA-4AEC-BC42-E1AA5E122A83}"/>
              </a:ext>
            </a:extLst>
          </p:cNvPr>
          <p:cNvSpPr>
            <a:spLocks noChangeArrowheads="1"/>
          </p:cNvSpPr>
          <p:nvPr/>
        </p:nvSpPr>
        <p:spPr bwMode="auto">
          <a:xfrm>
            <a:off x="2369836" y="5197871"/>
            <a:ext cx="8225898"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召开地方政协工作经验交流会、地方政协秘书长座谈会，确保中共中央决策部署和对政协工作要求落实</a:t>
            </a:r>
          </a:p>
        </p:txBody>
      </p:sp>
      <p:grpSp>
        <p:nvGrpSpPr>
          <p:cNvPr id="59" name="圆圈5">
            <a:extLst>
              <a:ext uri="{FF2B5EF4-FFF2-40B4-BE49-F238E27FC236}">
                <a16:creationId xmlns:a16="http://schemas.microsoft.com/office/drawing/2014/main" id="{BB4ECA73-FA21-4FD8-8820-C3F50146BC37}"/>
              </a:ext>
            </a:extLst>
          </p:cNvPr>
          <p:cNvGrpSpPr/>
          <p:nvPr/>
        </p:nvGrpSpPr>
        <p:grpSpPr bwMode="auto">
          <a:xfrm>
            <a:off x="2006063" y="5186592"/>
            <a:ext cx="361869" cy="363773"/>
            <a:chOff x="0" y="0"/>
            <a:chExt cx="262" cy="262"/>
          </a:xfrm>
        </p:grpSpPr>
        <p:sp>
          <p:nvSpPr>
            <p:cNvPr id="60" name="Oval 37">
              <a:extLst>
                <a:ext uri="{FF2B5EF4-FFF2-40B4-BE49-F238E27FC236}">
                  <a16:creationId xmlns:a16="http://schemas.microsoft.com/office/drawing/2014/main" id="{578B3998-9BEB-44BE-A489-E68D0E30342E}"/>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61" name="Oval 38">
              <a:extLst>
                <a:ext uri="{FF2B5EF4-FFF2-40B4-BE49-F238E27FC236}">
                  <a16:creationId xmlns:a16="http://schemas.microsoft.com/office/drawing/2014/main" id="{4793D10C-A9DE-454A-A99C-AD68C8E90D9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6" name="Title 20">
            <a:extLst>
              <a:ext uri="{FF2B5EF4-FFF2-40B4-BE49-F238E27FC236}">
                <a16:creationId xmlns:a16="http://schemas.microsoft.com/office/drawing/2014/main" id="{9665C7D6-8FA5-4062-A89A-B99090C57243}"/>
              </a:ext>
            </a:extLst>
          </p:cNvPr>
          <p:cNvSpPr txBox="1">
            <a:spLocks/>
          </p:cNvSpPr>
          <p:nvPr/>
        </p:nvSpPr>
        <p:spPr>
          <a:xfrm flipH="1">
            <a:off x="1475260" y="2842961"/>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chemeClr val="bg1"/>
                </a:solidFill>
                <a:effectLst/>
                <a:uLnTx/>
                <a:uFillTx/>
                <a:latin typeface="Aparajita" panose="020B0604020202020204" pitchFamily="34" charset="0"/>
                <a:ea typeface="微软雅黑" panose="020B0503020204020204" pitchFamily="34" charset="-122"/>
                <a:cs typeface="Aparajita" panose="020B0604020202020204" pitchFamily="34" charset="0"/>
              </a:rPr>
              <a:t>03</a:t>
            </a:r>
            <a:endParaRPr kumimoji="0" lang="zh-CN" altLang="en-US" sz="7000" b="1" i="0" u="none" strike="noStrike" kern="1200" cap="none" spc="0" normalizeH="0" baseline="0" noProof="0" dirty="0">
              <a:ln>
                <a:noFill/>
              </a:ln>
              <a:solidFill>
                <a:schemeClr val="bg1"/>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93921705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250" fill="hold"/>
                                        <p:tgtEl>
                                          <p:spTgt spid="31"/>
                                        </p:tgtEl>
                                        <p:attrNameLst>
                                          <p:attrName>ppt_w</p:attrName>
                                        </p:attrNameLst>
                                      </p:cBhvr>
                                      <p:tavLst>
                                        <p:tav tm="0">
                                          <p:val>
                                            <p:fltVal val="0"/>
                                          </p:val>
                                        </p:tav>
                                        <p:tav tm="100000">
                                          <p:val>
                                            <p:strVal val="#ppt_w"/>
                                          </p:val>
                                        </p:tav>
                                      </p:tavLst>
                                    </p:anim>
                                    <p:anim calcmode="lin" valueType="num">
                                      <p:cBhvr>
                                        <p:cTn id="20" dur="250" fill="hold"/>
                                        <p:tgtEl>
                                          <p:spTgt spid="31"/>
                                        </p:tgtEl>
                                        <p:attrNameLst>
                                          <p:attrName>ppt_h</p:attrName>
                                        </p:attrNameLst>
                                      </p:cBhvr>
                                      <p:tavLst>
                                        <p:tav tm="0">
                                          <p:val>
                                            <p:fltVal val="0"/>
                                          </p:val>
                                        </p:tav>
                                        <p:tav tm="100000">
                                          <p:val>
                                            <p:strVal val="#ppt_h"/>
                                          </p:val>
                                        </p:tav>
                                      </p:tavLst>
                                    </p:anim>
                                    <p:animEffect transition="in" filter="fade">
                                      <p:cBhvr>
                                        <p:cTn id="21" dur="250"/>
                                        <p:tgtEl>
                                          <p:spTgt spid="31"/>
                                        </p:tgtEl>
                                      </p:cBhvr>
                                    </p:animEffect>
                                  </p:childTnLst>
                                </p:cTn>
                              </p:par>
                              <p:par>
                                <p:cTn id="22" presetID="6" presetClass="emph" presetSubtype="0" decel="100000" fill="hold" nodeType="withEffect">
                                  <p:stCondLst>
                                    <p:cond delay="200"/>
                                  </p:stCondLst>
                                  <p:childTnLst>
                                    <p:animScale>
                                      <p:cBhvr>
                                        <p:cTn id="23" dur="250" fill="hold"/>
                                        <p:tgtEl>
                                          <p:spTgt spid="31"/>
                                        </p:tgtEl>
                                      </p:cBhvr>
                                      <p:by x="120000" y="120000"/>
                                    </p:animScale>
                                  </p:childTnLst>
                                </p:cTn>
                              </p:par>
                              <p:par>
                                <p:cTn id="24" presetID="6" presetClass="emph" presetSubtype="0" decel="100000" fill="hold" nodeType="withEffect">
                                  <p:stCondLst>
                                    <p:cond delay="400"/>
                                  </p:stCondLst>
                                  <p:childTnLst>
                                    <p:animScale>
                                      <p:cBhvr>
                                        <p:cTn id="25" dur="250" fill="hold"/>
                                        <p:tgtEl>
                                          <p:spTgt spid="31"/>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250" fill="hold"/>
                                        <p:tgtEl>
                                          <p:spTgt spid="37"/>
                                        </p:tgtEl>
                                        <p:attrNameLst>
                                          <p:attrName>ppt_w</p:attrName>
                                        </p:attrNameLst>
                                      </p:cBhvr>
                                      <p:tavLst>
                                        <p:tav tm="0">
                                          <p:val>
                                            <p:fltVal val="0"/>
                                          </p:val>
                                        </p:tav>
                                        <p:tav tm="100000">
                                          <p:val>
                                            <p:strVal val="#ppt_w"/>
                                          </p:val>
                                        </p:tav>
                                      </p:tavLst>
                                    </p:anim>
                                    <p:anim calcmode="lin" valueType="num">
                                      <p:cBhvr>
                                        <p:cTn id="29" dur="250" fill="hold"/>
                                        <p:tgtEl>
                                          <p:spTgt spid="37"/>
                                        </p:tgtEl>
                                        <p:attrNameLst>
                                          <p:attrName>ppt_h</p:attrName>
                                        </p:attrNameLst>
                                      </p:cBhvr>
                                      <p:tavLst>
                                        <p:tav tm="0">
                                          <p:val>
                                            <p:fltVal val="0"/>
                                          </p:val>
                                        </p:tav>
                                        <p:tav tm="100000">
                                          <p:val>
                                            <p:strVal val="#ppt_h"/>
                                          </p:val>
                                        </p:tav>
                                      </p:tavLst>
                                    </p:anim>
                                    <p:animEffect transition="in" filter="fade">
                                      <p:cBhvr>
                                        <p:cTn id="30" dur="250"/>
                                        <p:tgtEl>
                                          <p:spTgt spid="37"/>
                                        </p:tgtEl>
                                      </p:cBhvr>
                                    </p:animEffect>
                                  </p:childTnLst>
                                </p:cTn>
                              </p:par>
                              <p:par>
                                <p:cTn id="31" presetID="6" presetClass="emph" presetSubtype="0" decel="100000" fill="hold" grpId="1" nodeType="withEffect">
                                  <p:stCondLst>
                                    <p:cond delay="600"/>
                                  </p:stCondLst>
                                  <p:childTnLst>
                                    <p:animScale>
                                      <p:cBhvr>
                                        <p:cTn id="32" dur="250" fill="hold"/>
                                        <p:tgtEl>
                                          <p:spTgt spid="37"/>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37"/>
                                        </p:tgtEl>
                                      </p:cBhvr>
                                      <p:by x="83000" y="83000"/>
                                    </p:animScale>
                                  </p:childTnLst>
                                </p:cTn>
                              </p:par>
                              <p:par>
                                <p:cTn id="35" presetID="53" presetClass="entr" presetSubtype="16" fill="hold" grpId="0" nodeType="withEffect">
                                  <p:stCondLst>
                                    <p:cond delay="6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250" fill="hold"/>
                                        <p:tgtEl>
                                          <p:spTgt spid="38"/>
                                        </p:tgtEl>
                                        <p:attrNameLst>
                                          <p:attrName>ppt_w</p:attrName>
                                        </p:attrNameLst>
                                      </p:cBhvr>
                                      <p:tavLst>
                                        <p:tav tm="0">
                                          <p:val>
                                            <p:fltVal val="0"/>
                                          </p:val>
                                        </p:tav>
                                        <p:tav tm="100000">
                                          <p:val>
                                            <p:strVal val="#ppt_w"/>
                                          </p:val>
                                        </p:tav>
                                      </p:tavLst>
                                    </p:anim>
                                    <p:anim calcmode="lin" valueType="num">
                                      <p:cBhvr>
                                        <p:cTn id="38" dur="250" fill="hold"/>
                                        <p:tgtEl>
                                          <p:spTgt spid="38"/>
                                        </p:tgtEl>
                                        <p:attrNameLst>
                                          <p:attrName>ppt_h</p:attrName>
                                        </p:attrNameLst>
                                      </p:cBhvr>
                                      <p:tavLst>
                                        <p:tav tm="0">
                                          <p:val>
                                            <p:fltVal val="0"/>
                                          </p:val>
                                        </p:tav>
                                        <p:tav tm="100000">
                                          <p:val>
                                            <p:strVal val="#ppt_h"/>
                                          </p:val>
                                        </p:tav>
                                      </p:tavLst>
                                    </p:anim>
                                    <p:animEffect transition="in" filter="fade">
                                      <p:cBhvr>
                                        <p:cTn id="39" dur="250"/>
                                        <p:tgtEl>
                                          <p:spTgt spid="38"/>
                                        </p:tgtEl>
                                      </p:cBhvr>
                                    </p:animEffect>
                                  </p:childTnLst>
                                </p:cTn>
                              </p:par>
                              <p:par>
                                <p:cTn id="40" presetID="6" presetClass="emph" presetSubtype="0" decel="100000" fill="hold" grpId="1" nodeType="withEffect">
                                  <p:stCondLst>
                                    <p:cond delay="800"/>
                                  </p:stCondLst>
                                  <p:childTnLst>
                                    <p:animScale>
                                      <p:cBhvr>
                                        <p:cTn id="41" dur="250" fill="hold"/>
                                        <p:tgtEl>
                                          <p:spTgt spid="38"/>
                                        </p:tgtEl>
                                      </p:cBhvr>
                                      <p:by x="120000" y="120000"/>
                                    </p:animScale>
                                  </p:childTnLst>
                                </p:cTn>
                              </p:par>
                              <p:par>
                                <p:cTn id="42" presetID="6" presetClass="emph" presetSubtype="0" decel="100000" fill="hold" grpId="2" nodeType="withEffect">
                                  <p:stCondLst>
                                    <p:cond delay="1000"/>
                                  </p:stCondLst>
                                  <p:childTnLst>
                                    <p:animScale>
                                      <p:cBhvr>
                                        <p:cTn id="43" dur="250" fill="hold"/>
                                        <p:tgtEl>
                                          <p:spTgt spid="38"/>
                                        </p:tgtEl>
                                      </p:cBhvr>
                                      <p:by x="83000" y="83000"/>
                                    </p:animScale>
                                  </p:childTnLst>
                                </p:cTn>
                              </p:par>
                            </p:childTnLst>
                          </p:cTn>
                        </p:par>
                        <p:par>
                          <p:cTn id="44" fill="hold">
                            <p:stCondLst>
                              <p:cond delay="2250"/>
                            </p:stCondLst>
                            <p:childTnLst>
                              <p:par>
                                <p:cTn id="45" presetID="53" presetClass="entr" presetSubtype="16"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nodeType="withEffect">
                                  <p:stCondLst>
                                    <p:cond delay="15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nodeType="withEffect">
                                  <p:stCondLst>
                                    <p:cond delay="30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nodeType="withEffect">
                                  <p:stCondLst>
                                    <p:cond delay="45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nodeType="withEffect">
                                  <p:stCondLst>
                                    <p:cond delay="6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nodeType="withEffect">
                                  <p:stCondLst>
                                    <p:cond delay="75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1+#ppt_w/2"/>
                                          </p:val>
                                        </p:tav>
                                        <p:tav tm="100000">
                                          <p:val>
                                            <p:strVal val="#ppt_x"/>
                                          </p:val>
                                        </p:tav>
                                      </p:tavLst>
                                    </p:anim>
                                    <p:anim calcmode="lin" valueType="num">
                                      <p:cBhvr additive="base">
                                        <p:cTn id="79" dur="500" fill="hold"/>
                                        <p:tgtEl>
                                          <p:spTgt spid="4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3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fill="hold"/>
                                        <p:tgtEl>
                                          <p:spTgt spid="41"/>
                                        </p:tgtEl>
                                        <p:attrNameLst>
                                          <p:attrName>ppt_x</p:attrName>
                                        </p:attrNameLst>
                                      </p:cBhvr>
                                      <p:tavLst>
                                        <p:tav tm="0">
                                          <p:val>
                                            <p:strVal val="1+#ppt_w/2"/>
                                          </p:val>
                                        </p:tav>
                                        <p:tav tm="100000">
                                          <p:val>
                                            <p:strVal val="#ppt_x"/>
                                          </p:val>
                                        </p:tav>
                                      </p:tavLst>
                                    </p:anim>
                                    <p:anim calcmode="lin" valueType="num">
                                      <p:cBhvr additive="base">
                                        <p:cTn id="87" dur="500" fill="hold"/>
                                        <p:tgtEl>
                                          <p:spTgt spid="4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45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500" fill="hold"/>
                                        <p:tgtEl>
                                          <p:spTgt spid="40"/>
                                        </p:tgtEl>
                                        <p:attrNameLst>
                                          <p:attrName>ppt_x</p:attrName>
                                        </p:attrNameLst>
                                      </p:cBhvr>
                                      <p:tavLst>
                                        <p:tav tm="0">
                                          <p:val>
                                            <p:strVal val="1+#ppt_w/2"/>
                                          </p:val>
                                        </p:tav>
                                        <p:tav tm="100000">
                                          <p:val>
                                            <p:strVal val="#ppt_x"/>
                                          </p:val>
                                        </p:tav>
                                      </p:tavLst>
                                    </p:anim>
                                    <p:anim calcmode="lin" valueType="num">
                                      <p:cBhvr additive="base">
                                        <p:cTn id="91" dur="500" fill="hold"/>
                                        <p:tgtEl>
                                          <p:spTgt spid="40"/>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1+#ppt_w/2"/>
                                          </p:val>
                                        </p:tav>
                                        <p:tav tm="100000">
                                          <p:val>
                                            <p:strVal val="#ppt_x"/>
                                          </p:val>
                                        </p:tav>
                                      </p:tavLst>
                                    </p:anim>
                                    <p:anim calcmode="lin" valueType="num">
                                      <p:cBhvr additive="base">
                                        <p:cTn id="95" dur="500" fill="hold"/>
                                        <p:tgtEl>
                                          <p:spTgt spid="3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100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fill="hold"/>
                                        <p:tgtEl>
                                          <p:spTgt spid="58"/>
                                        </p:tgtEl>
                                        <p:attrNameLst>
                                          <p:attrName>ppt_x</p:attrName>
                                        </p:attrNameLst>
                                      </p:cBhvr>
                                      <p:tavLst>
                                        <p:tav tm="0">
                                          <p:val>
                                            <p:strVal val="1+#ppt_w/2"/>
                                          </p:val>
                                        </p:tav>
                                        <p:tav tm="100000">
                                          <p:val>
                                            <p:strVal val="#ppt_x"/>
                                          </p:val>
                                        </p:tav>
                                      </p:tavLst>
                                    </p:anim>
                                    <p:anim calcmode="lin" valueType="num">
                                      <p:cBhvr additive="base">
                                        <p:cTn id="9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bldLvl="0" animBg="1"/>
      <p:bldP spid="37" grpId="1" bldLvl="0" animBg="1"/>
      <p:bldP spid="37" grpId="2" bldLvl="0" animBg="1"/>
      <p:bldP spid="38" grpId="0" bldLvl="0" animBg="1"/>
      <p:bldP spid="38" grpId="1" bldLvl="0" animBg="1"/>
      <p:bldP spid="38" grpId="2" bldLvl="0" animBg="1"/>
      <p:bldP spid="39" grpId="0"/>
      <p:bldP spid="40" grpId="0"/>
      <p:bldP spid="41" grpId="0"/>
      <p:bldP spid="42" grpId="0"/>
      <p:bldP spid="43" grpId="0"/>
      <p:bldP spid="44" grpId="0" animBg="1"/>
      <p:bldP spid="58"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a:extLst>
              <a:ext uri="{FF2B5EF4-FFF2-40B4-BE49-F238E27FC236}">
                <a16:creationId xmlns:a16="http://schemas.microsoft.com/office/drawing/2014/main" id="{708CF937-91F6-4664-A9CB-AB1160769F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379895"/>
          </a:xfrm>
          <a:prstGeom prst="rect">
            <a:avLst/>
          </a:prstGeom>
        </p:spPr>
      </p:pic>
      <p:sp>
        <p:nvSpPr>
          <p:cNvPr id="56" name="圆角矩形 10">
            <a:extLst>
              <a:ext uri="{FF2B5EF4-FFF2-40B4-BE49-F238E27FC236}">
                <a16:creationId xmlns:a16="http://schemas.microsoft.com/office/drawing/2014/main" id="{5D58CC0B-6C17-4C5D-B455-D5C68CEA09C1}"/>
              </a:ext>
            </a:extLst>
          </p:cNvPr>
          <p:cNvSpPr/>
          <p:nvPr/>
        </p:nvSpPr>
        <p:spPr>
          <a:xfrm>
            <a:off x="3459961" y="1227546"/>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defRPr/>
            </a:pPr>
            <a:r>
              <a:rPr lang="zh-CN" altLang="en-US" sz="3200" b="1" dirty="0">
                <a:solidFill>
                  <a:prstClr val="white"/>
                </a:solidFill>
                <a:latin typeface="微软雅黑"/>
                <a:ea typeface="微软雅黑"/>
                <a:sym typeface="+mn-lt"/>
              </a:rPr>
              <a:t>全国政协十三届一次会议简介</a:t>
            </a:r>
          </a:p>
        </p:txBody>
      </p:sp>
      <p:grpSp>
        <p:nvGrpSpPr>
          <p:cNvPr id="52" name="组合 51">
            <a:extLst>
              <a:ext uri="{FF2B5EF4-FFF2-40B4-BE49-F238E27FC236}">
                <a16:creationId xmlns:a16="http://schemas.microsoft.com/office/drawing/2014/main" id="{1D5ED852-7387-45A4-AD2E-DCB008625213}"/>
              </a:ext>
            </a:extLst>
          </p:cNvPr>
          <p:cNvGrpSpPr/>
          <p:nvPr/>
        </p:nvGrpSpPr>
        <p:grpSpPr>
          <a:xfrm>
            <a:off x="2620693" y="1011546"/>
            <a:ext cx="1678536" cy="1296000"/>
            <a:chOff x="3385106" y="987574"/>
            <a:chExt cx="1258902" cy="972000"/>
          </a:xfrm>
        </p:grpSpPr>
        <p:sp>
          <p:nvSpPr>
            <p:cNvPr id="53" name="椭圆 52">
              <a:extLst>
                <a:ext uri="{FF2B5EF4-FFF2-40B4-BE49-F238E27FC236}">
                  <a16:creationId xmlns:a16="http://schemas.microsoft.com/office/drawing/2014/main" id="{E623B827-B571-41DC-81E1-B4622FD9894B}"/>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54" name="椭圆 53">
              <a:extLst>
                <a:ext uri="{FF2B5EF4-FFF2-40B4-BE49-F238E27FC236}">
                  <a16:creationId xmlns:a16="http://schemas.microsoft.com/office/drawing/2014/main" id="{BEEB1763-A6D6-46E5-B318-78377E4C5B89}"/>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5" name="TextBox 14">
              <a:extLst>
                <a:ext uri="{FF2B5EF4-FFF2-40B4-BE49-F238E27FC236}">
                  <a16:creationId xmlns:a16="http://schemas.microsoft.com/office/drawing/2014/main" id="{247F61AB-7329-420B-B586-3B5E1DA51327}"/>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57" name="圆角矩形 10">
            <a:extLst>
              <a:ext uri="{FF2B5EF4-FFF2-40B4-BE49-F238E27FC236}">
                <a16:creationId xmlns:a16="http://schemas.microsoft.com/office/drawing/2014/main" id="{9E3DF4A2-D95D-4377-A445-BB5EDD06DCDB}"/>
              </a:ext>
            </a:extLst>
          </p:cNvPr>
          <p:cNvSpPr/>
          <p:nvPr/>
        </p:nvSpPr>
        <p:spPr>
          <a:xfrm>
            <a:off x="3459961" y="2473931"/>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五年工作的回顾</a:t>
            </a:r>
          </a:p>
        </p:txBody>
      </p:sp>
      <p:grpSp>
        <p:nvGrpSpPr>
          <p:cNvPr id="58" name="组合 57">
            <a:extLst>
              <a:ext uri="{FF2B5EF4-FFF2-40B4-BE49-F238E27FC236}">
                <a16:creationId xmlns:a16="http://schemas.microsoft.com/office/drawing/2014/main" id="{0A0AFF90-6BB3-49A7-A6C2-30D9215ACB72}"/>
              </a:ext>
            </a:extLst>
          </p:cNvPr>
          <p:cNvGrpSpPr/>
          <p:nvPr/>
        </p:nvGrpSpPr>
        <p:grpSpPr>
          <a:xfrm>
            <a:off x="2620693" y="2257931"/>
            <a:ext cx="1678536" cy="1296000"/>
            <a:chOff x="3385106" y="987574"/>
            <a:chExt cx="1258902" cy="972000"/>
          </a:xfrm>
        </p:grpSpPr>
        <p:sp>
          <p:nvSpPr>
            <p:cNvPr id="59" name="椭圆 58">
              <a:extLst>
                <a:ext uri="{FF2B5EF4-FFF2-40B4-BE49-F238E27FC236}">
                  <a16:creationId xmlns:a16="http://schemas.microsoft.com/office/drawing/2014/main" id="{AB2E247B-E9E9-4CDE-9B17-118EA066DE7B}"/>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60" name="椭圆 59">
              <a:extLst>
                <a:ext uri="{FF2B5EF4-FFF2-40B4-BE49-F238E27FC236}">
                  <a16:creationId xmlns:a16="http://schemas.microsoft.com/office/drawing/2014/main" id="{464597C3-E060-4368-92DA-38EC7817EDBD}"/>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1" name="TextBox 14">
              <a:extLst>
                <a:ext uri="{FF2B5EF4-FFF2-40B4-BE49-F238E27FC236}">
                  <a16:creationId xmlns:a16="http://schemas.microsoft.com/office/drawing/2014/main" id="{6327EED8-1966-4C98-8208-077BDB0922F3}"/>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62" name="圆角矩形 10">
            <a:extLst>
              <a:ext uri="{FF2B5EF4-FFF2-40B4-BE49-F238E27FC236}">
                <a16:creationId xmlns:a16="http://schemas.microsoft.com/office/drawing/2014/main" id="{0ECA8CFC-C86E-4D93-856E-8EB6CCDFA6DA}"/>
              </a:ext>
            </a:extLst>
          </p:cNvPr>
          <p:cNvSpPr/>
          <p:nvPr/>
        </p:nvSpPr>
        <p:spPr>
          <a:xfrm>
            <a:off x="3459961" y="3668128"/>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prstClr val="white"/>
                </a:solidFill>
                <a:latin typeface="微软雅黑"/>
                <a:ea typeface="微软雅黑"/>
                <a:sym typeface="+mn-lt"/>
              </a:rPr>
              <a:t>五年工作的主要体会</a:t>
            </a:r>
          </a:p>
        </p:txBody>
      </p:sp>
      <p:grpSp>
        <p:nvGrpSpPr>
          <p:cNvPr id="63" name="组合 62">
            <a:extLst>
              <a:ext uri="{FF2B5EF4-FFF2-40B4-BE49-F238E27FC236}">
                <a16:creationId xmlns:a16="http://schemas.microsoft.com/office/drawing/2014/main" id="{7E551E9D-390D-4361-87F8-468911CF65C1}"/>
              </a:ext>
            </a:extLst>
          </p:cNvPr>
          <p:cNvGrpSpPr/>
          <p:nvPr/>
        </p:nvGrpSpPr>
        <p:grpSpPr>
          <a:xfrm>
            <a:off x="2620693" y="3452128"/>
            <a:ext cx="1678536" cy="1296000"/>
            <a:chOff x="3385106" y="987574"/>
            <a:chExt cx="1258902" cy="972000"/>
          </a:xfrm>
        </p:grpSpPr>
        <p:sp>
          <p:nvSpPr>
            <p:cNvPr id="64" name="椭圆 63">
              <a:extLst>
                <a:ext uri="{FF2B5EF4-FFF2-40B4-BE49-F238E27FC236}">
                  <a16:creationId xmlns:a16="http://schemas.microsoft.com/office/drawing/2014/main" id="{B1B43383-8539-4061-B2DC-B88D61AB148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65" name="椭圆 64">
              <a:extLst>
                <a:ext uri="{FF2B5EF4-FFF2-40B4-BE49-F238E27FC236}">
                  <a16:creationId xmlns:a16="http://schemas.microsoft.com/office/drawing/2014/main" id="{DCB62DBC-3DF4-4A8F-A883-E6BBEB4CF99C}"/>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6" name="TextBox 14">
              <a:extLst>
                <a:ext uri="{FF2B5EF4-FFF2-40B4-BE49-F238E27FC236}">
                  <a16:creationId xmlns:a16="http://schemas.microsoft.com/office/drawing/2014/main" id="{F7F2A4A9-B754-458C-A871-5DDB6CF98C7D}"/>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03</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67" name="圆角矩形 10">
            <a:extLst>
              <a:ext uri="{FF2B5EF4-FFF2-40B4-BE49-F238E27FC236}">
                <a16:creationId xmlns:a16="http://schemas.microsoft.com/office/drawing/2014/main" id="{9BB2FAC8-E0D3-4744-B8EF-2A2284103186}"/>
              </a:ext>
            </a:extLst>
          </p:cNvPr>
          <p:cNvSpPr/>
          <p:nvPr/>
        </p:nvSpPr>
        <p:spPr>
          <a:xfrm>
            <a:off x="3459961" y="4843336"/>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prstClr val="white"/>
                </a:solidFill>
                <a:latin typeface="微软雅黑"/>
                <a:ea typeface="微软雅黑"/>
                <a:sym typeface="+mn-lt"/>
              </a:rPr>
              <a:t>今后工作的建议</a:t>
            </a:r>
          </a:p>
        </p:txBody>
      </p:sp>
      <p:grpSp>
        <p:nvGrpSpPr>
          <p:cNvPr id="68" name="组合 67">
            <a:extLst>
              <a:ext uri="{FF2B5EF4-FFF2-40B4-BE49-F238E27FC236}">
                <a16:creationId xmlns:a16="http://schemas.microsoft.com/office/drawing/2014/main" id="{413297BB-3803-466A-AB20-0E4726772480}"/>
              </a:ext>
            </a:extLst>
          </p:cNvPr>
          <p:cNvGrpSpPr/>
          <p:nvPr/>
        </p:nvGrpSpPr>
        <p:grpSpPr>
          <a:xfrm>
            <a:off x="2620693" y="4627336"/>
            <a:ext cx="1678536" cy="1296000"/>
            <a:chOff x="3385106" y="987574"/>
            <a:chExt cx="1258902" cy="972000"/>
          </a:xfrm>
        </p:grpSpPr>
        <p:sp>
          <p:nvSpPr>
            <p:cNvPr id="69" name="椭圆 68">
              <a:extLst>
                <a:ext uri="{FF2B5EF4-FFF2-40B4-BE49-F238E27FC236}">
                  <a16:creationId xmlns:a16="http://schemas.microsoft.com/office/drawing/2014/main" id="{4C5D024F-CF43-4BA7-ABBD-58476F32A87F}"/>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70" name="椭圆 69">
              <a:extLst>
                <a:ext uri="{FF2B5EF4-FFF2-40B4-BE49-F238E27FC236}">
                  <a16:creationId xmlns:a16="http://schemas.microsoft.com/office/drawing/2014/main" id="{6352BF08-B1C9-4C0A-B1DE-F18AED1083E3}"/>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71" name="TextBox 14">
              <a:extLst>
                <a:ext uri="{FF2B5EF4-FFF2-40B4-BE49-F238E27FC236}">
                  <a16:creationId xmlns:a16="http://schemas.microsoft.com/office/drawing/2014/main" id="{B0CDF51D-C25B-41DE-A645-00EE922885D6}"/>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04</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pic>
        <p:nvPicPr>
          <p:cNvPr id="73" name="图片 72" descr="图片包含 红色&#10;&#10;已生成高可信度的说明">
            <a:extLst>
              <a:ext uri="{FF2B5EF4-FFF2-40B4-BE49-F238E27FC236}">
                <a16:creationId xmlns:a16="http://schemas.microsoft.com/office/drawing/2014/main" id="{663FA8A9-2490-46A8-8EF1-FD6E9A995106}"/>
              </a:ext>
            </a:extLst>
          </p:cNvPr>
          <p:cNvPicPr>
            <a:picLocks noChangeAspect="1"/>
          </p:cNvPicPr>
          <p:nvPr/>
        </p:nvPicPr>
        <p:blipFill rotWithShape="1">
          <a:blip r:embed="rId4">
            <a:extLst>
              <a:ext uri="{28A0092B-C50C-407E-A947-70E740481C1C}">
                <a14:useLocalDpi xmlns:a14="http://schemas.microsoft.com/office/drawing/2010/main" val="0"/>
              </a:ext>
            </a:extLst>
          </a:blip>
          <a:srcRect b="48750"/>
          <a:stretch/>
        </p:blipFill>
        <p:spPr>
          <a:xfrm>
            <a:off x="0" y="0"/>
            <a:ext cx="12192000" cy="3124200"/>
          </a:xfrm>
          <a:prstGeom prst="rect">
            <a:avLst/>
          </a:prstGeom>
        </p:spPr>
      </p:pic>
      <p:pic>
        <p:nvPicPr>
          <p:cNvPr id="74" name="图片 73" descr="图片包含 室内&#10;&#10;已生成高可信度的说明">
            <a:extLst>
              <a:ext uri="{FF2B5EF4-FFF2-40B4-BE49-F238E27FC236}">
                <a16:creationId xmlns:a16="http://schemas.microsoft.com/office/drawing/2014/main" id="{4C6A2A73-5143-4E62-B59D-31DD5367ACD5}"/>
              </a:ext>
            </a:extLst>
          </p:cNvPr>
          <p:cNvPicPr>
            <a:picLocks noChangeAspect="1"/>
          </p:cNvPicPr>
          <p:nvPr/>
        </p:nvPicPr>
        <p:blipFill rotWithShape="1">
          <a:blip r:embed="rId5">
            <a:extLst>
              <a:ext uri="{28A0092B-C50C-407E-A947-70E740481C1C}">
                <a14:useLocalDpi xmlns:a14="http://schemas.microsoft.com/office/drawing/2010/main" val="0"/>
              </a:ext>
            </a:extLst>
          </a:blip>
          <a:srcRect b="5228"/>
          <a:stretch/>
        </p:blipFill>
        <p:spPr>
          <a:xfrm>
            <a:off x="0" y="1080703"/>
            <a:ext cx="12192000" cy="5777297"/>
          </a:xfrm>
          <a:prstGeom prst="rect">
            <a:avLst/>
          </a:prstGeom>
        </p:spPr>
      </p:pic>
    </p:spTree>
    <p:extLst>
      <p:ext uri="{BB962C8B-B14F-4D97-AF65-F5344CB8AC3E}">
        <p14:creationId xmlns:p14="http://schemas.microsoft.com/office/powerpoint/2010/main" val="240987001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anim calcmode="lin" valueType="num">
                                      <p:cBhvr>
                                        <p:cTn id="8" dur="750" fill="hold"/>
                                        <p:tgtEl>
                                          <p:spTgt spid="52"/>
                                        </p:tgtEl>
                                        <p:attrNameLst>
                                          <p:attrName>ppt_x</p:attrName>
                                        </p:attrNameLst>
                                      </p:cBhvr>
                                      <p:tavLst>
                                        <p:tav tm="0">
                                          <p:val>
                                            <p:strVal val="#ppt_x"/>
                                          </p:val>
                                        </p:tav>
                                        <p:tav tm="100000">
                                          <p:val>
                                            <p:strVal val="#ppt_x"/>
                                          </p:val>
                                        </p:tav>
                                      </p:tavLst>
                                    </p:anim>
                                    <p:anim calcmode="lin" valueType="num">
                                      <p:cBhvr>
                                        <p:cTn id="9" dur="75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2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750"/>
                                        <p:tgtEl>
                                          <p:spTgt spid="58"/>
                                        </p:tgtEl>
                                      </p:cBhvr>
                                    </p:animEffect>
                                    <p:anim calcmode="lin" valueType="num">
                                      <p:cBhvr>
                                        <p:cTn id="18" dur="750" fill="hold"/>
                                        <p:tgtEl>
                                          <p:spTgt spid="58"/>
                                        </p:tgtEl>
                                        <p:attrNameLst>
                                          <p:attrName>ppt_x</p:attrName>
                                        </p:attrNameLst>
                                      </p:cBhvr>
                                      <p:tavLst>
                                        <p:tav tm="0">
                                          <p:val>
                                            <p:strVal val="#ppt_x"/>
                                          </p:val>
                                        </p:tav>
                                        <p:tav tm="100000">
                                          <p:val>
                                            <p:strVal val="#ppt_x"/>
                                          </p:val>
                                        </p:tav>
                                      </p:tavLst>
                                    </p:anim>
                                    <p:anim calcmode="lin" valueType="num">
                                      <p:cBhvr>
                                        <p:cTn id="19" dur="75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inVertical)">
                                      <p:cBhvr>
                                        <p:cTn id="23" dur="500"/>
                                        <p:tgtEl>
                                          <p:spTgt spid="57"/>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anim calcmode="lin" valueType="num">
                                      <p:cBhvr>
                                        <p:cTn id="28" dur="750" fill="hold"/>
                                        <p:tgtEl>
                                          <p:spTgt spid="63"/>
                                        </p:tgtEl>
                                        <p:attrNameLst>
                                          <p:attrName>ppt_x</p:attrName>
                                        </p:attrNameLst>
                                      </p:cBhvr>
                                      <p:tavLst>
                                        <p:tav tm="0">
                                          <p:val>
                                            <p:strVal val="#ppt_x"/>
                                          </p:val>
                                        </p:tav>
                                        <p:tav tm="100000">
                                          <p:val>
                                            <p:strVal val="#ppt_x"/>
                                          </p:val>
                                        </p:tav>
                                      </p:tavLst>
                                    </p:anim>
                                    <p:anim calcmode="lin" valueType="num">
                                      <p:cBhvr>
                                        <p:cTn id="29" dur="750" fill="hold"/>
                                        <p:tgtEl>
                                          <p:spTgt spid="63"/>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16" presetClass="entr" presetSubtype="21"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barn(inVertical)">
                                      <p:cBhvr>
                                        <p:cTn id="33" dur="500"/>
                                        <p:tgtEl>
                                          <p:spTgt spid="62"/>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750"/>
                                        <p:tgtEl>
                                          <p:spTgt spid="68"/>
                                        </p:tgtEl>
                                      </p:cBhvr>
                                    </p:animEffect>
                                    <p:anim calcmode="lin" valueType="num">
                                      <p:cBhvr>
                                        <p:cTn id="38" dur="750" fill="hold"/>
                                        <p:tgtEl>
                                          <p:spTgt spid="68"/>
                                        </p:tgtEl>
                                        <p:attrNameLst>
                                          <p:attrName>ppt_x</p:attrName>
                                        </p:attrNameLst>
                                      </p:cBhvr>
                                      <p:tavLst>
                                        <p:tav tm="0">
                                          <p:val>
                                            <p:strVal val="#ppt_x"/>
                                          </p:val>
                                        </p:tav>
                                        <p:tav tm="100000">
                                          <p:val>
                                            <p:strVal val="#ppt_x"/>
                                          </p:val>
                                        </p:tav>
                                      </p:tavLst>
                                    </p:anim>
                                    <p:anim calcmode="lin" valueType="num">
                                      <p:cBhvr>
                                        <p:cTn id="39" dur="750" fill="hold"/>
                                        <p:tgtEl>
                                          <p:spTgt spid="68"/>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barn(inVertical)">
                                      <p:cBhvr>
                                        <p:cTn id="4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62" grpId="0" animBg="1"/>
      <p:bldP spid="6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文本框 3">
            <a:extLst>
              <a:ext uri="{FF2B5EF4-FFF2-40B4-BE49-F238E27FC236}">
                <a16:creationId xmlns:a16="http://schemas.microsoft.com/office/drawing/2014/main" id="{0DC3E33C-48C8-455F-A29F-7F255CF35A1A}"/>
              </a:ext>
            </a:extLst>
          </p:cNvPr>
          <p:cNvSpPr txBox="1"/>
          <p:nvPr/>
        </p:nvSpPr>
        <p:spPr>
          <a:xfrm>
            <a:off x="0" y="1379508"/>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★总结成绩，寻找不足★</a:t>
            </a:r>
          </a:p>
        </p:txBody>
      </p:sp>
      <p:sp>
        <p:nvSpPr>
          <p:cNvPr id="86" name="ïś1îḋé">
            <a:extLst>
              <a:ext uri="{FF2B5EF4-FFF2-40B4-BE49-F238E27FC236}">
                <a16:creationId xmlns:a16="http://schemas.microsoft.com/office/drawing/2014/main" id="{9BB89900-A2A0-4A02-9C20-19B24BCE7BDE}"/>
              </a:ext>
            </a:extLst>
          </p:cNvPr>
          <p:cNvSpPr/>
          <p:nvPr/>
        </p:nvSpPr>
        <p:spPr>
          <a:xfrm flipH="1">
            <a:off x="1515157" y="2272391"/>
            <a:ext cx="9218013" cy="1103068"/>
          </a:xfrm>
          <a:prstGeom prst="wedgeRectCallout">
            <a:avLst>
              <a:gd name="adj1" fmla="val -49534"/>
              <a:gd name="adj2" fmla="val -22892"/>
            </a:avLst>
          </a:prstGeom>
          <a:noFill/>
          <a:ln w="19050" cap="flat" cmpd="sng" algn="ctr">
            <a:solidFill>
              <a:srgbClr val="C7000B"/>
            </a:solidFill>
            <a:prstDash val="solid"/>
            <a:miter lim="800000"/>
          </a:ln>
          <a:effectLst/>
        </p:spPr>
        <p:txBody>
          <a:bodyPr wrap="none" rtlCol="0" anchor="ctr">
            <a:norm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dirty="0">
              <a:ln>
                <a:noFill/>
              </a:ln>
              <a:solidFill>
                <a:srgbClr val="FFFFFF"/>
              </a:solidFill>
              <a:effectLst/>
              <a:uLnTx/>
              <a:uFillTx/>
              <a:latin typeface="Arial"/>
              <a:ea typeface="微软雅黑"/>
              <a:cs typeface="+mn-cs"/>
            </a:endParaRPr>
          </a:p>
        </p:txBody>
      </p:sp>
      <p:sp>
        <p:nvSpPr>
          <p:cNvPr id="87" name="ïś1îḋé">
            <a:extLst>
              <a:ext uri="{FF2B5EF4-FFF2-40B4-BE49-F238E27FC236}">
                <a16:creationId xmlns:a16="http://schemas.microsoft.com/office/drawing/2014/main" id="{0657CAFB-70F1-425F-B66F-9402309A8C81}"/>
              </a:ext>
            </a:extLst>
          </p:cNvPr>
          <p:cNvSpPr/>
          <p:nvPr/>
        </p:nvSpPr>
        <p:spPr>
          <a:xfrm flipH="1">
            <a:off x="1515157" y="3621715"/>
            <a:ext cx="9218011" cy="1250932"/>
          </a:xfrm>
          <a:prstGeom prst="wedgeRectCallout">
            <a:avLst>
              <a:gd name="adj1" fmla="val -49841"/>
              <a:gd name="adj2" fmla="val -25969"/>
            </a:avLst>
          </a:prstGeom>
          <a:noFill/>
          <a:ln w="19050" cap="flat" cmpd="sng" algn="ctr">
            <a:solidFill>
              <a:srgbClr val="C7000B"/>
            </a:solidFill>
            <a:prstDash val="solid"/>
            <a:miter lim="800000"/>
          </a:ln>
          <a:effectLst/>
        </p:spPr>
        <p:txBody>
          <a:bodyPr wrap="none" rtlCol="0" anchor="ctr">
            <a:norm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dirty="0">
              <a:ln>
                <a:noFill/>
              </a:ln>
              <a:solidFill>
                <a:srgbClr val="FFFFFF"/>
              </a:solidFill>
              <a:effectLst/>
              <a:uLnTx/>
              <a:uFillTx/>
              <a:latin typeface="Arial"/>
              <a:ea typeface="微软雅黑"/>
              <a:cs typeface="+mn-cs"/>
            </a:endParaRPr>
          </a:p>
        </p:txBody>
      </p:sp>
      <p:sp>
        <p:nvSpPr>
          <p:cNvPr id="88" name="TextBox 43">
            <a:extLst>
              <a:ext uri="{FF2B5EF4-FFF2-40B4-BE49-F238E27FC236}">
                <a16:creationId xmlns:a16="http://schemas.microsoft.com/office/drawing/2014/main" id="{B21737A5-E85B-4F0A-9DE5-DC91BD5AD244}"/>
              </a:ext>
            </a:extLst>
          </p:cNvPr>
          <p:cNvSpPr txBox="1"/>
          <p:nvPr/>
        </p:nvSpPr>
        <p:spPr>
          <a:xfrm>
            <a:off x="1660674" y="3672317"/>
            <a:ext cx="8870649" cy="1200329"/>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有些工作同新时代新任务的要求相比、同人民群众期待相比</a:t>
            </a:r>
            <a:r>
              <a:rPr kumimoji="0" lang="zh-CN" altLang="en-US" sz="12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还有一定差距</a:t>
            </a:r>
            <a:r>
              <a:rPr kumimoji="0" lang="zh-CN" altLang="en-US" sz="12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a:t>
            </a: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一些调研议政活动还存在调查浮于表面、深入实际不够的问题，民主监督的方式方法和制度化建设还需进一步探索，团结联谊的范围和渠道还有待进一步拓展，发挥委员作用还需进一步强化</a:t>
            </a:r>
            <a:r>
              <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a:t>
            </a: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专门委员会联系界别、联系委员的工作还需进一步改进，机关建设还有薄弱环节，对地方政协工作指导还不够，等等。这些都需要切实加以改进。</a:t>
            </a:r>
          </a:p>
        </p:txBody>
      </p:sp>
      <p:sp>
        <p:nvSpPr>
          <p:cNvPr id="89" name="TextBox 43">
            <a:extLst>
              <a:ext uri="{FF2B5EF4-FFF2-40B4-BE49-F238E27FC236}">
                <a16:creationId xmlns:a16="http://schemas.microsoft.com/office/drawing/2014/main" id="{8468A059-FAB2-4E96-BA75-2A39C2E7DCE4}"/>
              </a:ext>
            </a:extLst>
          </p:cNvPr>
          <p:cNvSpPr txBox="1"/>
          <p:nvPr/>
        </p:nvSpPr>
        <p:spPr>
          <a:xfrm>
            <a:off x="1660676" y="2452760"/>
            <a:ext cx="8870647" cy="830997"/>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五年来的成绩</a:t>
            </a: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a:t>
            </a:r>
            <a:r>
              <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是</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中共中央高度重视、坚强领导的结果，</a:t>
            </a:r>
            <a:r>
              <a:rPr kumimoji="0" lang="zh-CN" altLang="en-US" sz="16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是</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各级党委和政府及社会各界热情帮助、鼎力支持的结果，也</a:t>
            </a:r>
            <a:r>
              <a:rPr kumimoji="0" lang="zh-CN" altLang="en-US" sz="16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是</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人民政协各参加单位、各级组织和广大委员团结协作、共同奋斗的结果</a:t>
            </a:r>
          </a:p>
        </p:txBody>
      </p:sp>
      <p:pic>
        <p:nvPicPr>
          <p:cNvPr id="92" name="图片 91">
            <a:extLst>
              <a:ext uri="{FF2B5EF4-FFF2-40B4-BE49-F238E27FC236}">
                <a16:creationId xmlns:a16="http://schemas.microsoft.com/office/drawing/2014/main" id="{99FECFB9-61D6-41EE-A44F-24274E65F7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431" t="5085" r="8019" b="24635"/>
          <a:stretch/>
        </p:blipFill>
        <p:spPr>
          <a:xfrm>
            <a:off x="3780176" y="4372331"/>
            <a:ext cx="4533391" cy="1831321"/>
          </a:xfrm>
          <a:prstGeom prst="rect">
            <a:avLst/>
          </a:prstGeom>
        </p:spPr>
      </p:pic>
    </p:spTree>
    <p:extLst>
      <p:ext uri="{BB962C8B-B14F-4D97-AF65-F5344CB8AC3E}">
        <p14:creationId xmlns:p14="http://schemas.microsoft.com/office/powerpoint/2010/main" val="125740037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wipe(left)">
                                      <p:cBhvr>
                                        <p:cTn id="13" dur="500"/>
                                        <p:tgtEl>
                                          <p:spTgt spid="8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wipe(up)">
                                      <p:cBhvr>
                                        <p:cTn id="17" dur="1000"/>
                                        <p:tgtEl>
                                          <p:spTgt spid="89"/>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ipe(left)">
                                      <p:cBhvr>
                                        <p:cTn id="21" dur="500"/>
                                        <p:tgtEl>
                                          <p:spTgt spid="87"/>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wipe(up)">
                                      <p:cBhvr>
                                        <p:cTn id="25" dur="11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6" grpId="0" animBg="1"/>
      <p:bldP spid="87" grpId="0" animBg="1"/>
      <p:bldP spid="88" grpId="0"/>
      <p:bldP spid="8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03</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五年工作的主要体会</a:t>
            </a:r>
          </a:p>
        </p:txBody>
      </p:sp>
    </p:spTree>
    <p:extLst>
      <p:ext uri="{BB962C8B-B14F-4D97-AF65-F5344CB8AC3E}">
        <p14:creationId xmlns:p14="http://schemas.microsoft.com/office/powerpoint/2010/main" val="91182277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grpSp>
        <p:nvGrpSpPr>
          <p:cNvPr id="91" name="组合 90">
            <a:extLst>
              <a:ext uri="{FF2B5EF4-FFF2-40B4-BE49-F238E27FC236}">
                <a16:creationId xmlns:a16="http://schemas.microsoft.com/office/drawing/2014/main" id="{9511E67A-FE33-4607-9107-F4888B119BD2}"/>
              </a:ext>
            </a:extLst>
          </p:cNvPr>
          <p:cNvGrpSpPr/>
          <p:nvPr/>
        </p:nvGrpSpPr>
        <p:grpSpPr>
          <a:xfrm>
            <a:off x="0" y="2161593"/>
            <a:ext cx="12192000" cy="2457262"/>
            <a:chOff x="0" y="2734802"/>
            <a:chExt cx="12192000" cy="2457262"/>
          </a:xfrm>
        </p:grpSpPr>
        <p:sp>
          <p:nvSpPr>
            <p:cNvPr id="92" name="矩形 91">
              <a:extLst>
                <a:ext uri="{FF2B5EF4-FFF2-40B4-BE49-F238E27FC236}">
                  <a16:creationId xmlns:a16="http://schemas.microsoft.com/office/drawing/2014/main" id="{6936163B-E6C5-423C-A85F-0DD2858BDDBD}"/>
                </a:ext>
              </a:extLst>
            </p:cNvPr>
            <p:cNvSpPr/>
            <p:nvPr/>
          </p:nvSpPr>
          <p:spPr>
            <a:xfrm>
              <a:off x="0" y="3850105"/>
              <a:ext cx="12192000" cy="1443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3" name="椭圆 92">
              <a:extLst>
                <a:ext uri="{FF2B5EF4-FFF2-40B4-BE49-F238E27FC236}">
                  <a16:creationId xmlns:a16="http://schemas.microsoft.com/office/drawing/2014/main" id="{32B5500B-D4A1-40B9-AA9B-C98B4A1E7EEA}"/>
                </a:ext>
              </a:extLst>
            </p:cNvPr>
            <p:cNvSpPr/>
            <p:nvPr/>
          </p:nvSpPr>
          <p:spPr>
            <a:xfrm>
              <a:off x="1490557"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4" name="椭圆 93">
              <a:extLst>
                <a:ext uri="{FF2B5EF4-FFF2-40B4-BE49-F238E27FC236}">
                  <a16:creationId xmlns:a16="http://schemas.microsoft.com/office/drawing/2014/main" id="{E940D4B2-FA40-4F6A-B4E2-D5E5775A99FD}"/>
                </a:ext>
              </a:extLst>
            </p:cNvPr>
            <p:cNvSpPr/>
            <p:nvPr/>
          </p:nvSpPr>
          <p:spPr>
            <a:xfrm>
              <a:off x="1419726"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5" name="椭圆 94">
              <a:extLst>
                <a:ext uri="{FF2B5EF4-FFF2-40B4-BE49-F238E27FC236}">
                  <a16:creationId xmlns:a16="http://schemas.microsoft.com/office/drawing/2014/main" id="{A7C9311B-52BE-4C5B-B2EB-885F7829A98A}"/>
                </a:ext>
              </a:extLst>
            </p:cNvPr>
            <p:cNvSpPr/>
            <p:nvPr/>
          </p:nvSpPr>
          <p:spPr>
            <a:xfrm>
              <a:off x="3176073" y="383807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6" name="椭圆 95">
              <a:extLst>
                <a:ext uri="{FF2B5EF4-FFF2-40B4-BE49-F238E27FC236}">
                  <a16:creationId xmlns:a16="http://schemas.microsoft.com/office/drawing/2014/main" id="{2B33FD50-EADF-4103-B687-F8B51987881F}"/>
                </a:ext>
              </a:extLst>
            </p:cNvPr>
            <p:cNvSpPr/>
            <p:nvPr/>
          </p:nvSpPr>
          <p:spPr>
            <a:xfrm>
              <a:off x="3105242" y="375385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7" name="椭圆 96">
              <a:extLst>
                <a:ext uri="{FF2B5EF4-FFF2-40B4-BE49-F238E27FC236}">
                  <a16:creationId xmlns:a16="http://schemas.microsoft.com/office/drawing/2014/main" id="{E7188EDA-45C5-400C-8FF8-02E26490E577}"/>
                </a:ext>
              </a:extLst>
            </p:cNvPr>
            <p:cNvSpPr/>
            <p:nvPr/>
          </p:nvSpPr>
          <p:spPr>
            <a:xfrm>
              <a:off x="4932419" y="3854450"/>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8" name="椭圆 97">
              <a:extLst>
                <a:ext uri="{FF2B5EF4-FFF2-40B4-BE49-F238E27FC236}">
                  <a16:creationId xmlns:a16="http://schemas.microsoft.com/office/drawing/2014/main" id="{745AEB0E-AB4C-4859-B82A-96AFF68ABFB4}"/>
                </a:ext>
              </a:extLst>
            </p:cNvPr>
            <p:cNvSpPr/>
            <p:nvPr/>
          </p:nvSpPr>
          <p:spPr>
            <a:xfrm>
              <a:off x="4861588" y="3770232"/>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99" name="椭圆 98">
              <a:extLst>
                <a:ext uri="{FF2B5EF4-FFF2-40B4-BE49-F238E27FC236}">
                  <a16:creationId xmlns:a16="http://schemas.microsoft.com/office/drawing/2014/main" id="{C9943A8A-8725-4065-9C96-51D3AD362657}"/>
                </a:ext>
              </a:extLst>
            </p:cNvPr>
            <p:cNvSpPr/>
            <p:nvPr/>
          </p:nvSpPr>
          <p:spPr>
            <a:xfrm>
              <a:off x="6594632"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00" name="椭圆 99">
              <a:extLst>
                <a:ext uri="{FF2B5EF4-FFF2-40B4-BE49-F238E27FC236}">
                  <a16:creationId xmlns:a16="http://schemas.microsoft.com/office/drawing/2014/main" id="{A0A4B595-20F1-4971-ACDD-0C9CF6921992}"/>
                </a:ext>
              </a:extLst>
            </p:cNvPr>
            <p:cNvSpPr/>
            <p:nvPr/>
          </p:nvSpPr>
          <p:spPr>
            <a:xfrm>
              <a:off x="6523801"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01" name="椭圆 100">
              <a:extLst>
                <a:ext uri="{FF2B5EF4-FFF2-40B4-BE49-F238E27FC236}">
                  <a16:creationId xmlns:a16="http://schemas.microsoft.com/office/drawing/2014/main" id="{DFB64B46-C9E1-4B02-B900-325C76ED10F3}"/>
                </a:ext>
              </a:extLst>
            </p:cNvPr>
            <p:cNvSpPr/>
            <p:nvPr/>
          </p:nvSpPr>
          <p:spPr>
            <a:xfrm>
              <a:off x="8328009" y="383906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02" name="椭圆 101">
              <a:extLst>
                <a:ext uri="{FF2B5EF4-FFF2-40B4-BE49-F238E27FC236}">
                  <a16:creationId xmlns:a16="http://schemas.microsoft.com/office/drawing/2014/main" id="{AC2D23C8-1B40-4C63-BAE4-7C028B55634D}"/>
                </a:ext>
              </a:extLst>
            </p:cNvPr>
            <p:cNvSpPr/>
            <p:nvPr/>
          </p:nvSpPr>
          <p:spPr>
            <a:xfrm>
              <a:off x="8257178" y="375484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03" name="椭圆 102">
              <a:extLst>
                <a:ext uri="{FF2B5EF4-FFF2-40B4-BE49-F238E27FC236}">
                  <a16:creationId xmlns:a16="http://schemas.microsoft.com/office/drawing/2014/main" id="{5C9F82F5-82F1-46A1-933E-6820F96742AC}"/>
                </a:ext>
              </a:extLst>
            </p:cNvPr>
            <p:cNvSpPr/>
            <p:nvPr/>
          </p:nvSpPr>
          <p:spPr>
            <a:xfrm>
              <a:off x="10276753" y="385109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04" name="椭圆 103">
              <a:extLst>
                <a:ext uri="{FF2B5EF4-FFF2-40B4-BE49-F238E27FC236}">
                  <a16:creationId xmlns:a16="http://schemas.microsoft.com/office/drawing/2014/main" id="{96DCB039-0C4C-4EE8-8C62-43710036F803}"/>
                </a:ext>
              </a:extLst>
            </p:cNvPr>
            <p:cNvSpPr/>
            <p:nvPr/>
          </p:nvSpPr>
          <p:spPr>
            <a:xfrm>
              <a:off x="10205922" y="376688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cxnSp>
          <p:nvCxnSpPr>
            <p:cNvPr id="105" name="直接连接符 104">
              <a:extLst>
                <a:ext uri="{FF2B5EF4-FFF2-40B4-BE49-F238E27FC236}">
                  <a16:creationId xmlns:a16="http://schemas.microsoft.com/office/drawing/2014/main" id="{7698337A-697A-4404-95F3-725714249312}"/>
                </a:ext>
              </a:extLst>
            </p:cNvPr>
            <p:cNvCxnSpPr>
              <a:cxnSpLocks/>
              <a:endCxn id="94" idx="0"/>
            </p:cNvCxnSpPr>
            <p:nvPr/>
          </p:nvCxnSpPr>
          <p:spPr>
            <a:xfrm>
              <a:off x="1588169" y="3026621"/>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6" name="TextBox 13">
              <a:extLst>
                <a:ext uri="{FF2B5EF4-FFF2-40B4-BE49-F238E27FC236}">
                  <a16:creationId xmlns:a16="http://schemas.microsoft.com/office/drawing/2014/main" id="{29D68CA6-EE51-4864-B6BD-F19C331D8D11}"/>
                </a:ext>
              </a:extLst>
            </p:cNvPr>
            <p:cNvSpPr txBox="1"/>
            <p:nvPr/>
          </p:nvSpPr>
          <p:spPr>
            <a:xfrm>
              <a:off x="206271" y="2760098"/>
              <a:ext cx="2750402"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坚持中国共产党的领导</a:t>
              </a:r>
            </a:p>
          </p:txBody>
        </p:sp>
        <p:cxnSp>
          <p:nvCxnSpPr>
            <p:cNvPr id="107" name="直接连接符 106">
              <a:extLst>
                <a:ext uri="{FF2B5EF4-FFF2-40B4-BE49-F238E27FC236}">
                  <a16:creationId xmlns:a16="http://schemas.microsoft.com/office/drawing/2014/main" id="{FE196A70-739C-45E8-A0AE-38C66BF32CA9}"/>
                </a:ext>
              </a:extLst>
            </p:cNvPr>
            <p:cNvCxnSpPr>
              <a:cxnSpLocks/>
            </p:cNvCxnSpPr>
            <p:nvPr/>
          </p:nvCxnSpPr>
          <p:spPr>
            <a:xfrm>
              <a:off x="3268081" y="4115798"/>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8" name="TextBox 13">
              <a:extLst>
                <a:ext uri="{FF2B5EF4-FFF2-40B4-BE49-F238E27FC236}">
                  <a16:creationId xmlns:a16="http://schemas.microsoft.com/office/drawing/2014/main" id="{9ED00D52-29DE-438D-8FE0-DD9BB6CF2602}"/>
                </a:ext>
              </a:extLst>
            </p:cNvPr>
            <p:cNvSpPr txBox="1"/>
            <p:nvPr/>
          </p:nvSpPr>
          <p:spPr>
            <a:xfrm>
              <a:off x="1892880" y="4853510"/>
              <a:ext cx="2750402"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坚持人民政协性质定位</a:t>
              </a:r>
            </a:p>
          </p:txBody>
        </p:sp>
        <p:cxnSp>
          <p:nvCxnSpPr>
            <p:cNvPr id="109" name="直接连接符 108">
              <a:extLst>
                <a:ext uri="{FF2B5EF4-FFF2-40B4-BE49-F238E27FC236}">
                  <a16:creationId xmlns:a16="http://schemas.microsoft.com/office/drawing/2014/main" id="{68961B90-458B-499A-9ED2-1644FE5E4A64}"/>
                </a:ext>
              </a:extLst>
            </p:cNvPr>
            <p:cNvCxnSpPr>
              <a:cxnSpLocks/>
            </p:cNvCxnSpPr>
            <p:nvPr/>
          </p:nvCxnSpPr>
          <p:spPr>
            <a:xfrm>
              <a:off x="5011308" y="300466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3">
              <a:extLst>
                <a:ext uri="{FF2B5EF4-FFF2-40B4-BE49-F238E27FC236}">
                  <a16:creationId xmlns:a16="http://schemas.microsoft.com/office/drawing/2014/main" id="{F44BE7D2-9ED4-4382-8FE0-8DEEB48BDF13}"/>
                </a:ext>
              </a:extLst>
            </p:cNvPr>
            <p:cNvSpPr txBox="1"/>
            <p:nvPr/>
          </p:nvSpPr>
          <p:spPr>
            <a:xfrm>
              <a:off x="3629410" y="2738142"/>
              <a:ext cx="2750402"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坚持围绕中心、服务大局</a:t>
              </a:r>
            </a:p>
          </p:txBody>
        </p:sp>
        <p:cxnSp>
          <p:nvCxnSpPr>
            <p:cNvPr id="111" name="直接连接符 110">
              <a:extLst>
                <a:ext uri="{FF2B5EF4-FFF2-40B4-BE49-F238E27FC236}">
                  <a16:creationId xmlns:a16="http://schemas.microsoft.com/office/drawing/2014/main" id="{E46D0B1C-0841-412A-87FD-3AB3640B9166}"/>
                </a:ext>
              </a:extLst>
            </p:cNvPr>
            <p:cNvCxnSpPr>
              <a:cxnSpLocks/>
            </p:cNvCxnSpPr>
            <p:nvPr/>
          </p:nvCxnSpPr>
          <p:spPr>
            <a:xfrm>
              <a:off x="8409083" y="300132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2" name="TextBox 13">
              <a:extLst>
                <a:ext uri="{FF2B5EF4-FFF2-40B4-BE49-F238E27FC236}">
                  <a16:creationId xmlns:a16="http://schemas.microsoft.com/office/drawing/2014/main" id="{A93EE902-79C6-4F21-A155-63CBBA921F6B}"/>
                </a:ext>
              </a:extLst>
            </p:cNvPr>
            <p:cNvSpPr txBox="1"/>
            <p:nvPr/>
          </p:nvSpPr>
          <p:spPr>
            <a:xfrm>
              <a:off x="7027184" y="2734802"/>
              <a:ext cx="3576637"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坚持在继承中发展、在发展中创新</a:t>
              </a:r>
            </a:p>
          </p:txBody>
        </p:sp>
        <p:cxnSp>
          <p:nvCxnSpPr>
            <p:cNvPr id="113" name="直接连接符 112">
              <a:extLst>
                <a:ext uri="{FF2B5EF4-FFF2-40B4-BE49-F238E27FC236}">
                  <a16:creationId xmlns:a16="http://schemas.microsoft.com/office/drawing/2014/main" id="{5B025020-73AE-4AB8-9707-450534C2A42D}"/>
                </a:ext>
              </a:extLst>
            </p:cNvPr>
            <p:cNvCxnSpPr>
              <a:cxnSpLocks/>
            </p:cNvCxnSpPr>
            <p:nvPr/>
          </p:nvCxnSpPr>
          <p:spPr>
            <a:xfrm>
              <a:off x="669088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4" name="TextBox 13">
              <a:extLst>
                <a:ext uri="{FF2B5EF4-FFF2-40B4-BE49-F238E27FC236}">
                  <a16:creationId xmlns:a16="http://schemas.microsoft.com/office/drawing/2014/main" id="{3F083450-189E-42F0-B1EF-9380DB9B2129}"/>
                </a:ext>
              </a:extLst>
            </p:cNvPr>
            <p:cNvSpPr txBox="1"/>
            <p:nvPr/>
          </p:nvSpPr>
          <p:spPr>
            <a:xfrm>
              <a:off x="5315687" y="4835499"/>
              <a:ext cx="2750402"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坚持团结和民主两大主题</a:t>
              </a:r>
            </a:p>
          </p:txBody>
        </p:sp>
        <p:cxnSp>
          <p:nvCxnSpPr>
            <p:cNvPr id="115" name="直接连接符 114">
              <a:extLst>
                <a:ext uri="{FF2B5EF4-FFF2-40B4-BE49-F238E27FC236}">
                  <a16:creationId xmlns:a16="http://schemas.microsoft.com/office/drawing/2014/main" id="{A4B1C6A3-D2D8-429F-AEE3-AA3325FFAEB5}"/>
                </a:ext>
              </a:extLst>
            </p:cNvPr>
            <p:cNvCxnSpPr>
              <a:cxnSpLocks/>
            </p:cNvCxnSpPr>
            <p:nvPr/>
          </p:nvCxnSpPr>
          <p:spPr>
            <a:xfrm>
              <a:off x="1038173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6" name="TextBox 13">
              <a:extLst>
                <a:ext uri="{FF2B5EF4-FFF2-40B4-BE49-F238E27FC236}">
                  <a16:creationId xmlns:a16="http://schemas.microsoft.com/office/drawing/2014/main" id="{93362A36-6F45-4920-ACF7-ADE9681014DB}"/>
                </a:ext>
              </a:extLst>
            </p:cNvPr>
            <p:cNvSpPr txBox="1"/>
            <p:nvPr/>
          </p:nvSpPr>
          <p:spPr>
            <a:xfrm>
              <a:off x="9006537" y="4835499"/>
              <a:ext cx="2750402" cy="338554"/>
            </a:xfrm>
            <a:prstGeom prst="rect">
              <a:avLst/>
            </a:prstGeom>
            <a:solidFill>
              <a:srgbClr val="C00000"/>
            </a:solid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坚持发挥政协委员主体作用</a:t>
              </a:r>
            </a:p>
          </p:txBody>
        </p:sp>
      </p:grpSp>
    </p:spTree>
    <p:extLst>
      <p:ext uri="{BB962C8B-B14F-4D97-AF65-F5344CB8AC3E}">
        <p14:creationId xmlns:p14="http://schemas.microsoft.com/office/powerpoint/2010/main" val="132062088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750"/>
                                        <p:tgtEl>
                                          <p:spTgt spid="91"/>
                                        </p:tgtEl>
                                      </p:cBhvr>
                                    </p:animEffect>
                                    <p:anim calcmode="lin" valueType="num">
                                      <p:cBhvr>
                                        <p:cTn id="8" dur="750" fill="hold"/>
                                        <p:tgtEl>
                                          <p:spTgt spid="91"/>
                                        </p:tgtEl>
                                        <p:attrNameLst>
                                          <p:attrName>ppt_x</p:attrName>
                                        </p:attrNameLst>
                                      </p:cBhvr>
                                      <p:tavLst>
                                        <p:tav tm="0">
                                          <p:val>
                                            <p:strVal val="#ppt_x"/>
                                          </p:val>
                                        </p:tav>
                                        <p:tav tm="100000">
                                          <p:val>
                                            <p:strVal val="#ppt_x"/>
                                          </p:val>
                                        </p:tav>
                                      </p:tavLst>
                                    </p:anim>
                                    <p:anim calcmode="lin" valueType="num">
                                      <p:cBhvr>
                                        <p:cTn id="9" dur="75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1" name="任意多边形 5">
            <a:extLst>
              <a:ext uri="{FF2B5EF4-FFF2-40B4-BE49-F238E27FC236}">
                <a16:creationId xmlns:a16="http://schemas.microsoft.com/office/drawing/2014/main" id="{BD95BDAD-D5CA-4C7F-8641-FEB5963C5365}"/>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32" name="组合 31">
            <a:extLst>
              <a:ext uri="{FF2B5EF4-FFF2-40B4-BE49-F238E27FC236}">
                <a16:creationId xmlns:a16="http://schemas.microsoft.com/office/drawing/2014/main" id="{4D63CF96-8A84-4EEF-A6E2-7D531B7C05ED}"/>
              </a:ext>
            </a:extLst>
          </p:cNvPr>
          <p:cNvGrpSpPr/>
          <p:nvPr/>
        </p:nvGrpSpPr>
        <p:grpSpPr>
          <a:xfrm>
            <a:off x="628235" y="1411307"/>
            <a:ext cx="828805" cy="828802"/>
            <a:chOff x="5613944" y="2348233"/>
            <a:chExt cx="920788" cy="920788"/>
          </a:xfrm>
          <a:solidFill>
            <a:srgbClr val="C7000B"/>
          </a:solidFill>
        </p:grpSpPr>
        <p:sp>
          <p:nvSpPr>
            <p:cNvPr id="33" name="椭圆 32">
              <a:extLst>
                <a:ext uri="{FF2B5EF4-FFF2-40B4-BE49-F238E27FC236}">
                  <a16:creationId xmlns:a16="http://schemas.microsoft.com/office/drawing/2014/main" id="{514CD812-F3A1-489D-B86D-E788A08051BB}"/>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34" name="TextBox 20">
              <a:extLst>
                <a:ext uri="{FF2B5EF4-FFF2-40B4-BE49-F238E27FC236}">
                  <a16:creationId xmlns:a16="http://schemas.microsoft.com/office/drawing/2014/main" id="{6086B14E-FE0F-44E0-92FF-D563ADDC5885}"/>
                </a:ext>
              </a:extLst>
            </p:cNvPr>
            <p:cNvSpPr txBox="1"/>
            <p:nvPr/>
          </p:nvSpPr>
          <p:spPr>
            <a:xfrm>
              <a:off x="5888236" y="2470132"/>
              <a:ext cx="372210" cy="638209"/>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01</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35" name="Group 28">
            <a:extLst>
              <a:ext uri="{FF2B5EF4-FFF2-40B4-BE49-F238E27FC236}">
                <a16:creationId xmlns:a16="http://schemas.microsoft.com/office/drawing/2014/main" id="{625597A0-712E-40E4-AA65-4CF92C23A88A}"/>
              </a:ext>
            </a:extLst>
          </p:cNvPr>
          <p:cNvGrpSpPr>
            <a:grpSpLocks/>
          </p:cNvGrpSpPr>
          <p:nvPr/>
        </p:nvGrpSpPr>
        <p:grpSpPr bwMode="auto">
          <a:xfrm>
            <a:off x="1822283" y="1432791"/>
            <a:ext cx="9632527" cy="889531"/>
            <a:chOff x="816" y="2304"/>
            <a:chExt cx="1440" cy="448"/>
          </a:xfrm>
        </p:grpSpPr>
        <p:sp>
          <p:nvSpPr>
            <p:cNvPr id="36" name="Freeform: Shape 29">
              <a:extLst>
                <a:ext uri="{FF2B5EF4-FFF2-40B4-BE49-F238E27FC236}">
                  <a16:creationId xmlns:a16="http://schemas.microsoft.com/office/drawing/2014/main" id="{F09E95CD-75EC-4F78-A302-EA0170E1403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37" name="Rectangle 30">
              <a:extLst>
                <a:ext uri="{FF2B5EF4-FFF2-40B4-BE49-F238E27FC236}">
                  <a16:creationId xmlns:a16="http://schemas.microsoft.com/office/drawing/2014/main" id="{CB793B1B-9C4C-4BEE-A57C-2D5228C251A8}"/>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坚持中国共产党的领导，这是人民政协必须恪守的根本政治原则</a:t>
              </a:r>
            </a:p>
          </p:txBody>
        </p:sp>
      </p:grpSp>
      <p:sp>
        <p:nvSpPr>
          <p:cNvPr id="38" name="TextBox 43">
            <a:extLst>
              <a:ext uri="{FF2B5EF4-FFF2-40B4-BE49-F238E27FC236}">
                <a16:creationId xmlns:a16="http://schemas.microsoft.com/office/drawing/2014/main" id="{A681F037-F1B4-4530-BE1A-04FAA3E0E85D}"/>
              </a:ext>
            </a:extLst>
          </p:cNvPr>
          <p:cNvSpPr txBox="1"/>
          <p:nvPr/>
        </p:nvSpPr>
        <p:spPr>
          <a:xfrm>
            <a:off x="1822282" y="2386837"/>
            <a:ext cx="9632527" cy="830997"/>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endPar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endParaRPr>
          </a:p>
        </p:txBody>
      </p:sp>
      <p:grpSp>
        <p:nvGrpSpPr>
          <p:cNvPr id="39" name="组合 38">
            <a:extLst>
              <a:ext uri="{FF2B5EF4-FFF2-40B4-BE49-F238E27FC236}">
                <a16:creationId xmlns:a16="http://schemas.microsoft.com/office/drawing/2014/main" id="{2DF45A34-0247-4AD3-9CB5-4CA3AD9C548D}"/>
              </a:ext>
            </a:extLst>
          </p:cNvPr>
          <p:cNvGrpSpPr/>
          <p:nvPr/>
        </p:nvGrpSpPr>
        <p:grpSpPr>
          <a:xfrm>
            <a:off x="1475024" y="3291142"/>
            <a:ext cx="10049585" cy="921585"/>
            <a:chOff x="2771800" y="1578188"/>
            <a:chExt cx="8251610" cy="760726"/>
          </a:xfrm>
        </p:grpSpPr>
        <p:sp>
          <p:nvSpPr>
            <p:cNvPr id="40" name="圆角矩形 14">
              <a:extLst>
                <a:ext uri="{FF2B5EF4-FFF2-40B4-BE49-F238E27FC236}">
                  <a16:creationId xmlns:a16="http://schemas.microsoft.com/office/drawing/2014/main" id="{7B48CBDC-C250-4424-BF22-8797A1D8527F}"/>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a:cs typeface="+mn-cs"/>
              </a:endParaRPr>
            </a:p>
          </p:txBody>
        </p:sp>
        <p:sp>
          <p:nvSpPr>
            <p:cNvPr id="41" name="TextBox 14">
              <a:extLst>
                <a:ext uri="{FF2B5EF4-FFF2-40B4-BE49-F238E27FC236}">
                  <a16:creationId xmlns:a16="http://schemas.microsoft.com/office/drawing/2014/main" id="{7D406498-AD11-4EB3-973B-CAFB92FD2E69}"/>
                </a:ext>
              </a:extLst>
            </p:cNvPr>
            <p:cNvSpPr txBox="1"/>
            <p:nvPr/>
          </p:nvSpPr>
          <p:spPr>
            <a:xfrm>
              <a:off x="2895411" y="1788621"/>
              <a:ext cx="393322" cy="338794"/>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rPr>
                <a:t>01</a:t>
              </a:r>
              <a:endParaRPr kumimoji="0" lang="zh-CN" altLang="en-US"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endParaRPr>
            </a:p>
          </p:txBody>
        </p:sp>
        <p:sp>
          <p:nvSpPr>
            <p:cNvPr id="42" name="矩形 41">
              <a:extLst>
                <a:ext uri="{FF2B5EF4-FFF2-40B4-BE49-F238E27FC236}">
                  <a16:creationId xmlns:a16="http://schemas.microsoft.com/office/drawing/2014/main" id="{686A379C-C995-4D06-B528-3A3020A998C0}"/>
                </a:ext>
              </a:extLst>
            </p:cNvPr>
            <p:cNvSpPr/>
            <p:nvPr/>
          </p:nvSpPr>
          <p:spPr>
            <a:xfrm>
              <a:off x="4228024" y="1578188"/>
              <a:ext cx="6600825" cy="760726"/>
            </a:xfrm>
            <a:prstGeom prst="rect">
              <a:avLst/>
            </a:prstGeom>
            <a:noFill/>
            <a:ln w="12700" cap="flat" cmpd="sng" algn="ctr">
              <a:noFill/>
              <a:prstDash val="solid"/>
            </a:ln>
            <a:effectLst/>
          </p:spPr>
          <p:txBody>
            <a:bodyPr lIns="0" tIns="0" rIns="0" bIns="0"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Calibri" panose="020F0502020204030204"/>
                  <a:ea typeface="微软雅黑"/>
                  <a:cs typeface="+mn-cs"/>
                </a:rPr>
                <a:t>坚决维护以习近平同志为核心的中共中央权威和集中统一领导</a:t>
              </a:r>
            </a:p>
          </p:txBody>
        </p:sp>
      </p:grpSp>
      <p:grpSp>
        <p:nvGrpSpPr>
          <p:cNvPr id="43" name="组合 42">
            <a:extLst>
              <a:ext uri="{FF2B5EF4-FFF2-40B4-BE49-F238E27FC236}">
                <a16:creationId xmlns:a16="http://schemas.microsoft.com/office/drawing/2014/main" id="{74852CE0-9685-49C8-B59C-1ABC275F2823}"/>
              </a:ext>
            </a:extLst>
          </p:cNvPr>
          <p:cNvGrpSpPr/>
          <p:nvPr/>
        </p:nvGrpSpPr>
        <p:grpSpPr>
          <a:xfrm>
            <a:off x="1475024" y="4040176"/>
            <a:ext cx="10049585" cy="921585"/>
            <a:chOff x="2771800" y="1569670"/>
            <a:chExt cx="8251610" cy="760726"/>
          </a:xfrm>
        </p:grpSpPr>
        <p:sp>
          <p:nvSpPr>
            <p:cNvPr id="44" name="圆角矩形 18">
              <a:extLst>
                <a:ext uri="{FF2B5EF4-FFF2-40B4-BE49-F238E27FC236}">
                  <a16:creationId xmlns:a16="http://schemas.microsoft.com/office/drawing/2014/main" id="{8BE18ADD-9CDC-4A70-8856-95BBC49990D8}"/>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a:cs typeface="+mn-cs"/>
              </a:endParaRPr>
            </a:p>
          </p:txBody>
        </p:sp>
        <p:sp>
          <p:nvSpPr>
            <p:cNvPr id="45" name="TextBox 14">
              <a:extLst>
                <a:ext uri="{FF2B5EF4-FFF2-40B4-BE49-F238E27FC236}">
                  <a16:creationId xmlns:a16="http://schemas.microsoft.com/office/drawing/2014/main" id="{16CFCF72-D767-41B3-B146-47D637690FA4}"/>
                </a:ext>
              </a:extLst>
            </p:cNvPr>
            <p:cNvSpPr txBox="1"/>
            <p:nvPr/>
          </p:nvSpPr>
          <p:spPr>
            <a:xfrm>
              <a:off x="2895411" y="1788621"/>
              <a:ext cx="393322" cy="338794"/>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rPr>
                <a:t>02</a:t>
              </a:r>
              <a:endParaRPr kumimoji="0" lang="zh-CN" altLang="en-US"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endParaRPr>
            </a:p>
          </p:txBody>
        </p:sp>
        <p:sp>
          <p:nvSpPr>
            <p:cNvPr id="46" name="矩形 45">
              <a:extLst>
                <a:ext uri="{FF2B5EF4-FFF2-40B4-BE49-F238E27FC236}">
                  <a16:creationId xmlns:a16="http://schemas.microsoft.com/office/drawing/2014/main" id="{56AE9882-790E-421D-8077-242DD19B0F3A}"/>
                </a:ext>
              </a:extLst>
            </p:cNvPr>
            <p:cNvSpPr/>
            <p:nvPr/>
          </p:nvSpPr>
          <p:spPr>
            <a:xfrm>
              <a:off x="4228023" y="1569670"/>
              <a:ext cx="6600826" cy="760726"/>
            </a:xfrm>
            <a:prstGeom prst="rect">
              <a:avLst/>
            </a:prstGeom>
            <a:noFill/>
            <a:ln w="12700" cap="flat" cmpd="sng" algn="ctr">
              <a:noFill/>
              <a:prstDash val="solid"/>
            </a:ln>
            <a:effectLst/>
          </p:spPr>
          <p:txBody>
            <a:bodyPr lIns="0" tIns="0" rIns="0" bIns="0"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Calibri" panose="020F0502020204030204"/>
                  <a:ea typeface="微软雅黑"/>
                  <a:cs typeface="+mn-cs"/>
                </a:rPr>
                <a:t>坚持和完善中国共产党领导的多党合作和政治协商制度</a:t>
              </a:r>
            </a:p>
          </p:txBody>
        </p:sp>
      </p:grpSp>
      <p:grpSp>
        <p:nvGrpSpPr>
          <p:cNvPr id="47" name="组合 46">
            <a:extLst>
              <a:ext uri="{FF2B5EF4-FFF2-40B4-BE49-F238E27FC236}">
                <a16:creationId xmlns:a16="http://schemas.microsoft.com/office/drawing/2014/main" id="{558AF436-0003-452E-AC8A-9CB2D738F32B}"/>
              </a:ext>
            </a:extLst>
          </p:cNvPr>
          <p:cNvGrpSpPr/>
          <p:nvPr/>
        </p:nvGrpSpPr>
        <p:grpSpPr>
          <a:xfrm>
            <a:off x="1475023" y="4784547"/>
            <a:ext cx="10150899" cy="921585"/>
            <a:chOff x="2771800" y="1570074"/>
            <a:chExt cx="8334797" cy="760726"/>
          </a:xfrm>
        </p:grpSpPr>
        <p:sp>
          <p:nvSpPr>
            <p:cNvPr id="48" name="圆角矩形 22">
              <a:extLst>
                <a:ext uri="{FF2B5EF4-FFF2-40B4-BE49-F238E27FC236}">
                  <a16:creationId xmlns:a16="http://schemas.microsoft.com/office/drawing/2014/main" id="{C3E66B71-AF7D-4053-822E-23AA7F62FF44}"/>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a:cs typeface="+mn-cs"/>
              </a:endParaRPr>
            </a:p>
          </p:txBody>
        </p:sp>
        <p:sp>
          <p:nvSpPr>
            <p:cNvPr id="49" name="TextBox 14">
              <a:extLst>
                <a:ext uri="{FF2B5EF4-FFF2-40B4-BE49-F238E27FC236}">
                  <a16:creationId xmlns:a16="http://schemas.microsoft.com/office/drawing/2014/main" id="{E5340BEA-BD0F-498C-9F5E-642AD67CE25C}"/>
                </a:ext>
              </a:extLst>
            </p:cNvPr>
            <p:cNvSpPr txBox="1"/>
            <p:nvPr/>
          </p:nvSpPr>
          <p:spPr>
            <a:xfrm>
              <a:off x="2895411" y="1788619"/>
              <a:ext cx="393322" cy="338793"/>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rPr>
                <a:t>03</a:t>
              </a:r>
              <a:endParaRPr kumimoji="0" lang="zh-CN" altLang="en-US"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endParaRPr>
            </a:p>
          </p:txBody>
        </p:sp>
        <p:sp>
          <p:nvSpPr>
            <p:cNvPr id="50" name="矩形 49">
              <a:extLst>
                <a:ext uri="{FF2B5EF4-FFF2-40B4-BE49-F238E27FC236}">
                  <a16:creationId xmlns:a16="http://schemas.microsoft.com/office/drawing/2014/main" id="{0A8F3D4F-ADDB-4757-A9F2-CB778F251D7F}"/>
                </a:ext>
              </a:extLst>
            </p:cNvPr>
            <p:cNvSpPr/>
            <p:nvPr/>
          </p:nvSpPr>
          <p:spPr>
            <a:xfrm>
              <a:off x="4229546" y="1570074"/>
              <a:ext cx="6877051" cy="760726"/>
            </a:xfrm>
            <a:prstGeom prst="rect">
              <a:avLst/>
            </a:prstGeom>
            <a:noFill/>
            <a:ln w="12700" cap="flat" cmpd="sng" algn="ctr">
              <a:noFill/>
              <a:prstDash val="solid"/>
            </a:ln>
            <a:effectLst/>
          </p:spPr>
          <p:txBody>
            <a:bodyPr lIns="0" tIns="0" rIns="0" bIns="0"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Calibri" panose="020F0502020204030204"/>
                  <a:ea typeface="微软雅黑"/>
                  <a:cs typeface="+mn-cs"/>
                </a:rPr>
                <a:t>坚持和运用好协商民主这一实现党的领导的重要方式</a:t>
              </a:r>
            </a:p>
          </p:txBody>
        </p:sp>
      </p:grpSp>
      <p:grpSp>
        <p:nvGrpSpPr>
          <p:cNvPr id="51" name="组合 50">
            <a:extLst>
              <a:ext uri="{FF2B5EF4-FFF2-40B4-BE49-F238E27FC236}">
                <a16:creationId xmlns:a16="http://schemas.microsoft.com/office/drawing/2014/main" id="{4ADD43C6-1C5A-4B90-A5C1-32EBAFA44EE1}"/>
              </a:ext>
            </a:extLst>
          </p:cNvPr>
          <p:cNvGrpSpPr/>
          <p:nvPr/>
        </p:nvGrpSpPr>
        <p:grpSpPr>
          <a:xfrm>
            <a:off x="1475025" y="5476137"/>
            <a:ext cx="10558321" cy="921585"/>
            <a:chOff x="2771800" y="1527656"/>
            <a:chExt cx="8669328" cy="760726"/>
          </a:xfrm>
        </p:grpSpPr>
        <p:sp>
          <p:nvSpPr>
            <p:cNvPr id="52" name="圆角矩形 26">
              <a:extLst>
                <a:ext uri="{FF2B5EF4-FFF2-40B4-BE49-F238E27FC236}">
                  <a16:creationId xmlns:a16="http://schemas.microsoft.com/office/drawing/2014/main" id="{5A958AB3-F963-42AD-B888-00CC193EF5F7}"/>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Calibri" panose="020F0502020204030204"/>
                <a:ea typeface="微软雅黑"/>
                <a:cs typeface="+mn-cs"/>
              </a:endParaRPr>
            </a:p>
          </p:txBody>
        </p:sp>
        <p:sp>
          <p:nvSpPr>
            <p:cNvPr id="53" name="TextBox 14">
              <a:extLst>
                <a:ext uri="{FF2B5EF4-FFF2-40B4-BE49-F238E27FC236}">
                  <a16:creationId xmlns:a16="http://schemas.microsoft.com/office/drawing/2014/main" id="{11EEC798-DDB8-471A-BA4F-E443772A05F2}"/>
                </a:ext>
              </a:extLst>
            </p:cNvPr>
            <p:cNvSpPr txBox="1"/>
            <p:nvPr/>
          </p:nvSpPr>
          <p:spPr>
            <a:xfrm>
              <a:off x="2895411" y="1788621"/>
              <a:ext cx="393322" cy="338794"/>
            </a:xfrm>
            <a:prstGeom prst="rect">
              <a:avLst/>
            </a:prstGeom>
            <a:noFill/>
          </p:spPr>
          <p:txBody>
            <a:bodyPr wrap="square" lIns="0" tIns="0" rIns="0" bIns="0" rtlCol="0" anchor="ct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rPr>
                <a:t>04</a:t>
              </a:r>
              <a:endParaRPr kumimoji="0" lang="zh-CN" altLang="en-US" sz="2667" b="0" i="0" u="none" strike="noStrike" kern="0" cap="none" spc="0" normalizeH="0" baseline="0" noProof="0" dirty="0">
                <a:ln>
                  <a:noFill/>
                </a:ln>
                <a:solidFill>
                  <a:srgbClr val="C00000"/>
                </a:solidFill>
                <a:effectLst/>
                <a:uLnTx/>
                <a:uFillTx/>
                <a:latin typeface="Impact" panose="020B0806030902050204" pitchFamily="34" charset="0"/>
                <a:ea typeface="微软雅黑" panose="020B0503020204020204" pitchFamily="34" charset="-122"/>
                <a:cs typeface="+mn-cs"/>
              </a:endParaRPr>
            </a:p>
          </p:txBody>
        </p:sp>
        <p:sp>
          <p:nvSpPr>
            <p:cNvPr id="54" name="矩形 53">
              <a:extLst>
                <a:ext uri="{FF2B5EF4-FFF2-40B4-BE49-F238E27FC236}">
                  <a16:creationId xmlns:a16="http://schemas.microsoft.com/office/drawing/2014/main" id="{B95C18FC-7684-4FC1-8E7D-C74934654E48}"/>
                </a:ext>
              </a:extLst>
            </p:cNvPr>
            <p:cNvSpPr/>
            <p:nvPr/>
          </p:nvSpPr>
          <p:spPr>
            <a:xfrm>
              <a:off x="4185668" y="1527656"/>
              <a:ext cx="7255460" cy="760726"/>
            </a:xfrm>
            <a:prstGeom prst="rect">
              <a:avLst/>
            </a:prstGeom>
            <a:noFill/>
            <a:ln w="12700" cap="flat" cmpd="sng" algn="ctr">
              <a:noFill/>
              <a:prstDash val="solid"/>
            </a:ln>
            <a:effectLst/>
          </p:spPr>
          <p:txBody>
            <a:bodyPr lIns="0" tIns="0" rIns="0" bIns="0"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Calibri" panose="020F0502020204030204"/>
                  <a:ea typeface="微软雅黑"/>
                  <a:cs typeface="+mn-cs"/>
                </a:rPr>
                <a:t>政协党组织团结带领广大委员坚定贯彻执行党的基本理论、基本路线、基本方略</a:t>
              </a:r>
            </a:p>
          </p:txBody>
        </p:sp>
      </p:grpSp>
      <p:sp>
        <p:nvSpPr>
          <p:cNvPr id="55" name="圆角矩形 29">
            <a:extLst>
              <a:ext uri="{FF2B5EF4-FFF2-40B4-BE49-F238E27FC236}">
                <a16:creationId xmlns:a16="http://schemas.microsoft.com/office/drawing/2014/main" id="{1ADC5390-1CED-417B-9C6F-26CE94635226}"/>
              </a:ext>
            </a:extLst>
          </p:cNvPr>
          <p:cNvSpPr/>
          <p:nvPr/>
        </p:nvSpPr>
        <p:spPr>
          <a:xfrm>
            <a:off x="2164269" y="356851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体现为</a:t>
            </a:r>
          </a:p>
        </p:txBody>
      </p:sp>
      <p:sp>
        <p:nvSpPr>
          <p:cNvPr id="56" name="圆角矩形 30">
            <a:extLst>
              <a:ext uri="{FF2B5EF4-FFF2-40B4-BE49-F238E27FC236}">
                <a16:creationId xmlns:a16="http://schemas.microsoft.com/office/drawing/2014/main" id="{03EAF0AD-4A98-4A96-9CA9-CD8DD01FEB9E}"/>
              </a:ext>
            </a:extLst>
          </p:cNvPr>
          <p:cNvSpPr/>
          <p:nvPr/>
        </p:nvSpPr>
        <p:spPr>
          <a:xfrm>
            <a:off x="2164269" y="434967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体现为</a:t>
            </a:r>
          </a:p>
        </p:txBody>
      </p:sp>
      <p:sp>
        <p:nvSpPr>
          <p:cNvPr id="57" name="圆角矩形 31">
            <a:extLst>
              <a:ext uri="{FF2B5EF4-FFF2-40B4-BE49-F238E27FC236}">
                <a16:creationId xmlns:a16="http://schemas.microsoft.com/office/drawing/2014/main" id="{EA188FC9-686D-4650-8929-8E7B0BDF0D4E}"/>
              </a:ext>
            </a:extLst>
          </p:cNvPr>
          <p:cNvSpPr/>
          <p:nvPr/>
        </p:nvSpPr>
        <p:spPr>
          <a:xfrm>
            <a:off x="2164269" y="5076615"/>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体现为</a:t>
            </a:r>
          </a:p>
        </p:txBody>
      </p:sp>
      <p:sp>
        <p:nvSpPr>
          <p:cNvPr id="58" name="圆角矩形 32">
            <a:extLst>
              <a:ext uri="{FF2B5EF4-FFF2-40B4-BE49-F238E27FC236}">
                <a16:creationId xmlns:a16="http://schemas.microsoft.com/office/drawing/2014/main" id="{6EB84E94-1072-4805-9F48-030C18509E95}"/>
              </a:ext>
            </a:extLst>
          </p:cNvPr>
          <p:cNvSpPr/>
          <p:nvPr/>
        </p:nvSpPr>
        <p:spPr>
          <a:xfrm>
            <a:off x="2164269" y="5830896"/>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体现为</a:t>
            </a:r>
          </a:p>
        </p:txBody>
      </p:sp>
    </p:spTree>
    <p:extLst>
      <p:ext uri="{BB962C8B-B14F-4D97-AF65-F5344CB8AC3E}">
        <p14:creationId xmlns:p14="http://schemas.microsoft.com/office/powerpoint/2010/main" val="15043428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ppt_x</p:attrName>
                                        </p:attrNameLst>
                                      </p:cBhvr>
                                      <p:tavLst>
                                        <p:tav tm="0">
                                          <p:val>
                                            <p:strVal val="#ppt_x-#ppt_w*1.125000"/>
                                          </p:val>
                                        </p:tav>
                                        <p:tav tm="100000">
                                          <p:val>
                                            <p:strVal val="#ppt_x"/>
                                          </p:val>
                                        </p:tav>
                                      </p:tavLst>
                                    </p:anim>
                                    <p:animEffect transition="in" filter="wipe(right)">
                                      <p:cBhvr>
                                        <p:cTn id="16" dur="500"/>
                                        <p:tgtEl>
                                          <p:spTgt spid="31"/>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strVal val="#ppt_w*0.70"/>
                                          </p:val>
                                        </p:tav>
                                        <p:tav tm="100000">
                                          <p:val>
                                            <p:strVal val="#ppt_w"/>
                                          </p:val>
                                        </p:tav>
                                      </p:tavLst>
                                    </p:anim>
                                    <p:anim calcmode="lin" valueType="num">
                                      <p:cBhvr>
                                        <p:cTn id="21" dur="1000" fill="hold"/>
                                        <p:tgtEl>
                                          <p:spTgt spid="35"/>
                                        </p:tgtEl>
                                        <p:attrNameLst>
                                          <p:attrName>ppt_h</p:attrName>
                                        </p:attrNameLst>
                                      </p:cBhvr>
                                      <p:tavLst>
                                        <p:tav tm="0">
                                          <p:val>
                                            <p:strVal val="#ppt_h"/>
                                          </p:val>
                                        </p:tav>
                                        <p:tav tm="100000">
                                          <p:val>
                                            <p:strVal val="#ppt_h"/>
                                          </p:val>
                                        </p:tav>
                                      </p:tavLst>
                                    </p:anim>
                                    <p:animEffect transition="in" filter="fade">
                                      <p:cBhvr>
                                        <p:cTn id="22" dur="1000"/>
                                        <p:tgtEl>
                                          <p:spTgt spid="3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1000"/>
                                        <p:tgtEl>
                                          <p:spTgt spid="38"/>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1000"/>
                                        <p:tgtEl>
                                          <p:spTgt spid="55"/>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1000" fill="hold"/>
                                        <p:tgtEl>
                                          <p:spTgt spid="55"/>
                                        </p:tgtEl>
                                        <p:attrNameLst>
                                          <p:attrName>ppt_w</p:attrName>
                                        </p:attrNameLst>
                                      </p:cBhvr>
                                      <p:tavLst>
                                        <p:tav tm="0">
                                          <p:val>
                                            <p:fltVal val="0"/>
                                          </p:val>
                                        </p:tav>
                                        <p:tav tm="100000">
                                          <p:val>
                                            <p:strVal val="#ppt_w"/>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Effect transition="in" filter="fade">
                                      <p:cBhvr>
                                        <p:cTn id="35" dur="1000"/>
                                        <p:tgtEl>
                                          <p:spTgt spid="55"/>
                                        </p:tgtEl>
                                      </p:cBhvr>
                                    </p:animEffect>
                                  </p:childTnLst>
                                </p:cTn>
                              </p:par>
                              <p:par>
                                <p:cTn id="36" presetID="35" presetClass="path" presetSubtype="0" accel="50000" decel="50000" fill="hold" grpId="2" nodeType="withEffect">
                                  <p:stCondLst>
                                    <p:cond delay="0"/>
                                  </p:stCondLst>
                                  <p:childTnLst>
                                    <p:animMotion origin="layout" path="M 1.66667E-6 3.7037E-6 L -0.10452 3.7037E-6 " pathEditMode="relative" rAng="0" ptsTypes="AA">
                                      <p:cBhvr>
                                        <p:cTn id="37" dur="1000" spd="-100000" fill="hold"/>
                                        <p:tgtEl>
                                          <p:spTgt spid="55"/>
                                        </p:tgtEl>
                                        <p:attrNameLst>
                                          <p:attrName>ppt_x</p:attrName>
                                          <p:attrName>ppt_y</p:attrName>
                                        </p:attrNameLst>
                                      </p:cBhvr>
                                      <p:rCtr x="-5226" y="0"/>
                                    </p:animMotion>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1000"/>
                                        <p:tgtEl>
                                          <p:spTgt spid="39"/>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1000"/>
                                        <p:tgtEl>
                                          <p:spTgt spid="56"/>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1000" fill="hold"/>
                                        <p:tgtEl>
                                          <p:spTgt spid="56"/>
                                        </p:tgtEl>
                                        <p:attrNameLst>
                                          <p:attrName>ppt_w</p:attrName>
                                        </p:attrNameLst>
                                      </p:cBhvr>
                                      <p:tavLst>
                                        <p:tav tm="0">
                                          <p:val>
                                            <p:fltVal val="0"/>
                                          </p:val>
                                        </p:tav>
                                        <p:tav tm="100000">
                                          <p:val>
                                            <p:strVal val="#ppt_w"/>
                                          </p:val>
                                        </p:tav>
                                      </p:tavLst>
                                    </p:anim>
                                    <p:anim calcmode="lin" valueType="num">
                                      <p:cBhvr>
                                        <p:cTn id="49" dur="1000" fill="hold"/>
                                        <p:tgtEl>
                                          <p:spTgt spid="56"/>
                                        </p:tgtEl>
                                        <p:attrNameLst>
                                          <p:attrName>ppt_h</p:attrName>
                                        </p:attrNameLst>
                                      </p:cBhvr>
                                      <p:tavLst>
                                        <p:tav tm="0">
                                          <p:val>
                                            <p:fltVal val="0"/>
                                          </p:val>
                                        </p:tav>
                                        <p:tav tm="100000">
                                          <p:val>
                                            <p:strVal val="#ppt_h"/>
                                          </p:val>
                                        </p:tav>
                                      </p:tavLst>
                                    </p:anim>
                                    <p:animEffect transition="in" filter="fade">
                                      <p:cBhvr>
                                        <p:cTn id="50" dur="1000"/>
                                        <p:tgtEl>
                                          <p:spTgt spid="56"/>
                                        </p:tgtEl>
                                      </p:cBhvr>
                                    </p:animEffect>
                                  </p:childTnLst>
                                </p:cTn>
                              </p:par>
                              <p:par>
                                <p:cTn id="51" presetID="35" presetClass="path" presetSubtype="0" accel="50000" decel="50000" fill="hold" grpId="2" nodeType="withEffect">
                                  <p:stCondLst>
                                    <p:cond delay="0"/>
                                  </p:stCondLst>
                                  <p:childTnLst>
                                    <p:animMotion origin="layout" path="M 1.66667E-6 4.81481E-6 L -0.10452 4.81481E-6 " pathEditMode="relative" rAng="0" ptsTypes="AA">
                                      <p:cBhvr>
                                        <p:cTn id="52" dur="1000" spd="-100000" fill="hold"/>
                                        <p:tgtEl>
                                          <p:spTgt spid="56"/>
                                        </p:tgtEl>
                                        <p:attrNameLst>
                                          <p:attrName>ppt_x</p:attrName>
                                          <p:attrName>ppt_y</p:attrName>
                                        </p:attrNameLst>
                                      </p:cBhvr>
                                      <p:rCtr x="-5226" y="0"/>
                                    </p:animMotion>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1000"/>
                                        <p:tgtEl>
                                          <p:spTgt spid="43"/>
                                        </p:tgtEl>
                                      </p:cBhvr>
                                    </p:animEffect>
                                  </p:childTnLst>
                                </p:cTn>
                              </p:par>
                            </p:childTnLst>
                          </p:cTn>
                        </p:par>
                        <p:par>
                          <p:cTn id="57" fill="hold">
                            <p:stCondLst>
                              <p:cond delay="70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p:cTn id="63" dur="1000" fill="hold"/>
                                        <p:tgtEl>
                                          <p:spTgt spid="57"/>
                                        </p:tgtEl>
                                        <p:attrNameLst>
                                          <p:attrName>ppt_w</p:attrName>
                                        </p:attrNameLst>
                                      </p:cBhvr>
                                      <p:tavLst>
                                        <p:tav tm="0">
                                          <p:val>
                                            <p:fltVal val="0"/>
                                          </p:val>
                                        </p:tav>
                                        <p:tav tm="100000">
                                          <p:val>
                                            <p:strVal val="#ppt_w"/>
                                          </p:val>
                                        </p:tav>
                                      </p:tavLst>
                                    </p:anim>
                                    <p:anim calcmode="lin" valueType="num">
                                      <p:cBhvr>
                                        <p:cTn id="64" dur="1000" fill="hold"/>
                                        <p:tgtEl>
                                          <p:spTgt spid="57"/>
                                        </p:tgtEl>
                                        <p:attrNameLst>
                                          <p:attrName>ppt_h</p:attrName>
                                        </p:attrNameLst>
                                      </p:cBhvr>
                                      <p:tavLst>
                                        <p:tav tm="0">
                                          <p:val>
                                            <p:fltVal val="0"/>
                                          </p:val>
                                        </p:tav>
                                        <p:tav tm="100000">
                                          <p:val>
                                            <p:strVal val="#ppt_h"/>
                                          </p:val>
                                        </p:tav>
                                      </p:tavLst>
                                    </p:anim>
                                    <p:animEffect transition="in" filter="fade">
                                      <p:cBhvr>
                                        <p:cTn id="65" dur="1000"/>
                                        <p:tgtEl>
                                          <p:spTgt spid="57"/>
                                        </p:tgtEl>
                                      </p:cBhvr>
                                    </p:animEffect>
                                  </p:childTnLst>
                                </p:cTn>
                              </p:par>
                              <p:par>
                                <p:cTn id="66" presetID="35" presetClass="path" presetSubtype="0" accel="50000" decel="50000" fill="hold" grpId="2" nodeType="withEffect">
                                  <p:stCondLst>
                                    <p:cond delay="0"/>
                                  </p:stCondLst>
                                  <p:childTnLst>
                                    <p:animMotion origin="layout" path="M 1.66667E-6 6.17284E-7 L -0.10452 6.17284E-7 " pathEditMode="relative" rAng="0" ptsTypes="AA">
                                      <p:cBhvr>
                                        <p:cTn id="67" dur="1000" spd="-100000" fill="hold"/>
                                        <p:tgtEl>
                                          <p:spTgt spid="57"/>
                                        </p:tgtEl>
                                        <p:attrNameLst>
                                          <p:attrName>ppt_x</p:attrName>
                                          <p:attrName>ppt_y</p:attrName>
                                        </p:attrNameLst>
                                      </p:cBhvr>
                                      <p:rCtr x="-5226" y="0"/>
                                    </p:animMotion>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1000"/>
                                        <p:tgtEl>
                                          <p:spTgt spid="58"/>
                                        </p:tgtEl>
                                      </p:cBhvr>
                                    </p:animEffect>
                                  </p:childTnLst>
                                </p:cTn>
                              </p:par>
                              <p:par>
                                <p:cTn id="76" presetID="53" presetClass="entr" presetSubtype="16" fill="hold" grpId="1" nodeType="with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p:cTn id="78" dur="1000" fill="hold"/>
                                        <p:tgtEl>
                                          <p:spTgt spid="58"/>
                                        </p:tgtEl>
                                        <p:attrNameLst>
                                          <p:attrName>ppt_w</p:attrName>
                                        </p:attrNameLst>
                                      </p:cBhvr>
                                      <p:tavLst>
                                        <p:tav tm="0">
                                          <p:val>
                                            <p:fltVal val="0"/>
                                          </p:val>
                                        </p:tav>
                                        <p:tav tm="100000">
                                          <p:val>
                                            <p:strVal val="#ppt_w"/>
                                          </p:val>
                                        </p:tav>
                                      </p:tavLst>
                                    </p:anim>
                                    <p:anim calcmode="lin" valueType="num">
                                      <p:cBhvr>
                                        <p:cTn id="79" dur="1000" fill="hold"/>
                                        <p:tgtEl>
                                          <p:spTgt spid="58"/>
                                        </p:tgtEl>
                                        <p:attrNameLst>
                                          <p:attrName>ppt_h</p:attrName>
                                        </p:attrNameLst>
                                      </p:cBhvr>
                                      <p:tavLst>
                                        <p:tav tm="0">
                                          <p:val>
                                            <p:fltVal val="0"/>
                                          </p:val>
                                        </p:tav>
                                        <p:tav tm="100000">
                                          <p:val>
                                            <p:strVal val="#ppt_h"/>
                                          </p:val>
                                        </p:tav>
                                      </p:tavLst>
                                    </p:anim>
                                    <p:animEffect transition="in" filter="fade">
                                      <p:cBhvr>
                                        <p:cTn id="80" dur="1000"/>
                                        <p:tgtEl>
                                          <p:spTgt spid="58"/>
                                        </p:tgtEl>
                                      </p:cBhvr>
                                    </p:animEffect>
                                  </p:childTnLst>
                                </p:cTn>
                              </p:par>
                              <p:par>
                                <p:cTn id="81" presetID="35" presetClass="path" presetSubtype="0" accel="50000" decel="50000" fill="hold" grpId="2" nodeType="withEffect">
                                  <p:stCondLst>
                                    <p:cond delay="0"/>
                                  </p:stCondLst>
                                  <p:childTnLst>
                                    <p:animMotion origin="layout" path="M 1.66667E-6 -4.5679E-6 L -0.10452 -4.5679E-6 " pathEditMode="relative" rAng="0" ptsTypes="AA">
                                      <p:cBhvr>
                                        <p:cTn id="82" dur="1000" spd="-100000" fill="hold"/>
                                        <p:tgtEl>
                                          <p:spTgt spid="58"/>
                                        </p:tgtEl>
                                        <p:attrNameLst>
                                          <p:attrName>ppt_x</p:attrName>
                                          <p:attrName>ppt_y</p:attrName>
                                        </p:attrNameLst>
                                      </p:cBhvr>
                                      <p:rCtr x="-5226" y="0"/>
                                    </p:animMotion>
                                  </p:childTnLst>
                                </p:cTn>
                              </p:par>
                            </p:childTnLst>
                          </p:cTn>
                        </p:par>
                        <p:par>
                          <p:cTn id="83" fill="hold">
                            <p:stCondLst>
                              <p:cond delay="10000"/>
                            </p:stCondLst>
                            <p:childTnLst>
                              <p:par>
                                <p:cTn id="84" presetID="22" presetClass="entr" presetSubtype="8"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wipe(left)">
                                      <p:cBhvr>
                                        <p:cTn id="8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A22D1952-F955-4F4C-8EB1-71F7AB3FF3D2}"/>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FAB6ABD0-6A63-4057-9D5B-C7F68E5A6D1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4AEB8D4-528F-4B80-BF24-64789120263D}"/>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981B402F-2320-44C1-B26D-65D884FEDED9}"/>
                </a:ext>
              </a:extLst>
            </p:cNvPr>
            <p:cNvSpPr txBox="1"/>
            <p:nvPr/>
          </p:nvSpPr>
          <p:spPr>
            <a:xfrm>
              <a:off x="5888236" y="2470132"/>
              <a:ext cx="372210" cy="638209"/>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01</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B0A9FA7D-4E0A-46E1-B63F-1065B0379E64}"/>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66CA19DF-6EAC-48E0-B1FC-B06D0C65EBF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02F50AD9-B91A-408D-9D58-41C46A81C7D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坚持中国共产党的领导，这是人民政协必须恪守的根本政治原则</a:t>
              </a:r>
            </a:p>
          </p:txBody>
        </p:sp>
      </p:grpSp>
      <p:sp>
        <p:nvSpPr>
          <p:cNvPr id="10" name="TextBox 43">
            <a:extLst>
              <a:ext uri="{FF2B5EF4-FFF2-40B4-BE49-F238E27FC236}">
                <a16:creationId xmlns:a16="http://schemas.microsoft.com/office/drawing/2014/main" id="{4DD42590-5C7E-47D6-85F5-2F3D4F8E2D99}"/>
              </a:ext>
            </a:extLst>
          </p:cNvPr>
          <p:cNvSpPr txBox="1"/>
          <p:nvPr/>
        </p:nvSpPr>
        <p:spPr>
          <a:xfrm>
            <a:off x="1822282" y="2386837"/>
            <a:ext cx="9632527" cy="787523"/>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sp>
        <p:nvSpPr>
          <p:cNvPr id="11" name="圆角矩形 33">
            <a:extLst>
              <a:ext uri="{FF2B5EF4-FFF2-40B4-BE49-F238E27FC236}">
                <a16:creationId xmlns:a16="http://schemas.microsoft.com/office/drawing/2014/main" id="{2B6506BD-C6FB-4E37-BC53-AE97F3339DAB}"/>
              </a:ext>
            </a:extLst>
          </p:cNvPr>
          <p:cNvSpPr/>
          <p:nvPr/>
        </p:nvSpPr>
        <p:spPr>
          <a:xfrm>
            <a:off x="1822282" y="3422331"/>
            <a:ext cx="9632527" cy="2673669"/>
          </a:xfrm>
          <a:prstGeom prst="roundRect">
            <a:avLst>
              <a:gd name="adj" fmla="val 4067"/>
            </a:avLst>
          </a:prstGeom>
          <a:noFill/>
          <a:ln w="12700" cap="flat" cmpd="sng" algn="ctr">
            <a:solidFill>
              <a:srgbClr val="C7000B"/>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C00000"/>
              </a:solidFill>
              <a:effectLst/>
              <a:uLnTx/>
              <a:uFillTx/>
              <a:latin typeface="Arial"/>
              <a:ea typeface="微软雅黑"/>
              <a:cs typeface="+mn-cs"/>
            </a:endParaRPr>
          </a:p>
        </p:txBody>
      </p:sp>
      <p:sp>
        <p:nvSpPr>
          <p:cNvPr id="12" name="矩形 11">
            <a:extLst>
              <a:ext uri="{FF2B5EF4-FFF2-40B4-BE49-F238E27FC236}">
                <a16:creationId xmlns:a16="http://schemas.microsoft.com/office/drawing/2014/main" id="{E5C8FD79-AF45-4EEC-91BE-7B71A2E55A68}"/>
              </a:ext>
            </a:extLst>
          </p:cNvPr>
          <p:cNvSpPr/>
          <p:nvPr/>
        </p:nvSpPr>
        <p:spPr>
          <a:xfrm>
            <a:off x="1989851" y="3548578"/>
            <a:ext cx="9297387" cy="2390911"/>
          </a:xfrm>
          <a:prstGeom prst="rect">
            <a:avLst/>
          </a:prstGeom>
        </p:spPr>
        <p:txBody>
          <a:bodyPr wrap="square">
            <a:spAutoFit/>
          </a:bodyPr>
          <a:lstStyle/>
          <a:p>
            <a:pPr marL="0" marR="0" lvl="0" indent="0" algn="l" defTabSz="1219170" rtl="0" eaLnBrk="1" fontAlgn="auto" latinLnBrk="0" hangingPunct="1">
              <a:lnSpc>
                <a:spcPct val="200000"/>
              </a:lnSpc>
              <a:spcBef>
                <a:spcPts val="0"/>
              </a:spcBef>
              <a:spcAft>
                <a:spcPts val="0"/>
              </a:spcAft>
              <a:buClrTx/>
              <a:buSzTx/>
              <a:buFontTx/>
              <a:buNone/>
              <a:tabLst/>
              <a:defRPr/>
            </a:pPr>
            <a:r>
              <a:rPr kumimoji="0" lang="zh-CN" altLang="en-US" sz="1867"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要发挥政协党组及机关党组、专门委员会分党组把方向、管大局、保落实的重要作用，形成上下贯通的组织体系和工作机制，把党的主张通过民主程序转化为政协组织的决定，做到</a:t>
            </a:r>
            <a:r>
              <a:rPr kumimoji="0" lang="zh-CN" altLang="en-US" sz="1867"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151873996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733E088-AE16-4F56-AECD-57C0208E440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2A5D3EDD-BFDA-40E5-B87F-312A24FD7F04}"/>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433A1837-D6DF-4AD2-8D22-A7B02FCC5A66}"/>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85A3A8DE-3722-4DB6-B1F5-C35027DA4C23}"/>
                </a:ext>
              </a:extLst>
            </p:cNvPr>
            <p:cNvSpPr txBox="1"/>
            <p:nvPr/>
          </p:nvSpPr>
          <p:spPr>
            <a:xfrm>
              <a:off x="5833028" y="2470132"/>
              <a:ext cx="482626" cy="63821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02</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坚持人民政协性质定位。这是人民政协工作的基石。</a:t>
              </a:r>
            </a:p>
          </p:txBody>
        </p:sp>
      </p:grpSp>
      <p:sp>
        <p:nvSpPr>
          <p:cNvPr id="10" name="TextBox 43">
            <a:extLst>
              <a:ext uri="{FF2B5EF4-FFF2-40B4-BE49-F238E27FC236}">
                <a16:creationId xmlns:a16="http://schemas.microsoft.com/office/drawing/2014/main" id="{741737F6-168E-460B-93F0-71DC41D9BB2B}"/>
              </a:ext>
            </a:extLst>
          </p:cNvPr>
          <p:cNvSpPr txBox="1"/>
          <p:nvPr/>
        </p:nvSpPr>
        <p:spPr>
          <a:xfrm>
            <a:off x="1822282" y="2386837"/>
            <a:ext cx="9632527" cy="787523"/>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人民政协作为统一战线的组织、多党合作和政治协商的重要机构、人民民主的重要实现形式，是国家治理体系的重要组成部分，是具有中国特色的制度安排。</a:t>
            </a:r>
          </a:p>
        </p:txBody>
      </p:sp>
      <p:sp>
        <p:nvSpPr>
          <p:cNvPr id="11" name="íṣlîḑè">
            <a:extLst>
              <a:ext uri="{FF2B5EF4-FFF2-40B4-BE49-F238E27FC236}">
                <a16:creationId xmlns:a16="http://schemas.microsoft.com/office/drawing/2014/main" id="{B5330119-A342-4933-8F4F-AF817D7A7F1C}"/>
              </a:ext>
            </a:extLst>
          </p:cNvPr>
          <p:cNvSpPr/>
          <p:nvPr/>
        </p:nvSpPr>
        <p:spPr bwMode="auto">
          <a:xfrm>
            <a:off x="1371978" y="3430072"/>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2" name="ïśļíde">
            <a:extLst>
              <a:ext uri="{FF2B5EF4-FFF2-40B4-BE49-F238E27FC236}">
                <a16:creationId xmlns:a16="http://schemas.microsoft.com/office/drawing/2014/main" id="{14CB0A08-1C5F-4D89-BBC9-50C4921BACA1}"/>
              </a:ext>
            </a:extLst>
          </p:cNvPr>
          <p:cNvSpPr/>
          <p:nvPr/>
        </p:nvSpPr>
        <p:spPr bwMode="auto">
          <a:xfrm>
            <a:off x="1357863" y="4479309"/>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3" name="文本框 12">
            <a:extLst>
              <a:ext uri="{FF2B5EF4-FFF2-40B4-BE49-F238E27FC236}">
                <a16:creationId xmlns:a16="http://schemas.microsoft.com/office/drawing/2014/main" id="{1177CA91-7455-4DF5-9B89-5674F1FB0319}"/>
              </a:ext>
            </a:extLst>
          </p:cNvPr>
          <p:cNvSpPr txBox="1"/>
          <p:nvPr/>
        </p:nvSpPr>
        <p:spPr>
          <a:xfrm>
            <a:off x="2085177" y="3272816"/>
            <a:ext cx="8971844" cy="830997"/>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C00000"/>
                </a:solidFill>
                <a:effectLst/>
                <a:uLnTx/>
                <a:uFillTx/>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endParaRPr>
          </a:p>
        </p:txBody>
      </p:sp>
      <p:sp>
        <p:nvSpPr>
          <p:cNvPr id="14" name="文本框 13">
            <a:extLst>
              <a:ext uri="{FF2B5EF4-FFF2-40B4-BE49-F238E27FC236}">
                <a16:creationId xmlns:a16="http://schemas.microsoft.com/office/drawing/2014/main" id="{5FBDB6E1-0C86-4932-9BF3-A8D1F07FAD10}"/>
              </a:ext>
            </a:extLst>
          </p:cNvPr>
          <p:cNvSpPr txBox="1"/>
          <p:nvPr/>
        </p:nvSpPr>
        <p:spPr>
          <a:xfrm>
            <a:off x="2035089" y="4310552"/>
            <a:ext cx="9021932" cy="830997"/>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C00000"/>
                </a:solidFill>
                <a:effectLst/>
                <a:uLnTx/>
                <a:uFillTx/>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endParaRPr>
          </a:p>
        </p:txBody>
      </p:sp>
      <p:sp>
        <p:nvSpPr>
          <p:cNvPr id="15" name="ïśļíde">
            <a:extLst>
              <a:ext uri="{FF2B5EF4-FFF2-40B4-BE49-F238E27FC236}">
                <a16:creationId xmlns:a16="http://schemas.microsoft.com/office/drawing/2014/main" id="{321C5D78-E0A1-4A9A-84A7-8563807051E7}"/>
              </a:ext>
            </a:extLst>
          </p:cNvPr>
          <p:cNvSpPr/>
          <p:nvPr/>
        </p:nvSpPr>
        <p:spPr bwMode="auto">
          <a:xfrm>
            <a:off x="1357863" y="5467240"/>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6" name="文本框 15">
            <a:extLst>
              <a:ext uri="{FF2B5EF4-FFF2-40B4-BE49-F238E27FC236}">
                <a16:creationId xmlns:a16="http://schemas.microsoft.com/office/drawing/2014/main" id="{420FE2EB-6205-4CF3-934F-6A1D1B0D0592}"/>
              </a:ext>
            </a:extLst>
          </p:cNvPr>
          <p:cNvSpPr txBox="1"/>
          <p:nvPr/>
        </p:nvSpPr>
        <p:spPr>
          <a:xfrm>
            <a:off x="2035089" y="5320220"/>
            <a:ext cx="9154279" cy="830997"/>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C00000"/>
                </a:solidFill>
                <a:effectLst/>
                <a:uLnTx/>
                <a:uFillTx/>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endParaRPr>
          </a:p>
        </p:txBody>
      </p:sp>
    </p:spTree>
    <p:extLst>
      <p:ext uri="{BB962C8B-B14F-4D97-AF65-F5344CB8AC3E}">
        <p14:creationId xmlns:p14="http://schemas.microsoft.com/office/powerpoint/2010/main" val="25851695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3" grpId="0"/>
      <p:bldP spid="14"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1FFCD356-5DDC-4821-A5C9-D86665041854}"/>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EDF95907-3EB8-4303-9E19-4DD3181B5472}"/>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8111A6CF-AB1D-4F75-8053-AADEE7CC8E1F}"/>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AD086563-6CA4-497A-96A7-05AFA99AB475}"/>
                </a:ext>
              </a:extLst>
            </p:cNvPr>
            <p:cNvSpPr txBox="1"/>
            <p:nvPr/>
          </p:nvSpPr>
          <p:spPr>
            <a:xfrm>
              <a:off x="5828575" y="2470132"/>
              <a:ext cx="491532" cy="63821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03</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71EF901E-6045-4076-8FAD-A8AB0B128943}"/>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F1D4492-BFA0-458E-A2E9-BAFAB31AA4D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58F40F6E-575F-44E9-AC8A-47A7056B9C21}"/>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坚持围绕中心、服务大局。这是人民政协履行职能的基本遵循。</a:t>
              </a:r>
            </a:p>
          </p:txBody>
        </p:sp>
      </p:grpSp>
      <p:sp>
        <p:nvSpPr>
          <p:cNvPr id="10" name="TextBox 43">
            <a:extLst>
              <a:ext uri="{FF2B5EF4-FFF2-40B4-BE49-F238E27FC236}">
                <a16:creationId xmlns:a16="http://schemas.microsoft.com/office/drawing/2014/main" id="{B59AE16B-AC15-4AAD-A777-5091D597B563}"/>
              </a:ext>
            </a:extLst>
          </p:cNvPr>
          <p:cNvSpPr txBox="1"/>
          <p:nvPr/>
        </p:nvSpPr>
        <p:spPr>
          <a:xfrm>
            <a:off x="1822283" y="2386837"/>
            <a:ext cx="9063942" cy="3367397"/>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要坚持以人民为中心，坚持人民政协为人民，把更好满足人民日益增长的美好生活需要作为政协全部工作的出发点和落脚点，更加深入更为经常地关注民计民生，努力让人民群众感到政协离自己很近、政协委员就在身边。</a:t>
            </a:r>
          </a:p>
        </p:txBody>
      </p:sp>
    </p:spTree>
    <p:extLst>
      <p:ext uri="{BB962C8B-B14F-4D97-AF65-F5344CB8AC3E}">
        <p14:creationId xmlns:p14="http://schemas.microsoft.com/office/powerpoint/2010/main" val="237077260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A6D5E15-A49A-4C1B-90C2-37C00DBDAFE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0ADDEAC4-9EB2-440E-BF3E-D1E4A8E45A3F}"/>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8B45189-6B90-494C-983F-D2D8A8B6FE70}"/>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174BAC8E-8E5A-447F-997A-AC32BB0335C2}"/>
                </a:ext>
              </a:extLst>
            </p:cNvPr>
            <p:cNvSpPr txBox="1"/>
            <p:nvPr/>
          </p:nvSpPr>
          <p:spPr>
            <a:xfrm>
              <a:off x="5829466" y="2470132"/>
              <a:ext cx="489750" cy="63821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04</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574AAF42-F19A-47EF-8EBA-8A0C10E5713A}"/>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6D61A6C-476E-43C1-8CA2-031E5914120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89652EF1-566C-4CE1-B0F0-246DDE9D21EB}"/>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坚持团结和民主两大主题。这是人民政协组织的本质要求和标志性特征</a:t>
              </a:r>
            </a:p>
          </p:txBody>
        </p:sp>
      </p:grpSp>
      <p:sp>
        <p:nvSpPr>
          <p:cNvPr id="10" name="TextBox 43">
            <a:extLst>
              <a:ext uri="{FF2B5EF4-FFF2-40B4-BE49-F238E27FC236}">
                <a16:creationId xmlns:a16="http://schemas.microsoft.com/office/drawing/2014/main" id="{ECE50AA0-6554-4B6A-8C0F-FF0472940989}"/>
              </a:ext>
            </a:extLst>
          </p:cNvPr>
          <p:cNvSpPr txBox="1"/>
          <p:nvPr/>
        </p:nvSpPr>
        <p:spPr>
          <a:xfrm>
            <a:off x="1588365" y="2448392"/>
            <a:ext cx="10100360" cy="523348"/>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在人民政协，团结是方向、是目的，民主既是目的、也是手段，团结就是力量，民主才有活力。</a:t>
            </a:r>
          </a:p>
        </p:txBody>
      </p:sp>
      <p:sp>
        <p:nvSpPr>
          <p:cNvPr id="17" name="TextBox 43">
            <a:extLst>
              <a:ext uri="{FF2B5EF4-FFF2-40B4-BE49-F238E27FC236}">
                <a16:creationId xmlns:a16="http://schemas.microsoft.com/office/drawing/2014/main" id="{A07AD333-1FD6-47D1-9A53-0DE4E4503A4F}"/>
              </a:ext>
            </a:extLst>
          </p:cNvPr>
          <p:cNvSpPr txBox="1"/>
          <p:nvPr/>
        </p:nvSpPr>
        <p:spPr>
          <a:xfrm>
            <a:off x="1822283" y="4780411"/>
            <a:ext cx="9990487" cy="318100"/>
          </a:xfrm>
          <a:prstGeom prst="rect">
            <a:avLst/>
          </a:prstGeom>
          <a:noFill/>
        </p:spPr>
        <p:txBody>
          <a:bodyPr wrap="square" rtlCol="0">
            <a:spAutoFit/>
          </a:bodyPr>
          <a:lstStyle/>
          <a:p>
            <a:pPr marL="0" marR="0" lvl="0" indent="0" defTabSz="1219170" rtl="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a:cs typeface="Clear Sans" panose="020B0503030202020304" pitchFamily="34" charset="0"/>
              </a:rPr>
              <a:t>要不忘老朋友，结交新朋友，</a:t>
            </a:r>
            <a:r>
              <a:rPr kumimoji="0" lang="zh-CN" altLang="en-US" sz="1467"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Clear Sans" panose="020B0503030202020304" pitchFamily="34" charset="0"/>
              </a:rPr>
              <a:t>多交挚友和诤友，把更多的人团结在中国共产党周围。</a:t>
            </a:r>
            <a:endPar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endParaRPr>
          </a:p>
        </p:txBody>
      </p:sp>
      <p:sp>
        <p:nvSpPr>
          <p:cNvPr id="18" name="TextBox 43">
            <a:extLst>
              <a:ext uri="{FF2B5EF4-FFF2-40B4-BE49-F238E27FC236}">
                <a16:creationId xmlns:a16="http://schemas.microsoft.com/office/drawing/2014/main" id="{5CD8C55B-DBB2-4356-A607-3FA59672B394}"/>
              </a:ext>
            </a:extLst>
          </p:cNvPr>
          <p:cNvSpPr txBox="1"/>
          <p:nvPr/>
        </p:nvSpPr>
        <p:spPr>
          <a:xfrm>
            <a:off x="1822283" y="2931742"/>
            <a:ext cx="9687066" cy="1754326"/>
          </a:xfrm>
          <a:prstGeom prst="rect">
            <a:avLst/>
          </a:prstGeom>
          <a:noFill/>
        </p:spPr>
        <p:txBody>
          <a:bodyPr wrap="square" rtlCol="0">
            <a:spAutoFit/>
          </a:bodyPr>
          <a:lstStyle/>
          <a:p>
            <a:pPr defTabSz="1219170">
              <a:lnSpc>
                <a:spcPct val="150000"/>
              </a:lnSpc>
              <a:defRPr/>
            </a:pPr>
            <a:r>
              <a:rPr lang="zh-CN" altLang="en-US" sz="1200" b="1" kern="0" dirty="0">
                <a:solidFill>
                  <a:srgbClr val="C00000"/>
                </a:solidFill>
                <a:latin typeface="微软雅黑" pitchFamily="34" charset="-122"/>
                <a:ea typeface="微软雅黑"/>
                <a:cs typeface="Clear Sans" panose="020B0503030202020304" pitchFamily="34" charset="0"/>
              </a:rPr>
              <a:t>要高举爱国主义、社会主义旗帜</a:t>
            </a:r>
            <a:r>
              <a:rPr lang="zh-CN" altLang="en-US" sz="1200" kern="0" dirty="0">
                <a:solidFill>
                  <a:srgbClr val="C00000"/>
                </a:solidFill>
                <a:latin typeface="微软雅黑" pitchFamily="34" charset="-122"/>
                <a:ea typeface="微软雅黑"/>
                <a:cs typeface="Clear Sans" panose="020B0503030202020304" pitchFamily="34" charset="0"/>
              </a:rPr>
              <a:t>，</a:t>
            </a:r>
            <a:r>
              <a:rPr lang="zh-CN" altLang="en-US" sz="1200" b="1" kern="0" dirty="0">
                <a:solidFill>
                  <a:srgbClr val="C00000"/>
                </a:solidFill>
                <a:latin typeface="微软雅黑" pitchFamily="34" charset="-122"/>
                <a:ea typeface="微软雅黑"/>
                <a:cs typeface="Clear Sans" panose="020B0503030202020304" pitchFamily="34" charset="0"/>
              </a:rPr>
              <a:t>坚持大团结大联合，</a:t>
            </a:r>
            <a:r>
              <a:rPr lang="zh-CN" altLang="en-US" sz="1200"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en-US" altLang="zh-CN" sz="12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要充分发挥人民政协作为社会主义协商民主的重要渠道和专门协商机构作用</a:t>
            </a:r>
            <a:r>
              <a:rPr kumimoji="0" lang="zh-CN" altLang="en-US" sz="1200"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a:t>
            </a: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把协商民主贯穿履行职能全过程，坚持协商就要真协商，坚持商以求同，弘扬民主精神，践行协商理念，营造良好氛围，让委员愿讲话、敢讲话、讲真话，提倡热烈而不对立的讨论、真诚而不敷衍的交流、尖锐而不极端的批评，努力增进共识、促进团结。</a:t>
            </a:r>
          </a:p>
        </p:txBody>
      </p:sp>
      <p:sp>
        <p:nvSpPr>
          <p:cNvPr id="19" name="TextBox 43">
            <a:extLst>
              <a:ext uri="{FF2B5EF4-FFF2-40B4-BE49-F238E27FC236}">
                <a16:creationId xmlns:a16="http://schemas.microsoft.com/office/drawing/2014/main" id="{1EBEB2A4-A6C9-4F6C-9F58-7AE2D0BBAC4B}"/>
              </a:ext>
            </a:extLst>
          </p:cNvPr>
          <p:cNvSpPr txBox="1"/>
          <p:nvPr/>
        </p:nvSpPr>
        <p:spPr>
          <a:xfrm>
            <a:off x="1822283" y="5208514"/>
            <a:ext cx="7905202" cy="307777"/>
          </a:xfrm>
          <a:prstGeom prst="rect">
            <a:avLst/>
          </a:prstGeom>
          <a:noFill/>
        </p:spPr>
        <p:txBody>
          <a:bodyPr wrap="square" rtlCol="0">
            <a:spAutoFit/>
          </a:bodyPr>
          <a:lstStyle/>
          <a:p>
            <a:pPr marL="0" marR="0" lvl="0" indent="0" defTabSz="121917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itchFamily="34" charset="-122"/>
                <a:ea typeface="微软雅黑"/>
                <a:cs typeface="Clear Sans" panose="020B0503030202020304" pitchFamily="34" charset="0"/>
              </a:rPr>
              <a:t>有事好商量</a:t>
            </a:r>
            <a:r>
              <a:rPr kumimoji="0" lang="zh-CN" altLang="en-US" sz="1400" b="0" i="0" u="none" strike="noStrike" kern="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Clear Sans" panose="020B0503030202020304" pitchFamily="34" charset="0"/>
              </a:rPr>
              <a:t>，众人的事情由众人商量，是人民民主的真谛，也是社会主义协商民主的重要原则。</a:t>
            </a:r>
            <a:endParaRPr kumimoji="0" lang="zh-CN" altLang="en-US" sz="14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endParaRPr>
          </a:p>
        </p:txBody>
      </p:sp>
    </p:spTree>
    <p:extLst>
      <p:ext uri="{BB962C8B-B14F-4D97-AF65-F5344CB8AC3E}">
        <p14:creationId xmlns:p14="http://schemas.microsoft.com/office/powerpoint/2010/main" val="301427608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par>
                          <p:cTn id="27" fill="hold">
                            <p:stCondLst>
                              <p:cond delay="40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50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7" grpId="0"/>
      <p:bldP spid="18"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98CCA4E8-8DB8-45A6-8BCC-EBD61C4E0ADC}"/>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5D4C384A-A811-42B2-B8CD-847FD888B10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CEA32744-8AC9-4516-91E1-AAD0EA0E8807}"/>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0CE9C5D9-98BA-4498-A766-277F38236CA9}"/>
                </a:ext>
              </a:extLst>
            </p:cNvPr>
            <p:cNvSpPr txBox="1"/>
            <p:nvPr/>
          </p:nvSpPr>
          <p:spPr>
            <a:xfrm>
              <a:off x="5829466" y="2470132"/>
              <a:ext cx="489750" cy="63821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05</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CB0BE12C-F9D9-4DAE-88B4-DAE12F29A80B}"/>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531F5B3-814E-433A-BB2E-F2E12CF37B1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E99A7135-1529-4335-AE90-C75A832B3FEC}"/>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坚持在继承中发展、在发展中创新。这是人民政协事业发展的不竭动力</a:t>
              </a:r>
            </a:p>
          </p:txBody>
        </p:sp>
      </p:grpSp>
      <p:sp>
        <p:nvSpPr>
          <p:cNvPr id="10" name="TextBox 43">
            <a:extLst>
              <a:ext uri="{FF2B5EF4-FFF2-40B4-BE49-F238E27FC236}">
                <a16:creationId xmlns:a16="http://schemas.microsoft.com/office/drawing/2014/main" id="{E3CB5B33-6191-4B2A-B985-8DE40EC54940}"/>
              </a:ext>
            </a:extLst>
          </p:cNvPr>
          <p:cNvSpPr txBox="1"/>
          <p:nvPr/>
        </p:nvSpPr>
        <p:spPr>
          <a:xfrm>
            <a:off x="1588365" y="2448392"/>
            <a:ext cx="10100360" cy="874407"/>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人民政协是中国共产党把马克思主义统一战线理论、政党理论和民主政治理论同中国具体实践相结合的伟大创造，在建立新中国、建设新中国、探索改革路、实现中国梦的光辉实践中不断发展。</a:t>
            </a:r>
          </a:p>
        </p:txBody>
      </p:sp>
      <p:sp>
        <p:nvSpPr>
          <p:cNvPr id="11" name="Round Same Side Corner Rectangle 21">
            <a:extLst>
              <a:ext uri="{FF2B5EF4-FFF2-40B4-BE49-F238E27FC236}">
                <a16:creationId xmlns:a16="http://schemas.microsoft.com/office/drawing/2014/main" id="{7357FEAC-62BA-4110-829C-DFF31D653300}"/>
              </a:ext>
            </a:extLst>
          </p:cNvPr>
          <p:cNvSpPr/>
          <p:nvPr/>
        </p:nvSpPr>
        <p:spPr>
          <a:xfrm rot="16200000" flipH="1">
            <a:off x="5736469" y="-993232"/>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gradFill>
                <a:gsLst>
                  <a:gs pos="5000">
                    <a:srgbClr val="FF0000"/>
                  </a:gs>
                  <a:gs pos="25000">
                    <a:srgbClr val="FFC000"/>
                  </a:gs>
                  <a:gs pos="53000">
                    <a:srgbClr val="FF0000"/>
                  </a:gs>
                  <a:gs pos="100000">
                    <a:srgbClr val="C00000"/>
                  </a:gs>
                </a:gsLst>
                <a:lin ang="2700000" scaled="0"/>
              </a:gradFill>
              <a:effectLst/>
              <a:uLnTx/>
              <a:uFillTx/>
              <a:latin typeface="Calibri"/>
              <a:ea typeface="+mn-ea"/>
              <a:cs typeface="+mn-cs"/>
            </a:endParaRPr>
          </a:p>
        </p:txBody>
      </p:sp>
      <p:sp>
        <p:nvSpPr>
          <p:cNvPr id="12" name="Round Same Side Corner Rectangle 7">
            <a:extLst>
              <a:ext uri="{FF2B5EF4-FFF2-40B4-BE49-F238E27FC236}">
                <a16:creationId xmlns:a16="http://schemas.microsoft.com/office/drawing/2014/main" id="{FBA5362A-62A1-40E5-BC29-08E5DD645BDA}"/>
              </a:ext>
            </a:extLst>
          </p:cNvPr>
          <p:cNvSpPr/>
          <p:nvPr/>
        </p:nvSpPr>
        <p:spPr>
          <a:xfrm rot="16200000" flipH="1">
            <a:off x="5835903" y="-830788"/>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marL="0" marR="0" lvl="0" indent="0" algn="ctr" defTabSz="1267428" rtl="0" eaLnBrk="1" fontAlgn="auto" latinLnBrk="0" hangingPunct="1">
              <a:lnSpc>
                <a:spcPct val="100000"/>
              </a:lnSpc>
              <a:spcBef>
                <a:spcPts val="0"/>
              </a:spcBef>
              <a:spcAft>
                <a:spcPts val="0"/>
              </a:spcAft>
              <a:buClrTx/>
              <a:buSzTx/>
              <a:buFontTx/>
              <a:buNone/>
              <a:tabLst/>
              <a:defRPr/>
            </a:pPr>
            <a:endParaRPr kumimoji="0" lang="bg-BG" sz="1900" b="0" i="0" u="none" strike="noStrike" kern="1200" cap="none" spc="0" normalizeH="0" baseline="0" noProof="0">
              <a:ln>
                <a:noFill/>
              </a:ln>
              <a:gradFill>
                <a:gsLst>
                  <a:gs pos="5000">
                    <a:srgbClr val="FF0000"/>
                  </a:gs>
                  <a:gs pos="25000">
                    <a:srgbClr val="FFC000"/>
                  </a:gs>
                  <a:gs pos="53000">
                    <a:srgbClr val="FF0000"/>
                  </a:gs>
                  <a:gs pos="100000">
                    <a:srgbClr val="C00000"/>
                  </a:gs>
                </a:gsLst>
                <a:lin ang="2700000" scaled="0"/>
              </a:gradFill>
              <a:effectLst/>
              <a:uLnTx/>
              <a:uFillTx/>
              <a:latin typeface="Calibri"/>
              <a:ea typeface="+mn-ea"/>
              <a:cs typeface="+mn-cs"/>
            </a:endParaRPr>
          </a:p>
        </p:txBody>
      </p:sp>
      <p:sp>
        <p:nvSpPr>
          <p:cNvPr id="14" name="文本框 8">
            <a:extLst>
              <a:ext uri="{FF2B5EF4-FFF2-40B4-BE49-F238E27FC236}">
                <a16:creationId xmlns:a16="http://schemas.microsoft.com/office/drawing/2014/main" id="{F9B80DD2-A7E0-4933-AC6A-3DEEA008D734}"/>
              </a:ext>
            </a:extLst>
          </p:cNvPr>
          <p:cNvSpPr txBox="1"/>
          <p:nvPr/>
        </p:nvSpPr>
        <p:spPr>
          <a:xfrm>
            <a:off x="2064564" y="3471085"/>
            <a:ext cx="9079842" cy="1200329"/>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rPr>
              <a:t>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grpSp>
        <p:nvGrpSpPr>
          <p:cNvPr id="17" name="组合 16">
            <a:extLst>
              <a:ext uri="{FF2B5EF4-FFF2-40B4-BE49-F238E27FC236}">
                <a16:creationId xmlns:a16="http://schemas.microsoft.com/office/drawing/2014/main" id="{43D42DB7-E0EA-4779-88B4-EC98890B4558}"/>
              </a:ext>
            </a:extLst>
          </p:cNvPr>
          <p:cNvGrpSpPr/>
          <p:nvPr/>
        </p:nvGrpSpPr>
        <p:grpSpPr>
          <a:xfrm>
            <a:off x="822227" y="3507241"/>
            <a:ext cx="1294352" cy="1036417"/>
            <a:chOff x="2431278" y="2108424"/>
            <a:chExt cx="970890" cy="777133"/>
          </a:xfrm>
        </p:grpSpPr>
        <p:sp>
          <p:nvSpPr>
            <p:cNvPr id="18" name="椭圆 17">
              <a:extLst>
                <a:ext uri="{FF2B5EF4-FFF2-40B4-BE49-F238E27FC236}">
                  <a16:creationId xmlns:a16="http://schemas.microsoft.com/office/drawing/2014/main" id="{9649CCEF-B742-4A5C-ABD2-646837E93BD6}"/>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9" name="标题 4">
              <a:extLst>
                <a:ext uri="{FF2B5EF4-FFF2-40B4-BE49-F238E27FC236}">
                  <a16:creationId xmlns:a16="http://schemas.microsoft.com/office/drawing/2014/main" id="{C32A097A-049A-41EA-BA16-280B249B2703}"/>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charset="-122"/>
                  <a:cs typeface="+mj-cs"/>
                </a:rPr>
                <a:t>过去</a:t>
              </a:r>
              <a:endParaRPr kumimoji="0" lang="en-US" sz="24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charset="-122"/>
                <a:cs typeface="+mj-cs"/>
              </a:endParaRPr>
            </a:p>
          </p:txBody>
        </p:sp>
      </p:grpSp>
      <p:sp>
        <p:nvSpPr>
          <p:cNvPr id="20" name="Round Same Side Corner Rectangle 21">
            <a:extLst>
              <a:ext uri="{FF2B5EF4-FFF2-40B4-BE49-F238E27FC236}">
                <a16:creationId xmlns:a16="http://schemas.microsoft.com/office/drawing/2014/main" id="{E0D45C8C-6B19-4DB5-8A28-B3C3CB739659}"/>
              </a:ext>
            </a:extLst>
          </p:cNvPr>
          <p:cNvSpPr/>
          <p:nvPr/>
        </p:nvSpPr>
        <p:spPr>
          <a:xfrm rot="16200000" flipH="1">
            <a:off x="5736469" y="466181"/>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gradFill>
                <a:gsLst>
                  <a:gs pos="5000">
                    <a:srgbClr val="FF0000"/>
                  </a:gs>
                  <a:gs pos="25000">
                    <a:srgbClr val="FFC000"/>
                  </a:gs>
                  <a:gs pos="53000">
                    <a:srgbClr val="FF0000"/>
                  </a:gs>
                  <a:gs pos="100000">
                    <a:srgbClr val="C00000"/>
                  </a:gs>
                </a:gsLst>
                <a:lin ang="2700000" scaled="0"/>
              </a:gradFill>
              <a:effectLst/>
              <a:uLnTx/>
              <a:uFillTx/>
              <a:latin typeface="Calibri"/>
              <a:ea typeface="+mn-ea"/>
              <a:cs typeface="+mn-cs"/>
            </a:endParaRPr>
          </a:p>
        </p:txBody>
      </p:sp>
      <p:sp>
        <p:nvSpPr>
          <p:cNvPr id="21" name="Round Same Side Corner Rectangle 7">
            <a:extLst>
              <a:ext uri="{FF2B5EF4-FFF2-40B4-BE49-F238E27FC236}">
                <a16:creationId xmlns:a16="http://schemas.microsoft.com/office/drawing/2014/main" id="{257AB871-FAE8-4C2A-8B8D-B64F84C4BDF5}"/>
              </a:ext>
            </a:extLst>
          </p:cNvPr>
          <p:cNvSpPr/>
          <p:nvPr/>
        </p:nvSpPr>
        <p:spPr>
          <a:xfrm rot="16200000" flipH="1">
            <a:off x="5835903" y="628625"/>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marL="0" marR="0" lvl="0" indent="0" algn="ctr" defTabSz="1267428" rtl="0" eaLnBrk="1" fontAlgn="auto" latinLnBrk="0" hangingPunct="1">
              <a:lnSpc>
                <a:spcPct val="100000"/>
              </a:lnSpc>
              <a:spcBef>
                <a:spcPts val="0"/>
              </a:spcBef>
              <a:spcAft>
                <a:spcPts val="0"/>
              </a:spcAft>
              <a:buClrTx/>
              <a:buSzTx/>
              <a:buFontTx/>
              <a:buNone/>
              <a:tabLst/>
              <a:defRPr/>
            </a:pPr>
            <a:endParaRPr kumimoji="0" lang="bg-BG" sz="1900" b="0" i="0" u="none" strike="noStrike" kern="1200" cap="none" spc="0" normalizeH="0" baseline="0" noProof="0">
              <a:ln>
                <a:noFill/>
              </a:ln>
              <a:gradFill>
                <a:gsLst>
                  <a:gs pos="5000">
                    <a:srgbClr val="FF0000"/>
                  </a:gs>
                  <a:gs pos="25000">
                    <a:srgbClr val="FFC000"/>
                  </a:gs>
                  <a:gs pos="53000">
                    <a:srgbClr val="FF0000"/>
                  </a:gs>
                  <a:gs pos="100000">
                    <a:srgbClr val="C00000"/>
                  </a:gs>
                </a:gsLst>
                <a:lin ang="2700000" scaled="0"/>
              </a:gradFill>
              <a:effectLst/>
              <a:uLnTx/>
              <a:uFillTx/>
              <a:latin typeface="Calibri"/>
              <a:ea typeface="+mn-ea"/>
              <a:cs typeface="+mn-cs"/>
            </a:endParaRPr>
          </a:p>
        </p:txBody>
      </p:sp>
      <p:sp>
        <p:nvSpPr>
          <p:cNvPr id="22" name="文本框 8">
            <a:extLst>
              <a:ext uri="{FF2B5EF4-FFF2-40B4-BE49-F238E27FC236}">
                <a16:creationId xmlns:a16="http://schemas.microsoft.com/office/drawing/2014/main" id="{709C8BCF-4CF4-455F-826D-454BFBE061C4}"/>
              </a:ext>
            </a:extLst>
          </p:cNvPr>
          <p:cNvSpPr txBox="1"/>
          <p:nvPr/>
        </p:nvSpPr>
        <p:spPr>
          <a:xfrm>
            <a:off x="2064564" y="4930498"/>
            <a:ext cx="9079842" cy="1156855"/>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a:cs typeface="+mn-cs"/>
              </a:rPr>
              <a:t>面对新时代新征程新使命，人民政协要坚持问题导向、贴近群众实践，在增加协商密度、活跃协商方式、丰富协商内容、增强协商实效上下功夫，在探讨问题、平等交流、加强互动、增进共识上下功夫，努力推进理论、实践、制度与时俱进，不断增强政协事业生机活力</a:t>
            </a:r>
          </a:p>
        </p:txBody>
      </p:sp>
      <p:grpSp>
        <p:nvGrpSpPr>
          <p:cNvPr id="23" name="组合 22">
            <a:extLst>
              <a:ext uri="{FF2B5EF4-FFF2-40B4-BE49-F238E27FC236}">
                <a16:creationId xmlns:a16="http://schemas.microsoft.com/office/drawing/2014/main" id="{40D5DE93-6CC9-467A-BBE6-8E0B2413B5A9}"/>
              </a:ext>
            </a:extLst>
          </p:cNvPr>
          <p:cNvGrpSpPr/>
          <p:nvPr/>
        </p:nvGrpSpPr>
        <p:grpSpPr>
          <a:xfrm>
            <a:off x="822227" y="4966654"/>
            <a:ext cx="1294352" cy="1036417"/>
            <a:chOff x="2431278" y="2108424"/>
            <a:chExt cx="970890" cy="777133"/>
          </a:xfrm>
        </p:grpSpPr>
        <p:sp>
          <p:nvSpPr>
            <p:cNvPr id="24" name="椭圆 23">
              <a:extLst>
                <a:ext uri="{FF2B5EF4-FFF2-40B4-BE49-F238E27FC236}">
                  <a16:creationId xmlns:a16="http://schemas.microsoft.com/office/drawing/2014/main" id="{D0575AFF-53BF-4F7B-91E7-11365ADD3D5A}"/>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5" name="标题 4">
              <a:extLst>
                <a:ext uri="{FF2B5EF4-FFF2-40B4-BE49-F238E27FC236}">
                  <a16:creationId xmlns:a16="http://schemas.microsoft.com/office/drawing/2014/main" id="{617AE1D3-1463-4C23-BEA9-BAF11F07345E}"/>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charset="-122"/>
                  <a:cs typeface="+mj-cs"/>
                </a:rPr>
                <a:t>未来</a:t>
              </a:r>
              <a:endParaRPr kumimoji="0" lang="en-US" sz="2400" b="1" i="0" u="none" strike="noStrike" kern="1200" cap="none" spc="0" normalizeH="0" baseline="0" noProof="0" dirty="0">
                <a:ln>
                  <a:noFill/>
                </a:ln>
                <a:solidFill>
                  <a:prstClr val="white"/>
                </a:solidFill>
                <a:effectLst/>
                <a:uLnTx/>
                <a:uFillTx/>
                <a:latin typeface="Impact" panose="020B0806030902050204" pitchFamily="34" charset="0"/>
                <a:ea typeface="微软雅黑" panose="020B0503020204020204" charset="-122"/>
                <a:cs typeface="+mj-cs"/>
              </a:endParaRPr>
            </a:p>
          </p:txBody>
        </p:sp>
      </p:grpSp>
    </p:spTree>
    <p:extLst>
      <p:ext uri="{BB962C8B-B14F-4D97-AF65-F5344CB8AC3E}">
        <p14:creationId xmlns:p14="http://schemas.microsoft.com/office/powerpoint/2010/main" val="421698836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par>
                          <p:cTn id="27" fill="hold">
                            <p:stCondLst>
                              <p:cond delay="40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900" fill="hold"/>
                                        <p:tgtEl>
                                          <p:spTgt spid="12"/>
                                        </p:tgtEl>
                                        <p:attrNameLst>
                                          <p:attrName>ppt_w</p:attrName>
                                        </p:attrNameLst>
                                      </p:cBhvr>
                                      <p:tavLst>
                                        <p:tav tm="0">
                                          <p:val>
                                            <p:fltVal val="0"/>
                                          </p:val>
                                        </p:tav>
                                        <p:tav tm="100000">
                                          <p:val>
                                            <p:strVal val="#ppt_w"/>
                                          </p:val>
                                        </p:tav>
                                      </p:tavLst>
                                    </p:anim>
                                    <p:anim calcmode="lin" valueType="num">
                                      <p:cBhvr>
                                        <p:cTn id="31" dur="900" fill="hold"/>
                                        <p:tgtEl>
                                          <p:spTgt spid="12"/>
                                        </p:tgtEl>
                                        <p:attrNameLst>
                                          <p:attrName>ppt_h</p:attrName>
                                        </p:attrNameLst>
                                      </p:cBhvr>
                                      <p:tavLst>
                                        <p:tav tm="0">
                                          <p:val>
                                            <p:fltVal val="0"/>
                                          </p:val>
                                        </p:tav>
                                        <p:tav tm="100000">
                                          <p:val>
                                            <p:strVal val="#ppt_h"/>
                                          </p:val>
                                        </p:tav>
                                      </p:tavLst>
                                    </p:anim>
                                    <p:animEffect transition="in" filter="fade">
                                      <p:cBhvr>
                                        <p:cTn id="32" dur="900"/>
                                        <p:tgtEl>
                                          <p:spTgt spid="12"/>
                                        </p:tgtEl>
                                      </p:cBhvr>
                                    </p:animEffect>
                                  </p:childTnLst>
                                </p:cTn>
                              </p:par>
                              <p:par>
                                <p:cTn id="33" presetID="5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900" fill="hold"/>
                                        <p:tgtEl>
                                          <p:spTgt spid="11"/>
                                        </p:tgtEl>
                                        <p:attrNameLst>
                                          <p:attrName>ppt_w</p:attrName>
                                        </p:attrNameLst>
                                      </p:cBhvr>
                                      <p:tavLst>
                                        <p:tav tm="0">
                                          <p:val>
                                            <p:fltVal val="0"/>
                                          </p:val>
                                        </p:tav>
                                        <p:tav tm="100000">
                                          <p:val>
                                            <p:strVal val="#ppt_w"/>
                                          </p:val>
                                        </p:tav>
                                      </p:tavLst>
                                    </p:anim>
                                    <p:anim calcmode="lin" valueType="num">
                                      <p:cBhvr>
                                        <p:cTn id="36" dur="900" fill="hold"/>
                                        <p:tgtEl>
                                          <p:spTgt spid="11"/>
                                        </p:tgtEl>
                                        <p:attrNameLst>
                                          <p:attrName>ppt_h</p:attrName>
                                        </p:attrNameLst>
                                      </p:cBhvr>
                                      <p:tavLst>
                                        <p:tav tm="0">
                                          <p:val>
                                            <p:fltVal val="0"/>
                                          </p:val>
                                        </p:tav>
                                        <p:tav tm="100000">
                                          <p:val>
                                            <p:strVal val="#ppt_h"/>
                                          </p:val>
                                        </p:tav>
                                      </p:tavLst>
                                    </p:anim>
                                    <p:animEffect transition="in" filter="fade">
                                      <p:cBhvr>
                                        <p:cTn id="37" dur="900"/>
                                        <p:tgtEl>
                                          <p:spTgt spid="11"/>
                                        </p:tgtEl>
                                      </p:cBhvr>
                                    </p:animEffect>
                                  </p:childTnLst>
                                </p:cTn>
                              </p:par>
                            </p:childTnLst>
                          </p:cTn>
                        </p:par>
                        <p:par>
                          <p:cTn id="38" fill="hold">
                            <p:stCondLst>
                              <p:cond delay="49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1550"/>
                                        <p:tgtEl>
                                          <p:spTgt spid="14"/>
                                        </p:tgtEl>
                                      </p:cBhvr>
                                    </p:animEffect>
                                  </p:childTnLst>
                                </p:cTn>
                              </p:par>
                            </p:childTnLst>
                          </p:cTn>
                        </p:par>
                        <p:par>
                          <p:cTn id="42" fill="hold">
                            <p:stCondLst>
                              <p:cond delay="6450"/>
                            </p:stCondLst>
                            <p:childTnLst>
                              <p:par>
                                <p:cTn id="43" presetID="2" presetClass="entr" presetSubtype="4"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695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900" fill="hold"/>
                                        <p:tgtEl>
                                          <p:spTgt spid="21"/>
                                        </p:tgtEl>
                                        <p:attrNameLst>
                                          <p:attrName>ppt_w</p:attrName>
                                        </p:attrNameLst>
                                      </p:cBhvr>
                                      <p:tavLst>
                                        <p:tav tm="0">
                                          <p:val>
                                            <p:fltVal val="0"/>
                                          </p:val>
                                        </p:tav>
                                        <p:tav tm="100000">
                                          <p:val>
                                            <p:strVal val="#ppt_w"/>
                                          </p:val>
                                        </p:tav>
                                      </p:tavLst>
                                    </p:anim>
                                    <p:anim calcmode="lin" valueType="num">
                                      <p:cBhvr>
                                        <p:cTn id="51" dur="900" fill="hold"/>
                                        <p:tgtEl>
                                          <p:spTgt spid="21"/>
                                        </p:tgtEl>
                                        <p:attrNameLst>
                                          <p:attrName>ppt_h</p:attrName>
                                        </p:attrNameLst>
                                      </p:cBhvr>
                                      <p:tavLst>
                                        <p:tav tm="0">
                                          <p:val>
                                            <p:fltVal val="0"/>
                                          </p:val>
                                        </p:tav>
                                        <p:tav tm="100000">
                                          <p:val>
                                            <p:strVal val="#ppt_h"/>
                                          </p:val>
                                        </p:tav>
                                      </p:tavLst>
                                    </p:anim>
                                    <p:animEffect transition="in" filter="fade">
                                      <p:cBhvr>
                                        <p:cTn id="52" dur="900"/>
                                        <p:tgtEl>
                                          <p:spTgt spid="21"/>
                                        </p:tgtEl>
                                      </p:cBhvr>
                                    </p:animEffect>
                                  </p:childTnLst>
                                </p:cTn>
                              </p:par>
                              <p:par>
                                <p:cTn id="53" presetID="53" presetClass="entr" presetSubtype="16"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900" fill="hold"/>
                                        <p:tgtEl>
                                          <p:spTgt spid="20"/>
                                        </p:tgtEl>
                                        <p:attrNameLst>
                                          <p:attrName>ppt_w</p:attrName>
                                        </p:attrNameLst>
                                      </p:cBhvr>
                                      <p:tavLst>
                                        <p:tav tm="0">
                                          <p:val>
                                            <p:fltVal val="0"/>
                                          </p:val>
                                        </p:tav>
                                        <p:tav tm="100000">
                                          <p:val>
                                            <p:strVal val="#ppt_w"/>
                                          </p:val>
                                        </p:tav>
                                      </p:tavLst>
                                    </p:anim>
                                    <p:anim calcmode="lin" valueType="num">
                                      <p:cBhvr>
                                        <p:cTn id="56" dur="900" fill="hold"/>
                                        <p:tgtEl>
                                          <p:spTgt spid="20"/>
                                        </p:tgtEl>
                                        <p:attrNameLst>
                                          <p:attrName>ppt_h</p:attrName>
                                        </p:attrNameLst>
                                      </p:cBhvr>
                                      <p:tavLst>
                                        <p:tav tm="0">
                                          <p:val>
                                            <p:fltVal val="0"/>
                                          </p:val>
                                        </p:tav>
                                        <p:tav tm="100000">
                                          <p:val>
                                            <p:strVal val="#ppt_h"/>
                                          </p:val>
                                        </p:tav>
                                      </p:tavLst>
                                    </p:anim>
                                    <p:animEffect transition="in" filter="fade">
                                      <p:cBhvr>
                                        <p:cTn id="57" dur="900"/>
                                        <p:tgtEl>
                                          <p:spTgt spid="20"/>
                                        </p:tgtEl>
                                      </p:cBhvr>
                                    </p:animEffect>
                                  </p:childTnLst>
                                </p:cTn>
                              </p:par>
                            </p:childTnLst>
                          </p:cTn>
                        </p:par>
                        <p:par>
                          <p:cTn id="58" fill="hold">
                            <p:stCondLst>
                              <p:cond delay="785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1550"/>
                                        <p:tgtEl>
                                          <p:spTgt spid="22"/>
                                        </p:tgtEl>
                                      </p:cBhvr>
                                    </p:animEffect>
                                  </p:childTnLst>
                                </p:cTn>
                              </p:par>
                            </p:childTnLst>
                          </p:cTn>
                        </p:par>
                        <p:par>
                          <p:cTn id="62" fill="hold">
                            <p:stCondLst>
                              <p:cond delay="9400"/>
                            </p:stCondLst>
                            <p:childTnLst>
                              <p:par>
                                <p:cTn id="63" presetID="2" presetClass="entr" presetSubtype="4"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337D9DE3-FA63-436A-8DB6-D6CEC9E54AB6}"/>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grpSp>
        <p:nvGrpSpPr>
          <p:cNvPr id="4" name="组合 3">
            <a:extLst>
              <a:ext uri="{FF2B5EF4-FFF2-40B4-BE49-F238E27FC236}">
                <a16:creationId xmlns:a16="http://schemas.microsoft.com/office/drawing/2014/main" id="{762B588A-0F4B-42F6-A38E-DD04C8A05988}"/>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0210A32D-8FB8-410E-AC57-7B70B1D7BDE4}"/>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3733"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6" name="TextBox 20">
              <a:extLst>
                <a:ext uri="{FF2B5EF4-FFF2-40B4-BE49-F238E27FC236}">
                  <a16:creationId xmlns:a16="http://schemas.microsoft.com/office/drawing/2014/main" id="{6BA5702F-8EB2-4AEC-921C-5BC6A0BB4C19}"/>
                </a:ext>
              </a:extLst>
            </p:cNvPr>
            <p:cNvSpPr txBox="1"/>
            <p:nvPr/>
          </p:nvSpPr>
          <p:spPr>
            <a:xfrm>
              <a:off x="5827685" y="2470132"/>
              <a:ext cx="493312" cy="63821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rPr>
                <a:t>06</a:t>
              </a:r>
              <a:endParaRPr kumimoji="0" lang="zh-CN" altLang="en-US" sz="3733" b="1" i="0" u="none" strike="noStrike" kern="0" cap="none" spc="0" normalizeH="0" baseline="0" noProof="0" dirty="0">
                <a:ln>
                  <a:noFill/>
                </a:ln>
                <a:gradFill>
                  <a:gsLst>
                    <a:gs pos="100000">
                      <a:prstClr val="white"/>
                    </a:gs>
                    <a:gs pos="0">
                      <a:prstClr val="white">
                        <a:lumMod val="95000"/>
                      </a:prstClr>
                    </a:gs>
                  </a:gsLst>
                  <a:path path="circle">
                    <a:fillToRect l="100000" b="100000"/>
                  </a:path>
                </a:gradFill>
                <a:effectLst/>
                <a:uLnTx/>
                <a:uFillTx/>
                <a:latin typeface="Agency FB" panose="020B0503020202020204" pitchFamily="34" charset="0"/>
                <a:ea typeface="微软雅黑" pitchFamily="34" charset="-122"/>
                <a:cs typeface="+mn-cs"/>
              </a:endParaRPr>
            </a:p>
          </p:txBody>
        </p:sp>
      </p:grpSp>
      <p:grpSp>
        <p:nvGrpSpPr>
          <p:cNvPr id="7" name="Group 28">
            <a:extLst>
              <a:ext uri="{FF2B5EF4-FFF2-40B4-BE49-F238E27FC236}">
                <a16:creationId xmlns:a16="http://schemas.microsoft.com/office/drawing/2014/main" id="{A21235AB-D076-460B-864E-431E1F3A02B1}"/>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0692126-AE91-4E2D-AF74-9DE89AF908D3}"/>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9" name="Rectangle 30">
              <a:extLst>
                <a:ext uri="{FF2B5EF4-FFF2-40B4-BE49-F238E27FC236}">
                  <a16:creationId xmlns:a16="http://schemas.microsoft.com/office/drawing/2014/main" id="{8763C105-529A-451A-B85E-B669C1CAA48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坚持发挥政协委员主体作用。这是人民政协工作的优势所在、活力所在</a:t>
              </a:r>
            </a:p>
          </p:txBody>
        </p:sp>
      </p:grpSp>
      <p:sp>
        <p:nvSpPr>
          <p:cNvPr id="10" name="TextBox 43">
            <a:extLst>
              <a:ext uri="{FF2B5EF4-FFF2-40B4-BE49-F238E27FC236}">
                <a16:creationId xmlns:a16="http://schemas.microsoft.com/office/drawing/2014/main" id="{E6CF1E92-3A12-411B-8B7A-CB789081137A}"/>
              </a:ext>
            </a:extLst>
          </p:cNvPr>
          <p:cNvSpPr txBox="1"/>
          <p:nvPr/>
        </p:nvSpPr>
        <p:spPr>
          <a:xfrm>
            <a:off x="1042638" y="2365211"/>
            <a:ext cx="10912423" cy="523348"/>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人民政协是庄严的政治组织，政协委员是荣誉更是责任，必须重视发挥委员作用、建设过硬委员队伍。</a:t>
            </a:r>
          </a:p>
        </p:txBody>
      </p:sp>
      <p:grpSp>
        <p:nvGrpSpPr>
          <p:cNvPr id="11" name="Group 1">
            <a:extLst>
              <a:ext uri="{FF2B5EF4-FFF2-40B4-BE49-F238E27FC236}">
                <a16:creationId xmlns:a16="http://schemas.microsoft.com/office/drawing/2014/main" id="{BD0D87D7-1CFC-4F8E-A300-5E46FAF3DEC4}"/>
              </a:ext>
            </a:extLst>
          </p:cNvPr>
          <p:cNvGrpSpPr/>
          <p:nvPr/>
        </p:nvGrpSpPr>
        <p:grpSpPr>
          <a:xfrm>
            <a:off x="1062267" y="3005207"/>
            <a:ext cx="10185880" cy="1518109"/>
            <a:chOff x="623888" y="1690580"/>
            <a:chExt cx="5261535" cy="4181226"/>
          </a:xfrm>
        </p:grpSpPr>
        <p:sp>
          <p:nvSpPr>
            <p:cNvPr id="12" name="Rectangle: Rounded Corners 2">
              <a:extLst>
                <a:ext uri="{FF2B5EF4-FFF2-40B4-BE49-F238E27FC236}">
                  <a16:creationId xmlns:a16="http://schemas.microsoft.com/office/drawing/2014/main" id="{C7637E67-3B15-454E-8428-BE417A5D1D7E}"/>
                </a:ext>
              </a:extLst>
            </p:cNvPr>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Rectangle: Rounded Corners 3">
              <a:extLst>
                <a:ext uri="{FF2B5EF4-FFF2-40B4-BE49-F238E27FC236}">
                  <a16:creationId xmlns:a16="http://schemas.microsoft.com/office/drawing/2014/main" id="{D0592257-F9E8-4914-BF44-EF3F9E441B50}"/>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Freeform: Shape 13">
            <a:extLst>
              <a:ext uri="{FF2B5EF4-FFF2-40B4-BE49-F238E27FC236}">
                <a16:creationId xmlns:a16="http://schemas.microsoft.com/office/drawing/2014/main" id="{9500523D-0AE1-4C65-8983-CF428F28483C}"/>
              </a:ext>
            </a:extLst>
          </p:cNvPr>
          <p:cNvSpPr/>
          <p:nvPr/>
        </p:nvSpPr>
        <p:spPr>
          <a:xfrm>
            <a:off x="1069740" y="3174654"/>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gradFill>
                <a:gsLst>
                  <a:gs pos="0">
                    <a:srgbClr val="FF3302"/>
                  </a:gs>
                  <a:gs pos="100000">
                    <a:srgbClr val="CB0800"/>
                  </a:gs>
                </a:gsLst>
                <a:lin ang="5400000" scaled="1"/>
              </a:gradFill>
              <a:effectLst/>
              <a:uLnTx/>
              <a:uFillTx/>
              <a:latin typeface="微软雅黑" panose="020B0503020204020204" pitchFamily="34" charset="-122"/>
              <a:ea typeface="微软雅黑" panose="020B0503020204020204" pitchFamily="34" charset="-122"/>
              <a:cs typeface="+mn-cs"/>
            </a:endParaRPr>
          </a:p>
        </p:txBody>
      </p:sp>
      <p:sp>
        <p:nvSpPr>
          <p:cNvPr id="15" name="TextBox 37">
            <a:extLst>
              <a:ext uri="{FF2B5EF4-FFF2-40B4-BE49-F238E27FC236}">
                <a16:creationId xmlns:a16="http://schemas.microsoft.com/office/drawing/2014/main" id="{007F2020-24D5-43B9-8483-17E3858AE2C9}"/>
              </a:ext>
            </a:extLst>
          </p:cNvPr>
          <p:cNvSpPr txBox="1"/>
          <p:nvPr/>
        </p:nvSpPr>
        <p:spPr>
          <a:xfrm>
            <a:off x="1212667" y="3185722"/>
            <a:ext cx="2619639" cy="307777"/>
          </a:xfrm>
          <a:prstGeom prst="rect">
            <a:avLst/>
          </a:prstGeom>
        </p:spPr>
        <p:txBody>
          <a:bodyPr wrap="none">
            <a:noAutofit/>
          </a:bodyPr>
          <a:lstStyle/>
          <a:p>
            <a:pPr marL="0" marR="0" lvl="0" indent="0" algn="l" defTabSz="914377"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2133"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要尊重委员主体地位，保障委员民主权利，完善委员联络制度</a:t>
            </a:r>
            <a:endPar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Rectangle 43">
            <a:extLst>
              <a:ext uri="{FF2B5EF4-FFF2-40B4-BE49-F238E27FC236}">
                <a16:creationId xmlns:a16="http://schemas.microsoft.com/office/drawing/2014/main" id="{9196BDD2-2DC3-415E-AB59-B5D9DE184387}"/>
              </a:ext>
            </a:extLst>
          </p:cNvPr>
          <p:cNvSpPr/>
          <p:nvPr/>
        </p:nvSpPr>
        <p:spPr>
          <a:xfrm>
            <a:off x="1256425" y="3643718"/>
            <a:ext cx="9809761" cy="879597"/>
          </a:xfrm>
          <a:prstGeom prst="rect">
            <a:avLst/>
          </a:prstGeom>
        </p:spPr>
        <p:txBody>
          <a:bodyPr wrap="square" lIns="0" tIns="0" rIns="0" bIns="0">
            <a:no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Gill Sans" charset="0"/>
              </a:rPr>
              <a:t>发挥政协专委会、界别、机关等联络服务委员的作用，功夫用在平时，联络贵在经常，服务贯穿始终，让每一位委员都有组织依托、有联络渠道、有平台发挥作用，把人民政协打造成团结之家、民主之家、和谐之家。</a:t>
            </a:r>
          </a:p>
        </p:txBody>
      </p:sp>
      <p:grpSp>
        <p:nvGrpSpPr>
          <p:cNvPr id="17" name="Group 1">
            <a:extLst>
              <a:ext uri="{FF2B5EF4-FFF2-40B4-BE49-F238E27FC236}">
                <a16:creationId xmlns:a16="http://schemas.microsoft.com/office/drawing/2014/main" id="{5724E0F4-3453-4ADD-BDF2-5BE203C4EC31}"/>
              </a:ext>
            </a:extLst>
          </p:cNvPr>
          <p:cNvGrpSpPr/>
          <p:nvPr/>
        </p:nvGrpSpPr>
        <p:grpSpPr>
          <a:xfrm>
            <a:off x="1062267" y="4645278"/>
            <a:ext cx="10185880" cy="1703351"/>
            <a:chOff x="623888" y="1690580"/>
            <a:chExt cx="5261535" cy="4181225"/>
          </a:xfrm>
        </p:grpSpPr>
        <p:sp>
          <p:nvSpPr>
            <p:cNvPr id="18" name="Rectangle: Rounded Corners 2">
              <a:extLst>
                <a:ext uri="{FF2B5EF4-FFF2-40B4-BE49-F238E27FC236}">
                  <a16:creationId xmlns:a16="http://schemas.microsoft.com/office/drawing/2014/main" id="{0D6D173A-7C5B-4E99-AD16-BB17F1AC0E1F}"/>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Rectangle: Rounded Corners 3">
              <a:extLst>
                <a:ext uri="{FF2B5EF4-FFF2-40B4-BE49-F238E27FC236}">
                  <a16:creationId xmlns:a16="http://schemas.microsoft.com/office/drawing/2014/main" id="{FF9B153D-8D1A-47BA-9902-874DC9DC7634}"/>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20" name="Freeform: Shape 13">
            <a:extLst>
              <a:ext uri="{FF2B5EF4-FFF2-40B4-BE49-F238E27FC236}">
                <a16:creationId xmlns:a16="http://schemas.microsoft.com/office/drawing/2014/main" id="{1532900F-4248-4D16-A321-4D3D03A16758}"/>
              </a:ext>
            </a:extLst>
          </p:cNvPr>
          <p:cNvSpPr/>
          <p:nvPr/>
        </p:nvSpPr>
        <p:spPr>
          <a:xfrm>
            <a:off x="1069740" y="4814726"/>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37">
            <a:extLst>
              <a:ext uri="{FF2B5EF4-FFF2-40B4-BE49-F238E27FC236}">
                <a16:creationId xmlns:a16="http://schemas.microsoft.com/office/drawing/2014/main" id="{098089AD-0D01-435D-B405-BE7ED205BC16}"/>
              </a:ext>
            </a:extLst>
          </p:cNvPr>
          <p:cNvSpPr txBox="1"/>
          <p:nvPr/>
        </p:nvSpPr>
        <p:spPr>
          <a:xfrm>
            <a:off x="1212667" y="4825794"/>
            <a:ext cx="2619639" cy="307777"/>
          </a:xfrm>
          <a:prstGeom prst="rect">
            <a:avLst/>
          </a:prstGeom>
        </p:spPr>
        <p:txBody>
          <a:bodyPr wrap="none">
            <a:noAutofit/>
          </a:bodyPr>
          <a:lstStyle/>
          <a:p>
            <a:pPr marL="0" marR="0" lvl="0" indent="0" algn="l" defTabSz="914377" rtl="0" eaLnBrk="1" fontAlgn="auto" latinLnBrk="0" hangingPunct="1">
              <a:lnSpc>
                <a:spcPct val="100000"/>
              </a:lnSpc>
              <a:spcBef>
                <a:spcPts val="0"/>
              </a:spcBef>
              <a:spcAft>
                <a:spcPts val="0"/>
              </a:spcAft>
              <a:buClr>
                <a:srgbClr val="000000">
                  <a:lumMod val="85000"/>
                  <a:lumOff val="15000"/>
                </a:srgbClr>
              </a:buClr>
              <a:buSzPct val="105000"/>
              <a:buFontTx/>
              <a:buNone/>
              <a:tabLst/>
              <a:defRPr/>
            </a:pPr>
            <a:r>
              <a:rPr kumimoji="0" lang="zh-CN" altLang="en-US" sz="2133"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要全面加强委员队伍建设，坚持思想政治引领</a:t>
            </a:r>
          </a:p>
        </p:txBody>
      </p:sp>
      <p:sp>
        <p:nvSpPr>
          <p:cNvPr id="22" name="Rectangle 43">
            <a:extLst>
              <a:ext uri="{FF2B5EF4-FFF2-40B4-BE49-F238E27FC236}">
                <a16:creationId xmlns:a16="http://schemas.microsoft.com/office/drawing/2014/main" id="{E796D9AA-E142-4427-BCD3-010137D7362E}"/>
              </a:ext>
            </a:extLst>
          </p:cNvPr>
          <p:cNvSpPr/>
          <p:nvPr/>
        </p:nvSpPr>
        <p:spPr>
          <a:xfrm>
            <a:off x="1307225" y="5309190"/>
            <a:ext cx="9809761" cy="879597"/>
          </a:xfrm>
          <a:prstGeom prst="rect">
            <a:avLst/>
          </a:prstGeom>
        </p:spPr>
        <p:txBody>
          <a:bodyPr wrap="square" lIns="0" tIns="0" rIns="0" bIns="0">
            <a:no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333" b="0"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Gill Sans" charset="0"/>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endParaRPr kumimoji="0" lang="zh-CN" altLang="en-US" sz="1333"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sym typeface="Gill Sans" charset="0"/>
            </a:endParaRPr>
          </a:p>
        </p:txBody>
      </p:sp>
    </p:spTree>
    <p:extLst>
      <p:ext uri="{BB962C8B-B14F-4D97-AF65-F5344CB8AC3E}">
        <p14:creationId xmlns:p14="http://schemas.microsoft.com/office/powerpoint/2010/main" val="237934066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9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animBg="1"/>
      <p:bldP spid="15" grpId="0"/>
      <p:bldP spid="16" grpId="0"/>
      <p:bldP spid="20"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全国政协十三届一次会议简介</a:t>
            </a:r>
          </a:p>
        </p:txBody>
      </p:sp>
    </p:spTree>
    <p:extLst>
      <p:ext uri="{BB962C8B-B14F-4D97-AF65-F5344CB8AC3E}">
        <p14:creationId xmlns:p14="http://schemas.microsoft.com/office/powerpoint/2010/main" val="19119222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04</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white"/>
                </a:solidFill>
                <a:effectLst/>
                <a:uLnTx/>
                <a:uFillTx/>
                <a:latin typeface="微软雅黑"/>
                <a:ea typeface="微软雅黑"/>
                <a:cs typeface="+mn-cs"/>
                <a:sym typeface="+mn-lt"/>
              </a:rPr>
              <a:t>今后工作的建议</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endParaRPr>
          </a:p>
        </p:txBody>
      </p:sp>
    </p:spTree>
    <p:extLst>
      <p:ext uri="{BB962C8B-B14F-4D97-AF65-F5344CB8AC3E}">
        <p14:creationId xmlns:p14="http://schemas.microsoft.com/office/powerpoint/2010/main" val="294928682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5" name="TextBox 43">
            <a:extLst>
              <a:ext uri="{FF2B5EF4-FFF2-40B4-BE49-F238E27FC236}">
                <a16:creationId xmlns:a16="http://schemas.microsoft.com/office/drawing/2014/main" id="{9D666877-A835-4E97-BD12-A3AC9A61CAD7}"/>
              </a:ext>
            </a:extLst>
          </p:cNvPr>
          <p:cNvSpPr txBox="1"/>
          <p:nvPr/>
        </p:nvSpPr>
        <p:spPr>
          <a:xfrm>
            <a:off x="1297065" y="1874279"/>
            <a:ext cx="2484809" cy="3109441"/>
          </a:xfrm>
          <a:prstGeom prst="rect">
            <a:avLst/>
          </a:prstGeom>
          <a:noFill/>
          <a:ln>
            <a:solidFill>
              <a:srgbClr val="C00000"/>
            </a:solidFill>
          </a:ln>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中共十九大</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描绘了决胜全面建成小康社会、夺取新时代中国特色社会主义伟大胜利的宏伟蓝图，进一步指明了党和国家事业的前进方向。</a:t>
            </a:r>
          </a:p>
        </p:txBody>
      </p:sp>
      <p:sp>
        <p:nvSpPr>
          <p:cNvPr id="35" name="矩形 34">
            <a:extLst>
              <a:ext uri="{FF2B5EF4-FFF2-40B4-BE49-F238E27FC236}">
                <a16:creationId xmlns:a16="http://schemas.microsoft.com/office/drawing/2014/main" id="{6D98E60F-95E4-4C62-AC51-1595AFED75A8}"/>
              </a:ext>
            </a:extLst>
          </p:cNvPr>
          <p:cNvSpPr/>
          <p:nvPr/>
        </p:nvSpPr>
        <p:spPr>
          <a:xfrm>
            <a:off x="4112463" y="1860692"/>
            <a:ext cx="6889365" cy="3123028"/>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3" name="组合 2">
            <a:extLst>
              <a:ext uri="{FF2B5EF4-FFF2-40B4-BE49-F238E27FC236}">
                <a16:creationId xmlns:a16="http://schemas.microsoft.com/office/drawing/2014/main" id="{2319995B-D561-4A11-AC1B-CB11EF03E9A2}"/>
              </a:ext>
            </a:extLst>
          </p:cNvPr>
          <p:cNvGrpSpPr/>
          <p:nvPr/>
        </p:nvGrpSpPr>
        <p:grpSpPr>
          <a:xfrm>
            <a:off x="3781875" y="2588157"/>
            <a:ext cx="661181" cy="1420837"/>
            <a:chOff x="3977818" y="3300575"/>
            <a:chExt cx="661181" cy="1420837"/>
          </a:xfrm>
        </p:grpSpPr>
        <p:sp>
          <p:nvSpPr>
            <p:cNvPr id="37" name="圆角矩形 7">
              <a:extLst>
                <a:ext uri="{FF2B5EF4-FFF2-40B4-BE49-F238E27FC236}">
                  <a16:creationId xmlns:a16="http://schemas.microsoft.com/office/drawing/2014/main" id="{A9A82F2B-38EE-4458-B367-DD2AFBEB2203}"/>
                </a:ext>
              </a:extLst>
            </p:cNvPr>
            <p:cNvSpPr/>
            <p:nvPr/>
          </p:nvSpPr>
          <p:spPr>
            <a:xfrm>
              <a:off x="3977818" y="3300575"/>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38" name="矩形 37">
              <a:extLst>
                <a:ext uri="{FF2B5EF4-FFF2-40B4-BE49-F238E27FC236}">
                  <a16:creationId xmlns:a16="http://schemas.microsoft.com/office/drawing/2014/main" id="{EE8B4FB3-3625-4840-AF9E-3DBC53EB7839}"/>
                </a:ext>
              </a:extLst>
            </p:cNvPr>
            <p:cNvSpPr/>
            <p:nvPr/>
          </p:nvSpPr>
          <p:spPr>
            <a:xfrm>
              <a:off x="3985242" y="3300575"/>
              <a:ext cx="646331"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a:ea typeface="微软雅黑"/>
                  <a:cs typeface="+mn-ea"/>
                  <a:sym typeface="+mn-lt"/>
                </a:rPr>
                <a:t>要</a:t>
              </a:r>
              <a:endParaRPr kumimoji="0" lang="en-US" altLang="zh-CN" sz="3600" b="1" i="0" u="none" strike="noStrike" kern="1200" cap="none" spc="0" normalizeH="0" baseline="0" noProof="0" dirty="0">
                <a:ln>
                  <a:noFill/>
                </a:ln>
                <a:solidFill>
                  <a:prstClr val="white"/>
                </a:solidFill>
                <a:effectLst/>
                <a:uLnTx/>
                <a:uFillTx/>
                <a:latin typeface="微软雅黑"/>
                <a:ea typeface="微软雅黑"/>
                <a:cs typeface="+mn-ea"/>
                <a:sym typeface="+mn-lt"/>
              </a:endParaRPr>
            </a:p>
          </p:txBody>
        </p:sp>
        <p:sp>
          <p:nvSpPr>
            <p:cNvPr id="39" name="圆角矩形 9">
              <a:extLst>
                <a:ext uri="{FF2B5EF4-FFF2-40B4-BE49-F238E27FC236}">
                  <a16:creationId xmlns:a16="http://schemas.microsoft.com/office/drawing/2014/main" id="{C1C0313B-C153-4251-B044-0ED76465A4DE}"/>
                </a:ext>
              </a:extLst>
            </p:cNvPr>
            <p:cNvSpPr/>
            <p:nvPr/>
          </p:nvSpPr>
          <p:spPr>
            <a:xfrm>
              <a:off x="3977818" y="406023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40" name="矩形 39">
              <a:extLst>
                <a:ext uri="{FF2B5EF4-FFF2-40B4-BE49-F238E27FC236}">
                  <a16:creationId xmlns:a16="http://schemas.microsoft.com/office/drawing/2014/main" id="{6466B9D7-2523-4B1C-89C0-4AC28CAF848E}"/>
                </a:ext>
              </a:extLst>
            </p:cNvPr>
            <p:cNvSpPr/>
            <p:nvPr/>
          </p:nvSpPr>
          <p:spPr>
            <a:xfrm>
              <a:off x="3985242" y="4060231"/>
              <a:ext cx="646331"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a:ea typeface="微软雅黑"/>
                  <a:cs typeface="+mn-ea"/>
                  <a:sym typeface="+mn-lt"/>
                </a:rPr>
                <a:t>把</a:t>
              </a:r>
              <a:endParaRPr kumimoji="0" lang="en-US" altLang="zh-CN" sz="3600" b="1" i="0" u="none" strike="noStrike" kern="1200" cap="none" spc="0" normalizeH="0" baseline="0" noProof="0" dirty="0">
                <a:ln>
                  <a:noFill/>
                </a:ln>
                <a:solidFill>
                  <a:prstClr val="white"/>
                </a:solidFill>
                <a:effectLst/>
                <a:uLnTx/>
                <a:uFillTx/>
                <a:latin typeface="微软雅黑"/>
                <a:ea typeface="微软雅黑"/>
                <a:cs typeface="+mn-ea"/>
                <a:sym typeface="+mn-lt"/>
              </a:endParaRPr>
            </a:p>
          </p:txBody>
        </p:sp>
      </p:grpSp>
      <p:pic>
        <p:nvPicPr>
          <p:cNvPr id="42" name="图片 41">
            <a:extLst>
              <a:ext uri="{FF2B5EF4-FFF2-40B4-BE49-F238E27FC236}">
                <a16:creationId xmlns:a16="http://schemas.microsoft.com/office/drawing/2014/main" id="{18E0F85C-7857-40E1-973F-58259F1047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16826" y="5062369"/>
            <a:ext cx="2602194" cy="1290690"/>
          </a:xfrm>
          <a:prstGeom prst="rect">
            <a:avLst/>
          </a:prstGeom>
        </p:spPr>
      </p:pic>
      <p:sp>
        <p:nvSpPr>
          <p:cNvPr id="44" name="文本框 3">
            <a:extLst>
              <a:ext uri="{FF2B5EF4-FFF2-40B4-BE49-F238E27FC236}">
                <a16:creationId xmlns:a16="http://schemas.microsoft.com/office/drawing/2014/main" id="{CB1779E0-C4A0-4779-8FD5-8B392652982C}"/>
              </a:ext>
            </a:extLst>
          </p:cNvPr>
          <p:cNvSpPr txBox="1"/>
          <p:nvPr/>
        </p:nvSpPr>
        <p:spPr>
          <a:xfrm>
            <a:off x="4464237" y="1882234"/>
            <a:ext cx="5768186" cy="45890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学习贯彻中共十九大精神作为重大政治任务</a:t>
            </a:r>
          </a:p>
        </p:txBody>
      </p:sp>
      <p:sp>
        <p:nvSpPr>
          <p:cNvPr id="45" name="文本框 3">
            <a:extLst>
              <a:ext uri="{FF2B5EF4-FFF2-40B4-BE49-F238E27FC236}">
                <a16:creationId xmlns:a16="http://schemas.microsoft.com/office/drawing/2014/main" id="{51E23A9B-914D-4DF0-A77A-60B63090555E}"/>
              </a:ext>
            </a:extLst>
          </p:cNvPr>
          <p:cNvSpPr txBox="1"/>
          <p:nvPr/>
        </p:nvSpPr>
        <p:spPr>
          <a:xfrm>
            <a:off x="4464237" y="2353727"/>
            <a:ext cx="5768186" cy="87440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习近平新时代中国特色社会主义思想作为统揽政协工作的总纲</a:t>
            </a:r>
          </a:p>
        </p:txBody>
      </p:sp>
      <p:sp>
        <p:nvSpPr>
          <p:cNvPr id="46" name="文本框 3">
            <a:extLst>
              <a:ext uri="{FF2B5EF4-FFF2-40B4-BE49-F238E27FC236}">
                <a16:creationId xmlns:a16="http://schemas.microsoft.com/office/drawing/2014/main" id="{2B4B4CCC-1B2A-4C42-8C17-A9DB6EDDB6BC}"/>
              </a:ext>
            </a:extLst>
          </p:cNvPr>
          <p:cNvSpPr txBox="1"/>
          <p:nvPr/>
        </p:nvSpPr>
        <p:spPr>
          <a:xfrm>
            <a:off x="4464237" y="3171462"/>
            <a:ext cx="5768186" cy="87440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坚持和发展中国特色社会主义作为巩固共同思想政治基础的主轴</a:t>
            </a:r>
          </a:p>
        </p:txBody>
      </p:sp>
      <p:sp>
        <p:nvSpPr>
          <p:cNvPr id="47" name="文本框 3">
            <a:extLst>
              <a:ext uri="{FF2B5EF4-FFF2-40B4-BE49-F238E27FC236}">
                <a16:creationId xmlns:a16="http://schemas.microsoft.com/office/drawing/2014/main" id="{5DCC5BD8-20D4-420F-9E7C-9C0D03637E9A}"/>
              </a:ext>
            </a:extLst>
          </p:cNvPr>
          <p:cNvSpPr txBox="1"/>
          <p:nvPr/>
        </p:nvSpPr>
        <p:spPr>
          <a:xfrm>
            <a:off x="4464238" y="4011560"/>
            <a:ext cx="6162842" cy="87440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为决胜全面建成小康社会、夺取新时代中国特色社会主义伟大胜利献计出力作为工作主线</a:t>
            </a:r>
          </a:p>
        </p:txBody>
      </p:sp>
    </p:spTree>
    <p:extLst>
      <p:ext uri="{BB962C8B-B14F-4D97-AF65-F5344CB8AC3E}">
        <p14:creationId xmlns:p14="http://schemas.microsoft.com/office/powerpoint/2010/main" val="129708674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16" presetClass="entr" presetSubtype="2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Horizontal)">
                                      <p:cBhvr>
                                        <p:cTn id="11" dur="500"/>
                                        <p:tgtEl>
                                          <p:spTgt spid="3"/>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childTnLst>
                          </p:cTn>
                        </p:par>
                        <p:par>
                          <p:cTn id="15" fill="hold">
                            <p:stCondLst>
                              <p:cond delay="1750"/>
                            </p:stCondLst>
                            <p:childTnLst>
                              <p:par>
                                <p:cTn id="16" presetID="22" presetClass="entr" presetSubtype="8"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1000"/>
                                        <p:tgtEl>
                                          <p:spTgt spid="44"/>
                                        </p:tgtEl>
                                      </p:cBhvr>
                                    </p:animEffect>
                                  </p:childTnLst>
                                </p:cTn>
                              </p:par>
                            </p:childTnLst>
                          </p:cTn>
                        </p:par>
                        <p:par>
                          <p:cTn id="19" fill="hold">
                            <p:stCondLst>
                              <p:cond delay="2750"/>
                            </p:stCondLst>
                            <p:childTnLst>
                              <p:par>
                                <p:cTn id="20" presetID="22" presetClass="entr" presetSubtype="8"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1000"/>
                                        <p:tgtEl>
                                          <p:spTgt spid="45"/>
                                        </p:tgtEl>
                                      </p:cBhvr>
                                    </p:animEffect>
                                  </p:childTnLst>
                                </p:cTn>
                              </p:par>
                            </p:childTnLst>
                          </p:cTn>
                        </p:par>
                        <p:par>
                          <p:cTn id="23" fill="hold">
                            <p:stCondLst>
                              <p:cond delay="3750"/>
                            </p:stCondLst>
                            <p:childTnLst>
                              <p:par>
                                <p:cTn id="24" presetID="22" presetClass="entr" presetSubtype="8"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1000"/>
                                        <p:tgtEl>
                                          <p:spTgt spid="46"/>
                                        </p:tgtEl>
                                      </p:cBhvr>
                                    </p:animEffect>
                                  </p:childTnLst>
                                </p:cTn>
                              </p:par>
                            </p:childTnLst>
                          </p:cTn>
                        </p:par>
                        <p:par>
                          <p:cTn id="27" fill="hold">
                            <p:stCondLst>
                              <p:cond delay="475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5" grpId="0" animBg="1"/>
      <p:bldP spid="44" grpId="0"/>
      <p:bldP spid="45" grpId="0"/>
      <p:bldP spid="46" grpId="0"/>
      <p:bldP spid="4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4" name="TextBox 43">
            <a:extLst>
              <a:ext uri="{FF2B5EF4-FFF2-40B4-BE49-F238E27FC236}">
                <a16:creationId xmlns:a16="http://schemas.microsoft.com/office/drawing/2014/main" id="{FDBBA26D-1D72-47A9-9D54-18CAD4A71503}"/>
              </a:ext>
            </a:extLst>
          </p:cNvPr>
          <p:cNvSpPr txBox="1"/>
          <p:nvPr/>
        </p:nvSpPr>
        <p:spPr>
          <a:xfrm>
            <a:off x="1021634" y="2326367"/>
            <a:ext cx="4247953" cy="2247410"/>
          </a:xfrm>
          <a:prstGeom prst="rect">
            <a:avLst/>
          </a:prstGeom>
          <a:noFill/>
          <a:ln>
            <a:solidFill>
              <a:srgbClr val="C00000"/>
            </a:solidFill>
          </a:ln>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围绕统筹推进“五位一体”总体布局、协调推进“四个全面”战略布局，认真履行政治协商、民主监督、参政议政职能</a:t>
            </a:r>
            <a:r>
              <a:rPr kumimoji="0" lang="zh-CN" altLang="en-US" sz="1867" b="0"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为全面建成小康社会、全面建设社会主义现代化国家作出新的贡献。</a:t>
            </a:r>
          </a:p>
        </p:txBody>
      </p:sp>
      <p:sp>
        <p:nvSpPr>
          <p:cNvPr id="5" name="矩形 4">
            <a:extLst>
              <a:ext uri="{FF2B5EF4-FFF2-40B4-BE49-F238E27FC236}">
                <a16:creationId xmlns:a16="http://schemas.microsoft.com/office/drawing/2014/main" id="{AE6CD5BF-D7C1-410A-8385-C203601AC61F}"/>
              </a:ext>
            </a:extLst>
          </p:cNvPr>
          <p:cNvSpPr/>
          <p:nvPr/>
        </p:nvSpPr>
        <p:spPr>
          <a:xfrm>
            <a:off x="5600177" y="2326367"/>
            <a:ext cx="5085069" cy="2297485"/>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20" name="组合 19">
            <a:extLst>
              <a:ext uri="{FF2B5EF4-FFF2-40B4-BE49-F238E27FC236}">
                <a16:creationId xmlns:a16="http://schemas.microsoft.com/office/drawing/2014/main" id="{1AABBD74-FE56-4226-920A-1D04F36B0608}"/>
              </a:ext>
            </a:extLst>
          </p:cNvPr>
          <p:cNvGrpSpPr/>
          <p:nvPr/>
        </p:nvGrpSpPr>
        <p:grpSpPr>
          <a:xfrm>
            <a:off x="5269589" y="2741008"/>
            <a:ext cx="661181" cy="1420837"/>
            <a:chOff x="3977818" y="2987751"/>
            <a:chExt cx="661181" cy="1420837"/>
          </a:xfrm>
        </p:grpSpPr>
        <p:sp>
          <p:nvSpPr>
            <p:cNvPr id="6" name="圆角矩形 7">
              <a:extLst>
                <a:ext uri="{FF2B5EF4-FFF2-40B4-BE49-F238E27FC236}">
                  <a16:creationId xmlns:a16="http://schemas.microsoft.com/office/drawing/2014/main" id="{08CC5016-9AAC-49F6-94B8-B516F2334A65}"/>
                </a:ext>
              </a:extLst>
            </p:cNvPr>
            <p:cNvSpPr/>
            <p:nvPr/>
          </p:nvSpPr>
          <p:spPr>
            <a:xfrm>
              <a:off x="3977818" y="298775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7" name="矩形 6">
              <a:extLst>
                <a:ext uri="{FF2B5EF4-FFF2-40B4-BE49-F238E27FC236}">
                  <a16:creationId xmlns:a16="http://schemas.microsoft.com/office/drawing/2014/main" id="{D5D47054-6330-4207-9120-8BEE93C71057}"/>
                </a:ext>
              </a:extLst>
            </p:cNvPr>
            <p:cNvSpPr/>
            <p:nvPr/>
          </p:nvSpPr>
          <p:spPr>
            <a:xfrm>
              <a:off x="3985242" y="2987751"/>
              <a:ext cx="646331"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a:ea typeface="微软雅黑"/>
                  <a:cs typeface="+mn-ea"/>
                  <a:sym typeface="+mn-lt"/>
                </a:rPr>
                <a:t>坚</a:t>
              </a:r>
              <a:endParaRPr kumimoji="0" lang="en-US" altLang="zh-CN" sz="3600" b="1" i="0" u="none" strike="noStrike" kern="1200" cap="none" spc="0" normalizeH="0" baseline="0" noProof="0" dirty="0">
                <a:ln>
                  <a:noFill/>
                </a:ln>
                <a:solidFill>
                  <a:prstClr val="white"/>
                </a:solidFill>
                <a:effectLst/>
                <a:uLnTx/>
                <a:uFillTx/>
                <a:latin typeface="微软雅黑"/>
                <a:ea typeface="微软雅黑"/>
                <a:cs typeface="+mn-ea"/>
                <a:sym typeface="+mn-lt"/>
              </a:endParaRPr>
            </a:p>
          </p:txBody>
        </p:sp>
        <p:sp>
          <p:nvSpPr>
            <p:cNvPr id="8" name="圆角矩形 9">
              <a:extLst>
                <a:ext uri="{FF2B5EF4-FFF2-40B4-BE49-F238E27FC236}">
                  <a16:creationId xmlns:a16="http://schemas.microsoft.com/office/drawing/2014/main" id="{9716FE12-42BA-4977-B3D8-5D8B00E5A506}"/>
                </a:ext>
              </a:extLst>
            </p:cNvPr>
            <p:cNvSpPr/>
            <p:nvPr/>
          </p:nvSpPr>
          <p:spPr>
            <a:xfrm>
              <a:off x="3977818" y="3747407"/>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50C659D3-C64F-4400-A5D1-4514FA7B6A62}"/>
                </a:ext>
              </a:extLst>
            </p:cNvPr>
            <p:cNvSpPr/>
            <p:nvPr/>
          </p:nvSpPr>
          <p:spPr>
            <a:xfrm>
              <a:off x="3985242" y="3747407"/>
              <a:ext cx="646331"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white"/>
                  </a:solidFill>
                  <a:effectLst/>
                  <a:uLnTx/>
                  <a:uFillTx/>
                  <a:latin typeface="微软雅黑"/>
                  <a:ea typeface="微软雅黑"/>
                  <a:cs typeface="+mn-ea"/>
                  <a:sym typeface="+mn-lt"/>
                </a:rPr>
                <a:t>持</a:t>
              </a:r>
              <a:endParaRPr kumimoji="0" lang="en-US" altLang="zh-CN" sz="3600" b="1" i="0" u="none" strike="noStrike" kern="1200" cap="none" spc="0" normalizeH="0" baseline="0" noProof="0" dirty="0">
                <a:ln>
                  <a:noFill/>
                </a:ln>
                <a:solidFill>
                  <a:prstClr val="white"/>
                </a:solidFill>
                <a:effectLst/>
                <a:uLnTx/>
                <a:uFillTx/>
                <a:latin typeface="微软雅黑"/>
                <a:ea typeface="微软雅黑"/>
                <a:cs typeface="+mn-ea"/>
                <a:sym typeface="+mn-lt"/>
              </a:endParaRPr>
            </a:p>
          </p:txBody>
        </p:sp>
      </p:grpSp>
      <p:pic>
        <p:nvPicPr>
          <p:cNvPr id="11" name="图片 10">
            <a:extLst>
              <a:ext uri="{FF2B5EF4-FFF2-40B4-BE49-F238E27FC236}">
                <a16:creationId xmlns:a16="http://schemas.microsoft.com/office/drawing/2014/main" id="{BD84B96F-07DB-4A7D-A99E-162A1193A0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8838227" y="3644641"/>
            <a:ext cx="2602194" cy="1290690"/>
          </a:xfrm>
          <a:prstGeom prst="rect">
            <a:avLst/>
          </a:prstGeom>
        </p:spPr>
      </p:pic>
      <p:sp>
        <p:nvSpPr>
          <p:cNvPr id="16" name="文本框 3">
            <a:extLst>
              <a:ext uri="{FF2B5EF4-FFF2-40B4-BE49-F238E27FC236}">
                <a16:creationId xmlns:a16="http://schemas.microsoft.com/office/drawing/2014/main" id="{58D47977-BBF2-4C74-8119-53BA425F133D}"/>
              </a:ext>
            </a:extLst>
          </p:cNvPr>
          <p:cNvSpPr txBox="1"/>
          <p:nvPr/>
        </p:nvSpPr>
        <p:spPr>
          <a:xfrm>
            <a:off x="6183297" y="2394877"/>
            <a:ext cx="5504188" cy="52334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稳中求进工作总基调</a:t>
            </a:r>
          </a:p>
        </p:txBody>
      </p:sp>
      <p:sp>
        <p:nvSpPr>
          <p:cNvPr id="17" name="文本框 3">
            <a:extLst>
              <a:ext uri="{FF2B5EF4-FFF2-40B4-BE49-F238E27FC236}">
                <a16:creationId xmlns:a16="http://schemas.microsoft.com/office/drawing/2014/main" id="{89239D93-6FAA-456B-90D8-B174B56B6621}"/>
              </a:ext>
            </a:extLst>
          </p:cNvPr>
          <p:cNvSpPr txBox="1"/>
          <p:nvPr/>
        </p:nvSpPr>
        <p:spPr>
          <a:xfrm>
            <a:off x="6183295" y="3486559"/>
            <a:ext cx="5504188" cy="52334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以人民为中心的发展思想</a:t>
            </a:r>
          </a:p>
        </p:txBody>
      </p:sp>
      <p:sp>
        <p:nvSpPr>
          <p:cNvPr id="18" name="文本框 3">
            <a:extLst>
              <a:ext uri="{FF2B5EF4-FFF2-40B4-BE49-F238E27FC236}">
                <a16:creationId xmlns:a16="http://schemas.microsoft.com/office/drawing/2014/main" id="{4B764A45-1D36-4E12-A710-A73E632361A9}"/>
              </a:ext>
            </a:extLst>
          </p:cNvPr>
          <p:cNvSpPr txBox="1"/>
          <p:nvPr/>
        </p:nvSpPr>
        <p:spPr>
          <a:xfrm>
            <a:off x="6175871" y="4028312"/>
            <a:ext cx="5504188" cy="52334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团结和民主两大主题</a:t>
            </a:r>
          </a:p>
        </p:txBody>
      </p:sp>
      <p:sp>
        <p:nvSpPr>
          <p:cNvPr id="19" name="文本框 3">
            <a:extLst>
              <a:ext uri="{FF2B5EF4-FFF2-40B4-BE49-F238E27FC236}">
                <a16:creationId xmlns:a16="http://schemas.microsoft.com/office/drawing/2014/main" id="{A8EE85A1-2867-42D2-A42A-3FE3C4F6B34F}"/>
              </a:ext>
            </a:extLst>
          </p:cNvPr>
          <p:cNvSpPr txBox="1"/>
          <p:nvPr/>
        </p:nvSpPr>
        <p:spPr>
          <a:xfrm>
            <a:off x="6183295" y="2936334"/>
            <a:ext cx="5504188" cy="52334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新发展理念</a:t>
            </a:r>
          </a:p>
        </p:txBody>
      </p:sp>
    </p:spTree>
    <p:extLst>
      <p:ext uri="{BB962C8B-B14F-4D97-AF65-F5344CB8AC3E}">
        <p14:creationId xmlns:p14="http://schemas.microsoft.com/office/powerpoint/2010/main" val="212513127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Horizontal)">
                                      <p:cBhvr>
                                        <p:cTn id="7" dur="500"/>
                                        <p:tgtEl>
                                          <p:spTgt spid="20"/>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750"/>
                                        <p:tgtEl>
                                          <p:spTgt spid="5"/>
                                        </p:tgtEl>
                                      </p:cBhvr>
                                    </p:animEffect>
                                    <p:anim calcmode="lin" valueType="num">
                                      <p:cBhvr>
                                        <p:cTn id="11" dur="750" fill="hold"/>
                                        <p:tgtEl>
                                          <p:spTgt spid="5"/>
                                        </p:tgtEl>
                                        <p:attrNameLst>
                                          <p:attrName>ppt_x</p:attrName>
                                        </p:attrNameLst>
                                      </p:cBhvr>
                                      <p:tavLst>
                                        <p:tav tm="0">
                                          <p:val>
                                            <p:strVal val="#ppt_x"/>
                                          </p:val>
                                        </p:tav>
                                        <p:tav tm="100000">
                                          <p:val>
                                            <p:strVal val="#ppt_x"/>
                                          </p:val>
                                        </p:tav>
                                      </p:tavLst>
                                    </p:anim>
                                    <p:anim calcmode="lin" valueType="num">
                                      <p:cBhvr>
                                        <p:cTn id="12" dur="75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750"/>
                            </p:stCondLst>
                            <p:childTnLst>
                              <p:par>
                                <p:cTn id="19" presetID="22" presetClass="entr" presetSubtype="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1000"/>
                                        <p:tgtEl>
                                          <p:spTgt spid="16"/>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1000"/>
                                        <p:tgtEl>
                                          <p:spTgt spid="19"/>
                                        </p:tgtEl>
                                      </p:cBhvr>
                                    </p:animEffect>
                                  </p:childTnLst>
                                </p:cTn>
                              </p:par>
                            </p:childTnLst>
                          </p:cTn>
                        </p:par>
                        <p:par>
                          <p:cTn id="26" fill="hold">
                            <p:stCondLst>
                              <p:cond delay="275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1000"/>
                                        <p:tgtEl>
                                          <p:spTgt spid="17"/>
                                        </p:tgtEl>
                                      </p:cBhvr>
                                    </p:animEffect>
                                  </p:childTnLst>
                                </p:cTn>
                              </p:par>
                            </p:childTnLst>
                          </p:cTn>
                        </p:par>
                        <p:par>
                          <p:cTn id="30" fill="hold">
                            <p:stCondLst>
                              <p:cond delay="37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1000"/>
                                        <p:tgtEl>
                                          <p:spTgt spid="18"/>
                                        </p:tgtEl>
                                      </p:cBhvr>
                                    </p:animEffect>
                                  </p:childTnLst>
                                </p:cTn>
                              </p:par>
                            </p:childTnLst>
                          </p:cTn>
                        </p:par>
                        <p:par>
                          <p:cTn id="34" fill="hold">
                            <p:stCondLst>
                              <p:cond delay="475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6" grpId="0"/>
      <p:bldP spid="17" grpId="0"/>
      <p:bldP spid="18" grpId="0"/>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00" name="矩形 99">
            <a:extLst>
              <a:ext uri="{FF2B5EF4-FFF2-40B4-BE49-F238E27FC236}">
                <a16:creationId xmlns:a16="http://schemas.microsoft.com/office/drawing/2014/main" id="{EDDB7996-4CCF-4B32-ACB5-7BBD62BC4212}"/>
              </a:ext>
            </a:extLst>
          </p:cNvPr>
          <p:cNvSpPr>
            <a:spLocks noChangeArrowheads="1"/>
          </p:cNvSpPr>
          <p:nvPr/>
        </p:nvSpPr>
        <p:spPr bwMode="auto">
          <a:xfrm>
            <a:off x="957686" y="1663433"/>
            <a:ext cx="1861352" cy="1346375"/>
          </a:xfrm>
          <a:prstGeom prst="rect">
            <a:avLst/>
          </a:prstGeom>
          <a:noFill/>
          <a:ln w="12700">
            <a:solidFill>
              <a:srgbClr val="C7000B"/>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FFFFFF"/>
              </a:solidFill>
              <a:effectLst/>
              <a:uLnTx/>
              <a:uFillTx/>
              <a:latin typeface="Calibri" panose="020F0502020204030204" pitchFamily="34" charset="0"/>
              <a:ea typeface="微软雅黑 Light" panose="020B0502040204020203" pitchFamily="34" charset="-122"/>
              <a:cs typeface="+mn-cs"/>
            </a:endParaRPr>
          </a:p>
        </p:txBody>
      </p:sp>
      <p:sp>
        <p:nvSpPr>
          <p:cNvPr id="101" name="圆角矩形 17">
            <a:extLst>
              <a:ext uri="{FF2B5EF4-FFF2-40B4-BE49-F238E27FC236}">
                <a16:creationId xmlns:a16="http://schemas.microsoft.com/office/drawing/2014/main" id="{AC528382-73DA-4962-8F8F-05E61EFBA0EA}"/>
              </a:ext>
            </a:extLst>
          </p:cNvPr>
          <p:cNvSpPr>
            <a:spLocks noChangeArrowheads="1"/>
          </p:cNvSpPr>
          <p:nvPr/>
        </p:nvSpPr>
        <p:spPr bwMode="auto">
          <a:xfrm>
            <a:off x="1354948" y="1167141"/>
            <a:ext cx="992912" cy="992585"/>
          </a:xfrm>
          <a:prstGeom prst="roundRect">
            <a:avLst>
              <a:gd name="adj" fmla="val 16667"/>
            </a:avLst>
          </a:prstGeom>
          <a:solidFill>
            <a:srgbClr val="C7000B"/>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0">
              <a:ln>
                <a:noFill/>
              </a:ln>
              <a:solidFill>
                <a:srgbClr val="46CA00"/>
              </a:solidFill>
              <a:effectLst/>
              <a:uLnTx/>
              <a:uFillTx/>
              <a:latin typeface="Calibri" panose="020F0502020204030204" pitchFamily="34" charset="0"/>
              <a:ea typeface="微软雅黑 Light" panose="020B0502040204020203" pitchFamily="34" charset="-122"/>
              <a:cs typeface="+mn-cs"/>
            </a:endParaRPr>
          </a:p>
        </p:txBody>
      </p:sp>
      <p:sp>
        <p:nvSpPr>
          <p:cNvPr id="102" name="文本框 13">
            <a:extLst>
              <a:ext uri="{FF2B5EF4-FFF2-40B4-BE49-F238E27FC236}">
                <a16:creationId xmlns:a16="http://schemas.microsoft.com/office/drawing/2014/main" id="{5A658113-8BD8-48EC-BF05-1C64C8D5B3D1}"/>
              </a:ext>
            </a:extLst>
          </p:cNvPr>
          <p:cNvSpPr txBox="1">
            <a:spLocks noChangeArrowheads="1"/>
          </p:cNvSpPr>
          <p:nvPr/>
        </p:nvSpPr>
        <p:spPr bwMode="auto">
          <a:xfrm>
            <a:off x="957686" y="2222215"/>
            <a:ext cx="18813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000" b="1" i="0" u="none" strike="noStrike" kern="1200" cap="none" spc="0" normalizeH="0" baseline="0" noProof="0" dirty="0">
                <a:ln>
                  <a:noFill/>
                </a:ln>
                <a:solidFill>
                  <a:srgbClr val="C00000"/>
                </a:solidFill>
                <a:effectLst/>
                <a:uLnTx/>
                <a:uFillTx/>
                <a:latin typeface="微软雅黑 Light" panose="020B0502040204020203" pitchFamily="34" charset="-122"/>
                <a:ea typeface="微软雅黑 Light" panose="020B0502040204020203" pitchFamily="34" charset="-122"/>
                <a:cs typeface="+mn-cs"/>
              </a:rPr>
              <a:t>五点建议</a:t>
            </a:r>
          </a:p>
        </p:txBody>
      </p:sp>
      <p:sp>
        <p:nvSpPr>
          <p:cNvPr id="103" name="Freeform 5">
            <a:extLst>
              <a:ext uri="{FF2B5EF4-FFF2-40B4-BE49-F238E27FC236}">
                <a16:creationId xmlns:a16="http://schemas.microsoft.com/office/drawing/2014/main" id="{31CCD649-BDFA-4402-B9C5-FCDB88172E45}"/>
              </a:ext>
            </a:extLst>
          </p:cNvPr>
          <p:cNvSpPr>
            <a:spLocks/>
          </p:cNvSpPr>
          <p:nvPr/>
        </p:nvSpPr>
        <p:spPr bwMode="auto">
          <a:xfrm>
            <a:off x="1484000" y="1323945"/>
            <a:ext cx="749882" cy="65530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C42F0B"/>
              </a:solidFill>
              <a:effectLst/>
              <a:uLnTx/>
              <a:uFillTx/>
              <a:latin typeface="Arial" panose="020B0604020202020204" pitchFamily="34" charset="0"/>
              <a:ea typeface="微软雅黑 Light" panose="020B0502040204020203" pitchFamily="34" charset="-122"/>
              <a:cs typeface="+mn-cs"/>
            </a:endParaRPr>
          </a:p>
        </p:txBody>
      </p:sp>
      <p:sp>
        <p:nvSpPr>
          <p:cNvPr id="104" name="矩形 103">
            <a:extLst>
              <a:ext uri="{FF2B5EF4-FFF2-40B4-BE49-F238E27FC236}">
                <a16:creationId xmlns:a16="http://schemas.microsoft.com/office/drawing/2014/main" id="{AE6A97EF-957D-4E2D-A1B4-D932E9398DD8}"/>
              </a:ext>
            </a:extLst>
          </p:cNvPr>
          <p:cNvSpPr>
            <a:spLocks noChangeArrowheads="1"/>
          </p:cNvSpPr>
          <p:nvPr/>
        </p:nvSpPr>
        <p:spPr bwMode="auto">
          <a:xfrm>
            <a:off x="3216300" y="1663433"/>
            <a:ext cx="6806004"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深入学习贯彻习近平新时代中国特色社会主义思想</a:t>
            </a:r>
          </a:p>
        </p:txBody>
      </p:sp>
      <p:sp>
        <p:nvSpPr>
          <p:cNvPr id="105" name="矩形 104">
            <a:extLst>
              <a:ext uri="{FF2B5EF4-FFF2-40B4-BE49-F238E27FC236}">
                <a16:creationId xmlns:a16="http://schemas.microsoft.com/office/drawing/2014/main" id="{F89A6E7E-9742-48F0-AEB2-4D7ECDD4E331}"/>
              </a:ext>
            </a:extLst>
          </p:cNvPr>
          <p:cNvSpPr>
            <a:spLocks noChangeArrowheads="1"/>
          </p:cNvSpPr>
          <p:nvPr/>
        </p:nvSpPr>
        <p:spPr bwMode="auto">
          <a:xfrm>
            <a:off x="3216300" y="2395762"/>
            <a:ext cx="6806004" cy="923330"/>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聚焦决胜全面建成小康社会、开启全面建设社会主义现代化国家新征程重大问题献计出力</a:t>
            </a:r>
          </a:p>
        </p:txBody>
      </p:sp>
      <p:sp>
        <p:nvSpPr>
          <p:cNvPr id="106" name="矩形 105">
            <a:extLst>
              <a:ext uri="{FF2B5EF4-FFF2-40B4-BE49-F238E27FC236}">
                <a16:creationId xmlns:a16="http://schemas.microsoft.com/office/drawing/2014/main" id="{EE723414-88A2-42AD-BD39-D634A8EC7557}"/>
              </a:ext>
            </a:extLst>
          </p:cNvPr>
          <p:cNvSpPr>
            <a:spLocks noChangeArrowheads="1"/>
          </p:cNvSpPr>
          <p:nvPr/>
        </p:nvSpPr>
        <p:spPr bwMode="auto">
          <a:xfrm>
            <a:off x="3216299" y="3549195"/>
            <a:ext cx="6806005"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充分发挥人民政协作为协商民主重要渠道和专门协商机构作用</a:t>
            </a:r>
          </a:p>
        </p:txBody>
      </p:sp>
      <p:sp>
        <p:nvSpPr>
          <p:cNvPr id="107" name="矩形 106">
            <a:extLst>
              <a:ext uri="{FF2B5EF4-FFF2-40B4-BE49-F238E27FC236}">
                <a16:creationId xmlns:a16="http://schemas.microsoft.com/office/drawing/2014/main" id="{43189AC1-D640-4931-AD9F-602828594B14}"/>
              </a:ext>
            </a:extLst>
          </p:cNvPr>
          <p:cNvSpPr>
            <a:spLocks noChangeArrowheads="1"/>
          </p:cNvSpPr>
          <p:nvPr/>
        </p:nvSpPr>
        <p:spPr bwMode="auto">
          <a:xfrm>
            <a:off x="3216300" y="4269494"/>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广泛凝聚实现中华民族伟大复兴正能量</a:t>
            </a:r>
          </a:p>
        </p:txBody>
      </p:sp>
      <p:sp>
        <p:nvSpPr>
          <p:cNvPr id="108" name="矩形 107">
            <a:extLst>
              <a:ext uri="{FF2B5EF4-FFF2-40B4-BE49-F238E27FC236}">
                <a16:creationId xmlns:a16="http://schemas.microsoft.com/office/drawing/2014/main" id="{93EB0A61-94A3-4EEB-8EB6-55E62A7B956E}"/>
              </a:ext>
            </a:extLst>
          </p:cNvPr>
          <p:cNvSpPr>
            <a:spLocks noChangeArrowheads="1"/>
          </p:cNvSpPr>
          <p:nvPr/>
        </p:nvSpPr>
        <p:spPr bwMode="auto">
          <a:xfrm>
            <a:off x="3216300" y="5001819"/>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ea"/>
                <a:sym typeface="+mn-lt"/>
              </a:rPr>
              <a:t>切实加强自身建设</a:t>
            </a:r>
          </a:p>
        </p:txBody>
      </p:sp>
    </p:spTree>
    <p:extLst>
      <p:ext uri="{BB962C8B-B14F-4D97-AF65-F5344CB8AC3E}">
        <p14:creationId xmlns:p14="http://schemas.microsoft.com/office/powerpoint/2010/main" val="400128288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1000"/>
                                        <p:tgtEl>
                                          <p:spTgt spid="102"/>
                                        </p:tgtEl>
                                      </p:cBhvr>
                                    </p:animEffect>
                                    <p:anim calcmode="lin" valueType="num">
                                      <p:cBhvr>
                                        <p:cTn id="18" dur="1000" fill="hold"/>
                                        <p:tgtEl>
                                          <p:spTgt spid="102"/>
                                        </p:tgtEl>
                                        <p:attrNameLst>
                                          <p:attrName>ppt_x</p:attrName>
                                        </p:attrNameLst>
                                      </p:cBhvr>
                                      <p:tavLst>
                                        <p:tav tm="0">
                                          <p:val>
                                            <p:strVal val="#ppt_x"/>
                                          </p:val>
                                        </p:tav>
                                        <p:tav tm="100000">
                                          <p:val>
                                            <p:strVal val="#ppt_x"/>
                                          </p:val>
                                        </p:tav>
                                      </p:tavLst>
                                    </p:anim>
                                    <p:anim calcmode="lin" valueType="num">
                                      <p:cBhvr>
                                        <p:cTn id="19" dur="100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1000"/>
                                        <p:tgtEl>
                                          <p:spTgt spid="103"/>
                                        </p:tgtEl>
                                      </p:cBhvr>
                                    </p:animEffect>
                                    <p:anim calcmode="lin" valueType="num">
                                      <p:cBhvr>
                                        <p:cTn id="23" dur="1000" fill="hold"/>
                                        <p:tgtEl>
                                          <p:spTgt spid="103"/>
                                        </p:tgtEl>
                                        <p:attrNameLst>
                                          <p:attrName>ppt_x</p:attrName>
                                        </p:attrNameLst>
                                      </p:cBhvr>
                                      <p:tavLst>
                                        <p:tav tm="0">
                                          <p:val>
                                            <p:strVal val="#ppt_x"/>
                                          </p:val>
                                        </p:tav>
                                        <p:tav tm="100000">
                                          <p:val>
                                            <p:strVal val="#ppt_x"/>
                                          </p:val>
                                        </p:tav>
                                      </p:tavLst>
                                    </p:anim>
                                    <p:anim calcmode="lin" valueType="num">
                                      <p:cBhvr>
                                        <p:cTn id="24" dur="1000" fill="hold"/>
                                        <p:tgtEl>
                                          <p:spTgt spid="10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8"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additive="base">
                                        <p:cTn id="28" dur="500" fill="hold"/>
                                        <p:tgtEl>
                                          <p:spTgt spid="104"/>
                                        </p:tgtEl>
                                        <p:attrNameLst>
                                          <p:attrName>ppt_x</p:attrName>
                                        </p:attrNameLst>
                                      </p:cBhvr>
                                      <p:tavLst>
                                        <p:tav tm="0">
                                          <p:val>
                                            <p:strVal val="0-#ppt_w/2"/>
                                          </p:val>
                                        </p:tav>
                                        <p:tav tm="100000">
                                          <p:val>
                                            <p:strVal val="#ppt_x"/>
                                          </p:val>
                                        </p:tav>
                                      </p:tavLst>
                                    </p:anim>
                                    <p:anim calcmode="lin" valueType="num">
                                      <p:cBhvr additive="base">
                                        <p:cTn id="29" dur="500" fill="hold"/>
                                        <p:tgtEl>
                                          <p:spTgt spid="1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300"/>
                                  </p:stCondLst>
                                  <p:childTnLst>
                                    <p:set>
                                      <p:cBhvr>
                                        <p:cTn id="31" dur="1" fill="hold">
                                          <p:stCondLst>
                                            <p:cond delay="0"/>
                                          </p:stCondLst>
                                        </p:cTn>
                                        <p:tgtEl>
                                          <p:spTgt spid="105"/>
                                        </p:tgtEl>
                                        <p:attrNameLst>
                                          <p:attrName>style.visibility</p:attrName>
                                        </p:attrNameLst>
                                      </p:cBhvr>
                                      <p:to>
                                        <p:strVal val="visible"/>
                                      </p:to>
                                    </p:set>
                                    <p:anim calcmode="lin" valueType="num">
                                      <p:cBhvr additive="base">
                                        <p:cTn id="32" dur="500" fill="hold"/>
                                        <p:tgtEl>
                                          <p:spTgt spid="105"/>
                                        </p:tgtEl>
                                        <p:attrNameLst>
                                          <p:attrName>ppt_x</p:attrName>
                                        </p:attrNameLst>
                                      </p:cBhvr>
                                      <p:tavLst>
                                        <p:tav tm="0">
                                          <p:val>
                                            <p:strVal val="0-#ppt_w/2"/>
                                          </p:val>
                                        </p:tav>
                                        <p:tav tm="100000">
                                          <p:val>
                                            <p:strVal val="#ppt_x"/>
                                          </p:val>
                                        </p:tav>
                                      </p:tavLst>
                                    </p:anim>
                                    <p:anim calcmode="lin" valueType="num">
                                      <p:cBhvr additive="base">
                                        <p:cTn id="33" dur="500" fill="hold"/>
                                        <p:tgtEl>
                                          <p:spTgt spid="1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106"/>
                                        </p:tgtEl>
                                        <p:attrNameLst>
                                          <p:attrName>style.visibility</p:attrName>
                                        </p:attrNameLst>
                                      </p:cBhvr>
                                      <p:to>
                                        <p:strVal val="visible"/>
                                      </p:to>
                                    </p:set>
                                    <p:anim calcmode="lin" valueType="num">
                                      <p:cBhvr additive="base">
                                        <p:cTn id="36" dur="500" fill="hold"/>
                                        <p:tgtEl>
                                          <p:spTgt spid="106"/>
                                        </p:tgtEl>
                                        <p:attrNameLst>
                                          <p:attrName>ppt_x</p:attrName>
                                        </p:attrNameLst>
                                      </p:cBhvr>
                                      <p:tavLst>
                                        <p:tav tm="0">
                                          <p:val>
                                            <p:strVal val="0-#ppt_w/2"/>
                                          </p:val>
                                        </p:tav>
                                        <p:tav tm="100000">
                                          <p:val>
                                            <p:strVal val="#ppt_x"/>
                                          </p:val>
                                        </p:tav>
                                      </p:tavLst>
                                    </p:anim>
                                    <p:anim calcmode="lin" valueType="num">
                                      <p:cBhvr additive="base">
                                        <p:cTn id="37" dur="500" fill="hold"/>
                                        <p:tgtEl>
                                          <p:spTgt spid="10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900"/>
                                  </p:stCondLst>
                                  <p:childTnLst>
                                    <p:set>
                                      <p:cBhvr>
                                        <p:cTn id="39" dur="1" fill="hold">
                                          <p:stCondLst>
                                            <p:cond delay="0"/>
                                          </p:stCondLst>
                                        </p:cTn>
                                        <p:tgtEl>
                                          <p:spTgt spid="107"/>
                                        </p:tgtEl>
                                        <p:attrNameLst>
                                          <p:attrName>style.visibility</p:attrName>
                                        </p:attrNameLst>
                                      </p:cBhvr>
                                      <p:to>
                                        <p:strVal val="visible"/>
                                      </p:to>
                                    </p:set>
                                    <p:anim calcmode="lin" valueType="num">
                                      <p:cBhvr additive="base">
                                        <p:cTn id="40" dur="500" fill="hold"/>
                                        <p:tgtEl>
                                          <p:spTgt spid="107"/>
                                        </p:tgtEl>
                                        <p:attrNameLst>
                                          <p:attrName>ppt_x</p:attrName>
                                        </p:attrNameLst>
                                      </p:cBhvr>
                                      <p:tavLst>
                                        <p:tav tm="0">
                                          <p:val>
                                            <p:strVal val="0-#ppt_w/2"/>
                                          </p:val>
                                        </p:tav>
                                        <p:tav tm="100000">
                                          <p:val>
                                            <p:strVal val="#ppt_x"/>
                                          </p:val>
                                        </p:tav>
                                      </p:tavLst>
                                    </p:anim>
                                    <p:anim calcmode="lin" valueType="num">
                                      <p:cBhvr additive="base">
                                        <p:cTn id="41" dur="500" fill="hold"/>
                                        <p:tgtEl>
                                          <p:spTgt spid="10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10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0-#ppt_w/2"/>
                                          </p:val>
                                        </p:tav>
                                        <p:tav tm="100000">
                                          <p:val>
                                            <p:strVal val="#ppt_x"/>
                                          </p:val>
                                        </p:tav>
                                      </p:tavLst>
                                    </p:anim>
                                    <p:anim calcmode="lin" valueType="num">
                                      <p:cBhvr additive="base">
                                        <p:cTn id="45"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p:bldP spid="103" grpId="0" animBg="1"/>
      <p:bldP spid="104" grpId="0" animBg="1"/>
      <p:bldP spid="105" grpId="0" animBg="1"/>
      <p:bldP spid="106" grpId="0" animBg="1"/>
      <p:bldP spid="107" grpId="0" animBg="1"/>
      <p:bldP spid="10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5" name="矩形 4">
            <a:extLst>
              <a:ext uri="{FF2B5EF4-FFF2-40B4-BE49-F238E27FC236}">
                <a16:creationId xmlns:a16="http://schemas.microsoft.com/office/drawing/2014/main" id="{0A56E82C-B292-40BC-A806-319FC1743FF9}"/>
              </a:ext>
            </a:extLst>
          </p:cNvPr>
          <p:cNvSpPr/>
          <p:nvPr/>
        </p:nvSpPr>
        <p:spPr>
          <a:xfrm>
            <a:off x="957686" y="1674054"/>
            <a:ext cx="10479348" cy="4836794"/>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6" name="组合 5">
            <a:extLst>
              <a:ext uri="{FF2B5EF4-FFF2-40B4-BE49-F238E27FC236}">
                <a16:creationId xmlns:a16="http://schemas.microsoft.com/office/drawing/2014/main" id="{F87CF4FA-CAE7-41AA-ACCB-A12F62A9AA6A}"/>
              </a:ext>
            </a:extLst>
          </p:cNvPr>
          <p:cNvGrpSpPr/>
          <p:nvPr/>
        </p:nvGrpSpPr>
        <p:grpSpPr>
          <a:xfrm>
            <a:off x="3292382" y="1420837"/>
            <a:ext cx="5809957" cy="520505"/>
            <a:chOff x="3292382" y="1420837"/>
            <a:chExt cx="5809957" cy="520505"/>
          </a:xfrm>
        </p:grpSpPr>
        <p:sp>
          <p:nvSpPr>
            <p:cNvPr id="7" name="矩形 6">
              <a:extLst>
                <a:ext uri="{FF2B5EF4-FFF2-40B4-BE49-F238E27FC236}">
                  <a16:creationId xmlns:a16="http://schemas.microsoft.com/office/drawing/2014/main" id="{05ED730D-5E23-4485-BABA-F74513ECBB33}"/>
                </a:ext>
              </a:extLst>
            </p:cNvPr>
            <p:cNvSpPr/>
            <p:nvPr/>
          </p:nvSpPr>
          <p:spPr>
            <a:xfrm>
              <a:off x="3292382" y="1420837"/>
              <a:ext cx="5809957" cy="520505"/>
            </a:xfrm>
            <a:prstGeom prst="rect">
              <a:avLst/>
            </a:prstGeom>
            <a:solidFill>
              <a:srgbClr val="C7000B"/>
            </a:solidFill>
            <a:ln w="1270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8" name="矩形 7">
              <a:extLst>
                <a:ext uri="{FF2B5EF4-FFF2-40B4-BE49-F238E27FC236}">
                  <a16:creationId xmlns:a16="http://schemas.microsoft.com/office/drawing/2014/main" id="{A71017D1-906C-4616-9837-44CED7E05F46}"/>
                </a:ext>
              </a:extLst>
            </p:cNvPr>
            <p:cNvSpPr/>
            <p:nvPr/>
          </p:nvSpPr>
          <p:spPr>
            <a:xfrm>
              <a:off x="3407116" y="1481034"/>
              <a:ext cx="5623031"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a:ea typeface="微软雅黑"/>
                  <a:cs typeface="+mn-ea"/>
                  <a:sym typeface="+mn-lt"/>
                </a:rPr>
                <a:t>深入学习贯彻习近平新时代中国特色社会主义思想</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8C944CE2-34EF-43F3-8202-22755DC2E5F5}"/>
              </a:ext>
            </a:extLst>
          </p:cNvPr>
          <p:cNvGrpSpPr/>
          <p:nvPr/>
        </p:nvGrpSpPr>
        <p:grpSpPr>
          <a:xfrm>
            <a:off x="1209822" y="2093778"/>
            <a:ext cx="9959926" cy="1226938"/>
            <a:chOff x="1209822" y="2093778"/>
            <a:chExt cx="9959926" cy="1226938"/>
          </a:xfrm>
        </p:grpSpPr>
        <p:sp>
          <p:nvSpPr>
            <p:cNvPr id="3" name="矩形 2">
              <a:extLst>
                <a:ext uri="{FF2B5EF4-FFF2-40B4-BE49-F238E27FC236}">
                  <a16:creationId xmlns:a16="http://schemas.microsoft.com/office/drawing/2014/main" id="{64DEA873-6152-413A-9D72-5EBCBA5B3FFB}"/>
                </a:ext>
              </a:extLst>
            </p:cNvPr>
            <p:cNvSpPr/>
            <p:nvPr/>
          </p:nvSpPr>
          <p:spPr>
            <a:xfrm>
              <a:off x="1209822" y="209377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4443D786-3046-419A-8E41-ECA17418FE4D}"/>
                </a:ext>
              </a:extLst>
            </p:cNvPr>
            <p:cNvSpPr/>
            <p:nvPr/>
          </p:nvSpPr>
          <p:spPr>
            <a:xfrm>
              <a:off x="1366234" y="2164751"/>
              <a:ext cx="9650435" cy="106182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CD0009"/>
                  </a:solidFill>
                  <a:effectLst/>
                  <a:uLnTx/>
                  <a:uFillTx/>
                  <a:latin typeface="微软雅黑"/>
                  <a:ea typeface="微软雅黑"/>
                  <a:cs typeface="+mn-ea"/>
                  <a:sym typeface="+mn-lt"/>
                </a:rPr>
                <a:t>       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a:t>
              </a:r>
            </a:p>
          </p:txBody>
        </p:sp>
      </p:grpSp>
      <p:grpSp>
        <p:nvGrpSpPr>
          <p:cNvPr id="16" name="组合 15">
            <a:extLst>
              <a:ext uri="{FF2B5EF4-FFF2-40B4-BE49-F238E27FC236}">
                <a16:creationId xmlns:a16="http://schemas.microsoft.com/office/drawing/2014/main" id="{3CB5CC3F-E7D7-4BDD-819C-BE57E9F9F972}"/>
              </a:ext>
            </a:extLst>
          </p:cNvPr>
          <p:cNvGrpSpPr/>
          <p:nvPr/>
        </p:nvGrpSpPr>
        <p:grpSpPr>
          <a:xfrm>
            <a:off x="1209822" y="3549318"/>
            <a:ext cx="9959926" cy="1226938"/>
            <a:chOff x="1209822" y="3549318"/>
            <a:chExt cx="9959926" cy="1226938"/>
          </a:xfrm>
        </p:grpSpPr>
        <p:sp>
          <p:nvSpPr>
            <p:cNvPr id="11" name="矩形 10">
              <a:extLst>
                <a:ext uri="{FF2B5EF4-FFF2-40B4-BE49-F238E27FC236}">
                  <a16:creationId xmlns:a16="http://schemas.microsoft.com/office/drawing/2014/main" id="{04316146-24F5-4B90-85B2-A985D4526C63}"/>
                </a:ext>
              </a:extLst>
            </p:cNvPr>
            <p:cNvSpPr/>
            <p:nvPr/>
          </p:nvSpPr>
          <p:spPr>
            <a:xfrm>
              <a:off x="1209822" y="354931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2" name="矩形 11">
              <a:extLst>
                <a:ext uri="{FF2B5EF4-FFF2-40B4-BE49-F238E27FC236}">
                  <a16:creationId xmlns:a16="http://schemas.microsoft.com/office/drawing/2014/main" id="{941F4EF0-8F57-40A1-8A3C-58F6DD9AB9E3}"/>
                </a:ext>
              </a:extLst>
            </p:cNvPr>
            <p:cNvSpPr/>
            <p:nvPr/>
          </p:nvSpPr>
          <p:spPr>
            <a:xfrm>
              <a:off x="1366234" y="3740440"/>
              <a:ext cx="9650435" cy="73866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CD0009"/>
                  </a:solidFill>
                  <a:effectLst/>
                  <a:uLnTx/>
                  <a:uFillTx/>
                  <a:latin typeface="微软雅黑"/>
                  <a:ea typeface="微软雅黑"/>
                  <a:cs typeface="+mn-ea"/>
                  <a:sym typeface="+mn-lt"/>
                </a:rPr>
                <a:t>       聚焦牢固树立“四个意识”、坚定“四个自信”，推动参加人民政协的各党派团体和各族各界人士自觉接受中国共产党的领导，坚决维护习近平总书记的核心地位。</a:t>
              </a:r>
            </a:p>
          </p:txBody>
        </p:sp>
      </p:grpSp>
      <p:grpSp>
        <p:nvGrpSpPr>
          <p:cNvPr id="17" name="组合 16">
            <a:extLst>
              <a:ext uri="{FF2B5EF4-FFF2-40B4-BE49-F238E27FC236}">
                <a16:creationId xmlns:a16="http://schemas.microsoft.com/office/drawing/2014/main" id="{4553CC79-33A3-4EF8-A868-5D54DF786D50}"/>
              </a:ext>
            </a:extLst>
          </p:cNvPr>
          <p:cNvGrpSpPr/>
          <p:nvPr/>
        </p:nvGrpSpPr>
        <p:grpSpPr>
          <a:xfrm>
            <a:off x="1209822" y="4978759"/>
            <a:ext cx="9959926" cy="1226938"/>
            <a:chOff x="1209822" y="4978759"/>
            <a:chExt cx="9959926" cy="1226938"/>
          </a:xfrm>
        </p:grpSpPr>
        <p:sp>
          <p:nvSpPr>
            <p:cNvPr id="13" name="矩形 12">
              <a:extLst>
                <a:ext uri="{FF2B5EF4-FFF2-40B4-BE49-F238E27FC236}">
                  <a16:creationId xmlns:a16="http://schemas.microsoft.com/office/drawing/2014/main" id="{B732FA03-B791-45A0-8ABD-20F2B3300F07}"/>
                </a:ext>
              </a:extLst>
            </p:cNvPr>
            <p:cNvSpPr/>
            <p:nvPr/>
          </p:nvSpPr>
          <p:spPr>
            <a:xfrm>
              <a:off x="1209822" y="4978759"/>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4" name="矩形 13">
              <a:extLst>
                <a:ext uri="{FF2B5EF4-FFF2-40B4-BE49-F238E27FC236}">
                  <a16:creationId xmlns:a16="http://schemas.microsoft.com/office/drawing/2014/main" id="{BCD051FA-986E-4E60-B839-CCAFC9A8EC50}"/>
                </a:ext>
              </a:extLst>
            </p:cNvPr>
            <p:cNvSpPr/>
            <p:nvPr/>
          </p:nvSpPr>
          <p:spPr>
            <a:xfrm>
              <a:off x="1366234" y="5218176"/>
              <a:ext cx="9650435" cy="700576"/>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CD0009"/>
                  </a:solidFill>
                  <a:effectLst/>
                  <a:uLnTx/>
                  <a:uFillTx/>
                  <a:latin typeface="微软雅黑"/>
                  <a:ea typeface="微软雅黑"/>
                  <a:cs typeface="+mn-ea"/>
                  <a:sym typeface="+mn-lt"/>
                </a:rPr>
                <a:t>      把学习领会贯彻党的创新理论同过去五年党和国家事业的历史性变革结合起来，同今后工作战略部署结合起来，紧密联系政协实际找到落实基点，切实在工作中贯彻下去、体现出来。</a:t>
              </a:r>
            </a:p>
          </p:txBody>
        </p:sp>
      </p:grpSp>
    </p:spTree>
    <p:extLst>
      <p:ext uri="{BB962C8B-B14F-4D97-AF65-F5344CB8AC3E}">
        <p14:creationId xmlns:p14="http://schemas.microsoft.com/office/powerpoint/2010/main" val="143413804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5CEC6D81-21AB-4AE4-B7F1-2C83D4EA789F}"/>
              </a:ext>
            </a:extLst>
          </p:cNvPr>
          <p:cNvSpPr txBox="1"/>
          <p:nvPr/>
        </p:nvSpPr>
        <p:spPr>
          <a:xfrm>
            <a:off x="-151449" y="1415298"/>
            <a:ext cx="12513077" cy="420564"/>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133"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★聚焦决胜全面建成小康社会、开启全面建设社会主义现代化国家新征程重大问题献计出力★</a:t>
            </a:r>
          </a:p>
        </p:txBody>
      </p:sp>
      <p:sp>
        <p:nvSpPr>
          <p:cNvPr id="5" name="任意多边形 16">
            <a:extLst>
              <a:ext uri="{FF2B5EF4-FFF2-40B4-BE49-F238E27FC236}">
                <a16:creationId xmlns:a16="http://schemas.microsoft.com/office/drawing/2014/main" id="{E3AE8AD4-12C7-4017-ACF2-ABEBC22F1291}"/>
              </a:ext>
            </a:extLst>
          </p:cNvPr>
          <p:cNvSpPr/>
          <p:nvPr/>
        </p:nvSpPr>
        <p:spPr>
          <a:xfrm rot="18900000" flipH="1">
            <a:off x="1497828" y="233847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任意多边形 17">
            <a:extLst>
              <a:ext uri="{FF2B5EF4-FFF2-40B4-BE49-F238E27FC236}">
                <a16:creationId xmlns:a16="http://schemas.microsoft.com/office/drawing/2014/main" id="{739D240F-919C-4462-8208-193A22C6035C}"/>
              </a:ext>
            </a:extLst>
          </p:cNvPr>
          <p:cNvSpPr/>
          <p:nvPr/>
        </p:nvSpPr>
        <p:spPr>
          <a:xfrm rot="18900000" flipH="1">
            <a:off x="1497828" y="3137669"/>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7" name="组合 6">
            <a:extLst>
              <a:ext uri="{FF2B5EF4-FFF2-40B4-BE49-F238E27FC236}">
                <a16:creationId xmlns:a16="http://schemas.microsoft.com/office/drawing/2014/main" id="{7042BAD5-9CC7-4386-8B4D-FF65D2894559}"/>
              </a:ext>
            </a:extLst>
          </p:cNvPr>
          <p:cNvGrpSpPr/>
          <p:nvPr/>
        </p:nvGrpSpPr>
        <p:grpSpPr>
          <a:xfrm>
            <a:off x="808268" y="2131732"/>
            <a:ext cx="618168" cy="618165"/>
            <a:chOff x="5613944" y="2348233"/>
            <a:chExt cx="920788" cy="920788"/>
          </a:xfrm>
          <a:solidFill>
            <a:srgbClr val="C7000B"/>
          </a:solidFill>
        </p:grpSpPr>
        <p:sp>
          <p:nvSpPr>
            <p:cNvPr id="8" name="椭圆 7">
              <a:extLst>
                <a:ext uri="{FF2B5EF4-FFF2-40B4-BE49-F238E27FC236}">
                  <a16:creationId xmlns:a16="http://schemas.microsoft.com/office/drawing/2014/main" id="{BD2E0C7E-2ED2-4CF4-B13B-65C145D26D3A}"/>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TextBox 20">
              <a:extLst>
                <a:ext uri="{FF2B5EF4-FFF2-40B4-BE49-F238E27FC236}">
                  <a16:creationId xmlns:a16="http://schemas.microsoft.com/office/drawing/2014/main" id="{D1E3E97E-7CF4-4BEC-A672-BC84145F30A3}"/>
                </a:ext>
              </a:extLst>
            </p:cNvPr>
            <p:cNvSpPr txBox="1"/>
            <p:nvPr/>
          </p:nvSpPr>
          <p:spPr>
            <a:xfrm>
              <a:off x="5895259" y="2470132"/>
              <a:ext cx="358161" cy="61136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rPr>
                <a:t>01</a:t>
              </a:r>
              <a:endParaRPr kumimoji="0" lang="zh-CN" altLang="en-US"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endParaRPr>
            </a:p>
          </p:txBody>
        </p:sp>
      </p:grpSp>
      <p:grpSp>
        <p:nvGrpSpPr>
          <p:cNvPr id="10" name="组合 9">
            <a:extLst>
              <a:ext uri="{FF2B5EF4-FFF2-40B4-BE49-F238E27FC236}">
                <a16:creationId xmlns:a16="http://schemas.microsoft.com/office/drawing/2014/main" id="{254B4230-D395-48DE-A2B3-58B5B82F4C43}"/>
              </a:ext>
            </a:extLst>
          </p:cNvPr>
          <p:cNvGrpSpPr/>
          <p:nvPr/>
        </p:nvGrpSpPr>
        <p:grpSpPr>
          <a:xfrm>
            <a:off x="808268" y="2930928"/>
            <a:ext cx="618168" cy="618165"/>
            <a:chOff x="5613944" y="4363162"/>
            <a:chExt cx="920788" cy="920788"/>
          </a:xfrm>
          <a:solidFill>
            <a:srgbClr val="C7000B"/>
          </a:solidFill>
        </p:grpSpPr>
        <p:sp>
          <p:nvSpPr>
            <p:cNvPr id="11" name="椭圆 10">
              <a:extLst>
                <a:ext uri="{FF2B5EF4-FFF2-40B4-BE49-F238E27FC236}">
                  <a16:creationId xmlns:a16="http://schemas.microsoft.com/office/drawing/2014/main" id="{AFC5894E-E75D-4D6E-A18A-C80E505EE036}"/>
                </a:ext>
              </a:extLst>
            </p:cNvPr>
            <p:cNvSpPr/>
            <p:nvPr/>
          </p:nvSpPr>
          <p:spPr>
            <a:xfrm flipH="1">
              <a:off x="5613944" y="4363162"/>
              <a:ext cx="920788" cy="920788"/>
            </a:xfrm>
            <a:prstGeom prst="ellipse">
              <a:avLst/>
            </a:prstGeom>
            <a:grpFill/>
            <a:ln w="63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TextBox 20">
              <a:extLst>
                <a:ext uri="{FF2B5EF4-FFF2-40B4-BE49-F238E27FC236}">
                  <a16:creationId xmlns:a16="http://schemas.microsoft.com/office/drawing/2014/main" id="{3154A6E0-D0C3-41F5-86AB-06989699A881}"/>
                </a:ext>
              </a:extLst>
            </p:cNvPr>
            <p:cNvSpPr txBox="1"/>
            <p:nvPr/>
          </p:nvSpPr>
          <p:spPr>
            <a:xfrm>
              <a:off x="5842730" y="4485061"/>
              <a:ext cx="463223" cy="61136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rPr>
                <a:t>02</a:t>
              </a:r>
              <a:endParaRPr kumimoji="0" lang="zh-CN" altLang="en-US"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endParaRPr>
            </a:p>
          </p:txBody>
        </p:sp>
      </p:grpSp>
      <p:sp>
        <p:nvSpPr>
          <p:cNvPr id="13" name="任意多边形 24">
            <a:extLst>
              <a:ext uri="{FF2B5EF4-FFF2-40B4-BE49-F238E27FC236}">
                <a16:creationId xmlns:a16="http://schemas.microsoft.com/office/drawing/2014/main" id="{6537AA57-77DB-4ED2-ACA7-315092767D5D}"/>
              </a:ext>
            </a:extLst>
          </p:cNvPr>
          <p:cNvSpPr/>
          <p:nvPr/>
        </p:nvSpPr>
        <p:spPr>
          <a:xfrm rot="18900000" flipH="1">
            <a:off x="1497827" y="392054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4" name="组合 13">
            <a:extLst>
              <a:ext uri="{FF2B5EF4-FFF2-40B4-BE49-F238E27FC236}">
                <a16:creationId xmlns:a16="http://schemas.microsoft.com/office/drawing/2014/main" id="{2D871348-F01F-4282-9418-8C850CB6886C}"/>
              </a:ext>
            </a:extLst>
          </p:cNvPr>
          <p:cNvGrpSpPr/>
          <p:nvPr/>
        </p:nvGrpSpPr>
        <p:grpSpPr>
          <a:xfrm>
            <a:off x="808267" y="3713799"/>
            <a:ext cx="618168" cy="618165"/>
            <a:chOff x="5613944" y="4363162"/>
            <a:chExt cx="920788" cy="920788"/>
          </a:xfrm>
          <a:solidFill>
            <a:srgbClr val="C7000B"/>
          </a:solidFill>
        </p:grpSpPr>
        <p:sp>
          <p:nvSpPr>
            <p:cNvPr id="15" name="椭圆 14">
              <a:extLst>
                <a:ext uri="{FF2B5EF4-FFF2-40B4-BE49-F238E27FC236}">
                  <a16:creationId xmlns:a16="http://schemas.microsoft.com/office/drawing/2014/main" id="{AA865395-229C-4633-AA85-C813510A26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TextBox 20">
              <a:extLst>
                <a:ext uri="{FF2B5EF4-FFF2-40B4-BE49-F238E27FC236}">
                  <a16:creationId xmlns:a16="http://schemas.microsoft.com/office/drawing/2014/main" id="{4903A1E6-1D64-4F93-9228-2FB0BC672F2F}"/>
                </a:ext>
              </a:extLst>
            </p:cNvPr>
            <p:cNvSpPr txBox="1"/>
            <p:nvPr/>
          </p:nvSpPr>
          <p:spPr>
            <a:xfrm>
              <a:off x="5837956" y="4485061"/>
              <a:ext cx="472774" cy="61136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rPr>
                <a:t>03</a:t>
              </a:r>
              <a:endParaRPr kumimoji="0" lang="zh-CN" altLang="en-US"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endParaRPr>
            </a:p>
          </p:txBody>
        </p:sp>
      </p:grpSp>
      <p:sp>
        <p:nvSpPr>
          <p:cNvPr id="17" name="圆角矩形 28">
            <a:extLst>
              <a:ext uri="{FF2B5EF4-FFF2-40B4-BE49-F238E27FC236}">
                <a16:creationId xmlns:a16="http://schemas.microsoft.com/office/drawing/2014/main" id="{33D02F31-1027-4FCB-9D0A-A4459F9A25A8}"/>
              </a:ext>
            </a:extLst>
          </p:cNvPr>
          <p:cNvSpPr/>
          <p:nvPr/>
        </p:nvSpPr>
        <p:spPr>
          <a:xfrm>
            <a:off x="1864384" y="2148059"/>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微软雅黑"/>
                <a:cs typeface="+mn-cs"/>
              </a:rPr>
              <a:t>     把握我国发展新的历史方位和社会主要矛盾变化，以实现第一个百年奋斗目标、向第二个百年奋斗目标迈进为履职主攻方向，以解决好不平衡不充分的发展问题为工作着力重点，建睿智之言、出务实之力。</a:t>
            </a:r>
          </a:p>
        </p:txBody>
      </p:sp>
      <p:sp>
        <p:nvSpPr>
          <p:cNvPr id="18" name="圆角矩形 29">
            <a:extLst>
              <a:ext uri="{FF2B5EF4-FFF2-40B4-BE49-F238E27FC236}">
                <a16:creationId xmlns:a16="http://schemas.microsoft.com/office/drawing/2014/main" id="{A843658B-A5C6-4E77-9BF8-6198B895833F}"/>
              </a:ext>
            </a:extLst>
          </p:cNvPr>
          <p:cNvSpPr/>
          <p:nvPr/>
        </p:nvSpPr>
        <p:spPr>
          <a:xfrm>
            <a:off x="1864384" y="2930929"/>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微软雅黑"/>
                <a:cs typeface="+mn-cs"/>
              </a:rPr>
              <a:t>      聚焦决胜全面建成小康社会，瞄准抓重点、补短板、强弱项，紧扣打好防范化解重大风险、精准脱贫、污染防治攻坚战，深入协商集中议政，强化监督助推落实。</a:t>
            </a:r>
          </a:p>
        </p:txBody>
      </p:sp>
      <p:sp>
        <p:nvSpPr>
          <p:cNvPr id="19" name="圆角矩形 30">
            <a:extLst>
              <a:ext uri="{FF2B5EF4-FFF2-40B4-BE49-F238E27FC236}">
                <a16:creationId xmlns:a16="http://schemas.microsoft.com/office/drawing/2014/main" id="{5FFB6978-2EC7-4598-9229-F4AE4FDFB209}"/>
              </a:ext>
            </a:extLst>
          </p:cNvPr>
          <p:cNvSpPr/>
          <p:nvPr/>
        </p:nvSpPr>
        <p:spPr>
          <a:xfrm>
            <a:off x="1864384" y="3730125"/>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微软雅黑"/>
                <a:cs typeface="+mn-cs"/>
              </a:rPr>
              <a:t>        今年着重开好深度贫困地区脱贫、污染防治专题议政性常委会议和防范金融风险、发展实体经济提高供给体系质量专题协商会。</a:t>
            </a:r>
          </a:p>
        </p:txBody>
      </p:sp>
      <p:sp>
        <p:nvSpPr>
          <p:cNvPr id="20" name="任意多边形 31">
            <a:extLst>
              <a:ext uri="{FF2B5EF4-FFF2-40B4-BE49-F238E27FC236}">
                <a16:creationId xmlns:a16="http://schemas.microsoft.com/office/drawing/2014/main" id="{21380FE6-2B2B-4726-B391-B48A1513DFAE}"/>
              </a:ext>
            </a:extLst>
          </p:cNvPr>
          <p:cNvSpPr/>
          <p:nvPr/>
        </p:nvSpPr>
        <p:spPr>
          <a:xfrm rot="18900000" flipH="1">
            <a:off x="1497827" y="470932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1" name="组合 20">
            <a:extLst>
              <a:ext uri="{FF2B5EF4-FFF2-40B4-BE49-F238E27FC236}">
                <a16:creationId xmlns:a16="http://schemas.microsoft.com/office/drawing/2014/main" id="{9CEF5130-4885-433C-B9F3-31BE120FF792}"/>
              </a:ext>
            </a:extLst>
          </p:cNvPr>
          <p:cNvGrpSpPr/>
          <p:nvPr/>
        </p:nvGrpSpPr>
        <p:grpSpPr>
          <a:xfrm>
            <a:off x="808267" y="4502586"/>
            <a:ext cx="618168" cy="618165"/>
            <a:chOff x="5613944" y="4363162"/>
            <a:chExt cx="920788" cy="920788"/>
          </a:xfrm>
          <a:solidFill>
            <a:srgbClr val="C7000B"/>
          </a:solidFill>
        </p:grpSpPr>
        <p:sp>
          <p:nvSpPr>
            <p:cNvPr id="22" name="椭圆 21">
              <a:extLst>
                <a:ext uri="{FF2B5EF4-FFF2-40B4-BE49-F238E27FC236}">
                  <a16:creationId xmlns:a16="http://schemas.microsoft.com/office/drawing/2014/main" id="{0352F95C-B570-4DB6-87BE-E930E93DA847}"/>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TextBox 20">
              <a:extLst>
                <a:ext uri="{FF2B5EF4-FFF2-40B4-BE49-F238E27FC236}">
                  <a16:creationId xmlns:a16="http://schemas.microsoft.com/office/drawing/2014/main" id="{512220C8-E5C1-4060-8D66-77E2F35EDFEA}"/>
                </a:ext>
              </a:extLst>
            </p:cNvPr>
            <p:cNvSpPr txBox="1"/>
            <p:nvPr/>
          </p:nvSpPr>
          <p:spPr>
            <a:xfrm>
              <a:off x="5839148" y="4485061"/>
              <a:ext cx="470386" cy="61136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rPr>
                <a:t>04</a:t>
              </a:r>
              <a:endParaRPr kumimoji="0" lang="zh-CN" altLang="en-US"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endParaRPr>
            </a:p>
          </p:txBody>
        </p:sp>
      </p:grpSp>
      <p:sp>
        <p:nvSpPr>
          <p:cNvPr id="24" name="圆角矩形 35">
            <a:extLst>
              <a:ext uri="{FF2B5EF4-FFF2-40B4-BE49-F238E27FC236}">
                <a16:creationId xmlns:a16="http://schemas.microsoft.com/office/drawing/2014/main" id="{B5EDDBE8-AC2D-4B6C-9445-D3E4B0CF6476}"/>
              </a:ext>
            </a:extLst>
          </p:cNvPr>
          <p:cNvSpPr/>
          <p:nvPr/>
        </p:nvSpPr>
        <p:spPr>
          <a:xfrm>
            <a:off x="1864384" y="4518912"/>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微软雅黑"/>
                <a:cs typeface="+mn-cs"/>
              </a:rPr>
              <a:t>      适应新时代发展要求，就建设现代化经济体系、发展社会主义民主政治、推动文化繁荣兴盛、加强和创新社会治理、建设美丽中国献计献策，为更好满足人民日益增长的美好生活需要贡献智慧和力量。</a:t>
            </a:r>
          </a:p>
        </p:txBody>
      </p:sp>
      <p:sp>
        <p:nvSpPr>
          <p:cNvPr id="25" name="任意多边形 36">
            <a:extLst>
              <a:ext uri="{FF2B5EF4-FFF2-40B4-BE49-F238E27FC236}">
                <a16:creationId xmlns:a16="http://schemas.microsoft.com/office/drawing/2014/main" id="{9FA89332-8943-46AB-AF62-AC9AC3AEAFF7}"/>
              </a:ext>
            </a:extLst>
          </p:cNvPr>
          <p:cNvSpPr/>
          <p:nvPr/>
        </p:nvSpPr>
        <p:spPr>
          <a:xfrm rot="18900000" flipH="1">
            <a:off x="1497827" y="550311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6" name="组合 25">
            <a:extLst>
              <a:ext uri="{FF2B5EF4-FFF2-40B4-BE49-F238E27FC236}">
                <a16:creationId xmlns:a16="http://schemas.microsoft.com/office/drawing/2014/main" id="{213AF6BC-3BD2-4BD5-873F-944F10BFAEFD}"/>
              </a:ext>
            </a:extLst>
          </p:cNvPr>
          <p:cNvGrpSpPr/>
          <p:nvPr/>
        </p:nvGrpSpPr>
        <p:grpSpPr>
          <a:xfrm>
            <a:off x="808267" y="5296370"/>
            <a:ext cx="618168" cy="618165"/>
            <a:chOff x="5613944" y="4363162"/>
            <a:chExt cx="920788" cy="920788"/>
          </a:xfrm>
          <a:solidFill>
            <a:srgbClr val="C7000B"/>
          </a:solidFill>
        </p:grpSpPr>
        <p:sp>
          <p:nvSpPr>
            <p:cNvPr id="27" name="椭圆 26">
              <a:extLst>
                <a:ext uri="{FF2B5EF4-FFF2-40B4-BE49-F238E27FC236}">
                  <a16:creationId xmlns:a16="http://schemas.microsoft.com/office/drawing/2014/main" id="{22CAA6B7-5604-49A0-8A05-B1B2FF0AA9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667"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TextBox 20">
              <a:extLst>
                <a:ext uri="{FF2B5EF4-FFF2-40B4-BE49-F238E27FC236}">
                  <a16:creationId xmlns:a16="http://schemas.microsoft.com/office/drawing/2014/main" id="{6D1A1260-60BB-499F-A56D-E90B43C8F8B1}"/>
                </a:ext>
              </a:extLst>
            </p:cNvPr>
            <p:cNvSpPr txBox="1"/>
            <p:nvPr/>
          </p:nvSpPr>
          <p:spPr>
            <a:xfrm>
              <a:off x="5839148" y="4485061"/>
              <a:ext cx="470386" cy="611360"/>
            </a:xfrm>
            <a:prstGeom prst="rect">
              <a:avLst/>
            </a:prstGeom>
            <a:grpFill/>
          </p:spPr>
          <p:txBody>
            <a:bodyPr wrap="non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rPr>
                <a:t>05</a:t>
              </a:r>
              <a:endParaRPr kumimoji="0" lang="zh-CN" altLang="en-US" sz="2667" b="1" i="0" u="none" strike="noStrike" kern="0" cap="none" spc="0" normalizeH="0" baseline="0" noProof="0" dirty="0">
                <a:ln>
                  <a:noFill/>
                </a:ln>
                <a:solidFill>
                  <a:prstClr val="white"/>
                </a:solidFill>
                <a:effectLst/>
                <a:uLnTx/>
                <a:uFillTx/>
                <a:latin typeface="Agency FB" panose="020B0503020202020204" pitchFamily="34" charset="0"/>
                <a:ea typeface="微软雅黑" pitchFamily="34" charset="-122"/>
                <a:cs typeface="+mn-cs"/>
              </a:endParaRPr>
            </a:p>
          </p:txBody>
        </p:sp>
      </p:grpSp>
      <p:sp>
        <p:nvSpPr>
          <p:cNvPr id="29" name="圆角矩形 40">
            <a:extLst>
              <a:ext uri="{FF2B5EF4-FFF2-40B4-BE49-F238E27FC236}">
                <a16:creationId xmlns:a16="http://schemas.microsoft.com/office/drawing/2014/main" id="{9EF6F393-419E-4C1C-B25F-A3F89ABE2634}"/>
              </a:ext>
            </a:extLst>
          </p:cNvPr>
          <p:cNvSpPr/>
          <p:nvPr/>
        </p:nvSpPr>
        <p:spPr>
          <a:xfrm>
            <a:off x="1864384" y="5312696"/>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微软雅黑"/>
                <a:cs typeface="+mn-cs"/>
              </a:rPr>
              <a:t>      围绕新的“两步走”战略安排，选择综合性、战略性、前瞻性议题资政建言。</a:t>
            </a:r>
          </a:p>
        </p:txBody>
      </p:sp>
    </p:spTree>
    <p:extLst>
      <p:ext uri="{BB962C8B-B14F-4D97-AF65-F5344CB8AC3E}">
        <p14:creationId xmlns:p14="http://schemas.microsoft.com/office/powerpoint/2010/main" val="398353577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anim calcmode="lin" valueType="num">
                                      <p:cBhvr>
                                        <p:cTn id="16" dur="500" fill="hold"/>
                                        <p:tgtEl>
                                          <p:spTgt spid="7"/>
                                        </p:tgtEl>
                                        <p:attrNameLst>
                                          <p:attrName>ppt_x</p:attrName>
                                        </p:attrNameLst>
                                      </p:cBhvr>
                                      <p:tavLst>
                                        <p:tav tm="0">
                                          <p:val>
                                            <p:fltVal val="0.5"/>
                                          </p:val>
                                        </p:tav>
                                        <p:tav tm="100000">
                                          <p:val>
                                            <p:strVal val="#ppt_x"/>
                                          </p:val>
                                        </p:tav>
                                      </p:tavLst>
                                    </p:anim>
                                    <p:anim calcmode="lin" valueType="num">
                                      <p:cBhvr>
                                        <p:cTn id="17" dur="500" fill="hold"/>
                                        <p:tgtEl>
                                          <p:spTgt spid="7"/>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childTnLst>
                                </p:cTn>
                              </p:par>
                              <p:par>
                                <p:cTn id="27" presetID="53" presetClass="entr" presetSubtype="16" fill="hold" grpId="1"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Effect transition="in" filter="fade">
                                      <p:cBhvr>
                                        <p:cTn id="31" dur="1000"/>
                                        <p:tgtEl>
                                          <p:spTgt spid="17"/>
                                        </p:tgtEl>
                                      </p:cBhvr>
                                    </p:animEffect>
                                  </p:childTnLst>
                                </p:cTn>
                              </p:par>
                              <p:par>
                                <p:cTn id="32" presetID="35" presetClass="path" presetSubtype="0" accel="50000" decel="50000" fill="hold" grpId="2" nodeType="withEffect">
                                  <p:stCondLst>
                                    <p:cond delay="0"/>
                                  </p:stCondLst>
                                  <p:childTnLst>
                                    <p:animMotion origin="layout" path="M -3.95833E-6 -4.07407E-6 L -0.10455 -4.07407E-6 " pathEditMode="relative" rAng="0" ptsTypes="AA">
                                      <p:cBhvr>
                                        <p:cTn id="33" dur="1000" spd="-100000" fill="hold"/>
                                        <p:tgtEl>
                                          <p:spTgt spid="17"/>
                                        </p:tgtEl>
                                        <p:attrNameLst>
                                          <p:attrName>ppt_x</p:attrName>
                                          <p:attrName>ppt_y</p:attrName>
                                        </p:attrNameLst>
                                      </p:cBhvr>
                                      <p:rCtr x="-5234" y="0"/>
                                    </p:animMotion>
                                  </p:childTnLst>
                                </p:cTn>
                              </p:par>
                              <p:par>
                                <p:cTn id="34" presetID="53" presetClass="entr" presetSubtype="528" fill="hold" nodeType="withEffect">
                                  <p:stCondLst>
                                    <p:cond delay="60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fltVal val="0.5"/>
                                          </p:val>
                                        </p:tav>
                                        <p:tav tm="100000">
                                          <p:val>
                                            <p:strVal val="#ppt_x"/>
                                          </p:val>
                                        </p:tav>
                                      </p:tavLst>
                                    </p:anim>
                                    <p:anim calcmode="lin" valueType="num">
                                      <p:cBhvr>
                                        <p:cTn id="40" dur="500" fill="hold"/>
                                        <p:tgtEl>
                                          <p:spTgt spid="10"/>
                                        </p:tgtEl>
                                        <p:attrNameLst>
                                          <p:attrName>ppt_y</p:attrName>
                                        </p:attrNameLst>
                                      </p:cBhvr>
                                      <p:tavLst>
                                        <p:tav tm="0">
                                          <p:val>
                                            <p:fltVal val="0.5"/>
                                          </p:val>
                                        </p:tav>
                                        <p:tav tm="100000">
                                          <p:val>
                                            <p:strVal val="#ppt_y"/>
                                          </p:val>
                                        </p:tav>
                                      </p:tavLst>
                                    </p:anim>
                                  </p:childTnLst>
                                </p:cTn>
                              </p:par>
                            </p:childTnLst>
                          </p:cTn>
                        </p:par>
                        <p:par>
                          <p:cTn id="41" fill="hold">
                            <p:stCondLst>
                              <p:cond delay="3100"/>
                            </p:stCondLst>
                            <p:childTnLst>
                              <p:par>
                                <p:cTn id="42" presetID="1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ppt_x</p:attrName>
                                        </p:attrNameLst>
                                      </p:cBhvr>
                                      <p:tavLst>
                                        <p:tav tm="0">
                                          <p:val>
                                            <p:strVal val="#ppt_x-#ppt_w*1.125000"/>
                                          </p:val>
                                        </p:tav>
                                        <p:tav tm="100000">
                                          <p:val>
                                            <p:strVal val="#ppt_x"/>
                                          </p:val>
                                        </p:tav>
                                      </p:tavLst>
                                    </p:anim>
                                    <p:animEffect transition="in" filter="wipe(right)">
                                      <p:cBhvr>
                                        <p:cTn id="45" dur="500"/>
                                        <p:tgtEl>
                                          <p:spTgt spid="6"/>
                                        </p:tgtEl>
                                      </p:cBhvr>
                                    </p:animEffect>
                                  </p:childTnLst>
                                </p:cTn>
                              </p:par>
                            </p:childTnLst>
                          </p:cTn>
                        </p:par>
                        <p:par>
                          <p:cTn id="46" fill="hold">
                            <p:stCondLst>
                              <p:cond delay="36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900"/>
                                        <p:tgtEl>
                                          <p:spTgt spid="18"/>
                                        </p:tgtEl>
                                      </p:cBhvr>
                                    </p:animEffect>
                                  </p:childTnLst>
                                </p:cTn>
                              </p:par>
                              <p:par>
                                <p:cTn id="50" presetID="53" presetClass="entr" presetSubtype="16" fill="hold" grpId="1"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900" fill="hold"/>
                                        <p:tgtEl>
                                          <p:spTgt spid="18"/>
                                        </p:tgtEl>
                                        <p:attrNameLst>
                                          <p:attrName>ppt_w</p:attrName>
                                        </p:attrNameLst>
                                      </p:cBhvr>
                                      <p:tavLst>
                                        <p:tav tm="0">
                                          <p:val>
                                            <p:fltVal val="0"/>
                                          </p:val>
                                        </p:tav>
                                        <p:tav tm="100000">
                                          <p:val>
                                            <p:strVal val="#ppt_w"/>
                                          </p:val>
                                        </p:tav>
                                      </p:tavLst>
                                    </p:anim>
                                    <p:anim calcmode="lin" valueType="num">
                                      <p:cBhvr>
                                        <p:cTn id="53" dur="900" fill="hold"/>
                                        <p:tgtEl>
                                          <p:spTgt spid="18"/>
                                        </p:tgtEl>
                                        <p:attrNameLst>
                                          <p:attrName>ppt_h</p:attrName>
                                        </p:attrNameLst>
                                      </p:cBhvr>
                                      <p:tavLst>
                                        <p:tav tm="0">
                                          <p:val>
                                            <p:fltVal val="0"/>
                                          </p:val>
                                        </p:tav>
                                        <p:tav tm="100000">
                                          <p:val>
                                            <p:strVal val="#ppt_h"/>
                                          </p:val>
                                        </p:tav>
                                      </p:tavLst>
                                    </p:anim>
                                    <p:animEffect transition="in" filter="fade">
                                      <p:cBhvr>
                                        <p:cTn id="54" dur="900"/>
                                        <p:tgtEl>
                                          <p:spTgt spid="18"/>
                                        </p:tgtEl>
                                      </p:cBhvr>
                                    </p:animEffect>
                                  </p:childTnLst>
                                </p:cTn>
                              </p:par>
                              <p:par>
                                <p:cTn id="55" presetID="35" presetClass="path" presetSubtype="0" accel="50000" decel="50000" fill="hold" grpId="2" nodeType="withEffect">
                                  <p:stCondLst>
                                    <p:cond delay="0"/>
                                  </p:stCondLst>
                                  <p:childTnLst>
                                    <p:animMotion origin="layout" path="M -3.95833E-6 -4.44444E-6 L -0.10455 -4.44444E-6 " pathEditMode="relative" rAng="0" ptsTypes="AA">
                                      <p:cBhvr>
                                        <p:cTn id="56" dur="900" spd="-100000" fill="hold"/>
                                        <p:tgtEl>
                                          <p:spTgt spid="18"/>
                                        </p:tgtEl>
                                        <p:attrNameLst>
                                          <p:attrName>ppt_x</p:attrName>
                                          <p:attrName>ppt_y</p:attrName>
                                        </p:attrNameLst>
                                      </p:cBhvr>
                                      <p:rCtr x="-5234" y="0"/>
                                    </p:animMotion>
                                  </p:childTnLst>
                                </p:cTn>
                              </p:par>
                              <p:par>
                                <p:cTn id="57" presetID="53" presetClass="entr" presetSubtype="528" fill="hold" nodeType="withEffect">
                                  <p:stCondLst>
                                    <p:cond delay="60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fltVal val="0.5"/>
                                          </p:val>
                                        </p:tav>
                                        <p:tav tm="100000">
                                          <p:val>
                                            <p:strVal val="#ppt_x"/>
                                          </p:val>
                                        </p:tav>
                                      </p:tavLst>
                                    </p:anim>
                                    <p:anim calcmode="lin" valueType="num">
                                      <p:cBhvr>
                                        <p:cTn id="63" dur="500" fill="hold"/>
                                        <p:tgtEl>
                                          <p:spTgt spid="14"/>
                                        </p:tgtEl>
                                        <p:attrNameLst>
                                          <p:attrName>ppt_y</p:attrName>
                                        </p:attrNameLst>
                                      </p:cBhvr>
                                      <p:tavLst>
                                        <p:tav tm="0">
                                          <p:val>
                                            <p:fltVal val="0.5"/>
                                          </p:val>
                                        </p:tav>
                                        <p:tav tm="100000">
                                          <p:val>
                                            <p:strVal val="#ppt_y"/>
                                          </p:val>
                                        </p:tav>
                                      </p:tavLst>
                                    </p:anim>
                                  </p:childTnLst>
                                </p:cTn>
                              </p:par>
                            </p:childTnLst>
                          </p:cTn>
                        </p:par>
                        <p:par>
                          <p:cTn id="64" fill="hold">
                            <p:stCondLst>
                              <p:cond delay="47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childTnLst>
                          </p:cTn>
                        </p:par>
                        <p:par>
                          <p:cTn id="69" fill="hold">
                            <p:stCondLst>
                              <p:cond delay="5200"/>
                            </p:stCondLst>
                            <p:childTnLst>
                              <p:par>
                                <p:cTn id="70" presetID="10"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900"/>
                                        <p:tgtEl>
                                          <p:spTgt spid="19"/>
                                        </p:tgtEl>
                                      </p:cBhvr>
                                    </p:animEffect>
                                  </p:childTnLst>
                                </p:cTn>
                              </p:par>
                              <p:par>
                                <p:cTn id="73" presetID="53" presetClass="entr" presetSubtype="16" fill="hold" grpId="1"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900" fill="hold"/>
                                        <p:tgtEl>
                                          <p:spTgt spid="19"/>
                                        </p:tgtEl>
                                        <p:attrNameLst>
                                          <p:attrName>ppt_w</p:attrName>
                                        </p:attrNameLst>
                                      </p:cBhvr>
                                      <p:tavLst>
                                        <p:tav tm="0">
                                          <p:val>
                                            <p:fltVal val="0"/>
                                          </p:val>
                                        </p:tav>
                                        <p:tav tm="100000">
                                          <p:val>
                                            <p:strVal val="#ppt_w"/>
                                          </p:val>
                                        </p:tav>
                                      </p:tavLst>
                                    </p:anim>
                                    <p:anim calcmode="lin" valueType="num">
                                      <p:cBhvr>
                                        <p:cTn id="76" dur="900" fill="hold"/>
                                        <p:tgtEl>
                                          <p:spTgt spid="19"/>
                                        </p:tgtEl>
                                        <p:attrNameLst>
                                          <p:attrName>ppt_h</p:attrName>
                                        </p:attrNameLst>
                                      </p:cBhvr>
                                      <p:tavLst>
                                        <p:tav tm="0">
                                          <p:val>
                                            <p:fltVal val="0"/>
                                          </p:val>
                                        </p:tav>
                                        <p:tav tm="100000">
                                          <p:val>
                                            <p:strVal val="#ppt_h"/>
                                          </p:val>
                                        </p:tav>
                                      </p:tavLst>
                                    </p:anim>
                                    <p:animEffect transition="in" filter="fade">
                                      <p:cBhvr>
                                        <p:cTn id="77" dur="900"/>
                                        <p:tgtEl>
                                          <p:spTgt spid="19"/>
                                        </p:tgtEl>
                                      </p:cBhvr>
                                    </p:animEffect>
                                  </p:childTnLst>
                                </p:cTn>
                              </p:par>
                              <p:par>
                                <p:cTn id="78" presetID="35" presetClass="path" presetSubtype="0" accel="50000" decel="50000" fill="hold" grpId="2" nodeType="withEffect">
                                  <p:stCondLst>
                                    <p:cond delay="0"/>
                                  </p:stCondLst>
                                  <p:childTnLst>
                                    <p:animMotion origin="layout" path="M -3.95833E-6 -1.11111E-6 L -0.10455 -1.11111E-6 " pathEditMode="relative" rAng="0" ptsTypes="AA">
                                      <p:cBhvr>
                                        <p:cTn id="79" dur="900" spd="-100000" fill="hold"/>
                                        <p:tgtEl>
                                          <p:spTgt spid="19"/>
                                        </p:tgtEl>
                                        <p:attrNameLst>
                                          <p:attrName>ppt_x</p:attrName>
                                          <p:attrName>ppt_y</p:attrName>
                                        </p:attrNameLst>
                                      </p:cBhvr>
                                      <p:rCtr x="-5234" y="0"/>
                                    </p:animMotion>
                                  </p:childTnLst>
                                </p:cTn>
                              </p:par>
                              <p:par>
                                <p:cTn id="80" presetID="53" presetClass="entr" presetSubtype="528" fill="hold" nodeType="withEffect">
                                  <p:stCondLst>
                                    <p:cond delay="6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anim calcmode="lin" valueType="num">
                                      <p:cBhvr>
                                        <p:cTn id="85" dur="500" fill="hold"/>
                                        <p:tgtEl>
                                          <p:spTgt spid="21"/>
                                        </p:tgtEl>
                                        <p:attrNameLst>
                                          <p:attrName>ppt_x</p:attrName>
                                        </p:attrNameLst>
                                      </p:cBhvr>
                                      <p:tavLst>
                                        <p:tav tm="0">
                                          <p:val>
                                            <p:fltVal val="0.5"/>
                                          </p:val>
                                        </p:tav>
                                        <p:tav tm="100000">
                                          <p:val>
                                            <p:strVal val="#ppt_x"/>
                                          </p:val>
                                        </p:tav>
                                      </p:tavLst>
                                    </p:anim>
                                    <p:anim calcmode="lin" valueType="num">
                                      <p:cBhvr>
                                        <p:cTn id="86" dur="500" fill="hold"/>
                                        <p:tgtEl>
                                          <p:spTgt spid="21"/>
                                        </p:tgtEl>
                                        <p:attrNameLst>
                                          <p:attrName>ppt_y</p:attrName>
                                        </p:attrNameLst>
                                      </p:cBhvr>
                                      <p:tavLst>
                                        <p:tav tm="0">
                                          <p:val>
                                            <p:fltVal val="0.5"/>
                                          </p:val>
                                        </p:tav>
                                        <p:tav tm="100000">
                                          <p:val>
                                            <p:strVal val="#ppt_y"/>
                                          </p:val>
                                        </p:tav>
                                      </p:tavLst>
                                    </p:anim>
                                  </p:childTnLst>
                                </p:cTn>
                              </p:par>
                            </p:childTnLst>
                          </p:cTn>
                        </p:par>
                        <p:par>
                          <p:cTn id="87" fill="hold">
                            <p:stCondLst>
                              <p:cond delay="6300"/>
                            </p:stCondLst>
                            <p:childTnLst>
                              <p:par>
                                <p:cTn id="88" presetID="12" presetClass="entr" presetSubtype="8"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childTnLst>
                          </p:cTn>
                        </p:par>
                        <p:par>
                          <p:cTn id="92" fill="hold">
                            <p:stCondLst>
                              <p:cond delay="6800"/>
                            </p:stCondLst>
                            <p:childTnLst>
                              <p:par>
                                <p:cTn id="93" presetID="10" presetClass="entr" presetSubtype="0"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900"/>
                                        <p:tgtEl>
                                          <p:spTgt spid="24"/>
                                        </p:tgtEl>
                                      </p:cBhvr>
                                    </p:animEffect>
                                  </p:childTnLst>
                                </p:cTn>
                              </p:par>
                              <p:par>
                                <p:cTn id="96" presetID="53" presetClass="entr" presetSubtype="16" fill="hold" grpId="1"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900" fill="hold"/>
                                        <p:tgtEl>
                                          <p:spTgt spid="24"/>
                                        </p:tgtEl>
                                        <p:attrNameLst>
                                          <p:attrName>ppt_w</p:attrName>
                                        </p:attrNameLst>
                                      </p:cBhvr>
                                      <p:tavLst>
                                        <p:tav tm="0">
                                          <p:val>
                                            <p:fltVal val="0"/>
                                          </p:val>
                                        </p:tav>
                                        <p:tav tm="100000">
                                          <p:val>
                                            <p:strVal val="#ppt_w"/>
                                          </p:val>
                                        </p:tav>
                                      </p:tavLst>
                                    </p:anim>
                                    <p:anim calcmode="lin" valueType="num">
                                      <p:cBhvr>
                                        <p:cTn id="99" dur="900" fill="hold"/>
                                        <p:tgtEl>
                                          <p:spTgt spid="24"/>
                                        </p:tgtEl>
                                        <p:attrNameLst>
                                          <p:attrName>ppt_h</p:attrName>
                                        </p:attrNameLst>
                                      </p:cBhvr>
                                      <p:tavLst>
                                        <p:tav tm="0">
                                          <p:val>
                                            <p:fltVal val="0"/>
                                          </p:val>
                                        </p:tav>
                                        <p:tav tm="100000">
                                          <p:val>
                                            <p:strVal val="#ppt_h"/>
                                          </p:val>
                                        </p:tav>
                                      </p:tavLst>
                                    </p:anim>
                                    <p:animEffect transition="in" filter="fade">
                                      <p:cBhvr>
                                        <p:cTn id="100" dur="900"/>
                                        <p:tgtEl>
                                          <p:spTgt spid="24"/>
                                        </p:tgtEl>
                                      </p:cBhvr>
                                    </p:animEffect>
                                  </p:childTnLst>
                                </p:cTn>
                              </p:par>
                              <p:par>
                                <p:cTn id="101" presetID="35" presetClass="path" presetSubtype="0" accel="50000" decel="50000" fill="hold" grpId="2" nodeType="withEffect">
                                  <p:stCondLst>
                                    <p:cond delay="0"/>
                                  </p:stCondLst>
                                  <p:childTnLst>
                                    <p:animMotion origin="layout" path="M -3.95833E-6 2.59259E-6 L -0.10455 2.59259E-6 " pathEditMode="relative" rAng="0" ptsTypes="AA">
                                      <p:cBhvr>
                                        <p:cTn id="102" dur="900" spd="-100000" fill="hold"/>
                                        <p:tgtEl>
                                          <p:spTgt spid="24"/>
                                        </p:tgtEl>
                                        <p:attrNameLst>
                                          <p:attrName>ppt_x</p:attrName>
                                          <p:attrName>ppt_y</p:attrName>
                                        </p:attrNameLst>
                                      </p:cBhvr>
                                      <p:rCtr x="-5234" y="0"/>
                                    </p:animMotion>
                                  </p:childTnLst>
                                </p:cTn>
                              </p:par>
                              <p:par>
                                <p:cTn id="103" presetID="53" presetClass="entr" presetSubtype="528" fill="hold" nodeType="withEffect">
                                  <p:stCondLst>
                                    <p:cond delay="60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animEffect transition="in" filter="fade">
                                      <p:cBhvr>
                                        <p:cTn id="107" dur="500"/>
                                        <p:tgtEl>
                                          <p:spTgt spid="26"/>
                                        </p:tgtEl>
                                      </p:cBhvr>
                                    </p:animEffect>
                                    <p:anim calcmode="lin" valueType="num">
                                      <p:cBhvr>
                                        <p:cTn id="108" dur="500" fill="hold"/>
                                        <p:tgtEl>
                                          <p:spTgt spid="26"/>
                                        </p:tgtEl>
                                        <p:attrNameLst>
                                          <p:attrName>ppt_x</p:attrName>
                                        </p:attrNameLst>
                                      </p:cBhvr>
                                      <p:tavLst>
                                        <p:tav tm="0">
                                          <p:val>
                                            <p:fltVal val="0.5"/>
                                          </p:val>
                                        </p:tav>
                                        <p:tav tm="100000">
                                          <p:val>
                                            <p:strVal val="#ppt_x"/>
                                          </p:val>
                                        </p:tav>
                                      </p:tavLst>
                                    </p:anim>
                                    <p:anim calcmode="lin" valueType="num">
                                      <p:cBhvr>
                                        <p:cTn id="109" dur="500" fill="hold"/>
                                        <p:tgtEl>
                                          <p:spTgt spid="26"/>
                                        </p:tgtEl>
                                        <p:attrNameLst>
                                          <p:attrName>ppt_y</p:attrName>
                                        </p:attrNameLst>
                                      </p:cBhvr>
                                      <p:tavLst>
                                        <p:tav tm="0">
                                          <p:val>
                                            <p:fltVal val="0.5"/>
                                          </p:val>
                                        </p:tav>
                                        <p:tav tm="100000">
                                          <p:val>
                                            <p:strVal val="#ppt_y"/>
                                          </p:val>
                                        </p:tav>
                                      </p:tavLst>
                                    </p:anim>
                                  </p:childTnLst>
                                </p:cTn>
                              </p:par>
                            </p:childTnLst>
                          </p:cTn>
                        </p:par>
                        <p:par>
                          <p:cTn id="110" fill="hold">
                            <p:stCondLst>
                              <p:cond delay="7900"/>
                            </p:stCondLst>
                            <p:childTnLst>
                              <p:par>
                                <p:cTn id="111" presetID="12" presetClass="entr" presetSubtype="8"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p:tgtEl>
                                          <p:spTgt spid="25"/>
                                        </p:tgtEl>
                                        <p:attrNameLst>
                                          <p:attrName>ppt_x</p:attrName>
                                        </p:attrNameLst>
                                      </p:cBhvr>
                                      <p:tavLst>
                                        <p:tav tm="0">
                                          <p:val>
                                            <p:strVal val="#ppt_x-#ppt_w*1.125000"/>
                                          </p:val>
                                        </p:tav>
                                        <p:tav tm="100000">
                                          <p:val>
                                            <p:strVal val="#ppt_x"/>
                                          </p:val>
                                        </p:tav>
                                      </p:tavLst>
                                    </p:anim>
                                    <p:animEffect transition="in" filter="wipe(right)">
                                      <p:cBhvr>
                                        <p:cTn id="114" dur="500"/>
                                        <p:tgtEl>
                                          <p:spTgt spid="25"/>
                                        </p:tgtEl>
                                      </p:cBhvr>
                                    </p:animEffect>
                                  </p:childTnLst>
                                </p:cTn>
                              </p:par>
                            </p:childTnLst>
                          </p:cTn>
                        </p:par>
                        <p:par>
                          <p:cTn id="115" fill="hold">
                            <p:stCondLst>
                              <p:cond delay="8400"/>
                            </p:stCondLst>
                            <p:childTnLst>
                              <p:par>
                                <p:cTn id="116" presetID="10" presetClass="entr" presetSubtype="0" fill="hold" grpId="0" nodeType="after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900"/>
                                        <p:tgtEl>
                                          <p:spTgt spid="29"/>
                                        </p:tgtEl>
                                      </p:cBhvr>
                                    </p:animEffect>
                                  </p:childTnLst>
                                </p:cTn>
                              </p:par>
                              <p:par>
                                <p:cTn id="119" presetID="53" presetClass="entr" presetSubtype="16" fill="hold" grpId="1" nodeType="with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p:cTn id="121" dur="900" fill="hold"/>
                                        <p:tgtEl>
                                          <p:spTgt spid="29"/>
                                        </p:tgtEl>
                                        <p:attrNameLst>
                                          <p:attrName>ppt_w</p:attrName>
                                        </p:attrNameLst>
                                      </p:cBhvr>
                                      <p:tavLst>
                                        <p:tav tm="0">
                                          <p:val>
                                            <p:fltVal val="0"/>
                                          </p:val>
                                        </p:tav>
                                        <p:tav tm="100000">
                                          <p:val>
                                            <p:strVal val="#ppt_w"/>
                                          </p:val>
                                        </p:tav>
                                      </p:tavLst>
                                    </p:anim>
                                    <p:anim calcmode="lin" valueType="num">
                                      <p:cBhvr>
                                        <p:cTn id="122" dur="900" fill="hold"/>
                                        <p:tgtEl>
                                          <p:spTgt spid="29"/>
                                        </p:tgtEl>
                                        <p:attrNameLst>
                                          <p:attrName>ppt_h</p:attrName>
                                        </p:attrNameLst>
                                      </p:cBhvr>
                                      <p:tavLst>
                                        <p:tav tm="0">
                                          <p:val>
                                            <p:fltVal val="0"/>
                                          </p:val>
                                        </p:tav>
                                        <p:tav tm="100000">
                                          <p:val>
                                            <p:strVal val="#ppt_h"/>
                                          </p:val>
                                        </p:tav>
                                      </p:tavLst>
                                    </p:anim>
                                    <p:animEffect transition="in" filter="fade">
                                      <p:cBhvr>
                                        <p:cTn id="123" dur="900"/>
                                        <p:tgtEl>
                                          <p:spTgt spid="29"/>
                                        </p:tgtEl>
                                      </p:cBhvr>
                                    </p:animEffect>
                                  </p:childTnLst>
                                </p:cTn>
                              </p:par>
                              <p:par>
                                <p:cTn id="124" presetID="35" presetClass="path" presetSubtype="0" accel="50000" decel="50000" fill="hold" grpId="2" nodeType="withEffect">
                                  <p:stCondLst>
                                    <p:cond delay="0"/>
                                  </p:stCondLst>
                                  <p:childTnLst>
                                    <p:animMotion origin="layout" path="M -3.95833E-6 1.85185E-6 L -0.10455 1.85185E-6 " pathEditMode="relative" rAng="0" ptsTypes="AA">
                                      <p:cBhvr>
                                        <p:cTn id="125" dur="900" spd="-100000" fill="hold"/>
                                        <p:tgtEl>
                                          <p:spTgt spid="29"/>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3" grpId="0"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4" grpId="0" animBg="1"/>
      <p:bldP spid="24" grpId="1" animBg="1"/>
      <p:bldP spid="24" grpId="2" animBg="1"/>
      <p:bldP spid="25" grpId="0" animBg="1"/>
      <p:bldP spid="29" grpId="0" animBg="1"/>
      <p:bldP spid="29" grpId="1" animBg="1"/>
      <p:bldP spid="29" grpId="2"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8C795220-7DD9-474D-BD23-EF959288899E}"/>
              </a:ext>
            </a:extLst>
          </p:cNvPr>
          <p:cNvSpPr txBox="1"/>
          <p:nvPr/>
        </p:nvSpPr>
        <p:spPr>
          <a:xfrm>
            <a:off x="-151449" y="1300997"/>
            <a:ext cx="12513077" cy="54367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933"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★充分发挥人民政协作为协商民主重要渠道和专门协商机构作用★</a:t>
            </a:r>
          </a:p>
        </p:txBody>
      </p:sp>
      <p:sp>
        <p:nvSpPr>
          <p:cNvPr id="5" name="文本框 4">
            <a:extLst>
              <a:ext uri="{FF2B5EF4-FFF2-40B4-BE49-F238E27FC236}">
                <a16:creationId xmlns:a16="http://schemas.microsoft.com/office/drawing/2014/main" id="{78576F43-B16E-4A1D-B578-A71582DB0322}"/>
              </a:ext>
            </a:extLst>
          </p:cNvPr>
          <p:cNvSpPr txBox="1"/>
          <p:nvPr/>
        </p:nvSpPr>
        <p:spPr>
          <a:xfrm>
            <a:off x="1860457" y="2043621"/>
            <a:ext cx="9173913" cy="1385379"/>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把协商民主贯穿政治协商、民主监督、参政议政全过程</a:t>
            </a:r>
            <a:r>
              <a:rPr kumimoji="0" lang="zh-CN" altLang="en-US" sz="18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，健全政协协商民主制度机制，制定实施年度协商计划，坚持协商议题和协商形式相匹配、视察调研和协商议政相衔接，组织广大委员持续深入协商议政，推动形成完整的制度程序和参与实践。</a:t>
            </a:r>
          </a:p>
        </p:txBody>
      </p:sp>
      <p:grpSp>
        <p:nvGrpSpPr>
          <p:cNvPr id="6" name="组合 5">
            <a:extLst>
              <a:ext uri="{FF2B5EF4-FFF2-40B4-BE49-F238E27FC236}">
                <a16:creationId xmlns:a16="http://schemas.microsoft.com/office/drawing/2014/main" id="{96DF34E2-E6B1-4C28-8D8A-125E7CA16E12}"/>
              </a:ext>
            </a:extLst>
          </p:cNvPr>
          <p:cNvGrpSpPr/>
          <p:nvPr/>
        </p:nvGrpSpPr>
        <p:grpSpPr>
          <a:xfrm>
            <a:off x="971904" y="2168923"/>
            <a:ext cx="831235" cy="831232"/>
            <a:chOff x="1484661" y="1335542"/>
            <a:chExt cx="1648026" cy="1648022"/>
          </a:xfrm>
          <a:solidFill>
            <a:srgbClr val="C7000B"/>
          </a:solidFill>
        </p:grpSpPr>
        <p:sp>
          <p:nvSpPr>
            <p:cNvPr id="7" name="Freeform: Shape 28">
              <a:extLst>
                <a:ext uri="{FF2B5EF4-FFF2-40B4-BE49-F238E27FC236}">
                  <a16:creationId xmlns:a16="http://schemas.microsoft.com/office/drawing/2014/main" id="{E167CA05-982D-424E-81D1-FE768AF5B209}"/>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8" name="Text Placeholder 59">
              <a:extLst>
                <a:ext uri="{FF2B5EF4-FFF2-40B4-BE49-F238E27FC236}">
                  <a16:creationId xmlns:a16="http://schemas.microsoft.com/office/drawing/2014/main" id="{5F4DC3B0-B579-4959-A78E-4A1E4FDE3272}"/>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 typeface="Arial" pitchFamily="34" charset="0"/>
                <a:buNone/>
                <a:tabLst/>
                <a:defRPr/>
              </a:pPr>
              <a:r>
                <a:rPr kumimoji="0" lang="en-US" altLang="zh-CN"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1</a:t>
              </a:r>
              <a:endParaRPr kumimoji="0" lang="zh-CN" altLang="en-US"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grpSp>
      <p:sp>
        <p:nvSpPr>
          <p:cNvPr id="9" name="文本框 3">
            <a:extLst>
              <a:ext uri="{FF2B5EF4-FFF2-40B4-BE49-F238E27FC236}">
                <a16:creationId xmlns:a16="http://schemas.microsoft.com/office/drawing/2014/main" id="{AF188553-FBB3-4818-8D39-2311AECD95A7}"/>
              </a:ext>
            </a:extLst>
          </p:cNvPr>
          <p:cNvSpPr txBox="1"/>
          <p:nvPr/>
        </p:nvSpPr>
        <p:spPr>
          <a:xfrm>
            <a:off x="1860456" y="3575852"/>
            <a:ext cx="9833263" cy="1385379"/>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加强政协民主监督，坚持协商式监督特色优势</a:t>
            </a:r>
            <a:r>
              <a:rPr kumimoji="0" lang="zh-CN" altLang="en-US" sz="18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把握好监督的方向和原则、节奏和力度，重点围绕中共十九大决策部署贯彻落实开展监督工作，增加监督性议题比重，融协商、监督、参与、合作于一体，更好发挥政协民主监督在党和国家监督体系中的独特作用。</a:t>
            </a:r>
          </a:p>
        </p:txBody>
      </p:sp>
      <p:grpSp>
        <p:nvGrpSpPr>
          <p:cNvPr id="10" name="组合 9">
            <a:extLst>
              <a:ext uri="{FF2B5EF4-FFF2-40B4-BE49-F238E27FC236}">
                <a16:creationId xmlns:a16="http://schemas.microsoft.com/office/drawing/2014/main" id="{EF52414E-5844-44C1-84CC-CC534BD674D7}"/>
              </a:ext>
            </a:extLst>
          </p:cNvPr>
          <p:cNvGrpSpPr/>
          <p:nvPr/>
        </p:nvGrpSpPr>
        <p:grpSpPr>
          <a:xfrm>
            <a:off x="960875" y="3749755"/>
            <a:ext cx="831235" cy="831232"/>
            <a:chOff x="1484661" y="1335542"/>
            <a:chExt cx="1648026" cy="1648022"/>
          </a:xfrm>
          <a:solidFill>
            <a:srgbClr val="C7000B"/>
          </a:solidFill>
        </p:grpSpPr>
        <p:sp>
          <p:nvSpPr>
            <p:cNvPr id="11" name="Freeform: Shape 28">
              <a:extLst>
                <a:ext uri="{FF2B5EF4-FFF2-40B4-BE49-F238E27FC236}">
                  <a16:creationId xmlns:a16="http://schemas.microsoft.com/office/drawing/2014/main" id="{13999BC1-D8C0-4794-ABEC-B60EC951FF1F}"/>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2" name="Text Placeholder 59">
              <a:extLst>
                <a:ext uri="{FF2B5EF4-FFF2-40B4-BE49-F238E27FC236}">
                  <a16:creationId xmlns:a16="http://schemas.microsoft.com/office/drawing/2014/main" id="{B565BA6F-EB07-4014-B044-DC8964D77CBC}"/>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 typeface="Arial" pitchFamily="34" charset="0"/>
                <a:buNone/>
                <a:tabLst/>
                <a:defRPr/>
              </a:pPr>
              <a:r>
                <a:rPr kumimoji="0" lang="en-US" altLang="zh-CN"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2</a:t>
              </a:r>
              <a:endParaRPr kumimoji="0" lang="zh-CN" altLang="en-US"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grpSp>
      <p:sp>
        <p:nvSpPr>
          <p:cNvPr id="13" name="文本框 3">
            <a:extLst>
              <a:ext uri="{FF2B5EF4-FFF2-40B4-BE49-F238E27FC236}">
                <a16:creationId xmlns:a16="http://schemas.microsoft.com/office/drawing/2014/main" id="{A6568FD2-2713-4CFF-8095-3BC9DA1850EF}"/>
              </a:ext>
            </a:extLst>
          </p:cNvPr>
          <p:cNvSpPr txBox="1"/>
          <p:nvPr/>
        </p:nvSpPr>
        <p:spPr>
          <a:xfrm>
            <a:off x="1860456" y="5259692"/>
            <a:ext cx="9439559" cy="418191"/>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完善协商成果采纳、落实和反馈机制</a:t>
            </a:r>
            <a:r>
              <a:rPr kumimoji="0" lang="zh-CN" altLang="en-US" sz="1600"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，加强跟踪督促，推动协商成果有效转化为政策和具体工作举措。</a:t>
            </a:r>
          </a:p>
        </p:txBody>
      </p:sp>
      <p:grpSp>
        <p:nvGrpSpPr>
          <p:cNvPr id="14" name="组合 13">
            <a:extLst>
              <a:ext uri="{FF2B5EF4-FFF2-40B4-BE49-F238E27FC236}">
                <a16:creationId xmlns:a16="http://schemas.microsoft.com/office/drawing/2014/main" id="{AD5687AD-C70F-4425-8F8F-3F9E6F098CAA}"/>
              </a:ext>
            </a:extLst>
          </p:cNvPr>
          <p:cNvGrpSpPr/>
          <p:nvPr/>
        </p:nvGrpSpPr>
        <p:grpSpPr>
          <a:xfrm>
            <a:off x="957686" y="5078279"/>
            <a:ext cx="831235" cy="831232"/>
            <a:chOff x="1484661" y="1335542"/>
            <a:chExt cx="1648026" cy="1648022"/>
          </a:xfrm>
          <a:solidFill>
            <a:srgbClr val="C7000B"/>
          </a:solidFill>
        </p:grpSpPr>
        <p:sp>
          <p:nvSpPr>
            <p:cNvPr id="15" name="Freeform: Shape 28">
              <a:extLst>
                <a:ext uri="{FF2B5EF4-FFF2-40B4-BE49-F238E27FC236}">
                  <a16:creationId xmlns:a16="http://schemas.microsoft.com/office/drawing/2014/main" id="{1B30754F-9207-4C09-A06A-CCEACE24E636}"/>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6" name="Text Placeholder 59">
              <a:extLst>
                <a:ext uri="{FF2B5EF4-FFF2-40B4-BE49-F238E27FC236}">
                  <a16:creationId xmlns:a16="http://schemas.microsoft.com/office/drawing/2014/main" id="{70566639-2CDC-488A-883E-0140F002B635}"/>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1219170" rtl="0" eaLnBrk="1" fontAlgn="auto" latinLnBrk="0" hangingPunct="1">
                <a:lnSpc>
                  <a:spcPct val="100000"/>
                </a:lnSpc>
                <a:spcBef>
                  <a:spcPts val="0"/>
                </a:spcBef>
                <a:spcAft>
                  <a:spcPts val="0"/>
                </a:spcAft>
                <a:buClrTx/>
                <a:buSzTx/>
                <a:buFont typeface="Arial" pitchFamily="34" charset="0"/>
                <a:buNone/>
                <a:tabLst/>
                <a:defRPr/>
              </a:pPr>
              <a:r>
                <a:rPr kumimoji="0" lang="en-US" altLang="zh-CN"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3</a:t>
              </a:r>
              <a:endParaRPr kumimoji="0" lang="zh-CN" altLang="en-US" sz="3200" b="1" i="0" u="none" strike="noStrike" kern="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grpSp>
    </p:spTree>
    <p:extLst>
      <p:ext uri="{BB962C8B-B14F-4D97-AF65-F5344CB8AC3E}">
        <p14:creationId xmlns:p14="http://schemas.microsoft.com/office/powerpoint/2010/main" val="312554258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1800"/>
                                        <p:tgtEl>
                                          <p:spTgt spid="5"/>
                                        </p:tgtEl>
                                      </p:cBhvr>
                                    </p:animEffect>
                                  </p:childTnLst>
                                </p:cTn>
                              </p:par>
                            </p:childTnLst>
                          </p:cTn>
                        </p:par>
                        <p:par>
                          <p:cTn id="21" fill="hold">
                            <p:stCondLst>
                              <p:cond delay="3300"/>
                            </p:stCondLst>
                            <p:childTnLst>
                              <p:par>
                                <p:cTn id="22" presetID="49" presetClass="entr" presetSubtype="0" decel="10000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childTnLst>
                          </p:cTn>
                        </p:par>
                        <p:par>
                          <p:cTn id="28" fill="hold">
                            <p:stCondLst>
                              <p:cond delay="38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800"/>
                                        <p:tgtEl>
                                          <p:spTgt spid="9"/>
                                        </p:tgtEl>
                                      </p:cBhvr>
                                    </p:animEffect>
                                  </p:childTnLst>
                                </p:cTn>
                              </p:par>
                            </p:childTnLst>
                          </p:cTn>
                        </p:par>
                        <p:par>
                          <p:cTn id="32" fill="hold">
                            <p:stCondLst>
                              <p:cond delay="5600"/>
                            </p:stCondLst>
                            <p:childTnLst>
                              <p:par>
                                <p:cTn id="33" presetID="49" presetClass="entr" presetSubtype="0" decel="10000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360"/>
                                          </p:val>
                                        </p:tav>
                                        <p:tav tm="100000">
                                          <p:val>
                                            <p:fltVal val="0"/>
                                          </p:val>
                                        </p:tav>
                                      </p:tavLst>
                                    </p:anim>
                                    <p:animEffect transition="in" filter="fade">
                                      <p:cBhvr>
                                        <p:cTn id="38" dur="500"/>
                                        <p:tgtEl>
                                          <p:spTgt spid="14"/>
                                        </p:tgtEl>
                                      </p:cBhvr>
                                    </p:animEffect>
                                  </p:childTnLst>
                                </p:cTn>
                              </p:par>
                            </p:childTnLst>
                          </p:cTn>
                        </p:par>
                        <p:par>
                          <p:cTn id="39" fill="hold">
                            <p:stCondLst>
                              <p:cond delay="6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7" name="文本框 16">
            <a:extLst>
              <a:ext uri="{FF2B5EF4-FFF2-40B4-BE49-F238E27FC236}">
                <a16:creationId xmlns:a16="http://schemas.microsoft.com/office/drawing/2014/main" id="{0A2A4CF9-8857-4986-850E-0EA184FD1ECD}"/>
              </a:ext>
            </a:extLst>
          </p:cNvPr>
          <p:cNvSpPr txBox="1"/>
          <p:nvPr/>
        </p:nvSpPr>
        <p:spPr>
          <a:xfrm>
            <a:off x="-160539" y="1061512"/>
            <a:ext cx="12513077" cy="6667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★广泛凝聚实现中华民族伟大复兴正能量★</a:t>
            </a:r>
          </a:p>
        </p:txBody>
      </p:sp>
      <p:grpSp>
        <p:nvGrpSpPr>
          <p:cNvPr id="47" name="组合 46">
            <a:extLst>
              <a:ext uri="{FF2B5EF4-FFF2-40B4-BE49-F238E27FC236}">
                <a16:creationId xmlns:a16="http://schemas.microsoft.com/office/drawing/2014/main" id="{02CFC91A-B8B2-4BBF-8DCA-9AAE55FDDBBE}"/>
              </a:ext>
            </a:extLst>
          </p:cNvPr>
          <p:cNvGrpSpPr/>
          <p:nvPr/>
        </p:nvGrpSpPr>
        <p:grpSpPr>
          <a:xfrm>
            <a:off x="1735489" y="1728298"/>
            <a:ext cx="8702842" cy="478301"/>
            <a:chOff x="1744579" y="2465922"/>
            <a:chExt cx="8702842" cy="478301"/>
          </a:xfrm>
        </p:grpSpPr>
        <p:grpSp>
          <p:nvGrpSpPr>
            <p:cNvPr id="19" name="组合 18">
              <a:extLst>
                <a:ext uri="{FF2B5EF4-FFF2-40B4-BE49-F238E27FC236}">
                  <a16:creationId xmlns:a16="http://schemas.microsoft.com/office/drawing/2014/main" id="{31F03348-6DC4-456B-9675-CA4944759D26}"/>
                </a:ext>
              </a:extLst>
            </p:cNvPr>
            <p:cNvGrpSpPr/>
            <p:nvPr/>
          </p:nvGrpSpPr>
          <p:grpSpPr>
            <a:xfrm>
              <a:off x="1744579" y="2465922"/>
              <a:ext cx="8702842" cy="478301"/>
              <a:chOff x="1336431" y="1252025"/>
              <a:chExt cx="8702842" cy="478301"/>
            </a:xfrm>
          </p:grpSpPr>
          <p:sp>
            <p:nvSpPr>
              <p:cNvPr id="20" name="矩形 19">
                <a:extLst>
                  <a:ext uri="{FF2B5EF4-FFF2-40B4-BE49-F238E27FC236}">
                    <a16:creationId xmlns:a16="http://schemas.microsoft.com/office/drawing/2014/main" id="{20A91407-196B-4F5E-84C3-7418B541A9AC}"/>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01</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id="{F36FA7F7-A648-469F-88AF-58473DD45C5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2" name="文本框 21">
              <a:extLst>
                <a:ext uri="{FF2B5EF4-FFF2-40B4-BE49-F238E27FC236}">
                  <a16:creationId xmlns:a16="http://schemas.microsoft.com/office/drawing/2014/main" id="{F464C74B-3694-4A12-9C22-99821A08B19E}"/>
                </a:ext>
              </a:extLst>
            </p:cNvPr>
            <p:cNvSpPr txBox="1"/>
            <p:nvPr/>
          </p:nvSpPr>
          <p:spPr>
            <a:xfrm>
              <a:off x="2373245" y="2520406"/>
              <a:ext cx="79618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进一步为民主党派和无党派人士在政协履职创造条件</a:t>
              </a:r>
              <a:endPar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cs"/>
              </a:endParaRPr>
            </a:p>
          </p:txBody>
        </p:sp>
      </p:grpSp>
      <p:grpSp>
        <p:nvGrpSpPr>
          <p:cNvPr id="48" name="组合 47">
            <a:extLst>
              <a:ext uri="{FF2B5EF4-FFF2-40B4-BE49-F238E27FC236}">
                <a16:creationId xmlns:a16="http://schemas.microsoft.com/office/drawing/2014/main" id="{EC8978BF-2486-4992-A48B-77857DFDFD04}"/>
              </a:ext>
            </a:extLst>
          </p:cNvPr>
          <p:cNvGrpSpPr/>
          <p:nvPr/>
        </p:nvGrpSpPr>
        <p:grpSpPr>
          <a:xfrm>
            <a:off x="1735489" y="2333208"/>
            <a:ext cx="8702842" cy="478301"/>
            <a:chOff x="1744579" y="3070832"/>
            <a:chExt cx="8702842" cy="478301"/>
          </a:xfrm>
        </p:grpSpPr>
        <p:grpSp>
          <p:nvGrpSpPr>
            <p:cNvPr id="23" name="组合 22">
              <a:extLst>
                <a:ext uri="{FF2B5EF4-FFF2-40B4-BE49-F238E27FC236}">
                  <a16:creationId xmlns:a16="http://schemas.microsoft.com/office/drawing/2014/main" id="{2557EF3C-6AA6-4339-BC83-4064188D7E93}"/>
                </a:ext>
              </a:extLst>
            </p:cNvPr>
            <p:cNvGrpSpPr/>
            <p:nvPr/>
          </p:nvGrpSpPr>
          <p:grpSpPr>
            <a:xfrm>
              <a:off x="1744579" y="3070832"/>
              <a:ext cx="8702842" cy="478301"/>
              <a:chOff x="1336431" y="1252025"/>
              <a:chExt cx="8702842" cy="478301"/>
            </a:xfrm>
          </p:grpSpPr>
          <p:sp>
            <p:nvSpPr>
              <p:cNvPr id="24" name="矩形 23">
                <a:extLst>
                  <a:ext uri="{FF2B5EF4-FFF2-40B4-BE49-F238E27FC236}">
                    <a16:creationId xmlns:a16="http://schemas.microsoft.com/office/drawing/2014/main" id="{B87567E2-E130-45B0-B355-766569442BE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02</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5" name="矩形 24">
                <a:extLst>
                  <a:ext uri="{FF2B5EF4-FFF2-40B4-BE49-F238E27FC236}">
                    <a16:creationId xmlns:a16="http://schemas.microsoft.com/office/drawing/2014/main" id="{CF54667F-9BF6-4E9C-AF4C-E4735ABC236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6" name="文本框 25">
              <a:extLst>
                <a:ext uri="{FF2B5EF4-FFF2-40B4-BE49-F238E27FC236}">
                  <a16:creationId xmlns:a16="http://schemas.microsoft.com/office/drawing/2014/main" id="{78E338BA-148A-4215-A92E-D07409E326DC}"/>
                </a:ext>
              </a:extLst>
            </p:cNvPr>
            <p:cNvSpPr txBox="1"/>
            <p:nvPr/>
          </p:nvSpPr>
          <p:spPr>
            <a:xfrm>
              <a:off x="2373245" y="3125316"/>
              <a:ext cx="651809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做好党外知识分子和新的社会阶层人士工作</a:t>
              </a:r>
            </a:p>
          </p:txBody>
        </p:sp>
      </p:grpSp>
      <p:grpSp>
        <p:nvGrpSpPr>
          <p:cNvPr id="49" name="组合 48">
            <a:extLst>
              <a:ext uri="{FF2B5EF4-FFF2-40B4-BE49-F238E27FC236}">
                <a16:creationId xmlns:a16="http://schemas.microsoft.com/office/drawing/2014/main" id="{B09D8C29-7A57-48BD-887B-45F774A96577}"/>
              </a:ext>
            </a:extLst>
          </p:cNvPr>
          <p:cNvGrpSpPr/>
          <p:nvPr/>
        </p:nvGrpSpPr>
        <p:grpSpPr>
          <a:xfrm>
            <a:off x="1735489" y="2938120"/>
            <a:ext cx="8702842" cy="478301"/>
            <a:chOff x="1744579" y="3675744"/>
            <a:chExt cx="8702842" cy="478301"/>
          </a:xfrm>
        </p:grpSpPr>
        <p:grpSp>
          <p:nvGrpSpPr>
            <p:cNvPr id="27" name="组合 26">
              <a:extLst>
                <a:ext uri="{FF2B5EF4-FFF2-40B4-BE49-F238E27FC236}">
                  <a16:creationId xmlns:a16="http://schemas.microsoft.com/office/drawing/2014/main" id="{4C7D352B-E3CE-409E-A437-4A8D42E429C2}"/>
                </a:ext>
              </a:extLst>
            </p:cNvPr>
            <p:cNvGrpSpPr/>
            <p:nvPr/>
          </p:nvGrpSpPr>
          <p:grpSpPr>
            <a:xfrm>
              <a:off x="1744579" y="3675744"/>
              <a:ext cx="8702842" cy="478301"/>
              <a:chOff x="1336431" y="1252025"/>
              <a:chExt cx="8702842" cy="478301"/>
            </a:xfrm>
          </p:grpSpPr>
          <p:sp>
            <p:nvSpPr>
              <p:cNvPr id="28" name="矩形 27">
                <a:extLst>
                  <a:ext uri="{FF2B5EF4-FFF2-40B4-BE49-F238E27FC236}">
                    <a16:creationId xmlns:a16="http://schemas.microsoft.com/office/drawing/2014/main" id="{D0B9B2FB-EA0D-45F2-904F-D2E712CDC5C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03</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 name="矩形 28">
                <a:extLst>
                  <a:ext uri="{FF2B5EF4-FFF2-40B4-BE49-F238E27FC236}">
                    <a16:creationId xmlns:a16="http://schemas.microsoft.com/office/drawing/2014/main" id="{28F27C30-E932-4053-85DB-2DEC2E03FACF}"/>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0" name="文本框 29">
              <a:extLst>
                <a:ext uri="{FF2B5EF4-FFF2-40B4-BE49-F238E27FC236}">
                  <a16:creationId xmlns:a16="http://schemas.microsoft.com/office/drawing/2014/main" id="{CE713449-3A14-47FF-AAE4-21A1709437CD}"/>
                </a:ext>
              </a:extLst>
            </p:cNvPr>
            <p:cNvSpPr txBox="1"/>
            <p:nvPr/>
          </p:nvSpPr>
          <p:spPr>
            <a:xfrm>
              <a:off x="2373245" y="3730228"/>
              <a:ext cx="62373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推动构建新型政商关系，促进非公有制经济健康发展</a:t>
              </a:r>
              <a:endPar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cs"/>
              </a:endParaRPr>
            </a:p>
          </p:txBody>
        </p:sp>
      </p:grpSp>
      <p:grpSp>
        <p:nvGrpSpPr>
          <p:cNvPr id="50" name="组合 49">
            <a:extLst>
              <a:ext uri="{FF2B5EF4-FFF2-40B4-BE49-F238E27FC236}">
                <a16:creationId xmlns:a16="http://schemas.microsoft.com/office/drawing/2014/main" id="{FFAE7A7F-0FE3-400B-9E23-88DF41399BA4}"/>
              </a:ext>
            </a:extLst>
          </p:cNvPr>
          <p:cNvGrpSpPr/>
          <p:nvPr/>
        </p:nvGrpSpPr>
        <p:grpSpPr>
          <a:xfrm>
            <a:off x="1735489" y="3543030"/>
            <a:ext cx="8702842" cy="478301"/>
            <a:chOff x="1744579" y="4280654"/>
            <a:chExt cx="8702842" cy="478301"/>
          </a:xfrm>
        </p:grpSpPr>
        <p:grpSp>
          <p:nvGrpSpPr>
            <p:cNvPr id="31" name="组合 30">
              <a:extLst>
                <a:ext uri="{FF2B5EF4-FFF2-40B4-BE49-F238E27FC236}">
                  <a16:creationId xmlns:a16="http://schemas.microsoft.com/office/drawing/2014/main" id="{96E66B75-6E04-4564-9B65-A9BFE22D7181}"/>
                </a:ext>
              </a:extLst>
            </p:cNvPr>
            <p:cNvGrpSpPr/>
            <p:nvPr/>
          </p:nvGrpSpPr>
          <p:grpSpPr>
            <a:xfrm>
              <a:off x="1744579" y="4280654"/>
              <a:ext cx="8702842" cy="478301"/>
              <a:chOff x="1336431" y="1252025"/>
              <a:chExt cx="8702842" cy="478301"/>
            </a:xfrm>
          </p:grpSpPr>
          <p:sp>
            <p:nvSpPr>
              <p:cNvPr id="32" name="矩形 31">
                <a:extLst>
                  <a:ext uri="{FF2B5EF4-FFF2-40B4-BE49-F238E27FC236}">
                    <a16:creationId xmlns:a16="http://schemas.microsoft.com/office/drawing/2014/main" id="{A8EACB61-C850-4C76-8B44-6F9B4398A83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04</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3" name="矩形 32">
                <a:extLst>
                  <a:ext uri="{FF2B5EF4-FFF2-40B4-BE49-F238E27FC236}">
                    <a16:creationId xmlns:a16="http://schemas.microsoft.com/office/drawing/2014/main" id="{3BAC2B75-24AC-4255-A357-A7F8E600468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4" name="文本框 33">
              <a:extLst>
                <a:ext uri="{FF2B5EF4-FFF2-40B4-BE49-F238E27FC236}">
                  <a16:creationId xmlns:a16="http://schemas.microsoft.com/office/drawing/2014/main" id="{EB22CD78-D86D-424D-8F2B-B3FC4086EAEE}"/>
                </a:ext>
              </a:extLst>
            </p:cNvPr>
            <p:cNvSpPr txBox="1"/>
            <p:nvPr/>
          </p:nvSpPr>
          <p:spPr>
            <a:xfrm>
              <a:off x="2373245" y="4335138"/>
              <a:ext cx="80741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深化民族团结进步教育，铸牢中华民族共同体意识，推动各民族交往交流交融</a:t>
              </a:r>
              <a:endPar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cs"/>
              </a:endParaRPr>
            </a:p>
          </p:txBody>
        </p:sp>
      </p:grpSp>
      <p:grpSp>
        <p:nvGrpSpPr>
          <p:cNvPr id="51" name="组合 50">
            <a:extLst>
              <a:ext uri="{FF2B5EF4-FFF2-40B4-BE49-F238E27FC236}">
                <a16:creationId xmlns:a16="http://schemas.microsoft.com/office/drawing/2014/main" id="{6329701C-660E-4BBA-8CA7-8D2998526B8B}"/>
              </a:ext>
            </a:extLst>
          </p:cNvPr>
          <p:cNvGrpSpPr/>
          <p:nvPr/>
        </p:nvGrpSpPr>
        <p:grpSpPr>
          <a:xfrm>
            <a:off x="1735489" y="4162008"/>
            <a:ext cx="8702842" cy="478301"/>
            <a:chOff x="1744579" y="4899632"/>
            <a:chExt cx="8702842" cy="478301"/>
          </a:xfrm>
        </p:grpSpPr>
        <p:grpSp>
          <p:nvGrpSpPr>
            <p:cNvPr id="35" name="组合 34">
              <a:extLst>
                <a:ext uri="{FF2B5EF4-FFF2-40B4-BE49-F238E27FC236}">
                  <a16:creationId xmlns:a16="http://schemas.microsoft.com/office/drawing/2014/main" id="{AC27B84E-16FD-4A42-839C-E39EFE2E451D}"/>
                </a:ext>
              </a:extLst>
            </p:cNvPr>
            <p:cNvGrpSpPr/>
            <p:nvPr/>
          </p:nvGrpSpPr>
          <p:grpSpPr>
            <a:xfrm>
              <a:off x="1744579" y="4899632"/>
              <a:ext cx="8702842" cy="478301"/>
              <a:chOff x="1336431" y="1252025"/>
              <a:chExt cx="8702842" cy="478301"/>
            </a:xfrm>
          </p:grpSpPr>
          <p:sp>
            <p:nvSpPr>
              <p:cNvPr id="36" name="矩形 35">
                <a:extLst>
                  <a:ext uri="{FF2B5EF4-FFF2-40B4-BE49-F238E27FC236}">
                    <a16:creationId xmlns:a16="http://schemas.microsoft.com/office/drawing/2014/main" id="{AEF91811-1C59-4C66-B62D-5C983838C038}"/>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05</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7" name="矩形 36">
                <a:extLst>
                  <a:ext uri="{FF2B5EF4-FFF2-40B4-BE49-F238E27FC236}">
                    <a16:creationId xmlns:a16="http://schemas.microsoft.com/office/drawing/2014/main" id="{2D6BAE47-C399-458C-8AE8-0827EBFAEA2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8" name="文本框 37">
              <a:extLst>
                <a:ext uri="{FF2B5EF4-FFF2-40B4-BE49-F238E27FC236}">
                  <a16:creationId xmlns:a16="http://schemas.microsoft.com/office/drawing/2014/main" id="{586DE925-B95B-4A70-83F1-084293BA0DE4}"/>
                </a:ext>
              </a:extLst>
            </p:cNvPr>
            <p:cNvSpPr txBox="1"/>
            <p:nvPr/>
          </p:nvSpPr>
          <p:spPr>
            <a:xfrm>
              <a:off x="2373245" y="4954116"/>
              <a:ext cx="79618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坚持我国宗教的中国化方向，积极引导宗教与社会主义社会相适应</a:t>
              </a:r>
              <a:endPar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cs"/>
              </a:endParaRPr>
            </a:p>
          </p:txBody>
        </p:sp>
      </p:grpSp>
      <p:grpSp>
        <p:nvGrpSpPr>
          <p:cNvPr id="52" name="组合 51">
            <a:extLst>
              <a:ext uri="{FF2B5EF4-FFF2-40B4-BE49-F238E27FC236}">
                <a16:creationId xmlns:a16="http://schemas.microsoft.com/office/drawing/2014/main" id="{D8B16612-8A91-4E20-ACDE-DAC1A7E9B0A0}"/>
              </a:ext>
            </a:extLst>
          </p:cNvPr>
          <p:cNvGrpSpPr/>
          <p:nvPr/>
        </p:nvGrpSpPr>
        <p:grpSpPr>
          <a:xfrm>
            <a:off x="1735489" y="4766920"/>
            <a:ext cx="8702842" cy="478301"/>
            <a:chOff x="1744579" y="5504544"/>
            <a:chExt cx="8702842" cy="478301"/>
          </a:xfrm>
        </p:grpSpPr>
        <p:grpSp>
          <p:nvGrpSpPr>
            <p:cNvPr id="39" name="组合 38">
              <a:extLst>
                <a:ext uri="{FF2B5EF4-FFF2-40B4-BE49-F238E27FC236}">
                  <a16:creationId xmlns:a16="http://schemas.microsoft.com/office/drawing/2014/main" id="{7DB5AE8E-4A39-4D9A-91FB-DB25100B09EB}"/>
                </a:ext>
              </a:extLst>
            </p:cNvPr>
            <p:cNvGrpSpPr/>
            <p:nvPr/>
          </p:nvGrpSpPr>
          <p:grpSpPr>
            <a:xfrm>
              <a:off x="1744579" y="5504544"/>
              <a:ext cx="8702842" cy="478301"/>
              <a:chOff x="1336431" y="1252025"/>
              <a:chExt cx="8702842" cy="478301"/>
            </a:xfrm>
          </p:grpSpPr>
          <p:sp>
            <p:nvSpPr>
              <p:cNvPr id="40" name="矩形 39">
                <a:extLst>
                  <a:ext uri="{FF2B5EF4-FFF2-40B4-BE49-F238E27FC236}">
                    <a16:creationId xmlns:a16="http://schemas.microsoft.com/office/drawing/2014/main" id="{9F31E7CD-1DD5-4881-9133-E31A97DDC4A0}"/>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06</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1" name="矩形 40">
                <a:extLst>
                  <a:ext uri="{FF2B5EF4-FFF2-40B4-BE49-F238E27FC236}">
                    <a16:creationId xmlns:a16="http://schemas.microsoft.com/office/drawing/2014/main" id="{70D67F03-302D-476D-BB3F-B729321E286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2" name="文本框 41">
              <a:extLst>
                <a:ext uri="{FF2B5EF4-FFF2-40B4-BE49-F238E27FC236}">
                  <a16:creationId xmlns:a16="http://schemas.microsoft.com/office/drawing/2014/main" id="{A59A0B3D-991C-4EAD-A358-EFCAABE98BC6}"/>
                </a:ext>
              </a:extLst>
            </p:cNvPr>
            <p:cNvSpPr txBox="1"/>
            <p:nvPr/>
          </p:nvSpPr>
          <p:spPr>
            <a:xfrm>
              <a:off x="2373245" y="5559028"/>
              <a:ext cx="796188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ea"/>
                  <a:sym typeface="+mn-lt"/>
                </a:rPr>
                <a:t>加强同港澳台侨同胞团结联谊，动员中华儿女共担民族大义、共圆中国梦</a:t>
              </a:r>
              <a:endParaRPr kumimoji="0" lang="zh-CN" altLang="en-US" sz="1800" b="0" i="0" u="none" strike="noStrike" kern="1200" cap="none" spc="0" normalizeH="0" baseline="0" noProof="0" dirty="0">
                <a:ln>
                  <a:noFill/>
                </a:ln>
                <a:solidFill>
                  <a:srgbClr val="CD0009"/>
                </a:solidFill>
                <a:effectLst/>
                <a:uLnTx/>
                <a:uFillTx/>
                <a:latin typeface="微软雅黑"/>
                <a:ea typeface="微软雅黑"/>
                <a:cs typeface="+mn-cs"/>
              </a:endParaRPr>
            </a:p>
          </p:txBody>
        </p:sp>
      </p:grpSp>
      <p:grpSp>
        <p:nvGrpSpPr>
          <p:cNvPr id="53" name="组合 52">
            <a:extLst>
              <a:ext uri="{FF2B5EF4-FFF2-40B4-BE49-F238E27FC236}">
                <a16:creationId xmlns:a16="http://schemas.microsoft.com/office/drawing/2014/main" id="{7E7D9152-73A2-4AA6-AE9C-42F58216B03A}"/>
              </a:ext>
            </a:extLst>
          </p:cNvPr>
          <p:cNvGrpSpPr/>
          <p:nvPr/>
        </p:nvGrpSpPr>
        <p:grpSpPr>
          <a:xfrm>
            <a:off x="1735489" y="5371830"/>
            <a:ext cx="9124873" cy="478301"/>
            <a:chOff x="1744579" y="6109454"/>
            <a:chExt cx="9124873" cy="478301"/>
          </a:xfrm>
        </p:grpSpPr>
        <p:grpSp>
          <p:nvGrpSpPr>
            <p:cNvPr id="43" name="组合 42">
              <a:extLst>
                <a:ext uri="{FF2B5EF4-FFF2-40B4-BE49-F238E27FC236}">
                  <a16:creationId xmlns:a16="http://schemas.microsoft.com/office/drawing/2014/main" id="{42BEA975-3B93-4743-A83E-8DA2F7B01E3E}"/>
                </a:ext>
              </a:extLst>
            </p:cNvPr>
            <p:cNvGrpSpPr/>
            <p:nvPr/>
          </p:nvGrpSpPr>
          <p:grpSpPr>
            <a:xfrm>
              <a:off x="1744579" y="6109454"/>
              <a:ext cx="8702842" cy="478301"/>
              <a:chOff x="1336431" y="1252025"/>
              <a:chExt cx="8702842" cy="478301"/>
            </a:xfrm>
          </p:grpSpPr>
          <p:sp>
            <p:nvSpPr>
              <p:cNvPr id="44" name="矩形 43">
                <a:extLst>
                  <a:ext uri="{FF2B5EF4-FFF2-40B4-BE49-F238E27FC236}">
                    <a16:creationId xmlns:a16="http://schemas.microsoft.com/office/drawing/2014/main" id="{5D873081-2B32-4B7A-BE25-EDC066AA37D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07</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5" name="矩形 44">
                <a:extLst>
                  <a:ext uri="{FF2B5EF4-FFF2-40B4-BE49-F238E27FC236}">
                    <a16:creationId xmlns:a16="http://schemas.microsoft.com/office/drawing/2014/main" id="{4B76E5CC-2C44-4E10-A664-AB012CE81E8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6" name="文本框 45">
              <a:extLst>
                <a:ext uri="{FF2B5EF4-FFF2-40B4-BE49-F238E27FC236}">
                  <a16:creationId xmlns:a16="http://schemas.microsoft.com/office/drawing/2014/main" id="{F7FA0B61-0287-4E25-AE3F-75115A2C7A18}"/>
                </a:ext>
              </a:extLst>
            </p:cNvPr>
            <p:cNvSpPr txBox="1"/>
            <p:nvPr/>
          </p:nvSpPr>
          <p:spPr>
            <a:xfrm>
              <a:off x="2373245" y="6163938"/>
              <a:ext cx="849620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D0009"/>
                  </a:solidFill>
                  <a:effectLst/>
                  <a:uLnTx/>
                  <a:uFillTx/>
                  <a:latin typeface="微软雅黑"/>
                  <a:ea typeface="微软雅黑"/>
                  <a:cs typeface="+mn-ea"/>
                  <a:sym typeface="+mn-lt"/>
                </a:rPr>
                <a:t>开展对外友好交往，促进“一带一路”建设，为推动构建人类命运共同体作出贡献</a:t>
              </a:r>
              <a:endParaRPr kumimoji="0" lang="zh-CN" altLang="en-US" sz="1600" b="0" i="0" u="none" strike="noStrike" kern="1200" cap="none" spc="0" normalizeH="0" baseline="0" noProof="0" dirty="0">
                <a:ln>
                  <a:noFill/>
                </a:ln>
                <a:solidFill>
                  <a:srgbClr val="CD0009"/>
                </a:solidFill>
                <a:effectLst/>
                <a:uLnTx/>
                <a:uFillTx/>
                <a:latin typeface="微软雅黑"/>
                <a:ea typeface="微软雅黑"/>
                <a:cs typeface="+mn-cs"/>
              </a:endParaRPr>
            </a:p>
          </p:txBody>
        </p:sp>
      </p:grpSp>
    </p:spTree>
    <p:extLst>
      <p:ext uri="{BB962C8B-B14F-4D97-AF65-F5344CB8AC3E}">
        <p14:creationId xmlns:p14="http://schemas.microsoft.com/office/powerpoint/2010/main" val="4453683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500"/>
                                        <p:tgtEl>
                                          <p:spTgt spid="4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今后工作的建议</a:t>
            </a:r>
          </a:p>
        </p:txBody>
      </p:sp>
      <p:pic>
        <p:nvPicPr>
          <p:cNvPr id="14" name="图片 13">
            <a:extLst>
              <a:ext uri="{FF2B5EF4-FFF2-40B4-BE49-F238E27FC236}">
                <a16:creationId xmlns:a16="http://schemas.microsoft.com/office/drawing/2014/main" id="{3B02ADA0-242C-4BA8-95E9-6A6851AA74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0004"/>
          <a:stretch/>
        </p:blipFill>
        <p:spPr>
          <a:xfrm>
            <a:off x="4084194" y="948437"/>
            <a:ext cx="3671185" cy="1048049"/>
          </a:xfrm>
          <a:prstGeom prst="rect">
            <a:avLst/>
          </a:prstGeom>
        </p:spPr>
      </p:pic>
      <p:sp>
        <p:nvSpPr>
          <p:cNvPr id="15" name="矩形 14">
            <a:extLst>
              <a:ext uri="{FF2B5EF4-FFF2-40B4-BE49-F238E27FC236}">
                <a16:creationId xmlns:a16="http://schemas.microsoft.com/office/drawing/2014/main" id="{31CB28D7-46F6-4BE6-AEDC-34E98DC11C98}"/>
              </a:ext>
            </a:extLst>
          </p:cNvPr>
          <p:cNvSpPr/>
          <p:nvPr/>
        </p:nvSpPr>
        <p:spPr>
          <a:xfrm>
            <a:off x="1295467" y="1988839"/>
            <a:ext cx="9568076" cy="3920723"/>
          </a:xfrm>
          <a:prstGeom prst="rect">
            <a:avLst/>
          </a:prstGeom>
          <a:noFill/>
          <a:ln w="12700">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sp>
        <p:nvSpPr>
          <p:cNvPr id="16" name="MH_Text_1">
            <a:extLst>
              <a:ext uri="{FF2B5EF4-FFF2-40B4-BE49-F238E27FC236}">
                <a16:creationId xmlns:a16="http://schemas.microsoft.com/office/drawing/2014/main" id="{ECF491EB-42A0-456D-907D-710F6EE42DB9}"/>
              </a:ext>
            </a:extLst>
          </p:cNvPr>
          <p:cNvSpPr/>
          <p:nvPr/>
        </p:nvSpPr>
        <p:spPr>
          <a:xfrm>
            <a:off x="1624264" y="2592695"/>
            <a:ext cx="8867275" cy="3158400"/>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98" rtl="0" eaLnBrk="1" fontAlgn="auto" latinLnBrk="0" hangingPunct="1">
              <a:lnSpc>
                <a:spcPct val="2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       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p>
        </p:txBody>
      </p:sp>
      <p:sp>
        <p:nvSpPr>
          <p:cNvPr id="17" name="矩形 16">
            <a:extLst>
              <a:ext uri="{FF2B5EF4-FFF2-40B4-BE49-F238E27FC236}">
                <a16:creationId xmlns:a16="http://schemas.microsoft.com/office/drawing/2014/main" id="{E6829590-D408-4714-B2D0-9A213939F720}"/>
              </a:ext>
            </a:extLst>
          </p:cNvPr>
          <p:cNvSpPr/>
          <p:nvPr/>
        </p:nvSpPr>
        <p:spPr>
          <a:xfrm>
            <a:off x="5285521" y="2069474"/>
            <a:ext cx="1620957" cy="523220"/>
          </a:xfrm>
          <a:prstGeom prst="rect">
            <a:avLst/>
          </a:prstGeom>
        </p:spPr>
        <p:txBody>
          <a:bodyPr wrap="none">
            <a:spAutoFit/>
          </a:bodyPr>
          <a:lstStyle/>
          <a:p>
            <a:pPr marL="0" marR="0" lvl="0" indent="0" algn="l" defTabSz="914498"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7000B"/>
                </a:solidFill>
                <a:effectLst/>
                <a:uLnTx/>
                <a:uFillTx/>
                <a:latin typeface="微软雅黑 Light" panose="020B0502040204020203" pitchFamily="34" charset="-122"/>
                <a:ea typeface="微软雅黑 Light" panose="020B0502040204020203" pitchFamily="34" charset="-122"/>
                <a:cs typeface="+mn-cs"/>
              </a:rPr>
              <a:t>党的号召</a:t>
            </a:r>
            <a:endParaRPr kumimoji="0" lang="zh-CN" altLang="zh-CN" sz="2800" b="1" i="0" u="none" strike="noStrike" kern="1200" cap="none" spc="0" normalizeH="0" baseline="0" noProof="0" dirty="0">
              <a:ln>
                <a:noFill/>
              </a:ln>
              <a:solidFill>
                <a:srgbClr val="C7000B"/>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20134067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96121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447490"/>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全国政协十三届一次会议简介</a:t>
            </a:r>
          </a:p>
        </p:txBody>
      </p:sp>
      <p:sp>
        <p:nvSpPr>
          <p:cNvPr id="11" name="TextBox 9">
            <a:extLst>
              <a:ext uri="{FF2B5EF4-FFF2-40B4-BE49-F238E27FC236}">
                <a16:creationId xmlns:a16="http://schemas.microsoft.com/office/drawing/2014/main" id="{4A237FB2-8890-4346-8C7A-4A69A38AAAE0}"/>
              </a:ext>
            </a:extLst>
          </p:cNvPr>
          <p:cNvSpPr txBox="1"/>
          <p:nvPr/>
        </p:nvSpPr>
        <p:spPr>
          <a:xfrm>
            <a:off x="1709466" y="4787389"/>
            <a:ext cx="9103284" cy="830997"/>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中共中央总书记、国家主席、中央军委主席习近平等党和国家领导同志，中共中央、全国人大常委会、国务院有关部门负责同志，以及外国驻华使节、新闻官和海外侨胞等应邀参加今天的会议</a:t>
            </a:r>
          </a:p>
        </p:txBody>
      </p:sp>
      <p:sp>
        <p:nvSpPr>
          <p:cNvPr id="12" name="文本框 11">
            <a:extLst>
              <a:ext uri="{FF2B5EF4-FFF2-40B4-BE49-F238E27FC236}">
                <a16:creationId xmlns:a16="http://schemas.microsoft.com/office/drawing/2014/main" id="{2A2DBF1F-6535-407B-845A-448324EEE1EF}"/>
              </a:ext>
            </a:extLst>
          </p:cNvPr>
          <p:cNvSpPr txBox="1"/>
          <p:nvPr/>
        </p:nvSpPr>
        <p:spPr>
          <a:xfrm>
            <a:off x="2464958" y="2428819"/>
            <a:ext cx="3796150" cy="646331"/>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时间：</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2018</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年</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月</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日 </a:t>
            </a:r>
            <a:endPar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a:extLst>
              <a:ext uri="{FF2B5EF4-FFF2-40B4-BE49-F238E27FC236}">
                <a16:creationId xmlns:a16="http://schemas.microsoft.com/office/drawing/2014/main" id="{A4411DDF-AE3C-48DB-B250-B04F5E2C7A68}"/>
              </a:ext>
            </a:extLst>
          </p:cNvPr>
          <p:cNvGrpSpPr/>
          <p:nvPr/>
        </p:nvGrpSpPr>
        <p:grpSpPr>
          <a:xfrm>
            <a:off x="1771066" y="2489302"/>
            <a:ext cx="582202" cy="584775"/>
            <a:chOff x="3934326" y="4996466"/>
            <a:chExt cx="861285" cy="861285"/>
          </a:xfrm>
        </p:grpSpPr>
        <p:sp>
          <p:nvSpPr>
            <p:cNvPr id="14" name="圆: 空心 13">
              <a:extLst>
                <a:ext uri="{FF2B5EF4-FFF2-40B4-BE49-F238E27FC236}">
                  <a16:creationId xmlns:a16="http://schemas.microsoft.com/office/drawing/2014/main" id="{9487F18E-D7A7-492E-B72B-765ED516082B}"/>
                </a:ext>
              </a:extLst>
            </p:cNvPr>
            <p:cNvSpPr/>
            <p:nvPr/>
          </p:nvSpPr>
          <p:spPr>
            <a:xfrm>
              <a:off x="3934326" y="4996466"/>
              <a:ext cx="861285" cy="861285"/>
            </a:xfrm>
            <a:prstGeom prst="donut">
              <a:avLst>
                <a:gd name="adj" fmla="val 1020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16" name="图片 15">
              <a:extLst>
                <a:ext uri="{FF2B5EF4-FFF2-40B4-BE49-F238E27FC236}">
                  <a16:creationId xmlns:a16="http://schemas.microsoft.com/office/drawing/2014/main" id="{4BADA3D4-43FA-4B85-90DB-D3D9BB3ACE8A}"/>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340904" y="5184024"/>
              <a:ext cx="216009" cy="430642"/>
            </a:xfrm>
            <a:prstGeom prst="rect">
              <a:avLst/>
            </a:prstGeom>
          </p:spPr>
        </p:pic>
        <p:cxnSp>
          <p:nvCxnSpPr>
            <p:cNvPr id="18" name="直接连接符 17">
              <a:extLst>
                <a:ext uri="{FF2B5EF4-FFF2-40B4-BE49-F238E27FC236}">
                  <a16:creationId xmlns:a16="http://schemas.microsoft.com/office/drawing/2014/main" id="{E74BF81B-E8C3-4FFE-886F-8B22624CD3A3}"/>
                </a:ext>
              </a:extLst>
            </p:cNvPr>
            <p:cNvCxnSpPr>
              <a:cxnSpLocks/>
              <a:stCxn id="14" idx="0"/>
            </p:cNvCxnSpPr>
            <p:nvPr/>
          </p:nvCxnSpPr>
          <p:spPr>
            <a:xfrm>
              <a:off x="4364969" y="4996466"/>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E872E8CB-BD58-4F09-8C98-427B75E14F0B}"/>
                </a:ext>
              </a:extLst>
            </p:cNvPr>
            <p:cNvCxnSpPr>
              <a:cxnSpLocks/>
            </p:cNvCxnSpPr>
            <p:nvPr/>
          </p:nvCxnSpPr>
          <p:spPr>
            <a:xfrm>
              <a:off x="4372991" y="5630137"/>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881F868-19CA-49EC-98A5-EC99BA9BA5C5}"/>
                </a:ext>
              </a:extLst>
            </p:cNvPr>
            <p:cNvCxnSpPr>
              <a:cxnSpLocks/>
              <a:stCxn id="14" idx="2"/>
            </p:cNvCxnSpPr>
            <p:nvPr/>
          </p:nvCxnSpPr>
          <p:spPr>
            <a:xfrm>
              <a:off x="3934326" y="5427109"/>
              <a:ext cx="228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772B9B4-0F9E-40FE-8540-83A9B36F1F04}"/>
                </a:ext>
              </a:extLst>
            </p:cNvPr>
            <p:cNvCxnSpPr>
              <a:cxnSpLocks/>
            </p:cNvCxnSpPr>
            <p:nvPr/>
          </p:nvCxnSpPr>
          <p:spPr>
            <a:xfrm>
              <a:off x="4552905" y="5427109"/>
              <a:ext cx="228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D4C3E64D-7E22-43E5-8C5E-368E0E706CF6}"/>
              </a:ext>
            </a:extLst>
          </p:cNvPr>
          <p:cNvGrpSpPr/>
          <p:nvPr/>
        </p:nvGrpSpPr>
        <p:grpSpPr>
          <a:xfrm>
            <a:off x="6665690" y="2530610"/>
            <a:ext cx="312149" cy="566485"/>
            <a:chOff x="6315907" y="3055019"/>
            <a:chExt cx="312149" cy="566485"/>
          </a:xfrm>
        </p:grpSpPr>
        <p:sp>
          <p:nvSpPr>
            <p:cNvPr id="30" name="泪滴形 29">
              <a:extLst>
                <a:ext uri="{FF2B5EF4-FFF2-40B4-BE49-F238E27FC236}">
                  <a16:creationId xmlns:a16="http://schemas.microsoft.com/office/drawing/2014/main" id="{89BFAF57-E56A-44AF-BE9E-B145F84912ED}"/>
                </a:ext>
              </a:extLst>
            </p:cNvPr>
            <p:cNvSpPr/>
            <p:nvPr/>
          </p:nvSpPr>
          <p:spPr>
            <a:xfrm rot="8105010">
              <a:off x="6315907" y="3055019"/>
              <a:ext cx="312149" cy="323310"/>
            </a:xfrm>
            <a:prstGeom prst="teardrop">
              <a:avLst>
                <a:gd name="adj" fmla="val 127841"/>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1" name="椭圆 30">
              <a:extLst>
                <a:ext uri="{FF2B5EF4-FFF2-40B4-BE49-F238E27FC236}">
                  <a16:creationId xmlns:a16="http://schemas.microsoft.com/office/drawing/2014/main" id="{E89D616D-F5B7-4DEF-AB44-AB4BDF1D1EA2}"/>
                </a:ext>
              </a:extLst>
            </p:cNvPr>
            <p:cNvSpPr/>
            <p:nvPr/>
          </p:nvSpPr>
          <p:spPr>
            <a:xfrm>
              <a:off x="6424865" y="3520316"/>
              <a:ext cx="101188" cy="10118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3" name="文本框 32">
            <a:extLst>
              <a:ext uri="{FF2B5EF4-FFF2-40B4-BE49-F238E27FC236}">
                <a16:creationId xmlns:a16="http://schemas.microsoft.com/office/drawing/2014/main" id="{B92AB545-32AD-4166-B501-B5C563AB05FF}"/>
              </a:ext>
            </a:extLst>
          </p:cNvPr>
          <p:cNvSpPr txBox="1"/>
          <p:nvPr/>
        </p:nvSpPr>
        <p:spPr>
          <a:xfrm>
            <a:off x="7158118" y="2416747"/>
            <a:ext cx="3489832" cy="646331"/>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地点：北京人民大会堂</a:t>
            </a:r>
            <a:endPar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34" name="Picture 24">
            <a:extLst>
              <a:ext uri="{FF2B5EF4-FFF2-40B4-BE49-F238E27FC236}">
                <a16:creationId xmlns:a16="http://schemas.microsoft.com/office/drawing/2014/main" id="{FC39B056-FDDB-49A1-93F7-68F0A34790DC}"/>
              </a:ext>
            </a:extLst>
          </p:cNvPr>
          <p:cNvPicPr>
            <a:picLocks noChangeAspect="1" noChangeArrowheads="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rcRect/>
          <a:stretch>
            <a:fillRect/>
          </a:stretch>
        </p:blipFill>
        <p:spPr bwMode="auto">
          <a:xfrm>
            <a:off x="1723437" y="3764036"/>
            <a:ext cx="673876" cy="5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147">
            <a:extLst>
              <a:ext uri="{FF2B5EF4-FFF2-40B4-BE49-F238E27FC236}">
                <a16:creationId xmlns:a16="http://schemas.microsoft.com/office/drawing/2014/main" id="{8F09D2E6-67E6-46C2-B489-AC329ADB81F3}"/>
              </a:ext>
            </a:extLst>
          </p:cNvPr>
          <p:cNvSpPr txBox="1">
            <a:spLocks noChangeArrowheads="1"/>
          </p:cNvSpPr>
          <p:nvPr/>
        </p:nvSpPr>
        <p:spPr bwMode="auto">
          <a:xfrm>
            <a:off x="2276512" y="3778077"/>
            <a:ext cx="1673459" cy="65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38208" tIns="69103" rIns="138208" bIns="69103"/>
          <a:lstStyle>
            <a:defPPr>
              <a:defRPr lang="en-US"/>
            </a:defPPr>
            <a:lvl1pPr algn="ctr" defTabSz="1217613" fontAlgn="base">
              <a:spcBef>
                <a:spcPct val="0"/>
              </a:spcBef>
              <a:spcAft>
                <a:spcPct val="0"/>
              </a:spcAft>
              <a:defRPr sz="3600" b="1">
                <a:solidFill>
                  <a:srgbClr val="E62921"/>
                </a:solidFill>
                <a:latin typeface="微软雅黑" panose="020B0503020204020204" pitchFamily="34" charset="-122"/>
                <a:ea typeface="微软雅黑" panose="020B0503020204020204" pitchFamily="34" charset="-122"/>
              </a:defRPr>
            </a:lvl1pPr>
            <a:lvl2pPr marL="742950" indent="-285750" defTabSz="1217613" eaLnBrk="0" hangingPunct="0">
              <a:defRPr>
                <a:latin typeface="Arial" panose="020B0604020202020204" pitchFamily="34" charset="0"/>
                <a:ea typeface="宋体" panose="02010600030101010101" pitchFamily="2" charset="-122"/>
              </a:defRPr>
            </a:lvl2pPr>
            <a:lvl3pPr marL="1143000" indent="-228600" defTabSz="1217613" eaLnBrk="0" hangingPunct="0">
              <a:defRPr>
                <a:latin typeface="Arial" panose="020B0604020202020204" pitchFamily="34" charset="0"/>
                <a:ea typeface="宋体" panose="02010600030101010101" pitchFamily="2" charset="-122"/>
              </a:defRPr>
            </a:lvl3pPr>
            <a:lvl4pPr marL="1600200" indent="-228600" defTabSz="1217613" eaLnBrk="0" hangingPunct="0">
              <a:defRPr>
                <a:latin typeface="Arial" panose="020B0604020202020204" pitchFamily="34" charset="0"/>
                <a:ea typeface="宋体" panose="02010600030101010101" pitchFamily="2" charset="-122"/>
              </a:defRPr>
            </a:lvl4pPr>
            <a:lvl5pPr marL="2057400" indent="-228600" defTabSz="1217613" eaLnBrk="0" hangingPunct="0">
              <a:defRPr>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1217613"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出席人员</a:t>
            </a:r>
          </a:p>
        </p:txBody>
      </p:sp>
      <p:sp>
        <p:nvSpPr>
          <p:cNvPr id="36" name="TextBox 147">
            <a:extLst>
              <a:ext uri="{FF2B5EF4-FFF2-40B4-BE49-F238E27FC236}">
                <a16:creationId xmlns:a16="http://schemas.microsoft.com/office/drawing/2014/main" id="{7C892CA4-C267-4B1D-81CA-23A300C4E189}"/>
              </a:ext>
            </a:extLst>
          </p:cNvPr>
          <p:cNvSpPr txBox="1">
            <a:spLocks noChangeArrowheads="1"/>
          </p:cNvSpPr>
          <p:nvPr/>
        </p:nvSpPr>
        <p:spPr bwMode="auto">
          <a:xfrm>
            <a:off x="4058790" y="3321790"/>
            <a:ext cx="3791534"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613"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应出席委员：</a:t>
            </a:r>
            <a:r>
              <a:rPr kumimoji="0" lang="en-US" altLang="zh-CN"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2158</a:t>
            </a: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人</a:t>
            </a:r>
          </a:p>
        </p:txBody>
      </p:sp>
      <p:sp>
        <p:nvSpPr>
          <p:cNvPr id="37" name="左中括号 36">
            <a:extLst>
              <a:ext uri="{FF2B5EF4-FFF2-40B4-BE49-F238E27FC236}">
                <a16:creationId xmlns:a16="http://schemas.microsoft.com/office/drawing/2014/main" id="{B82E9D2B-DFE0-4D0A-99D3-F36AF2ACFC57}"/>
              </a:ext>
            </a:extLst>
          </p:cNvPr>
          <p:cNvSpPr/>
          <p:nvPr/>
        </p:nvSpPr>
        <p:spPr>
          <a:xfrm>
            <a:off x="3887498" y="3515134"/>
            <a:ext cx="240631" cy="995741"/>
          </a:xfrm>
          <a:prstGeom prst="leftBracket">
            <a:avLst/>
          </a:prstGeom>
          <a:noFill/>
          <a:ln w="50800" cap="flat" cmpd="sng" algn="ctr">
            <a:solidFill>
              <a:srgbClr val="C7000B"/>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38" name="TextBox 147">
            <a:extLst>
              <a:ext uri="{FF2B5EF4-FFF2-40B4-BE49-F238E27FC236}">
                <a16:creationId xmlns:a16="http://schemas.microsoft.com/office/drawing/2014/main" id="{16714404-E52F-476D-813A-21032D39D2F3}"/>
              </a:ext>
            </a:extLst>
          </p:cNvPr>
          <p:cNvSpPr txBox="1">
            <a:spLocks noChangeArrowheads="1"/>
          </p:cNvSpPr>
          <p:nvPr/>
        </p:nvSpPr>
        <p:spPr bwMode="auto">
          <a:xfrm>
            <a:off x="4058790" y="4281647"/>
            <a:ext cx="2855286"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613"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实际出席委员：</a:t>
            </a:r>
            <a:r>
              <a:rPr kumimoji="0" lang="en-US" altLang="zh-CN"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2149</a:t>
            </a: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人</a:t>
            </a:r>
          </a:p>
        </p:txBody>
      </p:sp>
      <p:sp>
        <p:nvSpPr>
          <p:cNvPr id="43" name="TextBox 9">
            <a:extLst>
              <a:ext uri="{FF2B5EF4-FFF2-40B4-BE49-F238E27FC236}">
                <a16:creationId xmlns:a16="http://schemas.microsoft.com/office/drawing/2014/main" id="{DFCDA2B2-B488-4E64-B918-6C2F1003F3C7}"/>
              </a:ext>
            </a:extLst>
          </p:cNvPr>
          <p:cNvSpPr txBox="1"/>
          <p:nvPr/>
        </p:nvSpPr>
        <p:spPr>
          <a:xfrm>
            <a:off x="7046428" y="3582188"/>
            <a:ext cx="2381587" cy="738664"/>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符合规定人数</a:t>
            </a:r>
          </a:p>
        </p:txBody>
      </p:sp>
      <p:sp>
        <p:nvSpPr>
          <p:cNvPr id="44" name="右中括号 43">
            <a:extLst>
              <a:ext uri="{FF2B5EF4-FFF2-40B4-BE49-F238E27FC236}">
                <a16:creationId xmlns:a16="http://schemas.microsoft.com/office/drawing/2014/main" id="{EF0B9E17-AD08-45F3-8CD7-1578D7A3B7E4}"/>
              </a:ext>
            </a:extLst>
          </p:cNvPr>
          <p:cNvSpPr/>
          <p:nvPr/>
        </p:nvSpPr>
        <p:spPr>
          <a:xfrm>
            <a:off x="6609133" y="3441032"/>
            <a:ext cx="278735" cy="1081875"/>
          </a:xfrm>
          <a:prstGeom prst="rightBracket">
            <a:avLst/>
          </a:prstGeom>
          <a:ln w="50800">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4" name="图片 3">
            <a:extLst>
              <a:ext uri="{FF2B5EF4-FFF2-40B4-BE49-F238E27FC236}">
                <a16:creationId xmlns:a16="http://schemas.microsoft.com/office/drawing/2014/main" id="{ECD8F638-F15E-4288-809C-1ECE767BBE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8015" y="1375574"/>
            <a:ext cx="940220" cy="940220"/>
          </a:xfrm>
          <a:prstGeom prst="rect">
            <a:avLst/>
          </a:prstGeom>
        </p:spPr>
      </p:pic>
      <p:pic>
        <p:nvPicPr>
          <p:cNvPr id="39" name="图片 38">
            <a:extLst>
              <a:ext uri="{FF2B5EF4-FFF2-40B4-BE49-F238E27FC236}">
                <a16:creationId xmlns:a16="http://schemas.microsoft.com/office/drawing/2014/main" id="{C92D1EDE-C2F4-44E4-8186-699C7ECC62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6402" y="1357128"/>
            <a:ext cx="940220" cy="940220"/>
          </a:xfrm>
          <a:prstGeom prst="rect">
            <a:avLst/>
          </a:prstGeom>
        </p:spPr>
      </p:pic>
    </p:spTree>
    <p:extLst>
      <p:ext uri="{BB962C8B-B14F-4D97-AF65-F5344CB8AC3E}">
        <p14:creationId xmlns:p14="http://schemas.microsoft.com/office/powerpoint/2010/main" val="324627235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900"/>
                                        <p:tgtEl>
                                          <p:spTgt spid="12"/>
                                        </p:tgtEl>
                                      </p:cBhvr>
                                    </p:animEffect>
                                  </p:childTnLst>
                                </p:cTn>
                              </p:par>
                            </p:childTnLst>
                          </p:cTn>
                        </p:par>
                        <p:par>
                          <p:cTn id="19" fill="hold">
                            <p:stCondLst>
                              <p:cond delay="1900"/>
                            </p:stCondLst>
                            <p:childTnLst>
                              <p:par>
                                <p:cTn id="20" presetID="42"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2650"/>
                            </p:stCondLst>
                            <p:childTnLst>
                              <p:par>
                                <p:cTn id="26" presetID="14" presetClass="entr" presetSubtype="1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randombar(horizontal)">
                                      <p:cBhvr>
                                        <p:cTn id="28" dur="900"/>
                                        <p:tgtEl>
                                          <p:spTgt spid="33"/>
                                        </p:tgtEl>
                                      </p:cBhvr>
                                    </p:animEffect>
                                  </p:childTnLst>
                                </p:cTn>
                              </p:par>
                            </p:childTnLst>
                          </p:cTn>
                        </p:par>
                        <p:par>
                          <p:cTn id="29" fill="hold">
                            <p:stCondLst>
                              <p:cond delay="3550"/>
                            </p:stCondLst>
                            <p:childTnLst>
                              <p:par>
                                <p:cTn id="30" presetID="52"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Scale>
                                      <p:cBhvr>
                                        <p:cTn id="3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4"/>
                                        </p:tgtEl>
                                        <p:attrNameLst>
                                          <p:attrName>ppt_x</p:attrName>
                                          <p:attrName>ppt_y</p:attrName>
                                        </p:attrNameLst>
                                      </p:cBhvr>
                                    </p:animMotion>
                                    <p:animEffect transition="in" filter="fade">
                                      <p:cBhvr>
                                        <p:cTn id="34" dur="1000"/>
                                        <p:tgtEl>
                                          <p:spTgt spid="34"/>
                                        </p:tgtEl>
                                      </p:cBhvr>
                                    </p:animEffect>
                                  </p:childTnLst>
                                </p:cTn>
                              </p:par>
                            </p:childTnLst>
                          </p:cTn>
                        </p:par>
                        <p:par>
                          <p:cTn id="35" fill="hold">
                            <p:stCondLst>
                              <p:cond delay="455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par>
                          <p:cTn id="41" fill="hold">
                            <p:stCondLst>
                              <p:cond delay="505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5550"/>
                            </p:stCondLst>
                            <p:childTnLst>
                              <p:par>
                                <p:cTn id="46" presetID="1" presetClass="entr" presetSubtype="0" fill="hold" grpId="0" nodeType="afterEffect">
                                  <p:stCondLst>
                                    <p:cond delay="0"/>
                                  </p:stCondLst>
                                  <p:iterate type="lt">
                                    <p:tmAbs val="75"/>
                                  </p:iterate>
                                  <p:childTnLst>
                                    <p:set>
                                      <p:cBhvr>
                                        <p:cTn id="47" dur="1" fill="hold">
                                          <p:stCondLst>
                                            <p:cond delay="74"/>
                                          </p:stCondLst>
                                        </p:cTn>
                                        <p:tgtEl>
                                          <p:spTgt spid="36"/>
                                        </p:tgtEl>
                                        <p:attrNameLst>
                                          <p:attrName>style.visibility</p:attrName>
                                        </p:attrNameLst>
                                      </p:cBhvr>
                                      <p:to>
                                        <p:strVal val="visible"/>
                                      </p:to>
                                    </p:set>
                                  </p:childTnLst>
                                </p:cTn>
                              </p:par>
                            </p:childTnLst>
                          </p:cTn>
                        </p:par>
                        <p:par>
                          <p:cTn id="48" fill="hold">
                            <p:stCondLst>
                              <p:cond delay="6375"/>
                            </p:stCondLst>
                            <p:childTnLst>
                              <p:par>
                                <p:cTn id="49" presetID="1" presetClass="entr" presetSubtype="0" fill="hold" grpId="0" nodeType="afterEffect">
                                  <p:stCondLst>
                                    <p:cond delay="0"/>
                                  </p:stCondLst>
                                  <p:iterate type="lt">
                                    <p:tmAbs val="75"/>
                                  </p:iterate>
                                  <p:childTnLst>
                                    <p:set>
                                      <p:cBhvr>
                                        <p:cTn id="50" dur="1" fill="hold">
                                          <p:stCondLst>
                                            <p:cond delay="74"/>
                                          </p:stCondLst>
                                        </p:cTn>
                                        <p:tgtEl>
                                          <p:spTgt spid="38"/>
                                        </p:tgtEl>
                                        <p:attrNameLst>
                                          <p:attrName>style.visibility</p:attrName>
                                        </p:attrNameLst>
                                      </p:cBhvr>
                                      <p:to>
                                        <p:strVal val="visible"/>
                                      </p:to>
                                    </p:set>
                                  </p:childTnLst>
                                </p:cTn>
                              </p:par>
                            </p:childTnLst>
                          </p:cTn>
                        </p:par>
                        <p:par>
                          <p:cTn id="51" fill="hold">
                            <p:stCondLst>
                              <p:cond delay="7275"/>
                            </p:stCondLst>
                            <p:childTnLst>
                              <p:par>
                                <p:cTn id="52" presetID="16" presetClass="entr" presetSubtype="26"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barn(inHorizontal)">
                                      <p:cBhvr>
                                        <p:cTn id="54" dur="500"/>
                                        <p:tgtEl>
                                          <p:spTgt spid="44"/>
                                        </p:tgtEl>
                                      </p:cBhvr>
                                    </p:animEffect>
                                  </p:childTnLst>
                                </p:cTn>
                              </p:par>
                            </p:childTnLst>
                          </p:cTn>
                        </p:par>
                        <p:par>
                          <p:cTn id="55" fill="hold">
                            <p:stCondLst>
                              <p:cond delay="7775"/>
                            </p:stCondLst>
                            <p:childTnLst>
                              <p:par>
                                <p:cTn id="56" presetID="22" presetClass="entr" presetSubtype="1"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up)">
                                      <p:cBhvr>
                                        <p:cTn id="58" dur="1200"/>
                                        <p:tgtEl>
                                          <p:spTgt spid="43"/>
                                        </p:tgtEl>
                                      </p:cBhvr>
                                    </p:animEffect>
                                  </p:childTnLst>
                                </p:cTn>
                              </p:par>
                            </p:childTnLst>
                          </p:cTn>
                        </p:par>
                        <p:par>
                          <p:cTn id="59" fill="hold">
                            <p:stCondLst>
                              <p:cond delay="8975"/>
                            </p:stCondLst>
                            <p:childTnLst>
                              <p:par>
                                <p:cTn id="60" presetID="22" presetClass="entr" presetSubtype="1"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1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33" grpId="0"/>
      <p:bldP spid="35" grpId="0"/>
      <p:bldP spid="36" grpId="0" autoUpdateAnimBg="0"/>
      <p:bldP spid="37" grpId="0" animBg="1"/>
      <p:bldP spid="38" grpId="0" autoUpdateAnimBg="0"/>
      <p:bldP spid="43" grpId="0"/>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23093" y="1476459"/>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★全国政协会议议程★</a:t>
            </a:r>
          </a:p>
        </p:txBody>
      </p:sp>
      <p:cxnSp>
        <p:nvCxnSpPr>
          <p:cNvPr id="27" name="直接箭头连接符 26">
            <a:extLst>
              <a:ext uri="{FF2B5EF4-FFF2-40B4-BE49-F238E27FC236}">
                <a16:creationId xmlns:a16="http://schemas.microsoft.com/office/drawing/2014/main" id="{9CF5D3AE-492C-42EE-BDB8-2A5D9A7B808D}"/>
              </a:ext>
            </a:extLst>
          </p:cNvPr>
          <p:cNvCxnSpPr/>
          <p:nvPr/>
        </p:nvCxnSpPr>
        <p:spPr>
          <a:xfrm>
            <a:off x="643986" y="4027210"/>
            <a:ext cx="10946261" cy="0"/>
          </a:xfrm>
          <a:prstGeom prst="straightConnector1">
            <a:avLst/>
          </a:prstGeom>
          <a:ln>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51FC8C41-D27A-4FB8-A005-FCC1F26C4B3E}"/>
              </a:ext>
            </a:extLst>
          </p:cNvPr>
          <p:cNvSpPr/>
          <p:nvPr/>
        </p:nvSpPr>
        <p:spPr>
          <a:xfrm>
            <a:off x="1115727" y="3815176"/>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1</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1" name="矩形 40">
            <a:extLst>
              <a:ext uri="{FF2B5EF4-FFF2-40B4-BE49-F238E27FC236}">
                <a16:creationId xmlns:a16="http://schemas.microsoft.com/office/drawing/2014/main" id="{379ACC73-5095-46E0-95C3-3A45C5CD66D1}"/>
              </a:ext>
            </a:extLst>
          </p:cNvPr>
          <p:cNvSpPr/>
          <p:nvPr/>
        </p:nvSpPr>
        <p:spPr>
          <a:xfrm>
            <a:off x="711572" y="2544374"/>
            <a:ext cx="1656447"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听取和审议政协全国委员会常务委员会工作报告</a:t>
            </a:r>
          </a:p>
        </p:txBody>
      </p:sp>
      <p:sp>
        <p:nvSpPr>
          <p:cNvPr id="45" name="椭圆 44">
            <a:extLst>
              <a:ext uri="{FF2B5EF4-FFF2-40B4-BE49-F238E27FC236}">
                <a16:creationId xmlns:a16="http://schemas.microsoft.com/office/drawing/2014/main" id="{23D5ED06-A0F7-42A3-BE0F-FAA77367B481}"/>
              </a:ext>
            </a:extLst>
          </p:cNvPr>
          <p:cNvSpPr/>
          <p:nvPr/>
        </p:nvSpPr>
        <p:spPr>
          <a:xfrm>
            <a:off x="2508531"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2</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6" name="矩形 45">
            <a:extLst>
              <a:ext uri="{FF2B5EF4-FFF2-40B4-BE49-F238E27FC236}">
                <a16:creationId xmlns:a16="http://schemas.microsoft.com/office/drawing/2014/main" id="{CEE00DF5-90DE-4501-812A-E05F144035A8}"/>
              </a:ext>
            </a:extLst>
          </p:cNvPr>
          <p:cNvSpPr/>
          <p:nvPr/>
        </p:nvSpPr>
        <p:spPr>
          <a:xfrm>
            <a:off x="1727197" y="4380310"/>
            <a:ext cx="1986736"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a:ln w="3175">
                  <a:noFill/>
                </a:ln>
                <a:solidFill>
                  <a:srgbClr val="C7000B"/>
                </a:solidFill>
                <a:effectLst/>
                <a:uLnTx/>
                <a:uFillTx/>
                <a:latin typeface="微软雅黑" panose="020B0503020204020204" pitchFamily="34" charset="-122"/>
                <a:ea typeface="微软雅黑" panose="020B0503020204020204" pitchFamily="34" charset="-122"/>
                <a:cs typeface="+mn-cs"/>
              </a:rPr>
              <a:t>听取和审议政协全国委员会常务委员会关于提案工作情况的报告</a:t>
            </a:r>
            <a:endPar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7" name="椭圆 46">
            <a:extLst>
              <a:ext uri="{FF2B5EF4-FFF2-40B4-BE49-F238E27FC236}">
                <a16:creationId xmlns:a16="http://schemas.microsoft.com/office/drawing/2014/main" id="{B43D38A7-75EF-4488-9A8A-0E33432F9CCE}"/>
              </a:ext>
            </a:extLst>
          </p:cNvPr>
          <p:cNvSpPr/>
          <p:nvPr/>
        </p:nvSpPr>
        <p:spPr>
          <a:xfrm>
            <a:off x="399259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3</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8" name="矩形 47">
            <a:extLst>
              <a:ext uri="{FF2B5EF4-FFF2-40B4-BE49-F238E27FC236}">
                <a16:creationId xmlns:a16="http://schemas.microsoft.com/office/drawing/2014/main" id="{80F954C1-7221-458A-BCB0-59CF017FEA58}"/>
              </a:ext>
            </a:extLst>
          </p:cNvPr>
          <p:cNvSpPr/>
          <p:nvPr/>
        </p:nvSpPr>
        <p:spPr>
          <a:xfrm>
            <a:off x="2816124" y="2471439"/>
            <a:ext cx="2911425"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列席第十三届全国人民代表大会第一次会议，听取并讨论政府工作报告及其他有关报告，讨论宪法修正案草案和监察法草案等</a:t>
            </a:r>
          </a:p>
        </p:txBody>
      </p:sp>
      <p:sp>
        <p:nvSpPr>
          <p:cNvPr id="49" name="椭圆 48">
            <a:extLst>
              <a:ext uri="{FF2B5EF4-FFF2-40B4-BE49-F238E27FC236}">
                <a16:creationId xmlns:a16="http://schemas.microsoft.com/office/drawing/2014/main" id="{E0AD91C1-93BF-410B-83FA-57E609AFC374}"/>
              </a:ext>
            </a:extLst>
          </p:cNvPr>
          <p:cNvSpPr/>
          <p:nvPr/>
        </p:nvSpPr>
        <p:spPr>
          <a:xfrm>
            <a:off x="5372330"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4</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0" name="矩形 49">
            <a:extLst>
              <a:ext uri="{FF2B5EF4-FFF2-40B4-BE49-F238E27FC236}">
                <a16:creationId xmlns:a16="http://schemas.microsoft.com/office/drawing/2014/main" id="{3BE38FF2-AF70-4B75-A9C0-7AE88B103130}"/>
              </a:ext>
            </a:extLst>
          </p:cNvPr>
          <p:cNvSpPr/>
          <p:nvPr/>
        </p:nvSpPr>
        <p:spPr>
          <a:xfrm>
            <a:off x="4590996" y="4380310"/>
            <a:ext cx="1986736" cy="707758"/>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审议通过中国人民政治协商会议章程修正案</a:t>
            </a:r>
          </a:p>
        </p:txBody>
      </p:sp>
      <p:sp>
        <p:nvSpPr>
          <p:cNvPr id="51" name="椭圆 50">
            <a:extLst>
              <a:ext uri="{FF2B5EF4-FFF2-40B4-BE49-F238E27FC236}">
                <a16:creationId xmlns:a16="http://schemas.microsoft.com/office/drawing/2014/main" id="{B5A16E88-91A2-4847-8D0E-1BEA5FD41B3B}"/>
              </a:ext>
            </a:extLst>
          </p:cNvPr>
          <p:cNvSpPr/>
          <p:nvPr/>
        </p:nvSpPr>
        <p:spPr>
          <a:xfrm>
            <a:off x="6641330"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5</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2" name="矩形 51">
            <a:extLst>
              <a:ext uri="{FF2B5EF4-FFF2-40B4-BE49-F238E27FC236}">
                <a16:creationId xmlns:a16="http://schemas.microsoft.com/office/drawing/2014/main" id="{78F6FF15-5AD8-434D-A0FF-97CF057E0524}"/>
              </a:ext>
            </a:extLst>
          </p:cNvPr>
          <p:cNvSpPr/>
          <p:nvPr/>
        </p:nvSpPr>
        <p:spPr>
          <a:xfrm>
            <a:off x="5913946" y="2599937"/>
            <a:ext cx="2063261"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选举政协第十三届全国委员会主席、副主席、秘书长、常务委员</a:t>
            </a:r>
          </a:p>
        </p:txBody>
      </p:sp>
      <p:sp>
        <p:nvSpPr>
          <p:cNvPr id="53" name="椭圆 52">
            <a:extLst>
              <a:ext uri="{FF2B5EF4-FFF2-40B4-BE49-F238E27FC236}">
                <a16:creationId xmlns:a16="http://schemas.microsoft.com/office/drawing/2014/main" id="{024C670B-AD16-45FE-8F82-1AE5E2B2EC8E}"/>
              </a:ext>
            </a:extLst>
          </p:cNvPr>
          <p:cNvSpPr/>
          <p:nvPr/>
        </p:nvSpPr>
        <p:spPr>
          <a:xfrm>
            <a:off x="7934668"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6</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4" name="矩形 53">
            <a:extLst>
              <a:ext uri="{FF2B5EF4-FFF2-40B4-BE49-F238E27FC236}">
                <a16:creationId xmlns:a16="http://schemas.microsoft.com/office/drawing/2014/main" id="{5C21B275-0DF3-48D5-88DB-6BF61FB78451}"/>
              </a:ext>
            </a:extLst>
          </p:cNvPr>
          <p:cNvSpPr/>
          <p:nvPr/>
        </p:nvSpPr>
        <p:spPr>
          <a:xfrm>
            <a:off x="7153335" y="4380310"/>
            <a:ext cx="1986736"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审议通过政协第十三届全国委员会第一次会议政治决议</a:t>
            </a:r>
          </a:p>
        </p:txBody>
      </p:sp>
      <p:sp>
        <p:nvSpPr>
          <p:cNvPr id="55" name="椭圆 54">
            <a:extLst>
              <a:ext uri="{FF2B5EF4-FFF2-40B4-BE49-F238E27FC236}">
                <a16:creationId xmlns:a16="http://schemas.microsoft.com/office/drawing/2014/main" id="{05225088-88E6-4C78-8C5C-B0720E44CA1D}"/>
              </a:ext>
            </a:extLst>
          </p:cNvPr>
          <p:cNvSpPr/>
          <p:nvPr/>
        </p:nvSpPr>
        <p:spPr>
          <a:xfrm>
            <a:off x="9288484"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7</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6" name="矩形 55">
            <a:extLst>
              <a:ext uri="{FF2B5EF4-FFF2-40B4-BE49-F238E27FC236}">
                <a16:creationId xmlns:a16="http://schemas.microsoft.com/office/drawing/2014/main" id="{B90D7C3D-4D8A-4CDC-8DCA-7D393FB89696}"/>
              </a:ext>
            </a:extLst>
          </p:cNvPr>
          <p:cNvSpPr/>
          <p:nvPr/>
        </p:nvSpPr>
        <p:spPr>
          <a:xfrm>
            <a:off x="8570315" y="2491993"/>
            <a:ext cx="1860405"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审议通过政协第十三届全国委员会第一次会议关于常务委员会工作报告的决议</a:t>
            </a:r>
            <a:endPar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57" name="椭圆 56">
            <a:extLst>
              <a:ext uri="{FF2B5EF4-FFF2-40B4-BE49-F238E27FC236}">
                <a16:creationId xmlns:a16="http://schemas.microsoft.com/office/drawing/2014/main" id="{9E5B4FEB-A56F-408A-94D9-91FA46EF22DF}"/>
              </a:ext>
            </a:extLst>
          </p:cNvPr>
          <p:cNvSpPr/>
          <p:nvPr/>
        </p:nvSpPr>
        <p:spPr>
          <a:xfrm>
            <a:off x="1061134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8</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8" name="矩形 57">
            <a:extLst>
              <a:ext uri="{FF2B5EF4-FFF2-40B4-BE49-F238E27FC236}">
                <a16:creationId xmlns:a16="http://schemas.microsoft.com/office/drawing/2014/main" id="{69548CEE-92DF-4987-9F73-12591F06CF8D}"/>
              </a:ext>
            </a:extLst>
          </p:cNvPr>
          <p:cNvSpPr/>
          <p:nvPr/>
        </p:nvSpPr>
        <p:spPr>
          <a:xfrm>
            <a:off x="9610807" y="4282542"/>
            <a:ext cx="2425136"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审议通过政协第十三届全国委员会第一次会议提案审查委员会关于政协十三届一次会议提案审查情况的报告</a:t>
            </a:r>
          </a:p>
        </p:txBody>
      </p:sp>
    </p:spTree>
    <p:extLst>
      <p:ext uri="{BB962C8B-B14F-4D97-AF65-F5344CB8AC3E}">
        <p14:creationId xmlns:p14="http://schemas.microsoft.com/office/powerpoint/2010/main" val="94319376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1000" fill="hold"/>
                                        <p:tgtEl>
                                          <p:spTgt spid="4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9" presetClass="entr" presetSubtype="0" decel="10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 calcmode="lin" valueType="num">
                                      <p:cBhvr>
                                        <p:cTn id="32" dur="500" fill="hold"/>
                                        <p:tgtEl>
                                          <p:spTgt spid="45"/>
                                        </p:tgtEl>
                                        <p:attrNameLst>
                                          <p:attrName>style.rotation</p:attrName>
                                        </p:attrNameLst>
                                      </p:cBhvr>
                                      <p:tavLst>
                                        <p:tav tm="0">
                                          <p:val>
                                            <p:fltVal val="360"/>
                                          </p:val>
                                        </p:tav>
                                        <p:tav tm="100000">
                                          <p:val>
                                            <p:fltVal val="0"/>
                                          </p:val>
                                        </p:tav>
                                      </p:tavLst>
                                    </p:anim>
                                    <p:animEffect transition="in" filter="fade">
                                      <p:cBhvr>
                                        <p:cTn id="33" dur="500"/>
                                        <p:tgtEl>
                                          <p:spTgt spid="4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9" presetClass="entr" presetSubtype="0" decel="10000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 calcmode="lin" valueType="num">
                                      <p:cBhvr>
                                        <p:cTn id="45" dur="500" fill="hold"/>
                                        <p:tgtEl>
                                          <p:spTgt spid="47"/>
                                        </p:tgtEl>
                                        <p:attrNameLst>
                                          <p:attrName>style.rotation</p:attrName>
                                        </p:attrNameLst>
                                      </p:cBhvr>
                                      <p:tavLst>
                                        <p:tav tm="0">
                                          <p:val>
                                            <p:fltVal val="360"/>
                                          </p:val>
                                        </p:tav>
                                        <p:tav tm="100000">
                                          <p:val>
                                            <p:fltVal val="0"/>
                                          </p:val>
                                        </p:tav>
                                      </p:tavLst>
                                    </p:anim>
                                    <p:animEffect transition="in" filter="fade">
                                      <p:cBhvr>
                                        <p:cTn id="46" dur="500"/>
                                        <p:tgtEl>
                                          <p:spTgt spid="47"/>
                                        </p:tgtEl>
                                      </p:cBhvr>
                                    </p:animEffect>
                                  </p:childTnLst>
                                </p:cTn>
                              </p:par>
                            </p:childTnLst>
                          </p:cTn>
                        </p:par>
                        <p:par>
                          <p:cTn id="47" fill="hold">
                            <p:stCondLst>
                              <p:cond delay="5000"/>
                            </p:stCondLst>
                            <p:childTnLst>
                              <p:par>
                                <p:cTn id="48" presetID="47" presetClass="entr" presetSubtype="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1000"/>
                                        <p:tgtEl>
                                          <p:spTgt spid="50"/>
                                        </p:tgtEl>
                                      </p:cBhvr>
                                    </p:animEffect>
                                    <p:anim calcmode="lin" valueType="num">
                                      <p:cBhvr>
                                        <p:cTn id="64" dur="1000" fill="hold"/>
                                        <p:tgtEl>
                                          <p:spTgt spid="50"/>
                                        </p:tgtEl>
                                        <p:attrNameLst>
                                          <p:attrName>ppt_x</p:attrName>
                                        </p:attrNameLst>
                                      </p:cBhvr>
                                      <p:tavLst>
                                        <p:tav tm="0">
                                          <p:val>
                                            <p:strVal val="#ppt_x"/>
                                          </p:val>
                                        </p:tav>
                                        <p:tav tm="100000">
                                          <p:val>
                                            <p:strVal val="#ppt_x"/>
                                          </p:val>
                                        </p:tav>
                                      </p:tavLst>
                                    </p:anim>
                                    <p:anim calcmode="lin" valueType="num">
                                      <p:cBhvr>
                                        <p:cTn id="65" dur="1000" fill="hold"/>
                                        <p:tgtEl>
                                          <p:spTgt spid="50"/>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9" presetClass="entr" presetSubtype="0" decel="100000"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 calcmode="lin" valueType="num">
                                      <p:cBhvr>
                                        <p:cTn id="71" dur="500" fill="hold"/>
                                        <p:tgtEl>
                                          <p:spTgt spid="51"/>
                                        </p:tgtEl>
                                        <p:attrNameLst>
                                          <p:attrName>style.rotation</p:attrName>
                                        </p:attrNameLst>
                                      </p:cBhvr>
                                      <p:tavLst>
                                        <p:tav tm="0">
                                          <p:val>
                                            <p:fltVal val="360"/>
                                          </p:val>
                                        </p:tav>
                                        <p:tav tm="100000">
                                          <p:val>
                                            <p:fltVal val="0"/>
                                          </p:val>
                                        </p:tav>
                                      </p:tavLst>
                                    </p:anim>
                                    <p:animEffect transition="in" filter="fade">
                                      <p:cBhvr>
                                        <p:cTn id="72" dur="500"/>
                                        <p:tgtEl>
                                          <p:spTgt spid="51"/>
                                        </p:tgtEl>
                                      </p:cBhvr>
                                    </p:animEffect>
                                  </p:childTnLst>
                                </p:cTn>
                              </p:par>
                            </p:childTnLst>
                          </p:cTn>
                        </p:par>
                        <p:par>
                          <p:cTn id="73" fill="hold">
                            <p:stCondLst>
                              <p:cond delay="8000"/>
                            </p:stCondLst>
                            <p:childTnLst>
                              <p:par>
                                <p:cTn id="74" presetID="47"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childTnLst>
                          </p:cTn>
                        </p:par>
                        <p:par>
                          <p:cTn id="79" fill="hold">
                            <p:stCondLst>
                              <p:cond delay="9000"/>
                            </p:stCondLst>
                            <p:childTnLst>
                              <p:par>
                                <p:cTn id="80" presetID="49" presetClass="entr" presetSubtype="0" decel="100000" fill="hold" grpId="0" nodeType="after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 calcmode="lin" valueType="num">
                                      <p:cBhvr>
                                        <p:cTn id="84" dur="500" fill="hold"/>
                                        <p:tgtEl>
                                          <p:spTgt spid="53"/>
                                        </p:tgtEl>
                                        <p:attrNameLst>
                                          <p:attrName>style.rotation</p:attrName>
                                        </p:attrNameLst>
                                      </p:cBhvr>
                                      <p:tavLst>
                                        <p:tav tm="0">
                                          <p:val>
                                            <p:fltVal val="360"/>
                                          </p:val>
                                        </p:tav>
                                        <p:tav tm="100000">
                                          <p:val>
                                            <p:fltVal val="0"/>
                                          </p:val>
                                        </p:tav>
                                      </p:tavLst>
                                    </p:anim>
                                    <p:animEffect transition="in" filter="fade">
                                      <p:cBhvr>
                                        <p:cTn id="85" dur="500"/>
                                        <p:tgtEl>
                                          <p:spTgt spid="53"/>
                                        </p:tgtEl>
                                      </p:cBhvr>
                                    </p:animEffect>
                                  </p:childTnLst>
                                </p:cTn>
                              </p:par>
                            </p:childTnLst>
                          </p:cTn>
                        </p:par>
                        <p:par>
                          <p:cTn id="86" fill="hold">
                            <p:stCondLst>
                              <p:cond delay="9500"/>
                            </p:stCondLst>
                            <p:childTnLst>
                              <p:par>
                                <p:cTn id="87" presetID="42" presetClass="entr" presetSubtype="0"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0"/>
                                        <p:tgtEl>
                                          <p:spTgt spid="54"/>
                                        </p:tgtEl>
                                      </p:cBhvr>
                                    </p:animEffect>
                                    <p:anim calcmode="lin" valueType="num">
                                      <p:cBhvr>
                                        <p:cTn id="90" dur="1000" fill="hold"/>
                                        <p:tgtEl>
                                          <p:spTgt spid="54"/>
                                        </p:tgtEl>
                                        <p:attrNameLst>
                                          <p:attrName>ppt_x</p:attrName>
                                        </p:attrNameLst>
                                      </p:cBhvr>
                                      <p:tavLst>
                                        <p:tav tm="0">
                                          <p:val>
                                            <p:strVal val="#ppt_x"/>
                                          </p:val>
                                        </p:tav>
                                        <p:tav tm="100000">
                                          <p:val>
                                            <p:strVal val="#ppt_x"/>
                                          </p:val>
                                        </p:tav>
                                      </p:tavLst>
                                    </p:anim>
                                    <p:anim calcmode="lin" valueType="num">
                                      <p:cBhvr>
                                        <p:cTn id="91" dur="1000" fill="hold"/>
                                        <p:tgtEl>
                                          <p:spTgt spid="54"/>
                                        </p:tgtEl>
                                        <p:attrNameLst>
                                          <p:attrName>ppt_y</p:attrName>
                                        </p:attrNameLst>
                                      </p:cBhvr>
                                      <p:tavLst>
                                        <p:tav tm="0">
                                          <p:val>
                                            <p:strVal val="#ppt_y+.1"/>
                                          </p:val>
                                        </p:tav>
                                        <p:tav tm="100000">
                                          <p:val>
                                            <p:strVal val="#ppt_y"/>
                                          </p:val>
                                        </p:tav>
                                      </p:tavLst>
                                    </p:anim>
                                  </p:childTnLst>
                                </p:cTn>
                              </p:par>
                            </p:childTnLst>
                          </p:cTn>
                        </p:par>
                        <p:par>
                          <p:cTn id="92" fill="hold">
                            <p:stCondLst>
                              <p:cond delay="10500"/>
                            </p:stCondLst>
                            <p:childTnLst>
                              <p:par>
                                <p:cTn id="93" presetID="49" presetClass="entr" presetSubtype="0" decel="10000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p:cTn id="95" dur="500" fill="hold"/>
                                        <p:tgtEl>
                                          <p:spTgt spid="55"/>
                                        </p:tgtEl>
                                        <p:attrNameLst>
                                          <p:attrName>ppt_w</p:attrName>
                                        </p:attrNameLst>
                                      </p:cBhvr>
                                      <p:tavLst>
                                        <p:tav tm="0">
                                          <p:val>
                                            <p:fltVal val="0"/>
                                          </p:val>
                                        </p:tav>
                                        <p:tav tm="100000">
                                          <p:val>
                                            <p:strVal val="#ppt_w"/>
                                          </p:val>
                                        </p:tav>
                                      </p:tavLst>
                                    </p:anim>
                                    <p:anim calcmode="lin" valueType="num">
                                      <p:cBhvr>
                                        <p:cTn id="96" dur="500" fill="hold"/>
                                        <p:tgtEl>
                                          <p:spTgt spid="55"/>
                                        </p:tgtEl>
                                        <p:attrNameLst>
                                          <p:attrName>ppt_h</p:attrName>
                                        </p:attrNameLst>
                                      </p:cBhvr>
                                      <p:tavLst>
                                        <p:tav tm="0">
                                          <p:val>
                                            <p:fltVal val="0"/>
                                          </p:val>
                                        </p:tav>
                                        <p:tav tm="100000">
                                          <p:val>
                                            <p:strVal val="#ppt_h"/>
                                          </p:val>
                                        </p:tav>
                                      </p:tavLst>
                                    </p:anim>
                                    <p:anim calcmode="lin" valueType="num">
                                      <p:cBhvr>
                                        <p:cTn id="97" dur="500" fill="hold"/>
                                        <p:tgtEl>
                                          <p:spTgt spid="55"/>
                                        </p:tgtEl>
                                        <p:attrNameLst>
                                          <p:attrName>style.rotation</p:attrName>
                                        </p:attrNameLst>
                                      </p:cBhvr>
                                      <p:tavLst>
                                        <p:tav tm="0">
                                          <p:val>
                                            <p:fltVal val="360"/>
                                          </p:val>
                                        </p:tav>
                                        <p:tav tm="100000">
                                          <p:val>
                                            <p:fltVal val="0"/>
                                          </p:val>
                                        </p:tav>
                                      </p:tavLst>
                                    </p:anim>
                                    <p:animEffect transition="in" filter="fade">
                                      <p:cBhvr>
                                        <p:cTn id="98" dur="500"/>
                                        <p:tgtEl>
                                          <p:spTgt spid="55"/>
                                        </p:tgtEl>
                                      </p:cBhvr>
                                    </p:animEffect>
                                  </p:childTnLst>
                                </p:cTn>
                              </p:par>
                            </p:childTnLst>
                          </p:cTn>
                        </p:par>
                        <p:par>
                          <p:cTn id="99" fill="hold">
                            <p:stCondLst>
                              <p:cond delay="11000"/>
                            </p:stCondLst>
                            <p:childTnLst>
                              <p:par>
                                <p:cTn id="100" presetID="47" presetClass="entr" presetSubtype="0"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fade">
                                      <p:cBhvr>
                                        <p:cTn id="102" dur="1000"/>
                                        <p:tgtEl>
                                          <p:spTgt spid="56"/>
                                        </p:tgtEl>
                                      </p:cBhvr>
                                    </p:animEffect>
                                    <p:anim calcmode="lin" valueType="num">
                                      <p:cBhvr>
                                        <p:cTn id="103" dur="1000" fill="hold"/>
                                        <p:tgtEl>
                                          <p:spTgt spid="56"/>
                                        </p:tgtEl>
                                        <p:attrNameLst>
                                          <p:attrName>ppt_x</p:attrName>
                                        </p:attrNameLst>
                                      </p:cBhvr>
                                      <p:tavLst>
                                        <p:tav tm="0">
                                          <p:val>
                                            <p:strVal val="#ppt_x"/>
                                          </p:val>
                                        </p:tav>
                                        <p:tav tm="100000">
                                          <p:val>
                                            <p:strVal val="#ppt_x"/>
                                          </p:val>
                                        </p:tav>
                                      </p:tavLst>
                                    </p:anim>
                                    <p:anim calcmode="lin" valueType="num">
                                      <p:cBhvr>
                                        <p:cTn id="104" dur="1000" fill="hold"/>
                                        <p:tgtEl>
                                          <p:spTgt spid="56"/>
                                        </p:tgtEl>
                                        <p:attrNameLst>
                                          <p:attrName>ppt_y</p:attrName>
                                        </p:attrNameLst>
                                      </p:cBhvr>
                                      <p:tavLst>
                                        <p:tav tm="0">
                                          <p:val>
                                            <p:strVal val="#ppt_y-.1"/>
                                          </p:val>
                                        </p:tav>
                                        <p:tav tm="100000">
                                          <p:val>
                                            <p:strVal val="#ppt_y"/>
                                          </p:val>
                                        </p:tav>
                                      </p:tavLst>
                                    </p:anim>
                                  </p:childTnLst>
                                </p:cTn>
                              </p:par>
                            </p:childTnLst>
                          </p:cTn>
                        </p:par>
                        <p:par>
                          <p:cTn id="105" fill="hold">
                            <p:stCondLst>
                              <p:cond delay="12000"/>
                            </p:stCondLst>
                            <p:childTnLst>
                              <p:par>
                                <p:cTn id="106" presetID="49" presetClass="entr" presetSubtype="0" decel="100000"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 calcmode="lin" valueType="num">
                                      <p:cBhvr>
                                        <p:cTn id="110" dur="500" fill="hold"/>
                                        <p:tgtEl>
                                          <p:spTgt spid="57"/>
                                        </p:tgtEl>
                                        <p:attrNameLst>
                                          <p:attrName>style.rotation</p:attrName>
                                        </p:attrNameLst>
                                      </p:cBhvr>
                                      <p:tavLst>
                                        <p:tav tm="0">
                                          <p:val>
                                            <p:fltVal val="360"/>
                                          </p:val>
                                        </p:tav>
                                        <p:tav tm="100000">
                                          <p:val>
                                            <p:fltVal val="0"/>
                                          </p:val>
                                        </p:tav>
                                      </p:tavLst>
                                    </p:anim>
                                    <p:animEffect transition="in" filter="fade">
                                      <p:cBhvr>
                                        <p:cTn id="111" dur="500"/>
                                        <p:tgtEl>
                                          <p:spTgt spid="57"/>
                                        </p:tgtEl>
                                      </p:cBhvr>
                                    </p:animEffect>
                                  </p:childTnLst>
                                </p:cTn>
                              </p:par>
                            </p:childTnLst>
                          </p:cTn>
                        </p:par>
                        <p:par>
                          <p:cTn id="112" fill="hold">
                            <p:stCondLst>
                              <p:cond delay="12500"/>
                            </p:stCondLst>
                            <p:childTnLst>
                              <p:par>
                                <p:cTn id="113" presetID="42" presetClass="entr" presetSubtype="0" fill="hold" grpId="0" nodeType="afterEffect">
                                  <p:stCondLst>
                                    <p:cond delay="0"/>
                                  </p:stCondLst>
                                  <p:childTnLst>
                                    <p:set>
                                      <p:cBhvr>
                                        <p:cTn id="114" dur="1" fill="hold">
                                          <p:stCondLst>
                                            <p:cond delay="0"/>
                                          </p:stCondLst>
                                        </p:cTn>
                                        <p:tgtEl>
                                          <p:spTgt spid="58"/>
                                        </p:tgtEl>
                                        <p:attrNameLst>
                                          <p:attrName>style.visibility</p:attrName>
                                        </p:attrNameLst>
                                      </p:cBhvr>
                                      <p:to>
                                        <p:strVal val="visible"/>
                                      </p:to>
                                    </p:set>
                                    <p:animEffect transition="in" filter="fade">
                                      <p:cBhvr>
                                        <p:cTn id="115" dur="1000"/>
                                        <p:tgtEl>
                                          <p:spTgt spid="58"/>
                                        </p:tgtEl>
                                      </p:cBhvr>
                                    </p:animEffect>
                                    <p:anim calcmode="lin" valueType="num">
                                      <p:cBhvr>
                                        <p:cTn id="116" dur="1000" fill="hold"/>
                                        <p:tgtEl>
                                          <p:spTgt spid="58"/>
                                        </p:tgtEl>
                                        <p:attrNameLst>
                                          <p:attrName>ppt_x</p:attrName>
                                        </p:attrNameLst>
                                      </p:cBhvr>
                                      <p:tavLst>
                                        <p:tav tm="0">
                                          <p:val>
                                            <p:strVal val="#ppt_x"/>
                                          </p:val>
                                        </p:tav>
                                        <p:tav tm="100000">
                                          <p:val>
                                            <p:strVal val="#ppt_x"/>
                                          </p:val>
                                        </p:tav>
                                      </p:tavLst>
                                    </p:anim>
                                    <p:anim calcmode="lin" valueType="num">
                                      <p:cBhvr>
                                        <p:cTn id="11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9" grpId="0" animBg="1"/>
      <p:bldP spid="41" grpId="0"/>
      <p:bldP spid="45" grpId="0" animBg="1"/>
      <p:bldP spid="46" grpId="0"/>
      <p:bldP spid="47" grpId="0" animBg="1"/>
      <p:bldP spid="48" grpId="0"/>
      <p:bldP spid="49" grpId="0" animBg="1"/>
      <p:bldP spid="50" grpId="0"/>
      <p:bldP spid="51" grpId="0" animBg="1"/>
      <p:bldP spid="52" grpId="0"/>
      <p:bldP spid="53" grpId="0" animBg="1"/>
      <p:bldP spid="54" grpId="0"/>
      <p:bldP spid="55" grpId="0" animBg="1"/>
      <p:bldP spid="56" grpId="0"/>
      <p:bldP spid="57"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738943"/>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★携手新征程 奋进新时代★</a:t>
            </a:r>
          </a:p>
        </p:txBody>
      </p:sp>
      <p:sp>
        <p:nvSpPr>
          <p:cNvPr id="24" name="TextBox 9">
            <a:extLst>
              <a:ext uri="{FF2B5EF4-FFF2-40B4-BE49-F238E27FC236}">
                <a16:creationId xmlns:a16="http://schemas.microsoft.com/office/drawing/2014/main" id="{8305C99C-8D91-4CDC-9F96-F57F91198E88}"/>
              </a:ext>
            </a:extLst>
          </p:cNvPr>
          <p:cNvSpPr txBox="1"/>
          <p:nvPr/>
        </p:nvSpPr>
        <p:spPr>
          <a:xfrm>
            <a:off x="1830805" y="2446829"/>
            <a:ext cx="8530390" cy="2718180"/>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200000"/>
              </a:lnSpc>
              <a:spcBef>
                <a:spcPts val="0"/>
              </a:spcBef>
              <a:spcAft>
                <a:spcPts val="0"/>
              </a:spcAft>
              <a:buClrTx/>
              <a:buSzTx/>
              <a:buFontTx/>
              <a:buNone/>
              <a:tabLst/>
              <a:defRPr/>
            </a:pPr>
            <a:r>
              <a:rPr kumimoji="0" lang="zh-CN" altLang="en-US" sz="21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p>
        </p:txBody>
      </p:sp>
    </p:spTree>
    <p:extLst>
      <p:ext uri="{BB962C8B-B14F-4D97-AF65-F5344CB8AC3E}">
        <p14:creationId xmlns:p14="http://schemas.microsoft.com/office/powerpoint/2010/main" val="227481895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1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五年工作的回顾</a:t>
            </a:r>
          </a:p>
        </p:txBody>
      </p:sp>
    </p:spTree>
    <p:extLst>
      <p:ext uri="{BB962C8B-B14F-4D97-AF65-F5344CB8AC3E}">
        <p14:creationId xmlns:p14="http://schemas.microsoft.com/office/powerpoint/2010/main" val="380120950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221" name="ï$líḍè">
            <a:extLst>
              <a:ext uri="{FF2B5EF4-FFF2-40B4-BE49-F238E27FC236}">
                <a16:creationId xmlns:a16="http://schemas.microsoft.com/office/drawing/2014/main" id="{92A90A24-B01A-47CA-ADFE-8F4EA798A59B}"/>
              </a:ext>
            </a:extLst>
          </p:cNvPr>
          <p:cNvSpPr/>
          <p:nvPr/>
        </p:nvSpPr>
        <p:spPr bwMode="auto">
          <a:xfrm>
            <a:off x="1520747" y="4152992"/>
            <a:ext cx="9152388" cy="910171"/>
          </a:xfrm>
          <a:prstGeom prst="roundRect">
            <a:avLst>
              <a:gd name="adj" fmla="val 50000"/>
            </a:avLst>
          </a:prstGeom>
          <a:solidFill>
            <a:srgbClr val="C7000B"/>
          </a:solidFill>
          <a:ln w="38100" cap="flat" cmpd="sng" algn="ctr">
            <a:noFill/>
            <a:prstDash val="solid"/>
            <a:miter lim="800000"/>
          </a:ln>
          <a:effectLst/>
          <a:extLst/>
        </p:spPr>
        <p:txBody>
          <a:bodyPr rtlCol="0" anchor="ctr">
            <a:noAutofit/>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Arial"/>
                <a:ea typeface="微软雅黑"/>
                <a:cs typeface="+mn-cs"/>
              </a:rPr>
              <a:t>以习近平同志为核心的中共中央团结带领全党全国各族人民，推动党和国家事业取得历史性成就、发生历史性变革，中国特色社会主义进入了新时代。</a:t>
            </a:r>
          </a:p>
        </p:txBody>
      </p:sp>
      <p:sp>
        <p:nvSpPr>
          <p:cNvPr id="222" name="ïṥḻïḍê">
            <a:extLst>
              <a:ext uri="{FF2B5EF4-FFF2-40B4-BE49-F238E27FC236}">
                <a16:creationId xmlns:a16="http://schemas.microsoft.com/office/drawing/2014/main" id="{BC2574F6-8493-4A9E-A4D7-6384CBE569F1}"/>
              </a:ext>
            </a:extLst>
          </p:cNvPr>
          <p:cNvSpPr/>
          <p:nvPr/>
        </p:nvSpPr>
        <p:spPr>
          <a:xfrm>
            <a:off x="1892018" y="1784084"/>
            <a:ext cx="8407964" cy="993225"/>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lumMod val="85000"/>
                    <a:lumOff val="15000"/>
                  </a:srgbClr>
                </a:solidFill>
                <a:effectLst/>
                <a:uLnTx/>
                <a:uFillTx/>
                <a:latin typeface="Arial"/>
                <a:ea typeface="微软雅黑"/>
                <a:cs typeface="+mn-cs"/>
              </a:rPr>
              <a:t>统揽伟大斗争、伟大工程、伟大事业、伟大梦想</a:t>
            </a:r>
          </a:p>
        </p:txBody>
      </p:sp>
      <p:sp>
        <p:nvSpPr>
          <p:cNvPr id="223" name="íṣḻîḍe">
            <a:extLst>
              <a:ext uri="{FF2B5EF4-FFF2-40B4-BE49-F238E27FC236}">
                <a16:creationId xmlns:a16="http://schemas.microsoft.com/office/drawing/2014/main" id="{505E2E1F-77C9-4F11-A8BA-12636C89EC17}"/>
              </a:ext>
            </a:extLst>
          </p:cNvPr>
          <p:cNvSpPr/>
          <p:nvPr/>
        </p:nvSpPr>
        <p:spPr>
          <a:xfrm>
            <a:off x="1892018" y="2979306"/>
            <a:ext cx="4159814" cy="628646"/>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rgbClr val="000000">
                    <a:lumMod val="85000"/>
                    <a:lumOff val="15000"/>
                  </a:srgbClr>
                </a:solidFill>
                <a:effectLst/>
                <a:uLnTx/>
                <a:uFillTx/>
                <a:latin typeface="Arial"/>
                <a:ea typeface="微软雅黑"/>
                <a:cs typeface="+mn-cs"/>
              </a:rPr>
              <a:t>统筹推进“五位一体”总体布局</a:t>
            </a:r>
          </a:p>
        </p:txBody>
      </p:sp>
      <p:sp>
        <p:nvSpPr>
          <p:cNvPr id="224" name="ïšḻídè">
            <a:extLst>
              <a:ext uri="{FF2B5EF4-FFF2-40B4-BE49-F238E27FC236}">
                <a16:creationId xmlns:a16="http://schemas.microsoft.com/office/drawing/2014/main" id="{3D8E9AF8-59DB-46CE-BC33-022492A416A0}"/>
              </a:ext>
            </a:extLst>
          </p:cNvPr>
          <p:cNvSpPr/>
          <p:nvPr/>
        </p:nvSpPr>
        <p:spPr>
          <a:xfrm>
            <a:off x="6140169" y="2979306"/>
            <a:ext cx="4159813" cy="628646"/>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867" b="1" i="0" u="none" strike="noStrike" kern="0" cap="none" spc="0" normalizeH="0" baseline="0" noProof="0">
                <a:ln>
                  <a:noFill/>
                </a:ln>
                <a:solidFill>
                  <a:srgbClr val="000000">
                    <a:lumMod val="85000"/>
                    <a:lumOff val="15000"/>
                  </a:srgbClr>
                </a:solidFill>
                <a:effectLst/>
                <a:uLnTx/>
                <a:uFillTx/>
                <a:latin typeface="Arial"/>
                <a:ea typeface="微软雅黑"/>
                <a:cs typeface="+mn-cs"/>
              </a:rPr>
              <a:t>协调推进“四个全面”战略布局</a:t>
            </a:r>
            <a:endParaRPr kumimoji="0" lang="zh-CN" altLang="en-US" sz="1867" b="1" i="0" u="none" strike="noStrike" kern="0" cap="none" spc="0" normalizeH="0" baseline="0" noProof="0" dirty="0">
              <a:ln>
                <a:noFill/>
              </a:ln>
              <a:solidFill>
                <a:srgbClr val="000000">
                  <a:lumMod val="85000"/>
                  <a:lumOff val="15000"/>
                </a:srgbClr>
              </a:solidFill>
              <a:effectLst/>
              <a:uLnTx/>
              <a:uFillTx/>
              <a:latin typeface="Arial"/>
              <a:ea typeface="微软雅黑"/>
              <a:cs typeface="+mn-cs"/>
            </a:endParaRPr>
          </a:p>
        </p:txBody>
      </p:sp>
    </p:spTree>
    <p:extLst>
      <p:ext uri="{BB962C8B-B14F-4D97-AF65-F5344CB8AC3E}">
        <p14:creationId xmlns:p14="http://schemas.microsoft.com/office/powerpoint/2010/main" val="220774378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additive="base">
                                        <p:cTn id="7" dur="1000" fill="hold"/>
                                        <p:tgtEl>
                                          <p:spTgt spid="221"/>
                                        </p:tgtEl>
                                        <p:attrNameLst>
                                          <p:attrName>ppt_x</p:attrName>
                                        </p:attrNameLst>
                                      </p:cBhvr>
                                      <p:tavLst>
                                        <p:tav tm="0">
                                          <p:val>
                                            <p:strVal val="#ppt_x"/>
                                          </p:val>
                                        </p:tav>
                                        <p:tav tm="100000">
                                          <p:val>
                                            <p:strVal val="#ppt_x"/>
                                          </p:val>
                                        </p:tav>
                                      </p:tavLst>
                                    </p:anim>
                                    <p:anim calcmode="lin" valueType="num">
                                      <p:cBhvr additive="base">
                                        <p:cTn id="8" dur="1000" fill="hold"/>
                                        <p:tgtEl>
                                          <p:spTgt spid="2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wipe(left)">
                                      <p:cBhvr>
                                        <p:cTn id="12" dur="900"/>
                                        <p:tgtEl>
                                          <p:spTgt spid="222"/>
                                        </p:tgtEl>
                                      </p:cBhvr>
                                    </p:animEffect>
                                  </p:childTnLst>
                                </p:cTn>
                              </p:par>
                            </p:childTnLst>
                          </p:cTn>
                        </p:par>
                        <p:par>
                          <p:cTn id="13" fill="hold">
                            <p:stCondLst>
                              <p:cond delay="1900"/>
                            </p:stCondLst>
                            <p:childTnLst>
                              <p:par>
                                <p:cTn id="14" presetID="22" presetClass="entr" presetSubtype="8" fill="hold" grpId="0" nodeType="afterEffect">
                                  <p:stCondLst>
                                    <p:cond delay="0"/>
                                  </p:stCondLst>
                                  <p:childTnLst>
                                    <p:set>
                                      <p:cBhvr>
                                        <p:cTn id="15" dur="1" fill="hold">
                                          <p:stCondLst>
                                            <p:cond delay="0"/>
                                          </p:stCondLst>
                                        </p:cTn>
                                        <p:tgtEl>
                                          <p:spTgt spid="223"/>
                                        </p:tgtEl>
                                        <p:attrNameLst>
                                          <p:attrName>style.visibility</p:attrName>
                                        </p:attrNameLst>
                                      </p:cBhvr>
                                      <p:to>
                                        <p:strVal val="visible"/>
                                      </p:to>
                                    </p:set>
                                    <p:animEffect transition="in" filter="wipe(left)">
                                      <p:cBhvr>
                                        <p:cTn id="16" dur="800"/>
                                        <p:tgtEl>
                                          <p:spTgt spid="223"/>
                                        </p:tgtEl>
                                      </p:cBhvr>
                                    </p:animEffect>
                                  </p:childTnLst>
                                </p:cTn>
                              </p:par>
                            </p:childTnLst>
                          </p:cTn>
                        </p:par>
                        <p:par>
                          <p:cTn id="17" fill="hold">
                            <p:stCondLst>
                              <p:cond delay="2700"/>
                            </p:stCondLst>
                            <p:childTnLst>
                              <p:par>
                                <p:cTn id="18" presetID="22" presetClass="entr" presetSubtype="8" fill="hold" grpId="0" nodeType="afterEffect">
                                  <p:stCondLst>
                                    <p:cond delay="0"/>
                                  </p:stCondLst>
                                  <p:childTnLst>
                                    <p:set>
                                      <p:cBhvr>
                                        <p:cTn id="19" dur="1" fill="hold">
                                          <p:stCondLst>
                                            <p:cond delay="0"/>
                                          </p:stCondLst>
                                        </p:cTn>
                                        <p:tgtEl>
                                          <p:spTgt spid="224"/>
                                        </p:tgtEl>
                                        <p:attrNameLst>
                                          <p:attrName>style.visibility</p:attrName>
                                        </p:attrNameLst>
                                      </p:cBhvr>
                                      <p:to>
                                        <p:strVal val="visible"/>
                                      </p:to>
                                    </p:set>
                                    <p:animEffect transition="in" filter="wipe(left)">
                                      <p:cBhvr>
                                        <p:cTn id="20" dur="9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2" grpId="0" animBg="1"/>
      <p:bldP spid="223" grpId="0" animBg="1"/>
      <p:bldP spid="2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9DA8-5249-43F7-9380-3853A5C609F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聚焦2018两会精神解读党建PPT模板"/>
</p:tagLst>
</file>

<file path=ppt/theme/theme1.xml><?xml version="1.0" encoding="utf-8"?>
<a:theme xmlns:a="http://schemas.openxmlformats.org/drawingml/2006/main" name="Office">
  <a:themeElements>
    <a:clrScheme name="自定义 22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C0000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TotalTime>
  <Words>6566</Words>
  <Application>Microsoft Office PowerPoint</Application>
  <PresentationFormat>宽屏</PresentationFormat>
  <Paragraphs>430</Paragraphs>
  <Slides>49</Slides>
  <Notes>49</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49</vt:i4>
      </vt:variant>
    </vt:vector>
  </HeadingPairs>
  <TitlesOfParts>
    <vt:vector size="69" baseType="lpstr">
      <vt:lpstr>Clear Sans</vt:lpstr>
      <vt:lpstr>Gill Sans</vt:lpstr>
      <vt:lpstr>Ping Hei</vt:lpstr>
      <vt:lpstr>Source Sans Pro ExtraLight</vt:lpstr>
      <vt:lpstr>等线</vt:lpstr>
      <vt:lpstr>华康俪金黑W8</vt:lpstr>
      <vt:lpstr>华文黑体</vt:lpstr>
      <vt:lpstr>宋体</vt:lpstr>
      <vt:lpstr>微软雅黑</vt:lpstr>
      <vt:lpstr>微软雅黑 Light</vt:lpstr>
      <vt:lpstr>造字工房尚雅（非商用）常规体</vt:lpstr>
      <vt:lpstr>Agency FB</vt:lpstr>
      <vt:lpstr>Aparajita</vt:lpstr>
      <vt:lpstr>Arial</vt:lpstr>
      <vt:lpstr>Arial Rounded MT Bold</vt:lpstr>
      <vt:lpstr>Calibri</vt:lpstr>
      <vt:lpstr>Century Gothic</vt:lpstr>
      <vt:lpstr>Impact</vt:lpstr>
      <vt:lpstr>Wingdings</vt:lpstr>
      <vt:lpstr>Office</vt:lpstr>
      <vt:lpstr>PowerPoint 演示文稿</vt:lpstr>
      <vt:lpstr>PowerPoint 演示文稿</vt:lpstr>
      <vt:lpstr>PowerPoint 演示文稿</vt:lpstr>
      <vt:lpstr>PowerPoint 演示文稿</vt:lpstr>
      <vt:lpstr>全国政协十三届一次会议简介</vt:lpstr>
      <vt:lpstr>全国政协十三届一次会议简介</vt:lpstr>
      <vt:lpstr>全国政协十三届一次会议简介</vt:lpstr>
      <vt:lpstr>PowerPoint 演示文稿</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PowerPoint 演示文稿</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PowerPoint 演示文稿</vt:lpstr>
      <vt:lpstr>今后工作的建议</vt:lpstr>
      <vt:lpstr>今后工作的建议</vt:lpstr>
      <vt:lpstr>今后工作的建议</vt:lpstr>
      <vt:lpstr>今后工作的建议</vt:lpstr>
      <vt:lpstr>今后工作的建议</vt:lpstr>
      <vt:lpstr>今后工作的建议</vt:lpstr>
      <vt:lpstr>今后工作的建议</vt:lpstr>
      <vt:lpstr>今后工作的建议</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聚焦2018两会精神解读党建PPT模板</dc:title>
  <dc:creator>歉然安可</dc:creator>
  <cp:lastModifiedBy>hgfhfhg</cp:lastModifiedBy>
  <cp:revision>13</cp:revision>
  <dcterms:created xsi:type="dcterms:W3CDTF">2018-03-07T12:14:31Z</dcterms:created>
  <dcterms:modified xsi:type="dcterms:W3CDTF">2018-03-12T12:58:41Z</dcterms:modified>
</cp:coreProperties>
</file>