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varScale="1">
        <p:scale>
          <a:sx n="90" d="100"/>
          <a:sy n="90" d="100"/>
        </p:scale>
        <p:origin x="138" y="-246"/>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c:ext xmlns:c16="http://schemas.microsoft.com/office/drawing/2014/chart" uri="{C3380CC4-5D6E-409C-BE32-E72D297353CC}">
              <c16:uniqueId val="{00000000-F33C-4457-9C7B-843576732E13}"/>
            </c:ext>
          </c:extLst>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1-F33C-4457-9C7B-843576732E13}"/>
                </c:ext>
              </c:extLst>
            </c:dLbl>
            <c:dLbl>
              <c:idx val="4"/>
              <c:delete val="1"/>
              <c:extLst>
                <c:ext xmlns:c15="http://schemas.microsoft.com/office/drawing/2012/chart" uri="{CE6537A1-D6FC-4f65-9D91-7224C49458BB}"/>
                <c:ext xmlns:c16="http://schemas.microsoft.com/office/drawing/2014/chart" uri="{C3380CC4-5D6E-409C-BE32-E72D297353CC}">
                  <c16:uniqueId val="{00000002-F33C-4457-9C7B-843576732E13}"/>
                </c:ext>
              </c:extLst>
            </c:dLbl>
            <c:dLbl>
              <c:idx val="7"/>
              <c:delete val="1"/>
              <c:extLst>
                <c:ext xmlns:c15="http://schemas.microsoft.com/office/drawing/2012/chart" uri="{CE6537A1-D6FC-4f65-9D91-7224C49458BB}"/>
                <c:ext xmlns:c16="http://schemas.microsoft.com/office/drawing/2014/chart" uri="{C3380CC4-5D6E-409C-BE32-E72D297353CC}">
                  <c16:uniqueId val="{00000003-F33C-4457-9C7B-843576732E13}"/>
                </c:ext>
              </c:extLst>
            </c:dLbl>
            <c:dLbl>
              <c:idx val="9"/>
              <c:delete val="1"/>
              <c:extLst>
                <c:ext xmlns:c15="http://schemas.microsoft.com/office/drawing/2012/chart" uri="{CE6537A1-D6FC-4f65-9D91-7224C49458BB}"/>
                <c:ext xmlns:c16="http://schemas.microsoft.com/office/drawing/2014/chart" uri="{C3380CC4-5D6E-409C-BE32-E72D297353CC}">
                  <c16:uniqueId val="{00000004-F33C-4457-9C7B-843576732E13}"/>
                </c:ext>
              </c:extLst>
            </c:dLbl>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c:ext xmlns:c16="http://schemas.microsoft.com/office/drawing/2014/chart" uri="{C3380CC4-5D6E-409C-BE32-E72D297353CC}">
              <c16:uniqueId val="{00000005-F33C-4457-9C7B-843576732E13}"/>
            </c:ext>
          </c:extLst>
        </c:ser>
        <c:dLbls>
          <c:dLblPos val="ctr"/>
          <c:showLegendKey val="0"/>
          <c:showVal val="1"/>
          <c:showCatName val="0"/>
          <c:showSerName val="0"/>
          <c:showPercent val="0"/>
          <c:showBubbleSize val="0"/>
        </c:dLbls>
        <c:marker val="1"/>
        <c:smooth val="0"/>
        <c:axId val="425739480"/>
        <c:axId val="425741440"/>
      </c:lineChart>
      <c:catAx>
        <c:axId val="425739480"/>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zh-CN"/>
          </a:p>
        </c:txPr>
        <c:crossAx val="425741440"/>
        <c:crosses val="autoZero"/>
        <c:auto val="1"/>
        <c:lblAlgn val="ctr"/>
        <c:lblOffset val="100"/>
        <c:noMultiLvlLbl val="0"/>
      </c:catAx>
      <c:valAx>
        <c:axId val="425741440"/>
        <c:scaling>
          <c:orientation val="minMax"/>
          <c:max val="100"/>
        </c:scaling>
        <c:delete val="1"/>
        <c:axPos val="l"/>
        <c:numFmt formatCode="General" sourceLinked="1"/>
        <c:majorTickMark val="none"/>
        <c:minorTickMark val="none"/>
        <c:tickLblPos val="nextTo"/>
        <c:crossAx val="425739480"/>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1-3B7E-43EA-98E3-8B974D73ACC9}"/>
              </c:ext>
            </c:extLst>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3-3B7E-43EA-98E3-8B974D73ACC9}"/>
              </c:ext>
            </c:extLst>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5-3B7E-43EA-98E3-8B974D73ACC9}"/>
              </c:ext>
            </c:extLst>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B7E-43EA-98E3-8B974D73ACC9}"/>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59617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6307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081383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2018/7/23</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5"/>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a:solidFill>
                  <a:schemeClr val="bg1"/>
                </a:solidFill>
                <a:latin typeface="Impact MT Std" pitchFamily="34" charset="0"/>
                <a:ea typeface="微软雅黑" panose="020B0503020204020204" pitchFamily="34" charset="-122"/>
              </a:rPr>
              <a:t>2020</a:t>
            </a: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a:solidFill>
                  <a:srgbClr val="2F5EB0"/>
                </a:solidFill>
                <a:latin typeface="微软雅黑" pitchFamily="34" charset="-122"/>
                <a:ea typeface="微软雅黑" pitchFamily="34" charset="-122"/>
                <a:sym typeface="微软雅黑" pitchFamily="34" charset="-122"/>
              </a:rPr>
              <a:t>工作总结</a:t>
            </a:r>
            <a:r>
              <a:rPr lang="en-US" altLang="zh-CN" sz="4400" b="1" dirty="0">
                <a:solidFill>
                  <a:srgbClr val="2F5EB0"/>
                </a:solidFill>
                <a:latin typeface="微软雅黑" pitchFamily="34" charset="-122"/>
                <a:ea typeface="微软雅黑" pitchFamily="34" charset="-122"/>
                <a:sym typeface="微软雅黑" pitchFamily="34" charset="-122"/>
              </a:rPr>
              <a:t>·</a:t>
            </a:r>
            <a:r>
              <a:rPr lang="zh-CN" altLang="en-US" sz="4400" b="1" dirty="0">
                <a:solidFill>
                  <a:srgbClr val="2F5EB0"/>
                </a:solidFill>
                <a:latin typeface="微软雅黑" pitchFamily="34" charset="-122"/>
                <a:ea typeface="微软雅黑" pitchFamily="34" charset="-122"/>
                <a:sym typeface="微软雅黑" pitchFamily="34" charset="-122"/>
              </a:rPr>
              <a:t>年终汇报模板</a:t>
            </a: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a:solidFill>
                  <a:srgbClr val="2F5EB0"/>
                </a:solidFill>
                <a:latin typeface="微软雅黑" panose="020B0503020204020204" pitchFamily="34" charset="-122"/>
                <a:ea typeface="微软雅黑" panose="020B0503020204020204" pitchFamily="34" charset="-122"/>
              </a:rPr>
              <a:t>年终总结</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工作汇报</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企业宣传</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企业形象</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汇报人：博龙图旗舰店</a:t>
            </a: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697666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3" presetClass="entr" presetSubtype="16"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500"/>
                            </p:stCondLst>
                            <p:childTnLst>
                              <p:par>
                                <p:cTn id="66" presetID="42" presetClass="path" presetSubtype="0" accel="50000" decel="50000" fill="hold" nodeType="afterEffect">
                                  <p:stCondLst>
                                    <p:cond delay="0"/>
                                  </p:stCondLst>
                                  <p:childTnLst>
                                    <p:animMotion origin="layout" path="M -4.16667E-7 -6.29047E-7 L 0.27669 -0.00347 " pathEditMode="relative" rAng="0" ptsTypes="AA">
                                      <p:cBhvr>
                                        <p:cTn id="67" dur="2000" fill="hold"/>
                                        <p:tgtEl>
                                          <p:spTgt spid="13"/>
                                        </p:tgtEl>
                                        <p:attrNameLst>
                                          <p:attrName>ppt_x</p:attrName>
                                          <p:attrName>ppt_y</p:attrName>
                                        </p:attrNameLst>
                                      </p:cBhvr>
                                      <p:rCtr x="13828" y="-185"/>
                                    </p:animMotion>
                                  </p:childTnLst>
                                </p:cTn>
                              </p:par>
                              <p:par>
                                <p:cTn id="68" presetID="14" presetClass="entr" presetSubtype="10" fill="hold" grpId="0" nodeType="withEffect">
                                  <p:stCondLst>
                                    <p:cond delay="100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95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0"/>
                </p:tgtEl>
              </p:cMediaNode>
            </p:audio>
          </p:childTnLst>
        </p:cTn>
      </p:par>
    </p:tnLst>
    <p:bldLst>
      <p:bldP spid="4" grpId="0" animBg="1"/>
      <p:bldP spid="3" grpId="0" animBg="1"/>
      <p:bldP spid="5" grpId="0" animBg="1"/>
      <p:bldP spid="7" grpId="0"/>
      <p:bldP spid="8" grpId="0"/>
      <p:bldP spid="9" grpId="0"/>
      <p:bldP spid="10" grpId="0"/>
      <p:bldP spid="11" grpId="0" animBg="1"/>
      <p:bldP spid="12"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8460786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工作完成情况</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第二章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568015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项目介绍</a:t>
            </a: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62772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项目分布</a:t>
            </a: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947898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重点项目</a:t>
            </a: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7158459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四项工作</a:t>
            </a: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0913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工作进度</a:t>
            </a: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00617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333">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333">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333">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工作提升</a:t>
            </a: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50183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成功项目展示</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第三章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3737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62</a:t>
            </a:r>
            <a:r>
              <a:rPr lang="en-US" altLang="zh-CN" sz="2400" dirty="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rPr>
              <a:t>%</a:t>
            </a: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a:t>
            </a:r>
            <a:r>
              <a:rPr lang="zh-CN" altLang="en-US" sz="1400">
                <a:solidFill>
                  <a:schemeClr val="tx1">
                    <a:lumMod val="50000"/>
                    <a:lumOff val="50000"/>
                  </a:schemeClr>
                </a:solidFill>
                <a:latin typeface="微软雅黑" pitchFamily="34" charset="-122"/>
                <a:ea typeface="微软雅黑" pitchFamily="34" charset="-122"/>
              </a:rPr>
              <a:t>文本后您的内容打在这里。</a:t>
            </a: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327446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a:solidFill>
                  <a:srgbClr val="2F5EB0"/>
                </a:solidFill>
                <a:latin typeface="微软雅黑" pitchFamily="34" charset="-122"/>
                <a:ea typeface="微软雅黑" pitchFamily="34" charset="-122"/>
              </a:rPr>
              <a:t>Contents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年度工作概述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明年工作计划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4088622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aphicFrame>
        <p:nvGraphicFramePr>
          <p:cNvPr id="14" name="图表 13"/>
          <p:cNvGraphicFramePr/>
          <p:nvPr>
            <p:extLst>
              <p:ext uri="{D42A27DB-BD31-4B8C-83A1-F6EECF244321}">
                <p14:modId xmlns:p14="http://schemas.microsoft.com/office/powerpoint/2010/main"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a:solidFill>
                  <a:srgbClr val="2F5EB0"/>
                </a:solidFill>
                <a:latin typeface="Impact MT Std" pitchFamily="34" charset="0"/>
                <a:ea typeface="微软雅黑" pitchFamily="34" charset="-122"/>
              </a:rPr>
              <a:t>点击输入标题文本</a:t>
            </a: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744390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409074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01</a:t>
              </a: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02</a:t>
              </a: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03</a:t>
              </a: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11525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您的内容打在这里，或者通过复制您的文本后</a:t>
            </a: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5356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4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print">
              <a:extLst>
                <a:ext uri="{28A0092B-C50C-407E-A947-70E740481C1C}">
                  <a14:useLocalDpi xmlns:a14="http://schemas.microsoft.com/office/drawing/2010/main"/>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133638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4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29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3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38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2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47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1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工作不足之处</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第四章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120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002671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a:solidFill>
                  <a:schemeClr val="bg1"/>
                </a:solidFill>
                <a:latin typeface="微软雅黑" pitchFamily="34" charset="-122"/>
                <a:ea typeface="微软雅黑" pitchFamily="34" charset="-122"/>
              </a:rPr>
              <a:t>添加标题</a:t>
            </a: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a:solidFill>
                  <a:schemeClr val="bg1"/>
                </a:solidFill>
                <a:latin typeface="微软雅黑" pitchFamily="34" charset="-122"/>
                <a:ea typeface="微软雅黑" pitchFamily="34" charset="-122"/>
              </a:rPr>
              <a:t>添加标题</a:t>
            </a: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a:solidFill>
                  <a:schemeClr val="bg1"/>
                </a:solidFill>
                <a:latin typeface="微软雅黑" pitchFamily="34" charset="-122"/>
                <a:ea typeface="微软雅黑" pitchFamily="34" charset="-122"/>
              </a:rPr>
              <a:t>添加标题</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5312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9723494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865946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85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90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975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0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125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175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年度工作概述</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第一章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400580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43229"/>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在此录入本图表的综合描述说明，在此录入本图表的综合描述说明，在此录入本图表的描述说明</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7701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060578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6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明年工作计划</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第五章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30096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944513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点击添加标题</a:t>
            </a: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a:solidFill>
                  <a:srgbClr val="2F5EB0"/>
                </a:solidFill>
                <a:latin typeface="微软雅黑" pitchFamily="34" charset="-122"/>
                <a:ea typeface="微软雅黑" pitchFamily="34" charset="-122"/>
              </a:rPr>
              <a:t>添加文字</a:t>
            </a: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a:latin typeface="微软雅黑" pitchFamily="34" charset="-122"/>
                <a:ea typeface="微软雅黑" pitchFamily="34" charset="-122"/>
              </a:rPr>
              <a:t>输入文字</a:t>
            </a: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88781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65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8616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467957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333">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333">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333">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333">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18823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97026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ppt_x,ppt_y</p:attrName>
                                        </p:attrNameLst>
                                      </p:cBhvr>
                                      <p:rCtr x="-19748" y="-5509"/>
                                    </p:animMotion>
                                  </p:childTnLst>
                                </p:cTn>
                              </p:par>
                            </p:childTnLst>
                          </p:cTn>
                        </p:par>
                        <p:par>
                          <p:cTn id="76" fill="hold">
                            <p:stCondLst>
                              <p:cond delay="65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a:solidFill>
                  <a:srgbClr val="2F5EB0"/>
                </a:solidFill>
                <a:latin typeface="微软雅黑" panose="020B0503020204020204" pitchFamily="34" charset="-122"/>
                <a:ea typeface="微软雅黑" panose="020B0503020204020204" pitchFamily="34" charset="-122"/>
              </a:rPr>
              <a:t>概述：</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6136693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6969124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a:solidFill>
                  <a:srgbClr val="2F5EB0"/>
                </a:solidFill>
                <a:latin typeface="微软雅黑" pitchFamily="34" charset="-122"/>
                <a:ea typeface="微软雅黑" pitchFamily="34" charset="-122"/>
                <a:sym typeface="微软雅黑" pitchFamily="34" charset="-122"/>
              </a:rPr>
              <a:t>谢谢您的指导</a:t>
            </a: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908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4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21623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0859318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月度概况</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57527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历年对比</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2015</a:t>
              </a:r>
              <a:r>
                <a:rPr lang="zh-CN" altLang="en-US" sz="2000" b="1" dirty="0">
                  <a:solidFill>
                    <a:srgbClr val="2F5EB0"/>
                  </a:solidFill>
                  <a:latin typeface="微软雅黑" pitchFamily="34" charset="-122"/>
                  <a:ea typeface="微软雅黑" pitchFamily="34" charset="-122"/>
                  <a:sym typeface="微软雅黑" pitchFamily="34" charset="-122"/>
                </a:rPr>
                <a:t>工作情况</a:t>
              </a: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2014</a:t>
              </a:r>
              <a:r>
                <a:rPr lang="zh-CN" altLang="en-US" sz="2000" b="1" dirty="0">
                  <a:solidFill>
                    <a:srgbClr val="2F5EB0"/>
                  </a:solidFill>
                  <a:latin typeface="微软雅黑" pitchFamily="34" charset="-122"/>
                  <a:ea typeface="微软雅黑" pitchFamily="34" charset="-122"/>
                  <a:sym typeface="微软雅黑" pitchFamily="34" charset="-122"/>
                </a:rPr>
                <a:t>工作情况</a:t>
              </a: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88464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月度数据</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a:solidFill>
                  <a:srgbClr val="2F5EB0"/>
                </a:solidFill>
                <a:latin typeface="Impact MT Std" pitchFamily="34" charset="0"/>
                <a:ea typeface="微软雅黑" pitchFamily="34" charset="-122"/>
              </a:rPr>
              <a:t>点击输入标题文本</a:t>
            </a: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805422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3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3563</Words>
  <Application>Microsoft Office PowerPoint</Application>
  <PresentationFormat>自定义</PresentationFormat>
  <Paragraphs>571</Paragraphs>
  <Slides>40</Slides>
  <Notes>40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Impact MT Std</vt:lpstr>
      <vt:lpstr>ＭＳ Ｐゴシック</vt:lpstr>
      <vt:lpstr>Open Sans</vt:lpstr>
      <vt:lpstr>UKIJ Qolyazma</vt:lpstr>
      <vt:lpstr>方正兰亭超细黑简体</vt:lpstr>
      <vt:lpstr>方正兰亭黑_GBK</vt:lpstr>
      <vt:lpstr>方正兰亭黑简体</vt:lpstr>
      <vt:lpstr>华文黑体</vt:lpstr>
      <vt:lpstr>宋体</vt:lpstr>
      <vt:lpstr>微软雅黑</vt:lpstr>
      <vt:lpstr>Arial</vt:lpstr>
      <vt:lpstr>Calibri</vt:lpstr>
      <vt:lpstr>LilyUPC</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183</cp:revision>
  <dcterms:created xsi:type="dcterms:W3CDTF">2015-12-27T01:24:04Z</dcterms:created>
  <dcterms:modified xsi:type="dcterms:W3CDTF">2018-07-23T12:37:05Z</dcterms:modified>
  <cp:category>https://800sucai.taobao.com</cp:category>
</cp:coreProperties>
</file>