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7" r:id="rId1"/>
  </p:sldMasterIdLst>
  <p:notesMasterIdLst>
    <p:notesMasterId r:id="rId30"/>
  </p:notesMasterIdLst>
  <p:sldIdLst>
    <p:sldId id="369" r:id="rId2"/>
    <p:sldId id="339" r:id="rId3"/>
    <p:sldId id="362" r:id="rId4"/>
    <p:sldId id="366" r:id="rId5"/>
    <p:sldId id="291" r:id="rId6"/>
    <p:sldId id="338" r:id="rId7"/>
    <p:sldId id="370" r:id="rId8"/>
    <p:sldId id="343" r:id="rId9"/>
    <p:sldId id="347" r:id="rId10"/>
    <p:sldId id="349" r:id="rId11"/>
    <p:sldId id="363" r:id="rId12"/>
    <p:sldId id="350" r:id="rId13"/>
    <p:sldId id="351" r:id="rId14"/>
    <p:sldId id="335" r:id="rId15"/>
    <p:sldId id="320" r:id="rId16"/>
    <p:sldId id="361" r:id="rId17"/>
    <p:sldId id="364" r:id="rId18"/>
    <p:sldId id="342" r:id="rId19"/>
    <p:sldId id="357" r:id="rId20"/>
    <p:sldId id="299" r:id="rId21"/>
    <p:sldId id="319" r:id="rId22"/>
    <p:sldId id="365" r:id="rId23"/>
    <p:sldId id="332" r:id="rId24"/>
    <p:sldId id="284" r:id="rId25"/>
    <p:sldId id="293" r:id="rId26"/>
    <p:sldId id="334" r:id="rId27"/>
    <p:sldId id="295" r:id="rId28"/>
    <p:sldId id="331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23182" indent="-6045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847625" indent="-122169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272066" indent="-183883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695248" indent="-244338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1813638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6pPr>
    <a:lvl7pPr marL="2176367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7pPr>
    <a:lvl8pPr marL="2539094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8pPr>
    <a:lvl9pPr marL="2901821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16">
          <p15:clr>
            <a:srgbClr val="A4A3A4"/>
          </p15:clr>
        </p15:guide>
        <p15:guide id="2" orient="horz" pos="327">
          <p15:clr>
            <a:srgbClr val="A4A3A4"/>
          </p15:clr>
        </p15:guide>
        <p15:guide id="3" orient="horz" pos="2402">
          <p15:clr>
            <a:srgbClr val="A4A3A4"/>
          </p15:clr>
        </p15:guide>
        <p15:guide id="4" orient="horz" pos="2674">
          <p15:clr>
            <a:srgbClr val="A4A3A4"/>
          </p15:clr>
        </p15:guide>
        <p15:guide id="5" orient="horz" pos="3083">
          <p15:clr>
            <a:srgbClr val="A4A3A4"/>
          </p15:clr>
        </p15:guide>
        <p15:guide id="6" pos="295">
          <p15:clr>
            <a:srgbClr val="A4A3A4"/>
          </p15:clr>
        </p15:guide>
        <p15:guide id="7" pos="2880">
          <p15:clr>
            <a:srgbClr val="A4A3A4"/>
          </p15:clr>
        </p15:guide>
        <p15:guide id="8" pos="546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00000"/>
    <a:srgbClr val="500000"/>
    <a:srgbClr val="6C0000"/>
    <a:srgbClr val="760000"/>
    <a:srgbClr val="FA0000"/>
    <a:srgbClr val="FFCC00"/>
    <a:srgbClr val="FBFED2"/>
    <a:srgbClr val="0F319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7" autoAdjust="0"/>
    <p:restoredTop sz="94651" autoAdjust="0"/>
  </p:normalViewPr>
  <p:slideViewPr>
    <p:cSldViewPr>
      <p:cViewPr>
        <p:scale>
          <a:sx n="75" d="100"/>
          <a:sy n="75" d="100"/>
        </p:scale>
        <p:origin x="-708" y="-282"/>
      </p:cViewPr>
      <p:guideLst>
        <p:guide orient="horz" pos="1416"/>
        <p:guide orient="horz" pos="327"/>
        <p:guide orient="horz" pos="2402"/>
        <p:guide orient="horz" pos="2674"/>
        <p:guide orient="horz" pos="3083"/>
        <p:guide pos="295"/>
        <p:guide pos="288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1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CA5E8DB0-55DC-4221-A99C-988BCD133B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93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2318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476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272066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69524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20204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4247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6828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232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89E4DE22-78E8-41FD-827E-45C40F84B4E7}" type="slidenum">
              <a:rPr lang="en-US" altLang="zh-CN" b="0" smtClean="0">
                <a:ea typeface="华文细黑" pitchFamily="2" charset="-122"/>
              </a:rPr>
              <a:pPr eaLnBrk="1" hangingPunct="1"/>
              <a:t>0</a:t>
            </a:fld>
            <a:endParaRPr lang="en-US" altLang="zh-CN" b="0" smtClean="0"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437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18507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8855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4067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5059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42690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0924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35487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61698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628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2005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45253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2152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33948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71139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0035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25696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9577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0627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74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6581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14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946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946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932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5504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372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41878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133268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389064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279014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240475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19377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041" indent="0">
              <a:buNone/>
              <a:defRPr sz="2600"/>
            </a:lvl2pPr>
            <a:lvl3pPr marL="848081" indent="0">
              <a:buNone/>
              <a:defRPr sz="2200"/>
            </a:lvl3pPr>
            <a:lvl4pPr marL="1272122" indent="0">
              <a:buNone/>
              <a:defRPr sz="1900"/>
            </a:lvl4pPr>
            <a:lvl5pPr marL="1696164" indent="0">
              <a:buNone/>
              <a:defRPr sz="1900"/>
            </a:lvl5pPr>
            <a:lvl6pPr marL="2120204" indent="0">
              <a:buNone/>
              <a:defRPr sz="1900"/>
            </a:lvl6pPr>
            <a:lvl7pPr marL="2544247" indent="0">
              <a:buNone/>
              <a:defRPr sz="1900"/>
            </a:lvl7pPr>
            <a:lvl8pPr marL="2968288" indent="0">
              <a:buNone/>
              <a:defRPr sz="1900"/>
            </a:lvl8pPr>
            <a:lvl9pPr marL="3392328" indent="0">
              <a:buNone/>
              <a:defRPr sz="19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5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041" indent="0">
              <a:buNone/>
              <a:defRPr sz="1100"/>
            </a:lvl2pPr>
            <a:lvl3pPr marL="848081" indent="0">
              <a:buNone/>
              <a:defRPr sz="1000"/>
            </a:lvl3pPr>
            <a:lvl4pPr marL="1272122" indent="0">
              <a:buNone/>
              <a:defRPr sz="800"/>
            </a:lvl4pPr>
            <a:lvl5pPr marL="1696164" indent="0">
              <a:buNone/>
              <a:defRPr sz="800"/>
            </a:lvl5pPr>
            <a:lvl6pPr marL="2120204" indent="0">
              <a:buNone/>
              <a:defRPr sz="800"/>
            </a:lvl6pPr>
            <a:lvl7pPr marL="2544247" indent="0">
              <a:buNone/>
              <a:defRPr sz="800"/>
            </a:lvl7pPr>
            <a:lvl8pPr marL="2968288" indent="0">
              <a:buNone/>
              <a:defRPr sz="800"/>
            </a:lvl8pPr>
            <a:lvl9pPr marL="339232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7777649"/>
      </p:ext>
    </p:extLst>
  </p:cSld>
  <p:clrMapOvr>
    <a:masterClrMapping/>
  </p:clrMapOvr>
  <p:transition spd="slow" advClick="0" advTm="7000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87314"/>
            <a:ext cx="8206671" cy="486455"/>
          </a:xfrm>
          <a:prstGeom prst="rect">
            <a:avLst/>
          </a:prstGeom>
        </p:spPr>
        <p:txBody>
          <a:bodyPr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735920"/>
            <a:ext cx="8206671" cy="4029982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7167"/>
      </p:ext>
    </p:extLst>
  </p:cSld>
  <p:clrMapOvr>
    <a:masterClrMapping/>
  </p:clrMapOvr>
  <p:transition spd="slow" advClick="0" advTm="7000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22"/>
            <a:ext cx="2051050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86922"/>
            <a:ext cx="6003925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7875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75320" y="152053"/>
            <a:ext cx="372660" cy="3726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8928" y="351869"/>
            <a:ext cx="248440" cy="248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46"/>
          <p:cNvCxnSpPr>
            <a:cxnSpLocks noChangeShapeType="1"/>
          </p:cNvCxnSpPr>
          <p:nvPr userDrawn="1"/>
        </p:nvCxnSpPr>
        <p:spPr bwMode="auto">
          <a:xfrm flipH="1">
            <a:off x="641354" y="654051"/>
            <a:ext cx="7963094" cy="0"/>
          </a:xfrm>
          <a:prstGeom prst="line">
            <a:avLst/>
          </a:prstGeom>
          <a:noFill/>
          <a:ln w="9525" cmpd="sng">
            <a:solidFill>
              <a:srgbClr val="4D494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42404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84808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272122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696164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6750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26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91" indent="-161213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752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290" indent="-17002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853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9895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937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976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04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08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2122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16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0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247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828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32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../media/media1.mp3"/><Relationship Id="rId16" Type="http://schemas.openxmlformats.org/officeDocument/2006/relationships/image" Target="../media/image13.png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"/>
          <a:stretch/>
        </p:blipFill>
        <p:spPr>
          <a:xfrm>
            <a:off x="1411" y="0"/>
            <a:ext cx="9141179" cy="5241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6296424" y="3462036"/>
            <a:ext cx="2501977" cy="1413970"/>
          </a:xfrm>
          <a:prstGeom prst="rect">
            <a:avLst/>
          </a:prstGeom>
        </p:spPr>
      </p:pic>
      <p:pic>
        <p:nvPicPr>
          <p:cNvPr id="7" name="[8]你的笑颜（Your Smile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476216" y="5307209"/>
            <a:ext cx="609412" cy="6094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189"/>
            <a:ext cx="2551207" cy="3510636"/>
          </a:xfrm>
          <a:prstGeom prst="rect">
            <a:avLst/>
          </a:prstGeom>
        </p:spPr>
      </p:pic>
      <p:grpSp>
        <p:nvGrpSpPr>
          <p:cNvPr id="12" name="Group 550"/>
          <p:cNvGrpSpPr>
            <a:grpSpLocks/>
          </p:cNvGrpSpPr>
          <p:nvPr/>
        </p:nvGrpSpPr>
        <p:grpSpPr bwMode="auto">
          <a:xfrm>
            <a:off x="6973579" y="3170873"/>
            <a:ext cx="808650" cy="1104268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4" name="Group 552"/>
            <p:cNvGrpSpPr>
              <a:grpSpLocks/>
            </p:cNvGrpSpPr>
            <p:nvPr/>
          </p:nvGrpSpPr>
          <p:grpSpPr bwMode="auto">
            <a:xfrm>
              <a:off x="473" y="3657"/>
              <a:ext cx="1057" cy="1055"/>
              <a:chOff x="-6057" y="-2209"/>
              <a:chExt cx="2219" cy="2219"/>
            </a:xfrm>
          </p:grpSpPr>
          <p:sp>
            <p:nvSpPr>
              <p:cNvPr id="1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grpSp>
            <p:nvGrpSpPr>
              <p:cNvPr id="16" name="Group 554"/>
              <p:cNvGrpSpPr>
                <a:grpSpLocks/>
              </p:cNvGrpSpPr>
              <p:nvPr/>
            </p:nvGrpSpPr>
            <p:grpSpPr bwMode="auto">
              <a:xfrm>
                <a:off x="-6057" y="-2209"/>
                <a:ext cx="2219" cy="2219"/>
                <a:chOff x="-4061" y="-880"/>
                <a:chExt cx="2219" cy="2219"/>
              </a:xfrm>
            </p:grpSpPr>
            <p:grpSp>
              <p:nvGrpSpPr>
                <p:cNvPr id="17" name="Group 555"/>
                <p:cNvGrpSpPr>
                  <a:grpSpLocks/>
                </p:cNvGrpSpPr>
                <p:nvPr/>
              </p:nvGrpSpPr>
              <p:grpSpPr bwMode="auto">
                <a:xfrm>
                  <a:off x="-4061" y="-880"/>
                  <a:ext cx="2219" cy="2219"/>
                  <a:chOff x="-3925" y="-789"/>
                  <a:chExt cx="2219" cy="2219"/>
                </a:xfrm>
              </p:grpSpPr>
              <p:grpSp>
                <p:nvGrpSpPr>
                  <p:cNvPr id="3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4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4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3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3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6" y="-522"/>
                  <a:ext cx="1555" cy="1554"/>
                  <a:chOff x="-3925" y="-789"/>
                  <a:chExt cx="2219" cy="2219"/>
                </a:xfrm>
              </p:grpSpPr>
              <p:grpSp>
                <p:nvGrpSpPr>
                  <p:cNvPr id="1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t="11131" r="18751" b="48925"/>
          <a:stretch/>
        </p:blipFill>
        <p:spPr>
          <a:xfrm>
            <a:off x="1881070" y="770335"/>
            <a:ext cx="5802517" cy="17853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348272"/>
            <a:ext cx="1634921" cy="8226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2544746"/>
            <a:ext cx="1224137" cy="4590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091" y="2479602"/>
            <a:ext cx="1166069" cy="5241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575435"/>
            <a:ext cx="1097027" cy="42836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3023059"/>
            <a:ext cx="1034516" cy="40395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63" y="3017548"/>
            <a:ext cx="1141753" cy="45239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091" y="3023059"/>
            <a:ext cx="1176453" cy="46614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023289"/>
            <a:ext cx="1096867" cy="438747"/>
          </a:xfrm>
          <a:prstGeom prst="rect">
            <a:avLst/>
          </a:prstGeom>
        </p:spPr>
      </p:pic>
      <p:grpSp>
        <p:nvGrpSpPr>
          <p:cNvPr id="54" name="Group 550"/>
          <p:cNvGrpSpPr>
            <a:grpSpLocks/>
          </p:cNvGrpSpPr>
          <p:nvPr/>
        </p:nvGrpSpPr>
        <p:grpSpPr bwMode="auto">
          <a:xfrm>
            <a:off x="4103947" y="1096681"/>
            <a:ext cx="1418133" cy="1104268"/>
            <a:chOff x="295" y="3475"/>
            <a:chExt cx="1407" cy="1407"/>
          </a:xfrm>
        </p:grpSpPr>
        <p:sp>
          <p:nvSpPr>
            <p:cNvPr id="5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56" name="Group 552"/>
            <p:cNvGrpSpPr>
              <a:grpSpLocks/>
            </p:cNvGrpSpPr>
            <p:nvPr/>
          </p:nvGrpSpPr>
          <p:grpSpPr bwMode="auto">
            <a:xfrm>
              <a:off x="473" y="3657"/>
              <a:ext cx="1057" cy="1055"/>
              <a:chOff x="-6057" y="-2209"/>
              <a:chExt cx="2219" cy="2219"/>
            </a:xfrm>
          </p:grpSpPr>
          <p:sp>
            <p:nvSpPr>
              <p:cNvPr id="5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grpSp>
            <p:nvGrpSpPr>
              <p:cNvPr id="58" name="Group 554"/>
              <p:cNvGrpSpPr>
                <a:grpSpLocks/>
              </p:cNvGrpSpPr>
              <p:nvPr/>
            </p:nvGrpSpPr>
            <p:grpSpPr bwMode="auto">
              <a:xfrm>
                <a:off x="-6057" y="-2209"/>
                <a:ext cx="2219" cy="2219"/>
                <a:chOff x="-4061" y="-880"/>
                <a:chExt cx="2219" cy="2219"/>
              </a:xfrm>
            </p:grpSpPr>
            <p:grpSp>
              <p:nvGrpSpPr>
                <p:cNvPr id="59" name="Group 555"/>
                <p:cNvGrpSpPr>
                  <a:grpSpLocks/>
                </p:cNvGrpSpPr>
                <p:nvPr/>
              </p:nvGrpSpPr>
              <p:grpSpPr bwMode="auto">
                <a:xfrm>
                  <a:off x="-4061" y="-880"/>
                  <a:ext cx="2219" cy="2219"/>
                  <a:chOff x="-3925" y="-789"/>
                  <a:chExt cx="2219" cy="2219"/>
                </a:xfrm>
              </p:grpSpPr>
              <p:grpSp>
                <p:nvGrpSpPr>
                  <p:cNvPr id="7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8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8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8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8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7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7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8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7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8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6" y="-522"/>
                  <a:ext cx="1555" cy="1554"/>
                  <a:chOff x="-3925" y="-789"/>
                  <a:chExt cx="2219" cy="2219"/>
                </a:xfrm>
              </p:grpSpPr>
              <p:grpSp>
                <p:nvGrpSpPr>
                  <p:cNvPr id="6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6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7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7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7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6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6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6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6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3" name="TextBox 2"/>
          <p:cNvSpPr txBox="1"/>
          <p:nvPr/>
        </p:nvSpPr>
        <p:spPr>
          <a:xfrm>
            <a:off x="2570882" y="3619636"/>
            <a:ext cx="423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四讲四有党政机关学习课件动态</a:t>
            </a:r>
            <a:r>
              <a:rPr lang="en-US" altLang="zh-CN" dirty="0" err="1" smtClean="0">
                <a:solidFill>
                  <a:srgbClr val="FF0000"/>
                </a:solidFill>
              </a:rPr>
              <a:t>ppt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88344"/>
      </p:ext>
    </p:extLst>
  </p:cSld>
  <p:clrMapOvr>
    <a:masterClrMapping/>
  </p:clrMapOvr>
  <p:transition spd="slow" advClick="0" advTm="1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1" dur="1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45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92" dur="1750" fill="hold"/>
                                        <p:tgtEl>
                                          <p:spTgt spid="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1547664" y="123478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四讲四有是什么</a:t>
            </a:r>
            <a:endParaRPr lang="zh-CN" altLang="en-US" sz="2800" b="0" i="0" dirty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21" name="右箭头 20"/>
          <p:cNvSpPr>
            <a:spLocks noChangeArrowheads="1"/>
          </p:cNvSpPr>
          <p:nvPr/>
        </p:nvSpPr>
        <p:spPr bwMode="auto">
          <a:xfrm>
            <a:off x="3123034" y="1667148"/>
            <a:ext cx="3400425" cy="371475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右箭头 21"/>
          <p:cNvSpPr>
            <a:spLocks noChangeArrowheads="1"/>
          </p:cNvSpPr>
          <p:nvPr/>
        </p:nvSpPr>
        <p:spPr bwMode="auto">
          <a:xfrm flipH="1">
            <a:off x="3248447" y="2224360"/>
            <a:ext cx="3521075" cy="369888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1456159" y="1203598"/>
            <a:ext cx="1792288" cy="179228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落实四讲四有</a:t>
            </a:r>
            <a:endParaRPr lang="zh-CN" altLang="en-US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583784" y="1203598"/>
            <a:ext cx="1793875" cy="1792287"/>
          </a:xfrm>
          <a:prstGeom prst="ellipse">
            <a:avLst/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巩固党的领导</a:t>
            </a:r>
            <a:endParaRPr lang="zh-CN" altLang="en-US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81884" y="1544910"/>
            <a:ext cx="1420813" cy="1173163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kern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认真学习习近平讲话内容</a:t>
            </a:r>
            <a:endParaRPr lang="zh-CN" altLang="en-US" sz="2000" b="1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下箭头 25"/>
          <p:cNvSpPr>
            <a:spLocks noChangeArrowheads="1"/>
          </p:cNvSpPr>
          <p:nvPr/>
        </p:nvSpPr>
        <p:spPr bwMode="auto">
          <a:xfrm>
            <a:off x="4415259" y="3032398"/>
            <a:ext cx="804863" cy="5556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638151" y="3147814"/>
            <a:ext cx="1482725" cy="10332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派品行。要心存敬畏、手握戒尺，廉洁从政、从严治家，筑牢拒腐防变的防线。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6012160" y="3208139"/>
            <a:ext cx="2293491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做社会主义核心价值观的模范践行者，做良好社会风气的引领者，做家庭美德、职业道德、社会公德守护者。道德品行不端，必然导致党风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273203" y="3714976"/>
            <a:ext cx="1125537" cy="75713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灵活运用学习落实</a:t>
            </a:r>
            <a:endParaRPr lang="zh-CN" altLang="en-US" sz="18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648530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006"/>
            <a:ext cx="9150921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996532"/>
            <a:ext cx="1725732" cy="1731170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25550" y="2762451"/>
            <a:ext cx="558618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dist"/>
            <a:r>
              <a:rPr lang="zh-CN" altLang="en-US" sz="4000" b="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四讲四有合格党员内容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447236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141472" y="1122065"/>
            <a:ext cx="924645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+mn-ea"/>
              </a:rPr>
              <a:t>2</a:t>
            </a:r>
            <a:endParaRPr lang="zh-CN" altLang="en-US" sz="96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3507854"/>
            <a:ext cx="4793334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四讲四有”：讲政治、有信念， 讲规矩、有纪律， 讲道德、有品行， 讲奉献、有作为。</a:t>
            </a:r>
          </a:p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讲政治，有信念。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944488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58888" y="1158873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8352" h="1584176">
                <a:moveTo>
                  <a:pt x="0" y="0"/>
                </a:moveTo>
                <a:lnTo>
                  <a:pt x="3168352" y="0"/>
                </a:lnTo>
                <a:lnTo>
                  <a:pt x="3168352" y="3841"/>
                </a:lnTo>
                <a:cubicBezTo>
                  <a:pt x="2588276" y="310525"/>
                  <a:pt x="2179467" y="897330"/>
                  <a:pt x="2122331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5675263" y="1158873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6201" h="1584176">
                <a:moveTo>
                  <a:pt x="0" y="0"/>
                </a:moveTo>
                <a:lnTo>
                  <a:pt x="3166201" y="0"/>
                </a:lnTo>
                <a:lnTo>
                  <a:pt x="3166201" y="1584176"/>
                </a:lnTo>
                <a:lnTo>
                  <a:pt x="1053993" y="1584176"/>
                </a:lnTo>
                <a:cubicBezTo>
                  <a:pt x="996594" y="894244"/>
                  <a:pt x="584367" y="305252"/>
                  <a:pt x="0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1658888" y="2690810"/>
            <a:ext cx="2524125" cy="1270000"/>
          </a:xfrm>
          <a:custGeom>
            <a:avLst/>
            <a:gdLst/>
            <a:ahLst/>
            <a:cxnLst/>
            <a:rect l="l" t="t" r="r" b="b"/>
            <a:pathLst>
              <a:path w="3149815" h="1584176">
                <a:moveTo>
                  <a:pt x="0" y="0"/>
                </a:moveTo>
                <a:lnTo>
                  <a:pt x="2121681" y="0"/>
                </a:lnTo>
                <a:cubicBezTo>
                  <a:pt x="2173814" y="685187"/>
                  <a:pt x="2576164" y="1272266"/>
                  <a:pt x="3149815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5695901" y="2690810"/>
            <a:ext cx="2516187" cy="1270000"/>
          </a:xfrm>
          <a:custGeom>
            <a:avLst/>
            <a:gdLst/>
            <a:ahLst/>
            <a:cxnLst/>
            <a:rect l="l" t="t" r="r" b="b"/>
            <a:pathLst>
              <a:path w="3139691" h="1584176">
                <a:moveTo>
                  <a:pt x="1028133" y="0"/>
                </a:moveTo>
                <a:lnTo>
                  <a:pt x="3139691" y="0"/>
                </a:lnTo>
                <a:lnTo>
                  <a:pt x="3139691" y="1584176"/>
                </a:lnTo>
                <a:lnTo>
                  <a:pt x="0" y="1584176"/>
                </a:lnTo>
                <a:cubicBezTo>
                  <a:pt x="573650" y="1272266"/>
                  <a:pt x="976000" y="685187"/>
                  <a:pt x="1028133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3563888" y="1174748"/>
            <a:ext cx="2792413" cy="2794000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175" algn="ctr">
            <a:solidFill>
              <a:srgbClr val="D7D7D7"/>
            </a:solidFill>
            <a:round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2700" dirty="0" smtClean="0">
                <a:solidFill>
                  <a:srgbClr val="F2F2F2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合格党员内容要点</a:t>
            </a:r>
            <a:endParaRPr lang="zh-CN" altLang="en-US" sz="2700" b="1" dirty="0">
              <a:solidFill>
                <a:srgbClr val="F2F2F2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735088" y="1327148"/>
            <a:ext cx="1600200" cy="61369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</a:rPr>
              <a:t>以尊崇党章、遵守党规为基本要求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735088" y="2851148"/>
            <a:ext cx="1600200" cy="116769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</a:rPr>
              <a:t>进一步增强政治意识、大局意识、核心意识、看齐意识，坚定正确政治方向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535688" y="1325560"/>
            <a:ext cx="1600200" cy="61369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</a:rPr>
              <a:t>提高党性觉悟，进一步树立清风正气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535688" y="2849560"/>
            <a:ext cx="1600200" cy="915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50000"/>
              </a:lnSpc>
              <a:buClrTx/>
              <a:buSzTx/>
            </a:pPr>
            <a:r>
              <a:rPr lang="zh-CN" altLang="en-US" sz="1200" b="0" dirty="0">
                <a:solidFill>
                  <a:srgbClr val="4D4D4D"/>
                </a:solidFill>
                <a:latin typeface="+mn-ea"/>
                <a:ea typeface="+mn-ea"/>
              </a:rPr>
              <a:t>进一步强化宗旨观念，勇于担当作为，在生产</a:t>
            </a:r>
            <a:endParaRPr lang="zh-CN" altLang="en-US" sz="1200" b="0" dirty="0">
              <a:solidFill>
                <a:srgbClr val="4D4D4D"/>
              </a:solidFill>
              <a:latin typeface="+mn-ea"/>
              <a:ea typeface="+mn-ea"/>
            </a:endParaRPr>
          </a:p>
        </p:txBody>
      </p:sp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四讲四有合格党员内容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806763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44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四讲四有合格党员内容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80122" y="3358880"/>
            <a:ext cx="1226315" cy="91276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党中央强调守纪律、讲规矩，切中了时弊，抓住了根本，有着很强的现实针对性。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4828791" y="1270862"/>
            <a:ext cx="1373897" cy="137273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4927822" y="1366988"/>
            <a:ext cx="1168256" cy="11688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5075873" y="1514912"/>
            <a:ext cx="872154" cy="8719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108"/>
          <p:cNvSpPr>
            <a:spLocks/>
          </p:cNvSpPr>
          <p:nvPr/>
        </p:nvSpPr>
        <p:spPr bwMode="auto">
          <a:xfrm rot="16200000">
            <a:off x="2977439" y="851187"/>
            <a:ext cx="1791645" cy="179316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09"/>
          <p:cNvSpPr>
            <a:spLocks/>
          </p:cNvSpPr>
          <p:nvPr/>
        </p:nvSpPr>
        <p:spPr bwMode="auto">
          <a:xfrm rot="16200000">
            <a:off x="3103947" y="989274"/>
            <a:ext cx="1523476" cy="1526879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110"/>
          <p:cNvSpPr>
            <a:spLocks noChangeArrowheads="1"/>
          </p:cNvSpPr>
          <p:nvPr/>
        </p:nvSpPr>
        <p:spPr bwMode="auto">
          <a:xfrm rot="16200000">
            <a:off x="3296311" y="1183207"/>
            <a:ext cx="1137342" cy="113901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20"/>
          <p:cNvSpPr>
            <a:spLocks/>
          </p:cNvSpPr>
          <p:nvPr/>
        </p:nvSpPr>
        <p:spPr bwMode="auto">
          <a:xfrm flipV="1">
            <a:off x="4828792" y="2704040"/>
            <a:ext cx="2065992" cy="206423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121"/>
          <p:cNvSpPr>
            <a:spLocks/>
          </p:cNvSpPr>
          <p:nvPr/>
        </p:nvSpPr>
        <p:spPr bwMode="auto">
          <a:xfrm flipV="1">
            <a:off x="4977709" y="2866034"/>
            <a:ext cx="1756759" cy="175769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Oval 122"/>
          <p:cNvSpPr>
            <a:spLocks noChangeArrowheads="1"/>
          </p:cNvSpPr>
          <p:nvPr/>
        </p:nvSpPr>
        <p:spPr bwMode="auto">
          <a:xfrm flipV="1">
            <a:off x="5200340" y="3090093"/>
            <a:ext cx="1311498" cy="131119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24"/>
          <p:cNvSpPr>
            <a:spLocks/>
          </p:cNvSpPr>
          <p:nvPr/>
        </p:nvSpPr>
        <p:spPr bwMode="auto">
          <a:xfrm rot="5400000" flipV="1">
            <a:off x="3235466" y="2703389"/>
            <a:ext cx="1533728" cy="1535032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125"/>
          <p:cNvSpPr>
            <a:spLocks/>
          </p:cNvSpPr>
          <p:nvPr/>
        </p:nvSpPr>
        <p:spPr bwMode="auto">
          <a:xfrm rot="5400000" flipV="1">
            <a:off x="3343762" y="2813135"/>
            <a:ext cx="1304163" cy="13070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Oval 126"/>
          <p:cNvSpPr>
            <a:spLocks noChangeArrowheads="1"/>
          </p:cNvSpPr>
          <p:nvPr/>
        </p:nvSpPr>
        <p:spPr bwMode="auto">
          <a:xfrm rot="5400000" flipV="1">
            <a:off x="3508434" y="2979153"/>
            <a:ext cx="973615" cy="97504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Straight Connector 19"/>
          <p:cNvCxnSpPr/>
          <p:nvPr/>
        </p:nvCxnSpPr>
        <p:spPr>
          <a:xfrm flipH="1" flipV="1">
            <a:off x="2670333" y="1325313"/>
            <a:ext cx="441167" cy="279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21"/>
          <p:cNvCxnSpPr/>
          <p:nvPr/>
        </p:nvCxnSpPr>
        <p:spPr>
          <a:xfrm flipH="1">
            <a:off x="1063935" y="1325313"/>
            <a:ext cx="160639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27"/>
          <p:cNvCxnSpPr/>
          <p:nvPr/>
        </p:nvCxnSpPr>
        <p:spPr>
          <a:xfrm flipH="1">
            <a:off x="2793646" y="3358879"/>
            <a:ext cx="441167" cy="2798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28"/>
          <p:cNvCxnSpPr/>
          <p:nvPr/>
        </p:nvCxnSpPr>
        <p:spPr>
          <a:xfrm flipH="1">
            <a:off x="1362562" y="3638766"/>
            <a:ext cx="1431085" cy="0"/>
          </a:xfrm>
          <a:prstGeom prst="line">
            <a:avLst/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34"/>
          <p:cNvCxnSpPr/>
          <p:nvPr/>
        </p:nvCxnSpPr>
        <p:spPr>
          <a:xfrm flipV="1">
            <a:off x="6096077" y="1310545"/>
            <a:ext cx="441167" cy="27988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135"/>
          <p:cNvCxnSpPr/>
          <p:nvPr/>
        </p:nvCxnSpPr>
        <p:spPr>
          <a:xfrm>
            <a:off x="6537245" y="1310545"/>
            <a:ext cx="1385582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21714" y="930528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政治意识</a:t>
            </a:r>
            <a:endParaRPr lang="id-ID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03617" y="1371197"/>
            <a:ext cx="1380208" cy="497269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高党性觉悟，进一步树立清风正气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03617" y="3253564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大局意识</a:t>
            </a:r>
            <a:endParaRPr lang="id-ID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881405" y="925652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核心意识</a:t>
            </a:r>
            <a:endParaRPr lang="id-ID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219568" y="2954572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看齐意识</a:t>
            </a:r>
            <a:endParaRPr lang="id-ID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65148" y="3666992"/>
            <a:ext cx="1422116" cy="91276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党中央强调守纪律、讲规矩，切中了时弊，抓住了根本，有着很强的现实针对性。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312047" y="1337471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党中央强调守纪律、讲规矩，切中了时弊，抓住了根本，有着很强的现实针对性。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Straight Connector 47"/>
          <p:cNvCxnSpPr/>
          <p:nvPr/>
        </p:nvCxnSpPr>
        <p:spPr>
          <a:xfrm>
            <a:off x="6625200" y="3137939"/>
            <a:ext cx="462583" cy="17972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48"/>
          <p:cNvCxnSpPr/>
          <p:nvPr/>
        </p:nvCxnSpPr>
        <p:spPr>
          <a:xfrm>
            <a:off x="7087783" y="3317662"/>
            <a:ext cx="1654450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20"/>
          <p:cNvGrpSpPr/>
          <p:nvPr/>
        </p:nvGrpSpPr>
        <p:grpSpPr>
          <a:xfrm>
            <a:off x="3663548" y="1590431"/>
            <a:ext cx="354400" cy="377732"/>
            <a:chOff x="7938" y="-1587"/>
            <a:chExt cx="1450975" cy="1547812"/>
          </a:xfrm>
          <a:solidFill>
            <a:schemeClr val="accent1"/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Freeform 11"/>
          <p:cNvSpPr>
            <a:spLocks noEditPoints="1"/>
          </p:cNvSpPr>
          <p:nvPr/>
        </p:nvSpPr>
        <p:spPr bwMode="auto">
          <a:xfrm>
            <a:off x="5355133" y="1790372"/>
            <a:ext cx="313633" cy="35686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Group 59"/>
          <p:cNvGrpSpPr/>
          <p:nvPr/>
        </p:nvGrpSpPr>
        <p:grpSpPr>
          <a:xfrm>
            <a:off x="5627835" y="3571713"/>
            <a:ext cx="456508" cy="475633"/>
            <a:chOff x="-251803" y="2267153"/>
            <a:chExt cx="2078037" cy="2166938"/>
          </a:xfrm>
          <a:solidFill>
            <a:schemeClr val="accent3"/>
          </a:solidFill>
        </p:grpSpPr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97"/>
          <p:cNvGrpSpPr/>
          <p:nvPr/>
        </p:nvGrpSpPr>
        <p:grpSpPr>
          <a:xfrm>
            <a:off x="3818087" y="3362848"/>
            <a:ext cx="368484" cy="259595"/>
            <a:chOff x="3175" y="1588"/>
            <a:chExt cx="1184276" cy="835025"/>
          </a:xfrm>
          <a:solidFill>
            <a:srgbClr val="C00000"/>
          </a:solidFill>
        </p:grpSpPr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821349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 animBg="1"/>
      <p:bldP spid="47" grpId="0" animBg="1"/>
      <p:bldP spid="47" grpId="1" animBg="1"/>
      <p:bldP spid="48" grpId="0" animBg="1"/>
      <p:bldP spid="49" grpId="0" animBg="1"/>
      <p:bldP spid="50" grpId="0" animBg="1"/>
      <p:bldP spid="50" grpId="1" animBg="1"/>
      <p:bldP spid="51" grpId="0" animBg="1"/>
      <p:bldP spid="52" grpId="0" animBg="1"/>
      <p:bldP spid="53" grpId="0" animBg="1"/>
      <p:bldP spid="53" grpId="1" animBg="1"/>
      <p:bldP spid="54" grpId="0" animBg="1"/>
      <p:bldP spid="55" grpId="0" animBg="1"/>
      <p:bldP spid="56" grpId="0" animBg="1"/>
      <p:bldP spid="56" grpId="1" animBg="1"/>
      <p:bldP spid="57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18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四讲四有合格党员内容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 bwMode="auto">
          <a:xfrm flipH="1" flipV="1">
            <a:off x="2286768" y="2798203"/>
            <a:ext cx="2145994" cy="417210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flipH="1" flipV="1">
            <a:off x="2982184" y="1777053"/>
            <a:ext cx="1601359" cy="1229755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 flipH="1" flipV="1">
            <a:off x="4201362" y="1242399"/>
            <a:ext cx="643717" cy="1555804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 bwMode="auto">
          <a:xfrm flipV="1">
            <a:off x="5039007" y="1410451"/>
            <a:ext cx="627312" cy="1494267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 bwMode="auto">
          <a:xfrm flipV="1">
            <a:off x="5147975" y="1890471"/>
            <a:ext cx="1543875" cy="1116337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 bwMode="auto">
          <a:xfrm flipV="1">
            <a:off x="5147975" y="2826575"/>
            <a:ext cx="2047931" cy="347941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 bwMode="auto">
          <a:xfrm>
            <a:off x="1761064" y="2394527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" name="矩形 87"/>
          <p:cNvSpPr>
            <a:spLocks noChangeArrowheads="1"/>
          </p:cNvSpPr>
          <p:nvPr/>
        </p:nvSpPr>
        <p:spPr bwMode="auto">
          <a:xfrm>
            <a:off x="1794197" y="2638739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讲政治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2533241" y="1359413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" name="矩形 87"/>
          <p:cNvSpPr>
            <a:spLocks noChangeArrowheads="1"/>
          </p:cNvSpPr>
          <p:nvPr/>
        </p:nvSpPr>
        <p:spPr bwMode="auto">
          <a:xfrm>
            <a:off x="2566374" y="1603625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讲道德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811366" y="852404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3844499" y="1096616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有文化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5276324" y="883642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5309457" y="1127854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有奉献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361207" y="1359413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9" name="矩形 87"/>
          <p:cNvSpPr>
            <a:spLocks noChangeArrowheads="1"/>
          </p:cNvSpPr>
          <p:nvPr/>
        </p:nvSpPr>
        <p:spPr bwMode="auto">
          <a:xfrm>
            <a:off x="6394340" y="1603625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有作为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903601" y="2387243"/>
            <a:ext cx="779989" cy="779989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936734" y="2631455"/>
            <a:ext cx="7390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有规矩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21"/>
          <p:cNvSpPr txBox="1"/>
          <p:nvPr/>
        </p:nvSpPr>
        <p:spPr>
          <a:xfrm>
            <a:off x="2048181" y="3732724"/>
            <a:ext cx="598165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只有这样，我们党才会更有凝聚力和战斗力，才能成为一个万众归心、坚强有力的大党，才能带领人民在实现中华民族伟大复兴的征程上谱写新的辉煌篇章。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燕尾形 42"/>
          <p:cNvSpPr/>
          <p:nvPr/>
        </p:nvSpPr>
        <p:spPr bwMode="auto">
          <a:xfrm>
            <a:off x="1782018" y="3832464"/>
            <a:ext cx="224893" cy="203250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4201361" y="2436580"/>
            <a:ext cx="1194345" cy="119434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5" name="矩形 87"/>
          <p:cNvSpPr>
            <a:spLocks noChangeArrowheads="1"/>
          </p:cNvSpPr>
          <p:nvPr/>
        </p:nvSpPr>
        <p:spPr bwMode="auto">
          <a:xfrm>
            <a:off x="4301341" y="2802919"/>
            <a:ext cx="994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学习和消化领导讲话核心内容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42" grpId="0"/>
      <p:bldP spid="43" grpId="0" animBg="1"/>
      <p:bldP spid="44" grpId="0" animBg="1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28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四讲四有合格党员内容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 bwMode="auto">
          <a:xfrm flipV="1">
            <a:off x="3743476" y="1889083"/>
            <a:ext cx="2232248" cy="1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 bwMode="auto">
          <a:xfrm>
            <a:off x="5763680" y="1570672"/>
            <a:ext cx="644092" cy="64409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4" name="矩形 87"/>
          <p:cNvSpPr>
            <a:spLocks noChangeArrowheads="1"/>
          </p:cNvSpPr>
          <p:nvPr/>
        </p:nvSpPr>
        <p:spPr bwMode="auto">
          <a:xfrm>
            <a:off x="5838572" y="1781898"/>
            <a:ext cx="4971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6468532" y="1655231"/>
            <a:ext cx="954107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要认真学习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 bwMode="auto">
          <a:xfrm flipV="1">
            <a:off x="3743476" y="2794807"/>
            <a:ext cx="2232248" cy="1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 bwMode="auto">
          <a:xfrm>
            <a:off x="5763680" y="2434768"/>
            <a:ext cx="644092" cy="644092"/>
          </a:xfrm>
          <a:prstGeom prst="ellipse">
            <a:avLst/>
          </a:prstGeom>
          <a:solidFill>
            <a:srgbClr val="FF9900"/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5838572" y="2645994"/>
            <a:ext cx="4971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6468532" y="2519327"/>
            <a:ext cx="126188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要完善工作细节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 bwMode="auto">
          <a:xfrm flipV="1">
            <a:off x="3743476" y="3674734"/>
            <a:ext cx="2232248" cy="1"/>
          </a:xfrm>
          <a:prstGeom prst="straightConnector1">
            <a:avLst/>
          </a:prstGeom>
          <a:ln w="28575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 bwMode="auto">
          <a:xfrm>
            <a:off x="5763680" y="3314695"/>
            <a:ext cx="644092" cy="64409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4" name="矩形 87"/>
          <p:cNvSpPr>
            <a:spLocks noChangeArrowheads="1"/>
          </p:cNvSpPr>
          <p:nvPr/>
        </p:nvSpPr>
        <p:spPr bwMode="auto">
          <a:xfrm>
            <a:off x="5838572" y="3525921"/>
            <a:ext cx="4971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6"/>
          <p:cNvSpPr txBox="1"/>
          <p:nvPr/>
        </p:nvSpPr>
        <p:spPr>
          <a:xfrm>
            <a:off x="6468532" y="339925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加强党的奉献精神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1511228" y="1354648"/>
            <a:ext cx="2736304" cy="2736304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8" name="椭圆 47"/>
          <p:cNvSpPr/>
          <p:nvPr/>
        </p:nvSpPr>
        <p:spPr bwMode="auto">
          <a:xfrm>
            <a:off x="1663628" y="1511215"/>
            <a:ext cx="2423170" cy="242317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bg1">
                <a:lumMod val="9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9" name="TextBox 34"/>
          <p:cNvSpPr txBox="1">
            <a:spLocks noChangeArrowheads="1"/>
          </p:cNvSpPr>
          <p:nvPr/>
        </p:nvSpPr>
        <p:spPr bwMode="auto">
          <a:xfrm>
            <a:off x="1835696" y="2107385"/>
            <a:ext cx="225110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学习四讲四有三点要求</a:t>
            </a:r>
            <a:endParaRPr lang="zh-CN" altLang="en-US" sz="3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/>
      <p:bldP spid="35" grpId="0"/>
      <p:bldP spid="38" grpId="0" animBg="1"/>
      <p:bldP spid="39" grpId="0"/>
      <p:bldP spid="40" grpId="0"/>
      <p:bldP spid="43" grpId="0" animBg="1"/>
      <p:bldP spid="44" grpId="0"/>
      <p:bldP spid="45" grpId="0"/>
      <p:bldP spid="47" grpId="0" animBg="1"/>
      <p:bldP spid="48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四讲四有合格党员内容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6" name="Freeform 14"/>
          <p:cNvSpPr>
            <a:spLocks/>
          </p:cNvSpPr>
          <p:nvPr/>
        </p:nvSpPr>
        <p:spPr bwMode="auto">
          <a:xfrm rot="13500000">
            <a:off x="2702962" y="1976913"/>
            <a:ext cx="920055" cy="1512602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-27545" y="1801955"/>
            <a:ext cx="9280065" cy="2462947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3"/>
          <p:cNvSpPr>
            <a:spLocks/>
          </p:cNvSpPr>
          <p:nvPr/>
        </p:nvSpPr>
        <p:spPr bwMode="auto">
          <a:xfrm>
            <a:off x="5479537" y="2879139"/>
            <a:ext cx="1344434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27"/>
          <p:cNvSpPr>
            <a:spLocks/>
          </p:cNvSpPr>
          <p:nvPr/>
        </p:nvSpPr>
        <p:spPr bwMode="auto">
          <a:xfrm>
            <a:off x="962504" y="2704336"/>
            <a:ext cx="1362945" cy="17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学习教育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2" name="Freeform 13"/>
          <p:cNvSpPr>
            <a:spLocks/>
          </p:cNvSpPr>
          <p:nvPr/>
        </p:nvSpPr>
        <p:spPr bwMode="auto">
          <a:xfrm rot="5910658">
            <a:off x="6060917" y="1802017"/>
            <a:ext cx="1030906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ectangle 27"/>
          <p:cNvSpPr>
            <a:spLocks/>
          </p:cNvSpPr>
          <p:nvPr/>
        </p:nvSpPr>
        <p:spPr bwMode="auto">
          <a:xfrm>
            <a:off x="2199267" y="1928801"/>
            <a:ext cx="1362945" cy="15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巩固知识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1" name="Rectangle 27"/>
          <p:cNvSpPr>
            <a:spLocks/>
          </p:cNvSpPr>
          <p:nvPr/>
        </p:nvSpPr>
        <p:spPr bwMode="auto">
          <a:xfrm>
            <a:off x="4572000" y="1223466"/>
            <a:ext cx="1703425" cy="21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认真落实现实规范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4" name="Rectangle 27"/>
          <p:cNvSpPr>
            <a:spLocks/>
          </p:cNvSpPr>
          <p:nvPr/>
        </p:nvSpPr>
        <p:spPr bwMode="auto">
          <a:xfrm>
            <a:off x="4644008" y="3959771"/>
            <a:ext cx="1362945" cy="17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增强带动能力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7" name="Rectangle 27"/>
          <p:cNvSpPr>
            <a:spLocks/>
          </p:cNvSpPr>
          <p:nvPr/>
        </p:nvSpPr>
        <p:spPr bwMode="auto">
          <a:xfrm>
            <a:off x="6604464" y="3574224"/>
            <a:ext cx="1362945" cy="17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领悟完善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0" name="Rectangle 27"/>
          <p:cNvSpPr>
            <a:spLocks/>
          </p:cNvSpPr>
          <p:nvPr/>
        </p:nvSpPr>
        <p:spPr bwMode="auto">
          <a:xfrm>
            <a:off x="7385519" y="2159571"/>
            <a:ext cx="1362945" cy="17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8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共筑中国梦</a:t>
            </a:r>
            <a:endParaRPr 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91" name="Group 15"/>
          <p:cNvGrpSpPr/>
          <p:nvPr/>
        </p:nvGrpSpPr>
        <p:grpSpPr>
          <a:xfrm>
            <a:off x="6590322" y="2976786"/>
            <a:ext cx="467298" cy="467298"/>
            <a:chOff x="6590322" y="2740893"/>
            <a:chExt cx="467298" cy="467298"/>
          </a:xfrm>
        </p:grpSpPr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Group 1"/>
          <p:cNvGrpSpPr/>
          <p:nvPr/>
        </p:nvGrpSpPr>
        <p:grpSpPr>
          <a:xfrm>
            <a:off x="1066082" y="2054561"/>
            <a:ext cx="465007" cy="467298"/>
            <a:chOff x="1066082" y="1818668"/>
            <a:chExt cx="465007" cy="467298"/>
          </a:xfrm>
        </p:grpSpPr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Group 2"/>
          <p:cNvGrpSpPr/>
          <p:nvPr/>
        </p:nvGrpSpPr>
        <p:grpSpPr>
          <a:xfrm>
            <a:off x="3635896" y="2061023"/>
            <a:ext cx="465007" cy="465007"/>
            <a:chOff x="3635896" y="1825130"/>
            <a:chExt cx="465007" cy="465007"/>
          </a:xfrm>
        </p:grpSpPr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Group 17"/>
          <p:cNvGrpSpPr/>
          <p:nvPr/>
        </p:nvGrpSpPr>
        <p:grpSpPr>
          <a:xfrm>
            <a:off x="6365383" y="1223467"/>
            <a:ext cx="467298" cy="465007"/>
            <a:chOff x="6365383" y="987574"/>
            <a:chExt cx="467298" cy="465007"/>
          </a:xfrm>
        </p:grpSpPr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Group 3"/>
          <p:cNvGrpSpPr/>
          <p:nvPr/>
        </p:nvGrpSpPr>
        <p:grpSpPr>
          <a:xfrm>
            <a:off x="4770914" y="3326814"/>
            <a:ext cx="465007" cy="469589"/>
            <a:chOff x="4770914" y="3090921"/>
            <a:chExt cx="465007" cy="469589"/>
          </a:xfrm>
        </p:grpSpPr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Group 18"/>
          <p:cNvGrpSpPr/>
          <p:nvPr/>
        </p:nvGrpSpPr>
        <p:grpSpPr>
          <a:xfrm>
            <a:off x="7596336" y="1574425"/>
            <a:ext cx="467298" cy="467298"/>
            <a:chOff x="7850778" y="1338532"/>
            <a:chExt cx="467298" cy="467298"/>
          </a:xfrm>
        </p:grpSpPr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483939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 animBg="1"/>
      <p:bldP spid="37" grpId="0" animBg="1"/>
      <p:bldP spid="38" grpId="0" animBg="1"/>
      <p:bldP spid="41" grpId="0"/>
      <p:bldP spid="42" grpId="0" animBg="1"/>
      <p:bldP spid="78" grpId="0"/>
      <p:bldP spid="81" grpId="0"/>
      <p:bldP spid="84" grpId="0"/>
      <p:bldP spid="87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006"/>
            <a:ext cx="9150921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996532"/>
            <a:ext cx="1725732" cy="1731170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42201" y="2829230"/>
            <a:ext cx="450606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dist"/>
            <a:r>
              <a:rPr lang="zh-CN" altLang="en-US" sz="4000" b="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四讲四有合格党员</a:t>
            </a:r>
            <a:endParaRPr lang="zh-CN" altLang="en-US" sz="4000" b="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447236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141472" y="1122065"/>
            <a:ext cx="924645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+mn-ea"/>
              </a:rPr>
              <a:t>3</a:t>
            </a:r>
            <a:endParaRPr lang="zh-CN" altLang="en-US" sz="96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3507854"/>
            <a:ext cx="4793334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四讲四有”：讲政治、有信念， 讲规矩、有纪律， 讲道德、有品行， 讲奉献、有作为。</a:t>
            </a:r>
          </a:p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讲政治，有信念。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944488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42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166523" y="2165060"/>
            <a:ext cx="1396490" cy="727196"/>
            <a:chOff x="2835362" y="2781789"/>
            <a:chExt cx="1712377" cy="990764"/>
          </a:xfrm>
        </p:grpSpPr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2835362" y="3547049"/>
              <a:ext cx="811815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979352" y="2120542"/>
            <a:ext cx="1446323" cy="809418"/>
            <a:chOff x="1648191" y="2732324"/>
            <a:chExt cx="1773483" cy="1102788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1648191" y="3474305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993835" y="2165060"/>
            <a:ext cx="1402422" cy="727196"/>
            <a:chOff x="4662674" y="2781789"/>
            <a:chExt cx="1719651" cy="990764"/>
          </a:xfrm>
        </p:grpSpPr>
        <p:sp>
          <p:nvSpPr>
            <p:cNvPr id="129" name="Freeform 2"/>
            <p:cNvSpPr>
              <a:spLocks/>
            </p:cNvSpPr>
            <p:nvPr/>
          </p:nvSpPr>
          <p:spPr bwMode="auto">
            <a:xfrm flipH="1">
              <a:off x="5579239" y="3547049"/>
              <a:ext cx="803086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0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1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111172" y="2120542"/>
            <a:ext cx="1445135" cy="804080"/>
            <a:chOff x="5780011" y="2732324"/>
            <a:chExt cx="1772026" cy="1095515"/>
          </a:xfrm>
        </p:grpSpPr>
        <p:sp>
          <p:nvSpPr>
            <p:cNvPr id="133" name="Freeform 4"/>
            <p:cNvSpPr>
              <a:spLocks/>
            </p:cNvSpPr>
            <p:nvPr/>
          </p:nvSpPr>
          <p:spPr bwMode="auto">
            <a:xfrm flipH="1">
              <a:off x="6760590" y="3471396"/>
              <a:ext cx="791447" cy="356443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4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5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sp>
        <p:nvSpPr>
          <p:cNvPr id="136" name="Rectangle 20"/>
          <p:cNvSpPr>
            <a:spLocks noChangeArrowheads="1"/>
          </p:cNvSpPr>
          <p:nvPr/>
        </p:nvSpPr>
        <p:spPr bwMode="auto">
          <a:xfrm>
            <a:off x="1147169" y="1295130"/>
            <a:ext cx="227850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边界</a:t>
            </a:r>
            <a:endParaRPr lang="en-US" altLang="zh-CN" sz="16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项重要要求入脑入心，做到明边界、知趋避、守底线；才能不断增强守规矩的自觉性和坚定性，靠制度来规范和约束自己的言行</a:t>
            </a:r>
            <a:endParaRPr lang="en-US" altLang="zh-CN" sz="8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Line 21"/>
          <p:cNvSpPr>
            <a:spLocks noChangeShapeType="1"/>
          </p:cNvSpPr>
          <p:nvPr/>
        </p:nvSpPr>
        <p:spPr bwMode="auto">
          <a:xfrm flipV="1">
            <a:off x="1163172" y="1373693"/>
            <a:ext cx="1" cy="781427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38" name="Rectangle 22"/>
          <p:cNvSpPr>
            <a:spLocks noChangeArrowheads="1"/>
          </p:cNvSpPr>
          <p:nvPr/>
        </p:nvSpPr>
        <p:spPr bwMode="auto">
          <a:xfrm>
            <a:off x="3829069" y="1295130"/>
            <a:ext cx="236357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守</a:t>
            </a:r>
            <a:r>
              <a:rPr lang="zh-CN" altLang="en-US" sz="1600" dirty="0" smtClean="0"/>
              <a:t>底线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五项重要要求入脑入心，做到明边界、知趋避、守底线；才能不断增强守规矩的自觉性和坚定性，靠制度来规范和约束自己的言行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Line 23"/>
          <p:cNvSpPr>
            <a:spLocks noChangeShapeType="1"/>
          </p:cNvSpPr>
          <p:nvPr/>
        </p:nvSpPr>
        <p:spPr bwMode="auto">
          <a:xfrm flipV="1">
            <a:off x="3842161" y="1382858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0" name="Rectangle 24"/>
          <p:cNvSpPr>
            <a:spLocks noChangeArrowheads="1"/>
          </p:cNvSpPr>
          <p:nvPr/>
        </p:nvSpPr>
        <p:spPr bwMode="auto">
          <a:xfrm>
            <a:off x="6125720" y="1295130"/>
            <a:ext cx="2070197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讲</a:t>
            </a:r>
            <a:r>
              <a:rPr lang="zh-CN" altLang="en-US" sz="1600" dirty="0" smtClean="0"/>
              <a:t>道德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五项重要要求入脑入心，做到明边界、知趋避、守底线；才能不断增强守规矩的自觉性和坚定性，靠制度来规范和约束自己的言行</a:t>
            </a:r>
            <a:endParaRPr lang="en-US" altLang="zh-CN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Line 25"/>
          <p:cNvSpPr>
            <a:spLocks noChangeShapeType="1"/>
          </p:cNvSpPr>
          <p:nvPr/>
        </p:nvSpPr>
        <p:spPr bwMode="auto">
          <a:xfrm flipV="1">
            <a:off x="6125719" y="1381549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2" name="Rectangle 26"/>
          <p:cNvSpPr>
            <a:spLocks noChangeArrowheads="1"/>
          </p:cNvSpPr>
          <p:nvPr/>
        </p:nvSpPr>
        <p:spPr bwMode="auto">
          <a:xfrm>
            <a:off x="2624614" y="3286353"/>
            <a:ext cx="142377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知</a:t>
            </a:r>
            <a:r>
              <a:rPr lang="zh-CN" altLang="en-US" sz="1600" dirty="0" smtClean="0"/>
              <a:t>趋避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五项重要要求入脑入心，做到明边界、知趋避、守底线；才能不断增强守规矩的自觉性和坚定性，靠制度来规范和约束自己的言行</a:t>
            </a:r>
            <a:endParaRPr lang="en-US" altLang="zh-CN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Line 27"/>
          <p:cNvSpPr>
            <a:spLocks noChangeShapeType="1"/>
          </p:cNvSpPr>
          <p:nvPr/>
        </p:nvSpPr>
        <p:spPr bwMode="auto">
          <a:xfrm flipV="1">
            <a:off x="2643526" y="2869970"/>
            <a:ext cx="1" cy="810523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4" name="Rectangle 28"/>
          <p:cNvSpPr>
            <a:spLocks noChangeArrowheads="1"/>
          </p:cNvSpPr>
          <p:nvPr/>
        </p:nvSpPr>
        <p:spPr bwMode="auto">
          <a:xfrm>
            <a:off x="5004019" y="3292901"/>
            <a:ext cx="142377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有</a:t>
            </a:r>
            <a:r>
              <a:rPr lang="zh-CN" altLang="en-US" sz="1600" dirty="0" smtClean="0"/>
              <a:t>品行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五项重要要求入脑入心，做到明边界、知趋避、守底线；才能不断增强守规矩的自觉性和坚定性，靠制度来规范和约束自己的言行</a:t>
            </a:r>
            <a:endParaRPr lang="en-US" altLang="zh-CN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Line 29"/>
          <p:cNvSpPr>
            <a:spLocks noChangeShapeType="1"/>
          </p:cNvSpPr>
          <p:nvPr/>
        </p:nvSpPr>
        <p:spPr bwMode="auto">
          <a:xfrm flipV="1">
            <a:off x="5012747" y="2812357"/>
            <a:ext cx="1" cy="875988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6" name="Rectangle 30"/>
          <p:cNvSpPr>
            <a:spLocks noChangeArrowheads="1"/>
          </p:cNvSpPr>
          <p:nvPr/>
        </p:nvSpPr>
        <p:spPr bwMode="auto">
          <a:xfrm>
            <a:off x="7446738" y="3292901"/>
            <a:ext cx="89037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存</a:t>
            </a:r>
            <a:r>
              <a:rPr lang="zh-CN" altLang="en-US" sz="1600" dirty="0" smtClean="0"/>
              <a:t>敬畏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五项重要要求入脑入心，做到明边界、知趋避、守底线；才能不断增强守规矩</a:t>
            </a:r>
            <a:r>
              <a:rPr lang="zh-CN" altLang="en-US" sz="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8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Line 31"/>
          <p:cNvSpPr>
            <a:spLocks noChangeShapeType="1"/>
          </p:cNvSpPr>
          <p:nvPr/>
        </p:nvSpPr>
        <p:spPr bwMode="auto">
          <a:xfrm flipV="1">
            <a:off x="7359446" y="2904013"/>
            <a:ext cx="1" cy="803249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8" name="WordArt 34"/>
          <p:cNvSpPr>
            <a:spLocks noChangeArrowheads="1" noChangeShapeType="1" noTextEdit="1"/>
          </p:cNvSpPr>
          <p:nvPr/>
        </p:nvSpPr>
        <p:spPr bwMode="auto">
          <a:xfrm>
            <a:off x="2844998" y="2623173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2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49" name="WordArt 35"/>
          <p:cNvSpPr>
            <a:spLocks noChangeArrowheads="1" noChangeShapeType="1" noTextEdit="1"/>
          </p:cNvSpPr>
          <p:nvPr/>
        </p:nvSpPr>
        <p:spPr bwMode="auto">
          <a:xfrm>
            <a:off x="4024894" y="2617935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3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0" name="WordArt 36"/>
          <p:cNvSpPr>
            <a:spLocks noChangeArrowheads="1" noChangeShapeType="1" noTextEdit="1"/>
          </p:cNvSpPr>
          <p:nvPr/>
        </p:nvSpPr>
        <p:spPr bwMode="auto">
          <a:xfrm>
            <a:off x="5066578" y="2617935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4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1" name="WordArt 37"/>
          <p:cNvSpPr>
            <a:spLocks noChangeArrowheads="1" noChangeShapeType="1" noTextEdit="1"/>
          </p:cNvSpPr>
          <p:nvPr/>
        </p:nvSpPr>
        <p:spPr bwMode="auto">
          <a:xfrm>
            <a:off x="6192644" y="2623173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5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2" name="Freeform 39"/>
          <p:cNvSpPr>
            <a:spLocks/>
          </p:cNvSpPr>
          <p:nvPr/>
        </p:nvSpPr>
        <p:spPr bwMode="auto">
          <a:xfrm>
            <a:off x="2244892" y="3317778"/>
            <a:ext cx="685722" cy="41147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359446" y="2052454"/>
            <a:ext cx="1466492" cy="936491"/>
            <a:chOff x="7028286" y="2656671"/>
            <a:chExt cx="1798214" cy="1275918"/>
          </a:xfrm>
        </p:grpSpPr>
        <p:sp>
          <p:nvSpPr>
            <p:cNvPr id="154" name="Freeform 5"/>
            <p:cNvSpPr>
              <a:spLocks/>
            </p:cNvSpPr>
            <p:nvPr/>
          </p:nvSpPr>
          <p:spPr bwMode="auto">
            <a:xfrm flipH="1">
              <a:off x="8058331" y="3596514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sp>
        <p:nvSpPr>
          <p:cNvPr id="157" name="WordArt 38"/>
          <p:cNvSpPr>
            <a:spLocks noChangeArrowheads="1" noChangeShapeType="1" noTextEdit="1"/>
          </p:cNvSpPr>
          <p:nvPr/>
        </p:nvSpPr>
        <p:spPr bwMode="auto">
          <a:xfrm>
            <a:off x="7446738" y="2676858"/>
            <a:ext cx="136446" cy="18900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微软雅黑"/>
                <a:ea typeface="微软雅黑"/>
              </a:rPr>
              <a:t>6</a:t>
            </a:r>
            <a:endParaRPr lang="zh-CN" altLang="en-US" sz="3600" kern="1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582681" y="2052454"/>
            <a:ext cx="1574463" cy="939695"/>
            <a:chOff x="251520" y="2656671"/>
            <a:chExt cx="1930608" cy="1280282"/>
          </a:xfrm>
        </p:grpSpPr>
        <p:sp>
          <p:nvSpPr>
            <p:cNvPr id="159" name="Freeform 3"/>
            <p:cNvSpPr>
              <a:spLocks/>
            </p:cNvSpPr>
            <p:nvPr/>
          </p:nvSpPr>
          <p:spPr bwMode="auto">
            <a:xfrm>
              <a:off x="251520" y="3603789"/>
              <a:ext cx="902017" cy="333164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1156447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810189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sp>
        <p:nvSpPr>
          <p:cNvPr id="162" name="WordArt 33"/>
          <p:cNvSpPr>
            <a:spLocks noChangeArrowheads="1" noChangeShapeType="1" noTextEdit="1"/>
          </p:cNvSpPr>
          <p:nvPr/>
        </p:nvSpPr>
        <p:spPr bwMode="auto">
          <a:xfrm>
            <a:off x="1609816" y="2691261"/>
            <a:ext cx="103225" cy="189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微软雅黑"/>
                <a:ea typeface="微软雅黑"/>
              </a:rPr>
              <a:t>1</a:t>
            </a:r>
            <a:endParaRPr lang="zh-CN" altLang="en-US" sz="3600" kern="1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10119583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0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36" grpId="0"/>
      <p:bldP spid="137" grpId="0" animBg="1"/>
      <p:bldP spid="138" grpId="0"/>
      <p:bldP spid="139" grpId="0" animBg="1"/>
      <p:bldP spid="140" grpId="0"/>
      <p:bldP spid="141" grpId="0" animBg="1"/>
      <p:bldP spid="142" grpId="0"/>
      <p:bldP spid="143" grpId="0" animBg="1"/>
      <p:bldP spid="144" grpId="0"/>
      <p:bldP spid="145" grpId="0" animBg="1"/>
      <p:bldP spid="146" grpId="0"/>
      <p:bldP spid="147" grpId="0" animBg="1"/>
      <p:bldP spid="148" grpId="0"/>
      <p:bldP spid="149" grpId="0"/>
      <p:bldP spid="150" grpId="0"/>
      <p:bldP spid="151" grpId="0"/>
      <p:bldP spid="157" grpId="0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15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50438" y="1131530"/>
            <a:ext cx="1940841" cy="194077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33828" y="1014923"/>
            <a:ext cx="2174063" cy="2173985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74896" y="1607384"/>
            <a:ext cx="1691926" cy="1099800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心向群众</a:t>
            </a:r>
            <a:endParaRPr lang="en-US" altLang="zh-CN" sz="2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要始终把人民群众的利益放在第一位为人民服务才是好党员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1344358" y="3421479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itchFamily="34" charset="-122"/>
              </a:rPr>
              <a:t>要始终把人民群众的利益放在第一位为人民服务才是好党员</a:t>
            </a:r>
          </a:p>
        </p:txBody>
      </p:sp>
      <p:sp>
        <p:nvSpPr>
          <p:cNvPr id="20" name="椭圆 19"/>
          <p:cNvSpPr/>
          <p:nvPr/>
        </p:nvSpPr>
        <p:spPr>
          <a:xfrm>
            <a:off x="3861036" y="1131530"/>
            <a:ext cx="1940841" cy="1940771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44425" y="1014923"/>
            <a:ext cx="2174063" cy="2173985"/>
          </a:xfrm>
          <a:prstGeom prst="ellipse">
            <a:avLst/>
          </a:prstGeom>
          <a:noFill/>
          <a:ln>
            <a:solidFill>
              <a:srgbClr val="FF99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85493" y="1607384"/>
            <a:ext cx="1691926" cy="1099800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民服务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要始终把人民群众的利益放在第一位为人民服务才是好党员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3854954" y="3421479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itchFamily="34" charset="-122"/>
              </a:rPr>
              <a:t>要始终把人民群众的利益放在第一位为人民服务才是好党员</a:t>
            </a:r>
            <a:endParaRPr lang="zh-CN" altLang="en-US" sz="1500" dirty="0">
              <a:latin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371634" y="1131530"/>
            <a:ext cx="1940841" cy="194077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255023" y="1014923"/>
            <a:ext cx="2174063" cy="2173985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96090" y="1607384"/>
            <a:ext cx="1691926" cy="1099800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lvl="0" algn="ctr"/>
            <a:r>
              <a:rPr lang="zh-CN" altLang="en-US" sz="2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客服困难</a:t>
            </a:r>
            <a:endParaRPr lang="en-US" altLang="zh-CN" sz="2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要始终把人民群众的利益放在第一位为人民服务才是好党员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6365551" y="3421479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itchFamily="34" charset="-122"/>
              </a:rPr>
              <a:t>要始终把人民群众的利益放在第一位为人民服务才是好党员</a:t>
            </a:r>
            <a:endParaRPr lang="zh-CN" altLang="en-US" sz="1500" dirty="0"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819845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1296988" y="1132384"/>
            <a:ext cx="6659388" cy="30235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727684" y="808348"/>
            <a:ext cx="1764196" cy="612068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2116819" y="871354"/>
            <a:ext cx="101502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25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782366" y="1570603"/>
            <a:ext cx="602999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latin typeface="方正大黑简体" pitchFamily="65" charset="-122"/>
                <a:ea typeface="方正大黑简体" pitchFamily="65" charset="-122"/>
              </a:rPr>
              <a:t>近期，中央办公厅印发</a:t>
            </a:r>
            <a:r>
              <a:rPr lang="en-US" altLang="zh-CN" b="0" dirty="0">
                <a:latin typeface="方正大黑简体" pitchFamily="65" charset="-122"/>
                <a:ea typeface="方正大黑简体" pitchFamily="65" charset="-122"/>
              </a:rPr>
              <a:t>《</a:t>
            </a:r>
            <a:r>
              <a:rPr lang="zh-CN" altLang="en-US" b="0" dirty="0">
                <a:latin typeface="方正大黑简体" pitchFamily="65" charset="-122"/>
                <a:ea typeface="方正大黑简体" pitchFamily="65" charset="-122"/>
              </a:rPr>
              <a:t>关于在全体党员中开展“学党章党规、学系列讲话，做合格党员”学习教育方案</a:t>
            </a:r>
            <a:r>
              <a:rPr lang="en-US" altLang="zh-CN" b="0" dirty="0">
                <a:latin typeface="方正大黑简体" pitchFamily="65" charset="-122"/>
                <a:ea typeface="方正大黑简体" pitchFamily="65" charset="-122"/>
              </a:rPr>
              <a:t>》</a:t>
            </a:r>
            <a:r>
              <a:rPr lang="zh-CN" altLang="en-US" b="0" dirty="0">
                <a:latin typeface="方正大黑简体" pitchFamily="65" charset="-122"/>
                <a:ea typeface="方正大黑简体" pitchFamily="65" charset="-122"/>
              </a:rPr>
              <a:t>并发出通知，并发出通知，要求各地区各部门认真贯彻执行。作为一名合格党员，必须做到“四讲四有”：讲政治、有信念， 讲规矩、有纪律， 讲道德、有品行， 讲奉献、有作为。</a:t>
            </a:r>
            <a:endParaRPr lang="zh-CN" altLang="en-US" b="0" dirty="0"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289356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21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</a:t>
            </a:r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四有合格党员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3650840" y="1104857"/>
            <a:ext cx="2304628" cy="2304628"/>
          </a:xfrm>
          <a:prstGeom prst="ellipse">
            <a:avLst/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828553" y="1282570"/>
            <a:ext cx="1949202" cy="1949202"/>
          </a:xfrm>
          <a:prstGeom prst="ellipse">
            <a:avLst/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4013323" y="1451112"/>
            <a:ext cx="1612118" cy="1612118"/>
          </a:xfrm>
          <a:prstGeom prst="ellipse">
            <a:avLst/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 bwMode="auto">
          <a:xfrm rot="16200000">
            <a:off x="4195797" y="839911"/>
            <a:ext cx="1278972" cy="1137825"/>
          </a:xfrm>
          <a:prstGeom prst="chevron">
            <a:avLst>
              <a:gd name="adj" fmla="val 3521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gray">
          <a:xfrm>
            <a:off x="4266371" y="1288130"/>
            <a:ext cx="10046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群众路线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燕尾形 18"/>
          <p:cNvSpPr/>
          <p:nvPr/>
        </p:nvSpPr>
        <p:spPr bwMode="auto">
          <a:xfrm rot="8674957">
            <a:off x="3427262" y="2269638"/>
            <a:ext cx="1278972" cy="1155776"/>
          </a:xfrm>
          <a:prstGeom prst="chevron">
            <a:avLst>
              <a:gd name="adj" fmla="val 3521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3564810" y="2722552"/>
            <a:ext cx="89794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学习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燕尾形 21"/>
          <p:cNvSpPr/>
          <p:nvPr/>
        </p:nvSpPr>
        <p:spPr bwMode="auto">
          <a:xfrm rot="2139237">
            <a:off x="4927856" y="2249547"/>
            <a:ext cx="1278972" cy="1155776"/>
          </a:xfrm>
          <a:prstGeom prst="chevron">
            <a:avLst>
              <a:gd name="adj" fmla="val 3521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4968717" y="2724808"/>
            <a:ext cx="10401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落实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TextBox 20"/>
          <p:cNvSpPr txBox="1"/>
          <p:nvPr/>
        </p:nvSpPr>
        <p:spPr bwMode="auto">
          <a:xfrm>
            <a:off x="3629971" y="3742080"/>
            <a:ext cx="3158173" cy="819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050" b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群众工作的本质是密切党群干群关系。这就要求镇村干部必须上群众的门、见群众的面、听群众的声，身子沉得下，问题才摸得上。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4013323" y="3518623"/>
            <a:ext cx="16729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落实每一项任务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6" name="TextBox 20"/>
          <p:cNvSpPr txBox="1"/>
          <p:nvPr/>
        </p:nvSpPr>
        <p:spPr bwMode="auto">
          <a:xfrm>
            <a:off x="1766834" y="1537784"/>
            <a:ext cx="1557553" cy="151804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050" b="0" dirty="0"/>
              <a:t>群众工作的本质是密切党群干群关系。这就要求镇村干部必须上群众的门、见群众的面、听群众的声，身子沉得下，问题才摸得上。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789448" y="1338652"/>
            <a:ext cx="16204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学习贯彻党的领导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" name="TextBox 20"/>
          <p:cNvSpPr txBox="1"/>
          <p:nvPr/>
        </p:nvSpPr>
        <p:spPr bwMode="auto">
          <a:xfrm>
            <a:off x="6291743" y="1558286"/>
            <a:ext cx="1646424" cy="151804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050" b="0" dirty="0"/>
              <a:t>群众工作的本质是密切党群干群关系。这就要求镇村干部必须上群众的门、见群众的面、听群众的声，身子沉得下，问题才摸得上。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6240231" y="1285052"/>
            <a:ext cx="1623812" cy="29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全心全意为人民服务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4" grpId="0" animBg="1"/>
      <p:bldP spid="15" grpId="0" animBg="1"/>
      <p:bldP spid="16" grpId="0" animBg="1"/>
      <p:bldP spid="17" grpId="0" animBg="1"/>
      <p:bldP spid="19" grpId="0" animBg="1"/>
      <p:bldP spid="22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28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四讲四有合格党员</a:t>
            </a:r>
            <a:endParaRPr lang="zh-CN" altLang="en-US" sz="2800" b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3765735" y="2415314"/>
            <a:ext cx="635124" cy="635124"/>
          </a:xfrm>
          <a:prstGeom prst="chevron">
            <a:avLst/>
          </a:prstGeom>
          <a:solidFill>
            <a:schemeClr val="bg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" name="燕尾形 29"/>
          <p:cNvSpPr/>
          <p:nvPr/>
        </p:nvSpPr>
        <p:spPr>
          <a:xfrm>
            <a:off x="3333687" y="2416827"/>
            <a:ext cx="635124" cy="635124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1" name="燕尾形 30"/>
          <p:cNvSpPr/>
          <p:nvPr/>
        </p:nvSpPr>
        <p:spPr>
          <a:xfrm>
            <a:off x="2901639" y="2418737"/>
            <a:ext cx="635124" cy="635124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9005917">
            <a:off x="1322947" y="2046109"/>
            <a:ext cx="1843710" cy="1811240"/>
          </a:xfrm>
          <a:custGeom>
            <a:avLst/>
            <a:gdLst/>
            <a:ahLst/>
            <a:cxnLst/>
            <a:rect l="l" t="t" r="r" b="b"/>
            <a:pathLst>
              <a:path w="1734279" h="1717667">
                <a:moveTo>
                  <a:pt x="1212420" y="152024"/>
                </a:moveTo>
                <a:cubicBezTo>
                  <a:pt x="1217532" y="156660"/>
                  <a:pt x="1221756" y="162122"/>
                  <a:pt x="1224582" y="168319"/>
                </a:cubicBezTo>
                <a:cubicBezTo>
                  <a:pt x="1229663" y="170804"/>
                  <a:pt x="1233819" y="174749"/>
                  <a:pt x="1237416" y="179383"/>
                </a:cubicBezTo>
                <a:lnTo>
                  <a:pt x="1380858" y="364166"/>
                </a:lnTo>
                <a:cubicBezTo>
                  <a:pt x="1390204" y="376205"/>
                  <a:pt x="1394109" y="390745"/>
                  <a:pt x="1392514" y="404790"/>
                </a:cubicBezTo>
                <a:cubicBezTo>
                  <a:pt x="1394443" y="408362"/>
                  <a:pt x="1394844" y="412299"/>
                  <a:pt x="1394844" y="416330"/>
                </a:cubicBezTo>
                <a:lnTo>
                  <a:pt x="1394843" y="674381"/>
                </a:lnTo>
                <a:cubicBezTo>
                  <a:pt x="1489202" y="693926"/>
                  <a:pt x="1583561" y="713471"/>
                  <a:pt x="1677919" y="733015"/>
                </a:cubicBezTo>
                <a:cubicBezTo>
                  <a:pt x="1710064" y="739673"/>
                  <a:pt x="1730725" y="771129"/>
                  <a:pt x="1724067" y="803273"/>
                </a:cubicBezTo>
                <a:lnTo>
                  <a:pt x="1724066" y="803272"/>
                </a:lnTo>
                <a:cubicBezTo>
                  <a:pt x="1717408" y="835417"/>
                  <a:pt x="1685952" y="856077"/>
                  <a:pt x="1653808" y="849419"/>
                </a:cubicBezTo>
                <a:lnTo>
                  <a:pt x="1334656" y="783314"/>
                </a:lnTo>
                <a:cubicBezTo>
                  <a:pt x="1317603" y="779782"/>
                  <a:pt x="1303782" y="769271"/>
                  <a:pt x="1295965" y="755140"/>
                </a:cubicBezTo>
                <a:cubicBezTo>
                  <a:pt x="1283553" y="744645"/>
                  <a:pt x="1275968" y="728891"/>
                  <a:pt x="1275968" y="711366"/>
                </a:cubicBezTo>
                <a:lnTo>
                  <a:pt x="1275968" y="519624"/>
                </a:lnTo>
                <a:lnTo>
                  <a:pt x="906856" y="806156"/>
                </a:lnTo>
                <a:lnTo>
                  <a:pt x="1065815" y="1141673"/>
                </a:lnTo>
                <a:cubicBezTo>
                  <a:pt x="1072320" y="1155404"/>
                  <a:pt x="1074348" y="1170104"/>
                  <a:pt x="1071105" y="1183939"/>
                </a:cubicBezTo>
                <a:cubicBezTo>
                  <a:pt x="1072773" y="1191573"/>
                  <a:pt x="1072227" y="1199522"/>
                  <a:pt x="1070359" y="1207468"/>
                </a:cubicBezTo>
                <a:lnTo>
                  <a:pt x="964177" y="1659082"/>
                </a:lnTo>
                <a:cubicBezTo>
                  <a:pt x="954576" y="1699916"/>
                  <a:pt x="913692" y="1725234"/>
                  <a:pt x="872859" y="1715634"/>
                </a:cubicBezTo>
                <a:cubicBezTo>
                  <a:pt x="832025" y="1706033"/>
                  <a:pt x="806707" y="1665149"/>
                  <a:pt x="816307" y="1624316"/>
                </a:cubicBezTo>
                <a:lnTo>
                  <a:pt x="919152" y="1186894"/>
                </a:lnTo>
                <a:lnTo>
                  <a:pt x="694543" y="712807"/>
                </a:lnTo>
                <a:lnTo>
                  <a:pt x="206298" y="912259"/>
                </a:lnTo>
                <a:lnTo>
                  <a:pt x="205161" y="912476"/>
                </a:lnTo>
                <a:cubicBezTo>
                  <a:pt x="201570" y="915619"/>
                  <a:pt x="197179" y="917026"/>
                  <a:pt x="192600" y="918039"/>
                </a:cubicBezTo>
                <a:cubicBezTo>
                  <a:pt x="151643" y="927102"/>
                  <a:pt x="111096" y="901247"/>
                  <a:pt x="102034" y="860290"/>
                </a:cubicBezTo>
                <a:lnTo>
                  <a:pt x="1810" y="407318"/>
                </a:lnTo>
                <a:cubicBezTo>
                  <a:pt x="-7253" y="366361"/>
                  <a:pt x="18602" y="325814"/>
                  <a:pt x="59559" y="316752"/>
                </a:cubicBezTo>
                <a:cubicBezTo>
                  <a:pt x="100515" y="307690"/>
                  <a:pt x="141062" y="333545"/>
                  <a:pt x="150124" y="374501"/>
                </a:cubicBezTo>
                <a:lnTo>
                  <a:pt x="230606" y="738241"/>
                </a:lnTo>
                <a:lnTo>
                  <a:pt x="645176" y="568886"/>
                </a:lnTo>
                <a:cubicBezTo>
                  <a:pt x="647355" y="564266"/>
                  <a:pt x="650942" y="560611"/>
                  <a:pt x="655077" y="557402"/>
                </a:cubicBezTo>
                <a:lnTo>
                  <a:pt x="1080746" y="226967"/>
                </a:lnTo>
                <a:lnTo>
                  <a:pt x="799166" y="128506"/>
                </a:lnTo>
                <a:lnTo>
                  <a:pt x="795830" y="126527"/>
                </a:lnTo>
                <a:cubicBezTo>
                  <a:pt x="715067" y="196803"/>
                  <a:pt x="634305" y="267079"/>
                  <a:pt x="553543" y="337355"/>
                </a:cubicBezTo>
                <a:cubicBezTo>
                  <a:pt x="528779" y="358904"/>
                  <a:pt x="491236" y="356298"/>
                  <a:pt x="469687" y="331533"/>
                </a:cubicBezTo>
                <a:lnTo>
                  <a:pt x="469688" y="331534"/>
                </a:lnTo>
                <a:cubicBezTo>
                  <a:pt x="448139" y="306770"/>
                  <a:pt x="450746" y="269226"/>
                  <a:pt x="475510" y="247677"/>
                </a:cubicBezTo>
                <a:lnTo>
                  <a:pt x="743505" y="14477"/>
                </a:lnTo>
                <a:cubicBezTo>
                  <a:pt x="765419" y="-4592"/>
                  <a:pt x="797339" y="-4746"/>
                  <a:pt x="818596" y="13559"/>
                </a:cubicBezTo>
                <a:cubicBezTo>
                  <a:pt x="825164" y="12925"/>
                  <a:pt x="831849" y="14001"/>
                  <a:pt x="838403" y="16293"/>
                </a:cubicBezTo>
                <a:cubicBezTo>
                  <a:pt x="956310" y="57521"/>
                  <a:pt x="1074215" y="98750"/>
                  <a:pt x="1192122" y="139979"/>
                </a:cubicBezTo>
                <a:cubicBezTo>
                  <a:pt x="1199869" y="142688"/>
                  <a:pt x="1206700" y="146838"/>
                  <a:pt x="1212420" y="152024"/>
                </a:cubicBezTo>
                <a:close/>
                <a:moveTo>
                  <a:pt x="1681771" y="50445"/>
                </a:moveTo>
                <a:cubicBezTo>
                  <a:pt x="1748841" y="113504"/>
                  <a:pt x="1752092" y="218996"/>
                  <a:pt x="1689033" y="286066"/>
                </a:cubicBezTo>
                <a:cubicBezTo>
                  <a:pt x="1625973" y="353135"/>
                  <a:pt x="1520482" y="356387"/>
                  <a:pt x="1453412" y="293327"/>
                </a:cubicBezTo>
                <a:cubicBezTo>
                  <a:pt x="1386342" y="230268"/>
                  <a:pt x="1383091" y="124777"/>
                  <a:pt x="1446150" y="57707"/>
                </a:cubicBezTo>
                <a:cubicBezTo>
                  <a:pt x="1509210" y="-9363"/>
                  <a:pt x="1614701" y="-12614"/>
                  <a:pt x="1681771" y="5044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511323" y="1347614"/>
            <a:ext cx="27798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accent2"/>
                </a:solidFill>
                <a:latin typeface="微软雅黑" pitchFamily="34" charset="-122"/>
                <a:ea typeface="微软雅黑" panose="020B0503020204020204" pitchFamily="34" charset="-122"/>
              </a:rPr>
              <a:t>01</a:t>
            </a: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四讲四有合格党员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13225" y="2441399"/>
            <a:ext cx="27798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rPr>
              <a:t>02</a:t>
            </a:r>
          </a:p>
          <a:p>
            <a:r>
              <a:rPr lang="zh-CN" altLang="en-US" sz="1200" b="0" dirty="0"/>
              <a:t>群众工作的本质是密切党群干群关系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13225" y="3499998"/>
            <a:ext cx="27798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E95332"/>
                </a:solidFill>
                <a:latin typeface="微软雅黑" pitchFamily="34" charset="-122"/>
                <a:ea typeface="微软雅黑" panose="020B0503020204020204" pitchFamily="34" charset="-122"/>
              </a:rPr>
              <a:t>03</a:t>
            </a:r>
            <a:endParaRPr lang="en-US" altLang="zh-CN" sz="1400" b="1" dirty="0">
              <a:solidFill>
                <a:srgbClr val="E95332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0" dirty="0"/>
              <a:t>服务农村勤为民”的志向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829836" y="2200449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4829225" y="3355135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8" name="组合 37"/>
          <p:cNvGrpSpPr/>
          <p:nvPr/>
        </p:nvGrpSpPr>
        <p:grpSpPr>
          <a:xfrm>
            <a:off x="4788024" y="1385556"/>
            <a:ext cx="599448" cy="599448"/>
            <a:chOff x="4499992" y="267494"/>
            <a:chExt cx="599448" cy="599448"/>
          </a:xfrm>
        </p:grpSpPr>
        <p:grpSp>
          <p:nvGrpSpPr>
            <p:cNvPr id="39" name="组合 38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03454" y="2441399"/>
            <a:ext cx="599448" cy="599448"/>
            <a:chOff x="5418452" y="307702"/>
            <a:chExt cx="599448" cy="599448"/>
          </a:xfrm>
        </p:grpSpPr>
        <p:grpSp>
          <p:nvGrpSpPr>
            <p:cNvPr id="46" name="组合 45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821209" y="3479054"/>
            <a:ext cx="599448" cy="599448"/>
            <a:chOff x="6516216" y="334289"/>
            <a:chExt cx="599448" cy="599448"/>
          </a:xfrm>
        </p:grpSpPr>
        <p:grpSp>
          <p:nvGrpSpPr>
            <p:cNvPr id="73" name="组合 72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006"/>
            <a:ext cx="9150921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996532"/>
            <a:ext cx="1725732" cy="1731170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42201" y="2829230"/>
            <a:ext cx="450606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dist"/>
            <a:r>
              <a:rPr lang="zh-CN" altLang="en-US" sz="4000" b="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四讲四有心得体会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447236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141472" y="1122065"/>
            <a:ext cx="924645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+mn-ea"/>
              </a:rPr>
              <a:t>4</a:t>
            </a:r>
            <a:endParaRPr lang="zh-CN" altLang="en-US" sz="96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3507854"/>
            <a:ext cx="4793334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四讲四有”：讲政治、有信念， 讲规矩、有纪律， 讲道德、有品行， 讲奉献、有作为。</a:t>
            </a:r>
          </a:p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讲政治，有信念。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944488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i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四讲四有心得体会</a:t>
            </a:r>
            <a:endParaRPr lang="zh-CN" altLang="en-US" sz="2800" b="0" i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4985348" y="1038825"/>
            <a:ext cx="1748726" cy="1086932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开展“四讲”活动的主要内容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011594" y="894809"/>
            <a:ext cx="1829738" cy="123094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学习“四讲”是我们工作的指导思想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985348" y="3329959"/>
            <a:ext cx="1603467" cy="1086931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统一认识，强化执行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3011594" y="3329959"/>
            <a:ext cx="1788610" cy="1086931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“四讲”活动的核心目标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2"/>
          <p:cNvSpPr>
            <a:spLocks/>
          </p:cNvSpPr>
          <p:nvPr/>
        </p:nvSpPr>
        <p:spPr bwMode="auto">
          <a:xfrm>
            <a:off x="4082660" y="1985735"/>
            <a:ext cx="1435089" cy="1436989"/>
          </a:xfrm>
          <a:custGeom>
            <a:avLst/>
            <a:gdLst>
              <a:gd name="T0" fmla="*/ 0 w 1302418"/>
              <a:gd name="T1" fmla="*/ 0 h 1302419"/>
              <a:gd name="T2" fmla="*/ 1302418 w 1302418"/>
              <a:gd name="T3" fmla="*/ 1302419 h 1302419"/>
            </a:gdLst>
            <a:ahLst/>
            <a:cxnLst/>
            <a:rect l="T0" t="T1" r="T2" b="T3"/>
            <a:pathLst>
              <a:path w="1302418" h="1302419">
                <a:moveTo>
                  <a:pt x="0" y="0"/>
                </a:moveTo>
                <a:lnTo>
                  <a:pt x="325500" y="106"/>
                </a:lnTo>
                <a:lnTo>
                  <a:pt x="244151" y="81454"/>
                </a:lnTo>
                <a:lnTo>
                  <a:pt x="406953" y="244256"/>
                </a:lnTo>
                <a:lnTo>
                  <a:pt x="650999" y="211"/>
                </a:lnTo>
                <a:lnTo>
                  <a:pt x="895202" y="244414"/>
                </a:lnTo>
                <a:lnTo>
                  <a:pt x="1057899" y="81717"/>
                </a:lnTo>
                <a:lnTo>
                  <a:pt x="976498" y="316"/>
                </a:lnTo>
                <a:lnTo>
                  <a:pt x="1301997" y="422"/>
                </a:lnTo>
                <a:lnTo>
                  <a:pt x="1302102" y="325921"/>
                </a:lnTo>
                <a:lnTo>
                  <a:pt x="1220701" y="244520"/>
                </a:lnTo>
                <a:lnTo>
                  <a:pt x="1058004" y="407217"/>
                </a:lnTo>
                <a:lnTo>
                  <a:pt x="1302208" y="651420"/>
                </a:lnTo>
                <a:lnTo>
                  <a:pt x="1058162" y="895466"/>
                </a:lnTo>
                <a:lnTo>
                  <a:pt x="1220964" y="1058268"/>
                </a:lnTo>
                <a:lnTo>
                  <a:pt x="1302313" y="976919"/>
                </a:lnTo>
                <a:lnTo>
                  <a:pt x="1302418" y="1302419"/>
                </a:lnTo>
                <a:lnTo>
                  <a:pt x="976919" y="1302313"/>
                </a:lnTo>
                <a:lnTo>
                  <a:pt x="1058267" y="1220965"/>
                </a:lnTo>
                <a:lnTo>
                  <a:pt x="895465" y="1058163"/>
                </a:lnTo>
                <a:lnTo>
                  <a:pt x="651420" y="1302208"/>
                </a:lnTo>
                <a:lnTo>
                  <a:pt x="407216" y="1058005"/>
                </a:lnTo>
                <a:lnTo>
                  <a:pt x="244519" y="1220702"/>
                </a:lnTo>
                <a:lnTo>
                  <a:pt x="325921" y="1302103"/>
                </a:lnTo>
                <a:lnTo>
                  <a:pt x="421" y="1301998"/>
                </a:lnTo>
                <a:lnTo>
                  <a:pt x="316" y="976498"/>
                </a:lnTo>
                <a:lnTo>
                  <a:pt x="81717" y="1057899"/>
                </a:lnTo>
                <a:lnTo>
                  <a:pt x="244414" y="895202"/>
                </a:lnTo>
                <a:lnTo>
                  <a:pt x="210" y="650999"/>
                </a:lnTo>
                <a:lnTo>
                  <a:pt x="244256" y="406953"/>
                </a:lnTo>
                <a:lnTo>
                  <a:pt x="81454" y="244151"/>
                </a:lnTo>
                <a:lnTo>
                  <a:pt x="105" y="3255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体会</a:t>
            </a:r>
            <a:endParaRPr lang="zh-CN" altLang="en-US" sz="2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34074" y="1231358"/>
            <a:ext cx="2005624" cy="1194511"/>
          </a:xfrm>
          <a:prstGeom prst="rect">
            <a:avLst/>
          </a:prstGeom>
          <a:noFill/>
        </p:spPr>
        <p:txBody>
          <a:bodyPr lIns="100790" tIns="50396" rIns="100790" bIns="50396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/>
              <a:t>“四讲”活动是贯穿公司各项经营发展目标全过程的一项重要工作，要结合实际</a:t>
            </a:r>
            <a:r>
              <a:rPr lang="zh-CN" altLang="en-US" sz="1400" dirty="0" smtClean="0"/>
              <a:t>、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86235" y="2898611"/>
            <a:ext cx="1802189" cy="1502160"/>
          </a:xfrm>
          <a:prstGeom prst="rect">
            <a:avLst/>
          </a:prstGeom>
          <a:noFill/>
        </p:spPr>
        <p:txBody>
          <a:bodyPr wrap="square" lIns="100790" tIns="50396" rIns="100790" bIns="50396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/>
              <a:t>通过开展“四讲”活动，进一步加深对当前国际国内经济形势和公司经营发展目标的认识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03647" y="2596277"/>
            <a:ext cx="1607948" cy="2062313"/>
          </a:xfrm>
          <a:prstGeom prst="rect">
            <a:avLst/>
          </a:prstGeom>
          <a:noFill/>
        </p:spPr>
        <p:txBody>
          <a:bodyPr wrap="square" lIns="100790" tIns="50396" rIns="100790" bIns="50396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/>
              <a:t>“四讲”活动的核心目标是：持续改进、创新发展，全面实现公司各项经营发展目标。具体要达到以下目标：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03648" y="1135091"/>
            <a:ext cx="1607946" cy="1222083"/>
          </a:xfrm>
          <a:prstGeom prst="rect">
            <a:avLst/>
          </a:prstGeom>
          <a:noFill/>
        </p:spPr>
        <p:txBody>
          <a:bodyPr wrap="square" lIns="100790" tIns="50396" rIns="100790" bIns="50396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/>
              <a:t>进一步改革创新，激发斗志，不断增强各级党组织的创造力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 animBg="1"/>
      <p:bldP spid="24" grpId="0" animBg="1"/>
      <p:bldP spid="25" grpId="0" animBg="1"/>
      <p:bldP spid="26" grpId="0" animBg="1"/>
      <p:bldP spid="27" grpId="0" animBg="1"/>
      <p:bldP spid="28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78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i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四讲四有心得体会</a:t>
            </a:r>
            <a:endParaRPr lang="zh-CN" altLang="en-US" sz="2800" b="0" i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8" name="泪滴形 17"/>
          <p:cNvSpPr/>
          <p:nvPr/>
        </p:nvSpPr>
        <p:spPr bwMode="auto">
          <a:xfrm rot="8134296">
            <a:off x="2967957" y="2223709"/>
            <a:ext cx="1539234" cy="1539234"/>
          </a:xfrm>
          <a:prstGeom prst="teardrop">
            <a:avLst>
              <a:gd name="adj" fmla="val 103571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9" name="泪滴形 18"/>
          <p:cNvSpPr/>
          <p:nvPr/>
        </p:nvSpPr>
        <p:spPr bwMode="auto">
          <a:xfrm rot="8134296">
            <a:off x="1297862" y="1080133"/>
            <a:ext cx="1843187" cy="1843187"/>
          </a:xfrm>
          <a:prstGeom prst="teardrop">
            <a:avLst>
              <a:gd name="adj" fmla="val 103571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1546548" y="1347445"/>
            <a:ext cx="1345813" cy="1345813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6" name="矩形 87"/>
          <p:cNvSpPr>
            <a:spLocks noChangeArrowheads="1"/>
          </p:cNvSpPr>
          <p:nvPr/>
        </p:nvSpPr>
        <p:spPr bwMode="auto">
          <a:xfrm>
            <a:off x="1702249" y="1645919"/>
            <a:ext cx="1034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400" dirty="0"/>
              <a:t>统一认识</a:t>
            </a:r>
            <a:endParaRPr lang="en-US" altLang="zh-CN" sz="24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186197" y="2481041"/>
            <a:ext cx="1078691" cy="1078691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3384592" y="2778607"/>
            <a:ext cx="694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 smtClean="0">
                <a:latin typeface="微软雅黑" pitchFamily="34" charset="-122"/>
                <a:ea typeface="微软雅黑" pitchFamily="34" charset="-122"/>
              </a:rPr>
              <a:t>认真执行</a:t>
            </a:r>
            <a:endParaRPr lang="zh-CN" altLang="en-US" sz="12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 bwMode="auto">
          <a:xfrm>
            <a:off x="3706733" y="1495056"/>
            <a:ext cx="3632412" cy="57606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64888" y="1525887"/>
            <a:ext cx="153007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单击添加段落</a:t>
            </a: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添加段落</a:t>
            </a: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4572642" y="2809829"/>
            <a:ext cx="3632412" cy="57606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30797" y="2840660"/>
            <a:ext cx="153007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单击添加段落</a:t>
            </a: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添加段落</a:t>
            </a:r>
            <a:r>
              <a:rPr lang="zh-CN" altLang="en-US" sz="1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18" grpId="0" animBg="1"/>
      <p:bldP spid="19" grpId="0" animBg="1"/>
      <p:bldP spid="36" grpId="0"/>
      <p:bldP spid="38" grpId="0"/>
      <p:bldP spid="39" grpId="0" animBg="1"/>
      <p:bldP spid="40" grpId="0"/>
      <p:bldP spid="41" grpId="0" animBg="1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32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i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四讲四有心得体会</a:t>
            </a:r>
            <a:endParaRPr lang="zh-CN" altLang="en-US" sz="2800" b="0" i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52" name="箭头1"/>
          <p:cNvSpPr/>
          <p:nvPr/>
        </p:nvSpPr>
        <p:spPr>
          <a:xfrm flipV="1">
            <a:off x="2147888" y="2955329"/>
            <a:ext cx="584200" cy="193675"/>
          </a:xfrm>
          <a:prstGeom prst="triangl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3" name="箭头2"/>
          <p:cNvSpPr/>
          <p:nvPr/>
        </p:nvSpPr>
        <p:spPr>
          <a:xfrm flipV="1">
            <a:off x="4230688" y="2955329"/>
            <a:ext cx="584200" cy="193675"/>
          </a:xfrm>
          <a:prstGeom prst="triangl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4" name="箭头3"/>
          <p:cNvSpPr/>
          <p:nvPr/>
        </p:nvSpPr>
        <p:spPr>
          <a:xfrm flipV="1">
            <a:off x="6362700" y="2955329"/>
            <a:ext cx="584200" cy="193675"/>
          </a:xfrm>
          <a:prstGeom prst="triangle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5" name="标题1"/>
          <p:cNvSpPr/>
          <p:nvPr/>
        </p:nvSpPr>
        <p:spPr>
          <a:xfrm>
            <a:off x="1568450" y="1350367"/>
            <a:ext cx="1841500" cy="1398587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标题2"/>
          <p:cNvSpPr/>
          <p:nvPr/>
        </p:nvSpPr>
        <p:spPr>
          <a:xfrm>
            <a:off x="3651250" y="1350367"/>
            <a:ext cx="1841500" cy="1398587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标题3"/>
          <p:cNvSpPr/>
          <p:nvPr/>
        </p:nvSpPr>
        <p:spPr>
          <a:xfrm>
            <a:off x="5734050" y="1350367"/>
            <a:ext cx="1841500" cy="1398587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标题4"/>
          <p:cNvSpPr/>
          <p:nvPr/>
        </p:nvSpPr>
        <p:spPr>
          <a:xfrm>
            <a:off x="1568450" y="3425229"/>
            <a:ext cx="5997575" cy="874713"/>
          </a:xfrm>
          <a:custGeom>
            <a:avLst/>
            <a:gdLst/>
            <a:ahLst/>
            <a:cxnLst/>
            <a:rect l="l" t="t" r="r" b="b"/>
            <a:pathLst>
              <a:path w="5997412" h="873554">
                <a:moveTo>
                  <a:pt x="0" y="0"/>
                </a:moveTo>
                <a:lnTo>
                  <a:pt x="5997412" y="0"/>
                </a:lnTo>
                <a:lnTo>
                  <a:pt x="5997412" y="436777"/>
                </a:lnTo>
                <a:lnTo>
                  <a:pt x="2998706" y="873554"/>
                </a:lnTo>
                <a:lnTo>
                  <a:pt x="0" y="436777"/>
                </a:lnTo>
                <a:close/>
              </a:path>
            </a:pathLst>
          </a:cu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en-US" altLang="zh-CN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111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i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四讲四有心得体会</a:t>
            </a:r>
            <a:endParaRPr lang="zh-CN" altLang="en-US" sz="2800" b="0" i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2177860" y="1029729"/>
            <a:ext cx="5499674" cy="46805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55112" y="1073049"/>
            <a:ext cx="507786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chemeClr val="bg1"/>
                </a:solidFill>
              </a:rPr>
              <a:t>领导带头，全员</a:t>
            </a:r>
            <a:r>
              <a:rPr lang="zh-CN" altLang="en-US" dirty="0" smtClean="0">
                <a:solidFill>
                  <a:schemeClr val="bg1"/>
                </a:solidFill>
              </a:rPr>
              <a:t>参加  齐抓共管</a:t>
            </a:r>
            <a:r>
              <a:rPr lang="zh-CN" altLang="en-US" dirty="0">
                <a:solidFill>
                  <a:schemeClr val="bg1"/>
                </a:solidFill>
              </a:rPr>
              <a:t>，解决问题</a:t>
            </a:r>
            <a:endParaRPr lang="en-US" altLang="zh-CN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1889828" y="2379642"/>
            <a:ext cx="5787706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菱形 41"/>
          <p:cNvSpPr/>
          <p:nvPr/>
        </p:nvSpPr>
        <p:spPr bwMode="auto">
          <a:xfrm>
            <a:off x="1673804" y="1816452"/>
            <a:ext cx="1152128" cy="1152128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3" name="矩形 87"/>
          <p:cNvSpPr>
            <a:spLocks noChangeArrowheads="1"/>
          </p:cNvSpPr>
          <p:nvPr/>
        </p:nvSpPr>
        <p:spPr bwMode="auto">
          <a:xfrm>
            <a:off x="1889828" y="2254016"/>
            <a:ext cx="8099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领导带头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菱形 43"/>
          <p:cNvSpPr/>
          <p:nvPr/>
        </p:nvSpPr>
        <p:spPr bwMode="auto">
          <a:xfrm>
            <a:off x="3429062" y="1816452"/>
            <a:ext cx="1152128" cy="1152128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5" name="矩形 87"/>
          <p:cNvSpPr>
            <a:spLocks noChangeArrowheads="1"/>
          </p:cNvSpPr>
          <p:nvPr/>
        </p:nvSpPr>
        <p:spPr bwMode="auto">
          <a:xfrm>
            <a:off x="3645086" y="2254016"/>
            <a:ext cx="92691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全员参加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菱形 45"/>
          <p:cNvSpPr/>
          <p:nvPr/>
        </p:nvSpPr>
        <p:spPr bwMode="auto">
          <a:xfrm>
            <a:off x="5157254" y="1816452"/>
            <a:ext cx="1152128" cy="1152128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7" name="矩形 87"/>
          <p:cNvSpPr>
            <a:spLocks noChangeArrowheads="1"/>
          </p:cNvSpPr>
          <p:nvPr/>
        </p:nvSpPr>
        <p:spPr bwMode="auto">
          <a:xfrm>
            <a:off x="5373278" y="2254016"/>
            <a:ext cx="854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dirty="0"/>
              <a:t>齐抓共管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菱形 47"/>
          <p:cNvSpPr/>
          <p:nvPr/>
        </p:nvSpPr>
        <p:spPr bwMode="auto">
          <a:xfrm>
            <a:off x="6912512" y="1816452"/>
            <a:ext cx="1152128" cy="1152128"/>
          </a:xfrm>
          <a:prstGeom prst="diamon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9" name="矩形 87"/>
          <p:cNvSpPr>
            <a:spLocks noChangeArrowheads="1"/>
          </p:cNvSpPr>
          <p:nvPr/>
        </p:nvSpPr>
        <p:spPr bwMode="auto">
          <a:xfrm>
            <a:off x="7128536" y="2254016"/>
            <a:ext cx="8563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dirty="0"/>
              <a:t>解决问题</a:t>
            </a: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003219" y="3187438"/>
            <a:ext cx="5981653" cy="1444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开展“四讲”活动，公司党总支牵头负责，党政齐抓共管，要着力解决不适应、不符合公司经营发展目标的突出问题，着力解决影响和制约公司创新发展的突出问题，着力解决基层党组织建设中存在的突出问题，着力解决领导班子及成员存在的突出问题。</a:t>
            </a:r>
            <a:br>
              <a:rPr lang="zh-CN" altLang="en-US" sz="1200" dirty="0"/>
            </a:br>
            <a:r>
              <a:rPr lang="zh-CN" altLang="en-US" sz="1200" dirty="0"/>
              <a:t/>
            </a:r>
            <a:br>
              <a:rPr lang="zh-CN" altLang="en-US" sz="1200" dirty="0"/>
            </a:b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燕尾形 50"/>
          <p:cNvSpPr/>
          <p:nvPr/>
        </p:nvSpPr>
        <p:spPr bwMode="auto">
          <a:xfrm>
            <a:off x="1737056" y="3287178"/>
            <a:ext cx="224893" cy="203250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39" grpId="0" animBg="1"/>
      <p:bldP spid="40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/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sp>
        <p:nvSpPr>
          <p:cNvPr id="99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sz="2800" b="0" i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四讲四有心得体会</a:t>
            </a:r>
            <a:endParaRPr lang="zh-CN" altLang="en-US" sz="2800" b="0" i="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59631" y="3795886"/>
            <a:ext cx="7189539" cy="975060"/>
            <a:chOff x="-10829" y="3621878"/>
            <a:chExt cx="8460000" cy="720080"/>
          </a:xfrm>
        </p:grpSpPr>
        <p:sp>
          <p:nvSpPr>
            <p:cNvPr id="32" name="矩形 31"/>
            <p:cNvSpPr/>
            <p:nvPr/>
          </p:nvSpPr>
          <p:spPr>
            <a:xfrm>
              <a:off x="-10829" y="3621878"/>
              <a:ext cx="8460000" cy="7200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7350971" y="3762540"/>
              <a:ext cx="964261" cy="295480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2000" b="1" dirty="0" smtClean="0">
                  <a:solidFill>
                    <a:srgbClr val="F2EB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2000" b="1" dirty="0">
                <a:solidFill>
                  <a:srgbClr val="F2EB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圆角矩形 42"/>
            <p:cNvSpPr/>
            <p:nvPr/>
          </p:nvSpPr>
          <p:spPr>
            <a:xfrm>
              <a:off x="209842" y="3868960"/>
              <a:ext cx="273162" cy="208861"/>
            </a:xfrm>
            <a:custGeom>
              <a:avLst/>
              <a:gdLst/>
              <a:ahLst/>
              <a:cxnLst/>
              <a:rect l="l" t="t" r="r" b="b"/>
              <a:pathLst>
                <a:path w="698387" h="533991">
                  <a:moveTo>
                    <a:pt x="141918" y="342270"/>
                  </a:moveTo>
                  <a:cubicBezTo>
                    <a:pt x="137383" y="342270"/>
                    <a:pt x="133706" y="345946"/>
                    <a:pt x="133706" y="350481"/>
                  </a:cubicBezTo>
                  <a:lnTo>
                    <a:pt x="133706" y="383326"/>
                  </a:lnTo>
                  <a:cubicBezTo>
                    <a:pt x="133706" y="387861"/>
                    <a:pt x="137383" y="391538"/>
                    <a:pt x="141918" y="391538"/>
                  </a:cubicBezTo>
                  <a:lnTo>
                    <a:pt x="348961" y="391538"/>
                  </a:lnTo>
                  <a:cubicBezTo>
                    <a:pt x="353496" y="391538"/>
                    <a:pt x="357172" y="387861"/>
                    <a:pt x="357172" y="383326"/>
                  </a:cubicBezTo>
                  <a:lnTo>
                    <a:pt x="357172" y="350481"/>
                  </a:lnTo>
                  <a:cubicBezTo>
                    <a:pt x="357172" y="345946"/>
                    <a:pt x="353496" y="342270"/>
                    <a:pt x="348961" y="342270"/>
                  </a:cubicBezTo>
                  <a:close/>
                  <a:moveTo>
                    <a:pt x="141918" y="269758"/>
                  </a:moveTo>
                  <a:cubicBezTo>
                    <a:pt x="137383" y="269758"/>
                    <a:pt x="133706" y="273435"/>
                    <a:pt x="133706" y="277970"/>
                  </a:cubicBezTo>
                  <a:lnTo>
                    <a:pt x="133706" y="310815"/>
                  </a:lnTo>
                  <a:cubicBezTo>
                    <a:pt x="133706" y="315350"/>
                    <a:pt x="137383" y="319027"/>
                    <a:pt x="141918" y="319027"/>
                  </a:cubicBezTo>
                  <a:lnTo>
                    <a:pt x="563847" y="319027"/>
                  </a:lnTo>
                  <a:cubicBezTo>
                    <a:pt x="568382" y="319027"/>
                    <a:pt x="572059" y="315350"/>
                    <a:pt x="572059" y="310815"/>
                  </a:cubicBezTo>
                  <a:lnTo>
                    <a:pt x="572059" y="277970"/>
                  </a:lnTo>
                  <a:cubicBezTo>
                    <a:pt x="572059" y="273435"/>
                    <a:pt x="568382" y="269758"/>
                    <a:pt x="563847" y="269758"/>
                  </a:cubicBezTo>
                  <a:close/>
                  <a:moveTo>
                    <a:pt x="141918" y="194750"/>
                  </a:moveTo>
                  <a:cubicBezTo>
                    <a:pt x="137383" y="194750"/>
                    <a:pt x="133706" y="198427"/>
                    <a:pt x="133706" y="202962"/>
                  </a:cubicBezTo>
                  <a:lnTo>
                    <a:pt x="133706" y="235806"/>
                  </a:lnTo>
                  <a:cubicBezTo>
                    <a:pt x="133706" y="240341"/>
                    <a:pt x="137383" y="244018"/>
                    <a:pt x="141918" y="244018"/>
                  </a:cubicBezTo>
                  <a:lnTo>
                    <a:pt x="563847" y="244018"/>
                  </a:lnTo>
                  <a:cubicBezTo>
                    <a:pt x="568382" y="244018"/>
                    <a:pt x="572059" y="240341"/>
                    <a:pt x="572059" y="235806"/>
                  </a:cubicBezTo>
                  <a:lnTo>
                    <a:pt x="572059" y="202962"/>
                  </a:lnTo>
                  <a:cubicBezTo>
                    <a:pt x="572059" y="198427"/>
                    <a:pt x="568382" y="194750"/>
                    <a:pt x="563847" y="194750"/>
                  </a:cubicBezTo>
                  <a:close/>
                  <a:moveTo>
                    <a:pt x="150580" y="0"/>
                  </a:moveTo>
                  <a:lnTo>
                    <a:pt x="183426" y="0"/>
                  </a:lnTo>
                  <a:cubicBezTo>
                    <a:pt x="187961" y="0"/>
                    <a:pt x="191637" y="3676"/>
                    <a:pt x="191637" y="8211"/>
                  </a:cubicBezTo>
                  <a:lnTo>
                    <a:pt x="191637" y="54795"/>
                  </a:lnTo>
                  <a:lnTo>
                    <a:pt x="221956" y="54795"/>
                  </a:lnTo>
                  <a:lnTo>
                    <a:pt x="221956" y="8213"/>
                  </a:lnTo>
                  <a:cubicBezTo>
                    <a:pt x="221956" y="3678"/>
                    <a:pt x="225632" y="2"/>
                    <a:pt x="230167" y="2"/>
                  </a:cubicBezTo>
                  <a:lnTo>
                    <a:pt x="263013" y="2"/>
                  </a:lnTo>
                  <a:cubicBezTo>
                    <a:pt x="267548" y="2"/>
                    <a:pt x="271224" y="3678"/>
                    <a:pt x="271224" y="8213"/>
                  </a:cubicBezTo>
                  <a:lnTo>
                    <a:pt x="271224" y="54795"/>
                  </a:lnTo>
                  <a:lnTo>
                    <a:pt x="443202" y="54795"/>
                  </a:lnTo>
                  <a:lnTo>
                    <a:pt x="443202" y="8213"/>
                  </a:lnTo>
                  <a:cubicBezTo>
                    <a:pt x="443202" y="3678"/>
                    <a:pt x="446878" y="2"/>
                    <a:pt x="451413" y="2"/>
                  </a:cubicBezTo>
                  <a:lnTo>
                    <a:pt x="484259" y="2"/>
                  </a:lnTo>
                  <a:cubicBezTo>
                    <a:pt x="488794" y="2"/>
                    <a:pt x="492470" y="3678"/>
                    <a:pt x="492470" y="8213"/>
                  </a:cubicBezTo>
                  <a:lnTo>
                    <a:pt x="492470" y="54795"/>
                  </a:lnTo>
                  <a:lnTo>
                    <a:pt x="522791" y="54795"/>
                  </a:lnTo>
                  <a:lnTo>
                    <a:pt x="522791" y="8214"/>
                  </a:lnTo>
                  <a:cubicBezTo>
                    <a:pt x="522791" y="3679"/>
                    <a:pt x="526467" y="3"/>
                    <a:pt x="531002" y="3"/>
                  </a:cubicBezTo>
                  <a:lnTo>
                    <a:pt x="563848" y="3"/>
                  </a:lnTo>
                  <a:cubicBezTo>
                    <a:pt x="568383" y="3"/>
                    <a:pt x="572059" y="3679"/>
                    <a:pt x="572059" y="8214"/>
                  </a:cubicBezTo>
                  <a:lnTo>
                    <a:pt x="572059" y="54795"/>
                  </a:lnTo>
                  <a:lnTo>
                    <a:pt x="618520" y="54795"/>
                  </a:lnTo>
                  <a:cubicBezTo>
                    <a:pt x="662629" y="54795"/>
                    <a:pt x="698387" y="90553"/>
                    <a:pt x="698387" y="134663"/>
                  </a:cubicBezTo>
                  <a:lnTo>
                    <a:pt x="698387" y="454124"/>
                  </a:lnTo>
                  <a:cubicBezTo>
                    <a:pt x="698387" y="498233"/>
                    <a:pt x="662629" y="533991"/>
                    <a:pt x="618520" y="533991"/>
                  </a:cubicBezTo>
                  <a:lnTo>
                    <a:pt x="79868" y="533991"/>
                  </a:lnTo>
                  <a:cubicBezTo>
                    <a:pt x="35758" y="533991"/>
                    <a:pt x="0" y="498233"/>
                    <a:pt x="0" y="454124"/>
                  </a:cubicBezTo>
                  <a:lnTo>
                    <a:pt x="0" y="134663"/>
                  </a:lnTo>
                  <a:cubicBezTo>
                    <a:pt x="0" y="90553"/>
                    <a:pt x="35758" y="54795"/>
                    <a:pt x="79868" y="54795"/>
                  </a:cubicBezTo>
                  <a:lnTo>
                    <a:pt x="142369" y="54795"/>
                  </a:lnTo>
                  <a:lnTo>
                    <a:pt x="142369" y="8211"/>
                  </a:lnTo>
                  <a:cubicBezTo>
                    <a:pt x="142369" y="3676"/>
                    <a:pt x="146045" y="0"/>
                    <a:pt x="150580" y="0"/>
                  </a:cubicBezTo>
                  <a:close/>
                </a:path>
              </a:pathLst>
            </a:custGeom>
            <a:solidFill>
              <a:srgbClr val="F2EB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77"/>
          <p:cNvSpPr txBox="1">
            <a:spLocks noChangeArrowheads="1"/>
          </p:cNvSpPr>
          <p:nvPr/>
        </p:nvSpPr>
        <p:spPr bwMode="auto">
          <a:xfrm>
            <a:off x="1678932" y="3883101"/>
            <a:ext cx="6120680" cy="87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同志们，开展“四讲”活动，是我们公司当前政治生活中的一件大事，是公司全体员工的一项重要政治任务。让我们严格按照集团公司和济南轻骑的要求，根据公司</a:t>
            </a:r>
            <a:r>
              <a:rPr lang="en-US" altLang="zh-CN" sz="10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开展“四讲”活动实施意见</a:t>
            </a:r>
            <a:r>
              <a:rPr lang="en-US" altLang="zh-CN" sz="10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的部署，把“四讲”活动既生动活泼又扎实有效地开展起来，进一步增强领导干部和全体党员的政治责任感和使命感。</a:t>
            </a:r>
            <a:endParaRPr lang="en-US" altLang="zh-CN" sz="1000" kern="3000" spc="2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2"/>
          <p:cNvSpPr/>
          <p:nvPr/>
        </p:nvSpPr>
        <p:spPr>
          <a:xfrm>
            <a:off x="6738287" y="2064833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52938" y="1005064"/>
            <a:ext cx="1217927" cy="928267"/>
            <a:chOff x="7134225" y="1194073"/>
            <a:chExt cx="1217927" cy="928267"/>
          </a:xfrm>
          <a:solidFill>
            <a:srgbClr val="C00000"/>
          </a:solidFill>
        </p:grpSpPr>
        <p:sp>
          <p:nvSpPr>
            <p:cNvPr id="53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81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kern="3000" spc="2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带头整改</a:t>
              </a:r>
              <a:endParaRPr lang="en-US" altLang="zh-CN" sz="16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圆角矩形 2"/>
          <p:cNvSpPr/>
          <p:nvPr/>
        </p:nvSpPr>
        <p:spPr>
          <a:xfrm>
            <a:off x="5118537" y="2064833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33188" y="1005064"/>
            <a:ext cx="1217927" cy="928267"/>
            <a:chOff x="7134225" y="1194073"/>
            <a:chExt cx="1217927" cy="928267"/>
          </a:xfrm>
          <a:solidFill>
            <a:srgbClr val="C00000"/>
          </a:solidFill>
        </p:grpSpPr>
        <p:sp>
          <p:nvSpPr>
            <p:cNvPr id="30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81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kern="3000" spc="2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带头查摆</a:t>
              </a:r>
              <a:endParaRPr lang="en-US" altLang="zh-CN" sz="16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2"/>
          <p:cNvSpPr/>
          <p:nvPr/>
        </p:nvSpPr>
        <p:spPr>
          <a:xfrm>
            <a:off x="3534361" y="2064833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649012" y="1005064"/>
            <a:ext cx="1217927" cy="928267"/>
            <a:chOff x="7134225" y="1194073"/>
            <a:chExt cx="1217927" cy="928267"/>
          </a:xfrm>
          <a:solidFill>
            <a:srgbClr val="C00000"/>
          </a:solidFill>
        </p:grpSpPr>
        <p:sp>
          <p:nvSpPr>
            <p:cNvPr id="58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81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kern="3000" spc="2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带头分析</a:t>
              </a:r>
              <a:endParaRPr lang="en-US" altLang="zh-CN" sz="16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圆角矩形 2"/>
          <p:cNvSpPr/>
          <p:nvPr/>
        </p:nvSpPr>
        <p:spPr>
          <a:xfrm>
            <a:off x="1734161" y="2064833"/>
            <a:ext cx="1289868" cy="1538426"/>
          </a:xfrm>
          <a:custGeom>
            <a:avLst/>
            <a:gdLst/>
            <a:ahLst/>
            <a:cxnLst/>
            <a:rect l="l" t="t" r="r" b="b"/>
            <a:pathLst>
              <a:path w="1060946" h="1265390">
                <a:moveTo>
                  <a:pt x="1014114" y="8144"/>
                </a:moveTo>
                <a:cubicBezTo>
                  <a:pt x="1028176" y="10400"/>
                  <a:pt x="1041376" y="18021"/>
                  <a:pt x="1050382" y="30471"/>
                </a:cubicBezTo>
                <a:cubicBezTo>
                  <a:pt x="1068395" y="55370"/>
                  <a:pt x="1062812" y="90159"/>
                  <a:pt x="1037913" y="108172"/>
                </a:cubicBezTo>
                <a:lnTo>
                  <a:pt x="676412" y="369690"/>
                </a:lnTo>
                <a:lnTo>
                  <a:pt x="676412" y="800537"/>
                </a:lnTo>
                <a:lnTo>
                  <a:pt x="676412" y="833215"/>
                </a:lnTo>
                <a:lnTo>
                  <a:pt x="676412" y="1209744"/>
                </a:lnTo>
                <a:cubicBezTo>
                  <a:pt x="676412" y="1240476"/>
                  <a:pt x="651498" y="1265390"/>
                  <a:pt x="620766" y="1265390"/>
                </a:cubicBezTo>
                <a:cubicBezTo>
                  <a:pt x="590034" y="1265390"/>
                  <a:pt x="565120" y="1240476"/>
                  <a:pt x="565120" y="1209744"/>
                </a:cubicBezTo>
                <a:lnTo>
                  <a:pt x="565120" y="880238"/>
                </a:lnTo>
                <a:lnTo>
                  <a:pt x="505573" y="880238"/>
                </a:lnTo>
                <a:lnTo>
                  <a:pt x="505573" y="1209744"/>
                </a:lnTo>
                <a:cubicBezTo>
                  <a:pt x="505573" y="1240476"/>
                  <a:pt x="480659" y="1265390"/>
                  <a:pt x="449927" y="1265390"/>
                </a:cubicBezTo>
                <a:cubicBezTo>
                  <a:pt x="419195" y="1265390"/>
                  <a:pt x="394281" y="1240476"/>
                  <a:pt x="394281" y="1209744"/>
                </a:cubicBezTo>
                <a:lnTo>
                  <a:pt x="394281" y="833215"/>
                </a:lnTo>
                <a:lnTo>
                  <a:pt x="394281" y="800537"/>
                </a:lnTo>
                <a:lnTo>
                  <a:pt x="394281" y="378851"/>
                </a:lnTo>
                <a:lnTo>
                  <a:pt x="23033" y="110282"/>
                </a:lnTo>
                <a:cubicBezTo>
                  <a:pt x="-1866" y="92269"/>
                  <a:pt x="-7449" y="57480"/>
                  <a:pt x="10564" y="32581"/>
                </a:cubicBezTo>
                <a:cubicBezTo>
                  <a:pt x="19570" y="20131"/>
                  <a:pt x="32770" y="12510"/>
                  <a:pt x="46832" y="10254"/>
                </a:cubicBezTo>
                <a:cubicBezTo>
                  <a:pt x="60893" y="7997"/>
                  <a:pt x="75815" y="11105"/>
                  <a:pt x="88265" y="20111"/>
                </a:cubicBezTo>
                <a:lnTo>
                  <a:pt x="468961" y="295515"/>
                </a:lnTo>
                <a:lnTo>
                  <a:pt x="589079" y="295515"/>
                </a:lnTo>
                <a:lnTo>
                  <a:pt x="589099" y="295493"/>
                </a:lnTo>
                <a:lnTo>
                  <a:pt x="972681" y="18001"/>
                </a:lnTo>
                <a:cubicBezTo>
                  <a:pt x="985131" y="8995"/>
                  <a:pt x="1000053" y="5887"/>
                  <a:pt x="1014114" y="8144"/>
                </a:cubicBezTo>
                <a:close/>
                <a:moveTo>
                  <a:pt x="530473" y="0"/>
                </a:moveTo>
                <a:cubicBezTo>
                  <a:pt x="598860" y="0"/>
                  <a:pt x="654298" y="55438"/>
                  <a:pt x="654298" y="123825"/>
                </a:cubicBezTo>
                <a:cubicBezTo>
                  <a:pt x="654298" y="192212"/>
                  <a:pt x="598860" y="247650"/>
                  <a:pt x="530473" y="247650"/>
                </a:cubicBezTo>
                <a:cubicBezTo>
                  <a:pt x="462086" y="247650"/>
                  <a:pt x="406648" y="192212"/>
                  <a:pt x="406648" y="123825"/>
                </a:cubicBezTo>
                <a:cubicBezTo>
                  <a:pt x="406648" y="55438"/>
                  <a:pt x="462086" y="0"/>
                  <a:pt x="53047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848812" y="1005064"/>
            <a:ext cx="1217927" cy="928267"/>
            <a:chOff x="7134225" y="1194073"/>
            <a:chExt cx="1217927" cy="928267"/>
          </a:xfrm>
          <a:solidFill>
            <a:srgbClr val="C00000"/>
          </a:solidFill>
        </p:grpSpPr>
        <p:sp>
          <p:nvSpPr>
            <p:cNvPr id="62" name="圆角矩形 4"/>
            <p:cNvSpPr/>
            <p:nvPr/>
          </p:nvSpPr>
          <p:spPr>
            <a:xfrm>
              <a:off x="7134225" y="1194073"/>
              <a:ext cx="1129233" cy="928267"/>
            </a:xfrm>
            <a:custGeom>
              <a:avLst/>
              <a:gdLst/>
              <a:ahLst/>
              <a:cxnLst/>
              <a:rect l="l" t="t" r="r" b="b"/>
              <a:pathLst>
                <a:path w="1060946" h="872133">
                  <a:moveTo>
                    <a:pt x="123337" y="0"/>
                  </a:moveTo>
                  <a:lnTo>
                    <a:pt x="937609" y="0"/>
                  </a:lnTo>
                  <a:cubicBezTo>
                    <a:pt x="1005726" y="0"/>
                    <a:pt x="1060946" y="55220"/>
                    <a:pt x="1060946" y="123337"/>
                  </a:cubicBezTo>
                  <a:lnTo>
                    <a:pt x="1060946" y="616672"/>
                  </a:lnTo>
                  <a:cubicBezTo>
                    <a:pt x="1060946" y="684789"/>
                    <a:pt x="1005726" y="740009"/>
                    <a:pt x="937609" y="740009"/>
                  </a:cubicBezTo>
                  <a:lnTo>
                    <a:pt x="593129" y="740009"/>
                  </a:lnTo>
                  <a:lnTo>
                    <a:pt x="516497" y="872133"/>
                  </a:lnTo>
                  <a:lnTo>
                    <a:pt x="439865" y="740009"/>
                  </a:lnTo>
                  <a:lnTo>
                    <a:pt x="123337" y="740009"/>
                  </a:lnTo>
                  <a:cubicBezTo>
                    <a:pt x="55220" y="740009"/>
                    <a:pt x="0" y="684789"/>
                    <a:pt x="0" y="616672"/>
                  </a:cubicBezTo>
                  <a:lnTo>
                    <a:pt x="0" y="123337"/>
                  </a:lnTo>
                  <a:cubicBezTo>
                    <a:pt x="0" y="55220"/>
                    <a:pt x="55220" y="0"/>
                    <a:pt x="123337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77"/>
            <p:cNvSpPr txBox="1">
              <a:spLocks noChangeArrowheads="1"/>
            </p:cNvSpPr>
            <p:nvPr/>
          </p:nvSpPr>
          <p:spPr bwMode="auto">
            <a:xfrm>
              <a:off x="7213179" y="1356864"/>
              <a:ext cx="1138973" cy="381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kern="3000" spc="2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求真务实</a:t>
              </a:r>
              <a:endParaRPr lang="en-US" altLang="zh-CN" sz="1600" kern="3000" spc="2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38" grpId="0"/>
      <p:bldP spid="51" grpId="0" animBg="1"/>
      <p:bldP spid="28" grpId="0" animBg="1"/>
      <p:bldP spid="56" grpId="0" animBg="1"/>
      <p:bldP spid="6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"/>
          <a:stretch/>
        </p:blipFill>
        <p:spPr>
          <a:xfrm>
            <a:off x="1411" y="0"/>
            <a:ext cx="9141179" cy="5241826"/>
          </a:xfrm>
          <a:prstGeom prst="rect">
            <a:avLst/>
          </a:prstGeom>
        </p:spPr>
      </p:pic>
      <p:sp>
        <p:nvSpPr>
          <p:cNvPr id="10" name="Rectangle 13"/>
          <p:cNvSpPr txBox="1">
            <a:spLocks noChangeArrowheads="1"/>
          </p:cNvSpPr>
          <p:nvPr/>
        </p:nvSpPr>
        <p:spPr bwMode="auto">
          <a:xfrm>
            <a:off x="3246191" y="1157308"/>
            <a:ext cx="2650863" cy="56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545" tIns="36273" rIns="72545" bIns="36273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4800" b="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谢谢观赏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0" t="71461" r="-1"/>
          <a:stretch/>
        </p:blipFill>
        <p:spPr>
          <a:xfrm>
            <a:off x="4823284" y="3675516"/>
            <a:ext cx="4318927" cy="1467740"/>
          </a:xfrm>
          <a:prstGeom prst="rect">
            <a:avLst/>
          </a:prstGeom>
        </p:spPr>
      </p:pic>
      <p:pic>
        <p:nvPicPr>
          <p:cNvPr id="4" name="Picture 205" descr="漂亮手"/>
          <p:cNvPicPr>
            <a:picLocks noChangeAspect="1" noChangeArrowheads="1"/>
          </p:cNvPicPr>
          <p:nvPr/>
        </p:nvPicPr>
        <p:blipFill>
          <a:blip r:embed="rId6" cstate="print">
            <a:lum bright="4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1"/>
          <a:stretch>
            <a:fillRect/>
          </a:stretch>
        </p:blipFill>
        <p:spPr bwMode="auto">
          <a:xfrm>
            <a:off x="2476844" y="3075806"/>
            <a:ext cx="4189556" cy="281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85" r="50000"/>
          <a:stretch/>
        </p:blipFill>
        <p:spPr>
          <a:xfrm>
            <a:off x="-10795" y="1666030"/>
            <a:ext cx="4570211" cy="34774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3246191" y="2499742"/>
            <a:ext cx="2501977" cy="1413970"/>
          </a:xfrm>
          <a:prstGeom prst="rect">
            <a:avLst/>
          </a:prstGeom>
        </p:spPr>
      </p:pic>
      <p:grpSp>
        <p:nvGrpSpPr>
          <p:cNvPr id="12" name="Group 550"/>
          <p:cNvGrpSpPr>
            <a:grpSpLocks/>
          </p:cNvGrpSpPr>
          <p:nvPr/>
        </p:nvGrpSpPr>
        <p:grpSpPr bwMode="auto">
          <a:xfrm>
            <a:off x="3704627" y="2316908"/>
            <a:ext cx="1418133" cy="1104268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4" name="Group 552"/>
            <p:cNvGrpSpPr>
              <a:grpSpLocks/>
            </p:cNvGrpSpPr>
            <p:nvPr/>
          </p:nvGrpSpPr>
          <p:grpSpPr bwMode="auto">
            <a:xfrm>
              <a:off x="473" y="3657"/>
              <a:ext cx="1057" cy="1055"/>
              <a:chOff x="-6057" y="-2209"/>
              <a:chExt cx="2219" cy="2219"/>
            </a:xfrm>
          </p:grpSpPr>
          <p:sp>
            <p:nvSpPr>
              <p:cNvPr id="1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grpSp>
            <p:nvGrpSpPr>
              <p:cNvPr id="16" name="Group 554"/>
              <p:cNvGrpSpPr>
                <a:grpSpLocks/>
              </p:cNvGrpSpPr>
              <p:nvPr/>
            </p:nvGrpSpPr>
            <p:grpSpPr bwMode="auto">
              <a:xfrm>
                <a:off x="-6057" y="-2209"/>
                <a:ext cx="2219" cy="2219"/>
                <a:chOff x="-4061" y="-880"/>
                <a:chExt cx="2219" cy="2219"/>
              </a:xfrm>
            </p:grpSpPr>
            <p:grpSp>
              <p:nvGrpSpPr>
                <p:cNvPr id="17" name="Group 555"/>
                <p:cNvGrpSpPr>
                  <a:grpSpLocks/>
                </p:cNvGrpSpPr>
                <p:nvPr/>
              </p:nvGrpSpPr>
              <p:grpSpPr bwMode="auto">
                <a:xfrm>
                  <a:off x="-4061" y="-880"/>
                  <a:ext cx="2219" cy="2219"/>
                  <a:chOff x="-3925" y="-789"/>
                  <a:chExt cx="2219" cy="2219"/>
                </a:xfrm>
              </p:grpSpPr>
              <p:grpSp>
                <p:nvGrpSpPr>
                  <p:cNvPr id="3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4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4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3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3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6" y="-522"/>
                  <a:ext cx="1555" cy="1554"/>
                  <a:chOff x="-3925" y="-789"/>
                  <a:chExt cx="2219" cy="2219"/>
                </a:xfrm>
              </p:grpSpPr>
              <p:grpSp>
                <p:nvGrpSpPr>
                  <p:cNvPr id="1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6" dur="1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0" grpId="1" bldLvl="0" autoUpdateAnimBg="0"/>
      <p:bldP spid="10" grpId="2" bldLvl="0" autoUpdateAnimBg="0"/>
      <p:bldP spid="10" grpId="3" bldLvl="0" autoUpdateAnimBg="0"/>
      <p:bldP spid="10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31" name="Freeform 19"/>
          <p:cNvSpPr>
            <a:spLocks/>
          </p:cNvSpPr>
          <p:nvPr/>
        </p:nvSpPr>
        <p:spPr bwMode="auto">
          <a:xfrm>
            <a:off x="2195737" y="-318655"/>
            <a:ext cx="1372582" cy="5462155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8" cap="flat">
            <a:solidFill>
              <a:srgbClr val="2E2C2C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614" tIns="40807" rIns="81614" bIns="4080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 bwMode="auto">
          <a:xfrm>
            <a:off x="3570138" y="895495"/>
            <a:ext cx="575900" cy="54715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 bwMode="auto">
          <a:xfrm>
            <a:off x="3789160" y="1797358"/>
            <a:ext cx="575900" cy="54715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 bwMode="auto">
          <a:xfrm>
            <a:off x="3781815" y="2661454"/>
            <a:ext cx="575900" cy="54715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/>
          </a:p>
        </p:txBody>
      </p:sp>
      <p:sp>
        <p:nvSpPr>
          <p:cNvPr id="62" name="椭圆 61"/>
          <p:cNvSpPr>
            <a:spLocks noChangeAspect="1"/>
          </p:cNvSpPr>
          <p:nvPr/>
        </p:nvSpPr>
        <p:spPr bwMode="auto">
          <a:xfrm>
            <a:off x="3553443" y="3511833"/>
            <a:ext cx="575900" cy="547156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/>
          </a:p>
        </p:txBody>
      </p:sp>
      <p:sp>
        <p:nvSpPr>
          <p:cNvPr id="63" name="圆角矩形 62"/>
          <p:cNvSpPr/>
          <p:nvPr/>
        </p:nvSpPr>
        <p:spPr bwMode="auto">
          <a:xfrm>
            <a:off x="4241324" y="953634"/>
            <a:ext cx="3236230" cy="456370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 b="0">
              <a:solidFill>
                <a:schemeClr val="bg2">
                  <a:lumMod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4467459" y="1841989"/>
            <a:ext cx="3148403" cy="456370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 b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4470745" y="2705181"/>
            <a:ext cx="3145117" cy="456370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 b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6" name="圆角矩形 65"/>
          <p:cNvSpPr/>
          <p:nvPr/>
        </p:nvSpPr>
        <p:spPr bwMode="auto">
          <a:xfrm>
            <a:off x="4258072" y="3566822"/>
            <a:ext cx="3176049" cy="456370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1614" tIns="40807" rIns="81614" bIns="40807" numCol="1" rtlCol="0" anchor="t" anchorCtr="0" compatLnSpc="1">
            <a:prstTxWarp prst="textNoShape">
              <a:avLst/>
            </a:prstTxWarp>
          </a:bodyPr>
          <a:lstStyle/>
          <a:p>
            <a:pPr defTabSz="816143"/>
            <a:endParaRPr lang="zh-CN" altLang="en-US" b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853698" y="1024447"/>
            <a:ext cx="1601113" cy="328632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zh-CN" altLang="en-US" sz="1600" b="0" dirty="0" smtClean="0">
                <a:latin typeface="+mn-ea"/>
                <a:ea typeface="+mn-ea"/>
              </a:rPr>
              <a:t>四</a:t>
            </a:r>
            <a:r>
              <a:rPr lang="zh-CN" altLang="en-US" sz="1600" b="0" dirty="0">
                <a:latin typeface="+mn-ea"/>
                <a:ea typeface="+mn-ea"/>
              </a:rPr>
              <a:t>讲四有是什么</a:t>
            </a:r>
            <a:endParaRPr lang="zh-CN" altLang="en-US" sz="1600" b="0" dirty="0"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00941" y="1933865"/>
            <a:ext cx="2216666" cy="328632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zh-CN" altLang="en-US" sz="1600" b="0" dirty="0">
                <a:latin typeface="+mn-ea"/>
                <a:ea typeface="+mn-ea"/>
              </a:rPr>
              <a:t>四讲四有合格党员内容</a:t>
            </a:r>
            <a:endParaRPr lang="zh-CN" altLang="en-US" sz="1600" b="0" dirty="0"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38511" y="2532714"/>
            <a:ext cx="1806297" cy="574854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endParaRPr lang="zh-CN" altLang="en-US" sz="1600" b="0" dirty="0">
              <a:latin typeface="+mn-ea"/>
              <a:ea typeface="+mn-ea"/>
            </a:endParaRPr>
          </a:p>
          <a:p>
            <a:r>
              <a:rPr lang="zh-CN" altLang="en-US" sz="1600" b="0" dirty="0">
                <a:latin typeface="+mn-ea"/>
                <a:ea typeface="+mn-ea"/>
              </a:rPr>
              <a:t>四讲四有合格党员</a:t>
            </a:r>
            <a:endParaRPr lang="zh-CN" altLang="en-US" sz="1600" b="0" dirty="0"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831594" y="3621095"/>
            <a:ext cx="1806297" cy="328632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zh-CN" altLang="en-US" sz="1600" b="0" dirty="0">
                <a:latin typeface="+mn-ea"/>
                <a:ea typeface="+mn-ea"/>
              </a:rPr>
              <a:t>四讲四有心得体会</a:t>
            </a:r>
            <a:endParaRPr lang="zh-CN" altLang="en-US" sz="1600" b="0" dirty="0"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81822" y="919156"/>
            <a:ext cx="339550" cy="49790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2700" b="1" dirty="0">
                <a:solidFill>
                  <a:srgbClr val="F8F8F8"/>
                </a:solidFill>
                <a:latin typeface="+mn-ea"/>
              </a:rPr>
              <a:t>1</a:t>
            </a:r>
            <a:endParaRPr lang="zh-CN" altLang="en-US" sz="2700" b="1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98109" y="1816288"/>
            <a:ext cx="339550" cy="49790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2700" b="1" dirty="0">
                <a:solidFill>
                  <a:srgbClr val="F8F8F8"/>
                </a:solidFill>
                <a:latin typeface="+mn-ea"/>
              </a:rPr>
              <a:t>2</a:t>
            </a:r>
            <a:endParaRPr lang="zh-CN" altLang="en-US" sz="2700" b="1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98130" y="2679293"/>
            <a:ext cx="339550" cy="49790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2700" b="1" dirty="0">
                <a:solidFill>
                  <a:srgbClr val="F8F8F8"/>
                </a:solidFill>
                <a:latin typeface="+mn-ea"/>
              </a:rPr>
              <a:t>3</a:t>
            </a:r>
            <a:endParaRPr lang="zh-CN" altLang="en-US" sz="2700" b="1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670110" y="3519748"/>
            <a:ext cx="339550" cy="49790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2700" b="1" dirty="0">
                <a:solidFill>
                  <a:srgbClr val="F8F8F8"/>
                </a:solidFill>
                <a:latin typeface="+mn-ea"/>
              </a:rPr>
              <a:t>4</a:t>
            </a:r>
            <a:endParaRPr lang="zh-CN" altLang="en-US" sz="2700" b="1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5" name="Oval 14"/>
          <p:cNvSpPr>
            <a:spLocks noChangeArrowheads="1"/>
          </p:cNvSpPr>
          <p:nvPr/>
        </p:nvSpPr>
        <p:spPr bwMode="auto">
          <a:xfrm>
            <a:off x="1472475" y="1553216"/>
            <a:ext cx="1853878" cy="1812622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vert="horz" wrap="square" lIns="81614" tIns="40807" rIns="81614" bIns="4080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5"/>
          <p:cNvSpPr>
            <a:spLocks noEditPoints="1"/>
          </p:cNvSpPr>
          <p:nvPr/>
        </p:nvSpPr>
        <p:spPr bwMode="auto">
          <a:xfrm>
            <a:off x="1905089" y="1774740"/>
            <a:ext cx="976939" cy="872172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254" y="1450"/>
                </a:ln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14" tIns="40807" rIns="81614" bIns="4080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889755" y="2671888"/>
            <a:ext cx="913633" cy="405576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 algn="dist"/>
            <a:r>
              <a:rPr lang="zh-CN" altLang="en-US" sz="2100" b="1" dirty="0" smtClean="0">
                <a:solidFill>
                  <a:srgbClr val="F8F8F8"/>
                </a:solidFill>
                <a:latin typeface="+mn-ea"/>
              </a:rPr>
              <a:t>目录</a:t>
            </a:r>
            <a:endParaRPr lang="zh-CN" altLang="en-US" sz="2100" b="1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919377" y="2964954"/>
            <a:ext cx="882967" cy="297855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1400" dirty="0">
                <a:solidFill>
                  <a:srgbClr val="F8F8F8"/>
                </a:solidFill>
                <a:latin typeface="+mn-ea"/>
              </a:rPr>
              <a:t>Contents</a:t>
            </a:r>
            <a:endParaRPr lang="zh-CN" altLang="en-US" sz="140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0" y="4957539"/>
            <a:ext cx="9144000" cy="195486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100"/>
          </a:p>
        </p:txBody>
      </p:sp>
    </p:spTree>
    <p:extLst>
      <p:ext uri="{BB962C8B-B14F-4D97-AF65-F5344CB8AC3E}">
        <p14:creationId xmlns:p14="http://schemas.microsoft.com/office/powerpoint/2010/main" val="1939302431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21 0.27562 L 1.11111E-6 -3.82716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1379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552 0.12809 L -3.88889E-6 -2.46914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642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284 0.00185 L -2.77778E-6 -2.34568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2" y="-9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4566 -0.13519 L -2.77778E-6 4.19753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8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62" grpId="0" animBg="1"/>
      <p:bldP spid="62" grpId="1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6" grpId="0" animBg="1"/>
      <p:bldP spid="77" grpId="0"/>
      <p:bldP spid="78" grpId="0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006"/>
            <a:ext cx="9150921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996532"/>
            <a:ext cx="1725732" cy="1731170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42201" y="2829230"/>
            <a:ext cx="450606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dist"/>
            <a:r>
              <a:rPr lang="zh-CN" altLang="en-US" sz="4000" b="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四讲四有是什么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447236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141472" y="1122065"/>
            <a:ext cx="924645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>
                <a:solidFill>
                  <a:srgbClr val="C00000"/>
                </a:solidFill>
                <a:latin typeface="+mn-ea"/>
              </a:rPr>
              <a:t>1</a:t>
            </a:r>
            <a:endParaRPr lang="zh-CN" altLang="en-US" sz="96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3507854"/>
            <a:ext cx="5256584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四讲四有”：讲政治、有信念， 讲规矩、有纪律， 讲道德、有品行， 讲奉献、有作为。</a:t>
            </a:r>
          </a:p>
          <a:p>
            <a:pPr algn="ctr">
              <a:lnSpc>
                <a:spcPct val="150000"/>
              </a:lnSpc>
            </a:pPr>
            <a:r>
              <a:rPr lang="zh-CN" altLang="en-US" b="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讲政治，有信念。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790337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36" name="Text Box 55"/>
          <p:cNvSpPr txBox="1">
            <a:spLocks noChangeArrowheads="1"/>
          </p:cNvSpPr>
          <p:nvPr/>
        </p:nvSpPr>
        <p:spPr bwMode="auto">
          <a:xfrm>
            <a:off x="1936813" y="126622"/>
            <a:ext cx="3741139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四讲四有是什么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704743" y="1291157"/>
            <a:ext cx="5567336" cy="49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做合格党员，就是要讲政治、有</a:t>
            </a:r>
            <a:r>
              <a:rPr lang="zh-CN" altLang="en-US" sz="2000" dirty="0" smtClean="0"/>
              <a:t>信念</a:t>
            </a:r>
            <a:endParaRPr lang="en-US" altLang="zh-CN" sz="2000" dirty="0" smtClean="0"/>
          </a:p>
        </p:txBody>
      </p:sp>
      <p:grpSp>
        <p:nvGrpSpPr>
          <p:cNvPr id="38" name="组合 37"/>
          <p:cNvGrpSpPr/>
          <p:nvPr/>
        </p:nvGrpSpPr>
        <p:grpSpPr>
          <a:xfrm>
            <a:off x="1412578" y="1015772"/>
            <a:ext cx="1048470" cy="1048470"/>
            <a:chOff x="2280387" y="2060848"/>
            <a:chExt cx="1894500" cy="1894500"/>
          </a:xfrm>
          <a:solidFill>
            <a:srgbClr val="0070C0"/>
          </a:solidFill>
        </p:grpSpPr>
        <p:sp>
          <p:nvSpPr>
            <p:cNvPr id="72" name="椭圆 71"/>
            <p:cNvSpPr/>
            <p:nvPr/>
          </p:nvSpPr>
          <p:spPr>
            <a:xfrm>
              <a:off x="2446695" y="2227156"/>
              <a:ext cx="1561885" cy="156188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党员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280387" y="2060848"/>
              <a:ext cx="1894500" cy="18945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2632735" y="2369323"/>
            <a:ext cx="5567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 做</a:t>
            </a:r>
            <a:r>
              <a:rPr lang="zh-CN" altLang="en-US" sz="2000" dirty="0"/>
              <a:t>合格党员，就是要讲规矩、有</a:t>
            </a:r>
            <a:r>
              <a:rPr lang="zh-CN" altLang="en-US" sz="2000" dirty="0" smtClean="0"/>
              <a:t>纪律</a:t>
            </a:r>
            <a:endParaRPr lang="zh-CN" alt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412578" y="2201586"/>
            <a:ext cx="1048470" cy="1048470"/>
            <a:chOff x="1331640" y="2365633"/>
            <a:chExt cx="1048470" cy="1048470"/>
          </a:xfrm>
        </p:grpSpPr>
        <p:sp>
          <p:nvSpPr>
            <p:cNvPr id="76" name="椭圆 75"/>
            <p:cNvSpPr/>
            <p:nvPr/>
          </p:nvSpPr>
          <p:spPr>
            <a:xfrm>
              <a:off x="1423680" y="2457673"/>
              <a:ext cx="864391" cy="86439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党员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331640" y="2365633"/>
              <a:ext cx="1048470" cy="104847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2628543" y="3500919"/>
            <a:ext cx="5567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  做</a:t>
            </a:r>
            <a:r>
              <a:rPr lang="zh-CN" altLang="en-US" sz="2000" dirty="0"/>
              <a:t>合格党员，就是要讲道德、有</a:t>
            </a:r>
            <a:r>
              <a:rPr lang="zh-CN" altLang="en-US" sz="2000" dirty="0" smtClean="0"/>
              <a:t>品行</a:t>
            </a:r>
            <a:endParaRPr lang="zh-CN" alt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412578" y="3408879"/>
            <a:ext cx="1048470" cy="1048470"/>
            <a:chOff x="2280387" y="2060848"/>
            <a:chExt cx="1894500" cy="1894500"/>
          </a:xfrm>
        </p:grpSpPr>
        <p:sp>
          <p:nvSpPr>
            <p:cNvPr id="80" name="椭圆 79"/>
            <p:cNvSpPr/>
            <p:nvPr/>
          </p:nvSpPr>
          <p:spPr>
            <a:xfrm>
              <a:off x="2446695" y="2227156"/>
              <a:ext cx="1561885" cy="156188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党员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280387" y="2060848"/>
              <a:ext cx="1894500" cy="18945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74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2203359" y="139511"/>
            <a:ext cx="3878614" cy="95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</a:t>
            </a:r>
            <a:r>
              <a:rPr lang="zh-CN" altLang="en-US" sz="2800" b="0" i="0" dirty="0" smtClean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有中的四有</a:t>
            </a:r>
            <a:endParaRPr lang="en-US" altLang="zh-CN" sz="2800" b="0" i="0" dirty="0" smtClean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eaLnBrk="1" hangingPunct="1">
              <a:defRPr/>
            </a:pPr>
            <a:endParaRPr lang="zh-CN" altLang="en-US" sz="2800" b="0" i="0" dirty="0"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39" name="泪滴形 38"/>
          <p:cNvSpPr/>
          <p:nvPr/>
        </p:nvSpPr>
        <p:spPr bwMode="auto">
          <a:xfrm rot="16200000">
            <a:off x="3345668" y="1343421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3727040" y="1833430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泪滴形 40"/>
          <p:cNvSpPr/>
          <p:nvPr/>
        </p:nvSpPr>
        <p:spPr bwMode="auto">
          <a:xfrm>
            <a:off x="4881364" y="1339246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5262736" y="1847239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泪滴形 42"/>
          <p:cNvSpPr/>
          <p:nvPr/>
        </p:nvSpPr>
        <p:spPr bwMode="auto">
          <a:xfrm rot="10800000">
            <a:off x="3345668" y="2855589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3727040" y="3345598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泪滴形 44"/>
          <p:cNvSpPr/>
          <p:nvPr/>
        </p:nvSpPr>
        <p:spPr bwMode="auto">
          <a:xfrm rot="5400000">
            <a:off x="4785829" y="2855589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5167201" y="3345598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94720" y="1417931"/>
            <a:ext cx="4560032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有纪律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77508" y="1400962"/>
            <a:ext cx="3371392" cy="1507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有信念</a:t>
            </a:r>
            <a:endParaRPr lang="en-US" altLang="zh-CN" sz="40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60738" y="3053209"/>
            <a:ext cx="3704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有作为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54752" y="3130932"/>
            <a:ext cx="2759060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有品行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002177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2203359" y="139511"/>
            <a:ext cx="3878614" cy="138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</a:t>
            </a:r>
            <a:r>
              <a:rPr lang="zh-CN" altLang="en-US" sz="2800" b="0" i="0" dirty="0" smtClean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有中的四讲</a:t>
            </a:r>
            <a:endParaRPr lang="en-US" altLang="zh-CN" sz="2800" b="0" i="0" dirty="0" smtClean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eaLnBrk="1" hangingPunct="1">
              <a:defRPr/>
            </a:pPr>
            <a:endParaRPr lang="en-US" altLang="zh-CN" sz="2800" b="0" i="0" dirty="0" smtClean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  <a:p>
            <a:pPr eaLnBrk="1" hangingPunct="1">
              <a:defRPr/>
            </a:pPr>
            <a:endParaRPr lang="zh-CN" altLang="en-US" sz="2800" b="0" i="0" dirty="0"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39" name="泪滴形 38"/>
          <p:cNvSpPr/>
          <p:nvPr/>
        </p:nvSpPr>
        <p:spPr bwMode="auto">
          <a:xfrm rot="16200000">
            <a:off x="3345668" y="1343421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3727040" y="1833430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泪滴形 40"/>
          <p:cNvSpPr/>
          <p:nvPr/>
        </p:nvSpPr>
        <p:spPr bwMode="auto">
          <a:xfrm>
            <a:off x="4881364" y="1339246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5262736" y="1847239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泪滴形 42"/>
          <p:cNvSpPr/>
          <p:nvPr/>
        </p:nvSpPr>
        <p:spPr bwMode="auto">
          <a:xfrm rot="10800000">
            <a:off x="3345668" y="2855589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3727040" y="3345598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泪滴形 44"/>
          <p:cNvSpPr/>
          <p:nvPr/>
        </p:nvSpPr>
        <p:spPr bwMode="auto">
          <a:xfrm rot="5400000">
            <a:off x="4785829" y="2855589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5167201" y="3345598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4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94720" y="1417931"/>
            <a:ext cx="4560032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讲政治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77508" y="1400962"/>
            <a:ext cx="3371392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讲道德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60738" y="3053209"/>
            <a:ext cx="3704950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讲奉献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54752" y="3130932"/>
            <a:ext cx="2759060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讲规矩</a:t>
            </a:r>
            <a:endParaRPr lang="en-US" altLang="zh-CN" sz="40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714786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78" name="Text Box 55"/>
          <p:cNvSpPr txBox="1">
            <a:spLocks noChangeArrowheads="1"/>
          </p:cNvSpPr>
          <p:nvPr/>
        </p:nvSpPr>
        <p:spPr bwMode="auto">
          <a:xfrm>
            <a:off x="1692521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四讲四有是什么</a:t>
            </a:r>
            <a:endParaRPr lang="zh-CN" altLang="en-US" sz="2800" b="0" i="0" dirty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57587" y="3549105"/>
            <a:ext cx="1400312" cy="1398909"/>
          </a:xfrm>
          <a:prstGeom prst="ellipse">
            <a:avLst/>
          </a:prstGeom>
          <a:noFill/>
          <a:ln w="127000" cap="flat" cmpd="thinThick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讲规矩</a:t>
            </a:r>
            <a:endParaRPr lang="zh-CN" altLang="en-US" sz="18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KSO_GT2.1.1"/>
          <p:cNvSpPr txBox="1"/>
          <p:nvPr/>
        </p:nvSpPr>
        <p:spPr>
          <a:xfrm>
            <a:off x="5824185" y="3393424"/>
            <a:ext cx="2852271" cy="117428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有纪律是护党之要。纪律是稳压器，是压舱石，是规范行为的底线。</a:t>
            </a:r>
            <a:endParaRPr lang="zh-CN" altLang="en-US" sz="1400" b="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65782" y="2165705"/>
            <a:ext cx="2110548" cy="2110770"/>
          </a:xfrm>
          <a:prstGeom prst="ellipse">
            <a:avLst/>
          </a:prstGeom>
          <a:noFill/>
          <a:ln w="127000" cap="flat" cmpd="thinThick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讲政治</a:t>
            </a:r>
            <a:endParaRPr lang="zh-CN" altLang="en-US" sz="28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肘形连接符 27"/>
          <p:cNvCxnSpPr>
            <a:cxnSpLocks noChangeShapeType="1"/>
          </p:cNvCxnSpPr>
          <p:nvPr/>
        </p:nvCxnSpPr>
        <p:spPr bwMode="auto">
          <a:xfrm flipV="1">
            <a:off x="3335257" y="2668197"/>
            <a:ext cx="1725967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FF0000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KSO_GT1.1.1"/>
          <p:cNvSpPr txBox="1"/>
          <p:nvPr/>
        </p:nvSpPr>
        <p:spPr>
          <a:xfrm>
            <a:off x="5061224" y="2151774"/>
            <a:ext cx="3379049" cy="133499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有信念是爱党之源。任何政党都是政治组织，党员是党肌体的最小细胞。作为一名党员，爱党是首要之职，而讲政治是爱党的具体表现，有信念是爱党的力量源泉。</a:t>
            </a:r>
            <a:endParaRPr lang="zh-CN" altLang="en-US" sz="1400" b="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肘形连接符 8"/>
          <p:cNvCxnSpPr>
            <a:cxnSpLocks noChangeShapeType="1"/>
          </p:cNvCxnSpPr>
          <p:nvPr/>
        </p:nvCxnSpPr>
        <p:spPr bwMode="auto">
          <a:xfrm flipV="1">
            <a:off x="4078060" y="3943034"/>
            <a:ext cx="1725966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FF0000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椭圆 19"/>
          <p:cNvSpPr/>
          <p:nvPr/>
        </p:nvSpPr>
        <p:spPr>
          <a:xfrm>
            <a:off x="1052577" y="1038204"/>
            <a:ext cx="1400314" cy="1398909"/>
          </a:xfrm>
          <a:prstGeom prst="ellipse">
            <a:avLst/>
          </a:prstGeom>
          <a:noFill/>
          <a:ln w="127000" cap="flat" cmpd="thinThick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讲道德</a:t>
            </a:r>
            <a:endParaRPr lang="zh-CN" altLang="en-US" sz="18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KSO_GT2.1.1"/>
          <p:cNvSpPr txBox="1"/>
          <p:nvPr/>
        </p:nvSpPr>
        <p:spPr>
          <a:xfrm>
            <a:off x="4217624" y="915566"/>
            <a:ext cx="4098792" cy="955135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党组织分派的工作无论多么困难，多么险重，敢于迎难而上，勇闯新路，不讲价钱，不打折扣，以夙夜在公的勤奋，以殚精歇虑的豪情，千方百计完成任务，用实际行动表达忠诚于党，忠诚于祖国，忠诚于人民。</a:t>
            </a:r>
            <a:endParaRPr lang="zh-CN" altLang="en-US" sz="1400" b="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肘形连接符 11"/>
          <p:cNvCxnSpPr>
            <a:cxnSpLocks noChangeShapeType="1"/>
          </p:cNvCxnSpPr>
          <p:nvPr/>
        </p:nvCxnSpPr>
        <p:spPr bwMode="auto">
          <a:xfrm flipV="1">
            <a:off x="2473048" y="1432133"/>
            <a:ext cx="1724416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FF0000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54808551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14" grpId="0" animBg="1"/>
      <p:bldP spid="15" grpId="0"/>
      <p:bldP spid="16" grpId="0" animBg="1"/>
      <p:bldP spid="18" grpId="0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1845754" y="139511"/>
            <a:ext cx="3878614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0" i="0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四讲四有是什么</a:t>
            </a:r>
            <a:endParaRPr lang="zh-CN" altLang="en-US" sz="2800" b="0" i="0" dirty="0">
              <a:solidFill>
                <a:schemeClr val="bg1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948781" y="1275098"/>
            <a:ext cx="3305175" cy="846534"/>
            <a:chOff x="5233607" y="1431798"/>
            <a:chExt cx="4406900" cy="1128713"/>
          </a:xfrm>
          <a:solidFill>
            <a:srgbClr val="FF0000"/>
          </a:solidFill>
        </p:grpSpPr>
        <p:sp>
          <p:nvSpPr>
            <p:cNvPr id="13" name="圆角矩形 12"/>
            <p:cNvSpPr/>
            <p:nvPr/>
          </p:nvSpPr>
          <p:spPr>
            <a:xfrm>
              <a:off x="5233607" y="1431798"/>
              <a:ext cx="4406900" cy="112871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35"/>
            <p:cNvSpPr>
              <a:spLocks noChangeArrowheads="1"/>
            </p:cNvSpPr>
            <p:nvPr/>
          </p:nvSpPr>
          <p:spPr bwMode="auto">
            <a:xfrm>
              <a:off x="5680523" y="1624497"/>
              <a:ext cx="3740579" cy="6454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FFFFFF"/>
                  </a:solidFill>
                </a:rPr>
                <a:t>有远大理想、报负、能成大事、勇于拼搏、敢于冒险、不气馁、不半途而废者皆能有所作为。</a:t>
              </a:r>
              <a:endParaRPr lang="zh-CN" altLang="en-US" sz="9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圆角矩形 15"/>
          <p:cNvSpPr/>
          <p:nvPr/>
        </p:nvSpPr>
        <p:spPr bwMode="auto">
          <a:xfrm>
            <a:off x="3948781" y="2357377"/>
            <a:ext cx="3305175" cy="84653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3948781" y="3439655"/>
            <a:ext cx="3305175" cy="846534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2972469" y="1484649"/>
            <a:ext cx="1390650" cy="427434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zh-CN" altLang="en-US" sz="1500" b="1" kern="0" dirty="0" smtClean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有作为</a:t>
            </a:r>
            <a:endParaRPr lang="zh-CN" altLang="en-US" sz="1500" b="1" kern="0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2972469" y="2513349"/>
            <a:ext cx="1390650" cy="426244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/>
              <a:t> </a:t>
            </a:r>
            <a:r>
              <a:rPr lang="zh-CN" altLang="en-US" dirty="0" smtClean="0"/>
              <a:t>有纪律</a:t>
            </a:r>
            <a:endParaRPr lang="zh-CN" altLang="en-US" sz="1500" b="1" kern="0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2965325" y="3584911"/>
            <a:ext cx="1390650" cy="426244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/>
              <a:t> </a:t>
            </a:r>
            <a:r>
              <a:rPr lang="zh-CN" altLang="en-US" dirty="0" smtClean="0"/>
              <a:t>有品行</a:t>
            </a:r>
            <a:endParaRPr lang="zh-CN" altLang="en-US" sz="1500" b="1" kern="0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202135" y="1771589"/>
            <a:ext cx="756047" cy="959644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116410" y="2733614"/>
            <a:ext cx="841772" cy="381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202135" y="2734805"/>
            <a:ext cx="756047" cy="104775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303213" y="2257364"/>
            <a:ext cx="1041797" cy="1039416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kern="0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党的领导</a:t>
            </a:r>
            <a:endParaRPr lang="zh-CN" altLang="en-US" b="1" kern="0" dirty="0">
              <a:solidFill>
                <a:srgbClr val="F8F8F8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35"/>
          <p:cNvSpPr>
            <a:spLocks noChangeArrowheads="1"/>
          </p:cNvSpPr>
          <p:nvPr/>
        </p:nvSpPr>
        <p:spPr bwMode="auto">
          <a:xfrm>
            <a:off x="4283968" y="2533574"/>
            <a:ext cx="2805434" cy="48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</a:rPr>
              <a:t>要加强纪律建设，把守纪律讲规矩摆在更加重要的位置。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  <p:sp>
        <p:nvSpPr>
          <p:cNvPr id="29" name="矩形 35"/>
          <p:cNvSpPr>
            <a:spLocks noChangeArrowheads="1"/>
          </p:cNvSpPr>
          <p:nvPr/>
        </p:nvSpPr>
        <p:spPr bwMode="auto">
          <a:xfrm>
            <a:off x="4321651" y="3598951"/>
            <a:ext cx="2805434" cy="48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</a:rPr>
              <a:t>党员干部都要自觉锻炼党性和道德修养，要养成实实在在的工作和生活作风，塑造高尚人格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47123"/>
      </p:ext>
    </p:extLst>
  </p:cSld>
  <p:clrMapOvr>
    <a:masterClrMapping/>
  </p:clrMapOvr>
  <p:transition spd="slow" advClick="0" advTm="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2" grpId="0" animBg="1"/>
      <p:bldP spid="23" grpId="0" animBg="1"/>
      <p:bldP spid="27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SCORM_RATE_SLIDES" val="0"/>
  <p:tag name="ISPRING_SCORM_RATE_QUIZZES" val="0"/>
  <p:tag name="ISPRING_SCORM_PASSING_SCORE" val="0.0000000000"/>
  <p:tag name="GENSWF_OUTPUT_FILE_NAME" val="22-"/>
  <p:tag name="ISPRING_RESOURCE_PATHS_HASH_2" val="dd605faedef9b7b7285347d268bb89f5f81ab715"/>
</p:tagLst>
</file>

<file path=ppt/theme/theme1.xml><?xml version="1.0" encoding="utf-8"?>
<a:theme xmlns:a="http://schemas.openxmlformats.org/drawingml/2006/main" name="微笑PPT - 小A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FFC000"/>
      </a:lt2>
      <a:accent1>
        <a:srgbClr val="FF6600"/>
      </a:accent1>
      <a:accent2>
        <a:srgbClr val="FF0000"/>
      </a:accent2>
      <a:accent3>
        <a:srgbClr val="FFC000"/>
      </a:accent3>
      <a:accent4>
        <a:srgbClr val="FFC000"/>
      </a:accent4>
      <a:accent5>
        <a:srgbClr val="FF6600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10530334</TotalTime>
  <Words>1820</Words>
  <Application>Microsoft Office PowerPoint</Application>
  <PresentationFormat>全屏显示(16:9)</PresentationFormat>
  <Paragraphs>226</Paragraphs>
  <Slides>28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186</dc:title>
  <dc:creator>Administrator</dc:creator>
  <cp:lastModifiedBy>陈佳</cp:lastModifiedBy>
  <cp:revision>303</cp:revision>
  <dcterms:created xsi:type="dcterms:W3CDTF">2010-02-22T07:41:47Z</dcterms:created>
  <dcterms:modified xsi:type="dcterms:W3CDTF">2016-06-18T07:54:14Z</dcterms:modified>
</cp:coreProperties>
</file>