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4"/>
  </p:notesMasterIdLst>
  <p:sldIdLst>
    <p:sldId id="256" r:id="rId2"/>
    <p:sldId id="262" r:id="rId3"/>
    <p:sldId id="260" r:id="rId4"/>
    <p:sldId id="272" r:id="rId5"/>
    <p:sldId id="274" r:id="rId6"/>
    <p:sldId id="276" r:id="rId7"/>
    <p:sldId id="280" r:id="rId8"/>
    <p:sldId id="279" r:id="rId9"/>
    <p:sldId id="275" r:id="rId10"/>
    <p:sldId id="284" r:id="rId11"/>
    <p:sldId id="264" r:id="rId12"/>
    <p:sldId id="286" r:id="rId13"/>
    <p:sldId id="287" r:id="rId14"/>
    <p:sldId id="288" r:id="rId15"/>
    <p:sldId id="277" r:id="rId16"/>
    <p:sldId id="289" r:id="rId17"/>
    <p:sldId id="290" r:id="rId18"/>
    <p:sldId id="291" r:id="rId19"/>
    <p:sldId id="292" r:id="rId20"/>
    <p:sldId id="278" r:id="rId21"/>
    <p:sldId id="285" r:id="rId22"/>
    <p:sldId id="293" r:id="rId23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0018"/>
    <a:srgbClr val="083F08"/>
    <a:srgbClr val="EFEEF5"/>
    <a:srgbClr val="457600"/>
    <a:srgbClr val="1D1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4353" autoAdjust="0"/>
  </p:normalViewPr>
  <p:slideViewPr>
    <p:cSldViewPr>
      <p:cViewPr varScale="1">
        <p:scale>
          <a:sx n="79" d="100"/>
          <a:sy n="79" d="100"/>
        </p:scale>
        <p:origin x="60" y="52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8D2A9-50F2-489F-8F68-46718AA57F48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F9F1B-8885-4DE1-9DE2-A2079F8C7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665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026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41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33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57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151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9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5726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0674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646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08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35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946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8444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069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61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188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876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36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949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464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5552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F9F1B-8885-4DE1-9DE2-A2079F8C7D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70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LL\Desktop\588ku_f8cedd3a8a984908c97af3c36362d033\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0" y="2930"/>
            <a:ext cx="9144000" cy="514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961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794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619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4163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LL\Desktop\588ku_f8cedd3a8a984908c97af3c36362d033\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0" y="2930"/>
            <a:ext cx="9144000" cy="514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 userDrawn="1"/>
        </p:nvGrpSpPr>
        <p:grpSpPr>
          <a:xfrm>
            <a:off x="3609822" y="2695166"/>
            <a:ext cx="5492783" cy="2339022"/>
            <a:chOff x="5308" y="3520"/>
            <a:chExt cx="14174" cy="6752"/>
          </a:xfrm>
        </p:grpSpPr>
        <p:pic>
          <p:nvPicPr>
            <p:cNvPr id="6" name="图片 5" descr="摄图网-用缎带做成的圣诞树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9FAFC">
                    <a:alpha val="100000"/>
                  </a:srgbClr>
                </a:clrFrom>
                <a:clrTo>
                  <a:srgbClr val="F9FAFC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6572" y="4135"/>
              <a:ext cx="2910" cy="6137"/>
            </a:xfrm>
            <a:prstGeom prst="rect">
              <a:avLst/>
            </a:prstGeom>
          </p:spPr>
        </p:pic>
        <p:pic>
          <p:nvPicPr>
            <p:cNvPr id="9" name="图片 8" descr="摄图网-用缎带做成的圣诞树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9FAFC">
                    <a:alpha val="100000"/>
                  </a:srgbClr>
                </a:clrFrom>
                <a:clrTo>
                  <a:srgbClr val="F9FAFC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420" y="3531"/>
              <a:ext cx="896" cy="6741"/>
            </a:xfrm>
            <a:prstGeom prst="rect">
              <a:avLst/>
            </a:prstGeom>
          </p:spPr>
        </p:pic>
        <p:pic>
          <p:nvPicPr>
            <p:cNvPr id="10" name="图片 9" descr="摄图网-用缎带做成的圣诞树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9FAFC">
                    <a:alpha val="100000"/>
                  </a:srgbClr>
                </a:clrFrom>
                <a:clrTo>
                  <a:srgbClr val="F9FAFC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9668" y="3520"/>
              <a:ext cx="1010" cy="6741"/>
            </a:xfrm>
            <a:prstGeom prst="rect">
              <a:avLst/>
            </a:prstGeom>
          </p:spPr>
        </p:pic>
        <p:pic>
          <p:nvPicPr>
            <p:cNvPr id="11" name="图片 10" descr="摄图网-用缎带做成的圣诞树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9FAFC">
                    <a:alpha val="100000"/>
                  </a:srgbClr>
                </a:clrFrom>
                <a:clrTo>
                  <a:srgbClr val="F9FAFC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1912" y="3520"/>
              <a:ext cx="1030" cy="6741"/>
            </a:xfrm>
            <a:prstGeom prst="rect">
              <a:avLst/>
            </a:prstGeom>
          </p:spPr>
        </p:pic>
        <p:pic>
          <p:nvPicPr>
            <p:cNvPr id="12" name="图片 11" descr="摄图网-用缎带做成的圣诞树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9FAFC">
                    <a:alpha val="100000"/>
                  </a:srgbClr>
                </a:clrFrom>
                <a:clrTo>
                  <a:srgbClr val="F9FAFC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4159" y="3520"/>
              <a:ext cx="1030" cy="6741"/>
            </a:xfrm>
            <a:prstGeom prst="rect">
              <a:avLst/>
            </a:prstGeom>
          </p:spPr>
        </p:pic>
        <p:pic>
          <p:nvPicPr>
            <p:cNvPr id="13" name="图片 12" descr="摄图网-用缎带做成的圣诞树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9FAFC">
                    <a:alpha val="100000"/>
                  </a:srgbClr>
                </a:clrFrom>
                <a:clrTo>
                  <a:srgbClr val="F9FAFC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308" y="3520"/>
              <a:ext cx="896" cy="67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0212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961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891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735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626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549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36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419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70FFD-2FC3-46D0-9422-B6ECF375CD55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67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LL\Desktop\5c76424b9fd4b8787234cce37c7520a5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8589" y="-128278"/>
            <a:ext cx="9145016" cy="252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L\Desktop\b7e7ea0b29d9e387f737ef0429774749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46547" y="3023637"/>
            <a:ext cx="1028969" cy="18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L\Desktop\a99ff9d325fc5f847c29f689835e401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810" y="-236562"/>
            <a:ext cx="3672407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LL\Desktop\a99ff9d325fc5f847c29f689835e401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8" y="-52877"/>
            <a:ext cx="3143437" cy="303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LL\Desktop\b7e7ea0b29d9e387f737ef0429774749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02563" y="1811968"/>
            <a:ext cx="3698811" cy="45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1874721" y="2209669"/>
            <a:ext cx="53783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zh-CN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漫步" panose="02010604000101010101" pitchFamily="2" charset="-122"/>
                <a:ea typeface="迷你简漫步" panose="02010604000101010101" pitchFamily="2" charset="-122"/>
              </a:rPr>
              <a:t>圣诞新年晚会活动策划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33" y="1520998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LL\Desktop\b7e7ea0b29d9e387f737ef0429774749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821"/>
          <a:stretch/>
        </p:blipFill>
        <p:spPr bwMode="auto">
          <a:xfrm>
            <a:off x="3707903" y="2984511"/>
            <a:ext cx="2493471" cy="3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244" y="1870433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237" y="1225495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Users\LL\Desktop\e64ef28a26197edb806e0dd8510ab263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753" y="2058165"/>
            <a:ext cx="3141096" cy="303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C:\Users\LL\Desktop\76b7901f7f45168bbf103f92eef92e8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50548"/>
            <a:ext cx="2002647" cy="162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3749" y="-101511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096F0BB4-EE00-42D3-877D-A84A9D188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9023" y="-940002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3DD9547B-3842-47C8-872B-02A138BFF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16829" y="-691150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2E40BD24-C240-4490-AED9-61E9B749D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66266" y="-572196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72E6083A-43A3-4D24-B169-E1C3B487A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2911" y="-723683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F843E966-E698-4968-8338-BDCAC1262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17054" y="-552120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2A0A281A-E22E-4A76-8C11-2E160D8B2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53858" y="-631055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8BC8EA7A-AB92-4542-9512-6F927E060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0940" y="-659229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D0444B13-298E-48FF-ABCB-268D61582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02283" y="-1243555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6C2F7F8D-3E00-4E80-BD58-9B9BC5D5B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14202" y="-1636029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2E6677A9-673C-479C-B6A3-26906F69F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1857" y="-96541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4C911CDA-1088-4E0F-8C23-1C16110B6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0781" y="-122552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A8C98C4E-732C-43CD-8057-E664646B9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44192" y="-1015114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0B5A6536-C8CD-4423-AE44-85A670025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54212" y="-89650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FA5BA8D3-67DB-4C07-8D98-756BB030E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0903" y="-1311222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원써겐 (1sagain) - Last Christmas">
            <a:hlinkClick r:id="" action="ppaction://media"/>
            <a:extLst>
              <a:ext uri="{FF2B5EF4-FFF2-40B4-BE49-F238E27FC236}">
                <a16:creationId xmlns:a16="http://schemas.microsoft.com/office/drawing/2014/main" xmlns="" id="{D0AB8CD5-9598-4920-9179-D5832264C3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815038" y="15656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8" presetClass="entr" presetSubtype="0" accel="5000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81 -4.19753E-6 L -0.00781 0.00062 C -0.01527 0.02068 -0.01302 0.01112 -0.01736 0.05309 C -0.02066 0.08272 -0.02326 0.12377 -0.02465 0.15494 C -0.02743 0.20772 -0.03194 0.3142 -0.03194 0.31451 C -0.02986 0.37192 -0.02986 0.43087 -0.02569 0.48828 C -0.02239 0.53395 -0.01614 0.57747 -0.01007 0.6213 C -2.77778E-6 0.69383 0.01684 0.75988 0.02257 0.83642 L 0.0283 0.91389 C 0.03021 1.00031 0.03038 0.98951 0.02882 1.11852 C 0.02865 1.12531 0.02778 1.1321 0.02726 1.13889 C 0.02604 1.17562 0.02743 1.13704 0.0257 1.17408 C 0.02448 1.19846 0.02604 1.17871 0.02413 1.20031 C 0.02344 1.21791 0.02379 1.21945 0.02101 1.23982 C 0.01823 1.25926 0.01841 1.25186 0.01841 1.2605 " pathEditMode="relative" rAng="0" ptsTypes="AAAAAAAAAAAAAAA">
                                      <p:cBhvr>
                                        <p:cTn id="62" dur="41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200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4.16667E-6 -3.7037E-7 L 4.16667E-6 0.00062 C -0.00469 0.02068 -0.0033 0.01111 -0.00591 0.05309 C -0.00799 0.08272 -0.00955 0.12407 -0.01042 0.15494 C -0.01216 0.20772 -0.01476 0.3142 -0.01476 0.31451 C -0.01355 0.37191 -0.01355 0.43086 -0.01094 0.48827 C -0.00903 0.53395 -0.00521 0.57747 -0.00139 0.6213 C 0.00468 0.69383 0.0151 0.75988 0.01857 0.83642 L 0.02204 0.91389 C 0.02326 1.00031 0.02326 0.98951 0.02239 1.11852 C 0.02222 1.12531 0.0217 1.1321 0.02135 1.13889 C 0.02066 1.17562 0.02152 1.13704 0.02048 1.17407 C 0.01979 1.19846 0.02066 1.1787 0.01944 1.20031 C 0.01909 1.2179 0.01927 1.21944 0.01753 1.23982 C 0.01579 1.25926 0.01597 1.25185 0.01597 1.26049 " pathEditMode="relative" rAng="0" ptsTypes="AAAAAAAAAAAAAAA">
                                      <p:cBhvr>
                                        <p:cTn id="64" dur="4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302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200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0.03576 -1.48148E-6 L -0.03576 0.00062 C -0.03455 0.02068 -0.0349 0.01111 -0.0342 0.05309 C -0.03368 0.08241 -0.03333 0.12377 -0.03316 0.15494 C -0.03264 0.20772 -0.03194 0.3142 -0.03194 0.31451 C -0.03229 0.37192 -0.03229 0.43087 -0.03299 0.48827 C -0.03351 0.53395 -0.03438 0.57747 -0.03542 0.6213 C -0.03681 0.69383 -0.03941 0.75988 -0.04028 0.83642 L -0.04115 0.91389 C -0.04149 1.00031 -0.04149 0.98951 -0.04132 1.11852 C -0.04115 1.12531 -0.04115 1.1321 -0.04097 1.13889 C -0.0408 1.17562 -0.04097 1.13704 -0.0408 1.17408 C -0.04063 1.19846 -0.0408 1.17871 -0.04045 1.20031 C -0.04045 1.2179 -0.04045 1.21945 -0.0401 1.23982 C -0.03958 1.25926 -0.03958 1.25185 -0.03958 1.2605 " pathEditMode="relative" rAng="0" ptsTypes="AAAAAAAAAAAAAAA">
                                      <p:cBhvr>
                                        <p:cTn id="66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6302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200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781 -1.35802E-6 L -0.00781 0.00062 C -0.01528 0.02068 -0.01302 0.01111 -0.01736 0.05309 C -0.02066 0.08241 -0.02326 0.12377 -0.02465 0.15494 C -0.02743 0.20772 -0.03194 0.3142 -0.03194 0.31451 C -0.02986 0.37191 -0.02986 0.43087 -0.02569 0.48827 C -0.02239 0.53395 -0.01614 0.57747 -0.01007 0.6213 C -1.66667E-6 0.69383 0.01684 0.75988 0.02257 0.83642 L 0.0283 0.91389 C 0.03021 1.00031 0.03038 0.98951 0.02882 1.11852 C 0.02865 1.12531 0.02778 1.1321 0.02726 1.13889 C 0.02604 1.17562 0.02743 1.13704 0.0257 1.17408 C 0.02448 1.19846 0.02604 1.17871 0.02413 1.20031 C 0.02344 1.2179 0.02379 1.21945 0.02101 1.23982 C 0.01823 1.25926 0.0184 1.25185 0.0184 1.2605 " pathEditMode="relative" rAng="0" ptsTypes="AAAAAAAAAAAAAAA">
                                      <p:cBhvr>
                                        <p:cTn id="68" dur="4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200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782 4.32099E-6 L -0.00782 0.00061 C -0.01528 0.02067 -0.01303 0.01111 -0.01737 0.05277 C -0.02066 0.08271 -0.02327 0.12376 -0.02466 0.15493 C -0.02744 0.20771 -0.03195 0.31419 -0.03195 0.3145 C -0.02987 0.37191 -0.02987 0.43086 -0.0257 0.48827 C -0.0224 0.53395 -0.01615 0.57746 -0.01007 0.62129 C 4.72222E-6 0.69382 0.01684 0.75987 0.02256 0.83642 L 0.02829 0.91388 C 0.0302 1.0003 0.03038 0.9895 0.02881 1.11851 C 0.02864 1.1253 0.02777 1.13209 0.02725 1.13888 C 0.02604 1.17561 0.02743 1.13703 0.02569 1.17407 C 0.02447 1.19845 0.02604 1.1787 0.02413 1.2003 C 0.02343 1.2179 0.02378 1.21944 0.021 1.23981 C 0.01822 1.25925 0.0184 1.25185 0.0184 1.26049 " pathEditMode="relative" rAng="0" ptsTypes="AAAAAAAAAAAAAAA">
                                      <p:cBhvr>
                                        <p:cTn id="70" dur="5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0.02743 1.35802E-6 L -0.02743 0.00062 C -0.02882 0.02068 -0.02847 0.01111 -0.02934 0.05309 C -0.02986 0.08271 -0.03038 0.12376 -0.03073 0.15494 C -0.03125 0.20771 -0.03194 0.3142 -0.03194 0.3145 C -0.0316 0.37191 -0.0316 0.43086 -0.0309 0.48827 C -0.03021 0.53395 -0.02899 0.57747 -0.02795 0.62129 C -0.02604 0.69383 -0.02292 0.75988 -0.0217 0.83642 L -0.02066 0.91389 C -0.02031 1.00031 -0.02031 0.9895 -0.02066 1.11852 C -0.02066 1.12531 -0.02083 1.1321 -0.02083 1.13889 C -0.02118 1.17562 -0.02083 1.13704 -0.02118 1.17407 C -0.02135 1.19846 -0.02118 1.1787 -0.02153 1.20031 C -0.02153 1.2179 -0.02153 1.21944 -0.02205 1.23981 C -0.02257 1.25926 -0.02257 1.25185 -0.02257 1.26049 " pathEditMode="relative" rAng="0" ptsTypes="AAAAAAAAAAAAAAA">
                                      <p:cBhvr>
                                        <p:cTn id="72" dur="4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6302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-0.00781 -1.23457E-6 L -0.00781 0.00062 C -0.01528 0.02068 -0.01302 0.01111 -0.01736 0.05309 C -0.02066 0.08272 -0.02327 0.12377 -0.02465 0.15494 C -0.02743 0.20772 -0.03195 0.3142 -0.03195 0.31451 C -0.02986 0.37191 -0.02986 0.43087 -0.0257 0.48827 C -0.0224 0.53395 -0.01615 0.57747 -0.01007 0.6213 C 2.22222E-6 0.69383 0.01684 0.75988 0.02257 0.83642 L 0.0283 0.91389 C 0.03021 1.00031 0.03038 0.98951 0.02882 1.11852 C 0.02864 1.12531 0.02778 1.1321 0.02725 1.13889 C 0.02604 1.17562 0.02743 1.13704 0.02569 1.17408 C 0.02448 1.19846 0.02604 1.1787 0.02413 1.20031 C 0.02344 1.2179 0.02378 1.21945 0.021 1.23982 C 0.01823 1.25926 0.0184 1.25185 0.0184 1.2605 " pathEditMode="relative" rAng="0" ptsTypes="AAAAAAAAAAAAAAA">
                                      <p:cBhvr>
                                        <p:cTn id="74" dur="5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3.95062E-6 L -0.00782 0.00061 C -0.01528 0.02068 -0.01302 0.01111 -0.01736 0.05308 C -0.02066 0.0824 -0.02327 0.12376 -0.02466 0.15493 C -0.02743 0.20771 -0.03195 0.31419 -0.03195 0.3145 C -0.02986 0.37191 -0.02986 0.43086 -0.0257 0.48827 C -0.0224 0.53395 -0.01615 0.57747 -0.01007 0.62129 C 3.33333E-6 0.69382 0.01684 0.75987 0.02257 0.83642 L 0.0283 0.91388 C 0.03021 1.0003 0.03038 0.9895 0.02882 1.11851 C 0.02864 1.1253 0.02777 1.13209 0.02725 1.13888 C 0.02604 1.17561 0.02743 1.13703 0.02569 1.17407 C 0.02448 1.19845 0.02604 1.1787 0.02413 1.2003 C 0.02343 1.2179 0.02378 1.21944 0.021 1.23981 C 0.01823 1.25926 0.0184 1.25185 0.0184 1.26049 " pathEditMode="relative" rAng="0" ptsTypes="AAAAAAAAAAAAAAA">
                                      <p:cBhvr>
                                        <p:cTn id="76" dur="6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200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29 0.0213 L -0.029 0.02222 C -0.03125 0.04228 -0.03056 0.03272 -0.03195 0.07438 C -0.03299 0.10463 -0.03368 0.1463 -0.03421 0.17809 C -0.03507 0.22994 -0.03629 0.33704 -0.03629 0.33735 C -0.03577 0.39506 -0.03577 0.45432 -0.03438 0.51204 C -0.03351 0.55772 -0.0316 0.60154 -0.02969 0.64568 C -0.02657 0.71852 -0.02136 0.78488 -0.01962 0.86173 L -0.01789 0.93981 C -0.01737 1.02654 -0.01737 1.01574 -0.01771 1.14537 C -0.01789 1.15216 -0.01806 1.15895 -0.01823 1.16574 C -0.01858 1.20278 -0.01823 1.16389 -0.01875 1.20123 C -0.0191 1.22562 -0.01858 1.20586 -0.01928 1.22747 C -0.01945 1.24537 -0.01928 1.24691 -0.02014 1.26728 C -0.02101 1.28673 -0.02101 1.27932 -0.02101 1.28827 " pathEditMode="relative" rAng="0" ptsTypes="AAAAAAAAAAAAAAA">
                                      <p:cBhvr>
                                        <p:cTn id="78" dur="4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6333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2000" accel="50000" decel="5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0.01493 0.13456 L -0.01493 0.13518 C -0.0224 0.15524 -0.02014 0.14568 -0.02448 0.18765 C -0.02778 0.21728 -0.03038 0.25864 -0.03177 0.29012 C -0.03455 0.34259 -0.03907 0.44876 -0.03907 0.44907 C -0.03698 0.50648 -0.03698 0.56543 -0.03282 0.62284 C -0.02952 0.66852 -0.02327 0.71203 -0.01719 0.75586 C -0.00712 0.82839 0.00972 0.89444 0.01545 0.97098 L 0.02118 1.04845 C 0.02309 1.13487 0.02326 1.12407 0.0217 1.25308 C 0.02152 1.25987 0.02066 1.26666 0.02014 1.27345 C 0.01892 1.31018 0.02031 1.2716 0.01857 1.30864 C 0.01736 1.33302 0.01892 1.31327 0.01701 1.33487 C 0.01632 1.35247 0.01666 1.35401 0.01389 1.37438 C 0.01111 1.39382 0.01128 1.38642 0.01128 1.39506 " pathEditMode="relative" rAng="0" ptsTypes="AAAAAAAAAAAAAAA">
                                      <p:cBhvr>
                                        <p:cTn id="80" dur="5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0.00781 3.58025E-6 L -0.00781 0.00061 C -0.01528 0.02068 -0.01302 0.01111 -0.01736 0.05277 C -0.02066 0.08271 -0.02327 0.12407 -0.02465 0.15493 C -0.02743 0.20771 -0.03195 0.31419 -0.03195 0.3145 C -0.02986 0.37191 -0.02986 0.43086 -0.0257 0.48827 C -0.0224 0.53395 -0.01615 0.57747 -0.01007 0.62129 C 2.22222E-6 0.69382 0.01684 0.75987 0.02257 0.83642 L 0.0283 0.91389 C 0.03021 1.00031 0.03038 0.9895 0.02882 1.11851 C 0.02864 1.12531 0.02778 1.1321 0.02725 1.13889 C 0.02604 1.17561 0.02743 1.13703 0.02569 1.17407 C 0.02448 1.19845 0.02604 1.1787 0.02413 1.20031 C 0.02344 1.2179 0.02378 1.21944 0.021 1.23981 C 0.01823 1.25926 0.0184 1.25185 0.0184 1.26049 " pathEditMode="relative" rAng="0" ptsTypes="AAAAAAAAAAAAAAA">
                                      <p:cBhvr>
                                        <p:cTn id="82" dur="5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2587 -4.81481E-6 L -0.02587 0.00062 C -0.02778 0.02068 -0.02726 0.01112 -0.0283 0.05278 C -0.02917 0.08272 -0.02986 0.12408 -0.03021 0.15556 C -0.03091 0.20772 -0.03195 0.3142 -0.03195 0.31451 C -0.03143 0.37192 -0.03143 0.43087 -0.03038 0.48828 C -0.02969 0.53396 -0.02795 0.57747 -0.02657 0.6213 C -0.02396 0.69383 -0.01962 0.75988 -0.01823 0.83642 L -0.01684 0.91389 C -0.01632 1.00031 -0.01632 0.98951 -0.01667 1.11852 C -0.01667 1.12531 -0.01702 1.1321 -0.01702 1.13889 C -0.01736 1.17562 -0.01702 1.13704 -0.01754 1.17408 C -0.01771 1.19846 -0.01736 1.17871 -0.01788 1.20031 C -0.01806 1.21791 -0.01788 1.21945 -0.01858 1.23982 C -0.01927 1.25926 -0.01927 1.25186 -0.01927 1.2605 " pathEditMode="relative" rAng="0" ptsTypes="AAAAAAAAAAAAAAA">
                                      <p:cBhvr>
                                        <p:cTn id="84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6302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2000" accel="50000" decel="50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5.55556E-7 -3.95062E-6 L 5.55556E-7 0.00062 C -0.00747 0.02068 -0.00521 0.01112 -0.00955 0.05278 C -0.01285 0.08272 -0.01545 0.12408 -0.01684 0.15556 C -0.01962 0.20772 -0.02413 0.3142 -0.02413 0.31451 C -0.02205 0.37192 -0.02205 0.43087 -0.01788 0.48828 C -0.01458 0.53395 -0.00833 0.57747 -0.00226 0.6213 C 0.00781 0.69383 0.02465 0.75988 0.03038 0.83642 L 0.03611 0.91389 C 0.03802 1.00031 0.03819 0.98951 0.03663 1.11852 C 0.03646 1.12531 0.03559 1.1321 0.03507 1.13889 C 0.03385 1.17562 0.03524 1.13704 0.03351 1.17408 C 0.03229 1.19846 0.03385 1.17871 0.03194 1.20031 C 0.03125 1.21791 0.0316 1.21945 0.02882 1.23982 C 0.02604 1.25926 0.02621 1.25186 0.02621 1.2605 " pathEditMode="relative" rAng="0" ptsTypes="AAAAAAAAAAAAAAA">
                                      <p:cBhvr>
                                        <p:cTn id="86" dur="4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1.97531E-6 L -0.00781 0.00062 C -0.01528 0.02068 -0.01302 0.01111 -0.01736 0.05278 C -0.02066 0.08271 -0.02326 0.12407 -0.02465 0.15524 C -0.02743 0.20771 -0.03194 0.3142 -0.03194 0.3145 C -0.02986 0.37191 -0.02986 0.43086 -0.02569 0.48827 C -0.0224 0.53395 -0.01615 0.57747 -0.01007 0.62129 C -2.77778E-7 0.69383 0.01684 0.75987 0.02257 0.83642 L 0.0283 0.91389 C 0.03021 1.00031 0.03038 0.9895 0.02882 1.11852 C 0.02865 1.12531 0.02778 1.1321 0.02726 1.13889 C 0.02604 1.17562 0.02743 1.13704 0.02569 1.17407 C 0.02448 1.19845 0.02604 1.1787 0.02413 1.20031 C 0.02344 1.2179 0.02379 1.21944 0.02101 1.23981 C 0.01823 1.25926 0.0184 1.25185 0.0184 1.26049 " pathEditMode="relative" rAng="0" ptsTypes="AAAAAAAAAAAAAAA">
                                      <p:cBhvr>
                                        <p:cTn id="88" dur="5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200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81 -4.19753E-6 L -0.00781 0.00062 C -0.01527 0.02068 -0.01302 0.01112 -0.01736 0.05278 C -0.02065 0.08272 -0.02326 0.12408 -0.02465 0.15494 C -0.02743 0.20803 -0.03194 0.3142 -0.03194 0.31451 C -0.02986 0.37192 -0.02986 0.43087 -0.02569 0.48828 C -0.02239 0.53395 -0.01614 0.57747 -0.01006 0.6213 C -4.72222E-6 0.69383 0.01685 0.75988 0.02257 0.83642 L 0.0283 0.91389 C 0.03021 1.00031 0.03039 0.98951 0.02882 1.11852 C 0.02865 1.12531 0.02778 1.1321 0.02726 1.13889 C 0.02605 1.17562 0.02744 1.13704 0.0257 1.17408 C 0.02448 1.19846 0.02605 1.17871 0.02414 1.20031 C 0.02344 1.21791 0.02379 1.21945 0.02101 1.23982 C 0.01823 1.25926 0.01841 1.25186 0.01841 1.2605 " pathEditMode="relative" rAng="0" ptsTypes="AAAAAAAAAAAAAAA">
                                      <p:cBhvr>
                                        <p:cTn id="90" dur="4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9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/>
        </p:nvSpPr>
        <p:spPr>
          <a:xfrm>
            <a:off x="755576" y="1419622"/>
            <a:ext cx="3312858" cy="208903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第一环节：圣诞快乐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开场舞：由赞助单位提供，节目正在审核；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主持人出场：四位主持人（两男两女、两大两小）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外教节目：由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※※※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老师负责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学员团体节目（吉他独奏）：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※※※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老师平时班全体学员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5.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赞助单位节目：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6.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互动游戏一：</a:t>
            </a: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xmlns="" id="{B0E89BB8-2809-458E-BAA4-BE48E9F8E83F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晚会活动流程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32">
            <a:extLst>
              <a:ext uri="{FF2B5EF4-FFF2-40B4-BE49-F238E27FC236}">
                <a16:creationId xmlns:a16="http://schemas.microsoft.com/office/drawing/2014/main" xmlns="" id="{A69EF513-BA33-4096-BC8F-2582D2DBE635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2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5CB31DC-50DD-4390-976C-998C36C1A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0"/>
            <a:ext cx="3941486" cy="5143500"/>
          </a:xfrm>
          <a:prstGeom prst="rect">
            <a:avLst/>
          </a:prstGeom>
        </p:spPr>
      </p:pic>
      <p:pic>
        <p:nvPicPr>
          <p:cNvPr id="22" name="图片 21" descr="图片包含 气球, 运输&#10;&#10;已生成极高可信度的说明">
            <a:extLst>
              <a:ext uri="{FF2B5EF4-FFF2-40B4-BE49-F238E27FC236}">
                <a16:creationId xmlns:a16="http://schemas.microsoft.com/office/drawing/2014/main" xmlns="" id="{892CD6DD-B987-41D2-9CFA-62317E8CD9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178026"/>
            <a:ext cx="1969952" cy="196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48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L\Desktop\4ebbc574ae94e6ec1748d8cff7bcd99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380578"/>
            <a:ext cx="3810001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D15A05C-7259-4C9A-89A6-53458EEB9472}"/>
              </a:ext>
            </a:extLst>
          </p:cNvPr>
          <p:cNvSpPr/>
          <p:nvPr/>
        </p:nvSpPr>
        <p:spPr>
          <a:xfrm>
            <a:off x="1115616" y="1585549"/>
            <a:ext cx="691276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050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顶气球》趣味游戏规则：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1)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、赛制：比赛分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队进行单淘汰制。经过抽签每两个队之间进行比赛，胜队进入第二轮，负队淘汰。每场比赛每队上场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人，至少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名女队员。 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2)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、开球：裁判中线抛球，球飘往那方场内，由那一方首先接球。 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3)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、接球：队员只能用头顶球，头部以外任意部位触球，视为违例； 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4)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、得分： 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Ａ球在本方区域内（以中线为界分割）触及地面，对方得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分； 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Ｂ球在本方场区从中线下面进入对方场区，对方得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分； 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Ｃ对方队员违例一次，本方得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分。 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5)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、胜负：在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分钟内，率先获得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分的球队获胜。如在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分钟内没有一个队获得</a:t>
            </a: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分，加发“点球”。 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6)</a:t>
            </a:r>
            <a:r>
              <a:rPr lang="zh-CN" altLang="zh-CN" sz="1050" kern="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、点球：由裁判在中线向上抛球，双方队员用口吹气（不得用身体任意部分触球），球一旦进入一方场区触及场区任何东西，则对方获得胜利。</a:t>
            </a:r>
            <a:endParaRPr lang="zh-CN" altLang="zh-CN" sz="105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9C514CE-F88F-4236-BEE6-61ED90704C94}"/>
              </a:ext>
            </a:extLst>
          </p:cNvPr>
          <p:cNvSpPr/>
          <p:nvPr/>
        </p:nvSpPr>
        <p:spPr>
          <a:xfrm>
            <a:off x="1187624" y="127777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互动游戏一：</a:t>
            </a:r>
            <a:endParaRPr lang="zh-CN" altLang="en-US" sz="1400" b="1" dirty="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E36724E-E38F-458C-9560-97CC40A49F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-111198"/>
            <a:ext cx="2482167" cy="180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14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/>
        </p:nvSpPr>
        <p:spPr>
          <a:xfrm>
            <a:off x="2915816" y="1059582"/>
            <a:ext cx="5328592" cy="35432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第二环节：重温快乐学习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1.   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演讲比赛：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2.   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学员经典节目重现、赞助单位节目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3.   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互动游戏二：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乒乓接力游戏规则：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）每组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4-5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人，共分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组；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）参加活动队员用吸管将乒乓球从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A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箱吸出，依次传递（不得用手接触乒乓球，违者视为此次传递失败），到达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B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箱，规定时间内传递乒乓球数量多者获胜。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4.   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抽奖环节一：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即时惊喜抽奖：参加晚会者，全部参加即时惊喜抽奖节日，请来宾保留好自己的号码，即抽即送，惊喜带给您！　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）此活动仅限活动当晚有效；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）每人当晚中奖仅限一次，重复中奖取最大；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）制作彩票箱一只，来宾入场券（分正副券），入场时发放，留下副券。</a:t>
            </a: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xmlns="" id="{B0E89BB8-2809-458E-BAA4-BE48E9F8E83F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晚会活动流程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32">
            <a:extLst>
              <a:ext uri="{FF2B5EF4-FFF2-40B4-BE49-F238E27FC236}">
                <a16:creationId xmlns:a16="http://schemas.microsoft.com/office/drawing/2014/main" xmlns="" id="{A69EF513-BA33-4096-BC8F-2582D2DBE635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2</a:t>
            </a:r>
          </a:p>
        </p:txBody>
      </p:sp>
      <p:pic>
        <p:nvPicPr>
          <p:cNvPr id="3" name="图片 2" descr="图片包含 室内, 餐桌&#10;&#10;已生成高可信度的说明">
            <a:extLst>
              <a:ext uri="{FF2B5EF4-FFF2-40B4-BE49-F238E27FC236}">
                <a16:creationId xmlns:a16="http://schemas.microsoft.com/office/drawing/2014/main" xmlns="" id="{EA7AD902-BE4B-4417-B5CB-8420474F46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-108081"/>
            <a:ext cx="3676882" cy="52515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01CEE62-872A-4935-ADFE-9D555DC376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-111198"/>
            <a:ext cx="2482167" cy="180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72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/>
        </p:nvSpPr>
        <p:spPr>
          <a:xfrm>
            <a:off x="755576" y="1059582"/>
            <a:ext cx="5544616" cy="35432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第三环节：辉煌</a:t>
            </a:r>
            <a:r>
              <a:rPr lang="en-US" altLang="zh-CN" sz="14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2018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 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觅知网员工节目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团体节目：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赞助单位节目：由赞助单位提供，节目正在审核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4.   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互动游戏三：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竖铅笔游戏规则：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）在规定时间内，参加队员用鼻子或者嘴唇将横放在桌面的铅笔竖起，不得用手接触铅笔；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）规定时间内，竖起数量最多者胜利。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5.   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抽奖环节二：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即时惊喜抽奖：参加晚会者，全部参加即时惊喜抽奖节日，请来宾保留好自己的号码，即抽即送，惊喜带给您！　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）此活动仅限活动当晚有效；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）每人当晚中奖仅限一次，重复中奖取最大；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（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）制作彩票箱一只，来宾入场券（分正副券），入场时发放，留下副券。</a:t>
            </a: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xmlns="" id="{B0E89BB8-2809-458E-BAA4-BE48E9F8E83F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晚会活动流程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32">
            <a:extLst>
              <a:ext uri="{FF2B5EF4-FFF2-40B4-BE49-F238E27FC236}">
                <a16:creationId xmlns:a16="http://schemas.microsoft.com/office/drawing/2014/main" xmlns="" id="{A69EF513-BA33-4096-BC8F-2582D2DBE635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2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DA1990A-88E3-432E-859F-42A998164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281117"/>
            <a:ext cx="2520280" cy="381642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32DF601-90E8-4EC2-A1B0-6D64FF7C86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-111198"/>
            <a:ext cx="2482167" cy="180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946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/>
        </p:nvSpPr>
        <p:spPr>
          <a:xfrm>
            <a:off x="587006" y="1851670"/>
            <a:ext cx="3336922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所需物品到位：晚会其他物如品奖品、纪念品、礼物等由专人负责，于晚会开始前两小时到位。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圣诞树、彩灯、圣诞树挂件、圣诞节小礼物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圣诞老人服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套、圣诞老人大头贴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气球、礼花、彩喷、彩带、彩条、荧光棒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4.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水果、瓜子、水果糖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8. 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纸杯 、铅笔、乒乓球、吸管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9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、礼品类：文具（笔、本、文具盒）、水杯、财富本、</a:t>
            </a: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xmlns="" id="{B0E89BB8-2809-458E-BAA4-BE48E9F8E83F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晚会活动流程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32">
            <a:extLst>
              <a:ext uri="{FF2B5EF4-FFF2-40B4-BE49-F238E27FC236}">
                <a16:creationId xmlns:a16="http://schemas.microsoft.com/office/drawing/2014/main" xmlns="" id="{A69EF513-BA33-4096-BC8F-2582D2DBE635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2</a:t>
            </a:r>
          </a:p>
        </p:txBody>
      </p:sp>
      <p:sp>
        <p:nvSpPr>
          <p:cNvPr id="7" name="矩形 3">
            <a:extLst>
              <a:ext uri="{FF2B5EF4-FFF2-40B4-BE49-F238E27FC236}">
                <a16:creationId xmlns:a16="http://schemas.microsoft.com/office/drawing/2014/main" xmlns="" id="{15F3D57D-1C43-490A-BEB4-C04B7E97CB3B}"/>
              </a:ext>
            </a:extLst>
          </p:cNvPr>
          <p:cNvSpPr/>
          <p:nvPr/>
        </p:nvSpPr>
        <p:spPr>
          <a:xfrm>
            <a:off x="601115" y="865318"/>
            <a:ext cx="2005397" cy="431959"/>
          </a:xfrm>
          <a:prstGeom prst="rect">
            <a:avLst/>
          </a:prstGeom>
          <a:solidFill>
            <a:srgbClr val="BD0018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xmlns="" id="{CF37422C-D4B4-401E-B170-2F56908D66D0}"/>
              </a:ext>
            </a:extLst>
          </p:cNvPr>
          <p:cNvSpPr txBox="1"/>
          <p:nvPr/>
        </p:nvSpPr>
        <p:spPr>
          <a:xfrm>
            <a:off x="827584" y="950056"/>
            <a:ext cx="2279960" cy="3000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晚会所需物品</a:t>
            </a:r>
          </a:p>
        </p:txBody>
      </p:sp>
      <p:pic>
        <p:nvPicPr>
          <p:cNvPr id="3" name="图片 2" descr="图片包含 室内, 餐桌, 树&#10;&#10;已生成高可信度的说明">
            <a:extLst>
              <a:ext uri="{FF2B5EF4-FFF2-40B4-BE49-F238E27FC236}">
                <a16:creationId xmlns:a16="http://schemas.microsoft.com/office/drawing/2014/main" xmlns="" id="{6D89C878-7BD3-4321-B9DD-2D42D29A50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063" y="97743"/>
            <a:ext cx="4948014" cy="4948014"/>
          </a:xfrm>
          <a:prstGeom prst="rect">
            <a:avLst/>
          </a:prstGeom>
        </p:spPr>
      </p:pic>
      <p:pic>
        <p:nvPicPr>
          <p:cNvPr id="10" name="图片 9" descr="图片包含 矢量图形&#10;&#10;已生成极高可信度的说明">
            <a:extLst>
              <a:ext uri="{FF2B5EF4-FFF2-40B4-BE49-F238E27FC236}">
                <a16:creationId xmlns:a16="http://schemas.microsoft.com/office/drawing/2014/main" xmlns="" id="{D030B9C8-BCE8-487A-A4B1-F1AE255991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082" y="1707654"/>
            <a:ext cx="1845028" cy="163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05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3" y="-567638"/>
            <a:ext cx="7171096" cy="4334560"/>
            <a:chOff x="896406" y="-956642"/>
            <a:chExt cx="7171096" cy="4334560"/>
          </a:xfrm>
        </p:grpSpPr>
        <p:pic>
          <p:nvPicPr>
            <p:cNvPr id="5122" name="Picture 2" descr="C:\Users\LL\Desktop\109d88ab0b7c1ddc26a8f6a7c80ceceb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406" y="1289686"/>
              <a:ext cx="7171096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C:\Users\LL\Desktop\6b177e002527fbc7d4ed5b2a8259ba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9670" y="-956642"/>
              <a:ext cx="3960440" cy="3960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553121" y="2368863"/>
            <a:ext cx="4142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sz="4000" b="1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03.</a:t>
            </a:r>
            <a:r>
              <a:rPr lang="zh-CN" altLang="en-US" sz="4000" b="1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活动执行方案</a:t>
            </a:r>
          </a:p>
        </p:txBody>
      </p:sp>
      <p:pic>
        <p:nvPicPr>
          <p:cNvPr id="6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563638"/>
            <a:ext cx="3741747" cy="324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141" y="1538367"/>
            <a:ext cx="3741747" cy="324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184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3000">
        <p15:prstTrans prst="origami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4">
            <a:extLst>
              <a:ext uri="{FF2B5EF4-FFF2-40B4-BE49-F238E27FC236}">
                <a16:creationId xmlns:a16="http://schemas.microsoft.com/office/drawing/2014/main" xmlns="" id="{FC7B7066-A919-4774-8864-0C6ACF3AB5EB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活动执行方案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32">
            <a:extLst>
              <a:ext uri="{FF2B5EF4-FFF2-40B4-BE49-F238E27FC236}">
                <a16:creationId xmlns:a16="http://schemas.microsoft.com/office/drawing/2014/main" xmlns="" id="{B7CDF999-AF64-4DFA-B09E-B8B31008B47E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3</a:t>
            </a: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xmlns="" id="{CF803EE2-C21F-42E0-A203-EB3046816DE4}"/>
              </a:ext>
            </a:extLst>
          </p:cNvPr>
          <p:cNvSpPr/>
          <p:nvPr/>
        </p:nvSpPr>
        <p:spPr>
          <a:xfrm>
            <a:off x="601115" y="865318"/>
            <a:ext cx="2005397" cy="431959"/>
          </a:xfrm>
          <a:prstGeom prst="rect">
            <a:avLst/>
          </a:prstGeom>
          <a:solidFill>
            <a:srgbClr val="BD0018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" name="文本框 4">
            <a:extLst>
              <a:ext uri="{FF2B5EF4-FFF2-40B4-BE49-F238E27FC236}">
                <a16:creationId xmlns:a16="http://schemas.microsoft.com/office/drawing/2014/main" xmlns="" id="{9AD1F0BD-E2E6-464A-A7FB-94C6D8417751}"/>
              </a:ext>
            </a:extLst>
          </p:cNvPr>
          <p:cNvSpPr txBox="1"/>
          <p:nvPr/>
        </p:nvSpPr>
        <p:spPr>
          <a:xfrm>
            <a:off x="827584" y="950056"/>
            <a:ext cx="2279960" cy="3000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活动策划组</a:t>
            </a:r>
          </a:p>
        </p:txBody>
      </p:sp>
      <p:sp>
        <p:nvSpPr>
          <p:cNvPr id="27" name="MH_SubTitle_1">
            <a:extLst>
              <a:ext uri="{FF2B5EF4-FFF2-40B4-BE49-F238E27FC236}">
                <a16:creationId xmlns:a16="http://schemas.microsoft.com/office/drawing/2014/main" xmlns="" id="{233F9319-B7AF-4AE0-9E00-9C8292C43C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673" y="3746014"/>
            <a:ext cx="1501775" cy="317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latinLnBrk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迷你简铁筋隶书" pitchFamily="1" charset="-122"/>
              </a:rPr>
              <a:t>小 小</a:t>
            </a:r>
          </a:p>
        </p:txBody>
      </p:sp>
      <p:sp>
        <p:nvSpPr>
          <p:cNvPr id="28" name="MH_SubTitle_2">
            <a:extLst>
              <a:ext uri="{FF2B5EF4-FFF2-40B4-BE49-F238E27FC236}">
                <a16:creationId xmlns:a16="http://schemas.microsoft.com/office/drawing/2014/main" xmlns="" id="{06E4C4AC-7ED4-4D0E-A1E2-DC81B4233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7263" y="3703092"/>
            <a:ext cx="1501775" cy="317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latinLnBrk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迷你简铁筋隶书" pitchFamily="1" charset="-122"/>
              </a:rPr>
              <a:t>小 蝶</a:t>
            </a:r>
          </a:p>
        </p:txBody>
      </p:sp>
      <p:sp>
        <p:nvSpPr>
          <p:cNvPr id="29" name="MH_SubTitle_2">
            <a:extLst>
              <a:ext uri="{FF2B5EF4-FFF2-40B4-BE49-F238E27FC236}">
                <a16:creationId xmlns:a16="http://schemas.microsoft.com/office/drawing/2014/main" xmlns="" id="{E493D9CB-777C-43D3-9698-0C2ADF581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0022" y="3687268"/>
            <a:ext cx="1503363" cy="317500"/>
          </a:xfrm>
          <a:prstGeom prst="roundRect">
            <a:avLst>
              <a:gd name="adj" fmla="val 50000"/>
            </a:avLst>
          </a:prstGeom>
          <a:solidFill>
            <a:srgbClr val="BD0018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latinLnBrk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迷你简铁筋隶书" pitchFamily="1" charset="-122"/>
              </a:rPr>
              <a:t>公司全体员工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4B62062B-D7CC-402F-9A38-4A77FFC36A3D}"/>
              </a:ext>
            </a:extLst>
          </p:cNvPr>
          <p:cNvGrpSpPr/>
          <p:nvPr/>
        </p:nvGrpSpPr>
        <p:grpSpPr>
          <a:xfrm>
            <a:off x="451903" y="1744193"/>
            <a:ext cx="2677313" cy="1528438"/>
            <a:chOff x="451903" y="1744193"/>
            <a:chExt cx="2677313" cy="1528438"/>
          </a:xfrm>
        </p:grpSpPr>
        <p:pic>
          <p:nvPicPr>
            <p:cNvPr id="33" name="图片 32" descr="图片包含 室内, 就坐, 鲜花&#10;&#10;已生成高可信度的说明">
              <a:extLst>
                <a:ext uri="{FF2B5EF4-FFF2-40B4-BE49-F238E27FC236}">
                  <a16:creationId xmlns:a16="http://schemas.microsoft.com/office/drawing/2014/main" xmlns="" id="{EBB85E6A-031C-43C2-8238-CEFA1E578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903" y="1744193"/>
              <a:ext cx="2677313" cy="1528438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2CAC2245-4D17-4332-AA60-CD2D6306779B}"/>
                </a:ext>
              </a:extLst>
            </p:cNvPr>
            <p:cNvSpPr txBox="1"/>
            <p:nvPr/>
          </p:nvSpPr>
          <p:spPr>
            <a:xfrm>
              <a:off x="1147414" y="239679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083F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 长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7861F3B-1D92-4103-BCA3-1AA5CC768D4B}"/>
              </a:ext>
            </a:extLst>
          </p:cNvPr>
          <p:cNvGrpSpPr/>
          <p:nvPr/>
        </p:nvGrpSpPr>
        <p:grpSpPr>
          <a:xfrm>
            <a:off x="3235646" y="1744193"/>
            <a:ext cx="2677313" cy="1528438"/>
            <a:chOff x="3235646" y="1744193"/>
            <a:chExt cx="2677313" cy="1528438"/>
          </a:xfrm>
        </p:grpSpPr>
        <p:pic>
          <p:nvPicPr>
            <p:cNvPr id="37" name="图片 36" descr="图片包含 室内, 就坐, 鲜花&#10;&#10;已生成高可信度的说明">
              <a:extLst>
                <a:ext uri="{FF2B5EF4-FFF2-40B4-BE49-F238E27FC236}">
                  <a16:creationId xmlns:a16="http://schemas.microsoft.com/office/drawing/2014/main" xmlns="" id="{D6253F5F-B21A-4616-AFD0-C2D596725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646" y="1744193"/>
              <a:ext cx="2677313" cy="1528438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6456FE32-C4FB-43E8-A33B-12FA6D59DEBD}"/>
                </a:ext>
              </a:extLst>
            </p:cNvPr>
            <p:cNvSpPr txBox="1"/>
            <p:nvPr/>
          </p:nvSpPr>
          <p:spPr>
            <a:xfrm>
              <a:off x="3931157" y="239679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083F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副组长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90BF28D9-075A-48DB-B0BB-7E6478DF487B}"/>
              </a:ext>
            </a:extLst>
          </p:cNvPr>
          <p:cNvGrpSpPr/>
          <p:nvPr/>
        </p:nvGrpSpPr>
        <p:grpSpPr>
          <a:xfrm>
            <a:off x="6019389" y="1767155"/>
            <a:ext cx="2677313" cy="1528438"/>
            <a:chOff x="6019389" y="1767155"/>
            <a:chExt cx="2677313" cy="1528438"/>
          </a:xfrm>
        </p:grpSpPr>
        <p:pic>
          <p:nvPicPr>
            <p:cNvPr id="39" name="图片 38" descr="图片包含 室内, 就坐, 鲜花&#10;&#10;已生成高可信度的说明">
              <a:extLst>
                <a:ext uri="{FF2B5EF4-FFF2-40B4-BE49-F238E27FC236}">
                  <a16:creationId xmlns:a16="http://schemas.microsoft.com/office/drawing/2014/main" xmlns="" id="{EB970214-32ED-48A5-BFB1-4CC04DD88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389" y="1767155"/>
              <a:ext cx="2677313" cy="1528438"/>
            </a:xfrm>
            <a:prstGeom prst="rect">
              <a:avLst/>
            </a:prstGeom>
          </p:spPr>
        </p:pic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B833B02C-A95B-49B4-BEB2-051B4576B181}"/>
                </a:ext>
              </a:extLst>
            </p:cNvPr>
            <p:cNvSpPr txBox="1"/>
            <p:nvPr/>
          </p:nvSpPr>
          <p:spPr>
            <a:xfrm>
              <a:off x="6714900" y="2419758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083F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 员</a:t>
              </a: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28D658B5-F4E7-42AA-AB07-4F65CD5A6A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793" y="-27844"/>
            <a:ext cx="3020198" cy="146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622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3000">
        <p15:prstTrans prst="curtains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7" grpId="0" bldLvl="0" animBg="1" autoUpdateAnimBg="0"/>
      <p:bldP spid="28" grpId="0" bldLvl="0" animBg="1" autoUpdateAnimBg="0"/>
      <p:bldP spid="29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/>
        </p:nvSpPr>
        <p:spPr>
          <a:xfrm>
            <a:off x="615606" y="2211710"/>
            <a:ext cx="3336922" cy="176586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组长：小小</a:t>
            </a:r>
            <a:endParaRPr lang="en-US" altLang="zh-CN" sz="1050" dirty="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任务：负责排练圣诞晚会的所有节目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完成节目收集、筛选以及节目后期的排练、彩排工作。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负责节目的编排以及晚会全流程的衔接。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准备好晚会需要的一切服装和道具。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负责晚会台词，晚会主题设计。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5.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负责晚会节目单制作。</a:t>
            </a: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xmlns="" id="{B0E89BB8-2809-458E-BAA4-BE48E9F8E83F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活动执行方案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32">
            <a:extLst>
              <a:ext uri="{FF2B5EF4-FFF2-40B4-BE49-F238E27FC236}">
                <a16:creationId xmlns:a16="http://schemas.microsoft.com/office/drawing/2014/main" xmlns="" id="{A69EF513-BA33-4096-BC8F-2582D2DBE635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3</a:t>
            </a: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xmlns="" id="{73BDD343-38CB-4F8B-B58A-212E5CA3E7F2}"/>
              </a:ext>
            </a:extLst>
          </p:cNvPr>
          <p:cNvSpPr/>
          <p:nvPr/>
        </p:nvSpPr>
        <p:spPr>
          <a:xfrm>
            <a:off x="539552" y="1563638"/>
            <a:ext cx="2577948" cy="431959"/>
          </a:xfrm>
          <a:prstGeom prst="rect">
            <a:avLst/>
          </a:prstGeom>
          <a:solidFill>
            <a:srgbClr val="BD0018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文本框 4">
            <a:extLst>
              <a:ext uri="{FF2B5EF4-FFF2-40B4-BE49-F238E27FC236}">
                <a16:creationId xmlns:a16="http://schemas.microsoft.com/office/drawing/2014/main" xmlns="" id="{3BE81AF5-DC8A-4A21-9B9F-3D5940434AD1}"/>
              </a:ext>
            </a:extLst>
          </p:cNvPr>
          <p:cNvSpPr txBox="1"/>
          <p:nvPr/>
        </p:nvSpPr>
        <p:spPr>
          <a:xfrm>
            <a:off x="766021" y="1648376"/>
            <a:ext cx="2279960" cy="3000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第一项目组：节目组</a:t>
            </a:r>
          </a:p>
        </p:txBody>
      </p:sp>
      <p:pic>
        <p:nvPicPr>
          <p:cNvPr id="14" name="Picture 2" descr="C:\Users\LL\Desktop\4e10442ab94c1a5ef268f895c87e3e2e.png">
            <a:extLst>
              <a:ext uri="{FF2B5EF4-FFF2-40B4-BE49-F238E27FC236}">
                <a16:creationId xmlns:a16="http://schemas.microsoft.com/office/drawing/2014/main" xmlns="" id="{92143C04-61A0-4706-8AC9-402A3FA4F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451" y="411510"/>
            <a:ext cx="5871550" cy="473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LL\Desktop\3e8219db1d9b73f1c7964ea3003035cf.png">
            <a:extLst>
              <a:ext uri="{FF2B5EF4-FFF2-40B4-BE49-F238E27FC236}">
                <a16:creationId xmlns:a16="http://schemas.microsoft.com/office/drawing/2014/main" xmlns="" id="{31B85F74-8D12-46B2-B01D-3786547AA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291" y="2427734"/>
            <a:ext cx="1139519" cy="148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LL\Desktop\f7cd6fc03f2dd5866605acf98b407a9d.png">
            <a:extLst>
              <a:ext uri="{FF2B5EF4-FFF2-40B4-BE49-F238E27FC236}">
                <a16:creationId xmlns:a16="http://schemas.microsoft.com/office/drawing/2014/main" xmlns="" id="{E670E5D7-0121-475F-928E-AA8504B76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92274"/>
            <a:ext cx="2555776" cy="163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952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/>
        </p:nvSpPr>
        <p:spPr>
          <a:xfrm>
            <a:off x="611560" y="1709547"/>
            <a:ext cx="3336922" cy="3191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组长：小蝶</a:t>
            </a:r>
            <a:endParaRPr lang="en-US" altLang="zh-CN" sz="1050" dirty="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任务：圣诞晚会的宣传及场地布置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、利用海报横幅、网络、传单等方式开展宣传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、现场摄影及ＤＶ摄像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、协调工作人员的舞台设计、布置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、负责晚会音响的安排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、负责晚会现场的布置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6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、负责晚会结束后的善后工作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场地布置：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．舞台建设，圣诞树、气球、彩带，花等能表现圣诞气氛的装饰品为辅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．气球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+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彩条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+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彩纸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+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彩灯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+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彩带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．背景灯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+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横幅</a:t>
            </a: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+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霓红灯</a:t>
            </a: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xmlns="" id="{B0E89BB8-2809-458E-BAA4-BE48E9F8E83F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活动执行方案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32">
            <a:extLst>
              <a:ext uri="{FF2B5EF4-FFF2-40B4-BE49-F238E27FC236}">
                <a16:creationId xmlns:a16="http://schemas.microsoft.com/office/drawing/2014/main" xmlns="" id="{A69EF513-BA33-4096-BC8F-2582D2DBE635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3</a:t>
            </a: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xmlns="" id="{73BDD343-38CB-4F8B-B58A-212E5CA3E7F2}"/>
              </a:ext>
            </a:extLst>
          </p:cNvPr>
          <p:cNvSpPr/>
          <p:nvPr/>
        </p:nvSpPr>
        <p:spPr>
          <a:xfrm>
            <a:off x="-2" y="1131572"/>
            <a:ext cx="9144001" cy="431959"/>
          </a:xfrm>
          <a:prstGeom prst="rect">
            <a:avLst/>
          </a:prstGeom>
          <a:solidFill>
            <a:srgbClr val="BD0018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文本框 4">
            <a:extLst>
              <a:ext uri="{FF2B5EF4-FFF2-40B4-BE49-F238E27FC236}">
                <a16:creationId xmlns:a16="http://schemas.microsoft.com/office/drawing/2014/main" xmlns="" id="{3BE81AF5-DC8A-4A21-9B9F-3D5940434AD1}"/>
              </a:ext>
            </a:extLst>
          </p:cNvPr>
          <p:cNvSpPr txBox="1"/>
          <p:nvPr/>
        </p:nvSpPr>
        <p:spPr>
          <a:xfrm>
            <a:off x="323528" y="1197510"/>
            <a:ext cx="4656825" cy="3000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第二项目组：舞台设计（场地设计）、宣传组</a:t>
            </a:r>
          </a:p>
        </p:txBody>
      </p:sp>
      <p:pic>
        <p:nvPicPr>
          <p:cNvPr id="10" name="图片 9" descr="图片包含 餐桌, 室内, 树, 蛋糕&#10;&#10;已生成高可信度的说明">
            <a:extLst>
              <a:ext uri="{FF2B5EF4-FFF2-40B4-BE49-F238E27FC236}">
                <a16:creationId xmlns:a16="http://schemas.microsoft.com/office/drawing/2014/main" xmlns="" id="{63369F7D-E4A0-48C7-B649-33B88492C7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355726"/>
            <a:ext cx="3806030" cy="22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24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/>
        </p:nvSpPr>
        <p:spPr>
          <a:xfrm>
            <a:off x="683568" y="2859782"/>
            <a:ext cx="3336922" cy="17373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组长：小梅</a:t>
            </a:r>
            <a:endParaRPr lang="en-US" altLang="zh-CN" sz="1050" dirty="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任务：晚会期间，负责会场纪律维持、学员签到、报名收款以及会场后勤保障。 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、专人看管晚会硬件物品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、负责桌椅的搬送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、负责横幅的悬挂、回收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</a:t>
            </a:r>
            <a:r>
              <a:rPr lang="zh-CN" altLang="en-US" sz="105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、负责其它相关后勤事宜</a:t>
            </a: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xmlns="" id="{B0E89BB8-2809-458E-BAA4-BE48E9F8E83F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活动执行方案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32">
            <a:extLst>
              <a:ext uri="{FF2B5EF4-FFF2-40B4-BE49-F238E27FC236}">
                <a16:creationId xmlns:a16="http://schemas.microsoft.com/office/drawing/2014/main" xmlns="" id="{A69EF513-BA33-4096-BC8F-2582D2DBE635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3</a:t>
            </a: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xmlns="" id="{73BDD343-38CB-4F8B-B58A-212E5CA3E7F2}"/>
              </a:ext>
            </a:extLst>
          </p:cNvPr>
          <p:cNvSpPr/>
          <p:nvPr/>
        </p:nvSpPr>
        <p:spPr>
          <a:xfrm>
            <a:off x="611560" y="2135105"/>
            <a:ext cx="2411762" cy="431959"/>
          </a:xfrm>
          <a:prstGeom prst="rect">
            <a:avLst/>
          </a:prstGeom>
          <a:solidFill>
            <a:srgbClr val="BD0018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文本框 4">
            <a:extLst>
              <a:ext uri="{FF2B5EF4-FFF2-40B4-BE49-F238E27FC236}">
                <a16:creationId xmlns:a16="http://schemas.microsoft.com/office/drawing/2014/main" xmlns="" id="{3BE81AF5-DC8A-4A21-9B9F-3D5940434AD1}"/>
              </a:ext>
            </a:extLst>
          </p:cNvPr>
          <p:cNvSpPr txBox="1"/>
          <p:nvPr/>
        </p:nvSpPr>
        <p:spPr>
          <a:xfrm>
            <a:off x="935089" y="2201043"/>
            <a:ext cx="4656825" cy="3000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第三项目组：后勤组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4BB5019-8CA9-48B7-A9A7-27CF468E60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03589"/>
            <a:ext cx="3888432" cy="391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54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C:\Users\LL\Desktop\a99ff9d325fc5f847c29f689835e40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683" y="-470046"/>
            <a:ext cx="3269236" cy="303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L\Desktop\6b177e002527fbc7d4ed5b2a8259ba2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350" y="-1159807"/>
            <a:ext cx="396044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LL\Desktop\a99ff9d325fc5f847c29f689835e40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-609654"/>
            <a:ext cx="3202294" cy="303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A401361-7F54-44E2-8B1A-EF8D567D59D7}"/>
              </a:ext>
            </a:extLst>
          </p:cNvPr>
          <p:cNvGrpSpPr/>
          <p:nvPr/>
        </p:nvGrpSpPr>
        <p:grpSpPr>
          <a:xfrm>
            <a:off x="899592" y="2250810"/>
            <a:ext cx="3142794" cy="1008112"/>
            <a:chOff x="899592" y="2250810"/>
            <a:chExt cx="3142794" cy="1008112"/>
          </a:xfrm>
        </p:grpSpPr>
        <p:pic>
          <p:nvPicPr>
            <p:cNvPr id="6" name="Picture 2" descr="C:\Users\LL\Desktop\109d88ab0b7c1ddc26a8f6a7c80ceceb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250810"/>
              <a:ext cx="3142794" cy="1008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1475656" y="2569142"/>
              <a:ext cx="221887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/>
                <a:t> </a:t>
              </a:r>
              <a:r>
                <a:rPr lang="en-US" altLang="zh-CN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01.</a:t>
              </a:r>
              <a:r>
                <a:rPr lang="zh-CN" altLang="zh-CN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晚会活动说明</a:t>
              </a:r>
              <a:endParaRPr lang="zh-CN" altLang="en-US" sz="2000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B7EC072-96F0-409A-813A-5574BC2E701C}"/>
              </a:ext>
            </a:extLst>
          </p:cNvPr>
          <p:cNvGrpSpPr/>
          <p:nvPr/>
        </p:nvGrpSpPr>
        <p:grpSpPr>
          <a:xfrm>
            <a:off x="4644009" y="2265141"/>
            <a:ext cx="3096344" cy="1008112"/>
            <a:chOff x="4644009" y="2265141"/>
            <a:chExt cx="3096344" cy="1008112"/>
          </a:xfrm>
        </p:grpSpPr>
        <p:pic>
          <p:nvPicPr>
            <p:cNvPr id="13" name="Picture 2" descr="C:\Users\LL\Desktop\109d88ab0b7c1ddc26a8f6a7c80ceceb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9" y="2265141"/>
              <a:ext cx="3096344" cy="1008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5284721" y="2600578"/>
              <a:ext cx="21659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02.</a:t>
              </a:r>
              <a:r>
                <a:rPr lang="zh-CN" altLang="en-US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晚会</a:t>
              </a:r>
              <a:r>
                <a:rPr lang="zh-CN" altLang="zh-CN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活动</a:t>
              </a:r>
              <a:r>
                <a:rPr lang="zh-CN" altLang="en-US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流程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F18A7C9-E2F1-4C6A-97D4-D8AE27545CE8}"/>
              </a:ext>
            </a:extLst>
          </p:cNvPr>
          <p:cNvGrpSpPr/>
          <p:nvPr/>
        </p:nvGrpSpPr>
        <p:grpSpPr>
          <a:xfrm>
            <a:off x="946039" y="3582047"/>
            <a:ext cx="3096347" cy="1008112"/>
            <a:chOff x="946039" y="3582047"/>
            <a:chExt cx="3096347" cy="1008112"/>
          </a:xfrm>
        </p:grpSpPr>
        <p:pic>
          <p:nvPicPr>
            <p:cNvPr id="14" name="Picture 2" descr="C:\Users\LL\Desktop\109d88ab0b7c1ddc26a8f6a7c80ceceb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6039" y="3582047"/>
              <a:ext cx="3096347" cy="1008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1486344" y="3915269"/>
              <a:ext cx="221887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/>
                <a:t> </a:t>
              </a:r>
              <a:r>
                <a:rPr lang="en-US" altLang="zh-CN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03.</a:t>
              </a:r>
              <a:r>
                <a:rPr lang="zh-CN" altLang="zh-CN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活动</a:t>
              </a:r>
              <a:r>
                <a:rPr lang="zh-CN" altLang="en-US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执行方案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96E695D-A9C0-407A-9698-A5DBC4EBD03D}"/>
              </a:ext>
            </a:extLst>
          </p:cNvPr>
          <p:cNvGrpSpPr/>
          <p:nvPr/>
        </p:nvGrpSpPr>
        <p:grpSpPr>
          <a:xfrm>
            <a:off x="4572000" y="3614955"/>
            <a:ext cx="3168353" cy="1008112"/>
            <a:chOff x="4572000" y="3614955"/>
            <a:chExt cx="3168353" cy="1008112"/>
          </a:xfrm>
        </p:grpSpPr>
        <p:pic>
          <p:nvPicPr>
            <p:cNvPr id="15" name="Picture 2" descr="C:\Users\LL\Desktop\109d88ab0b7c1ddc26a8f6a7c80ceceb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614955"/>
              <a:ext cx="3168353" cy="1008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5284721" y="3951526"/>
              <a:ext cx="16401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04.</a:t>
              </a:r>
              <a:r>
                <a:rPr lang="zh-CN" altLang="en-US" sz="2000" spc="50" dirty="0">
                  <a:ln w="11430"/>
                  <a:solidFill>
                    <a:srgbClr val="FFC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其他事项</a:t>
              </a:r>
            </a:p>
          </p:txBody>
        </p:sp>
      </p:grpSp>
      <p:pic>
        <p:nvPicPr>
          <p:cNvPr id="30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99638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68" y="2837093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837" y="1599640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37093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281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3000">
        <p15:prstTrans prst="origami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3" y="-567638"/>
            <a:ext cx="7171096" cy="4334560"/>
            <a:chOff x="896406" y="-956642"/>
            <a:chExt cx="7171096" cy="4334560"/>
          </a:xfrm>
        </p:grpSpPr>
        <p:pic>
          <p:nvPicPr>
            <p:cNvPr id="5122" name="Picture 2" descr="C:\Users\LL\Desktop\109d88ab0b7c1ddc26a8f6a7c80ceceb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406" y="1289686"/>
              <a:ext cx="7171096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C:\Users\LL\Desktop\6b177e002527fbc7d4ed5b2a8259ba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9670" y="-956642"/>
              <a:ext cx="3960440" cy="3960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3059832" y="2368863"/>
            <a:ext cx="31037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sz="4000" b="1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04.</a:t>
            </a:r>
            <a:r>
              <a:rPr lang="zh-CN" altLang="en-US" sz="4000" b="1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其他事项</a:t>
            </a:r>
          </a:p>
        </p:txBody>
      </p:sp>
      <p:pic>
        <p:nvPicPr>
          <p:cNvPr id="6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563638"/>
            <a:ext cx="3741747" cy="324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141" y="1538367"/>
            <a:ext cx="3741747" cy="324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640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3000">
        <p15:prstTrans prst="origami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4">
            <a:extLst>
              <a:ext uri="{FF2B5EF4-FFF2-40B4-BE49-F238E27FC236}">
                <a16:creationId xmlns:a16="http://schemas.microsoft.com/office/drawing/2014/main" xmlns="" id="{FC7B7066-A919-4774-8864-0C6ACF3AB5EB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活动执行方案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32">
            <a:extLst>
              <a:ext uri="{FF2B5EF4-FFF2-40B4-BE49-F238E27FC236}">
                <a16:creationId xmlns:a16="http://schemas.microsoft.com/office/drawing/2014/main" xmlns="" id="{B7CDF999-AF64-4DFA-B09E-B8B31008B47E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3</a:t>
            </a: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xmlns="" id="{CF803EE2-C21F-42E0-A203-EB3046816DE4}"/>
              </a:ext>
            </a:extLst>
          </p:cNvPr>
          <p:cNvSpPr/>
          <p:nvPr/>
        </p:nvSpPr>
        <p:spPr>
          <a:xfrm>
            <a:off x="601115" y="865318"/>
            <a:ext cx="2005397" cy="431959"/>
          </a:xfrm>
          <a:prstGeom prst="rect">
            <a:avLst/>
          </a:prstGeom>
          <a:solidFill>
            <a:srgbClr val="BD0018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" name="文本框 4">
            <a:extLst>
              <a:ext uri="{FF2B5EF4-FFF2-40B4-BE49-F238E27FC236}">
                <a16:creationId xmlns:a16="http://schemas.microsoft.com/office/drawing/2014/main" xmlns="" id="{9AD1F0BD-E2E6-464A-A7FB-94C6D8417751}"/>
              </a:ext>
            </a:extLst>
          </p:cNvPr>
          <p:cNvSpPr txBox="1"/>
          <p:nvPr/>
        </p:nvSpPr>
        <p:spPr>
          <a:xfrm>
            <a:off x="827584" y="950056"/>
            <a:ext cx="2279960" cy="3000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活动策划组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C281C48-881E-406C-8D41-C9965AFFD4FC}"/>
              </a:ext>
            </a:extLst>
          </p:cNvPr>
          <p:cNvGrpSpPr/>
          <p:nvPr/>
        </p:nvGrpSpPr>
        <p:grpSpPr>
          <a:xfrm>
            <a:off x="2267744" y="1402726"/>
            <a:ext cx="5061585" cy="2457450"/>
            <a:chOff x="4380" y="2998"/>
            <a:chExt cx="10628" cy="5160"/>
          </a:xfrm>
        </p:grpSpPr>
        <p:sp>
          <p:nvSpPr>
            <p:cNvPr id="12" name="任意多边形 8">
              <a:extLst>
                <a:ext uri="{FF2B5EF4-FFF2-40B4-BE49-F238E27FC236}">
                  <a16:creationId xmlns:a16="http://schemas.microsoft.com/office/drawing/2014/main" xmlns="" id="{219E0CF5-9317-47FA-84B6-ECCFF716F212}"/>
                </a:ext>
              </a:extLst>
            </p:cNvPr>
            <p:cNvSpPr/>
            <p:nvPr/>
          </p:nvSpPr>
          <p:spPr>
            <a:xfrm>
              <a:off x="4380" y="7353"/>
              <a:ext cx="3360" cy="805"/>
            </a:xfrm>
            <a:custGeom>
              <a:avLst/>
              <a:gdLst>
                <a:gd name="connsiteX0" fmla="*/ 0 w 3405"/>
                <a:gd name="connsiteY0" fmla="*/ 760 h 805"/>
                <a:gd name="connsiteX1" fmla="*/ 2828 w 3405"/>
                <a:gd name="connsiteY1" fmla="*/ 0 h 805"/>
                <a:gd name="connsiteX2" fmla="*/ 3405 w 3405"/>
                <a:gd name="connsiteY2" fmla="*/ 805 h 805"/>
                <a:gd name="connsiteX3" fmla="*/ 0 w 3405"/>
                <a:gd name="connsiteY3" fmla="*/ 760 h 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5" h="805">
                  <a:moveTo>
                    <a:pt x="0" y="760"/>
                  </a:moveTo>
                  <a:lnTo>
                    <a:pt x="2828" y="0"/>
                  </a:lnTo>
                  <a:lnTo>
                    <a:pt x="3405" y="805"/>
                  </a:lnTo>
                  <a:lnTo>
                    <a:pt x="0" y="7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1000">
                  <a:schemeClr val="tx1">
                    <a:lumMod val="65000"/>
                    <a:lumOff val="35000"/>
                  </a:schemeClr>
                </a:gs>
              </a:gsLst>
              <a:lin ang="148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>
              <a:extLst>
                <a:ext uri="{FF2B5EF4-FFF2-40B4-BE49-F238E27FC236}">
                  <a16:creationId xmlns:a16="http://schemas.microsoft.com/office/drawing/2014/main" xmlns="" id="{BB5150DE-2177-4335-99A0-5BE7A0E8544C}"/>
                </a:ext>
              </a:extLst>
            </p:cNvPr>
            <p:cNvSpPr/>
            <p:nvPr/>
          </p:nvSpPr>
          <p:spPr>
            <a:xfrm rot="5400000">
              <a:off x="3248" y="4139"/>
              <a:ext cx="5104" cy="2821"/>
            </a:xfrm>
            <a:prstGeom prst="trapezoid">
              <a:avLst/>
            </a:prstGeom>
            <a:solidFill>
              <a:srgbClr val="C80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0">
              <a:extLst>
                <a:ext uri="{FF2B5EF4-FFF2-40B4-BE49-F238E27FC236}">
                  <a16:creationId xmlns:a16="http://schemas.microsoft.com/office/drawing/2014/main" xmlns="" id="{B0247946-E3AB-453B-911C-A50A8FB038D2}"/>
                </a:ext>
              </a:extLst>
            </p:cNvPr>
            <p:cNvSpPr/>
            <p:nvPr/>
          </p:nvSpPr>
          <p:spPr>
            <a:xfrm>
              <a:off x="7952" y="7353"/>
              <a:ext cx="3360" cy="805"/>
            </a:xfrm>
            <a:custGeom>
              <a:avLst/>
              <a:gdLst>
                <a:gd name="connsiteX0" fmla="*/ 0 w 3405"/>
                <a:gd name="connsiteY0" fmla="*/ 760 h 805"/>
                <a:gd name="connsiteX1" fmla="*/ 2828 w 3405"/>
                <a:gd name="connsiteY1" fmla="*/ 0 h 805"/>
                <a:gd name="connsiteX2" fmla="*/ 3405 w 3405"/>
                <a:gd name="connsiteY2" fmla="*/ 805 h 805"/>
                <a:gd name="connsiteX3" fmla="*/ 0 w 3405"/>
                <a:gd name="connsiteY3" fmla="*/ 760 h 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5" h="805">
                  <a:moveTo>
                    <a:pt x="0" y="760"/>
                  </a:moveTo>
                  <a:lnTo>
                    <a:pt x="2828" y="0"/>
                  </a:lnTo>
                  <a:lnTo>
                    <a:pt x="3405" y="805"/>
                  </a:lnTo>
                  <a:lnTo>
                    <a:pt x="0" y="7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1000">
                  <a:schemeClr val="tx1">
                    <a:lumMod val="65000"/>
                    <a:lumOff val="35000"/>
                  </a:schemeClr>
                </a:gs>
              </a:gsLst>
              <a:lin ang="148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ym typeface="+mn-ea"/>
              </a:endParaRPr>
            </a:p>
          </p:txBody>
        </p:sp>
        <p:sp>
          <p:nvSpPr>
            <p:cNvPr id="15" name="梯形 14">
              <a:extLst>
                <a:ext uri="{FF2B5EF4-FFF2-40B4-BE49-F238E27FC236}">
                  <a16:creationId xmlns:a16="http://schemas.microsoft.com/office/drawing/2014/main" xmlns="" id="{2373BD34-E707-494F-AB86-F88836F62869}"/>
                </a:ext>
              </a:extLst>
            </p:cNvPr>
            <p:cNvSpPr/>
            <p:nvPr/>
          </p:nvSpPr>
          <p:spPr>
            <a:xfrm rot="5400000">
              <a:off x="6820" y="4139"/>
              <a:ext cx="5104" cy="2821"/>
            </a:xfrm>
            <a:prstGeom prst="trapezoid">
              <a:avLst/>
            </a:prstGeom>
            <a:solidFill>
              <a:srgbClr val="BC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2">
              <a:extLst>
                <a:ext uri="{FF2B5EF4-FFF2-40B4-BE49-F238E27FC236}">
                  <a16:creationId xmlns:a16="http://schemas.microsoft.com/office/drawing/2014/main" xmlns="" id="{A618FBBB-8E7A-4A83-A050-EBEDC69E8DAB}"/>
                </a:ext>
              </a:extLst>
            </p:cNvPr>
            <p:cNvSpPr/>
            <p:nvPr/>
          </p:nvSpPr>
          <p:spPr>
            <a:xfrm>
              <a:off x="11648" y="7353"/>
              <a:ext cx="3360" cy="805"/>
            </a:xfrm>
            <a:custGeom>
              <a:avLst/>
              <a:gdLst>
                <a:gd name="connsiteX0" fmla="*/ 0 w 3405"/>
                <a:gd name="connsiteY0" fmla="*/ 760 h 805"/>
                <a:gd name="connsiteX1" fmla="*/ 2828 w 3405"/>
                <a:gd name="connsiteY1" fmla="*/ 0 h 805"/>
                <a:gd name="connsiteX2" fmla="*/ 3405 w 3405"/>
                <a:gd name="connsiteY2" fmla="*/ 805 h 805"/>
                <a:gd name="connsiteX3" fmla="*/ 0 w 3405"/>
                <a:gd name="connsiteY3" fmla="*/ 760 h 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5" h="805">
                  <a:moveTo>
                    <a:pt x="0" y="760"/>
                  </a:moveTo>
                  <a:lnTo>
                    <a:pt x="2828" y="0"/>
                  </a:lnTo>
                  <a:lnTo>
                    <a:pt x="3405" y="805"/>
                  </a:lnTo>
                  <a:lnTo>
                    <a:pt x="0" y="7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1000">
                  <a:schemeClr val="tx1">
                    <a:lumMod val="65000"/>
                    <a:lumOff val="35000"/>
                  </a:schemeClr>
                </a:gs>
              </a:gsLst>
              <a:lin ang="148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ym typeface="+mn-ea"/>
              </a:endParaRPr>
            </a:p>
          </p:txBody>
        </p:sp>
        <p:sp>
          <p:nvSpPr>
            <p:cNvPr id="17" name="梯形 16">
              <a:extLst>
                <a:ext uri="{FF2B5EF4-FFF2-40B4-BE49-F238E27FC236}">
                  <a16:creationId xmlns:a16="http://schemas.microsoft.com/office/drawing/2014/main" xmlns="" id="{9FB1931D-01EA-467C-A8B2-4866C6BDA06E}"/>
                </a:ext>
              </a:extLst>
            </p:cNvPr>
            <p:cNvSpPr/>
            <p:nvPr/>
          </p:nvSpPr>
          <p:spPr>
            <a:xfrm rot="5400000">
              <a:off x="10516" y="4139"/>
              <a:ext cx="5104" cy="2821"/>
            </a:xfrm>
            <a:prstGeom prst="trapezoid">
              <a:avLst/>
            </a:prstGeom>
            <a:solidFill>
              <a:srgbClr val="BC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ym typeface="+mn-ea"/>
              </a:endParaRPr>
            </a:p>
          </p:txBody>
        </p:sp>
        <p:sp>
          <p:nvSpPr>
            <p:cNvPr id="18" name="文本框 13">
              <a:extLst>
                <a:ext uri="{FF2B5EF4-FFF2-40B4-BE49-F238E27FC236}">
                  <a16:creationId xmlns:a16="http://schemas.microsoft.com/office/drawing/2014/main" xmlns="" id="{1EC1D1B3-88D0-4DBA-83E4-F3BCB9E428F5}"/>
                </a:ext>
              </a:extLst>
            </p:cNvPr>
            <p:cNvSpPr txBox="1"/>
            <p:nvPr/>
          </p:nvSpPr>
          <p:spPr>
            <a:xfrm>
              <a:off x="4507" y="4457"/>
              <a:ext cx="2478" cy="1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晚会结束后，各工作人员按照会前安排的相应工作进行收场工作。</a:t>
              </a:r>
              <a:endPara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文本框 13">
              <a:extLst>
                <a:ext uri="{FF2B5EF4-FFF2-40B4-BE49-F238E27FC236}">
                  <a16:creationId xmlns:a16="http://schemas.microsoft.com/office/drawing/2014/main" xmlns="" id="{C1810BA4-6AFC-44EB-AF88-ED1C74116960}"/>
                </a:ext>
              </a:extLst>
            </p:cNvPr>
            <p:cNvSpPr txBox="1"/>
            <p:nvPr/>
          </p:nvSpPr>
          <p:spPr>
            <a:xfrm>
              <a:off x="8148" y="4169"/>
              <a:ext cx="2478" cy="27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各工作组在尚未开展自己的工作或完成自己的工作时，请自觉参加其他工作组的工作以加快整体工作进程。</a:t>
              </a:r>
              <a:endPara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文本框 13">
              <a:extLst>
                <a:ext uri="{FF2B5EF4-FFF2-40B4-BE49-F238E27FC236}">
                  <a16:creationId xmlns:a16="http://schemas.microsoft.com/office/drawing/2014/main" xmlns="" id="{D286AF66-CA6C-4F1D-B2B2-6DAD67447717}"/>
                </a:ext>
              </a:extLst>
            </p:cNvPr>
            <p:cNvSpPr txBox="1"/>
            <p:nvPr/>
          </p:nvSpPr>
          <p:spPr>
            <a:xfrm>
              <a:off x="11943" y="4369"/>
              <a:ext cx="2478" cy="2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晚会结束后立即开展清理会场工作，各负责人完成自己的工作即可离开会场 。</a:t>
              </a:r>
              <a:endPara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文本框 29">
              <a:extLst>
                <a:ext uri="{FF2B5EF4-FFF2-40B4-BE49-F238E27FC236}">
                  <a16:creationId xmlns:a16="http://schemas.microsoft.com/office/drawing/2014/main" xmlns="" id="{D162B6C3-D1F1-41B9-87C2-672787B76FF5}"/>
                </a:ext>
              </a:extLst>
            </p:cNvPr>
            <p:cNvSpPr txBox="1"/>
            <p:nvPr/>
          </p:nvSpPr>
          <p:spPr>
            <a:xfrm>
              <a:off x="4575" y="3778"/>
              <a:ext cx="2822" cy="549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2">
                  <a:alpha val="10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zh-CN" alt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4" name="Picture 2" descr="C:\Users\LL\Desktop\c581b6c91d36acfd31f4b4b7b19507fe.png">
            <a:extLst>
              <a:ext uri="{FF2B5EF4-FFF2-40B4-BE49-F238E27FC236}">
                <a16:creationId xmlns:a16="http://schemas.microsoft.com/office/drawing/2014/main" xmlns="" id="{13171888-F636-45C9-96E6-21B8CFC3D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421" y="3693556"/>
            <a:ext cx="2941713" cy="13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LL\Desktop\圣诞节\ed2ad3c1b33791bef197e9cd4720286c.png">
            <a:extLst>
              <a:ext uri="{FF2B5EF4-FFF2-40B4-BE49-F238E27FC236}">
                <a16:creationId xmlns:a16="http://schemas.microsoft.com/office/drawing/2014/main" xmlns="" id="{C6E2A9CC-0C09-4984-8C3D-A48747BBA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41" y="2211710"/>
            <a:ext cx="1899931" cy="293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LL\Desktop\d656ed434b3a473a7568a2774b2a1290.png">
            <a:extLst>
              <a:ext uri="{FF2B5EF4-FFF2-40B4-BE49-F238E27FC236}">
                <a16:creationId xmlns:a16="http://schemas.microsoft.com/office/drawing/2014/main" xmlns="" id="{0DF03C87-973B-4D76-8AA2-30F099CCA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178" y="0"/>
            <a:ext cx="1677859" cy="1463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LL\Desktop\d656ed434b3a473a7568a2774b2a1290.png">
            <a:extLst>
              <a:ext uri="{FF2B5EF4-FFF2-40B4-BE49-F238E27FC236}">
                <a16:creationId xmlns:a16="http://schemas.microsoft.com/office/drawing/2014/main" xmlns="" id="{DBE79CB0-439A-4F3D-B43F-2A1787915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84" y="88142"/>
            <a:ext cx="1296196" cy="113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LL\Desktop\d656ed434b3a473a7568a2774b2a1290.png">
            <a:extLst>
              <a:ext uri="{FF2B5EF4-FFF2-40B4-BE49-F238E27FC236}">
                <a16:creationId xmlns:a16="http://schemas.microsoft.com/office/drawing/2014/main" xmlns="" id="{ED987090-DA90-450A-8C0A-916605DD5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311" y="0"/>
            <a:ext cx="1183099" cy="103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470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3000">
        <p15:prstTrans prst="curtains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LL\Desktop\5c76424b9fd4b8787234cce37c7520a5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8589" y="-128278"/>
            <a:ext cx="9145016" cy="252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L\Desktop\b7e7ea0b29d9e387f737ef0429774749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46547" y="3023637"/>
            <a:ext cx="1028969" cy="18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L\Desktop\a99ff9d325fc5f847c29f689835e401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810" y="-236562"/>
            <a:ext cx="3672407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LL\Desktop\a99ff9d325fc5f847c29f689835e401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8" y="-52877"/>
            <a:ext cx="3143437" cy="303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LL\Desktop\b7e7ea0b29d9e387f737ef0429774749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02563" y="1811968"/>
            <a:ext cx="3698811" cy="45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2134404" y="2209669"/>
            <a:ext cx="48590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漫步" panose="02010604000101010101" pitchFamily="2" charset="-122"/>
                <a:ea typeface="迷你简漫步" panose="02010604000101010101" pitchFamily="2" charset="-122"/>
              </a:rPr>
              <a:t>感谢在座各位聆听！</a:t>
            </a:r>
            <a:endParaRPr lang="zh-CN" alt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33" y="1520998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LL\Desktop\b7e7ea0b29d9e387f737ef0429774749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821"/>
          <a:stretch/>
        </p:blipFill>
        <p:spPr bwMode="auto">
          <a:xfrm>
            <a:off x="3707903" y="2984511"/>
            <a:ext cx="2493471" cy="3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244" y="1870433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097" y="1520998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Users\LL\Desktop\e64ef28a26197edb806e0dd8510ab26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753" y="2058165"/>
            <a:ext cx="3141096" cy="303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C:\Users\LL\Desktop\76b7901f7f45168bbf103f92eef92e8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2" y="3351830"/>
            <a:ext cx="2002647" cy="162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3749" y="-101511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096F0BB4-EE00-42D3-877D-A84A9D188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9023" y="-940002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3DD9547B-3842-47C8-872B-02A138BFF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16829" y="-691150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2E40BD24-C240-4490-AED9-61E9B749D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66266" y="-572196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72E6083A-43A3-4D24-B169-E1C3B487A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2911" y="-723683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F843E966-E698-4968-8338-BDCAC1262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17054" y="-552120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2A0A281A-E22E-4A76-8C11-2E160D8B2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53858" y="-631055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8BC8EA7A-AB92-4542-9512-6F927E060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0940" y="-659229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D0444B13-298E-48FF-ABCB-268D61582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02283" y="-1243555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6C2F7F8D-3E00-4E80-BD58-9B9BC5D5B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14202" y="-1636029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2E6677A9-673C-479C-B6A3-26906F69F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1857" y="-96541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4C911CDA-1088-4E0F-8C23-1C16110B6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0781" y="-122552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A8C98C4E-732C-43CD-8057-E664646B9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44192" y="-1015114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0B5A6536-C8CD-4423-AE44-85A670025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54212" y="-89650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C:\Users\LL\Desktop\8b3c5a196b331abf6681180ffafba88c.png">
            <a:extLst>
              <a:ext uri="{FF2B5EF4-FFF2-40B4-BE49-F238E27FC236}">
                <a16:creationId xmlns:a16="http://schemas.microsoft.com/office/drawing/2014/main" xmlns="" id="{FA5BA8D3-67DB-4C07-8D98-756BB030E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0903" y="-1311222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312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3000">
        <p15:prstTrans prst="curtains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8" presetClass="entr" presetSubtype="0" accel="5000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81 -4.19753E-6 L -0.00781 0.00062 C -0.01527 0.02068 -0.01302 0.01112 -0.01736 0.05309 C -0.02066 0.08272 -0.02326 0.12377 -0.02465 0.15494 C -0.02743 0.20772 -0.03194 0.3142 -0.03194 0.31451 C -0.02986 0.37192 -0.02986 0.43087 -0.02569 0.48828 C -0.02239 0.53395 -0.01614 0.57747 -0.01007 0.6213 C -2.77778E-6 0.69383 0.01684 0.75988 0.02257 0.83642 L 0.0283 0.91389 C 0.03021 1.00031 0.03038 0.98951 0.02882 1.11852 C 0.02865 1.12531 0.02778 1.1321 0.02726 1.13889 C 0.02604 1.17562 0.02743 1.13704 0.0257 1.17408 C 0.02448 1.19846 0.02604 1.17871 0.02413 1.20031 C 0.02344 1.21791 0.02379 1.21945 0.02101 1.23982 C 0.01823 1.25926 0.01841 1.25186 0.01841 1.2605 " pathEditMode="relative" rAng="0" ptsTypes="AAAAAAAAAAAAAAA">
                                      <p:cBhvr>
                                        <p:cTn id="60" dur="41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200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4.16667E-6 -3.7037E-7 L 4.16667E-6 0.00062 C -0.00469 0.02068 -0.0033 0.01111 -0.00591 0.05309 C -0.00799 0.08272 -0.00955 0.12407 -0.01042 0.15494 C -0.01216 0.20772 -0.01476 0.3142 -0.01476 0.31451 C -0.01355 0.37191 -0.01355 0.43086 -0.01094 0.48827 C -0.00903 0.53395 -0.00521 0.57747 -0.00139 0.6213 C 0.00468 0.69383 0.0151 0.75988 0.01857 0.83642 L 0.02204 0.91389 C 0.02326 1.00031 0.02326 0.98951 0.02239 1.11852 C 0.02222 1.12531 0.0217 1.1321 0.02135 1.13889 C 0.02066 1.17562 0.02152 1.13704 0.02048 1.17407 C 0.01979 1.19846 0.02066 1.1787 0.01944 1.20031 C 0.01909 1.2179 0.01927 1.21944 0.01753 1.23982 C 0.01579 1.25926 0.01597 1.25185 0.01597 1.26049 " pathEditMode="relative" rAng="0" ptsTypes="AAAAAAAAAAAAAAA">
                                      <p:cBhvr>
                                        <p:cTn id="62" dur="4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302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200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0.03576 -1.48148E-6 L -0.03576 0.00062 C -0.03455 0.02068 -0.0349 0.01111 -0.0342 0.05309 C -0.03368 0.08241 -0.03333 0.12377 -0.03316 0.15494 C -0.03264 0.20772 -0.03194 0.3142 -0.03194 0.31451 C -0.03229 0.37192 -0.03229 0.43087 -0.03299 0.48827 C -0.03351 0.53395 -0.03438 0.57747 -0.03542 0.6213 C -0.03681 0.69383 -0.03941 0.75988 -0.04028 0.83642 L -0.04115 0.91389 C -0.04149 1.00031 -0.04149 0.98951 -0.04132 1.11852 C -0.04115 1.12531 -0.04115 1.1321 -0.04097 1.13889 C -0.0408 1.17562 -0.04097 1.13704 -0.0408 1.17408 C -0.04063 1.19846 -0.0408 1.17871 -0.04045 1.20031 C -0.04045 1.2179 -0.04045 1.21945 -0.0401 1.23982 C -0.03958 1.25926 -0.03958 1.25185 -0.03958 1.2605 " pathEditMode="relative" rAng="0" ptsTypes="AAAAAAAAAAAAAAA">
                                      <p:cBhvr>
                                        <p:cTn id="64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6302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200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781 -1.35802E-6 L -0.00781 0.00062 C -0.01528 0.02068 -0.01302 0.01111 -0.01736 0.05309 C -0.02066 0.08241 -0.02326 0.12377 -0.02465 0.15494 C -0.02743 0.20772 -0.03194 0.3142 -0.03194 0.31451 C -0.02986 0.37191 -0.02986 0.43087 -0.02569 0.48827 C -0.02239 0.53395 -0.01614 0.57747 -0.01007 0.6213 C -1.66667E-6 0.69383 0.01684 0.75988 0.02257 0.83642 L 0.0283 0.91389 C 0.03021 1.00031 0.03038 0.98951 0.02882 1.11852 C 0.02865 1.12531 0.02778 1.1321 0.02726 1.13889 C 0.02604 1.17562 0.02743 1.13704 0.0257 1.17408 C 0.02448 1.19846 0.02604 1.17871 0.02413 1.20031 C 0.02344 1.2179 0.02379 1.21945 0.02101 1.23982 C 0.01823 1.25926 0.0184 1.25185 0.0184 1.2605 " pathEditMode="relative" rAng="0" ptsTypes="AAAAAAAAAAAAAAA">
                                      <p:cBhvr>
                                        <p:cTn id="66" dur="4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200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782 4.32099E-6 L -0.00782 0.00061 C -0.01528 0.02067 -0.01303 0.01111 -0.01737 0.05277 C -0.02066 0.08271 -0.02327 0.12376 -0.02466 0.15493 C -0.02744 0.20771 -0.03195 0.31419 -0.03195 0.3145 C -0.02987 0.37191 -0.02987 0.43086 -0.0257 0.48827 C -0.0224 0.53395 -0.01615 0.57746 -0.01007 0.62129 C 4.72222E-6 0.69382 0.01684 0.75987 0.02256 0.83642 L 0.02829 0.91388 C 0.0302 1.0003 0.03038 0.9895 0.02881 1.11851 C 0.02864 1.1253 0.02777 1.13209 0.02725 1.13888 C 0.02604 1.17561 0.02743 1.13703 0.02569 1.17407 C 0.02447 1.19845 0.02604 1.1787 0.02413 1.2003 C 0.02343 1.2179 0.02378 1.21944 0.021 1.23981 C 0.01822 1.25925 0.0184 1.25185 0.0184 1.26049 " pathEditMode="relative" rAng="0" ptsTypes="AAAAAAAAAAAAAAA">
                                      <p:cBhvr>
                                        <p:cTn id="68" dur="5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200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0.02743 1.35802E-6 L -0.02743 0.00062 C -0.02882 0.02068 -0.02847 0.01111 -0.02934 0.05309 C -0.02986 0.08271 -0.03038 0.12376 -0.03073 0.15494 C -0.03125 0.20771 -0.03194 0.3142 -0.03194 0.3145 C -0.0316 0.37191 -0.0316 0.43086 -0.0309 0.48827 C -0.03021 0.53395 -0.02899 0.57747 -0.02795 0.62129 C -0.02604 0.69383 -0.02292 0.75988 -0.0217 0.83642 L -0.02066 0.91389 C -0.02031 1.00031 -0.02031 0.9895 -0.02066 1.11852 C -0.02066 1.12531 -0.02083 1.1321 -0.02083 1.13889 C -0.02118 1.17562 -0.02083 1.13704 -0.02118 1.17407 C -0.02135 1.19846 -0.02118 1.1787 -0.02153 1.20031 C -0.02153 1.2179 -0.02153 1.21944 -0.02205 1.23981 C -0.02257 1.25926 -0.02257 1.25185 -0.02257 1.26049 " pathEditMode="relative" rAng="0" ptsTypes="AAAAAAAAAAAAAAA">
                                      <p:cBhvr>
                                        <p:cTn id="70" dur="4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6302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-0.00781 -1.23457E-6 L -0.00781 0.00062 C -0.01528 0.02068 -0.01302 0.01111 -0.01736 0.05309 C -0.02066 0.08272 -0.02327 0.12377 -0.02465 0.15494 C -0.02743 0.20772 -0.03195 0.3142 -0.03195 0.31451 C -0.02986 0.37191 -0.02986 0.43087 -0.0257 0.48827 C -0.0224 0.53395 -0.01615 0.57747 -0.01007 0.6213 C 2.22222E-6 0.69383 0.01684 0.75988 0.02257 0.83642 L 0.0283 0.91389 C 0.03021 1.00031 0.03038 0.98951 0.02882 1.11852 C 0.02864 1.12531 0.02778 1.1321 0.02725 1.13889 C 0.02604 1.17562 0.02743 1.13704 0.02569 1.17408 C 0.02448 1.19846 0.02604 1.1787 0.02413 1.20031 C 0.02344 1.2179 0.02378 1.21945 0.021 1.23982 C 0.01823 1.25926 0.0184 1.25185 0.0184 1.2605 " pathEditMode="relative" rAng="0" ptsTypes="AAAAAAAAAAAAAAA">
                                      <p:cBhvr>
                                        <p:cTn id="72" dur="5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3.95062E-6 L -0.00782 0.00061 C -0.01528 0.02068 -0.01302 0.01111 -0.01736 0.05308 C -0.02066 0.0824 -0.02327 0.12376 -0.02466 0.15493 C -0.02743 0.20771 -0.03195 0.31419 -0.03195 0.3145 C -0.02986 0.37191 -0.02986 0.43086 -0.0257 0.48827 C -0.0224 0.53395 -0.01615 0.57747 -0.01007 0.62129 C 3.33333E-6 0.69382 0.01684 0.75987 0.02257 0.83642 L 0.0283 0.91388 C 0.03021 1.0003 0.03038 0.9895 0.02882 1.11851 C 0.02864 1.1253 0.02777 1.13209 0.02725 1.13888 C 0.02604 1.17561 0.02743 1.13703 0.02569 1.17407 C 0.02448 1.19845 0.02604 1.1787 0.02413 1.2003 C 0.02343 1.2179 0.02378 1.21944 0.021 1.23981 C 0.01823 1.25926 0.0184 1.25185 0.0184 1.26049 " pathEditMode="relative" rAng="0" ptsTypes="AAAAAAAAAAAAAAA">
                                      <p:cBhvr>
                                        <p:cTn id="74" dur="6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29 0.0213 L -0.029 0.02222 C -0.03125 0.04228 -0.03056 0.03272 -0.03195 0.07438 C -0.03299 0.10463 -0.03368 0.1463 -0.03421 0.17809 C -0.03507 0.22994 -0.03629 0.33704 -0.03629 0.33735 C -0.03577 0.39506 -0.03577 0.45432 -0.03438 0.51204 C -0.03351 0.55772 -0.0316 0.60154 -0.02969 0.64568 C -0.02657 0.71852 -0.02136 0.78488 -0.01962 0.86173 L -0.01789 0.93981 C -0.01737 1.02654 -0.01737 1.01574 -0.01771 1.14537 C -0.01789 1.15216 -0.01806 1.15895 -0.01823 1.16574 C -0.01858 1.20278 -0.01823 1.16389 -0.01875 1.20123 C -0.0191 1.22562 -0.01858 1.20586 -0.01928 1.22747 C -0.01945 1.24537 -0.01928 1.24691 -0.02014 1.26728 C -0.02101 1.28673 -0.02101 1.27932 -0.02101 1.28827 " pathEditMode="relative" rAng="0" ptsTypes="AAAAAAAAAAAAAAA">
                                      <p:cBhvr>
                                        <p:cTn id="76" dur="4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6333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2000" accel="50000" decel="5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0.01493 0.13456 L -0.01493 0.13518 C -0.0224 0.15524 -0.02014 0.14568 -0.02448 0.18765 C -0.02778 0.21728 -0.03038 0.25864 -0.03177 0.29012 C -0.03455 0.34259 -0.03907 0.44876 -0.03907 0.44907 C -0.03698 0.50648 -0.03698 0.56543 -0.03282 0.62284 C -0.02952 0.66852 -0.02327 0.71203 -0.01719 0.75586 C -0.00712 0.82839 0.00972 0.89444 0.01545 0.97098 L 0.02118 1.04845 C 0.02309 1.13487 0.02326 1.12407 0.0217 1.25308 C 0.02152 1.25987 0.02066 1.26666 0.02014 1.27345 C 0.01892 1.31018 0.02031 1.2716 0.01857 1.30864 C 0.01736 1.33302 0.01892 1.31327 0.01701 1.33487 C 0.01632 1.35247 0.01666 1.35401 0.01389 1.37438 C 0.01111 1.39382 0.01128 1.38642 0.01128 1.39506 " pathEditMode="relative" rAng="0" ptsTypes="AAAAAAAAAAAAAAA">
                                      <p:cBhvr>
                                        <p:cTn id="78" dur="5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0.00781 3.58025E-6 L -0.00781 0.00061 C -0.01528 0.02068 -0.01302 0.01111 -0.01736 0.05277 C -0.02066 0.08271 -0.02327 0.12407 -0.02465 0.15493 C -0.02743 0.20771 -0.03195 0.31419 -0.03195 0.3145 C -0.02986 0.37191 -0.02986 0.43086 -0.0257 0.48827 C -0.0224 0.53395 -0.01615 0.57747 -0.01007 0.62129 C 2.22222E-6 0.69382 0.01684 0.75987 0.02257 0.83642 L 0.0283 0.91389 C 0.03021 1.00031 0.03038 0.9895 0.02882 1.11851 C 0.02864 1.12531 0.02778 1.1321 0.02725 1.13889 C 0.02604 1.17561 0.02743 1.13703 0.02569 1.17407 C 0.02448 1.19845 0.02604 1.1787 0.02413 1.20031 C 0.02344 1.2179 0.02378 1.21944 0.021 1.23981 C 0.01823 1.25926 0.0184 1.25185 0.0184 1.26049 " pathEditMode="relative" rAng="0" ptsTypes="AAAAAAAAAAAAAAA">
                                      <p:cBhvr>
                                        <p:cTn id="80" dur="5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2587 -4.81481E-6 L -0.02587 0.00062 C -0.02778 0.02068 -0.02726 0.01112 -0.0283 0.05278 C -0.02917 0.08272 -0.02986 0.12408 -0.03021 0.15556 C -0.03091 0.20772 -0.03195 0.3142 -0.03195 0.31451 C -0.03143 0.37192 -0.03143 0.43087 -0.03038 0.48828 C -0.02969 0.53396 -0.02795 0.57747 -0.02657 0.6213 C -0.02396 0.69383 -0.01962 0.75988 -0.01823 0.83642 L -0.01684 0.91389 C -0.01632 1.00031 -0.01632 0.98951 -0.01667 1.11852 C -0.01667 1.12531 -0.01702 1.1321 -0.01702 1.13889 C -0.01736 1.17562 -0.01702 1.13704 -0.01754 1.17408 C -0.01771 1.19846 -0.01736 1.17871 -0.01788 1.20031 C -0.01806 1.21791 -0.01788 1.21945 -0.01858 1.23982 C -0.01927 1.25926 -0.01927 1.25186 -0.01927 1.2605 " pathEditMode="relative" rAng="0" ptsTypes="AAAAAAAAAAAAAAA">
                                      <p:cBhvr>
                                        <p:cTn id="8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6302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2000" accel="50000" decel="50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5.55556E-7 -3.95062E-6 L 5.55556E-7 0.00062 C -0.00747 0.02068 -0.00521 0.01112 -0.00955 0.05278 C -0.01285 0.08272 -0.01545 0.12408 -0.01684 0.15556 C -0.01962 0.20772 -0.02413 0.3142 -0.02413 0.31451 C -0.02205 0.37192 -0.02205 0.43087 -0.01788 0.48828 C -0.01458 0.53395 -0.00833 0.57747 -0.00226 0.6213 C 0.00781 0.69383 0.02465 0.75988 0.03038 0.83642 L 0.03611 0.91389 C 0.03802 1.00031 0.03819 0.98951 0.03663 1.11852 C 0.03646 1.12531 0.03559 1.1321 0.03507 1.13889 C 0.03385 1.17562 0.03524 1.13704 0.03351 1.17408 C 0.03229 1.19846 0.03385 1.17871 0.03194 1.20031 C 0.03125 1.21791 0.0316 1.21945 0.02882 1.23982 C 0.02604 1.25926 0.02621 1.25186 0.02621 1.2605 " pathEditMode="relative" rAng="0" ptsTypes="AAAAAAAAAAAAAAA">
                                      <p:cBhvr>
                                        <p:cTn id="84" dur="4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1.97531E-6 L -0.00781 0.00062 C -0.01528 0.02068 -0.01302 0.01111 -0.01736 0.05278 C -0.02066 0.08271 -0.02326 0.12407 -0.02465 0.15524 C -0.02743 0.20771 -0.03194 0.3142 -0.03194 0.3145 C -0.02986 0.37191 -0.02986 0.43086 -0.02569 0.48827 C -0.0224 0.53395 -0.01615 0.57747 -0.01007 0.62129 C -2.77778E-7 0.69383 0.01684 0.75987 0.02257 0.83642 L 0.0283 0.91389 C 0.03021 1.00031 0.03038 0.9895 0.02882 1.11852 C 0.02865 1.12531 0.02778 1.1321 0.02726 1.13889 C 0.02604 1.17562 0.02743 1.13704 0.02569 1.17407 C 0.02448 1.19845 0.02604 1.1787 0.02413 1.20031 C 0.02344 1.2179 0.02379 1.21944 0.02101 1.23981 C 0.01823 1.25926 0.0184 1.25185 0.0184 1.26049 " pathEditMode="relative" rAng="0" ptsTypes="AAAAAAAAAAAAAAA">
                                      <p:cBhvr>
                                        <p:cTn id="86" dur="5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200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81 -4.19753E-6 L -0.00781 0.00062 C -0.01527 0.02068 -0.01302 0.01112 -0.01736 0.05278 C -0.02065 0.08272 -0.02326 0.12408 -0.02465 0.15494 C -0.02743 0.20803 -0.03194 0.3142 -0.03194 0.31451 C -0.02986 0.37192 -0.02986 0.43087 -0.02569 0.48828 C -0.02239 0.53395 -0.01614 0.57747 -0.01006 0.6213 C -4.72222E-6 0.69383 0.01685 0.75988 0.02257 0.83642 L 0.0283 0.91389 C 0.03021 1.00031 0.03039 0.98951 0.02882 1.11852 C 0.02865 1.12531 0.02778 1.1321 0.02726 1.13889 C 0.02605 1.17562 0.02744 1.13704 0.0257 1.17408 C 0.02448 1.19846 0.02605 1.17871 0.02414 1.20031 C 0.02344 1.21791 0.02379 1.21945 0.02101 1.23982 C 0.01823 1.25926 0.01841 1.25186 0.01841 1.2605 " pathEditMode="relative" rAng="0" ptsTypes="AAAAAAAAAAAAAAA">
                                      <p:cBhvr>
                                        <p:cTn id="88" dur="4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3" y="-567638"/>
            <a:ext cx="7171096" cy="4334560"/>
            <a:chOff x="896406" y="-956642"/>
            <a:chExt cx="7171096" cy="4334560"/>
          </a:xfrm>
        </p:grpSpPr>
        <p:pic>
          <p:nvPicPr>
            <p:cNvPr id="5122" name="Picture 2" descr="C:\Users\LL\Desktop\109d88ab0b7c1ddc26a8f6a7c80ceceb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406" y="1289686"/>
              <a:ext cx="7171096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C:\Users\LL\Desktop\6b177e002527fbc7d4ed5b2a8259ba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9670" y="-956642"/>
              <a:ext cx="3960440" cy="3960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553121" y="2368863"/>
            <a:ext cx="4142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sz="4000" b="1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01.</a:t>
            </a:r>
            <a:r>
              <a:rPr lang="zh-CN" altLang="zh-CN" sz="4000" b="1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晚会活动说明</a:t>
            </a:r>
            <a:endParaRPr lang="zh-CN" altLang="en-US" sz="4000" b="1" spc="50" dirty="0">
              <a:ln w="11430"/>
              <a:solidFill>
                <a:srgbClr val="FFC000"/>
              </a:solidFill>
              <a:latin typeface="迷你简漫步" panose="02010604000101010101" pitchFamily="2" charset="-122"/>
              <a:ea typeface="迷你简漫步" panose="02010604000101010101" pitchFamily="2" charset="-122"/>
            </a:endParaRPr>
          </a:p>
        </p:txBody>
      </p:sp>
      <p:pic>
        <p:nvPicPr>
          <p:cNvPr id="6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563638"/>
            <a:ext cx="3741747" cy="324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141" y="1538367"/>
            <a:ext cx="3741747" cy="324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964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3000">
        <p15:prstTrans prst="origami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72616" y="52238"/>
            <a:ext cx="11269253" cy="5468404"/>
            <a:chOff x="641224" y="202932"/>
            <a:chExt cx="9285230" cy="5468404"/>
          </a:xfrm>
        </p:grpSpPr>
        <p:pic>
          <p:nvPicPr>
            <p:cNvPr id="12290" name="Picture 2" descr="C:\Users\LL\Desktop\e84289e6695c6f03b6ff0e5d7140e5c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224" y="202932"/>
              <a:ext cx="9285230" cy="5468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1726" y="1931123"/>
              <a:ext cx="2088232" cy="1728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2658065" y="1621107"/>
            <a:ext cx="3812885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1600" dirty="0">
                <a:solidFill>
                  <a:srgbClr val="1D1D1D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期待已久的圣诞，满载着梦想中的时尚、浪漫与无尽的厚礼登陆</a:t>
            </a:r>
            <a:r>
              <a:rPr lang="zh-CN" altLang="en-US" sz="1600" dirty="0">
                <a:solidFill>
                  <a:srgbClr val="1D1D1D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觅知网公司</a:t>
            </a:r>
            <a:r>
              <a:rPr lang="zh-CN" altLang="zh-CN" sz="1600" dirty="0">
                <a:solidFill>
                  <a:srgbClr val="1D1D1D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；盼望已久的元旦假日，也正悄悄向我们走近，为我们送来了新年的欢乐。同时，今年是</a:t>
            </a:r>
            <a:r>
              <a:rPr lang="zh-CN" altLang="en-US" sz="1600" dirty="0">
                <a:solidFill>
                  <a:srgbClr val="1D1D1D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觅知网</a:t>
            </a:r>
            <a:r>
              <a:rPr lang="zh-CN" altLang="zh-CN" sz="1600" dirty="0">
                <a:solidFill>
                  <a:srgbClr val="1D1D1D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成立</a:t>
            </a:r>
            <a:r>
              <a:rPr lang="en-US" altLang="zh-CN" sz="1600" dirty="0">
                <a:solidFill>
                  <a:srgbClr val="1D1D1D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10</a:t>
            </a:r>
            <a:r>
              <a:rPr lang="zh-CN" altLang="zh-CN" sz="1600" dirty="0">
                <a:solidFill>
                  <a:srgbClr val="1D1D1D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周年，在这个特别的日子里，我们隆重举行圣诞晚会，庆祝我们共同的节日，释放我们所有快乐！</a:t>
            </a:r>
          </a:p>
        </p:txBody>
      </p:sp>
      <p:sp>
        <p:nvSpPr>
          <p:cNvPr id="6" name="矩形 5"/>
          <p:cNvSpPr/>
          <p:nvPr/>
        </p:nvSpPr>
        <p:spPr>
          <a:xfrm>
            <a:off x="971959" y="126578"/>
            <a:ext cx="180049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晚会活动说明</a:t>
            </a:r>
            <a:endParaRPr lang="zh-CN" altLang="en-US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32">
            <a:extLst>
              <a:ext uri="{FF2B5EF4-FFF2-40B4-BE49-F238E27FC236}">
                <a16:creationId xmlns:a16="http://schemas.microsoft.com/office/drawing/2014/main" xmlns="" id="{C4646B80-BBBA-4114-ACC3-E99ED91DAF4D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1</a:t>
            </a:r>
          </a:p>
        </p:txBody>
      </p:sp>
    </p:spTree>
    <p:extLst>
      <p:ext uri="{BB962C8B-B14F-4D97-AF65-F5344CB8AC3E}">
        <p14:creationId xmlns:p14="http://schemas.microsoft.com/office/powerpoint/2010/main" val="848550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3000">
        <p15:prstTrans prst="curtains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42773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38C1B8C-A5C0-4A50-BA69-D06DDFDB12BD}"/>
              </a:ext>
            </a:extLst>
          </p:cNvPr>
          <p:cNvGrpSpPr/>
          <p:nvPr/>
        </p:nvGrpSpPr>
        <p:grpSpPr>
          <a:xfrm>
            <a:off x="4355976" y="2670143"/>
            <a:ext cx="2868806" cy="446634"/>
            <a:chOff x="4355976" y="2670143"/>
            <a:chExt cx="2868806" cy="446634"/>
          </a:xfrm>
        </p:grpSpPr>
        <p:sp>
          <p:nvSpPr>
            <p:cNvPr id="9" name="矩形 8"/>
            <p:cNvSpPr/>
            <p:nvPr/>
          </p:nvSpPr>
          <p:spPr>
            <a:xfrm>
              <a:off x="4860032" y="2706474"/>
              <a:ext cx="23647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C00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活动主题：</a:t>
              </a:r>
              <a:r>
                <a:rPr lang="zh-CN" altLang="en-US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疯狂圣诞节</a:t>
              </a:r>
              <a:endParaRPr lang="zh-CN" altLang="zh-CN" sz="1600" dirty="0">
                <a:latin typeface="迷你简细倩" panose="03000509000000000000" pitchFamily="65" charset="-122"/>
                <a:ea typeface="迷你简细倩" panose="03000509000000000000" pitchFamily="65" charset="-122"/>
              </a:endParaRPr>
            </a:p>
          </p:txBody>
        </p:sp>
        <p:pic>
          <p:nvPicPr>
            <p:cNvPr id="15363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670143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2E157AE-2BC1-4DA0-B2F6-66FA2C305691}"/>
              </a:ext>
            </a:extLst>
          </p:cNvPr>
          <p:cNvGrpSpPr/>
          <p:nvPr/>
        </p:nvGrpSpPr>
        <p:grpSpPr>
          <a:xfrm>
            <a:off x="524587" y="2726547"/>
            <a:ext cx="3888432" cy="446634"/>
            <a:chOff x="524587" y="2726547"/>
            <a:chExt cx="3888432" cy="446634"/>
          </a:xfrm>
        </p:grpSpPr>
        <p:sp>
          <p:nvSpPr>
            <p:cNvPr id="3" name="矩形 2"/>
            <p:cNvSpPr/>
            <p:nvPr/>
          </p:nvSpPr>
          <p:spPr>
            <a:xfrm>
              <a:off x="1043608" y="2747445"/>
              <a:ext cx="336941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solidFill>
                    <a:srgbClr val="C00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活动名称</a:t>
              </a:r>
              <a:r>
                <a:rPr lang="zh-CN" altLang="en-US" dirty="0">
                  <a:solidFill>
                    <a:srgbClr val="C00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：</a:t>
              </a:r>
              <a:r>
                <a:rPr lang="zh-CN" altLang="en-US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圣诞节新年晚会</a:t>
              </a:r>
              <a:endParaRPr lang="zh-CN" altLang="zh-CN" sz="1600" dirty="0">
                <a:latin typeface="迷你简细倩" panose="03000509000000000000" pitchFamily="65" charset="-122"/>
                <a:ea typeface="迷你简细倩" panose="03000509000000000000" pitchFamily="65" charset="-122"/>
              </a:endParaRPr>
            </a:p>
          </p:txBody>
        </p:sp>
        <p:pic>
          <p:nvPicPr>
            <p:cNvPr id="21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587" y="2726547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C8A897F-DCE9-444E-8392-F54C72BD1C8F}"/>
              </a:ext>
            </a:extLst>
          </p:cNvPr>
          <p:cNvGrpSpPr/>
          <p:nvPr/>
        </p:nvGrpSpPr>
        <p:grpSpPr>
          <a:xfrm>
            <a:off x="534525" y="3253730"/>
            <a:ext cx="3200300" cy="446634"/>
            <a:chOff x="534525" y="3253730"/>
            <a:chExt cx="3200300" cy="446634"/>
          </a:xfrm>
        </p:grpSpPr>
        <p:sp>
          <p:nvSpPr>
            <p:cNvPr id="6" name="矩形 5"/>
            <p:cNvSpPr/>
            <p:nvPr/>
          </p:nvSpPr>
          <p:spPr>
            <a:xfrm>
              <a:off x="1020620" y="3301944"/>
              <a:ext cx="27142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C00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活动时间：</a:t>
              </a:r>
              <a:r>
                <a:rPr lang="en-US" altLang="zh-CN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2017</a:t>
              </a:r>
              <a:r>
                <a:rPr lang="zh-CN" altLang="en-US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年</a:t>
              </a:r>
              <a:r>
                <a:rPr lang="en-US" altLang="zh-CN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12</a:t>
              </a:r>
              <a:r>
                <a:rPr lang="zh-CN" altLang="en-US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月</a:t>
              </a:r>
              <a:r>
                <a:rPr lang="en-US" altLang="zh-CN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24</a:t>
              </a:r>
              <a:r>
                <a:rPr lang="zh-CN" altLang="en-US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日</a:t>
              </a:r>
              <a:endParaRPr lang="zh-CN" altLang="zh-CN" sz="1600" dirty="0">
                <a:latin typeface="迷你简细倩" panose="03000509000000000000" pitchFamily="65" charset="-122"/>
                <a:ea typeface="迷你简细倩" panose="03000509000000000000" pitchFamily="65" charset="-122"/>
              </a:endParaRPr>
            </a:p>
          </p:txBody>
        </p:sp>
        <p:pic>
          <p:nvPicPr>
            <p:cNvPr id="22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525" y="3253730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BBDD65A-B85E-416E-BE9D-3D633ABE7B91}"/>
              </a:ext>
            </a:extLst>
          </p:cNvPr>
          <p:cNvGrpSpPr/>
          <p:nvPr/>
        </p:nvGrpSpPr>
        <p:grpSpPr>
          <a:xfrm>
            <a:off x="524586" y="3779141"/>
            <a:ext cx="3065968" cy="446634"/>
            <a:chOff x="524586" y="3779141"/>
            <a:chExt cx="3065968" cy="446634"/>
          </a:xfrm>
        </p:grpSpPr>
        <p:sp>
          <p:nvSpPr>
            <p:cNvPr id="12" name="矩形 11"/>
            <p:cNvSpPr/>
            <p:nvPr/>
          </p:nvSpPr>
          <p:spPr>
            <a:xfrm>
              <a:off x="1020620" y="3856443"/>
              <a:ext cx="25699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C00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参加人员：</a:t>
              </a:r>
              <a:r>
                <a:rPr lang="zh-CN" altLang="en-US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公司全体员工</a:t>
              </a:r>
              <a:endParaRPr lang="zh-CN" altLang="zh-CN" sz="1600" dirty="0">
                <a:latin typeface="迷你简细倩" panose="03000509000000000000" pitchFamily="65" charset="-122"/>
                <a:ea typeface="迷你简细倩" panose="03000509000000000000" pitchFamily="65" charset="-122"/>
              </a:endParaRPr>
            </a:p>
          </p:txBody>
        </p:sp>
        <p:pic>
          <p:nvPicPr>
            <p:cNvPr id="23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586" y="3779141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852AB-5C80-44D6-A879-8DC78C149286}"/>
              </a:ext>
            </a:extLst>
          </p:cNvPr>
          <p:cNvGrpSpPr/>
          <p:nvPr/>
        </p:nvGrpSpPr>
        <p:grpSpPr>
          <a:xfrm>
            <a:off x="524585" y="4378175"/>
            <a:ext cx="3048998" cy="446634"/>
            <a:chOff x="524585" y="4378175"/>
            <a:chExt cx="3048998" cy="446634"/>
          </a:xfrm>
        </p:grpSpPr>
        <p:sp>
          <p:nvSpPr>
            <p:cNvPr id="8" name="矩形 7"/>
            <p:cNvSpPr/>
            <p:nvPr/>
          </p:nvSpPr>
          <p:spPr>
            <a:xfrm>
              <a:off x="1003649" y="4410941"/>
              <a:ext cx="25699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C00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活动地点：</a:t>
              </a:r>
              <a:r>
                <a:rPr lang="zh-CN" altLang="en-US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公司活动基地</a:t>
              </a:r>
              <a:endParaRPr lang="zh-CN" altLang="zh-CN" sz="1600" dirty="0">
                <a:latin typeface="迷你简细倩" panose="03000509000000000000" pitchFamily="65" charset="-122"/>
                <a:ea typeface="迷你简细倩" panose="03000509000000000000" pitchFamily="65" charset="-122"/>
              </a:endParaRPr>
            </a:p>
          </p:txBody>
        </p:sp>
        <p:pic>
          <p:nvPicPr>
            <p:cNvPr id="24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585" y="4378175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8B087F3-9CA6-41D9-A577-BAC7922DC7D5}"/>
              </a:ext>
            </a:extLst>
          </p:cNvPr>
          <p:cNvGrpSpPr/>
          <p:nvPr/>
        </p:nvGrpSpPr>
        <p:grpSpPr>
          <a:xfrm>
            <a:off x="4359243" y="3255309"/>
            <a:ext cx="4507014" cy="446634"/>
            <a:chOff x="4359243" y="3255309"/>
            <a:chExt cx="4507014" cy="446634"/>
          </a:xfrm>
        </p:grpSpPr>
        <p:sp>
          <p:nvSpPr>
            <p:cNvPr id="14" name="矩形 13"/>
            <p:cNvSpPr/>
            <p:nvPr/>
          </p:nvSpPr>
          <p:spPr>
            <a:xfrm>
              <a:off x="4860032" y="3293960"/>
              <a:ext cx="40062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C00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活动形式：</a:t>
              </a:r>
              <a:r>
                <a:rPr lang="zh-CN" altLang="zh-CN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表演节目为主，互动游戏为辅</a:t>
              </a:r>
            </a:p>
          </p:txBody>
        </p:sp>
        <p:pic>
          <p:nvPicPr>
            <p:cNvPr id="25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243" y="3255309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A9902A5-6DB2-4D0C-B177-2E81ABF57200}"/>
              </a:ext>
            </a:extLst>
          </p:cNvPr>
          <p:cNvGrpSpPr/>
          <p:nvPr/>
        </p:nvGrpSpPr>
        <p:grpSpPr>
          <a:xfrm>
            <a:off x="4392866" y="3842795"/>
            <a:ext cx="2489702" cy="446634"/>
            <a:chOff x="4392866" y="3842795"/>
            <a:chExt cx="2489702" cy="446634"/>
          </a:xfrm>
        </p:grpSpPr>
        <p:sp>
          <p:nvSpPr>
            <p:cNvPr id="15" name="矩形 14"/>
            <p:cNvSpPr/>
            <p:nvPr/>
          </p:nvSpPr>
          <p:spPr>
            <a:xfrm>
              <a:off x="4851243" y="388144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C00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主办单位：</a:t>
              </a:r>
              <a:r>
                <a:rPr lang="zh-CN" altLang="en-US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觅知网</a:t>
              </a:r>
              <a:endParaRPr lang="zh-CN" altLang="zh-CN" sz="1600" dirty="0">
                <a:latin typeface="迷你简细倩" panose="03000509000000000000" pitchFamily="65" charset="-122"/>
                <a:ea typeface="迷你简细倩" panose="03000509000000000000" pitchFamily="65" charset="-122"/>
              </a:endParaRPr>
            </a:p>
          </p:txBody>
        </p:sp>
        <p:pic>
          <p:nvPicPr>
            <p:cNvPr id="26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866" y="3842795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1AB25FD-E1B2-4C79-9E95-014144DABE83}"/>
              </a:ext>
            </a:extLst>
          </p:cNvPr>
          <p:cNvGrpSpPr/>
          <p:nvPr/>
        </p:nvGrpSpPr>
        <p:grpSpPr>
          <a:xfrm>
            <a:off x="4359243" y="4426271"/>
            <a:ext cx="2877053" cy="446634"/>
            <a:chOff x="4359243" y="4426271"/>
            <a:chExt cx="2877053" cy="446634"/>
          </a:xfrm>
        </p:grpSpPr>
        <p:sp>
          <p:nvSpPr>
            <p:cNvPr id="4" name="矩形 3"/>
            <p:cNvSpPr/>
            <p:nvPr/>
          </p:nvSpPr>
          <p:spPr>
            <a:xfrm>
              <a:off x="4883900" y="4468931"/>
              <a:ext cx="23523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solidFill>
                    <a:srgbClr val="C00000"/>
                  </a:solidFill>
                  <a:latin typeface="迷你简漫步" panose="02010604000101010101" pitchFamily="2" charset="-122"/>
                  <a:ea typeface="迷你简漫步" panose="02010604000101010101" pitchFamily="2" charset="-122"/>
                </a:rPr>
                <a:t>赞助单位：</a:t>
              </a:r>
              <a:r>
                <a:rPr lang="zh-CN" altLang="en-US" sz="1600" dirty="0"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觅知网</a:t>
              </a:r>
              <a:endParaRPr lang="zh-CN" altLang="zh-CN" sz="1600" dirty="0">
                <a:latin typeface="迷你简细倩" panose="03000509000000000000" pitchFamily="65" charset="-122"/>
                <a:ea typeface="迷你简细倩" panose="03000509000000000000" pitchFamily="65" charset="-122"/>
              </a:endParaRPr>
            </a:p>
          </p:txBody>
        </p:sp>
        <p:pic>
          <p:nvPicPr>
            <p:cNvPr id="27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243" y="4426271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01279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3" y="-567638"/>
            <a:ext cx="7171096" cy="4334560"/>
            <a:chOff x="896406" y="-956642"/>
            <a:chExt cx="7171096" cy="4334560"/>
          </a:xfrm>
        </p:grpSpPr>
        <p:pic>
          <p:nvPicPr>
            <p:cNvPr id="5122" name="Picture 2" descr="C:\Users\LL\Desktop\109d88ab0b7c1ddc26a8f6a7c80ceceb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406" y="1289686"/>
              <a:ext cx="7171096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C:\Users\LL\Desktop\6b177e002527fbc7d4ed5b2a8259ba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9670" y="-956642"/>
              <a:ext cx="3960440" cy="3960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553121" y="2368863"/>
            <a:ext cx="4142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 </a:t>
            </a:r>
            <a:r>
              <a:rPr lang="en-US" altLang="zh-CN" sz="4000" b="1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02.</a:t>
            </a:r>
            <a:r>
              <a:rPr lang="zh-CN" altLang="zh-CN" sz="4000" b="1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晚会活动</a:t>
            </a:r>
            <a:r>
              <a:rPr lang="zh-CN" altLang="en-US" sz="4000" b="1" spc="50" dirty="0">
                <a:ln w="11430"/>
                <a:solidFill>
                  <a:srgbClr val="FFC000"/>
                </a:solidFill>
                <a:latin typeface="迷你简漫步" panose="02010604000101010101" pitchFamily="2" charset="-122"/>
                <a:ea typeface="迷你简漫步" panose="02010604000101010101" pitchFamily="2" charset="-122"/>
              </a:rPr>
              <a:t>流程</a:t>
            </a:r>
          </a:p>
        </p:txBody>
      </p:sp>
      <p:pic>
        <p:nvPicPr>
          <p:cNvPr id="6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563638"/>
            <a:ext cx="3741747" cy="324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141" y="1059582"/>
            <a:ext cx="3741747" cy="324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440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3000">
        <p15:prstTrans prst="origami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-15240" y="1476375"/>
            <a:ext cx="9159240" cy="431959"/>
          </a:xfrm>
          <a:prstGeom prst="rect">
            <a:avLst/>
          </a:prstGeom>
          <a:solidFill>
            <a:srgbClr val="BD0018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323528" y="1542335"/>
            <a:ext cx="1890713" cy="3000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活动现场装饰</a:t>
            </a:r>
          </a:p>
        </p:txBody>
      </p:sp>
      <p:sp>
        <p:nvSpPr>
          <p:cNvPr id="4" name="矩形 5"/>
          <p:cNvSpPr/>
          <p:nvPr/>
        </p:nvSpPr>
        <p:spPr>
          <a:xfrm>
            <a:off x="971110" y="2113125"/>
            <a:ext cx="3312858" cy="1315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、气氛定位：轻松活泼，雅致亲切，突出节日气氛；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</a:t>
            </a:r>
            <a:r>
              <a:rPr lang="zh-CN" altLang="en-US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、晚会现场总体布局不变，以增添装饰物为手段，突出节日的欢欣氛围；新建各种标志，方便来宾快速适应环境；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</a:t>
            </a:r>
            <a:r>
              <a:rPr lang="zh-CN" altLang="en-US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、舞台部分做主要的装饰，突出节日气氛； 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4</a:t>
            </a:r>
            <a:r>
              <a:rPr lang="zh-CN" altLang="en-US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、员工的服装统一，对参加晚会者做到热情服务；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、晚会开始前，播放圣诞歌曲，等候区放置糖果提高节日氛围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038600" y="1108234"/>
            <a:ext cx="4464368" cy="2727960"/>
            <a:chOff x="8769" y="2403"/>
            <a:chExt cx="9374" cy="5728"/>
          </a:xfrm>
        </p:grpSpPr>
        <p:grpSp>
          <p:nvGrpSpPr>
            <p:cNvPr id="7" name="组合 17"/>
            <p:cNvGrpSpPr>
              <a:grpSpLocks noChangeAspect="1"/>
            </p:cNvGrpSpPr>
            <p:nvPr/>
          </p:nvGrpSpPr>
          <p:grpSpPr>
            <a:xfrm>
              <a:off x="8769" y="2403"/>
              <a:ext cx="9375" cy="5729"/>
              <a:chOff x="0" y="0"/>
              <a:chExt cx="7423371" cy="4536504"/>
            </a:xfrm>
          </p:grpSpPr>
          <p:pic>
            <p:nvPicPr>
              <p:cNvPr id="9" name="图片 1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0" y="0"/>
                <a:ext cx="7423371" cy="4536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" name="图片 19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>
              <a:xfrm>
                <a:off x="1152128" y="499064"/>
                <a:ext cx="5256584" cy="3244043"/>
              </a:xfrm>
              <a:prstGeom prst="rect">
                <a:avLst/>
              </a:prstGeom>
              <a:noFill/>
              <a:ln w="2857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</p:grpSp>
        <p:pic>
          <p:nvPicPr>
            <p:cNvPr id="8" name="图片 7" descr="摄图网-圣诞节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24" y="3033"/>
              <a:ext cx="6640" cy="4097"/>
            </a:xfrm>
            <a:prstGeom prst="rect">
              <a:avLst/>
            </a:prstGeom>
          </p:spPr>
        </p:pic>
      </p:grpSp>
      <p:sp>
        <p:nvSpPr>
          <p:cNvPr id="12" name="文本框 24">
            <a:extLst>
              <a:ext uri="{FF2B5EF4-FFF2-40B4-BE49-F238E27FC236}">
                <a16:creationId xmlns:a16="http://schemas.microsoft.com/office/drawing/2014/main" xmlns="" id="{B0E89BB8-2809-458E-BAA4-BE48E9F8E83F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晚会活动流程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32">
            <a:extLst>
              <a:ext uri="{FF2B5EF4-FFF2-40B4-BE49-F238E27FC236}">
                <a16:creationId xmlns:a16="http://schemas.microsoft.com/office/drawing/2014/main" xmlns="" id="{A69EF513-BA33-4096-BC8F-2582D2DBE635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2</a:t>
            </a:r>
          </a:p>
        </p:txBody>
      </p:sp>
      <p:pic>
        <p:nvPicPr>
          <p:cNvPr id="16" name="Picture 4" descr="C:\Users\LL\Desktop\b031422de5107af5f533a70fbf6ef194.png">
            <a:extLst>
              <a:ext uri="{FF2B5EF4-FFF2-40B4-BE49-F238E27FC236}">
                <a16:creationId xmlns:a16="http://schemas.microsoft.com/office/drawing/2014/main" xmlns="" id="{F050EB4C-065A-4EFE-97F5-CB6DF0008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82" y="3479244"/>
            <a:ext cx="3208418" cy="210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108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3000">
        <p15:prstTrans prst="curtains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8202" y="795467"/>
            <a:ext cx="8579485" cy="4034790"/>
            <a:chOff x="2483" y="2709"/>
            <a:chExt cx="13511" cy="6354"/>
          </a:xfrm>
        </p:grpSpPr>
        <p:grpSp>
          <p:nvGrpSpPr>
            <p:cNvPr id="3" name="组合 2"/>
            <p:cNvGrpSpPr/>
            <p:nvPr/>
          </p:nvGrpSpPr>
          <p:grpSpPr>
            <a:xfrm>
              <a:off x="2483" y="2723"/>
              <a:ext cx="13511" cy="6340"/>
              <a:chOff x="746" y="1575"/>
              <a:chExt cx="12450" cy="5842"/>
            </a:xfrm>
          </p:grpSpPr>
          <p:sp>
            <p:nvSpPr>
              <p:cNvPr id="7" name="矩形 18"/>
              <p:cNvSpPr>
                <a:spLocks noChangeArrowheads="1"/>
              </p:cNvSpPr>
              <p:nvPr/>
            </p:nvSpPr>
            <p:spPr bwMode="auto">
              <a:xfrm>
                <a:off x="4010" y="1575"/>
                <a:ext cx="3120" cy="4550"/>
              </a:xfrm>
              <a:prstGeom prst="rect">
                <a:avLst/>
              </a:prstGeom>
              <a:solidFill>
                <a:srgbClr val="BC0014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" name="矩形 55"/>
              <p:cNvSpPr>
                <a:spLocks noChangeArrowheads="1"/>
              </p:cNvSpPr>
              <p:nvPr/>
            </p:nvSpPr>
            <p:spPr bwMode="auto">
              <a:xfrm>
                <a:off x="746" y="6318"/>
                <a:ext cx="12450" cy="1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场地与物品准备：晚会前一小时所需舞台设备（灯光、扩音设备、话筒）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,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所有节目所需道具全部到位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. 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灯光、音响等器械布置由专人负责（待定，熟悉灯光音响控制），在活动开始前将器械布置并调试好，整个活动期间还负责灯光音响的调控以及保护，活动结束后负责将器械运回原位。</a:t>
                </a:r>
              </a:p>
            </p:txBody>
          </p:sp>
          <p:sp>
            <p:nvSpPr>
              <p:cNvPr id="9" name="文本框 22"/>
              <p:cNvSpPr>
                <a:spLocks noChangeArrowheads="1"/>
              </p:cNvSpPr>
              <p:nvPr/>
            </p:nvSpPr>
            <p:spPr bwMode="auto">
              <a:xfrm>
                <a:off x="4560" y="2065"/>
                <a:ext cx="2020" cy="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HelveticaNeueLT Pro 67 MdCn" pitchFamily="2" charset="-122"/>
                  </a:rPr>
                  <a:t>装饰</a:t>
                </a:r>
                <a:endParaRPr lang="zh-CN" sz="3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HelveticaNeueLT Pro 67 MdCn" pitchFamily="2" charset="-122"/>
                </a:endParaRPr>
              </a:p>
            </p:txBody>
          </p:sp>
          <p:sp>
            <p:nvSpPr>
              <p:cNvPr id="10" name="直接连接符 23"/>
              <p:cNvSpPr>
                <a:spLocks noChangeShapeType="1"/>
              </p:cNvSpPr>
              <p:nvPr/>
            </p:nvSpPr>
            <p:spPr bwMode="auto">
              <a:xfrm>
                <a:off x="4820" y="3170"/>
                <a:ext cx="1498" cy="1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ysDot"/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文本框 24"/>
              <p:cNvSpPr>
                <a:spLocks noChangeArrowheads="1"/>
              </p:cNvSpPr>
              <p:nvPr/>
            </p:nvSpPr>
            <p:spPr bwMode="auto">
              <a:xfrm>
                <a:off x="4560" y="3188"/>
                <a:ext cx="2020" cy="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HelveticaNeueLT Pro 67 MdCn" pitchFamily="2" charset="-122"/>
                  </a:rPr>
                  <a:t>From 2017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HelveticaNeueLT Pro 67 MdCn" pitchFamily="2" charset="-122"/>
                </a:endParaRPr>
              </a:p>
            </p:txBody>
          </p:sp>
          <p:sp>
            <p:nvSpPr>
              <p:cNvPr id="12" name="矩形 55"/>
              <p:cNvSpPr>
                <a:spLocks noChangeArrowheads="1"/>
              </p:cNvSpPr>
              <p:nvPr/>
            </p:nvSpPr>
            <p:spPr bwMode="auto">
              <a:xfrm>
                <a:off x="4290" y="3735"/>
                <a:ext cx="2560" cy="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defTabSz="6858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ct val="50000"/>
                  </a:spcBef>
                  <a:buNone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活动现场装饰：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12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月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24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日下午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：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00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之前准备完毕</a:t>
                </a:r>
              </a:p>
            </p:txBody>
          </p:sp>
        </p:grpSp>
        <p:pic>
          <p:nvPicPr>
            <p:cNvPr id="4" name="图片 3" descr="摄图网-雪地里的福袋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2483" y="2709"/>
              <a:ext cx="3390" cy="4938"/>
            </a:xfrm>
            <a:prstGeom prst="rect">
              <a:avLst/>
            </a:prstGeom>
          </p:spPr>
        </p:pic>
        <p:pic>
          <p:nvPicPr>
            <p:cNvPr id="5" name="图片 4" descr="摄图网-雪地里的福袋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9571" y="2723"/>
              <a:ext cx="3148" cy="4938"/>
            </a:xfrm>
            <a:prstGeom prst="rect">
              <a:avLst/>
            </a:prstGeom>
          </p:spPr>
        </p:pic>
        <p:pic>
          <p:nvPicPr>
            <p:cNvPr id="6" name="图片 5" descr="christmas-bauble-1872174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>
              <a:off x="12944" y="2709"/>
              <a:ext cx="3050" cy="4925"/>
            </a:xfrm>
            <a:prstGeom prst="rect">
              <a:avLst/>
            </a:prstGeom>
          </p:spPr>
        </p:pic>
      </p:grpSp>
      <p:sp>
        <p:nvSpPr>
          <p:cNvPr id="13" name="文本框 24">
            <a:extLst>
              <a:ext uri="{FF2B5EF4-FFF2-40B4-BE49-F238E27FC236}">
                <a16:creationId xmlns:a16="http://schemas.microsoft.com/office/drawing/2014/main" xmlns="" id="{773C98A9-C868-442D-90EF-C3564E370D1E}"/>
              </a:ext>
            </a:extLst>
          </p:cNvPr>
          <p:cNvSpPr txBox="1"/>
          <p:nvPr/>
        </p:nvSpPr>
        <p:spPr>
          <a:xfrm>
            <a:off x="971110" y="138120"/>
            <a:ext cx="2304746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晚会活动流程</a:t>
            </a:r>
            <a:endParaRPr lang="zh-CN" altLang="zh-CN" sz="2100" b="1" dirty="0">
              <a:solidFill>
                <a:srgbClr val="C800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32">
            <a:extLst>
              <a:ext uri="{FF2B5EF4-FFF2-40B4-BE49-F238E27FC236}">
                <a16:creationId xmlns:a16="http://schemas.microsoft.com/office/drawing/2014/main" xmlns="" id="{C52EA944-46DE-4020-9129-B45CC4F1FB4B}"/>
              </a:ext>
            </a:extLst>
          </p:cNvPr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2</a:t>
            </a:r>
          </a:p>
        </p:txBody>
      </p:sp>
    </p:spTree>
    <p:extLst>
      <p:ext uri="{BB962C8B-B14F-4D97-AF65-F5344CB8AC3E}">
        <p14:creationId xmlns:p14="http://schemas.microsoft.com/office/powerpoint/2010/main" val="1571559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952699" y="1590675"/>
            <a:ext cx="2133483" cy="21336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65023" tIns="32511" rIns="65023" bIns="32511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581454" y="1590675"/>
            <a:ext cx="2133483" cy="213360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65023" tIns="32511" rIns="65023" bIns="32511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210210" y="1590675"/>
            <a:ext cx="2133483" cy="213360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65023" tIns="32511" rIns="65023" bIns="32511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grpSp>
        <p:nvGrpSpPr>
          <p:cNvPr id="17" name="组合 29"/>
          <p:cNvGrpSpPr>
            <a:grpSpLocks/>
          </p:cNvGrpSpPr>
          <p:nvPr/>
        </p:nvGrpSpPr>
        <p:grpSpPr bwMode="auto">
          <a:xfrm>
            <a:off x="2484551" y="1660525"/>
            <a:ext cx="471461" cy="473075"/>
            <a:chOff x="2484120" y="1661160"/>
            <a:chExt cx="472440" cy="472440"/>
          </a:xfrm>
        </p:grpSpPr>
        <p:sp>
          <p:nvSpPr>
            <p:cNvPr id="18" name="椭圆 17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rgbClr val="E16C0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19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84234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" panose="020B0604020202020204" pitchFamily="34" charset="0"/>
                  <a:ea typeface="宋体" panose="02010600030101010101" pitchFamily="2" charset="-122"/>
                </a:rPr>
                <a:t>01</a:t>
              </a: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30"/>
          <p:cNvGrpSpPr>
            <a:grpSpLocks/>
          </p:cNvGrpSpPr>
          <p:nvPr/>
        </p:nvGrpSpPr>
        <p:grpSpPr bwMode="auto">
          <a:xfrm>
            <a:off x="5151408" y="1660525"/>
            <a:ext cx="471461" cy="473075"/>
            <a:chOff x="5151120" y="1661160"/>
            <a:chExt cx="472440" cy="472440"/>
          </a:xfrm>
        </p:grpSpPr>
        <p:sp>
          <p:nvSpPr>
            <p:cNvPr id="21" name="椭圆 20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rgbClr val="FCC0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84234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" panose="020B0604020202020204" pitchFamily="34" charset="0"/>
                  <a:ea typeface="宋体" panose="02010600030101010101" pitchFamily="2" charset="-122"/>
                </a:rPr>
                <a:t>02</a:t>
              </a:r>
              <a:endPara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31"/>
          <p:cNvGrpSpPr>
            <a:grpSpLocks/>
          </p:cNvGrpSpPr>
          <p:nvPr/>
        </p:nvGrpSpPr>
        <p:grpSpPr bwMode="auto">
          <a:xfrm>
            <a:off x="7856356" y="1660525"/>
            <a:ext cx="471461" cy="473075"/>
            <a:chOff x="78562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rgbClr val="E16C0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25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84234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elvetica" panose="020B0604020202020204" pitchFamily="34" charset="0"/>
                  <a:ea typeface="宋体" panose="02010600030101010101" pitchFamily="2" charset="-122"/>
                </a:rPr>
                <a:t>03</a:t>
              </a: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" name="TextBox 16"/>
          <p:cNvSpPr txBox="1"/>
          <p:nvPr/>
        </p:nvSpPr>
        <p:spPr>
          <a:xfrm>
            <a:off x="1371115" y="4040439"/>
            <a:ext cx="1296650" cy="225133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第一环节：圣诞快乐</a:t>
            </a:r>
          </a:p>
        </p:txBody>
      </p:sp>
      <p:sp>
        <p:nvSpPr>
          <p:cNvPr id="29" name="TextBox 16"/>
          <p:cNvSpPr txBox="1"/>
          <p:nvPr/>
        </p:nvSpPr>
        <p:spPr>
          <a:xfrm>
            <a:off x="3923928" y="4040439"/>
            <a:ext cx="1553131" cy="225133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zh-CN" sz="1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第二环节：重温快乐学习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6839214" y="4119301"/>
            <a:ext cx="1322298" cy="225133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zh-CN" sz="1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第三环节：辉煌</a:t>
            </a:r>
            <a:r>
              <a:rPr lang="en-US" altLang="zh-CN" sz="10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2018</a:t>
            </a:r>
            <a:endParaRPr lang="zh-CN" altLang="zh-CN" sz="10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24"/>
          <p:cNvSpPr txBox="1"/>
          <p:nvPr/>
        </p:nvSpPr>
        <p:spPr>
          <a:xfrm>
            <a:off x="971110" y="138120"/>
            <a:ext cx="2232738" cy="39241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>
                <a:alpha val="100000"/>
              </a:scheme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晚会</a:t>
            </a:r>
            <a:r>
              <a:rPr lang="zh-CN" altLang="zh-CN" sz="2100" b="1" dirty="0">
                <a:solidFill>
                  <a:srgbClr val="C800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活动流程</a:t>
            </a:r>
          </a:p>
        </p:txBody>
      </p:sp>
      <p:sp>
        <p:nvSpPr>
          <p:cNvPr id="33" name="任意多边形 32"/>
          <p:cNvSpPr/>
          <p:nvPr/>
        </p:nvSpPr>
        <p:spPr>
          <a:xfrm flipH="1">
            <a:off x="-1" y="185261"/>
            <a:ext cx="899592" cy="298133"/>
          </a:xfrm>
          <a:custGeom>
            <a:avLst/>
            <a:gdLst>
              <a:gd name="connsiteX0" fmla="*/ 188 w 1595"/>
              <a:gd name="connsiteY0" fmla="*/ 0 h 789"/>
              <a:gd name="connsiteX1" fmla="*/ 1595 w 1595"/>
              <a:gd name="connsiteY1" fmla="*/ 6 h 789"/>
              <a:gd name="connsiteX2" fmla="*/ 1595 w 1595"/>
              <a:gd name="connsiteY2" fmla="*/ 789 h 789"/>
              <a:gd name="connsiteX3" fmla="*/ 0 w 1595"/>
              <a:gd name="connsiteY3" fmla="*/ 789 h 789"/>
              <a:gd name="connsiteX4" fmla="*/ 188 w 1595"/>
              <a:gd name="connsiteY4" fmla="*/ 0 h 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5" h="789">
                <a:moveTo>
                  <a:pt x="188" y="0"/>
                </a:moveTo>
                <a:lnTo>
                  <a:pt x="1595" y="6"/>
                </a:lnTo>
                <a:lnTo>
                  <a:pt x="1595" y="789"/>
                </a:lnTo>
                <a:lnTo>
                  <a:pt x="0" y="789"/>
                </a:lnTo>
                <a:lnTo>
                  <a:pt x="188" y="0"/>
                </a:lnTo>
                <a:close/>
              </a:path>
            </a:pathLst>
          </a:custGeom>
          <a:solidFill>
            <a:srgbClr val="C8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en-US" altLang="zh-CN" b="1" dirty="0"/>
              <a:t>PART 2</a:t>
            </a:r>
          </a:p>
        </p:txBody>
      </p:sp>
      <p:sp>
        <p:nvSpPr>
          <p:cNvPr id="34" name="矩形 3">
            <a:extLst>
              <a:ext uri="{FF2B5EF4-FFF2-40B4-BE49-F238E27FC236}">
                <a16:creationId xmlns:a16="http://schemas.microsoft.com/office/drawing/2014/main" xmlns="" id="{18A51338-9BCA-43F5-BFE8-D193E2662530}"/>
              </a:ext>
            </a:extLst>
          </p:cNvPr>
          <p:cNvSpPr/>
          <p:nvPr/>
        </p:nvSpPr>
        <p:spPr>
          <a:xfrm>
            <a:off x="262347" y="842552"/>
            <a:ext cx="2854504" cy="431959"/>
          </a:xfrm>
          <a:prstGeom prst="rect">
            <a:avLst/>
          </a:prstGeom>
          <a:solidFill>
            <a:srgbClr val="BD0018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5" name="文本框 4">
            <a:extLst>
              <a:ext uri="{FF2B5EF4-FFF2-40B4-BE49-F238E27FC236}">
                <a16:creationId xmlns:a16="http://schemas.microsoft.com/office/drawing/2014/main" xmlns="" id="{3EB910F0-6538-48A7-ABAE-9F5EAB9A523C}"/>
              </a:ext>
            </a:extLst>
          </p:cNvPr>
          <p:cNvSpPr txBox="1"/>
          <p:nvPr/>
        </p:nvSpPr>
        <p:spPr>
          <a:xfrm>
            <a:off x="601115" y="908512"/>
            <a:ext cx="2279960" cy="3000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活动节目时间控制安排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46684F57-F331-4738-8500-29FCBBC28BDB}"/>
              </a:ext>
            </a:extLst>
          </p:cNvPr>
          <p:cNvSpPr/>
          <p:nvPr/>
        </p:nvSpPr>
        <p:spPr>
          <a:xfrm>
            <a:off x="3241093" y="890358"/>
            <a:ext cx="35926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活动时间：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24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30-9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00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874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7" grpId="0"/>
      <p:bldP spid="29" grpId="0"/>
      <p:bldP spid="31" grpId="0"/>
      <p:bldP spid="34" grpId="0" animBg="1"/>
      <p:bldP spid="35" grpId="0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1400</Words>
  <Application>Microsoft Office PowerPoint</Application>
  <PresentationFormat>全屏显示(16:9)</PresentationFormat>
  <Paragraphs>175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HelveticaNeueLT Pro 67 MdCn</vt:lpstr>
      <vt:lpstr>等线</vt:lpstr>
      <vt:lpstr>华康海报体W12(P)</vt:lpstr>
      <vt:lpstr>迷你简漫步</vt:lpstr>
      <vt:lpstr>迷你简铁筋隶书</vt:lpstr>
      <vt:lpstr>迷你简细倩</vt:lpstr>
      <vt:lpstr>宋体</vt:lpstr>
      <vt:lpstr>微软雅黑</vt:lpstr>
      <vt:lpstr>Arial</vt:lpstr>
      <vt:lpstr>Calibri</vt:lpstr>
      <vt:lpstr>Helvetica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2017-10-28T15:54:58Z</dcterms:created>
  <dcterms:modified xsi:type="dcterms:W3CDTF">2017-11-04T14:10:57Z</dcterms:modified>
</cp:coreProperties>
</file>