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8" r:id="rId23"/>
    <p:sldId id="277" r:id="rId24"/>
    <p:sldId id="27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4B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591" autoAdjust="0"/>
  </p:normalViewPr>
  <p:slideViewPr>
    <p:cSldViewPr snapToGrid="0">
      <p:cViewPr varScale="1">
        <p:scale>
          <a:sx n="107" d="100"/>
          <a:sy n="107" d="100"/>
        </p:scale>
        <p:origin x="7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96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0662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00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9718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724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190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23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060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594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938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563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42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665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72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83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604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731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001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8545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65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838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680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536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19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14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26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99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72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9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86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4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99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6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46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95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6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03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/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/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990981" y="1795836"/>
            <a:ext cx="3958702" cy="2499229"/>
            <a:chOff x="6326822" y="996434"/>
            <a:chExt cx="3958702" cy="2499229"/>
          </a:xfrm>
        </p:grpSpPr>
        <p:sp>
          <p:nvSpPr>
            <p:cNvPr id="7" name="矩形 6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你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300411" y="2013003"/>
              <a:ext cx="2985113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>
                  <a:solidFill>
                    <a:srgbClr val="C00000"/>
                  </a:solidFill>
                </a:rPr>
                <a:t>[RUIQI DESIGN]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11825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设计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  <p:pic>
        <p:nvPicPr>
          <p:cNvPr id="13" name="DJ OKAWARI-Luv Let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083875" y="72116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7273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7" name="矩形 6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章回二</a:t>
            </a:r>
          </a:p>
        </p:txBody>
      </p:sp>
      <p:sp>
        <p:nvSpPr>
          <p:cNvPr id="8" name="矩形 7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0" name="矩形 9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1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6" name="矩形 5"/>
          <p:cNvSpPr/>
          <p:nvPr/>
        </p:nvSpPr>
        <p:spPr>
          <a:xfrm>
            <a:off x="2052558" y="244762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021413" y="2064937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171830" y="31006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02048" y="24379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4945" y="44240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呈现的那种情景交融、虚实相生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2086417" y="4087359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</p:spTree>
    <p:extLst>
      <p:ext uri="{BB962C8B-B14F-4D97-AF65-F5344CB8AC3E}">
        <p14:creationId xmlns:p14="http://schemas.microsoft.com/office/powerpoint/2010/main" val="140791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0" t="5407" r="31738"/>
          <a:stretch>
            <a:fillRect/>
          </a:stretch>
        </p:blipFill>
        <p:spPr>
          <a:xfrm>
            <a:off x="2419350" y="952500"/>
            <a:ext cx="1790700" cy="5331946"/>
          </a:xfrm>
          <a:custGeom>
            <a:avLst/>
            <a:gdLst>
              <a:gd name="connsiteX0" fmla="*/ 0 w 1790700"/>
              <a:gd name="connsiteY0" fmla="*/ 0 h 5331946"/>
              <a:gd name="connsiteX1" fmla="*/ 1790700 w 1790700"/>
              <a:gd name="connsiteY1" fmla="*/ 0 h 5331946"/>
              <a:gd name="connsiteX2" fmla="*/ 1790700 w 1790700"/>
              <a:gd name="connsiteY2" fmla="*/ 5331946 h 5331946"/>
              <a:gd name="connsiteX3" fmla="*/ 0 w 1790700"/>
              <a:gd name="connsiteY3" fmla="*/ 5331946 h 5331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0700" h="5331946">
                <a:moveTo>
                  <a:pt x="0" y="0"/>
                </a:moveTo>
                <a:lnTo>
                  <a:pt x="1790700" y="0"/>
                </a:lnTo>
                <a:lnTo>
                  <a:pt x="1790700" y="5331946"/>
                </a:lnTo>
                <a:lnTo>
                  <a:pt x="0" y="5331946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4988769" y="169588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3" name="矩形 12"/>
          <p:cNvSpPr/>
          <p:nvPr/>
        </p:nvSpPr>
        <p:spPr>
          <a:xfrm>
            <a:off x="4988769" y="228065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00600" y="3045946"/>
            <a:ext cx="615315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894684" y="3464867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sp>
        <p:nvSpPr>
          <p:cNvPr id="20" name="矩形 19"/>
          <p:cNvSpPr/>
          <p:nvPr/>
        </p:nvSpPr>
        <p:spPr>
          <a:xfrm>
            <a:off x="4894684" y="508411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</a:p>
        </p:txBody>
      </p:sp>
    </p:spTree>
    <p:extLst>
      <p:ext uri="{BB962C8B-B14F-4D97-AF65-F5344CB8AC3E}">
        <p14:creationId xmlns:p14="http://schemas.microsoft.com/office/powerpoint/2010/main" val="159495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3" b="14415"/>
          <a:stretch>
            <a:fillRect/>
          </a:stretch>
        </p:blipFill>
        <p:spPr>
          <a:xfrm>
            <a:off x="8727914" y="1011494"/>
            <a:ext cx="2628343" cy="2262648"/>
          </a:xfrm>
          <a:custGeom>
            <a:avLst/>
            <a:gdLst>
              <a:gd name="connsiteX0" fmla="*/ 0 w 2628343"/>
              <a:gd name="connsiteY0" fmla="*/ 0 h 2262648"/>
              <a:gd name="connsiteX1" fmla="*/ 2628343 w 2628343"/>
              <a:gd name="connsiteY1" fmla="*/ 0 h 2262648"/>
              <a:gd name="connsiteX2" fmla="*/ 2628343 w 2628343"/>
              <a:gd name="connsiteY2" fmla="*/ 2262648 h 2262648"/>
              <a:gd name="connsiteX3" fmla="*/ 0 w 2628343"/>
              <a:gd name="connsiteY3" fmla="*/ 2262648 h 226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8343" h="2262648">
                <a:moveTo>
                  <a:pt x="0" y="0"/>
                </a:moveTo>
                <a:lnTo>
                  <a:pt x="2628343" y="0"/>
                </a:lnTo>
                <a:lnTo>
                  <a:pt x="2628343" y="2262648"/>
                </a:lnTo>
                <a:lnTo>
                  <a:pt x="0" y="2262648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00"/>
          <a:stretch>
            <a:fillRect/>
          </a:stretch>
        </p:blipFill>
        <p:spPr>
          <a:xfrm>
            <a:off x="8124921" y="3651080"/>
            <a:ext cx="1641249" cy="1426291"/>
          </a:xfrm>
          <a:custGeom>
            <a:avLst/>
            <a:gdLst>
              <a:gd name="connsiteX0" fmla="*/ 0 w 1641249"/>
              <a:gd name="connsiteY0" fmla="*/ 0 h 1426291"/>
              <a:gd name="connsiteX1" fmla="*/ 1641249 w 1641249"/>
              <a:gd name="connsiteY1" fmla="*/ 0 h 1426291"/>
              <a:gd name="connsiteX2" fmla="*/ 1641249 w 1641249"/>
              <a:gd name="connsiteY2" fmla="*/ 1426291 h 1426291"/>
              <a:gd name="connsiteX3" fmla="*/ 0 w 1641249"/>
              <a:gd name="connsiteY3" fmla="*/ 1426291 h 142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1249" h="1426291">
                <a:moveTo>
                  <a:pt x="0" y="0"/>
                </a:moveTo>
                <a:lnTo>
                  <a:pt x="1641249" y="0"/>
                </a:lnTo>
                <a:lnTo>
                  <a:pt x="1641249" y="1426291"/>
                </a:lnTo>
                <a:lnTo>
                  <a:pt x="0" y="1426291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" t="5587" r="31956" b="5131"/>
          <a:stretch>
            <a:fillRect/>
          </a:stretch>
        </p:blipFill>
        <p:spPr>
          <a:xfrm>
            <a:off x="6867138" y="2142818"/>
            <a:ext cx="1656813" cy="1426292"/>
          </a:xfrm>
          <a:custGeom>
            <a:avLst/>
            <a:gdLst>
              <a:gd name="connsiteX0" fmla="*/ 0 w 1656813"/>
              <a:gd name="connsiteY0" fmla="*/ 0 h 1426292"/>
              <a:gd name="connsiteX1" fmla="*/ 1656813 w 1656813"/>
              <a:gd name="connsiteY1" fmla="*/ 0 h 1426292"/>
              <a:gd name="connsiteX2" fmla="*/ 1656813 w 1656813"/>
              <a:gd name="connsiteY2" fmla="*/ 1426292 h 1426292"/>
              <a:gd name="connsiteX3" fmla="*/ 0 w 1656813"/>
              <a:gd name="connsiteY3" fmla="*/ 1426292 h 142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6813" h="1426292">
                <a:moveTo>
                  <a:pt x="0" y="0"/>
                </a:moveTo>
                <a:lnTo>
                  <a:pt x="1656813" y="0"/>
                </a:lnTo>
                <a:lnTo>
                  <a:pt x="1656813" y="1426292"/>
                </a:lnTo>
                <a:lnTo>
                  <a:pt x="0" y="1426292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9" name="矩形 8"/>
          <p:cNvSpPr/>
          <p:nvPr/>
        </p:nvSpPr>
        <p:spPr>
          <a:xfrm>
            <a:off x="1867469" y="2537218"/>
            <a:ext cx="4444841" cy="17543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sp>
        <p:nvSpPr>
          <p:cNvPr id="10" name="矩形 9"/>
          <p:cNvSpPr/>
          <p:nvPr/>
        </p:nvSpPr>
        <p:spPr>
          <a:xfrm>
            <a:off x="1867469" y="4754205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0679148" y="3651078"/>
            <a:ext cx="677108" cy="173380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0" i="0" dirty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2" name="矩形 11"/>
          <p:cNvSpPr/>
          <p:nvPr/>
        </p:nvSpPr>
        <p:spPr>
          <a:xfrm>
            <a:off x="9931354" y="3732156"/>
            <a:ext cx="1015663" cy="228101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91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3974246" y="952500"/>
            <a:ext cx="1264712" cy="2324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7098446" y="950015"/>
            <a:ext cx="1264712" cy="2324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38" t="-1918" r="35666" b="61639"/>
          <a:stretch/>
        </p:blipFill>
        <p:spPr>
          <a:xfrm>
            <a:off x="9853492" y="950015"/>
            <a:ext cx="1264712" cy="23241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697247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040781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34270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6077804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73061" y="211206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916595" y="21120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58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r="6444"/>
          <a:stretch>
            <a:fillRect/>
          </a:stretch>
        </p:blipFill>
        <p:spPr>
          <a:xfrm>
            <a:off x="7524750" y="0"/>
            <a:ext cx="4667250" cy="6858000"/>
          </a:xfrm>
          <a:custGeom>
            <a:avLst/>
            <a:gdLst>
              <a:gd name="connsiteX0" fmla="*/ 0 w 4667250"/>
              <a:gd name="connsiteY0" fmla="*/ 0 h 6858000"/>
              <a:gd name="connsiteX1" fmla="*/ 4667250 w 4667250"/>
              <a:gd name="connsiteY1" fmla="*/ 0 h 6858000"/>
              <a:gd name="connsiteX2" fmla="*/ 4667250 w 4667250"/>
              <a:gd name="connsiteY2" fmla="*/ 6858000 h 6858000"/>
              <a:gd name="connsiteX3" fmla="*/ 0 w 46672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7250" h="6858000">
                <a:moveTo>
                  <a:pt x="0" y="0"/>
                </a:moveTo>
                <a:lnTo>
                  <a:pt x="4667250" y="0"/>
                </a:lnTo>
                <a:lnTo>
                  <a:pt x="46672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8" name="矩形 17"/>
          <p:cNvSpPr/>
          <p:nvPr/>
        </p:nvSpPr>
        <p:spPr>
          <a:xfrm>
            <a:off x="2112219" y="12397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19" name="矩形 18"/>
          <p:cNvSpPr/>
          <p:nvPr/>
        </p:nvSpPr>
        <p:spPr>
          <a:xfrm>
            <a:off x="2112219" y="1824513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12219" y="305561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25" name="矩形 24"/>
          <p:cNvSpPr/>
          <p:nvPr/>
        </p:nvSpPr>
        <p:spPr>
          <a:xfrm>
            <a:off x="2112219" y="3640394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12219" y="487150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chemeClr val="bg2">
                    <a:lumMod val="1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清新自然</a:t>
            </a:r>
          </a:p>
        </p:txBody>
      </p:sp>
      <p:sp>
        <p:nvSpPr>
          <p:cNvPr id="27" name="矩形 26"/>
          <p:cNvSpPr/>
          <p:nvPr/>
        </p:nvSpPr>
        <p:spPr>
          <a:xfrm>
            <a:off x="2112219" y="5456275"/>
            <a:ext cx="48981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36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63" b="10263"/>
          <a:stretch>
            <a:fillRect/>
          </a:stretch>
        </p:blipFill>
        <p:spPr>
          <a:xfrm>
            <a:off x="314325" y="3276600"/>
            <a:ext cx="11458576" cy="3219450"/>
          </a:xfrm>
          <a:custGeom>
            <a:avLst/>
            <a:gdLst>
              <a:gd name="connsiteX0" fmla="*/ 0 w 11458576"/>
              <a:gd name="connsiteY0" fmla="*/ 0 h 3219450"/>
              <a:gd name="connsiteX1" fmla="*/ 11458576 w 11458576"/>
              <a:gd name="connsiteY1" fmla="*/ 0 h 3219450"/>
              <a:gd name="connsiteX2" fmla="*/ 11458576 w 11458576"/>
              <a:gd name="connsiteY2" fmla="*/ 3219450 h 3219450"/>
              <a:gd name="connsiteX3" fmla="*/ 0 w 11458576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576" h="3219450">
                <a:moveTo>
                  <a:pt x="0" y="0"/>
                </a:moveTo>
                <a:lnTo>
                  <a:pt x="11458576" y="0"/>
                </a:lnTo>
                <a:lnTo>
                  <a:pt x="11458576" y="3219450"/>
                </a:lnTo>
                <a:lnTo>
                  <a:pt x="0" y="32194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 新 自 然</a:t>
            </a:r>
          </a:p>
        </p:txBody>
      </p:sp>
      <p:sp>
        <p:nvSpPr>
          <p:cNvPr id="12" name="矩形 11"/>
          <p:cNvSpPr/>
          <p:nvPr/>
        </p:nvSpPr>
        <p:spPr>
          <a:xfrm>
            <a:off x="5807920" y="1057692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sp>
        <p:nvSpPr>
          <p:cNvPr id="13" name="矩形 12"/>
          <p:cNvSpPr/>
          <p:nvPr/>
        </p:nvSpPr>
        <p:spPr>
          <a:xfrm>
            <a:off x="5807920" y="2392384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</a:p>
        </p:txBody>
      </p:sp>
    </p:spTree>
    <p:extLst>
      <p:ext uri="{BB962C8B-B14F-4D97-AF65-F5344CB8AC3E}">
        <p14:creationId xmlns:p14="http://schemas.microsoft.com/office/powerpoint/2010/main" val="102771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  <a:endParaRPr lang="zh-CN" altLang="en-US" sz="44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章回三</a:t>
            </a:r>
          </a:p>
        </p:txBody>
      </p:sp>
      <p:sp>
        <p:nvSpPr>
          <p:cNvPr id="14" name="矩形 13"/>
          <p:cNvSpPr/>
          <p:nvPr/>
        </p:nvSpPr>
        <p:spPr>
          <a:xfrm>
            <a:off x="6168639" y="2346734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  <a:endParaRPr lang="zh-CN" altLang="en-US" sz="3200" b="0" i="0" dirty="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62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5" t="21044" b="20841"/>
          <a:stretch>
            <a:fillRect/>
          </a:stretch>
        </p:blipFill>
        <p:spPr>
          <a:xfrm>
            <a:off x="6476032" y="3562351"/>
            <a:ext cx="4780700" cy="1938993"/>
          </a:xfrm>
          <a:custGeom>
            <a:avLst/>
            <a:gdLst>
              <a:gd name="connsiteX0" fmla="*/ 0 w 4780700"/>
              <a:gd name="connsiteY0" fmla="*/ 0 h 1938993"/>
              <a:gd name="connsiteX1" fmla="*/ 4780700 w 4780700"/>
              <a:gd name="connsiteY1" fmla="*/ 0 h 1938993"/>
              <a:gd name="connsiteX2" fmla="*/ 4780700 w 4780700"/>
              <a:gd name="connsiteY2" fmla="*/ 1938993 h 1938993"/>
              <a:gd name="connsiteX3" fmla="*/ 0 w 4780700"/>
              <a:gd name="connsiteY3" fmla="*/ 1938993 h 1938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0700" h="1938993">
                <a:moveTo>
                  <a:pt x="0" y="0"/>
                </a:moveTo>
                <a:lnTo>
                  <a:pt x="4780700" y="0"/>
                </a:lnTo>
                <a:lnTo>
                  <a:pt x="4780700" y="1938993"/>
                </a:lnTo>
                <a:lnTo>
                  <a:pt x="0" y="1938993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344406" y="356235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1344407" y="4024015"/>
            <a:ext cx="4907642" cy="14773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sp>
        <p:nvSpPr>
          <p:cNvPr id="10" name="矩形 9"/>
          <p:cNvSpPr/>
          <p:nvPr/>
        </p:nvSpPr>
        <p:spPr>
          <a:xfrm>
            <a:off x="2797581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</a:t>
            </a:r>
          </a:p>
        </p:txBody>
      </p:sp>
      <p:sp>
        <p:nvSpPr>
          <p:cNvPr id="12" name="矩形 11"/>
          <p:cNvSpPr/>
          <p:nvPr/>
        </p:nvSpPr>
        <p:spPr>
          <a:xfrm>
            <a:off x="8866382" y="1318877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0" i="0" dirty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静</a:t>
            </a:r>
          </a:p>
        </p:txBody>
      </p:sp>
      <p:sp>
        <p:nvSpPr>
          <p:cNvPr id="13" name="矩形 12"/>
          <p:cNvSpPr/>
          <p:nvPr/>
        </p:nvSpPr>
        <p:spPr>
          <a:xfrm>
            <a:off x="4820515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谧</a:t>
            </a:r>
          </a:p>
        </p:txBody>
      </p:sp>
      <p:sp>
        <p:nvSpPr>
          <p:cNvPr id="14" name="矩形 13"/>
          <p:cNvSpPr/>
          <p:nvPr/>
        </p:nvSpPr>
        <p:spPr>
          <a:xfrm>
            <a:off x="6843449" y="1272711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</a:t>
            </a:r>
          </a:p>
        </p:txBody>
      </p:sp>
      <p:sp>
        <p:nvSpPr>
          <p:cNvPr id="15" name="矩形 14"/>
          <p:cNvSpPr/>
          <p:nvPr/>
        </p:nvSpPr>
        <p:spPr>
          <a:xfrm>
            <a:off x="3652297" y="1615106"/>
            <a:ext cx="615553" cy="53796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AN</a:t>
            </a:r>
            <a:endParaRPr lang="zh-CN" altLang="en-US" sz="2800" b="0" i="0" dirty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46806" y="1495682"/>
            <a:ext cx="615553" cy="77681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JING</a:t>
            </a:r>
            <a:endParaRPr lang="zh-CN" altLang="en-US" sz="2800" b="0" i="0" dirty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36495" y="1648769"/>
            <a:ext cx="615553" cy="47064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MI</a:t>
            </a:r>
            <a:endParaRPr lang="zh-CN" altLang="en-US" sz="2800" b="0" i="0" dirty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6572" y="1455607"/>
            <a:ext cx="615553" cy="85696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XIAN</a:t>
            </a:r>
            <a:endParaRPr lang="zh-CN" altLang="en-US" sz="2800" b="0" i="0" dirty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75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7" t="4558" r="11647" b="4558"/>
          <a:stretch>
            <a:fillRect/>
          </a:stretch>
        </p:blipFill>
        <p:spPr>
          <a:xfrm>
            <a:off x="4712699" y="1445746"/>
            <a:ext cx="2766605" cy="4916954"/>
          </a:xfrm>
          <a:custGeom>
            <a:avLst/>
            <a:gdLst>
              <a:gd name="connsiteX0" fmla="*/ 0 w 2766605"/>
              <a:gd name="connsiteY0" fmla="*/ 0 h 4916954"/>
              <a:gd name="connsiteX1" fmla="*/ 2766605 w 2766605"/>
              <a:gd name="connsiteY1" fmla="*/ 0 h 4916954"/>
              <a:gd name="connsiteX2" fmla="*/ 2766605 w 2766605"/>
              <a:gd name="connsiteY2" fmla="*/ 4916954 h 4916954"/>
              <a:gd name="connsiteX3" fmla="*/ 0 w 2766605"/>
              <a:gd name="connsiteY3" fmla="*/ 4916954 h 491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605" h="4916954">
                <a:moveTo>
                  <a:pt x="0" y="0"/>
                </a:moveTo>
                <a:lnTo>
                  <a:pt x="2766605" y="0"/>
                </a:lnTo>
                <a:lnTo>
                  <a:pt x="2766605" y="4916954"/>
                </a:lnTo>
                <a:lnTo>
                  <a:pt x="0" y="491695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2751823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2536379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sp>
        <p:nvSpPr>
          <p:cNvPr id="8" name="矩形 7"/>
          <p:cNvSpPr/>
          <p:nvPr/>
        </p:nvSpPr>
        <p:spPr>
          <a:xfrm>
            <a:off x="8143321" y="144574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1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7927877" y="2328564"/>
            <a:ext cx="1846659" cy="40341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</p:spTree>
    <p:extLst>
      <p:ext uri="{BB962C8B-B14F-4D97-AF65-F5344CB8AC3E}">
        <p14:creationId xmlns:p14="http://schemas.microsoft.com/office/powerpoint/2010/main" val="121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2347" y="2215634"/>
            <a:ext cx="1415772" cy="214417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8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1634351" y="2958584"/>
            <a:ext cx="1107996" cy="248664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意境，是指一种能令人感受领悟、意味无穷却又难以明确言传、具体把握的境界。它是形神情理的统一、虚实有无的协调，既生于意外，又蕴于象内。</a:t>
            </a:r>
            <a:endParaRPr lang="zh-CN" altLang="en-US" sz="1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456615" y="1375184"/>
            <a:ext cx="4982785" cy="1218177"/>
            <a:chOff x="5456615" y="1375184"/>
            <a:chExt cx="4982785" cy="1218177"/>
          </a:xfrm>
        </p:grpSpPr>
        <p:sp>
          <p:nvSpPr>
            <p:cNvPr id="6" name="矩形 5"/>
            <p:cNvSpPr/>
            <p:nvPr/>
          </p:nvSpPr>
          <p:spPr>
            <a:xfrm>
              <a:off x="5456615" y="1375184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章回一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257812" y="1375184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恬淡闲适</a:t>
              </a:r>
              <a:endParaRPr lang="zh-CN" altLang="en-US" sz="3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550297" y="1947030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56615" y="2916737"/>
            <a:ext cx="4982785" cy="1218177"/>
            <a:chOff x="5456615" y="2916737"/>
            <a:chExt cx="4982785" cy="1218177"/>
          </a:xfrm>
        </p:grpSpPr>
        <p:sp>
          <p:nvSpPr>
            <p:cNvPr id="16" name="矩形 15"/>
            <p:cNvSpPr/>
            <p:nvPr/>
          </p:nvSpPr>
          <p:spPr>
            <a:xfrm>
              <a:off x="5456615" y="2916737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章回二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7257812" y="2916737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清新自然</a:t>
              </a:r>
              <a:endParaRPr lang="zh-CN" altLang="en-US" sz="3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50297" y="3488583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615" y="4550216"/>
            <a:ext cx="4982785" cy="1218177"/>
            <a:chOff x="5456615" y="4550216"/>
            <a:chExt cx="4982785" cy="1218177"/>
          </a:xfrm>
        </p:grpSpPr>
        <p:sp>
          <p:nvSpPr>
            <p:cNvPr id="19" name="矩形 18"/>
            <p:cNvSpPr/>
            <p:nvPr/>
          </p:nvSpPr>
          <p:spPr>
            <a:xfrm>
              <a:off x="5456615" y="4550216"/>
              <a:ext cx="1415772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章回三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7257812" y="4550216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C00000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安谧闲静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550297" y="5122062"/>
              <a:ext cx="488910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1733550" y="1164137"/>
            <a:ext cx="120507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4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48" b="12605"/>
          <a:stretch>
            <a:fillRect/>
          </a:stretch>
        </p:blipFill>
        <p:spPr>
          <a:xfrm>
            <a:off x="615315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" t="54537" b="5877"/>
          <a:stretch>
            <a:fillRect/>
          </a:stretch>
        </p:blipFill>
        <p:spPr>
          <a:xfrm>
            <a:off x="1600201" y="798046"/>
            <a:ext cx="4552950" cy="2421404"/>
          </a:xfrm>
          <a:custGeom>
            <a:avLst/>
            <a:gdLst>
              <a:gd name="connsiteX0" fmla="*/ 0 w 4552950"/>
              <a:gd name="connsiteY0" fmla="*/ 0 h 2421404"/>
              <a:gd name="connsiteX1" fmla="*/ 4552950 w 4552950"/>
              <a:gd name="connsiteY1" fmla="*/ 0 h 2421404"/>
              <a:gd name="connsiteX2" fmla="*/ 4552950 w 4552950"/>
              <a:gd name="connsiteY2" fmla="*/ 2421404 h 2421404"/>
              <a:gd name="connsiteX3" fmla="*/ 0 w 4552950"/>
              <a:gd name="connsiteY3" fmla="*/ 2421404 h 2421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2950" h="2421404">
                <a:moveTo>
                  <a:pt x="0" y="0"/>
                </a:moveTo>
                <a:lnTo>
                  <a:pt x="4552950" y="0"/>
                </a:lnTo>
                <a:lnTo>
                  <a:pt x="4552950" y="2421404"/>
                </a:lnTo>
                <a:lnTo>
                  <a:pt x="0" y="2421404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8" name="矩形 7"/>
          <p:cNvSpPr/>
          <p:nvPr/>
        </p:nvSpPr>
        <p:spPr>
          <a:xfrm>
            <a:off x="10152103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9218638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5658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732193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6224" y="3578915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822759" y="3578915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747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2" r="3754" b="3055"/>
          <a:stretch>
            <a:fillRect/>
          </a:stretch>
        </p:blipFill>
        <p:spPr>
          <a:xfrm>
            <a:off x="7524750" y="581025"/>
            <a:ext cx="4038600" cy="5695950"/>
          </a:xfrm>
          <a:custGeom>
            <a:avLst/>
            <a:gdLst>
              <a:gd name="connsiteX0" fmla="*/ 0 w 4038600"/>
              <a:gd name="connsiteY0" fmla="*/ 0 h 5695950"/>
              <a:gd name="connsiteX1" fmla="*/ 4038600 w 4038600"/>
              <a:gd name="connsiteY1" fmla="*/ 0 h 5695950"/>
              <a:gd name="connsiteX2" fmla="*/ 4038600 w 4038600"/>
              <a:gd name="connsiteY2" fmla="*/ 5695950 h 5695950"/>
              <a:gd name="connsiteX3" fmla="*/ 0 w 4038600"/>
              <a:gd name="connsiteY3" fmla="*/ 5695950 h 569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600" h="5695950">
                <a:moveTo>
                  <a:pt x="0" y="0"/>
                </a:moveTo>
                <a:lnTo>
                  <a:pt x="4038600" y="0"/>
                </a:lnTo>
                <a:lnTo>
                  <a:pt x="4038600" y="5695950"/>
                </a:lnTo>
                <a:lnTo>
                  <a:pt x="0" y="5695950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7" name="矩形 6"/>
          <p:cNvSpPr/>
          <p:nvPr/>
        </p:nvSpPr>
        <p:spPr>
          <a:xfrm>
            <a:off x="1074539" y="3780089"/>
            <a:ext cx="5964981" cy="120032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sp>
        <p:nvSpPr>
          <p:cNvPr id="8" name="矩形 7"/>
          <p:cNvSpPr/>
          <p:nvPr/>
        </p:nvSpPr>
        <p:spPr>
          <a:xfrm>
            <a:off x="1074539" y="5100675"/>
            <a:ext cx="5964981" cy="61549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</a:t>
            </a:r>
          </a:p>
        </p:txBody>
      </p:sp>
      <p:sp>
        <p:nvSpPr>
          <p:cNvPr id="9" name="矩形 8"/>
          <p:cNvSpPr/>
          <p:nvPr/>
        </p:nvSpPr>
        <p:spPr>
          <a:xfrm>
            <a:off x="1074539" y="3027463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" t="26859" r="79990" b="38530"/>
          <a:stretch/>
        </p:blipFill>
        <p:spPr>
          <a:xfrm>
            <a:off x="2975541" y="705187"/>
            <a:ext cx="2115074" cy="295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08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13" name="矩形 12"/>
          <p:cNvSpPr/>
          <p:nvPr/>
        </p:nvSpPr>
        <p:spPr>
          <a:xfrm>
            <a:off x="7968112" y="224603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7034647" y="2246030"/>
            <a:ext cx="1015663" cy="27647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27182" y="1269072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3827182" y="1747302"/>
            <a:ext cx="2253113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43572" y="739192"/>
            <a:ext cx="2536723" cy="25367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080295" y="1529401"/>
            <a:ext cx="4883630" cy="488363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88" t="502" r="276" b="53448"/>
          <a:stretch/>
        </p:blipFill>
        <p:spPr>
          <a:xfrm>
            <a:off x="8050310" y="2646162"/>
            <a:ext cx="3380863" cy="376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2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 谧 闲 静</a:t>
            </a:r>
          </a:p>
        </p:txBody>
      </p:sp>
      <p:sp>
        <p:nvSpPr>
          <p:cNvPr id="6" name="矩形 5"/>
          <p:cNvSpPr/>
          <p:nvPr/>
        </p:nvSpPr>
        <p:spPr>
          <a:xfrm>
            <a:off x="8434552" y="378846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8434552" y="426669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9119" y="1908674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379119" y="2386904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43718" y="3805029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2243718" y="4283259"/>
            <a:ext cx="2840012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4466757" y="1505633"/>
            <a:ext cx="912361" cy="22256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1466723" y="3459138"/>
            <a:ext cx="912361" cy="222568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2" t="-251" r="52723" b="66702"/>
          <a:stretch/>
        </p:blipFill>
        <p:spPr>
          <a:xfrm>
            <a:off x="7522191" y="3707293"/>
            <a:ext cx="912361" cy="222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5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854" y="588349"/>
            <a:ext cx="7178845" cy="62696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t="66083" r="43990" b="15831"/>
          <a:stretch/>
        </p:blipFill>
        <p:spPr>
          <a:xfrm>
            <a:off x="3710755" y="5617663"/>
            <a:ext cx="4819650" cy="1240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70" r="24064"/>
          <a:stretch/>
        </p:blipFill>
        <p:spPr>
          <a:xfrm>
            <a:off x="0" y="5943600"/>
            <a:ext cx="12241161" cy="215387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990981" y="1795836"/>
            <a:ext cx="2751640" cy="2499229"/>
            <a:chOff x="6326822" y="996434"/>
            <a:chExt cx="2751640" cy="2499229"/>
          </a:xfrm>
        </p:grpSpPr>
        <p:sp>
          <p:nvSpPr>
            <p:cNvPr id="8" name="矩形 7"/>
            <p:cNvSpPr/>
            <p:nvPr/>
          </p:nvSpPr>
          <p:spPr>
            <a:xfrm>
              <a:off x="6958652" y="996434"/>
              <a:ext cx="1292662" cy="1015663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7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326822" y="1609976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300411" y="2013003"/>
              <a:ext cx="1778051" cy="400110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2000" spc="600" dirty="0">
                  <a:solidFill>
                    <a:srgbClr val="C00000"/>
                  </a:solidFill>
                </a:rPr>
                <a:t>[XIE XIE]</a:t>
              </a:r>
              <a:endParaRPr lang="zh-CN" altLang="en-US" sz="2000" spc="600" dirty="0">
                <a:solidFill>
                  <a:srgbClr val="C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73877" y="2377408"/>
              <a:ext cx="800219" cy="1118255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40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观赏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5938" y="2548858"/>
            <a:ext cx="2359157" cy="1069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58" y="2602601"/>
            <a:ext cx="2359157" cy="106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70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752245" y="0"/>
            <a:ext cx="1162050" cy="3713286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02383" y="201062"/>
            <a:ext cx="861774" cy="331116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400" spc="6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  <a:endParaRPr lang="zh-CN" altLang="en-US" sz="4400" spc="6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67442" y="2346734"/>
            <a:ext cx="1415772" cy="5847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章回一</a:t>
            </a:r>
          </a:p>
        </p:txBody>
      </p:sp>
      <p:sp>
        <p:nvSpPr>
          <p:cNvPr id="15" name="矩形 14"/>
          <p:cNvSpPr/>
          <p:nvPr/>
        </p:nvSpPr>
        <p:spPr>
          <a:xfrm>
            <a:off x="6168639" y="23467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i="0" dirty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恬淡闲适</a:t>
            </a:r>
          </a:p>
        </p:txBody>
      </p:sp>
      <p:sp>
        <p:nvSpPr>
          <p:cNvPr id="16" name="矩形 15"/>
          <p:cNvSpPr/>
          <p:nvPr/>
        </p:nvSpPr>
        <p:spPr>
          <a:xfrm>
            <a:off x="3479865" y="3075143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6" r="67669" b="66451"/>
          <a:stretch/>
        </p:blipFill>
        <p:spPr>
          <a:xfrm>
            <a:off x="1875250" y="973394"/>
            <a:ext cx="2015353" cy="36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9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96" b="6192"/>
          <a:stretch/>
        </p:blipFill>
        <p:spPr>
          <a:xfrm>
            <a:off x="7334250" y="2700129"/>
            <a:ext cx="4857750" cy="21404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69909" y="261623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602403" y="3286540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</p:spTree>
    <p:extLst>
      <p:ext uri="{BB962C8B-B14F-4D97-AF65-F5344CB8AC3E}">
        <p14:creationId xmlns:p14="http://schemas.microsoft.com/office/powerpoint/2010/main" val="310704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" t="32102" r="12985" b="40057"/>
          <a:stretch>
            <a:fillRect/>
          </a:stretch>
        </p:blipFill>
        <p:spPr>
          <a:xfrm>
            <a:off x="0" y="4483510"/>
            <a:ext cx="12192000" cy="2374491"/>
          </a:xfrm>
          <a:custGeom>
            <a:avLst/>
            <a:gdLst>
              <a:gd name="connsiteX0" fmla="*/ 0 w 12192000"/>
              <a:gd name="connsiteY0" fmla="*/ 0 h 2374491"/>
              <a:gd name="connsiteX1" fmla="*/ 12192000 w 12192000"/>
              <a:gd name="connsiteY1" fmla="*/ 0 h 2374491"/>
              <a:gd name="connsiteX2" fmla="*/ 12192000 w 12192000"/>
              <a:gd name="connsiteY2" fmla="*/ 2374491 h 2374491"/>
              <a:gd name="connsiteX3" fmla="*/ 0 w 12192000"/>
              <a:gd name="connsiteY3" fmla="*/ 2374491 h 237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74491">
                <a:moveTo>
                  <a:pt x="0" y="0"/>
                </a:moveTo>
                <a:lnTo>
                  <a:pt x="12192000" y="0"/>
                </a:lnTo>
                <a:lnTo>
                  <a:pt x="12192000" y="2374491"/>
                </a:lnTo>
                <a:lnTo>
                  <a:pt x="0" y="2374491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178149" y="1295400"/>
            <a:ext cx="1644452" cy="2577257"/>
            <a:chOff x="2178149" y="1295400"/>
            <a:chExt cx="1644452" cy="2577257"/>
          </a:xfrm>
        </p:grpSpPr>
        <p:sp>
          <p:nvSpPr>
            <p:cNvPr id="2" name="矩形 1"/>
            <p:cNvSpPr/>
            <p:nvPr/>
          </p:nvSpPr>
          <p:spPr>
            <a:xfrm>
              <a:off x="25717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1781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600265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恬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7949" y="1295400"/>
            <a:ext cx="1644452" cy="2577257"/>
            <a:chOff x="4387949" y="1295400"/>
            <a:chExt cx="1644452" cy="2577257"/>
          </a:xfrm>
        </p:grpSpPr>
        <p:sp>
          <p:nvSpPr>
            <p:cNvPr id="11" name="矩形 10"/>
            <p:cNvSpPr/>
            <p:nvPr/>
          </p:nvSpPr>
          <p:spPr>
            <a:xfrm>
              <a:off x="47815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3879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24323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淡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97749" y="1295400"/>
            <a:ext cx="1644452" cy="2577257"/>
            <a:chOff x="6597749" y="1295400"/>
            <a:chExt cx="1644452" cy="2577257"/>
          </a:xfrm>
        </p:grpSpPr>
        <p:sp>
          <p:nvSpPr>
            <p:cNvPr id="12" name="矩形 11"/>
            <p:cNvSpPr/>
            <p:nvPr/>
          </p:nvSpPr>
          <p:spPr>
            <a:xfrm>
              <a:off x="69913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5977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20846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闲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07549" y="1295400"/>
            <a:ext cx="1644452" cy="2577257"/>
            <a:chOff x="8807549" y="1295400"/>
            <a:chExt cx="1644452" cy="2577257"/>
          </a:xfrm>
        </p:grpSpPr>
        <p:sp>
          <p:nvSpPr>
            <p:cNvPr id="13" name="矩形 12"/>
            <p:cNvSpPr/>
            <p:nvPr/>
          </p:nvSpPr>
          <p:spPr>
            <a:xfrm>
              <a:off x="9201150" y="1295400"/>
              <a:ext cx="857250" cy="85725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8075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333333"/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17369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412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54673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85534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1414" r="15775" b="13521"/>
          <a:stretch>
            <a:fillRect/>
          </a:stretch>
        </p:blipFill>
        <p:spPr>
          <a:xfrm>
            <a:off x="2228850" y="1115908"/>
            <a:ext cx="2266950" cy="1752600"/>
          </a:xfrm>
          <a:custGeom>
            <a:avLst/>
            <a:gdLst>
              <a:gd name="connsiteX0" fmla="*/ 0 w 2266950"/>
              <a:gd name="connsiteY0" fmla="*/ 0 h 1752600"/>
              <a:gd name="connsiteX1" fmla="*/ 2266950 w 2266950"/>
              <a:gd name="connsiteY1" fmla="*/ 0 h 1752600"/>
              <a:gd name="connsiteX2" fmla="*/ 2266950 w 2266950"/>
              <a:gd name="connsiteY2" fmla="*/ 1752600 h 1752600"/>
              <a:gd name="connsiteX3" fmla="*/ 0 w 226695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6950" h="1752600">
                <a:moveTo>
                  <a:pt x="0" y="0"/>
                </a:moveTo>
                <a:lnTo>
                  <a:pt x="2266950" y="0"/>
                </a:lnTo>
                <a:lnTo>
                  <a:pt x="2266950" y="1752600"/>
                </a:lnTo>
                <a:lnTo>
                  <a:pt x="0" y="17526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4286250"/>
            <a:ext cx="12192000" cy="234315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</a:p>
        </p:txBody>
      </p:sp>
      <p:sp>
        <p:nvSpPr>
          <p:cNvPr id="6" name="矩形 5"/>
          <p:cNvSpPr/>
          <p:nvPr/>
        </p:nvSpPr>
        <p:spPr>
          <a:xfrm>
            <a:off x="19621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19621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82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0482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34350" y="473078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134350" y="5290929"/>
            <a:ext cx="2481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544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58929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8979039" y="32237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18060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</a:p>
        </p:txBody>
      </p:sp>
      <p:sp>
        <p:nvSpPr>
          <p:cNvPr id="17" name="矩形 16"/>
          <p:cNvSpPr/>
          <p:nvPr/>
        </p:nvSpPr>
        <p:spPr>
          <a:xfrm>
            <a:off x="35162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40702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作品中呈现的那种情景交融、虚实相生、活跃意境是指抒情性着生命律动的韵味无穷的诗意空间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257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69756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725156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50706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9878913" y="2252990"/>
            <a:ext cx="553998" cy="132343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10432911" y="2226365"/>
            <a:ext cx="738664" cy="35457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688413" y="0"/>
            <a:ext cx="0" cy="3576429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2311137" y="2700129"/>
            <a:ext cx="1205076" cy="1752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5492486" y="2700129"/>
            <a:ext cx="1205076" cy="17526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r="82933" b="74444"/>
          <a:stretch/>
        </p:blipFill>
        <p:spPr>
          <a:xfrm>
            <a:off x="8673835" y="2700129"/>
            <a:ext cx="1205076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0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</a:p>
        </p:txBody>
      </p:sp>
      <p:sp>
        <p:nvSpPr>
          <p:cNvPr id="2" name="矩形 1"/>
          <p:cNvSpPr/>
          <p:nvPr/>
        </p:nvSpPr>
        <p:spPr>
          <a:xfrm>
            <a:off x="5276850" y="1104900"/>
            <a:ext cx="2324100" cy="501015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49181" y="1260825"/>
            <a:ext cx="2179439" cy="46982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8385274" y="1104900"/>
            <a:ext cx="3075087" cy="1384995"/>
            <a:chOff x="8385274" y="1104900"/>
            <a:chExt cx="3075087" cy="1384995"/>
          </a:xfrm>
        </p:grpSpPr>
        <p:sp>
          <p:nvSpPr>
            <p:cNvPr id="15" name="矩形 14"/>
            <p:cNvSpPr/>
            <p:nvPr/>
          </p:nvSpPr>
          <p:spPr>
            <a:xfrm>
              <a:off x="8385274" y="1104900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385274" y="1566565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423672" y="1104900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764357" y="1566565"/>
            <a:ext cx="3075087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bg2">
                    <a:lumMod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意境是指抒情性作品中呈现的那种情景交融、虚实相生、活跃着生命律动的韵味无穷的诗意空间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85274" y="4730054"/>
            <a:ext cx="3075087" cy="1384995"/>
            <a:chOff x="8385274" y="4730054"/>
            <a:chExt cx="3075087" cy="1384995"/>
          </a:xfrm>
        </p:grpSpPr>
        <p:sp>
          <p:nvSpPr>
            <p:cNvPr id="20" name="矩形 19"/>
            <p:cNvSpPr/>
            <p:nvPr/>
          </p:nvSpPr>
          <p:spPr>
            <a:xfrm>
              <a:off x="8385274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385274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64357" y="4730054"/>
            <a:ext cx="3075087" cy="1384995"/>
            <a:chOff x="1764357" y="4730054"/>
            <a:chExt cx="3075087" cy="1384995"/>
          </a:xfrm>
        </p:grpSpPr>
        <p:sp>
          <p:nvSpPr>
            <p:cNvPr id="29" name="矩形 28"/>
            <p:cNvSpPr/>
            <p:nvPr/>
          </p:nvSpPr>
          <p:spPr>
            <a:xfrm>
              <a:off x="3423672" y="4730054"/>
              <a:ext cx="1415772" cy="46166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添加标题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1764357" y="5191719"/>
              <a:ext cx="3075087" cy="92333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bg2">
                      <a:lumMod val="25000"/>
                    </a:schemeClr>
                  </a:solidFill>
                  <a:effectLst/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意境是指抒情性作品中呈现的那种情景交融、虚实相生、活跃着生命律动的韵味无穷的诗意空间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5833606" y="2948254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</a:t>
            </a:r>
            <a:endParaRPr lang="zh-CN" altLang="en-US" sz="8000" dirty="0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63824" y="2285516"/>
            <a:ext cx="5501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YI</a:t>
            </a:r>
            <a:endParaRPr lang="zh-CN" altLang="en-US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47"/>
          <a:stretch/>
        </p:blipFill>
        <p:spPr>
          <a:xfrm>
            <a:off x="5610224" y="4960886"/>
            <a:ext cx="1657350" cy="1418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66721" y="4271693"/>
            <a:ext cx="738664" cy="99092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200" dirty="0">
                <a:solidFill>
                  <a:srgbClr val="33333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呈现的那种情景交融、虚实相生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0552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43"/>
          <a:stretch>
            <a:fillRect/>
          </a:stretch>
        </p:blipFill>
        <p:spPr>
          <a:xfrm>
            <a:off x="0" y="0"/>
            <a:ext cx="12192000" cy="4395019"/>
          </a:xfrm>
          <a:custGeom>
            <a:avLst/>
            <a:gdLst>
              <a:gd name="connsiteX0" fmla="*/ 0 w 12192000"/>
              <a:gd name="connsiteY0" fmla="*/ 0 h 4395019"/>
              <a:gd name="connsiteX1" fmla="*/ 12192000 w 12192000"/>
              <a:gd name="connsiteY1" fmla="*/ 0 h 4395019"/>
              <a:gd name="connsiteX2" fmla="*/ 12192000 w 12192000"/>
              <a:gd name="connsiteY2" fmla="*/ 4395019 h 4395019"/>
              <a:gd name="connsiteX3" fmla="*/ 0 w 12192000"/>
              <a:gd name="connsiteY3" fmla="*/ 4395019 h 439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95019">
                <a:moveTo>
                  <a:pt x="0" y="0"/>
                </a:moveTo>
                <a:lnTo>
                  <a:pt x="12192000" y="0"/>
                </a:lnTo>
                <a:lnTo>
                  <a:pt x="12192000" y="4395019"/>
                </a:lnTo>
                <a:lnTo>
                  <a:pt x="0" y="4395019"/>
                </a:lnTo>
                <a:close/>
              </a:path>
            </a:pathLst>
          </a:custGeom>
        </p:spPr>
      </p:pic>
      <p:sp>
        <p:nvSpPr>
          <p:cNvPr id="4" name="矩形 3"/>
          <p:cNvSpPr/>
          <p:nvPr/>
        </p:nvSpPr>
        <p:spPr>
          <a:xfrm>
            <a:off x="314325" y="1"/>
            <a:ext cx="904875" cy="27001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986" y="191363"/>
            <a:ext cx="615553" cy="25087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恬 淡 闲 适</a:t>
            </a:r>
          </a:p>
        </p:txBody>
      </p:sp>
      <p:sp>
        <p:nvSpPr>
          <p:cNvPr id="21" name="矩形 20"/>
          <p:cNvSpPr/>
          <p:nvPr/>
        </p:nvSpPr>
        <p:spPr>
          <a:xfrm>
            <a:off x="766762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  <p:sp>
        <p:nvSpPr>
          <p:cNvPr id="22" name="矩形 21"/>
          <p:cNvSpPr/>
          <p:nvPr/>
        </p:nvSpPr>
        <p:spPr>
          <a:xfrm>
            <a:off x="6459640" y="4879366"/>
            <a:ext cx="4893647" cy="15540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意境是指抒情性作品中所呈现的的那种情景交融、虚实相生的形象系统，及其所诱发和开拓的审美想象空间。他同文学典型一样，也是文学形象的高级形态之一。 如果典型是以单个形象而论的话，意境则是由若干形象构成的形</a:t>
            </a:r>
          </a:p>
        </p:txBody>
      </p:sp>
    </p:spTree>
    <p:extLst>
      <p:ext uri="{BB962C8B-B14F-4D97-AF65-F5344CB8AC3E}">
        <p14:creationId xmlns:p14="http://schemas.microsoft.com/office/powerpoint/2010/main" val="174520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2226</Words>
  <Application>Microsoft Office PowerPoint</Application>
  <PresentationFormat>宽屏</PresentationFormat>
  <Paragraphs>172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 Light</vt:lpstr>
      <vt:lpstr>方正清刻本悦宋简体</vt:lpstr>
      <vt:lpstr>Arial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2017-07-29T06:41:32Z</dcterms:created>
  <dcterms:modified xsi:type="dcterms:W3CDTF">2018-04-28T14:58:01Z</dcterms:modified>
</cp:coreProperties>
</file>