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9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84" r:id="rId11"/>
    <p:sldId id="285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90" y="4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774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3842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075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005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3049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2641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379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892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6804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4009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5544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11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059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896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583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47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78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816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08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758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8490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768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79FC2-8299-48B8-B49E-F00CD49DCD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628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540" y="-27305"/>
            <a:ext cx="12275820" cy="68916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13" Type="http://schemas.openxmlformats.org/officeDocument/2006/relationships/tags" Target="../tags/tag11.xml"/><Relationship Id="rId18" Type="http://schemas.openxmlformats.org/officeDocument/2006/relationships/tags" Target="../tags/tag16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5.xml"/><Relationship Id="rId12" Type="http://schemas.openxmlformats.org/officeDocument/2006/relationships/tags" Target="../tags/tag10.xml"/><Relationship Id="rId17" Type="http://schemas.openxmlformats.org/officeDocument/2006/relationships/tags" Target="../tags/tag15.xml"/><Relationship Id="rId2" Type="http://schemas.openxmlformats.org/officeDocument/2006/relationships/tags" Target="../tags/tag2.xml"/><Relationship Id="rId16" Type="http://schemas.openxmlformats.org/officeDocument/2006/relationships/tags" Target="../tags/tag14.xml"/><Relationship Id="rId20" Type="http://schemas.openxmlformats.org/officeDocument/2006/relationships/tags" Target="../tags/tag18.xml"/><Relationship Id="rId1" Type="http://schemas.openxmlformats.org/officeDocument/2006/relationships/tags" Target="../tags/tag1.xml"/><Relationship Id="rId6" Type="http://schemas.openxmlformats.org/officeDocument/2006/relationships/audio" Target="../media/media1.mp3"/><Relationship Id="rId11" Type="http://schemas.openxmlformats.org/officeDocument/2006/relationships/tags" Target="../tags/tag9.xml"/><Relationship Id="rId24" Type="http://schemas.openxmlformats.org/officeDocument/2006/relationships/image" Target="../media/image4.png"/><Relationship Id="rId5" Type="http://schemas.microsoft.com/office/2007/relationships/media" Target="../media/media1.mp3"/><Relationship Id="rId15" Type="http://schemas.openxmlformats.org/officeDocument/2006/relationships/tags" Target="../tags/tag13.xml"/><Relationship Id="rId23" Type="http://schemas.openxmlformats.org/officeDocument/2006/relationships/image" Target="../media/image3.png"/><Relationship Id="rId10" Type="http://schemas.openxmlformats.org/officeDocument/2006/relationships/tags" Target="../tags/tag8.xml"/><Relationship Id="rId19" Type="http://schemas.openxmlformats.org/officeDocument/2006/relationships/tags" Target="../tags/tag17.xml"/><Relationship Id="rId4" Type="http://schemas.openxmlformats.org/officeDocument/2006/relationships/tags" Target="../tags/tag4.xml"/><Relationship Id="rId9" Type="http://schemas.openxmlformats.org/officeDocument/2006/relationships/tags" Target="../tags/tag7.xml"/><Relationship Id="rId14" Type="http://schemas.openxmlformats.org/officeDocument/2006/relationships/tags" Target="../tags/tag12.xml"/><Relationship Id="rId2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5.png"/><Relationship Id="rId7" Type="http://schemas.openxmlformats.org/officeDocument/2006/relationships/slide" Target="slide7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audio" Target="../media/audio1.wav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A_图片 39" descr="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2207895" y="245745"/>
            <a:ext cx="8115935" cy="31991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1" name="PA_文本框 6150"/>
          <p:cNvSpPr txBox="1"/>
          <p:nvPr>
            <p:custDataLst>
              <p:tags r:id="rId2"/>
            </p:custDataLst>
          </p:nvPr>
        </p:nvSpPr>
        <p:spPr>
          <a:xfrm>
            <a:off x="4415155" y="3532823"/>
            <a:ext cx="33616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5D9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圣诞节介绍PPT模板</a:t>
            </a:r>
          </a:p>
        </p:txBody>
      </p:sp>
      <p:sp>
        <p:nvSpPr>
          <p:cNvPr id="41" name="PA_文本框 40"/>
          <p:cNvSpPr txBox="1"/>
          <p:nvPr>
            <p:custDataLst>
              <p:tags r:id="rId3"/>
            </p:custDataLst>
          </p:nvPr>
        </p:nvSpPr>
        <p:spPr>
          <a:xfrm>
            <a:off x="4942523" y="4055110"/>
            <a:ext cx="280035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5D9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anose="020B0604020202020204" charset="0"/>
              </a:rPr>
              <a:t>SPECIAL WISHES</a:t>
            </a:r>
          </a:p>
        </p:txBody>
      </p:sp>
      <p:pic>
        <p:nvPicPr>
          <p:cNvPr id="42" name="PA_图片 41" descr="59e7f842a3ecb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3416935" y="4196080"/>
            <a:ext cx="4851400" cy="2615565"/>
          </a:xfrm>
          <a:prstGeom prst="rect">
            <a:avLst/>
          </a:prstGeom>
        </p:spPr>
      </p:pic>
      <p:pic>
        <p:nvPicPr>
          <p:cNvPr id="43" name="PA_Crazy Frog - Jingle Bells (MV版)">
            <a:hlinkClick r:id="" action="ppaction://media"/>
          </p:cNvPr>
          <p:cNvPicPr>
            <a:picLocks noChangeAspect="1"/>
          </p:cNvPicPr>
          <p:nvPr>
            <a:audioFile r:link="rId6"/>
            <p:custDataLst>
              <p:tags r:id="rId7"/>
            </p:custDataLst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-623570" y="237609"/>
            <a:ext cx="609600" cy="609600"/>
          </a:xfrm>
          <a:prstGeom prst="rect">
            <a:avLst/>
          </a:prstGeom>
        </p:spPr>
      </p:pic>
      <p:grpSp>
        <p:nvGrpSpPr>
          <p:cNvPr id="44" name="PA_组合 550"/>
          <p:cNvGrpSpPr/>
          <p:nvPr>
            <p:custDataLst>
              <p:tags r:id="rId8"/>
            </p:custDataLst>
          </p:nvPr>
        </p:nvGrpSpPr>
        <p:grpSpPr bwMode="auto">
          <a:xfrm>
            <a:off x="5239351" y="5352380"/>
            <a:ext cx="2025651" cy="2023745"/>
            <a:chOff x="295" y="3475"/>
            <a:chExt cx="1407" cy="1407"/>
          </a:xfrm>
        </p:grpSpPr>
        <p:sp>
          <p:nvSpPr>
            <p:cNvPr id="45" name="Oval 551"/>
            <p:cNvSpPr>
              <a:spLocks noChangeArrowheads="1"/>
            </p:cNvSpPr>
            <p:nvPr/>
          </p:nvSpPr>
          <p:spPr bwMode="auto">
            <a:xfrm>
              <a:off x="295" y="3475"/>
              <a:ext cx="1407" cy="1407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D1D1D1">
                    <a:alpha val="1200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FFFFF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 eaLnBrk="1" fontAlgn="base" hangingPunct="1">
                <a:buClrTx/>
                <a:buSzTx/>
                <a:defRPr/>
              </a:pPr>
              <a:endParaRPr lang="zh-CN" altLang="en-US" sz="8000" baseline="0">
                <a:latin typeface="Arial" panose="020B0604020202020204" pitchFamily="34" charset="0"/>
                <a:ea typeface="华文彩云" panose="02010800040101010101" pitchFamily="2" charset="-122"/>
              </a:endParaRPr>
            </a:p>
          </p:txBody>
        </p:sp>
        <p:grpSp>
          <p:nvGrpSpPr>
            <p:cNvPr id="46" name="Group 552"/>
            <p:cNvGrpSpPr/>
            <p:nvPr/>
          </p:nvGrpSpPr>
          <p:grpSpPr bwMode="auto">
            <a:xfrm>
              <a:off x="476" y="3657"/>
              <a:ext cx="1050" cy="1050"/>
              <a:chOff x="-6056" y="-2208"/>
              <a:chExt cx="2208" cy="2208"/>
            </a:xfrm>
          </p:grpSpPr>
          <p:sp>
            <p:nvSpPr>
              <p:cNvPr id="47" name="Oval 553"/>
              <p:cNvSpPr>
                <a:spLocks noChangeArrowheads="1"/>
              </p:cNvSpPr>
              <p:nvPr/>
            </p:nvSpPr>
            <p:spPr bwMode="auto">
              <a:xfrm>
                <a:off x="-6056" y="-2132"/>
                <a:ext cx="2132" cy="213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 eaLnBrk="1" fontAlgn="base" hangingPunct="1">
                  <a:buClrTx/>
                  <a:buSzTx/>
                </a:pPr>
                <a:endParaRPr lang="zh-CN" altLang="en-US" sz="8000" baseline="0">
                  <a:latin typeface="Arial" panose="020B0604020202020204" pitchFamily="34" charset="0"/>
                  <a:ea typeface="华文彩云" panose="02010800040101010101" pitchFamily="2" charset="-122"/>
                </a:endParaRPr>
              </a:p>
            </p:txBody>
          </p:sp>
          <p:grpSp>
            <p:nvGrpSpPr>
              <p:cNvPr id="48" name="Group 554"/>
              <p:cNvGrpSpPr/>
              <p:nvPr/>
            </p:nvGrpSpPr>
            <p:grpSpPr bwMode="auto">
              <a:xfrm>
                <a:off x="-6056" y="-2208"/>
                <a:ext cx="2208" cy="2208"/>
                <a:chOff x="-4060" y="-879"/>
                <a:chExt cx="2208" cy="2208"/>
              </a:xfrm>
            </p:grpSpPr>
            <p:grpSp>
              <p:nvGrpSpPr>
                <p:cNvPr id="49" name="Group 555"/>
                <p:cNvGrpSpPr/>
                <p:nvPr/>
              </p:nvGrpSpPr>
              <p:grpSpPr bwMode="auto">
                <a:xfrm>
                  <a:off x="-4060" y="-879"/>
                  <a:ext cx="2208" cy="2208"/>
                  <a:chOff x="-3924" y="-788"/>
                  <a:chExt cx="2208" cy="2208"/>
                </a:xfrm>
              </p:grpSpPr>
              <p:grpSp>
                <p:nvGrpSpPr>
                  <p:cNvPr id="50" name="Group 556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1" name="Group 557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2" name="AutoShape 55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53" name="AutoShape 55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54" name="Group 560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5" name="AutoShape 56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56" name="AutoShape 562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57" name="Group 563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58" name="Group 564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59" name="AutoShape 565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60" name="AutoShape 56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1" name="Group 567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2" name="AutoShape 568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63" name="AutoShape 569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64" name="Group 570"/>
                <p:cNvGrpSpPr/>
                <p:nvPr/>
              </p:nvGrpSpPr>
              <p:grpSpPr bwMode="auto">
                <a:xfrm rot="1320000">
                  <a:off x="-3742" y="-520"/>
                  <a:ext cx="1546" cy="1546"/>
                  <a:chOff x="-3924" y="-788"/>
                  <a:chExt cx="2208" cy="2208"/>
                </a:xfrm>
              </p:grpSpPr>
              <p:grpSp>
                <p:nvGrpSpPr>
                  <p:cNvPr id="65" name="Group 57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-3924" y="-788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66" name="Group 572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67" name="AutoShape 57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68" name="AutoShape 57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69" name="Group 575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0" name="AutoShape 576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71" name="AutoShape 577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</p:grpSp>
              <p:grpSp>
                <p:nvGrpSpPr>
                  <p:cNvPr id="72" name="Group 578"/>
                  <p:cNvGrpSpPr>
                    <a:grpSpLocks noChangeAspect="1"/>
                  </p:cNvGrpSpPr>
                  <p:nvPr/>
                </p:nvGrpSpPr>
                <p:grpSpPr bwMode="auto">
                  <a:xfrm rot="2700000">
                    <a:off x="-3927" y="-785"/>
                    <a:ext cx="2208" cy="2202"/>
                    <a:chOff x="168" y="696"/>
                    <a:chExt cx="1429" cy="1429"/>
                  </a:xfrm>
                </p:grpSpPr>
                <p:grpSp>
                  <p:nvGrpSpPr>
                    <p:cNvPr id="73" name="Group 579"/>
                    <p:cNvGrpSpPr>
                      <a:grpSpLocks noChangeAspect="1"/>
                    </p:cNvGrpSpPr>
                    <p:nvPr/>
                  </p:nvGrpSpPr>
                  <p:grpSpPr bwMode="auto">
                    <a:xfrm>
                      <a:off x="854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4" name="AutoShape 580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75" name="AutoShape 581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vert="eaVert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  <p:grpSp>
                  <p:nvGrpSpPr>
                    <p:cNvPr id="76" name="Group 582"/>
                    <p:cNvGrpSpPr>
                      <a:grpSpLocks noChangeAspect="1"/>
                    </p:cNvGrpSpPr>
                    <p:nvPr/>
                  </p:nvGrpSpPr>
                  <p:grpSpPr bwMode="auto">
                    <a:xfrm rot="5400000">
                      <a:off x="855" y="696"/>
                      <a:ext cx="56" cy="1429"/>
                      <a:chOff x="845" y="696"/>
                      <a:chExt cx="56" cy="1429"/>
                    </a:xfrm>
                  </p:grpSpPr>
                  <p:sp>
                    <p:nvSpPr>
                      <p:cNvPr id="77" name="AutoShape 583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>
                        <a:off x="845" y="696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rot="10800000"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  <p:sp>
                    <p:nvSpPr>
                      <p:cNvPr id="78" name="AutoShape 584"/>
                      <p:cNvSpPr>
                        <a:spLocks noChangeAspect="1" noChangeArrowheads="1"/>
                      </p:cNvSpPr>
                      <p:nvPr/>
                    </p:nvSpPr>
                    <p:spPr bwMode="auto">
                      <a:xfrm flipV="1">
                        <a:off x="845" y="1410"/>
                        <a:ext cx="56" cy="715"/>
                      </a:xfrm>
                      <a:prstGeom prst="triangle">
                        <a:avLst>
                          <a:gd name="adj" fmla="val 50000"/>
                        </a:avLst>
                      </a:prstGeom>
                      <a:solidFill>
                        <a:srgbClr val="FFFFFF">
                          <a:alpha val="18823"/>
                        </a:srgb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FFFFFF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  <p:txBody>
                      <a:bodyPr wrap="none" anchor="ctr"/>
                      <a:lstStyle/>
                      <a:p>
                        <a:pPr algn="l" eaLnBrk="1" fontAlgn="base" hangingPunct="1">
                          <a:buClrTx/>
                          <a:buSzTx/>
                        </a:pPr>
                        <a:endParaRPr lang="zh-CN" altLang="en-US" sz="8000" baseline="0">
                          <a:latin typeface="Arial" panose="020B0604020202020204" pitchFamily="34" charset="0"/>
                          <a:ea typeface="华文彩云" panose="02010800040101010101" pitchFamily="2" charset="-122"/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79" name="PA_椭圆 21"/>
          <p:cNvSpPr/>
          <p:nvPr>
            <p:custDataLst>
              <p:tags r:id="rId9"/>
            </p:custDataLst>
          </p:nvPr>
        </p:nvSpPr>
        <p:spPr>
          <a:xfrm rot="4680544">
            <a:off x="6339711" y="-1271587"/>
            <a:ext cx="249705" cy="253937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0" name="PA_椭圆 22"/>
          <p:cNvSpPr/>
          <p:nvPr>
            <p:custDataLst>
              <p:tags r:id="rId10"/>
            </p:custDataLst>
          </p:nvPr>
        </p:nvSpPr>
        <p:spPr>
          <a:xfrm rot="2084213" flipH="1">
            <a:off x="5389563" y="-1292747"/>
            <a:ext cx="141783" cy="143899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1" name="PA_椭圆 23"/>
          <p:cNvSpPr/>
          <p:nvPr>
            <p:custDataLst>
              <p:tags r:id="rId11"/>
            </p:custDataLst>
          </p:nvPr>
        </p:nvSpPr>
        <p:spPr>
          <a:xfrm rot="3120000">
            <a:off x="6422242" y="-1100179"/>
            <a:ext cx="175639" cy="179872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2" name="PA_椭圆 26"/>
          <p:cNvSpPr/>
          <p:nvPr>
            <p:custDataLst>
              <p:tags r:id="rId12"/>
            </p:custDataLst>
          </p:nvPr>
        </p:nvSpPr>
        <p:spPr>
          <a:xfrm rot="1199333">
            <a:off x="5563086" y="-812383"/>
            <a:ext cx="239125" cy="243357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3" name="PA_椭圆 28"/>
          <p:cNvSpPr/>
          <p:nvPr>
            <p:custDataLst>
              <p:tags r:id="rId13"/>
            </p:custDataLst>
          </p:nvPr>
        </p:nvSpPr>
        <p:spPr>
          <a:xfrm rot="4680544">
            <a:off x="6307968" y="-1271587"/>
            <a:ext cx="249705" cy="253937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4" name="PA_椭圆 29"/>
          <p:cNvSpPr/>
          <p:nvPr>
            <p:custDataLst>
              <p:tags r:id="rId14"/>
            </p:custDataLst>
          </p:nvPr>
        </p:nvSpPr>
        <p:spPr>
          <a:xfrm rot="2084213" flipH="1">
            <a:off x="5357820" y="-1292747"/>
            <a:ext cx="141781" cy="143899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5" name="PA_椭圆 30"/>
          <p:cNvSpPr/>
          <p:nvPr>
            <p:custDataLst>
              <p:tags r:id="rId15"/>
            </p:custDataLst>
          </p:nvPr>
        </p:nvSpPr>
        <p:spPr>
          <a:xfrm rot="3120000">
            <a:off x="6388383" y="-1100179"/>
            <a:ext cx="175639" cy="179872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6" name="PA_椭圆 32"/>
          <p:cNvSpPr/>
          <p:nvPr>
            <p:custDataLst>
              <p:tags r:id="rId16"/>
            </p:custDataLst>
          </p:nvPr>
        </p:nvSpPr>
        <p:spPr>
          <a:xfrm rot="1199333">
            <a:off x="5531344" y="-812383"/>
            <a:ext cx="237008" cy="243357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7" name="PA_椭圆 20"/>
          <p:cNvSpPr/>
          <p:nvPr>
            <p:custDataLst>
              <p:tags r:id="rId17"/>
            </p:custDataLst>
          </p:nvPr>
        </p:nvSpPr>
        <p:spPr>
          <a:xfrm rot="2270211">
            <a:off x="5941876" y="-446291"/>
            <a:ext cx="262403" cy="268751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8" name="PA_椭圆 25"/>
          <p:cNvSpPr/>
          <p:nvPr>
            <p:custDataLst>
              <p:tags r:id="rId18"/>
            </p:custDataLst>
          </p:nvPr>
        </p:nvSpPr>
        <p:spPr>
          <a:xfrm rot="3006897">
            <a:off x="6969066" y="-478031"/>
            <a:ext cx="247588" cy="251820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9" name="PA_椭圆 27"/>
          <p:cNvSpPr/>
          <p:nvPr>
            <p:custDataLst>
              <p:tags r:id="rId19"/>
            </p:custDataLst>
          </p:nvPr>
        </p:nvSpPr>
        <p:spPr>
          <a:xfrm rot="2270211">
            <a:off x="5910134" y="-446291"/>
            <a:ext cx="262403" cy="268751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0" name="PA_椭圆 31"/>
          <p:cNvSpPr/>
          <p:nvPr>
            <p:custDataLst>
              <p:tags r:id="rId20"/>
            </p:custDataLst>
          </p:nvPr>
        </p:nvSpPr>
        <p:spPr>
          <a:xfrm rot="3006897">
            <a:off x="6937324" y="-478032"/>
            <a:ext cx="247588" cy="251823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165100" algn="ctr" rotWithShape="0">
              <a:srgbClr val="FFC000"/>
            </a:outerShdw>
          </a:effectLst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 baseline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:fad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3000" fill="hold"/>
                                        <p:tgtEl>
                                          <p:spTgt spid="4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4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5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03542 1.10864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1" y="5543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66667E-6 -4.69136E-6 L 0.0533 1.23025 " pathEditMode="relative" rAng="0" ptsTypes="AA">
                                      <p:cBhvr>
                                        <p:cTn id="44" dur="6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6" y="615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repeatCount="indefinite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0.08159 -0.17445 L -0.02482 1.21944 " pathEditMode="relative" rAng="0" ptsTypes="AA">
                                      <p:cBhvr>
                                        <p:cTn id="46" dur="4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0" y="6969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6858 -0.49136 L 0.15799 1.22531 " pathEditMode="relative" rAng="0" ptsTypes="AA">
                                      <p:cBhvr>
                                        <p:cTn id="48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62" y="8583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6 -0.26333 L 0.15104 1.11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68667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0111 -0.17108 L 0.0707 1.12451 " pathEditMode="relative" rAng="0" ptsTypes="AA">
                                      <p:cBhvr>
                                        <p:cTn id="52" dur="58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73" y="6477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4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3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3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repeatCount="indefinite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99449E-6 9.80392E-7 L 0.0725 1.09191 " pathEditMode="relative" rAng="0" ptsTypes="AA">
                                      <p:cBhvr>
                                        <p:cTn id="84" dur="6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5" y="5458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42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431 0.00433 L 0.04757 1.20062 " pathEditMode="relative" rAng="0" ptsTypes="AA">
                                      <p:cBhvr>
                                        <p:cTn id="86" dur="6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7" y="5981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repeatCount="indefinite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0.14983 -0.17445 L -0.1283 1.21944 " pathEditMode="relative" rAng="0" ptsTypes="AA">
                                      <p:cBhvr>
                                        <p:cTn id="88" dur="6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6" y="69694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42" presetClass="path" presetSubtype="0" repeatCount="indefinite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.06753 -0.49136 L 0.05243 1.19568 " pathEditMode="relative" rAng="0" ptsTypes="AA">
                                      <p:cBhvr>
                                        <p:cTn id="90" dur="4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4" y="8435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42" presetClass="path" presetSubtype="0" repeatCount="indefinite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6962 -0.32639 L 0.23524 1.12278 " pathEditMode="relative" rAng="0" ptsTypes="AA">
                                      <p:cBhvr>
                                        <p:cTn id="92" dur="8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1" y="7244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5 -0.14333 L 0.08316 1.145 " pathEditMode="relative" rAng="0" ptsTypes="AA">
                                      <p:cBhvr>
                                        <p:cTn id="94" dur="6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49" y="6441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4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4" dur="2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6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6151" grpId="0"/>
      <p:bldP spid="41" grpId="0"/>
      <p:bldP spid="79" grpId="0" bldLvl="0" animBg="1"/>
      <p:bldP spid="79" grpId="1" bldLvl="0" animBg="1"/>
      <p:bldP spid="79" grpId="2" bldLvl="0" animBg="1"/>
      <p:bldP spid="80" grpId="0" bldLvl="0" animBg="1"/>
      <p:bldP spid="80" grpId="1" bldLvl="0" animBg="1"/>
      <p:bldP spid="80" grpId="2" bldLvl="0" animBg="1"/>
      <p:bldP spid="81" grpId="0" bldLvl="0" animBg="1"/>
      <p:bldP spid="81" grpId="1" bldLvl="0" animBg="1"/>
      <p:bldP spid="81" grpId="2" bldLvl="0" animBg="1"/>
      <p:bldP spid="82" grpId="0" bldLvl="0" animBg="1"/>
      <p:bldP spid="82" grpId="1" bldLvl="0" animBg="1"/>
      <p:bldP spid="82" grpId="2" bldLvl="0" animBg="1"/>
      <p:bldP spid="83" grpId="0" bldLvl="0" animBg="1"/>
      <p:bldP spid="83" grpId="1" bldLvl="0" animBg="1"/>
      <p:bldP spid="83" grpId="2" bldLvl="0" animBg="1"/>
      <p:bldP spid="84" grpId="0" bldLvl="0" animBg="1"/>
      <p:bldP spid="84" grpId="1" bldLvl="0" animBg="1"/>
      <p:bldP spid="84" grpId="2" bldLvl="0" animBg="1"/>
      <p:bldP spid="85" grpId="0" bldLvl="0" animBg="1"/>
      <p:bldP spid="85" grpId="1" bldLvl="0" animBg="1"/>
      <p:bldP spid="85" grpId="2" bldLvl="0" animBg="1"/>
      <p:bldP spid="86" grpId="0" bldLvl="0" animBg="1"/>
      <p:bldP spid="86" grpId="1" bldLvl="0" animBg="1"/>
      <p:bldP spid="86" grpId="2" bldLvl="0" animBg="1"/>
      <p:bldP spid="87" grpId="0" bldLvl="0" animBg="1"/>
      <p:bldP spid="87" grpId="1" bldLvl="0" animBg="1"/>
      <p:bldP spid="87" grpId="2" bldLvl="0" animBg="1"/>
      <p:bldP spid="88" grpId="0" bldLvl="0" animBg="1"/>
      <p:bldP spid="88" grpId="1" bldLvl="0" animBg="1"/>
      <p:bldP spid="88" grpId="2" bldLvl="0" animBg="1"/>
      <p:bldP spid="89" grpId="0" bldLvl="0" animBg="1"/>
      <p:bldP spid="89" grpId="1" bldLvl="0" animBg="1"/>
      <p:bldP spid="89" grpId="2" bldLvl="0" animBg="1"/>
      <p:bldP spid="90" grpId="0" bldLvl="0" animBg="1"/>
      <p:bldP spid="90" grpId="1" bldLvl="0" animBg="1"/>
      <p:bldP spid="90" grpId="2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圣诞节的习俗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西方人以红、绿、白三色为圣诞色，圣诞节来临时家家户户都要用圣诞色来装饰。红色的有圣诞花和圣诞蜡烛。绿色的是圣诞树。它是圣诞节的主要装饰品，用砍伐来的杉、柏一类呈塔形的常青树装饰而成。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249364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4" name="图片 3" descr="5d54ebfe054ef717ff2e10ef44c62aab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990" y="1686560"/>
            <a:ext cx="4711065" cy="4416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1144206" y="3133538"/>
            <a:ext cx="6679601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900" spc="3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上面悬挂着五颜六色的彩灯、礼物和纸花，还点燃着圣诞蜡烛。 红色与白色相映成趣的是圣诞老人，他是圣诞节活动中最受欢迎的人物。西方儿童在圣诞夜临睡之前，要在壁炉前或枕头旁放上一只袜子，等候圣诞老人在他们入睡后把礼物放在袜子内。在西方，扮演圣诞老人也是一种习俗。 </a:t>
            </a:r>
          </a:p>
        </p:txBody>
      </p:sp>
      <p:pic>
        <p:nvPicPr>
          <p:cNvPr id="4" name="图片 3" descr="08145489db954e625f91122e23cf07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3835" y="1356360"/>
            <a:ext cx="3810635" cy="5077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6950" y="74866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0462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550" y="3846830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5083493" y="2641283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99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E:\素材\卡通\0c74e783d1cf7bd133d97a8d93e2c35c.png0c74e783d1cf7bd133d97a8d93e2c35c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1154" y="1174433"/>
            <a:ext cx="3992880" cy="54571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062708"/>
            <a:chOff x="5979243" y="2502567"/>
            <a:chExt cx="5719915" cy="2062708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062708"/>
              <a:chOff x="945743" y="2655425"/>
              <a:chExt cx="5719915" cy="2062708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圣诞老人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388486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圣诞老人的传说在数千年前的斯堪的纳维亚半岛即出现。北欧神话中司智慧，艺术，诗词，战争的奥丁神，寒冬时节，骑上他那八脚马坐骑驰骋于天涯海角，惩恶扬善，分发礼物。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1407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与此同时，其子雷神着红衣以闪电为武器与冰雪诸神昏天黑地恶战一场，最终战胜寒冷。据异教传说，圣诞老人为奥丁神后裔。</a:t>
            </a:r>
          </a:p>
        </p:txBody>
      </p:sp>
      <p:pic>
        <p:nvPicPr>
          <p:cNvPr id="8" name="图片 7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圣诞老人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29b3e4a5c2e932382e4480a437643a76.png29b3e4a5c2e932382e4480a437643a7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53350" y="-432435"/>
            <a:ext cx="3298190" cy="70643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E:\素材\卡通\2e21e83a3ca17f4fb0ba205e37b8330e.png2e21e83a3ca17f4fb0ba205e37b8330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4025" y="2132965"/>
            <a:ext cx="4751705" cy="35242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720163" y="2387632"/>
            <a:ext cx="5012690" cy="1901825"/>
            <a:chOff x="5979243" y="2502567"/>
            <a:chExt cx="5012690" cy="1901825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012690" cy="1901825"/>
              <a:chOff x="945743" y="2655425"/>
              <a:chExt cx="5012690" cy="190182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  <a:sym typeface="+mn-ea"/>
                  </a:rPr>
                  <a:t>圣诞老人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227560"/>
                <a:ext cx="5012690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也有传说称圣诞老人由圣·尼古拉而来，所以圣诞老人也称St.Nicholas.因这些故事大多弘扬基督精神，其出处、故事情节大多被淡忘，然而圣诞老人却永驻人们精神世界。 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81483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1050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圣诞祝福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254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皑皑白雪铺满地，雪花飘飞圣诞日。小鹿蹦跑送安康，雪橇满载幸福溢。圣诞老人着盛装，吉祥如意满身上。佳节分身好理念，街口家户都有影。笑颜无声送吉祥，启门迎纳福绿寿。祝你圣诞心里美，生意兴隆纳四海。和气生财迎八方，善行济世名望传。</a:t>
            </a:r>
          </a:p>
          <a:p>
            <a:pPr algn="just">
              <a:lnSpc>
                <a:spcPct val="120000"/>
              </a:lnSpc>
            </a:pP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da1898800bb248e76f3b44b4afdba78b.pngda1898800bb248e76f3b44b4afdba78b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948930" y="-63500"/>
            <a:ext cx="3353435" cy="69481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6950" y="81851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7447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510" y="3931285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5337493" y="2641283"/>
            <a:ext cx="1706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E:\素材\卡通\b257ec5f52ee493957462719c09444de.pngb257ec5f52ee493957462719c09444d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038225" y="90805"/>
            <a:ext cx="6315075" cy="63150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圣诞树（Christmas tree）是用灯烛和装饰品把枞树或洋松装点起来的常青树，作为圣诞节庆祝活动的一部分。近代圣诞树起源于德国。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36715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圣诞树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31cdfe53903ae76995d6046a669cae24.png31cdfe53903ae76995d6046a669cae2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665720" y="713740"/>
            <a:ext cx="4088765" cy="5918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711700" y="422910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481003" y="1078865"/>
            <a:ext cx="135001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sz="4000" b="1" dirty="0">
                <a:solidFill>
                  <a:srgbClr val="0E37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555" y="2197735"/>
            <a:ext cx="3707130" cy="976630"/>
          </a:xfrm>
          <a:prstGeom prst="rect">
            <a:avLst/>
          </a:prstGeom>
        </p:spPr>
      </p:pic>
      <p:pic>
        <p:nvPicPr>
          <p:cNvPr id="8" name="图片 7" descr="bf42ca3f1b166c8462917816551b86f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555" y="3103880"/>
            <a:ext cx="3707130" cy="976630"/>
          </a:xfrm>
          <a:prstGeom prst="rect">
            <a:avLst/>
          </a:prstGeom>
        </p:spPr>
      </p:pic>
      <p:pic>
        <p:nvPicPr>
          <p:cNvPr id="9" name="图片 8" descr="bf42ca3f1b166c8462917816551b86f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430780" y="2197735"/>
            <a:ext cx="3660775" cy="976630"/>
          </a:xfrm>
          <a:prstGeom prst="rect">
            <a:avLst/>
          </a:prstGeom>
        </p:spPr>
      </p:pic>
      <p:pic>
        <p:nvPicPr>
          <p:cNvPr id="10" name="图片 9" descr="bf42ca3f1b166c8462917816551b86f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430780" y="3103880"/>
            <a:ext cx="3660775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5" name="音效.wav"/>
            </a:hlinkClick>
          </p:cNvPr>
          <p:cNvSpPr txBox="1"/>
          <p:nvPr/>
        </p:nvSpPr>
        <p:spPr>
          <a:xfrm>
            <a:off x="3128963" y="2455863"/>
            <a:ext cx="2263775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1.圣诞节的由来</a:t>
            </a:r>
          </a:p>
        </p:txBody>
      </p:sp>
      <p:sp>
        <p:nvSpPr>
          <p:cNvPr id="12" name="文本框 11">
            <a:hlinkClick r:id="rId6" action="ppaction://hlinksldjump">
              <a:snd r:embed="rId5" name="音效.wav"/>
            </a:hlinkClick>
          </p:cNvPr>
          <p:cNvSpPr txBox="1"/>
          <p:nvPr/>
        </p:nvSpPr>
        <p:spPr>
          <a:xfrm>
            <a:off x="3128963" y="3363595"/>
            <a:ext cx="2382837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2.圣诞节的习俗</a:t>
            </a:r>
          </a:p>
        </p:txBody>
      </p:sp>
      <p:sp>
        <p:nvSpPr>
          <p:cNvPr id="13" name="文本框 12">
            <a:hlinkClick r:id="rId7" action="ppaction://hlinksldjump">
              <a:snd r:embed="rId5" name="音效.wav"/>
            </a:hlinkClick>
          </p:cNvPr>
          <p:cNvSpPr txBox="1"/>
          <p:nvPr/>
        </p:nvSpPr>
        <p:spPr>
          <a:xfrm>
            <a:off x="6990080" y="2501265"/>
            <a:ext cx="16510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3.圣诞老人</a:t>
            </a:r>
          </a:p>
        </p:txBody>
      </p:sp>
      <p:sp>
        <p:nvSpPr>
          <p:cNvPr id="14" name="文本框 13">
            <a:hlinkClick r:id="rId8" action="ppaction://hlinksldjump">
              <a:snd r:embed="rId5" name="音效.wav"/>
            </a:hlinkClick>
          </p:cNvPr>
          <p:cNvSpPr txBox="1"/>
          <p:nvPr/>
        </p:nvSpPr>
        <p:spPr>
          <a:xfrm>
            <a:off x="7142480" y="3355023"/>
            <a:ext cx="134620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4.圣诞树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31260" y="3959860"/>
            <a:ext cx="4851400" cy="2615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airplan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546725" y="613728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E:\素材\卡通\d63f9b9dd2d979f7ec59cf3fbeacf6a8.pngd63f9b9dd2d979f7ec59cf3fbeacf6a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80035" y="1458595"/>
            <a:ext cx="5095875" cy="42906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4794415" y="2369852"/>
            <a:ext cx="6242685" cy="2118995"/>
            <a:chOff x="5075085" y="2502567"/>
            <a:chExt cx="6242685" cy="2118995"/>
          </a:xfrm>
        </p:grpSpPr>
        <p:grpSp>
          <p:nvGrpSpPr>
            <p:cNvPr id="6" name="组合 5"/>
            <p:cNvGrpSpPr/>
            <p:nvPr/>
          </p:nvGrpSpPr>
          <p:grpSpPr>
            <a:xfrm>
              <a:off x="5075085" y="2502567"/>
              <a:ext cx="6242685" cy="2118995"/>
              <a:chOff x="41585" y="2655425"/>
              <a:chExt cx="6242685" cy="2118995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825" y="3444730"/>
                <a:ext cx="5338445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此外，室内还设有圣诞塔，是一木质的三角形结构，上有许多小架格放置基督雕像，塔身饰以常青树枝叶、蜡烛和一颗星。到16世纪，圣诞塔和伊甸园树合并为圣诞树。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10505" y="613728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圣诞祝福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8555" y="3460750"/>
            <a:ext cx="6614795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因为有了圣诞，雪花倍加浪漫；因为有了许愿，生活更加灿烂；因为有了挂念，幸福爬上笑脸；因为有了祝愿，寒冬倍感温暖；愿你体会我的思念，感受我的祝愿，圣诞快乐！</a:t>
            </a: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2420296" y="2557001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b837356bc46561f4f8e8b4d644f312a2.pngb837356bc46561f4f8e8b4d644f312a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753350" y="-184150"/>
            <a:ext cx="3298190" cy="6567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605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394325" y="574993"/>
            <a:ext cx="14020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圣诞祝福</a:t>
            </a:r>
          </a:p>
        </p:txBody>
      </p:sp>
      <p:pic>
        <p:nvPicPr>
          <p:cNvPr id="5" name="图片 4" descr="E:\素材\卡通\ac27766f80604e4a517d8b1c2a3b831e.pngac27766f80604e4a517d8b1c2a3b831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0520" y="1440815"/>
            <a:ext cx="4657090" cy="46564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4255935" y="2658142"/>
            <a:ext cx="6624073" cy="2119223"/>
            <a:chOff x="5075085" y="2502567"/>
            <a:chExt cx="6624073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075085" y="2502567"/>
              <a:ext cx="6624073" cy="2119223"/>
              <a:chOff x="41585" y="2655425"/>
              <a:chExt cx="6624073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圣诞祝福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圣诞节到了，我将一只超大号袜子挂在你床头，圣诞老人只有将一万份开心，一万份健康和一万份幸福统统放进去，才能将它装满。圣诞快乐！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245745"/>
            <a:ext cx="8115935" cy="31991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1" name="文本框 6150"/>
          <p:cNvSpPr txBox="1"/>
          <p:nvPr/>
        </p:nvSpPr>
        <p:spPr>
          <a:xfrm>
            <a:off x="4802823" y="3532823"/>
            <a:ext cx="292608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5D9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4942523" y="4055110"/>
            <a:ext cx="280035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5D95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parajita" panose="020B0604020202020204" charset="0"/>
              </a:rPr>
              <a:t>SPECIAL WISHES</a:t>
            </a:r>
          </a:p>
        </p:txBody>
      </p:sp>
      <p:pic>
        <p:nvPicPr>
          <p:cNvPr id="6" name="图片 5" descr="59e7f842a3ec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445" y="4466590"/>
            <a:ext cx="4851400" cy="26155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14:vortex dir="r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6950" y="74866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0462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550" y="3931285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4575493" y="2641283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圣诞节的由来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14:ripple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72845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</a:p>
        </p:txBody>
      </p:sp>
      <p:pic>
        <p:nvPicPr>
          <p:cNvPr id="8" name="图片 7" descr="E:\素材\卡通\29b3e4a5c2e932382e4480a437643a76.png29b3e4a5c2e932382e4480a437643a76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982345" y="21590"/>
            <a:ext cx="1465580" cy="324104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695886" y="2316336"/>
            <a:ext cx="2634615" cy="523240"/>
            <a:chOff x="1882793" y="1773421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882793" y="1773421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7b95112481962b7931cf93108d5ab510.png7b95112481962b7931cf93108d5ab5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7864788" y="613891"/>
            <a:ext cx="3841115" cy="5067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curtains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pic>
        <p:nvPicPr>
          <p:cNvPr id="9" name="图片 8" descr="E:\素材\卡通\84870d117e5258937ced1d3826292fe7.png84870d117e5258937ced1d3826292fe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38858" y="1074494"/>
            <a:ext cx="4191000" cy="50666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5232819" y="2115986"/>
            <a:ext cx="6184900" cy="3297555"/>
            <a:chOff x="1822869" y="2430001"/>
            <a:chExt cx="6184900" cy="3297555"/>
          </a:xfrm>
        </p:grpSpPr>
        <p:sp>
          <p:nvSpPr>
            <p:cNvPr id="4" name="文本框 3"/>
            <p:cNvSpPr txBox="1"/>
            <p:nvPr/>
          </p:nvSpPr>
          <p:spPr>
            <a:xfrm>
              <a:off x="1822869" y="3004676"/>
              <a:ext cx="6184900" cy="272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900" spc="600" dirty="0">
                  <a:latin typeface="隶书" panose="02010509060101010101" charset="-122"/>
                  <a:ea typeface="隶书" panose="02010509060101010101" charset="-122"/>
                </a:rPr>
                <a:t>   </a:t>
              </a: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据说：第一个圣诞节是在公元138年，由罗马主教圣克里门倡议举行。而教会史载第一个圣诞节则在公元336年。由于圣经未明记耶稣生于何时，故各地圣诞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   节日期各异。直到公元440年，才由罗马教廷定12月25日为圣诞节。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417885" y="2430001"/>
              <a:ext cx="2430780" cy="953135"/>
              <a:chOff x="2192802" y="2168391"/>
              <a:chExt cx="2430780" cy="953135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2193308" y="2168391"/>
                <a:ext cx="2356485" cy="95313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圣诞节的由来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192802" y="2196236"/>
                <a:ext cx="2430780" cy="5232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</p:grpSp>
      <p:pic>
        <p:nvPicPr>
          <p:cNvPr id="16" name="图片 15" descr="E:\素材\卡通\72cbb0575b7a2b18746fefa4c0c3a8a0.png72cbb0575b7a2b18746fefa4c0c3a8a0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4781550" y="1176655"/>
            <a:ext cx="1046480" cy="1959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38555" y="3460750"/>
            <a:ext cx="661479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</a:p>
        </p:txBody>
      </p:sp>
      <p:pic>
        <p:nvPicPr>
          <p:cNvPr id="8" name="图片 7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868680" y="1472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2695886" y="2316336"/>
            <a:ext cx="2634615" cy="523240"/>
            <a:chOff x="1882793" y="1773421"/>
            <a:chExt cx="2634615" cy="523240"/>
          </a:xfrm>
        </p:grpSpPr>
        <p:sp>
          <p:nvSpPr>
            <p:cNvPr id="4" name="文本框 3"/>
            <p:cNvSpPr txBox="1"/>
            <p:nvPr/>
          </p:nvSpPr>
          <p:spPr>
            <a:xfrm>
              <a:off x="1882793" y="1773421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2" name="图片 11" descr="E:\素材\卡通\72cbb0575b7a2b18746fefa4c0c3a8a0.png72cbb0575b7a2b18746fefa4c0c3a8a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7753350" y="21590"/>
            <a:ext cx="4020185" cy="7530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E:\素材\卡通\565523b20a180965c3e02be62e210ebe.png565523b20a180965c3e02be62e210ebe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06950" y="748665"/>
            <a:ext cx="2889885" cy="165036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5847398" y="1404620"/>
            <a:ext cx="808990" cy="70675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>
                <a:solidFill>
                  <a:srgbClr val="0E37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pic>
        <p:nvPicPr>
          <p:cNvPr id="5" name="图片 4" descr="59e7f842a3ecb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510" y="3931285"/>
            <a:ext cx="4851400" cy="261556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4621690" y="3291205"/>
            <a:ext cx="3138487" cy="6397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4575493" y="2641283"/>
            <a:ext cx="32308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152" grpId="0"/>
      <p:bldP spid="61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E:\素材\卡通\72c1ac0e270b57da66cae4abc4ce847c.png72c1ac0e270b57da66cae4abc4ce847c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13336" y="841693"/>
            <a:ext cx="5457190" cy="545719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/>
          <p:cNvGrpSpPr/>
          <p:nvPr/>
        </p:nvGrpSpPr>
        <p:grpSpPr>
          <a:xfrm>
            <a:off x="5160093" y="2658142"/>
            <a:ext cx="5719915" cy="2119223"/>
            <a:chOff x="5979243" y="2502567"/>
            <a:chExt cx="5719915" cy="2119223"/>
          </a:xfrm>
        </p:grpSpPr>
        <p:grpSp>
          <p:nvGrpSpPr>
            <p:cNvPr id="6" name="组合 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" name="文本框 2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圣诞节的习俗</a:t>
                </a:r>
              </a:p>
            </p:txBody>
          </p:sp>
          <p:sp>
            <p:nvSpPr>
              <p:cNvPr id="8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西方人以红、绿、白三色为圣诞色，圣诞节来临时家家户户都要用圣诞色来装饰。红色的有圣诞花和圣诞蜡烛。绿色的是圣诞树。它是圣诞节的主要装饰品，用砍伐来的杉、柏一类呈塔形的常青树装饰而成。</a:t>
                </a: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096083" y="2502567"/>
              <a:ext cx="249364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0970" y="1158240"/>
            <a:ext cx="11908790" cy="547370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800" y="316865"/>
            <a:ext cx="3707130" cy="976630"/>
          </a:xfrm>
          <a:prstGeom prst="rect">
            <a:avLst/>
          </a:prstGeom>
        </p:spPr>
      </p:pic>
      <p:sp>
        <p:nvSpPr>
          <p:cNvPr id="11" name="文本框 1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5089525" y="613728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E:\素材\卡通\35a5935e19ef9eed65fc8c23f210e051.png35a5935e19ef9eed65fc8c23f210e0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850380" y="147320"/>
            <a:ext cx="5356225" cy="6880860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1144206" y="3133538"/>
            <a:ext cx="6679601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900" spc="3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上面悬挂着五颜六色的彩灯、礼物和纸花，还点燃着圣诞蜡烛。 红色与白色相映成趣的是圣诞老人，他是圣诞节活动中最受欢迎的人物。西方儿童在圣诞夜临睡之前，要在壁炉前或枕头旁放上一只袜子，等候圣诞老人在他们入睡后把礼物放在袜子内。在西方，扮演圣诞老人也是一种习俗。 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6000">
        <p15:prstTrans prst="drap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888</Words>
  <Application>Microsoft Office PowerPoint</Application>
  <PresentationFormat>宽屏</PresentationFormat>
  <Paragraphs>90</Paragraphs>
  <Slides>23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等线</vt:lpstr>
      <vt:lpstr>等线 Light</vt:lpstr>
      <vt:lpstr>华文彩云</vt:lpstr>
      <vt:lpstr>隶书</vt:lpstr>
      <vt:lpstr>宋体</vt:lpstr>
      <vt:lpstr>微软雅黑</vt:lpstr>
      <vt:lpstr>Aparajita</vt:lpstr>
      <vt:lpstr>Arial</vt:lpstr>
      <vt:lpstr>Calibri</vt:lpstr>
      <vt:lpstr>Calibri Light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admin</cp:lastModifiedBy>
  <cp:revision>16</cp:revision>
  <dcterms:created xsi:type="dcterms:W3CDTF">2017-08-18T03:02:00Z</dcterms:created>
  <dcterms:modified xsi:type="dcterms:W3CDTF">2017-12-20T03:57:04Z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