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76" r:id="rId6"/>
    <p:sldId id="260" r:id="rId7"/>
    <p:sldId id="261" r:id="rId8"/>
    <p:sldId id="277" r:id="rId9"/>
    <p:sldId id="278" r:id="rId10"/>
    <p:sldId id="262" r:id="rId11"/>
    <p:sldId id="263" r:id="rId12"/>
    <p:sldId id="279" r:id="rId13"/>
    <p:sldId id="264" r:id="rId14"/>
    <p:sldId id="265" r:id="rId15"/>
    <p:sldId id="266" r:id="rId16"/>
    <p:sldId id="282" r:id="rId17"/>
    <p:sldId id="281" r:id="rId18"/>
    <p:sldId id="280" r:id="rId19"/>
    <p:sldId id="267" r:id="rId20"/>
    <p:sldId id="268" r:id="rId21"/>
    <p:sldId id="269"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47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31A5A9-F78E-4E67-AB8E-CB61DDE0B874}" type="datetimeFigureOut">
              <a:rPr lang="zh-CN" altLang="en-US" smtClean="0"/>
              <a:t>2017/12/12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078577-F947-41A2-B462-9A177A4776D2}" type="slidenum">
              <a:rPr lang="zh-CN" altLang="en-US" smtClean="0"/>
              <a:t>‹#›</a:t>
            </a:fld>
            <a:endParaRPr lang="zh-CN" altLang="en-US"/>
          </a:p>
        </p:txBody>
      </p:sp>
    </p:spTree>
    <p:extLst>
      <p:ext uri="{BB962C8B-B14F-4D97-AF65-F5344CB8AC3E}">
        <p14:creationId xmlns:p14="http://schemas.microsoft.com/office/powerpoint/2010/main" val="2286332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1</a:t>
            </a:fld>
            <a:endParaRPr lang="zh-CN" altLang="en-US"/>
          </a:p>
        </p:txBody>
      </p:sp>
    </p:spTree>
    <p:extLst>
      <p:ext uri="{BB962C8B-B14F-4D97-AF65-F5344CB8AC3E}">
        <p14:creationId xmlns:p14="http://schemas.microsoft.com/office/powerpoint/2010/main" val="2365214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10</a:t>
            </a:fld>
            <a:endParaRPr lang="zh-CN" altLang="en-US"/>
          </a:p>
        </p:txBody>
      </p:sp>
    </p:spTree>
    <p:extLst>
      <p:ext uri="{BB962C8B-B14F-4D97-AF65-F5344CB8AC3E}">
        <p14:creationId xmlns:p14="http://schemas.microsoft.com/office/powerpoint/2010/main" val="3095336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11</a:t>
            </a:fld>
            <a:endParaRPr lang="zh-CN" altLang="en-US"/>
          </a:p>
        </p:txBody>
      </p:sp>
    </p:spTree>
    <p:extLst>
      <p:ext uri="{BB962C8B-B14F-4D97-AF65-F5344CB8AC3E}">
        <p14:creationId xmlns:p14="http://schemas.microsoft.com/office/powerpoint/2010/main" val="439575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12</a:t>
            </a:fld>
            <a:endParaRPr lang="zh-CN" altLang="en-US"/>
          </a:p>
        </p:txBody>
      </p:sp>
    </p:spTree>
    <p:extLst>
      <p:ext uri="{BB962C8B-B14F-4D97-AF65-F5344CB8AC3E}">
        <p14:creationId xmlns:p14="http://schemas.microsoft.com/office/powerpoint/2010/main" val="2049363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13</a:t>
            </a:fld>
            <a:endParaRPr lang="zh-CN" altLang="en-US"/>
          </a:p>
        </p:txBody>
      </p:sp>
    </p:spTree>
    <p:extLst>
      <p:ext uri="{BB962C8B-B14F-4D97-AF65-F5344CB8AC3E}">
        <p14:creationId xmlns:p14="http://schemas.microsoft.com/office/powerpoint/2010/main" val="1294594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14</a:t>
            </a:fld>
            <a:endParaRPr lang="zh-CN" altLang="en-US"/>
          </a:p>
        </p:txBody>
      </p:sp>
    </p:spTree>
    <p:extLst>
      <p:ext uri="{BB962C8B-B14F-4D97-AF65-F5344CB8AC3E}">
        <p14:creationId xmlns:p14="http://schemas.microsoft.com/office/powerpoint/2010/main" val="1553243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15</a:t>
            </a:fld>
            <a:endParaRPr lang="zh-CN" altLang="en-US"/>
          </a:p>
        </p:txBody>
      </p:sp>
    </p:spTree>
    <p:extLst>
      <p:ext uri="{BB962C8B-B14F-4D97-AF65-F5344CB8AC3E}">
        <p14:creationId xmlns:p14="http://schemas.microsoft.com/office/powerpoint/2010/main" val="37318949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16</a:t>
            </a:fld>
            <a:endParaRPr lang="zh-CN" altLang="en-US"/>
          </a:p>
        </p:txBody>
      </p:sp>
    </p:spTree>
    <p:extLst>
      <p:ext uri="{BB962C8B-B14F-4D97-AF65-F5344CB8AC3E}">
        <p14:creationId xmlns:p14="http://schemas.microsoft.com/office/powerpoint/2010/main" val="7631158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17</a:t>
            </a:fld>
            <a:endParaRPr lang="zh-CN" altLang="en-US"/>
          </a:p>
        </p:txBody>
      </p:sp>
    </p:spTree>
    <p:extLst>
      <p:ext uri="{BB962C8B-B14F-4D97-AF65-F5344CB8AC3E}">
        <p14:creationId xmlns:p14="http://schemas.microsoft.com/office/powerpoint/2010/main" val="15955827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18</a:t>
            </a:fld>
            <a:endParaRPr lang="zh-CN" altLang="en-US"/>
          </a:p>
        </p:txBody>
      </p:sp>
    </p:spTree>
    <p:extLst>
      <p:ext uri="{BB962C8B-B14F-4D97-AF65-F5344CB8AC3E}">
        <p14:creationId xmlns:p14="http://schemas.microsoft.com/office/powerpoint/2010/main" val="20391497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19</a:t>
            </a:fld>
            <a:endParaRPr lang="zh-CN" altLang="en-US"/>
          </a:p>
        </p:txBody>
      </p:sp>
    </p:spTree>
    <p:extLst>
      <p:ext uri="{BB962C8B-B14F-4D97-AF65-F5344CB8AC3E}">
        <p14:creationId xmlns:p14="http://schemas.microsoft.com/office/powerpoint/2010/main" val="4159701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2</a:t>
            </a:fld>
            <a:endParaRPr lang="zh-CN" altLang="en-US"/>
          </a:p>
        </p:txBody>
      </p:sp>
    </p:spTree>
    <p:extLst>
      <p:ext uri="{BB962C8B-B14F-4D97-AF65-F5344CB8AC3E}">
        <p14:creationId xmlns:p14="http://schemas.microsoft.com/office/powerpoint/2010/main" val="26917671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20</a:t>
            </a:fld>
            <a:endParaRPr lang="zh-CN" altLang="en-US"/>
          </a:p>
        </p:txBody>
      </p:sp>
    </p:spTree>
    <p:extLst>
      <p:ext uri="{BB962C8B-B14F-4D97-AF65-F5344CB8AC3E}">
        <p14:creationId xmlns:p14="http://schemas.microsoft.com/office/powerpoint/2010/main" val="38469803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21</a:t>
            </a:fld>
            <a:endParaRPr lang="zh-CN" altLang="en-US"/>
          </a:p>
        </p:txBody>
      </p:sp>
    </p:spTree>
    <p:extLst>
      <p:ext uri="{BB962C8B-B14F-4D97-AF65-F5344CB8AC3E}">
        <p14:creationId xmlns:p14="http://schemas.microsoft.com/office/powerpoint/2010/main" val="3205690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3</a:t>
            </a:fld>
            <a:endParaRPr lang="zh-CN" altLang="en-US"/>
          </a:p>
        </p:txBody>
      </p:sp>
    </p:spTree>
    <p:extLst>
      <p:ext uri="{BB962C8B-B14F-4D97-AF65-F5344CB8AC3E}">
        <p14:creationId xmlns:p14="http://schemas.microsoft.com/office/powerpoint/2010/main" val="1523709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4</a:t>
            </a:fld>
            <a:endParaRPr lang="zh-CN" altLang="en-US"/>
          </a:p>
        </p:txBody>
      </p:sp>
    </p:spTree>
    <p:extLst>
      <p:ext uri="{BB962C8B-B14F-4D97-AF65-F5344CB8AC3E}">
        <p14:creationId xmlns:p14="http://schemas.microsoft.com/office/powerpoint/2010/main" val="1684196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5</a:t>
            </a:fld>
            <a:endParaRPr lang="zh-CN" altLang="en-US"/>
          </a:p>
        </p:txBody>
      </p:sp>
    </p:spTree>
    <p:extLst>
      <p:ext uri="{BB962C8B-B14F-4D97-AF65-F5344CB8AC3E}">
        <p14:creationId xmlns:p14="http://schemas.microsoft.com/office/powerpoint/2010/main" val="2677316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6</a:t>
            </a:fld>
            <a:endParaRPr lang="zh-CN" altLang="en-US"/>
          </a:p>
        </p:txBody>
      </p:sp>
    </p:spTree>
    <p:extLst>
      <p:ext uri="{BB962C8B-B14F-4D97-AF65-F5344CB8AC3E}">
        <p14:creationId xmlns:p14="http://schemas.microsoft.com/office/powerpoint/2010/main" val="17534710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7</a:t>
            </a:fld>
            <a:endParaRPr lang="zh-CN" altLang="en-US"/>
          </a:p>
        </p:txBody>
      </p:sp>
    </p:spTree>
    <p:extLst>
      <p:ext uri="{BB962C8B-B14F-4D97-AF65-F5344CB8AC3E}">
        <p14:creationId xmlns:p14="http://schemas.microsoft.com/office/powerpoint/2010/main" val="1831864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C078577-F947-41A2-B462-9A177A4776D2}" type="slidenum">
              <a:rPr lang="zh-CN" altLang="en-US" smtClean="0"/>
              <a:t>8</a:t>
            </a:fld>
            <a:endParaRPr lang="zh-CN" altLang="en-US"/>
          </a:p>
        </p:txBody>
      </p:sp>
    </p:spTree>
    <p:extLst>
      <p:ext uri="{BB962C8B-B14F-4D97-AF65-F5344CB8AC3E}">
        <p14:creationId xmlns:p14="http://schemas.microsoft.com/office/powerpoint/2010/main" val="35553817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078577-F947-41A2-B462-9A177A4776D2}" type="slidenum">
              <a:rPr lang="zh-CN" altLang="en-US" smtClean="0"/>
              <a:t>9</a:t>
            </a:fld>
            <a:endParaRPr lang="zh-CN" altLang="en-US"/>
          </a:p>
        </p:txBody>
      </p:sp>
    </p:spTree>
    <p:extLst>
      <p:ext uri="{BB962C8B-B14F-4D97-AF65-F5344CB8AC3E}">
        <p14:creationId xmlns:p14="http://schemas.microsoft.com/office/powerpoint/2010/main" val="5078927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086F8E4-CCC8-4090-841D-1EA0291E653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650013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4BF06C-FDCD-4263-807D-B308F85A504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C23C2B0-98AB-46B9-88AF-B3C842D2F9A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2E17084-9507-4A0A-A8A3-1E74871D23B6}"/>
              </a:ext>
            </a:extLst>
          </p:cNvPr>
          <p:cNvSpPr>
            <a:spLocks noGrp="1"/>
          </p:cNvSpPr>
          <p:nvPr>
            <p:ph type="dt" sz="half" idx="10"/>
          </p:nvPr>
        </p:nvSpPr>
        <p:spPr/>
        <p:txBody>
          <a:bodyPr/>
          <a:lstStyle/>
          <a:p>
            <a:fld id="{7E71BDD3-70BA-472B-8F25-EE76F999933B}" type="datetimeFigureOut">
              <a:rPr lang="zh-CN" altLang="en-US" smtClean="0"/>
              <a:t>2017/12/12</a:t>
            </a:fld>
            <a:endParaRPr lang="zh-CN" altLang="en-US"/>
          </a:p>
        </p:txBody>
      </p:sp>
      <p:sp>
        <p:nvSpPr>
          <p:cNvPr id="5" name="页脚占位符 4">
            <a:extLst>
              <a:ext uri="{FF2B5EF4-FFF2-40B4-BE49-F238E27FC236}">
                <a16:creationId xmlns:a16="http://schemas.microsoft.com/office/drawing/2014/main" id="{9440BF9F-0C56-487B-8869-C0B32619806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8764417-747E-4640-971B-F31DB5E2C218}"/>
              </a:ext>
            </a:extLst>
          </p:cNvPr>
          <p:cNvSpPr>
            <a:spLocks noGrp="1"/>
          </p:cNvSpPr>
          <p:nvPr>
            <p:ph type="sldNum" sz="quarter" idx="12"/>
          </p:nvPr>
        </p:nvSpPr>
        <p:spPr/>
        <p:txBody>
          <a:bodyPr/>
          <a:lstStyle/>
          <a:p>
            <a:fld id="{E858C130-A426-4179-B059-5A174A5709FE}" type="slidenum">
              <a:rPr lang="zh-CN" altLang="en-US" smtClean="0"/>
              <a:t>‹#›</a:t>
            </a:fld>
            <a:endParaRPr lang="zh-CN" altLang="en-US"/>
          </a:p>
        </p:txBody>
      </p:sp>
    </p:spTree>
    <p:extLst>
      <p:ext uri="{BB962C8B-B14F-4D97-AF65-F5344CB8AC3E}">
        <p14:creationId xmlns:p14="http://schemas.microsoft.com/office/powerpoint/2010/main" val="14481937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6462C7D-4D61-4B52-99EB-63F4690DF8F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DDC8A1C-C03A-42A0-9901-E7B22F75184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831C2A9-E9DB-4762-A332-3E415805203B}"/>
              </a:ext>
            </a:extLst>
          </p:cNvPr>
          <p:cNvSpPr>
            <a:spLocks noGrp="1"/>
          </p:cNvSpPr>
          <p:nvPr>
            <p:ph type="dt" sz="half" idx="10"/>
          </p:nvPr>
        </p:nvSpPr>
        <p:spPr/>
        <p:txBody>
          <a:bodyPr/>
          <a:lstStyle/>
          <a:p>
            <a:fld id="{7E71BDD3-70BA-472B-8F25-EE76F999933B}" type="datetimeFigureOut">
              <a:rPr lang="zh-CN" altLang="en-US" smtClean="0"/>
              <a:t>2017/12/12</a:t>
            </a:fld>
            <a:endParaRPr lang="zh-CN" altLang="en-US"/>
          </a:p>
        </p:txBody>
      </p:sp>
      <p:sp>
        <p:nvSpPr>
          <p:cNvPr id="5" name="页脚占位符 4">
            <a:extLst>
              <a:ext uri="{FF2B5EF4-FFF2-40B4-BE49-F238E27FC236}">
                <a16:creationId xmlns:a16="http://schemas.microsoft.com/office/drawing/2014/main" id="{92A4974E-DB06-420C-9B3F-E315A0DE27E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243E6F8-5BB3-4A75-AEF2-C48E05C2BF4E}"/>
              </a:ext>
            </a:extLst>
          </p:cNvPr>
          <p:cNvSpPr>
            <a:spLocks noGrp="1"/>
          </p:cNvSpPr>
          <p:nvPr>
            <p:ph type="sldNum" sz="quarter" idx="12"/>
          </p:nvPr>
        </p:nvSpPr>
        <p:spPr/>
        <p:txBody>
          <a:bodyPr/>
          <a:lstStyle/>
          <a:p>
            <a:fld id="{E858C130-A426-4179-B059-5A174A5709FE}" type="slidenum">
              <a:rPr lang="zh-CN" altLang="en-US" smtClean="0"/>
              <a:t>‹#›</a:t>
            </a:fld>
            <a:endParaRPr lang="zh-CN" altLang="en-US"/>
          </a:p>
        </p:txBody>
      </p:sp>
    </p:spTree>
    <p:extLst>
      <p:ext uri="{BB962C8B-B14F-4D97-AF65-F5344CB8AC3E}">
        <p14:creationId xmlns:p14="http://schemas.microsoft.com/office/powerpoint/2010/main" val="29046227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B5A50AF-9207-4AE4-9AF1-4564880139A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12" y="0"/>
            <a:ext cx="12192000" cy="6858000"/>
          </a:xfrm>
          <a:prstGeom prst="rect">
            <a:avLst/>
          </a:prstGeom>
        </p:spPr>
      </p:pic>
      <p:pic>
        <p:nvPicPr>
          <p:cNvPr id="3" name="图片 2">
            <a:extLst>
              <a:ext uri="{FF2B5EF4-FFF2-40B4-BE49-F238E27FC236}">
                <a16:creationId xmlns:a16="http://schemas.microsoft.com/office/drawing/2014/main" id="{48A07A14-F588-4903-9788-B42F5BD69E9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667085" y="-590535"/>
            <a:ext cx="4856018" cy="3283527"/>
          </a:xfrm>
          <a:prstGeom prst="rect">
            <a:avLst/>
          </a:prstGeom>
        </p:spPr>
      </p:pic>
    </p:spTree>
    <p:extLst>
      <p:ext uri="{BB962C8B-B14F-4D97-AF65-F5344CB8AC3E}">
        <p14:creationId xmlns:p14="http://schemas.microsoft.com/office/powerpoint/2010/main" val="32079912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A8E6A4-DF61-4830-AE9C-E935101F0AC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E46D7AA-3D63-440C-829E-1C6DD0B6E7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30A64F3-76BC-4D91-8DA7-66E319CD2B9A}"/>
              </a:ext>
            </a:extLst>
          </p:cNvPr>
          <p:cNvSpPr>
            <a:spLocks noGrp="1"/>
          </p:cNvSpPr>
          <p:nvPr>
            <p:ph type="dt" sz="half" idx="10"/>
          </p:nvPr>
        </p:nvSpPr>
        <p:spPr/>
        <p:txBody>
          <a:bodyPr/>
          <a:lstStyle/>
          <a:p>
            <a:fld id="{7E71BDD3-70BA-472B-8F25-EE76F999933B}" type="datetimeFigureOut">
              <a:rPr lang="zh-CN" altLang="en-US" smtClean="0"/>
              <a:t>2017/12/12</a:t>
            </a:fld>
            <a:endParaRPr lang="zh-CN" altLang="en-US"/>
          </a:p>
        </p:txBody>
      </p:sp>
      <p:sp>
        <p:nvSpPr>
          <p:cNvPr id="5" name="页脚占位符 4">
            <a:extLst>
              <a:ext uri="{FF2B5EF4-FFF2-40B4-BE49-F238E27FC236}">
                <a16:creationId xmlns:a16="http://schemas.microsoft.com/office/drawing/2014/main" id="{661D887B-CF2C-4722-9012-6460D3A2833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C7CDB43-F170-4F6A-94AF-3675415B85CF}"/>
              </a:ext>
            </a:extLst>
          </p:cNvPr>
          <p:cNvSpPr>
            <a:spLocks noGrp="1"/>
          </p:cNvSpPr>
          <p:nvPr>
            <p:ph type="sldNum" sz="quarter" idx="12"/>
          </p:nvPr>
        </p:nvSpPr>
        <p:spPr/>
        <p:txBody>
          <a:bodyPr/>
          <a:lstStyle/>
          <a:p>
            <a:fld id="{E858C130-A426-4179-B059-5A174A5709FE}" type="slidenum">
              <a:rPr lang="zh-CN" altLang="en-US" smtClean="0"/>
              <a:t>‹#›</a:t>
            </a:fld>
            <a:endParaRPr lang="zh-CN" altLang="en-US"/>
          </a:p>
        </p:txBody>
      </p:sp>
    </p:spTree>
    <p:extLst>
      <p:ext uri="{BB962C8B-B14F-4D97-AF65-F5344CB8AC3E}">
        <p14:creationId xmlns:p14="http://schemas.microsoft.com/office/powerpoint/2010/main" val="267758693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B6DD46-AFF4-442A-9D70-EE064223AF5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B29A548-D02A-4545-965B-7A1B249EA23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95BA5B15-9874-4094-8808-53C062A506C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DC59CBC-913B-4C16-B1B5-08A0090565CF}"/>
              </a:ext>
            </a:extLst>
          </p:cNvPr>
          <p:cNvSpPr>
            <a:spLocks noGrp="1"/>
          </p:cNvSpPr>
          <p:nvPr>
            <p:ph type="dt" sz="half" idx="10"/>
          </p:nvPr>
        </p:nvSpPr>
        <p:spPr/>
        <p:txBody>
          <a:bodyPr/>
          <a:lstStyle/>
          <a:p>
            <a:fld id="{7E71BDD3-70BA-472B-8F25-EE76F999933B}" type="datetimeFigureOut">
              <a:rPr lang="zh-CN" altLang="en-US" smtClean="0"/>
              <a:t>2017/12/12</a:t>
            </a:fld>
            <a:endParaRPr lang="zh-CN" altLang="en-US"/>
          </a:p>
        </p:txBody>
      </p:sp>
      <p:sp>
        <p:nvSpPr>
          <p:cNvPr id="6" name="页脚占位符 5">
            <a:extLst>
              <a:ext uri="{FF2B5EF4-FFF2-40B4-BE49-F238E27FC236}">
                <a16:creationId xmlns:a16="http://schemas.microsoft.com/office/drawing/2014/main" id="{EC205261-B32F-4BC8-BB1F-AB9B591C55F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3739A6D-8AAE-4784-BA66-344C5E482C9D}"/>
              </a:ext>
            </a:extLst>
          </p:cNvPr>
          <p:cNvSpPr>
            <a:spLocks noGrp="1"/>
          </p:cNvSpPr>
          <p:nvPr>
            <p:ph type="sldNum" sz="quarter" idx="12"/>
          </p:nvPr>
        </p:nvSpPr>
        <p:spPr/>
        <p:txBody>
          <a:bodyPr/>
          <a:lstStyle/>
          <a:p>
            <a:fld id="{E858C130-A426-4179-B059-5A174A5709FE}" type="slidenum">
              <a:rPr lang="zh-CN" altLang="en-US" smtClean="0"/>
              <a:t>‹#›</a:t>
            </a:fld>
            <a:endParaRPr lang="zh-CN" altLang="en-US"/>
          </a:p>
        </p:txBody>
      </p:sp>
    </p:spTree>
    <p:extLst>
      <p:ext uri="{BB962C8B-B14F-4D97-AF65-F5344CB8AC3E}">
        <p14:creationId xmlns:p14="http://schemas.microsoft.com/office/powerpoint/2010/main" val="33140132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13CE51-BA85-4206-84CE-19A0B19CA26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827F32F-4EFC-4B35-B27F-56F3E7145B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8B62EC95-C3D3-49B8-A9D1-35AFC5D239D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F2BCDECF-05A1-45EA-98BC-311C27F5C0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AA908458-201B-4D6C-BAA5-6E963D55587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090ECED-2A92-4C33-BA55-E2B07DBE2314}"/>
              </a:ext>
            </a:extLst>
          </p:cNvPr>
          <p:cNvSpPr>
            <a:spLocks noGrp="1"/>
          </p:cNvSpPr>
          <p:nvPr>
            <p:ph type="dt" sz="half" idx="10"/>
          </p:nvPr>
        </p:nvSpPr>
        <p:spPr/>
        <p:txBody>
          <a:bodyPr/>
          <a:lstStyle/>
          <a:p>
            <a:fld id="{7E71BDD3-70BA-472B-8F25-EE76F999933B}" type="datetimeFigureOut">
              <a:rPr lang="zh-CN" altLang="en-US" smtClean="0"/>
              <a:t>2017/12/12</a:t>
            </a:fld>
            <a:endParaRPr lang="zh-CN" altLang="en-US"/>
          </a:p>
        </p:txBody>
      </p:sp>
      <p:sp>
        <p:nvSpPr>
          <p:cNvPr id="8" name="页脚占位符 7">
            <a:extLst>
              <a:ext uri="{FF2B5EF4-FFF2-40B4-BE49-F238E27FC236}">
                <a16:creationId xmlns:a16="http://schemas.microsoft.com/office/drawing/2014/main" id="{53541B5C-96BB-4F8B-A0A8-F2A27514B75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BD95535-8E06-44E8-B0E5-518CAE049725}"/>
              </a:ext>
            </a:extLst>
          </p:cNvPr>
          <p:cNvSpPr>
            <a:spLocks noGrp="1"/>
          </p:cNvSpPr>
          <p:nvPr>
            <p:ph type="sldNum" sz="quarter" idx="12"/>
          </p:nvPr>
        </p:nvSpPr>
        <p:spPr/>
        <p:txBody>
          <a:bodyPr/>
          <a:lstStyle/>
          <a:p>
            <a:fld id="{E858C130-A426-4179-B059-5A174A5709FE}" type="slidenum">
              <a:rPr lang="zh-CN" altLang="en-US" smtClean="0"/>
              <a:t>‹#›</a:t>
            </a:fld>
            <a:endParaRPr lang="zh-CN" altLang="en-US"/>
          </a:p>
        </p:txBody>
      </p:sp>
    </p:spTree>
    <p:extLst>
      <p:ext uri="{BB962C8B-B14F-4D97-AF65-F5344CB8AC3E}">
        <p14:creationId xmlns:p14="http://schemas.microsoft.com/office/powerpoint/2010/main" val="10484133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04ACEF-3706-4ED3-B3C4-5A0B3043469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552D0BB-DEDA-4834-A3EE-39094058CF81}"/>
              </a:ext>
            </a:extLst>
          </p:cNvPr>
          <p:cNvSpPr>
            <a:spLocks noGrp="1"/>
          </p:cNvSpPr>
          <p:nvPr>
            <p:ph type="dt" sz="half" idx="10"/>
          </p:nvPr>
        </p:nvSpPr>
        <p:spPr/>
        <p:txBody>
          <a:bodyPr/>
          <a:lstStyle/>
          <a:p>
            <a:fld id="{7E71BDD3-70BA-472B-8F25-EE76F999933B}" type="datetimeFigureOut">
              <a:rPr lang="zh-CN" altLang="en-US" smtClean="0"/>
              <a:t>2017/12/12</a:t>
            </a:fld>
            <a:endParaRPr lang="zh-CN" altLang="en-US"/>
          </a:p>
        </p:txBody>
      </p:sp>
      <p:sp>
        <p:nvSpPr>
          <p:cNvPr id="4" name="页脚占位符 3">
            <a:extLst>
              <a:ext uri="{FF2B5EF4-FFF2-40B4-BE49-F238E27FC236}">
                <a16:creationId xmlns:a16="http://schemas.microsoft.com/office/drawing/2014/main" id="{6CD71AC4-AC50-4C8C-9E07-442A447FAC9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258C18E-6674-4EB9-B00C-D16CBDF13A10}"/>
              </a:ext>
            </a:extLst>
          </p:cNvPr>
          <p:cNvSpPr>
            <a:spLocks noGrp="1"/>
          </p:cNvSpPr>
          <p:nvPr>
            <p:ph type="sldNum" sz="quarter" idx="12"/>
          </p:nvPr>
        </p:nvSpPr>
        <p:spPr/>
        <p:txBody>
          <a:bodyPr/>
          <a:lstStyle/>
          <a:p>
            <a:fld id="{E858C130-A426-4179-B059-5A174A5709FE}" type="slidenum">
              <a:rPr lang="zh-CN" altLang="en-US" smtClean="0"/>
              <a:t>‹#›</a:t>
            </a:fld>
            <a:endParaRPr lang="zh-CN" altLang="en-US"/>
          </a:p>
        </p:txBody>
      </p:sp>
    </p:spTree>
    <p:extLst>
      <p:ext uri="{BB962C8B-B14F-4D97-AF65-F5344CB8AC3E}">
        <p14:creationId xmlns:p14="http://schemas.microsoft.com/office/powerpoint/2010/main" val="70045198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3C6AF68-B7BA-4752-A3F4-50D6572A17FD}"/>
              </a:ext>
            </a:extLst>
          </p:cNvPr>
          <p:cNvSpPr>
            <a:spLocks noGrp="1"/>
          </p:cNvSpPr>
          <p:nvPr>
            <p:ph type="dt" sz="half" idx="10"/>
          </p:nvPr>
        </p:nvSpPr>
        <p:spPr/>
        <p:txBody>
          <a:bodyPr/>
          <a:lstStyle/>
          <a:p>
            <a:fld id="{7E71BDD3-70BA-472B-8F25-EE76F999933B}" type="datetimeFigureOut">
              <a:rPr lang="zh-CN" altLang="en-US" smtClean="0"/>
              <a:t>2017/12/12</a:t>
            </a:fld>
            <a:endParaRPr lang="zh-CN" altLang="en-US"/>
          </a:p>
        </p:txBody>
      </p:sp>
      <p:sp>
        <p:nvSpPr>
          <p:cNvPr id="3" name="页脚占位符 2">
            <a:extLst>
              <a:ext uri="{FF2B5EF4-FFF2-40B4-BE49-F238E27FC236}">
                <a16:creationId xmlns:a16="http://schemas.microsoft.com/office/drawing/2014/main" id="{C565E51C-15E1-4DC9-8DD7-ED79C7E484F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8858F7C-EBB1-4AD3-8E9A-4AAB06D4637B}"/>
              </a:ext>
            </a:extLst>
          </p:cNvPr>
          <p:cNvSpPr>
            <a:spLocks noGrp="1"/>
          </p:cNvSpPr>
          <p:nvPr>
            <p:ph type="sldNum" sz="quarter" idx="12"/>
          </p:nvPr>
        </p:nvSpPr>
        <p:spPr/>
        <p:txBody>
          <a:bodyPr/>
          <a:lstStyle/>
          <a:p>
            <a:fld id="{E858C130-A426-4179-B059-5A174A5709FE}" type="slidenum">
              <a:rPr lang="zh-CN" altLang="en-US" smtClean="0"/>
              <a:t>‹#›</a:t>
            </a:fld>
            <a:endParaRPr lang="zh-CN" altLang="en-US"/>
          </a:p>
        </p:txBody>
      </p:sp>
    </p:spTree>
    <p:extLst>
      <p:ext uri="{BB962C8B-B14F-4D97-AF65-F5344CB8AC3E}">
        <p14:creationId xmlns:p14="http://schemas.microsoft.com/office/powerpoint/2010/main" val="20787991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8D9777-DDA5-4256-BACE-54503173A46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252233C-D93C-4CAF-94D4-2F70232A76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A55ACC18-2324-4B6F-92A7-80F3F642B9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F922208D-1FD9-4EBA-A3E2-A524D999858B}"/>
              </a:ext>
            </a:extLst>
          </p:cNvPr>
          <p:cNvSpPr>
            <a:spLocks noGrp="1"/>
          </p:cNvSpPr>
          <p:nvPr>
            <p:ph type="dt" sz="half" idx="10"/>
          </p:nvPr>
        </p:nvSpPr>
        <p:spPr/>
        <p:txBody>
          <a:bodyPr/>
          <a:lstStyle/>
          <a:p>
            <a:fld id="{7E71BDD3-70BA-472B-8F25-EE76F999933B}" type="datetimeFigureOut">
              <a:rPr lang="zh-CN" altLang="en-US" smtClean="0"/>
              <a:t>2017/12/12</a:t>
            </a:fld>
            <a:endParaRPr lang="zh-CN" altLang="en-US"/>
          </a:p>
        </p:txBody>
      </p:sp>
      <p:sp>
        <p:nvSpPr>
          <p:cNvPr id="6" name="页脚占位符 5">
            <a:extLst>
              <a:ext uri="{FF2B5EF4-FFF2-40B4-BE49-F238E27FC236}">
                <a16:creationId xmlns:a16="http://schemas.microsoft.com/office/drawing/2014/main" id="{C0094811-B750-4249-8FC5-EEC738D0FF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D672C6B-D730-4261-8DF5-C7E63D312534}"/>
              </a:ext>
            </a:extLst>
          </p:cNvPr>
          <p:cNvSpPr>
            <a:spLocks noGrp="1"/>
          </p:cNvSpPr>
          <p:nvPr>
            <p:ph type="sldNum" sz="quarter" idx="12"/>
          </p:nvPr>
        </p:nvSpPr>
        <p:spPr/>
        <p:txBody>
          <a:bodyPr/>
          <a:lstStyle/>
          <a:p>
            <a:fld id="{E858C130-A426-4179-B059-5A174A5709FE}" type="slidenum">
              <a:rPr lang="zh-CN" altLang="en-US" smtClean="0"/>
              <a:t>‹#›</a:t>
            </a:fld>
            <a:endParaRPr lang="zh-CN" altLang="en-US"/>
          </a:p>
        </p:txBody>
      </p:sp>
    </p:spTree>
    <p:extLst>
      <p:ext uri="{BB962C8B-B14F-4D97-AF65-F5344CB8AC3E}">
        <p14:creationId xmlns:p14="http://schemas.microsoft.com/office/powerpoint/2010/main" val="27424394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DC6A8D-5A71-4EEE-8522-89ED476A7BF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8DC474E-2EC9-4ED0-B039-12E744C865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A7E67A5-2C61-4EC9-B7D1-5C27F89088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7F8607A-F403-4AFF-9AA1-103D62F58624}"/>
              </a:ext>
            </a:extLst>
          </p:cNvPr>
          <p:cNvSpPr>
            <a:spLocks noGrp="1"/>
          </p:cNvSpPr>
          <p:nvPr>
            <p:ph type="dt" sz="half" idx="10"/>
          </p:nvPr>
        </p:nvSpPr>
        <p:spPr/>
        <p:txBody>
          <a:bodyPr/>
          <a:lstStyle/>
          <a:p>
            <a:fld id="{7E71BDD3-70BA-472B-8F25-EE76F999933B}" type="datetimeFigureOut">
              <a:rPr lang="zh-CN" altLang="en-US" smtClean="0"/>
              <a:t>2017/12/12</a:t>
            </a:fld>
            <a:endParaRPr lang="zh-CN" altLang="en-US"/>
          </a:p>
        </p:txBody>
      </p:sp>
      <p:sp>
        <p:nvSpPr>
          <p:cNvPr id="6" name="页脚占位符 5">
            <a:extLst>
              <a:ext uri="{FF2B5EF4-FFF2-40B4-BE49-F238E27FC236}">
                <a16:creationId xmlns:a16="http://schemas.microsoft.com/office/drawing/2014/main" id="{C929850B-7820-49B5-ABEE-3A9324F0A33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F3DBB67-EADB-46FE-B207-74B0FCECCA27}"/>
              </a:ext>
            </a:extLst>
          </p:cNvPr>
          <p:cNvSpPr>
            <a:spLocks noGrp="1"/>
          </p:cNvSpPr>
          <p:nvPr>
            <p:ph type="sldNum" sz="quarter" idx="12"/>
          </p:nvPr>
        </p:nvSpPr>
        <p:spPr/>
        <p:txBody>
          <a:bodyPr/>
          <a:lstStyle/>
          <a:p>
            <a:fld id="{E858C130-A426-4179-B059-5A174A5709FE}" type="slidenum">
              <a:rPr lang="zh-CN" altLang="en-US" smtClean="0"/>
              <a:t>‹#›</a:t>
            </a:fld>
            <a:endParaRPr lang="zh-CN" altLang="en-US"/>
          </a:p>
        </p:txBody>
      </p:sp>
    </p:spTree>
    <p:extLst>
      <p:ext uri="{BB962C8B-B14F-4D97-AF65-F5344CB8AC3E}">
        <p14:creationId xmlns:p14="http://schemas.microsoft.com/office/powerpoint/2010/main" val="26925663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D0014CB-A688-42D8-9B6A-6574830E05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0E87367-56BF-4CB6-B000-B96DDB04EB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0982224-AA66-4E78-BF0D-B554DD2740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71BDD3-70BA-472B-8F25-EE76F999933B}" type="datetimeFigureOut">
              <a:rPr lang="zh-CN" altLang="en-US" smtClean="0"/>
              <a:t>2017/12/12</a:t>
            </a:fld>
            <a:endParaRPr lang="zh-CN" altLang="en-US"/>
          </a:p>
        </p:txBody>
      </p:sp>
      <p:sp>
        <p:nvSpPr>
          <p:cNvPr id="5" name="页脚占位符 4">
            <a:extLst>
              <a:ext uri="{FF2B5EF4-FFF2-40B4-BE49-F238E27FC236}">
                <a16:creationId xmlns:a16="http://schemas.microsoft.com/office/drawing/2014/main" id="{43E458FB-A134-45B2-838E-96F33C7308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CD578D8-7DB0-449C-B422-06F2B7BEC2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58C130-A426-4179-B059-5A174A5709FE}" type="slidenum">
              <a:rPr lang="zh-CN" altLang="en-US" smtClean="0"/>
              <a:t>‹#›</a:t>
            </a:fld>
            <a:endParaRPr lang="zh-CN" altLang="en-US"/>
          </a:p>
        </p:txBody>
      </p:sp>
    </p:spTree>
    <p:extLst>
      <p:ext uri="{BB962C8B-B14F-4D97-AF65-F5344CB8AC3E}">
        <p14:creationId xmlns:p14="http://schemas.microsoft.com/office/powerpoint/2010/main" val="1359332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11">
            <a:extLst>
              <a:ext uri="{FF2B5EF4-FFF2-40B4-BE49-F238E27FC236}">
                <a16:creationId xmlns:a16="http://schemas.microsoft.com/office/drawing/2014/main" id="{80F966A7-E8D4-4DB3-81D4-84906F47207F}"/>
              </a:ext>
            </a:extLst>
          </p:cNvPr>
          <p:cNvSpPr txBox="1"/>
          <p:nvPr/>
        </p:nvSpPr>
        <p:spPr>
          <a:xfrm>
            <a:off x="2930718" y="3510103"/>
            <a:ext cx="7078145" cy="982705"/>
          </a:xfrm>
          <a:prstGeom prst="rect">
            <a:avLst/>
          </a:prstGeom>
          <a:noFill/>
        </p:spPr>
        <p:txBody>
          <a:bodyPr wrap="square" lIns="68580" tIns="34290" rIns="68580" bIns="34290" rtlCol="0">
            <a:spAutoFit/>
          </a:bodyPr>
          <a:lstStyle/>
          <a:p>
            <a:pPr algn="ctr">
              <a:lnSpc>
                <a:spcPct val="130000"/>
              </a:lnSpc>
            </a:pPr>
            <a:r>
              <a:rPr lang="zh-CN" altLang="en-US" sz="2400" b="1" dirty="0">
                <a:solidFill>
                  <a:srgbClr val="C00000"/>
                </a:solidFill>
                <a:cs typeface="+mn-ea"/>
                <a:sym typeface="+mn-lt"/>
              </a:rPr>
              <a:t>根据中国共产党发展党员工作细则（</a:t>
            </a:r>
            <a:r>
              <a:rPr lang="en-US" altLang="zh-CN" sz="2400" b="1">
                <a:solidFill>
                  <a:srgbClr val="C00000"/>
                </a:solidFill>
                <a:cs typeface="+mn-ea"/>
                <a:sym typeface="+mn-lt"/>
              </a:rPr>
              <a:t>2018</a:t>
            </a:r>
            <a:r>
              <a:rPr lang="zh-CN" altLang="en-US" sz="2400" b="1">
                <a:solidFill>
                  <a:srgbClr val="C00000"/>
                </a:solidFill>
                <a:cs typeface="+mn-ea"/>
                <a:sym typeface="+mn-lt"/>
              </a:rPr>
              <a:t>版</a:t>
            </a:r>
            <a:r>
              <a:rPr lang="zh-CN" altLang="en-US" sz="2400" b="1" dirty="0">
                <a:solidFill>
                  <a:srgbClr val="C00000"/>
                </a:solidFill>
                <a:cs typeface="+mn-ea"/>
                <a:sym typeface="+mn-lt"/>
              </a:rPr>
              <a:t>）编写</a:t>
            </a:r>
          </a:p>
          <a:p>
            <a:pPr algn="ctr">
              <a:lnSpc>
                <a:spcPct val="130000"/>
              </a:lnSpc>
            </a:pPr>
            <a:r>
              <a:rPr lang="zh-CN" altLang="en-US" sz="2400" b="1" dirty="0">
                <a:solidFill>
                  <a:srgbClr val="C00000"/>
                </a:solidFill>
                <a:cs typeface="+mn-ea"/>
                <a:sym typeface="+mn-lt"/>
              </a:rPr>
              <a:t>适用于党支部培训、党员汇报</a:t>
            </a:r>
            <a:endParaRPr lang="zh-CN" altLang="en-US" sz="2400" b="1" dirty="0">
              <a:solidFill>
                <a:srgbClr val="C00000"/>
              </a:solidFill>
              <a:effectLst/>
              <a:cs typeface="+mn-ea"/>
              <a:sym typeface="+mn-lt"/>
            </a:endParaRPr>
          </a:p>
        </p:txBody>
      </p:sp>
      <p:sp>
        <p:nvSpPr>
          <p:cNvPr id="24" name="矩形 23">
            <a:extLst>
              <a:ext uri="{FF2B5EF4-FFF2-40B4-BE49-F238E27FC236}">
                <a16:creationId xmlns:a16="http://schemas.microsoft.com/office/drawing/2014/main" id="{B95456F5-89E0-46C4-81EC-63773E3334DD}"/>
              </a:ext>
            </a:extLst>
          </p:cNvPr>
          <p:cNvSpPr/>
          <p:nvPr/>
        </p:nvSpPr>
        <p:spPr>
          <a:xfrm>
            <a:off x="2530251" y="3265059"/>
            <a:ext cx="8181292" cy="64627"/>
          </a:xfrm>
          <a:prstGeom prst="rect">
            <a:avLst/>
          </a:prstGeom>
          <a:solidFill>
            <a:srgbClr val="FFFF99"/>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99"/>
              </a:solidFill>
              <a:cs typeface="+mn-ea"/>
              <a:sym typeface="+mn-lt"/>
            </a:endParaRPr>
          </a:p>
        </p:txBody>
      </p:sp>
      <p:sp>
        <p:nvSpPr>
          <p:cNvPr id="25" name="矩形 24">
            <a:extLst>
              <a:ext uri="{FF2B5EF4-FFF2-40B4-BE49-F238E27FC236}">
                <a16:creationId xmlns:a16="http://schemas.microsoft.com/office/drawing/2014/main" id="{329A19A2-31EF-4123-B42E-E7B87E32F93C}"/>
              </a:ext>
            </a:extLst>
          </p:cNvPr>
          <p:cNvSpPr/>
          <p:nvPr/>
        </p:nvSpPr>
        <p:spPr>
          <a:xfrm>
            <a:off x="3160301" y="4835823"/>
            <a:ext cx="5760000" cy="108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99"/>
              </a:solidFill>
              <a:cs typeface="+mn-ea"/>
              <a:sym typeface="+mn-lt"/>
            </a:endParaRPr>
          </a:p>
        </p:txBody>
      </p:sp>
      <p:sp>
        <p:nvSpPr>
          <p:cNvPr id="27" name="TextBox 32">
            <a:hlinkClick r:id="" action="ppaction://hlinkshowjump?jump=nextslide"/>
            <a:extLst>
              <a:ext uri="{FF2B5EF4-FFF2-40B4-BE49-F238E27FC236}">
                <a16:creationId xmlns:a16="http://schemas.microsoft.com/office/drawing/2014/main" id="{2EEF1A6E-70CB-4157-8B53-468098355DC9}"/>
              </a:ext>
            </a:extLst>
          </p:cNvPr>
          <p:cNvSpPr txBox="1">
            <a:spLocks noChangeArrowheads="1"/>
          </p:cNvSpPr>
          <p:nvPr/>
        </p:nvSpPr>
        <p:spPr bwMode="auto">
          <a:xfrm>
            <a:off x="2681357" y="1975323"/>
            <a:ext cx="787908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6000" b="1" dirty="0">
                <a:solidFill>
                  <a:srgbClr val="C00000"/>
                </a:solidFill>
                <a:effectLst/>
                <a:latin typeface="+mn-lt"/>
                <a:ea typeface="+mn-ea"/>
                <a:cs typeface="+mn-ea"/>
                <a:sym typeface="+mn-lt"/>
              </a:rPr>
              <a:t>党员发展入党流程培训</a:t>
            </a:r>
          </a:p>
        </p:txBody>
      </p:sp>
      <p:sp>
        <p:nvSpPr>
          <p:cNvPr id="29" name="文本框 11">
            <a:extLst>
              <a:ext uri="{FF2B5EF4-FFF2-40B4-BE49-F238E27FC236}">
                <a16:creationId xmlns:a16="http://schemas.microsoft.com/office/drawing/2014/main" id="{01D87C0D-C10C-422E-A0B3-F79D7ABEB390}"/>
              </a:ext>
            </a:extLst>
          </p:cNvPr>
          <p:cNvSpPr txBox="1"/>
          <p:nvPr/>
        </p:nvSpPr>
        <p:spPr>
          <a:xfrm>
            <a:off x="4354256" y="4846623"/>
            <a:ext cx="4231071" cy="383888"/>
          </a:xfrm>
          <a:prstGeom prst="rect">
            <a:avLst/>
          </a:prstGeom>
          <a:noFill/>
        </p:spPr>
        <p:txBody>
          <a:bodyPr wrap="square" lIns="68580" tIns="34290" rIns="68580" bIns="34290" rtlCol="0">
            <a:spAutoFit/>
          </a:bodyPr>
          <a:lstStyle/>
          <a:p>
            <a:pPr algn="ctr">
              <a:lnSpc>
                <a:spcPct val="125000"/>
              </a:lnSpc>
            </a:pPr>
            <a:r>
              <a:rPr lang="zh-CN" altLang="en-US" b="1" dirty="0">
                <a:solidFill>
                  <a:srgbClr val="C00000"/>
                </a:solidFill>
                <a:cs typeface="+mn-ea"/>
                <a:sym typeface="+mn-lt"/>
              </a:rPr>
              <a:t>汇报人：某某某      汇报单位：某某党委</a:t>
            </a:r>
            <a:endParaRPr lang="zh-CN" altLang="en-US" b="1" dirty="0">
              <a:solidFill>
                <a:srgbClr val="C00000"/>
              </a:solidFill>
              <a:effectLst/>
              <a:cs typeface="+mn-ea"/>
              <a:sym typeface="+mn-lt"/>
            </a:endParaRPr>
          </a:p>
        </p:txBody>
      </p:sp>
      <p:pic>
        <p:nvPicPr>
          <p:cNvPr id="30" name="Thomas Bergersen-Undying Love.wav">
            <a:hlinkClick r:id="" action="ppaction://media"/>
            <a:extLst>
              <a:ext uri="{FF2B5EF4-FFF2-40B4-BE49-F238E27FC236}">
                <a16:creationId xmlns:a16="http://schemas.microsoft.com/office/drawing/2014/main" id="{9AC10804-8D52-45C4-871C-234969A468F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12189" y="272157"/>
            <a:ext cx="609600" cy="609600"/>
          </a:xfrm>
          <a:prstGeom prst="rect">
            <a:avLst/>
          </a:prstGeom>
        </p:spPr>
      </p:pic>
    </p:spTree>
    <p:extLst>
      <p:ext uri="{BB962C8B-B14F-4D97-AF65-F5344CB8AC3E}">
        <p14:creationId xmlns:p14="http://schemas.microsoft.com/office/powerpoint/2010/main" val="3031252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52" presetClass="entr" presetSubtype="0" fill="hold" grpId="1" nodeType="afterEffect">
                                  <p:stCondLst>
                                    <p:cond delay="0"/>
                                  </p:stCondLst>
                                  <p:iterate type="lt">
                                    <p:tmPct val="10000"/>
                                  </p:iterate>
                                  <p:childTnLst>
                                    <p:set>
                                      <p:cBhvr>
                                        <p:cTn id="9" dur="1" fill="hold">
                                          <p:stCondLst>
                                            <p:cond delay="0"/>
                                          </p:stCondLst>
                                        </p:cTn>
                                        <p:tgtEl>
                                          <p:spTgt spid="27"/>
                                        </p:tgtEl>
                                        <p:attrNameLst>
                                          <p:attrName>style.visibility</p:attrName>
                                        </p:attrNameLst>
                                      </p:cBhvr>
                                      <p:to>
                                        <p:strVal val="visible"/>
                                      </p:to>
                                    </p:set>
                                    <p:animScale>
                                      <p:cBhvr>
                                        <p:cTn id="10"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27"/>
                                        </p:tgtEl>
                                        <p:attrNameLst>
                                          <p:attrName>ppt_x</p:attrName>
                                          <p:attrName>ppt_y</p:attrName>
                                        </p:attrNameLst>
                                      </p:cBhvr>
                                    </p:animMotion>
                                    <p:animEffect transition="in" filter="fade">
                                      <p:cBhvr>
                                        <p:cTn id="12" dur="1000"/>
                                        <p:tgtEl>
                                          <p:spTgt spid="27"/>
                                        </p:tgtEl>
                                      </p:cBhvr>
                                    </p:animEffect>
                                  </p:childTnLst>
                                </p:cTn>
                              </p:par>
                            </p:childTnLst>
                          </p:cTn>
                        </p:par>
                        <p:par>
                          <p:cTn id="13" fill="hold">
                            <p:stCondLst>
                              <p:cond delay="1900"/>
                            </p:stCondLst>
                            <p:childTnLst>
                              <p:par>
                                <p:cTn id="14" presetID="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900" fill="hold"/>
                                        <p:tgtEl>
                                          <p:spTgt spid="24"/>
                                        </p:tgtEl>
                                        <p:attrNameLst>
                                          <p:attrName>ppt_x</p:attrName>
                                        </p:attrNameLst>
                                      </p:cBhvr>
                                      <p:tavLst>
                                        <p:tav tm="0">
                                          <p:val>
                                            <p:strVal val="0-#ppt_w/2"/>
                                          </p:val>
                                        </p:tav>
                                        <p:tav tm="100000">
                                          <p:val>
                                            <p:strVal val="#ppt_x"/>
                                          </p:val>
                                        </p:tav>
                                      </p:tavLst>
                                    </p:anim>
                                    <p:anim calcmode="lin" valueType="num">
                                      <p:cBhvr additive="base">
                                        <p:cTn id="17" dur="900" fill="hold"/>
                                        <p:tgtEl>
                                          <p:spTgt spid="24"/>
                                        </p:tgtEl>
                                        <p:attrNameLst>
                                          <p:attrName>ppt_y</p:attrName>
                                        </p:attrNameLst>
                                      </p:cBhvr>
                                      <p:tavLst>
                                        <p:tav tm="0">
                                          <p:val>
                                            <p:strVal val="#ppt_y"/>
                                          </p:val>
                                        </p:tav>
                                        <p:tav tm="100000">
                                          <p:val>
                                            <p:strVal val="#ppt_y"/>
                                          </p:val>
                                        </p:tav>
                                      </p:tavLst>
                                    </p:anim>
                                  </p:childTnLst>
                                </p:cTn>
                              </p:par>
                            </p:childTnLst>
                          </p:cTn>
                        </p:par>
                        <p:par>
                          <p:cTn id="18" fill="hold">
                            <p:stCondLst>
                              <p:cond delay="2800"/>
                            </p:stCondLst>
                            <p:childTnLst>
                              <p:par>
                                <p:cTn id="19" presetID="22" presetClass="entr" presetSubtype="8" fill="hold" grpId="0" nodeType="afterEffect">
                                  <p:stCondLst>
                                    <p:cond delay="0"/>
                                  </p:stCondLst>
                                  <p:iterate type="lt">
                                    <p:tmPct val="4630"/>
                                  </p:iterate>
                                  <p:childTnLst>
                                    <p:set>
                                      <p:cBhvr>
                                        <p:cTn id="20" dur="1" fill="hold">
                                          <p:stCondLst>
                                            <p:cond delay="0"/>
                                          </p:stCondLst>
                                        </p:cTn>
                                        <p:tgtEl>
                                          <p:spTgt spid="23"/>
                                        </p:tgtEl>
                                        <p:attrNameLst>
                                          <p:attrName>style.visibility</p:attrName>
                                        </p:attrNameLst>
                                      </p:cBhvr>
                                      <p:to>
                                        <p:strVal val="visible"/>
                                      </p:to>
                                    </p:set>
                                    <p:animEffect transition="in" filter="wipe(left)">
                                      <p:cBhvr>
                                        <p:cTn id="21" dur="900"/>
                                        <p:tgtEl>
                                          <p:spTgt spid="23"/>
                                        </p:tgtEl>
                                      </p:cBhvr>
                                    </p:animEffect>
                                  </p:childTnLst>
                                </p:cTn>
                              </p:par>
                            </p:childTnLst>
                          </p:cTn>
                        </p:par>
                        <p:par>
                          <p:cTn id="22" fill="hold">
                            <p:stCondLst>
                              <p:cond delay="5200"/>
                            </p:stCondLst>
                            <p:childTnLst>
                              <p:par>
                                <p:cTn id="23" presetID="2" presetClass="entr" presetSubtype="2"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1+#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childTnLst>
                          </p:cTn>
                        </p:par>
                        <p:par>
                          <p:cTn id="27" fill="hold">
                            <p:stCondLst>
                              <p:cond delay="57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29"/>
                                        </p:tgtEl>
                                        <p:attrNameLst>
                                          <p:attrName>style.visibility</p:attrName>
                                        </p:attrNameLst>
                                      </p:cBhvr>
                                      <p:to>
                                        <p:strVal val="visible"/>
                                      </p:to>
                                    </p:set>
                                    <p:animEffect transition="in" filter="wipe(left)">
                                      <p:cBhvr>
                                        <p:cTn id="30" dur="1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remove" display="0">
                  <p:stCondLst>
                    <p:cond delay="indefinite"/>
                  </p:stCondLst>
                  <p:endCondLst>
                    <p:cond evt="onStopAudio" delay="0">
                      <p:tgtEl>
                        <p:sldTgt/>
                      </p:tgtEl>
                    </p:cond>
                  </p:endCondLst>
                </p:cTn>
                <p:tgtEl>
                  <p:spTgt spid="30"/>
                </p:tgtEl>
              </p:cMediaNode>
            </p:audio>
          </p:childTnLst>
        </p:cTn>
      </p:par>
    </p:tnLst>
    <p:bldLst>
      <p:bldP spid="23" grpId="0"/>
      <p:bldP spid="24" grpId="0" animBg="1"/>
      <p:bldP spid="25" grpId="0" animBg="1"/>
      <p:bldP spid="27" grpId="1"/>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802">
            <a:extLst>
              <a:ext uri="{FF2B5EF4-FFF2-40B4-BE49-F238E27FC236}">
                <a16:creationId xmlns:a16="http://schemas.microsoft.com/office/drawing/2014/main" id="{BF54A46F-0F23-452C-B5EE-BD35DFD42AE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51595" y="2026153"/>
            <a:ext cx="1512886" cy="94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11">
            <a:extLst>
              <a:ext uri="{FF2B5EF4-FFF2-40B4-BE49-F238E27FC236}">
                <a16:creationId xmlns:a16="http://schemas.microsoft.com/office/drawing/2014/main" id="{5078589F-BCE3-476C-842A-D724A2706A55}"/>
              </a:ext>
            </a:extLst>
          </p:cNvPr>
          <p:cNvSpPr txBox="1"/>
          <p:nvPr/>
        </p:nvSpPr>
        <p:spPr>
          <a:xfrm>
            <a:off x="4582859" y="1894551"/>
            <a:ext cx="4334621" cy="1084912"/>
          </a:xfrm>
          <a:prstGeom prst="rect">
            <a:avLst/>
          </a:prstGeom>
          <a:noFill/>
        </p:spPr>
        <p:txBody>
          <a:bodyPr wrap="square" lIns="68580" tIns="34290" rIns="68580" bIns="34290" rtlCol="0">
            <a:spAutoFit/>
          </a:bodyPr>
          <a:lstStyle/>
          <a:p>
            <a:pPr algn="ctr"/>
            <a:r>
              <a:rPr lang="zh-CN" altLang="en-US" sz="6600" b="1" dirty="0">
                <a:solidFill>
                  <a:srgbClr val="C00000"/>
                </a:solidFill>
                <a:effectLst>
                  <a:reflection blurRad="6350" stA="50000" endA="300" endPos="50000" dist="60007" dir="5400000" sy="-100000" algn="bl" rotWithShape="0"/>
                </a:effectLst>
                <a:cs typeface="+mn-ea"/>
                <a:sym typeface="+mn-lt"/>
              </a:rPr>
              <a:t>第二部分</a:t>
            </a:r>
          </a:p>
        </p:txBody>
      </p:sp>
      <p:sp>
        <p:nvSpPr>
          <p:cNvPr id="5" name="文本框 11">
            <a:extLst>
              <a:ext uri="{FF2B5EF4-FFF2-40B4-BE49-F238E27FC236}">
                <a16:creationId xmlns:a16="http://schemas.microsoft.com/office/drawing/2014/main" id="{4F5EB630-0D24-43B7-A87F-BBB83B142C62}"/>
              </a:ext>
            </a:extLst>
          </p:cNvPr>
          <p:cNvSpPr txBox="1"/>
          <p:nvPr/>
        </p:nvSpPr>
        <p:spPr>
          <a:xfrm>
            <a:off x="3251595" y="3546473"/>
            <a:ext cx="6305911" cy="807913"/>
          </a:xfrm>
          <a:prstGeom prst="rect">
            <a:avLst/>
          </a:prstGeom>
          <a:noFill/>
        </p:spPr>
        <p:txBody>
          <a:bodyPr wrap="square" lIns="68580" tIns="34290" rIns="68580" bIns="34290" rtlCol="0">
            <a:spAutoFit/>
          </a:bodyPr>
          <a:lstStyle/>
          <a:p>
            <a:pPr algn="ctr"/>
            <a:r>
              <a:rPr lang="zh-CN" altLang="en-US" sz="4800" b="1" dirty="0">
                <a:solidFill>
                  <a:srgbClr val="C00000"/>
                </a:solidFill>
                <a:effectLst>
                  <a:reflection blurRad="6350" stA="55000" endA="300" endPos="45500" dir="5400000" sy="-100000" algn="bl" rotWithShape="0"/>
                </a:effectLst>
                <a:cs typeface="+mn-ea"/>
                <a:sym typeface="+mn-lt"/>
              </a:rPr>
              <a:t>发展对象的确定和考察</a:t>
            </a:r>
          </a:p>
        </p:txBody>
      </p:sp>
    </p:spTree>
    <p:extLst>
      <p:ext uri="{BB962C8B-B14F-4D97-AF65-F5344CB8AC3E}">
        <p14:creationId xmlns:p14="http://schemas.microsoft.com/office/powerpoint/2010/main" val="120163666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2" presetClass="entr" presetSubtype="0" fill="hold" grpId="0" nodeType="after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5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a:extLst>
              <a:ext uri="{FF2B5EF4-FFF2-40B4-BE49-F238E27FC236}">
                <a16:creationId xmlns:a16="http://schemas.microsoft.com/office/drawing/2014/main" id="{C80597E8-4769-49C1-8A00-09F78AA8D998}"/>
              </a:ext>
            </a:extLst>
          </p:cNvPr>
          <p:cNvSpPr txBox="1"/>
          <p:nvPr/>
        </p:nvSpPr>
        <p:spPr>
          <a:xfrm>
            <a:off x="4523238" y="854715"/>
            <a:ext cx="6053138" cy="500137"/>
          </a:xfrm>
          <a:prstGeom prst="rect">
            <a:avLst/>
          </a:prstGeom>
          <a:noFill/>
        </p:spPr>
        <p:txBody>
          <a:bodyPr wrap="square" lIns="68580" tIns="34290" rIns="68580" bIns="34290" rtlCol="0">
            <a:spAutoFit/>
          </a:bodyPr>
          <a:lstStyle/>
          <a:p>
            <a:r>
              <a:rPr lang="zh-CN" altLang="en-US" sz="2800" b="1" dirty="0">
                <a:solidFill>
                  <a:schemeClr val="bg1"/>
                </a:solidFill>
                <a:cs typeface="+mn-ea"/>
                <a:sym typeface="+mn-lt"/>
              </a:rPr>
              <a:t>入党积极分子的确定</a:t>
            </a:r>
          </a:p>
        </p:txBody>
      </p:sp>
      <p:sp>
        <p:nvSpPr>
          <p:cNvPr id="3" name="TextBox 23">
            <a:extLst>
              <a:ext uri="{FF2B5EF4-FFF2-40B4-BE49-F238E27FC236}">
                <a16:creationId xmlns:a16="http://schemas.microsoft.com/office/drawing/2014/main" id="{2C399667-524E-4FBA-9E08-4599F6E0A03F}"/>
              </a:ext>
            </a:extLst>
          </p:cNvPr>
          <p:cNvSpPr txBox="1"/>
          <p:nvPr/>
        </p:nvSpPr>
        <p:spPr>
          <a:xfrm>
            <a:off x="5271789" y="1956160"/>
            <a:ext cx="4340366" cy="1038746"/>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lnSpc>
                <a:spcPct val="125000"/>
              </a:lnSpc>
              <a:spcBef>
                <a:spcPts val="0"/>
              </a:spcBef>
              <a:spcAft>
                <a:spcPts val="0"/>
              </a:spcAft>
              <a:defRPr/>
            </a:pPr>
            <a:r>
              <a:rPr lang="en-US" altLang="zh-CN" sz="1800" kern="0" dirty="0">
                <a:solidFill>
                  <a:schemeClr val="tx1"/>
                </a:solidFill>
                <a:latin typeface="+mn-lt"/>
                <a:ea typeface="+mn-ea"/>
                <a:cs typeface="+mn-ea"/>
                <a:sym typeface="+mn-lt"/>
              </a:rPr>
              <a:t>1</a:t>
            </a:r>
            <a:r>
              <a:rPr lang="zh-CN" altLang="en-US" sz="1800" kern="0" dirty="0">
                <a:solidFill>
                  <a:schemeClr val="tx1"/>
                </a:solidFill>
                <a:latin typeface="+mn-lt"/>
                <a:ea typeface="+mn-ea"/>
                <a:cs typeface="+mn-ea"/>
                <a:sym typeface="+mn-lt"/>
              </a:rPr>
              <a:t>、在听取党小组、培养联系人、党员和群众意见的基础上，支部委员会讨论同意并报上级党委备案后，可列为发展对象；</a:t>
            </a:r>
            <a:endParaRPr kumimoji="0" lang="en-US" altLang="zh-CN" sz="1800" b="0" i="0" u="none" strike="noStrike" kern="0" cap="none" spc="0" normalizeH="0" baseline="0" noProof="0" dirty="0">
              <a:ln>
                <a:noFill/>
              </a:ln>
              <a:solidFill>
                <a:schemeClr val="tx1"/>
              </a:solidFill>
              <a:effectLst/>
              <a:uLnTx/>
              <a:uFillTx/>
              <a:latin typeface="+mn-lt"/>
              <a:ea typeface="+mn-ea"/>
              <a:cs typeface="+mn-ea"/>
              <a:sym typeface="+mn-lt"/>
            </a:endParaRPr>
          </a:p>
        </p:txBody>
      </p:sp>
      <p:sp>
        <p:nvSpPr>
          <p:cNvPr id="4" name="Freeform 5">
            <a:extLst>
              <a:ext uri="{FF2B5EF4-FFF2-40B4-BE49-F238E27FC236}">
                <a16:creationId xmlns:a16="http://schemas.microsoft.com/office/drawing/2014/main" id="{3AA0F4FB-0140-4FDF-A925-6DC31EC8F0D5}"/>
              </a:ext>
            </a:extLst>
          </p:cNvPr>
          <p:cNvSpPr>
            <a:spLocks/>
          </p:cNvSpPr>
          <p:nvPr/>
        </p:nvSpPr>
        <p:spPr bwMode="auto">
          <a:xfrm rot="5400000">
            <a:off x="1508978" y="2424241"/>
            <a:ext cx="3057747" cy="274911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a:extLst/>
        </p:spPr>
        <p:txBody>
          <a:bodyPr vert="horz" wrap="square" lIns="68571" tIns="34285" rIns="68571" bIns="34285" numCol="1" anchor="ctr" anchorCtr="0" compatLnSpc="1">
            <a:prstTxWarp prst="textNoShape">
              <a:avLst/>
            </a:prstTxWarp>
          </a:bodyPr>
          <a:lstStyle/>
          <a:p>
            <a:pPr algn="ctr"/>
            <a:endParaRPr lang="zh-CN" altLang="en-US" kern="0">
              <a:solidFill>
                <a:srgbClr val="FF0000"/>
              </a:solidFill>
              <a:cs typeface="+mn-ea"/>
              <a:sym typeface="+mn-lt"/>
            </a:endParaRPr>
          </a:p>
        </p:txBody>
      </p:sp>
      <p:sp>
        <p:nvSpPr>
          <p:cNvPr id="5" name="TextBox 25">
            <a:extLst>
              <a:ext uri="{FF2B5EF4-FFF2-40B4-BE49-F238E27FC236}">
                <a16:creationId xmlns:a16="http://schemas.microsoft.com/office/drawing/2014/main" id="{EC5D79EF-EB34-45DB-9FAE-5C1D6CE49061}"/>
              </a:ext>
            </a:extLst>
          </p:cNvPr>
          <p:cNvSpPr txBox="1"/>
          <p:nvPr/>
        </p:nvSpPr>
        <p:spPr>
          <a:xfrm>
            <a:off x="2194226" y="3069093"/>
            <a:ext cx="1584175" cy="161582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lvl="0" algn="ctr">
              <a:lnSpc>
                <a:spcPct val="125000"/>
              </a:lnSpc>
              <a:defRPr/>
            </a:pPr>
            <a:r>
              <a:rPr lang="zh-CN" altLang="en-US" sz="2800" b="1" kern="0" dirty="0">
                <a:solidFill>
                  <a:srgbClr val="CC0000"/>
                </a:solidFill>
                <a:latin typeface="+mn-lt"/>
                <a:ea typeface="+mn-ea"/>
                <a:cs typeface="+mn-ea"/>
                <a:sym typeface="+mn-lt"/>
              </a:rPr>
              <a:t>入党积极分子的确定</a:t>
            </a:r>
            <a:endParaRPr kumimoji="0" lang="zh-CN" altLang="en-US" sz="2800" b="1" i="0" u="none" strike="noStrike" kern="0" cap="none" spc="0" normalizeH="0" baseline="0" noProof="0" dirty="0">
              <a:ln>
                <a:noFill/>
              </a:ln>
              <a:solidFill>
                <a:srgbClr val="CC0000"/>
              </a:solidFill>
              <a:effectLst/>
              <a:uLnTx/>
              <a:uFillTx/>
              <a:latin typeface="+mn-lt"/>
              <a:ea typeface="+mn-ea"/>
              <a:cs typeface="+mn-ea"/>
              <a:sym typeface="+mn-lt"/>
            </a:endParaRPr>
          </a:p>
        </p:txBody>
      </p:sp>
      <p:sp>
        <p:nvSpPr>
          <p:cNvPr id="7" name="椭圆 6">
            <a:extLst>
              <a:ext uri="{FF2B5EF4-FFF2-40B4-BE49-F238E27FC236}">
                <a16:creationId xmlns:a16="http://schemas.microsoft.com/office/drawing/2014/main" id="{A37BE4AA-7385-4D88-B7FC-69A269CDA3E8}"/>
              </a:ext>
            </a:extLst>
          </p:cNvPr>
          <p:cNvSpPr/>
          <p:nvPr/>
        </p:nvSpPr>
        <p:spPr>
          <a:xfrm>
            <a:off x="3458728" y="2319913"/>
            <a:ext cx="427814" cy="427814"/>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CC0000"/>
                </a:solidFill>
                <a:effectLst/>
                <a:uLnTx/>
                <a:uFillTx/>
                <a:cs typeface="+mn-ea"/>
                <a:sym typeface="+mn-lt"/>
              </a:rPr>
              <a:t>1</a:t>
            </a:r>
            <a:endParaRPr kumimoji="0" lang="zh-CN" altLang="en-US" sz="1800" b="1" i="0" u="none" strike="noStrike" kern="0" cap="none" spc="0" normalizeH="0" baseline="0" noProof="0" dirty="0">
              <a:ln>
                <a:noFill/>
              </a:ln>
              <a:solidFill>
                <a:srgbClr val="CC0000"/>
              </a:solidFill>
              <a:effectLst/>
              <a:uLnTx/>
              <a:uFillTx/>
              <a:cs typeface="+mn-ea"/>
              <a:sym typeface="+mn-lt"/>
            </a:endParaRPr>
          </a:p>
        </p:txBody>
      </p:sp>
      <p:sp>
        <p:nvSpPr>
          <p:cNvPr id="8" name="椭圆 7">
            <a:extLst>
              <a:ext uri="{FF2B5EF4-FFF2-40B4-BE49-F238E27FC236}">
                <a16:creationId xmlns:a16="http://schemas.microsoft.com/office/drawing/2014/main" id="{259362D3-C45A-484C-8FA5-4A3968334E70}"/>
              </a:ext>
            </a:extLst>
          </p:cNvPr>
          <p:cNvSpPr/>
          <p:nvPr/>
        </p:nvSpPr>
        <p:spPr>
          <a:xfrm>
            <a:off x="4309331" y="3522530"/>
            <a:ext cx="427814" cy="427814"/>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CC0000"/>
                </a:solidFill>
                <a:effectLst/>
                <a:uLnTx/>
                <a:uFillTx/>
                <a:cs typeface="+mn-ea"/>
                <a:sym typeface="+mn-lt"/>
              </a:rPr>
              <a:t>2</a:t>
            </a:r>
            <a:endParaRPr kumimoji="0" lang="zh-CN" altLang="en-US" sz="1800" b="1" i="0" u="none" strike="noStrike" kern="0" cap="none" spc="0" normalizeH="0" baseline="0" noProof="0" dirty="0">
              <a:ln>
                <a:noFill/>
              </a:ln>
              <a:solidFill>
                <a:srgbClr val="CC0000"/>
              </a:solidFill>
              <a:effectLst/>
              <a:uLnTx/>
              <a:uFillTx/>
              <a:cs typeface="+mn-ea"/>
              <a:sym typeface="+mn-lt"/>
            </a:endParaRPr>
          </a:p>
        </p:txBody>
      </p:sp>
      <p:sp>
        <p:nvSpPr>
          <p:cNvPr id="9" name="椭圆 8">
            <a:extLst>
              <a:ext uri="{FF2B5EF4-FFF2-40B4-BE49-F238E27FC236}">
                <a16:creationId xmlns:a16="http://schemas.microsoft.com/office/drawing/2014/main" id="{E1EA8326-1EDB-44AF-95F7-F1F54E6693AD}"/>
              </a:ext>
            </a:extLst>
          </p:cNvPr>
          <p:cNvSpPr/>
          <p:nvPr/>
        </p:nvSpPr>
        <p:spPr>
          <a:xfrm>
            <a:off x="3781731" y="4706299"/>
            <a:ext cx="427814" cy="427814"/>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CC0000"/>
                </a:solidFill>
                <a:effectLst/>
                <a:uLnTx/>
                <a:uFillTx/>
                <a:cs typeface="+mn-ea"/>
                <a:sym typeface="+mn-lt"/>
              </a:rPr>
              <a:t>3</a:t>
            </a:r>
            <a:endParaRPr kumimoji="0" lang="zh-CN" altLang="en-US" sz="1800" b="1" i="0" u="none" strike="noStrike" kern="0" cap="none" spc="0" normalizeH="0" baseline="0" noProof="0" dirty="0">
              <a:ln>
                <a:noFill/>
              </a:ln>
              <a:solidFill>
                <a:srgbClr val="CC0000"/>
              </a:solidFill>
              <a:effectLst/>
              <a:uLnTx/>
              <a:uFillTx/>
              <a:cs typeface="+mn-ea"/>
              <a:sym typeface="+mn-lt"/>
            </a:endParaRPr>
          </a:p>
        </p:txBody>
      </p:sp>
      <p:grpSp>
        <p:nvGrpSpPr>
          <p:cNvPr id="10" name="组合 9">
            <a:extLst>
              <a:ext uri="{FF2B5EF4-FFF2-40B4-BE49-F238E27FC236}">
                <a16:creationId xmlns:a16="http://schemas.microsoft.com/office/drawing/2014/main" id="{E7FF895C-641B-4900-BDC3-05AEE15DFE19}"/>
              </a:ext>
            </a:extLst>
          </p:cNvPr>
          <p:cNvGrpSpPr/>
          <p:nvPr/>
        </p:nvGrpSpPr>
        <p:grpSpPr>
          <a:xfrm>
            <a:off x="3886542" y="2356511"/>
            <a:ext cx="1051729" cy="354618"/>
            <a:chOff x="3513818" y="1963801"/>
            <a:chExt cx="1051729" cy="354618"/>
          </a:xfrm>
        </p:grpSpPr>
        <p:cxnSp>
          <p:nvCxnSpPr>
            <p:cNvPr id="11" name="直接连接符 10">
              <a:extLst>
                <a:ext uri="{FF2B5EF4-FFF2-40B4-BE49-F238E27FC236}">
                  <a16:creationId xmlns:a16="http://schemas.microsoft.com/office/drawing/2014/main" id="{E4A152AB-B14B-42CA-9E3C-6640A64CEDD3}"/>
                </a:ext>
              </a:extLst>
            </p:cNvPr>
            <p:cNvCxnSpPr/>
            <p:nvPr/>
          </p:nvCxnSpPr>
          <p:spPr>
            <a:xfrm>
              <a:off x="3513818" y="2141110"/>
              <a:ext cx="1051729" cy="0"/>
            </a:xfrm>
            <a:prstGeom prst="line">
              <a:avLst/>
            </a:prstGeom>
            <a:noFill/>
            <a:ln w="9525" cap="flat" cmpd="sng" algn="ctr">
              <a:solidFill>
                <a:srgbClr val="CC0000"/>
              </a:solidFill>
              <a:prstDash val="dash"/>
              <a:tailEnd type="oval"/>
            </a:ln>
            <a:effectLst/>
          </p:spPr>
        </p:cxnSp>
        <p:cxnSp>
          <p:nvCxnSpPr>
            <p:cNvPr id="12" name="直接连接符 11">
              <a:extLst>
                <a:ext uri="{FF2B5EF4-FFF2-40B4-BE49-F238E27FC236}">
                  <a16:creationId xmlns:a16="http://schemas.microsoft.com/office/drawing/2014/main" id="{122CA8D4-1D32-4B80-8C8F-142E786E6FAB}"/>
                </a:ext>
              </a:extLst>
            </p:cNvPr>
            <p:cNvCxnSpPr/>
            <p:nvPr/>
          </p:nvCxnSpPr>
          <p:spPr>
            <a:xfrm>
              <a:off x="4565547" y="1963801"/>
              <a:ext cx="0" cy="354618"/>
            </a:xfrm>
            <a:prstGeom prst="line">
              <a:avLst/>
            </a:prstGeom>
            <a:noFill/>
            <a:ln w="9525" cap="flat" cmpd="sng" algn="ctr">
              <a:solidFill>
                <a:srgbClr val="CC0000"/>
              </a:solidFill>
              <a:prstDash val="solid"/>
            </a:ln>
            <a:effectLst/>
          </p:spPr>
        </p:cxnSp>
      </p:grpSp>
      <p:sp>
        <p:nvSpPr>
          <p:cNvPr id="13" name="TextBox 33">
            <a:extLst>
              <a:ext uri="{FF2B5EF4-FFF2-40B4-BE49-F238E27FC236}">
                <a16:creationId xmlns:a16="http://schemas.microsoft.com/office/drawing/2014/main" id="{24426E72-A337-488A-8BF9-7D14F2DC2AD8}"/>
              </a:ext>
            </a:extLst>
          </p:cNvPr>
          <p:cNvSpPr txBox="1"/>
          <p:nvPr/>
        </p:nvSpPr>
        <p:spPr>
          <a:xfrm>
            <a:off x="6108196" y="3289343"/>
            <a:ext cx="4022775" cy="1038746"/>
          </a:xfrm>
          <a:prstGeom prst="rect">
            <a:avLst/>
          </a:prstGeom>
          <a:noFill/>
        </p:spPr>
        <p:txBody>
          <a:bodyPr wrap="square" lIns="0" tIns="0" rIns="0" bIns="0" rtlCol="0">
            <a:spAutoFit/>
          </a:bodyPr>
          <a:lstStyle>
            <a:defPPr>
              <a:defRPr lang="zh-CN"/>
            </a:defPPr>
            <a:lvl1pPr lvl="0" algn="just" fontAlgn="auto">
              <a:lnSpc>
                <a:spcPct val="125000"/>
              </a:lnSpc>
              <a:spcBef>
                <a:spcPts val="0"/>
              </a:spcBef>
              <a:spcAft>
                <a:spcPts val="0"/>
              </a:spcAft>
              <a:defRPr sz="1400" kern="0">
                <a:latin typeface="微软雅黑" pitchFamily="34" charset="-122"/>
                <a:ea typeface="微软雅黑" pitchFamily="34" charset="-122"/>
              </a:defRPr>
            </a:lvl1pPr>
          </a:lstStyle>
          <a:p>
            <a:r>
              <a:rPr lang="en-US" altLang="zh-CN" sz="1800" dirty="0">
                <a:latin typeface="+mn-lt"/>
                <a:ea typeface="+mn-ea"/>
                <a:cs typeface="+mn-ea"/>
                <a:sym typeface="+mn-lt"/>
              </a:rPr>
              <a:t>2</a:t>
            </a:r>
            <a:r>
              <a:rPr lang="zh-CN" altLang="en-US" sz="1800" dirty="0">
                <a:latin typeface="+mn-lt"/>
                <a:ea typeface="+mn-ea"/>
                <a:cs typeface="+mn-ea"/>
                <a:sym typeface="+mn-lt"/>
              </a:rPr>
              <a:t>、入党积极分子需经过一年以上培养教育和考察，且需要两名正式党员作为入党介绍人；</a:t>
            </a:r>
          </a:p>
        </p:txBody>
      </p:sp>
      <p:sp>
        <p:nvSpPr>
          <p:cNvPr id="14" name="TextBox 34">
            <a:extLst>
              <a:ext uri="{FF2B5EF4-FFF2-40B4-BE49-F238E27FC236}">
                <a16:creationId xmlns:a16="http://schemas.microsoft.com/office/drawing/2014/main" id="{85B802E8-37BC-4466-A70E-11DB6D7DB575}"/>
              </a:ext>
            </a:extLst>
          </p:cNvPr>
          <p:cNvSpPr txBox="1"/>
          <p:nvPr/>
        </p:nvSpPr>
        <p:spPr>
          <a:xfrm>
            <a:off x="5495637" y="4627863"/>
            <a:ext cx="3501983" cy="660887"/>
          </a:xfrm>
          <a:prstGeom prst="rect">
            <a:avLst/>
          </a:prstGeom>
          <a:noFill/>
        </p:spPr>
        <p:txBody>
          <a:bodyPr wrap="square" lIns="0" tIns="0" rIns="0" bIns="0" rtlCol="0">
            <a:spAutoFit/>
          </a:bodyPr>
          <a:lstStyle>
            <a:defPPr>
              <a:defRPr lang="zh-CN"/>
            </a:defPPr>
            <a:lvl1pPr lvl="0" algn="just" fontAlgn="auto">
              <a:lnSpc>
                <a:spcPct val="125000"/>
              </a:lnSpc>
              <a:spcBef>
                <a:spcPts val="0"/>
              </a:spcBef>
              <a:spcAft>
                <a:spcPts val="0"/>
              </a:spcAft>
              <a:defRPr sz="1400" kern="0">
                <a:latin typeface="微软雅黑" pitchFamily="34" charset="-122"/>
                <a:ea typeface="微软雅黑" pitchFamily="34" charset="-122"/>
              </a:defRPr>
            </a:lvl1pPr>
          </a:lstStyle>
          <a:p>
            <a:r>
              <a:rPr lang="en-US" altLang="zh-CN" sz="1800" dirty="0">
                <a:latin typeface="+mn-lt"/>
                <a:ea typeface="+mn-ea"/>
                <a:cs typeface="+mn-ea"/>
                <a:sym typeface="+mn-lt"/>
              </a:rPr>
              <a:t>3</a:t>
            </a:r>
            <a:r>
              <a:rPr lang="zh-CN" altLang="en-US" sz="1800" dirty="0">
                <a:latin typeface="+mn-lt"/>
                <a:ea typeface="+mn-ea"/>
                <a:cs typeface="+mn-ea"/>
                <a:sym typeface="+mn-lt"/>
              </a:rPr>
              <a:t>、基本具备党员条件的入党积极分子可以发展入党。</a:t>
            </a:r>
          </a:p>
        </p:txBody>
      </p:sp>
      <p:grpSp>
        <p:nvGrpSpPr>
          <p:cNvPr id="15" name="组合 14">
            <a:extLst>
              <a:ext uri="{FF2B5EF4-FFF2-40B4-BE49-F238E27FC236}">
                <a16:creationId xmlns:a16="http://schemas.microsoft.com/office/drawing/2014/main" id="{8CDB7116-4C99-46D0-BF0F-725D77A0F542}"/>
              </a:ext>
            </a:extLst>
          </p:cNvPr>
          <p:cNvGrpSpPr/>
          <p:nvPr/>
        </p:nvGrpSpPr>
        <p:grpSpPr>
          <a:xfrm>
            <a:off x="4741719" y="3559127"/>
            <a:ext cx="1051729" cy="354618"/>
            <a:chOff x="3513818" y="1963801"/>
            <a:chExt cx="1051729" cy="354618"/>
          </a:xfrm>
        </p:grpSpPr>
        <p:cxnSp>
          <p:nvCxnSpPr>
            <p:cNvPr id="16" name="直接连接符 15">
              <a:extLst>
                <a:ext uri="{FF2B5EF4-FFF2-40B4-BE49-F238E27FC236}">
                  <a16:creationId xmlns:a16="http://schemas.microsoft.com/office/drawing/2014/main" id="{486E542A-221F-4EF0-9090-93DCA093BFF1}"/>
                </a:ext>
              </a:extLst>
            </p:cNvPr>
            <p:cNvCxnSpPr/>
            <p:nvPr/>
          </p:nvCxnSpPr>
          <p:spPr>
            <a:xfrm>
              <a:off x="3513818" y="2141110"/>
              <a:ext cx="1051729" cy="0"/>
            </a:xfrm>
            <a:prstGeom prst="line">
              <a:avLst/>
            </a:prstGeom>
            <a:noFill/>
            <a:ln w="9525" cap="flat" cmpd="sng" algn="ctr">
              <a:solidFill>
                <a:srgbClr val="CC0000"/>
              </a:solidFill>
              <a:prstDash val="dash"/>
              <a:tailEnd type="oval"/>
            </a:ln>
            <a:effectLst/>
          </p:spPr>
        </p:cxnSp>
        <p:cxnSp>
          <p:nvCxnSpPr>
            <p:cNvPr id="17" name="直接连接符 16">
              <a:extLst>
                <a:ext uri="{FF2B5EF4-FFF2-40B4-BE49-F238E27FC236}">
                  <a16:creationId xmlns:a16="http://schemas.microsoft.com/office/drawing/2014/main" id="{A2017C25-253B-44C2-B824-0682C9597FB6}"/>
                </a:ext>
              </a:extLst>
            </p:cNvPr>
            <p:cNvCxnSpPr/>
            <p:nvPr/>
          </p:nvCxnSpPr>
          <p:spPr>
            <a:xfrm>
              <a:off x="4565547" y="1963801"/>
              <a:ext cx="0" cy="354618"/>
            </a:xfrm>
            <a:prstGeom prst="line">
              <a:avLst/>
            </a:prstGeom>
            <a:noFill/>
            <a:ln w="9525" cap="flat" cmpd="sng" algn="ctr">
              <a:solidFill>
                <a:srgbClr val="CC0000"/>
              </a:solidFill>
              <a:prstDash val="solid"/>
            </a:ln>
            <a:effectLst/>
          </p:spPr>
        </p:cxnSp>
      </p:grpSp>
      <p:grpSp>
        <p:nvGrpSpPr>
          <p:cNvPr id="18" name="组合 17">
            <a:extLst>
              <a:ext uri="{FF2B5EF4-FFF2-40B4-BE49-F238E27FC236}">
                <a16:creationId xmlns:a16="http://schemas.microsoft.com/office/drawing/2014/main" id="{FCB168AA-0EC0-4941-8464-F17BAF961B46}"/>
              </a:ext>
            </a:extLst>
          </p:cNvPr>
          <p:cNvGrpSpPr/>
          <p:nvPr/>
        </p:nvGrpSpPr>
        <p:grpSpPr>
          <a:xfrm>
            <a:off x="4209545" y="4742896"/>
            <a:ext cx="1051729" cy="354618"/>
            <a:chOff x="3513818" y="1963801"/>
            <a:chExt cx="1051729" cy="354618"/>
          </a:xfrm>
        </p:grpSpPr>
        <p:cxnSp>
          <p:nvCxnSpPr>
            <p:cNvPr id="19" name="直接连接符 18">
              <a:extLst>
                <a:ext uri="{FF2B5EF4-FFF2-40B4-BE49-F238E27FC236}">
                  <a16:creationId xmlns:a16="http://schemas.microsoft.com/office/drawing/2014/main" id="{D3CB7F31-D1E3-409E-A1A9-E5C7D107AABC}"/>
                </a:ext>
              </a:extLst>
            </p:cNvPr>
            <p:cNvCxnSpPr/>
            <p:nvPr/>
          </p:nvCxnSpPr>
          <p:spPr>
            <a:xfrm>
              <a:off x="3513818" y="2141110"/>
              <a:ext cx="1051729" cy="0"/>
            </a:xfrm>
            <a:prstGeom prst="line">
              <a:avLst/>
            </a:prstGeom>
            <a:noFill/>
            <a:ln w="9525" cap="flat" cmpd="sng" algn="ctr">
              <a:solidFill>
                <a:srgbClr val="CC0000"/>
              </a:solidFill>
              <a:prstDash val="dash"/>
              <a:tailEnd type="oval"/>
            </a:ln>
            <a:effectLst/>
          </p:spPr>
        </p:cxnSp>
        <p:cxnSp>
          <p:nvCxnSpPr>
            <p:cNvPr id="20" name="直接连接符 19">
              <a:extLst>
                <a:ext uri="{FF2B5EF4-FFF2-40B4-BE49-F238E27FC236}">
                  <a16:creationId xmlns:a16="http://schemas.microsoft.com/office/drawing/2014/main" id="{A12FEB8B-843B-4529-AE9A-4D5F713AB6AC}"/>
                </a:ext>
              </a:extLst>
            </p:cNvPr>
            <p:cNvCxnSpPr/>
            <p:nvPr/>
          </p:nvCxnSpPr>
          <p:spPr>
            <a:xfrm>
              <a:off x="4565547" y="1963801"/>
              <a:ext cx="0" cy="354618"/>
            </a:xfrm>
            <a:prstGeom prst="line">
              <a:avLst/>
            </a:prstGeom>
            <a:noFill/>
            <a:ln w="9525" cap="flat" cmpd="sng" algn="ctr">
              <a:solidFill>
                <a:srgbClr val="CC0000"/>
              </a:solidFill>
              <a:prstDash val="solid"/>
            </a:ln>
            <a:effectLst/>
          </p:spPr>
        </p:cxnSp>
      </p:grpSp>
    </p:spTree>
    <p:extLst>
      <p:ext uri="{BB962C8B-B14F-4D97-AF65-F5344CB8AC3E}">
        <p14:creationId xmlns:p14="http://schemas.microsoft.com/office/powerpoint/2010/main" val="41597519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53" presetClass="entr" presetSubtype="52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anim calcmode="lin" valueType="num">
                                      <p:cBhvr>
                                        <p:cTn id="13" dur="500" fill="hold"/>
                                        <p:tgtEl>
                                          <p:spTgt spid="4"/>
                                        </p:tgtEl>
                                        <p:attrNameLst>
                                          <p:attrName>ppt_x</p:attrName>
                                        </p:attrNameLst>
                                      </p:cBhvr>
                                      <p:tavLst>
                                        <p:tav tm="0">
                                          <p:val>
                                            <p:fltVal val="0.5"/>
                                          </p:val>
                                        </p:tav>
                                        <p:tav tm="100000">
                                          <p:val>
                                            <p:strVal val="#ppt_x"/>
                                          </p:val>
                                        </p:tav>
                                      </p:tavLst>
                                    </p:anim>
                                    <p:anim calcmode="lin" valueType="num">
                                      <p:cBhvr>
                                        <p:cTn id="14" dur="500" fill="hold"/>
                                        <p:tgtEl>
                                          <p:spTgt spid="4"/>
                                        </p:tgtEl>
                                        <p:attrNameLst>
                                          <p:attrName>ppt_y</p:attrName>
                                        </p:attrNameLst>
                                      </p:cBhvr>
                                      <p:tavLst>
                                        <p:tav tm="0">
                                          <p:val>
                                            <p:fltVal val="0.5"/>
                                          </p:val>
                                        </p:tav>
                                        <p:tav tm="100000">
                                          <p:val>
                                            <p:strVal val="#ppt_y"/>
                                          </p:val>
                                        </p:tav>
                                      </p:tavLst>
                                    </p:anim>
                                  </p:childTnLst>
                                </p:cTn>
                              </p:par>
                            </p:childTnLst>
                          </p:cTn>
                        </p:par>
                        <p:par>
                          <p:cTn id="15" fill="hold">
                            <p:stCondLst>
                              <p:cond delay="500"/>
                            </p:stCondLst>
                            <p:childTnLst>
                              <p:par>
                                <p:cTn id="16" presetID="53" presetClass="entr" presetSubtype="52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4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1900"/>
                            </p:stCondLst>
                            <p:childTnLst>
                              <p:par>
                                <p:cTn id="40" presetID="22" presetClass="entr" presetSubtype="8"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p:stCondLst>
                              <p:cond delay="2400"/>
                            </p:stCondLst>
                            <p:childTnLst>
                              <p:par>
                                <p:cTn id="44" presetID="22" presetClass="entr" presetSubtype="8"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left)">
                                      <p:cBhvr>
                                        <p:cTn id="46" dur="300"/>
                                        <p:tgtEl>
                                          <p:spTgt spid="3"/>
                                        </p:tgtEl>
                                      </p:cBhvr>
                                    </p:animEffect>
                                  </p:childTnLst>
                                </p:cTn>
                              </p:par>
                            </p:childTnLst>
                          </p:cTn>
                        </p:par>
                        <p:par>
                          <p:cTn id="47" fill="hold">
                            <p:stCondLst>
                              <p:cond delay="2700"/>
                            </p:stCondLst>
                            <p:childTnLst>
                              <p:par>
                                <p:cTn id="48" presetID="22" presetClass="entr" presetSubtype="8"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200"/>
                            </p:stCondLst>
                            <p:childTnLst>
                              <p:par>
                                <p:cTn id="52" presetID="22" presetClass="entr" presetSubtype="8"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300"/>
                                        <p:tgtEl>
                                          <p:spTgt spid="13"/>
                                        </p:tgtEl>
                                      </p:cBhvr>
                                    </p:animEffect>
                                  </p:childTnLst>
                                </p:cTn>
                              </p:par>
                            </p:childTnLst>
                          </p:cTn>
                        </p:par>
                        <p:par>
                          <p:cTn id="55" fill="hold">
                            <p:stCondLst>
                              <p:cond delay="3500"/>
                            </p:stCondLst>
                            <p:childTnLst>
                              <p:par>
                                <p:cTn id="56" presetID="22" presetClass="entr" presetSubtype="8"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7" grpId="0" animBg="1"/>
      <p:bldP spid="8" grpId="0" animBg="1"/>
      <p:bldP spid="9" grpId="0" animBg="1"/>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a:extLst>
              <a:ext uri="{FF2B5EF4-FFF2-40B4-BE49-F238E27FC236}">
                <a16:creationId xmlns:a16="http://schemas.microsoft.com/office/drawing/2014/main" id="{588F199D-3F79-42EB-8379-EF5478FA35AE}"/>
              </a:ext>
            </a:extLst>
          </p:cNvPr>
          <p:cNvSpPr txBox="1"/>
          <p:nvPr/>
        </p:nvSpPr>
        <p:spPr>
          <a:xfrm>
            <a:off x="4429016" y="804951"/>
            <a:ext cx="6053138" cy="500137"/>
          </a:xfrm>
          <a:prstGeom prst="rect">
            <a:avLst/>
          </a:prstGeom>
          <a:noFill/>
        </p:spPr>
        <p:txBody>
          <a:bodyPr wrap="square" lIns="68580" tIns="34290" rIns="68580" bIns="34290" rtlCol="0">
            <a:spAutoFit/>
          </a:bodyPr>
          <a:lstStyle/>
          <a:p>
            <a:r>
              <a:rPr lang="zh-CN" altLang="en-US" sz="2800" b="1" dirty="0">
                <a:solidFill>
                  <a:schemeClr val="bg1"/>
                </a:solidFill>
                <a:cs typeface="+mn-ea"/>
                <a:sym typeface="+mn-lt"/>
              </a:rPr>
              <a:t>入党介绍人的主要任务</a:t>
            </a:r>
          </a:p>
        </p:txBody>
      </p:sp>
      <p:sp>
        <p:nvSpPr>
          <p:cNvPr id="3" name="Freeform 5">
            <a:extLst>
              <a:ext uri="{FF2B5EF4-FFF2-40B4-BE49-F238E27FC236}">
                <a16:creationId xmlns:a16="http://schemas.microsoft.com/office/drawing/2014/main" id="{F3255734-E1FC-41AF-8D70-D80694EAF202}"/>
              </a:ext>
            </a:extLst>
          </p:cNvPr>
          <p:cNvSpPr>
            <a:spLocks/>
          </p:cNvSpPr>
          <p:nvPr/>
        </p:nvSpPr>
        <p:spPr bwMode="auto">
          <a:xfrm>
            <a:off x="3948421" y="2034948"/>
            <a:ext cx="2359667" cy="3548434"/>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0000"/>
              </a:solidFill>
              <a:effectLst/>
              <a:uLnTx/>
              <a:uFillTx/>
              <a:cs typeface="+mn-ea"/>
              <a:sym typeface="+mn-lt"/>
            </a:endParaRPr>
          </a:p>
        </p:txBody>
      </p:sp>
      <p:sp>
        <p:nvSpPr>
          <p:cNvPr id="4" name="Freeform 6">
            <a:extLst>
              <a:ext uri="{FF2B5EF4-FFF2-40B4-BE49-F238E27FC236}">
                <a16:creationId xmlns:a16="http://schemas.microsoft.com/office/drawing/2014/main" id="{AC56EBD7-1849-4DB7-ADFA-B89F3F264DB3}"/>
              </a:ext>
            </a:extLst>
          </p:cNvPr>
          <p:cNvSpPr>
            <a:spLocks/>
          </p:cNvSpPr>
          <p:nvPr/>
        </p:nvSpPr>
        <p:spPr bwMode="auto">
          <a:xfrm>
            <a:off x="1301162" y="2034948"/>
            <a:ext cx="2356437" cy="3548434"/>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0000"/>
              </a:solidFill>
              <a:effectLst/>
              <a:uLnTx/>
              <a:uFillTx/>
              <a:cs typeface="+mn-ea"/>
              <a:sym typeface="+mn-lt"/>
            </a:endParaRPr>
          </a:p>
        </p:txBody>
      </p:sp>
      <p:sp>
        <p:nvSpPr>
          <p:cNvPr id="5" name="Freeform 7">
            <a:extLst>
              <a:ext uri="{FF2B5EF4-FFF2-40B4-BE49-F238E27FC236}">
                <a16:creationId xmlns:a16="http://schemas.microsoft.com/office/drawing/2014/main" id="{99A0459B-EEBD-4B00-AB49-59A6805B9C73}"/>
              </a:ext>
            </a:extLst>
          </p:cNvPr>
          <p:cNvSpPr>
            <a:spLocks/>
          </p:cNvSpPr>
          <p:nvPr/>
        </p:nvSpPr>
        <p:spPr bwMode="auto">
          <a:xfrm>
            <a:off x="9301829" y="2033162"/>
            <a:ext cx="2516097" cy="3550219"/>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0000"/>
              </a:solidFill>
              <a:effectLst/>
              <a:uLnTx/>
              <a:uFillTx/>
              <a:cs typeface="+mn-ea"/>
              <a:sym typeface="+mn-lt"/>
            </a:endParaRPr>
          </a:p>
        </p:txBody>
      </p:sp>
      <p:sp>
        <p:nvSpPr>
          <p:cNvPr id="6" name="Freeform 8">
            <a:extLst>
              <a:ext uri="{FF2B5EF4-FFF2-40B4-BE49-F238E27FC236}">
                <a16:creationId xmlns:a16="http://schemas.microsoft.com/office/drawing/2014/main" id="{01F505F8-B307-4D53-B011-68FE7FC1B36C}"/>
              </a:ext>
            </a:extLst>
          </p:cNvPr>
          <p:cNvSpPr>
            <a:spLocks/>
          </p:cNvSpPr>
          <p:nvPr/>
        </p:nvSpPr>
        <p:spPr bwMode="auto">
          <a:xfrm>
            <a:off x="6687370" y="2033162"/>
            <a:ext cx="2308414" cy="353644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0000"/>
              </a:solidFill>
              <a:effectLst/>
              <a:uLnTx/>
              <a:uFillTx/>
              <a:cs typeface="+mn-ea"/>
              <a:sym typeface="+mn-lt"/>
            </a:endParaRPr>
          </a:p>
        </p:txBody>
      </p:sp>
      <p:grpSp>
        <p:nvGrpSpPr>
          <p:cNvPr id="7" name="组合 6">
            <a:extLst>
              <a:ext uri="{FF2B5EF4-FFF2-40B4-BE49-F238E27FC236}">
                <a16:creationId xmlns:a16="http://schemas.microsoft.com/office/drawing/2014/main" id="{E1DC688B-1E0F-483F-9DAA-72B251E79819}"/>
              </a:ext>
            </a:extLst>
          </p:cNvPr>
          <p:cNvGrpSpPr/>
          <p:nvPr/>
        </p:nvGrpSpPr>
        <p:grpSpPr>
          <a:xfrm>
            <a:off x="2154725" y="2186022"/>
            <a:ext cx="697555" cy="703877"/>
            <a:chOff x="1454151" y="1939131"/>
            <a:chExt cx="930275" cy="938213"/>
          </a:xfrm>
        </p:grpSpPr>
        <p:sp>
          <p:nvSpPr>
            <p:cNvPr id="8" name="Oval 18">
              <a:extLst>
                <a:ext uri="{FF2B5EF4-FFF2-40B4-BE49-F238E27FC236}">
                  <a16:creationId xmlns:a16="http://schemas.microsoft.com/office/drawing/2014/main" id="{8995DCB0-8E89-47A0-8A8F-FF91D25F2105}"/>
                </a:ext>
              </a:extLst>
            </p:cNvPr>
            <p:cNvSpPr>
              <a:spLocks noChangeArrowheads="1"/>
            </p:cNvSpPr>
            <p:nvPr/>
          </p:nvSpPr>
          <p:spPr bwMode="auto">
            <a:xfrm>
              <a:off x="1454151"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9" name="TextBox 62">
              <a:extLst>
                <a:ext uri="{FF2B5EF4-FFF2-40B4-BE49-F238E27FC236}">
                  <a16:creationId xmlns:a16="http://schemas.microsoft.com/office/drawing/2014/main" id="{DFD09BAD-EE95-4025-883A-FE62DE197473}"/>
                </a:ext>
              </a:extLst>
            </p:cNvPr>
            <p:cNvSpPr txBox="1"/>
            <p:nvPr/>
          </p:nvSpPr>
          <p:spPr>
            <a:xfrm>
              <a:off x="1543890" y="2115848"/>
              <a:ext cx="703765"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CC0000"/>
                  </a:solidFill>
                  <a:effectLst/>
                  <a:uLnTx/>
                  <a:uFillTx/>
                  <a:cs typeface="+mn-ea"/>
                  <a:sym typeface="+mn-lt"/>
                </a:rPr>
                <a:t>01</a:t>
              </a:r>
              <a:endParaRPr kumimoji="0" lang="zh-CN" altLang="en-US" sz="2400" b="1" i="0" u="none" strike="noStrike" kern="0" cap="none" spc="0" normalizeH="0" baseline="0" noProof="0" dirty="0">
                <a:ln>
                  <a:noFill/>
                </a:ln>
                <a:solidFill>
                  <a:srgbClr val="CC0000"/>
                </a:solidFill>
                <a:effectLst/>
                <a:uLnTx/>
                <a:uFillTx/>
                <a:cs typeface="+mn-ea"/>
                <a:sym typeface="+mn-lt"/>
              </a:endParaRPr>
            </a:p>
          </p:txBody>
        </p:sp>
      </p:grpSp>
      <p:sp>
        <p:nvSpPr>
          <p:cNvPr id="10" name="矩形 9">
            <a:extLst>
              <a:ext uri="{FF2B5EF4-FFF2-40B4-BE49-F238E27FC236}">
                <a16:creationId xmlns:a16="http://schemas.microsoft.com/office/drawing/2014/main" id="{102B7376-9FB5-4BF4-B8EE-A9434BA58FCB}"/>
              </a:ext>
            </a:extLst>
          </p:cNvPr>
          <p:cNvSpPr/>
          <p:nvPr/>
        </p:nvSpPr>
        <p:spPr>
          <a:xfrm>
            <a:off x="1448968" y="3072303"/>
            <a:ext cx="2208631" cy="2223676"/>
          </a:xfrm>
          <a:prstGeom prst="rect">
            <a:avLst/>
          </a:prstGeom>
          <a:noFill/>
          <a:ln>
            <a:noFill/>
          </a:ln>
        </p:spPr>
        <p:txBody>
          <a:bodyPr wrap="square" lIns="68571" tIns="34285" rIns="68571" bIns="34285">
            <a:spAutoFit/>
          </a:bodyPr>
          <a:lstStyle/>
          <a:p>
            <a:pPr lvl="0" algn="just">
              <a:lnSpc>
                <a:spcPct val="125000"/>
              </a:lnSpc>
              <a:defRPr/>
            </a:pPr>
            <a:r>
              <a:rPr lang="zh-CN" altLang="en-US" sz="1400" kern="0" dirty="0">
                <a:solidFill>
                  <a:sysClr val="windowText" lastClr="000000"/>
                </a:solidFill>
                <a:cs typeface="+mn-ea"/>
                <a:sym typeface="+mn-lt"/>
              </a:rPr>
              <a:t>向被介绍人解释党的纲领、章程，阐明党员的条件、义务和权利，认真了解被介绍人的入党动机、政治觉悟、思想品质、工作表现、经历等情况，</a:t>
            </a:r>
          </a:p>
          <a:p>
            <a:pPr lvl="0" algn="just">
              <a:lnSpc>
                <a:spcPct val="125000"/>
              </a:lnSpc>
              <a:defRPr/>
            </a:pPr>
            <a:r>
              <a:rPr lang="zh-CN" altLang="en-US" sz="1400" kern="0" dirty="0">
                <a:solidFill>
                  <a:sysClr val="windowText" lastClr="000000"/>
                </a:solidFill>
                <a:cs typeface="+mn-ea"/>
                <a:sym typeface="+mn-lt"/>
              </a:rPr>
              <a:t>如实向党支部（总支）汇报。 </a:t>
            </a:r>
            <a:endParaRPr kumimoji="0" lang="zh-CN" altLang="en-US" sz="1400" b="0" i="0" u="none" strike="noStrike" kern="0" cap="none" spc="0" normalizeH="0" baseline="0" noProof="0" dirty="0">
              <a:ln>
                <a:noFill/>
              </a:ln>
              <a:solidFill>
                <a:sysClr val="windowText" lastClr="000000"/>
              </a:solidFill>
              <a:effectLst/>
              <a:uLnTx/>
              <a:uFillTx/>
              <a:cs typeface="+mn-ea"/>
              <a:sym typeface="+mn-lt"/>
            </a:endParaRPr>
          </a:p>
        </p:txBody>
      </p:sp>
      <p:sp>
        <p:nvSpPr>
          <p:cNvPr id="11" name="矩形 10">
            <a:extLst>
              <a:ext uri="{FF2B5EF4-FFF2-40B4-BE49-F238E27FC236}">
                <a16:creationId xmlns:a16="http://schemas.microsoft.com/office/drawing/2014/main" id="{5BB49DEC-53B0-4E84-9F23-6AF5E264FA80}"/>
              </a:ext>
            </a:extLst>
          </p:cNvPr>
          <p:cNvSpPr/>
          <p:nvPr/>
        </p:nvSpPr>
        <p:spPr>
          <a:xfrm>
            <a:off x="4118532" y="3072303"/>
            <a:ext cx="2060108" cy="2377564"/>
          </a:xfrm>
          <a:prstGeom prst="rect">
            <a:avLst/>
          </a:prstGeom>
          <a:noFill/>
          <a:ln>
            <a:noFill/>
          </a:ln>
        </p:spPr>
        <p:txBody>
          <a:bodyPr wrap="square" lIns="68571" tIns="34285" rIns="68571" bIns="34285">
            <a:spAutoFit/>
          </a:bodyPr>
          <a:lstStyle/>
          <a:p>
            <a:pPr algn="just">
              <a:lnSpc>
                <a:spcPct val="125000"/>
              </a:lnSpc>
            </a:pPr>
            <a:r>
              <a:rPr lang="zh-CN" altLang="en-US" sz="1200" kern="0" dirty="0">
                <a:solidFill>
                  <a:sysClr val="windowText" lastClr="000000"/>
                </a:solidFill>
                <a:cs typeface="+mn-ea"/>
                <a:sym typeface="+mn-lt"/>
              </a:rPr>
              <a:t>指导被介绍人填写</a:t>
            </a:r>
            <a:r>
              <a:rPr lang="en-US" altLang="zh-CN" sz="1200" kern="0" dirty="0">
                <a:solidFill>
                  <a:sysClr val="windowText" lastClr="000000"/>
                </a:solidFill>
                <a:cs typeface="+mn-ea"/>
                <a:sym typeface="+mn-lt"/>
              </a:rPr>
              <a:t>《</a:t>
            </a:r>
            <a:r>
              <a:rPr lang="zh-CN" altLang="en-US" sz="1200" kern="0" dirty="0">
                <a:solidFill>
                  <a:sysClr val="windowText" lastClr="000000"/>
                </a:solidFill>
                <a:cs typeface="+mn-ea"/>
                <a:sym typeface="+mn-lt"/>
              </a:rPr>
              <a:t>入党志愿书</a:t>
            </a:r>
            <a:r>
              <a:rPr lang="en-US" altLang="zh-CN" sz="1200" kern="0" dirty="0">
                <a:solidFill>
                  <a:sysClr val="windowText" lastClr="000000"/>
                </a:solidFill>
                <a:cs typeface="+mn-ea"/>
                <a:sym typeface="+mn-lt"/>
              </a:rPr>
              <a:t>》</a:t>
            </a:r>
            <a:r>
              <a:rPr lang="zh-CN" altLang="en-US" sz="1200" kern="0" dirty="0">
                <a:solidFill>
                  <a:sysClr val="windowText" lastClr="000000"/>
                </a:solidFill>
                <a:cs typeface="+mn-ea"/>
                <a:sym typeface="+mn-lt"/>
              </a:rPr>
              <a:t>，并认真填写自己的意见（填写入党介绍人意见时，应实事求是地对被介绍人的政治觉悟、思想品质、工作表现和其它方面的情况作出全面评价，并表明自己对其能否入党的态度）。向支部大会负责地介绍被介绍人情况。 </a:t>
            </a:r>
          </a:p>
        </p:txBody>
      </p:sp>
      <p:sp>
        <p:nvSpPr>
          <p:cNvPr id="12" name="矩形 11">
            <a:extLst>
              <a:ext uri="{FF2B5EF4-FFF2-40B4-BE49-F238E27FC236}">
                <a16:creationId xmlns:a16="http://schemas.microsoft.com/office/drawing/2014/main" id="{E0AA2AF7-CD79-4A9F-A2FA-E2A9D8FCB885}"/>
              </a:ext>
            </a:extLst>
          </p:cNvPr>
          <p:cNvSpPr/>
          <p:nvPr/>
        </p:nvSpPr>
        <p:spPr>
          <a:xfrm>
            <a:off x="7012870" y="3072303"/>
            <a:ext cx="1584176" cy="2223676"/>
          </a:xfrm>
          <a:prstGeom prst="rect">
            <a:avLst/>
          </a:prstGeom>
          <a:noFill/>
          <a:ln>
            <a:noFill/>
          </a:ln>
        </p:spPr>
        <p:txBody>
          <a:bodyPr wrap="square" lIns="68571" tIns="34285" rIns="68571" bIns="34285">
            <a:spAutoFit/>
          </a:bodyPr>
          <a:lstStyle/>
          <a:p>
            <a:pPr algn="just">
              <a:lnSpc>
                <a:spcPct val="125000"/>
              </a:lnSpc>
            </a:pPr>
            <a:r>
              <a:rPr lang="zh-CN" altLang="en-US" sz="1600" kern="0" dirty="0">
                <a:solidFill>
                  <a:sysClr val="windowText" lastClr="000000"/>
                </a:solidFill>
                <a:cs typeface="+mn-ea"/>
                <a:sym typeface="+mn-lt"/>
              </a:rPr>
              <a:t>被介绍人确定为发展对象后，每月写一份书面的思想汇报，培养人向党支部汇报，由支部填写考核意见</a:t>
            </a:r>
            <a:r>
              <a:rPr lang="zh-CN" altLang="en-US" sz="1200" kern="0" dirty="0">
                <a:solidFill>
                  <a:sysClr val="windowText" lastClr="000000"/>
                </a:solidFill>
                <a:cs typeface="+mn-ea"/>
                <a:sym typeface="+mn-lt"/>
              </a:rPr>
              <a:t>。 </a:t>
            </a:r>
          </a:p>
        </p:txBody>
      </p:sp>
      <p:sp>
        <p:nvSpPr>
          <p:cNvPr id="13" name="矩形 12">
            <a:extLst>
              <a:ext uri="{FF2B5EF4-FFF2-40B4-BE49-F238E27FC236}">
                <a16:creationId xmlns:a16="http://schemas.microsoft.com/office/drawing/2014/main" id="{1320D1C4-8FA7-420C-B726-E7133A3A9F3C}"/>
              </a:ext>
            </a:extLst>
          </p:cNvPr>
          <p:cNvSpPr/>
          <p:nvPr/>
        </p:nvSpPr>
        <p:spPr>
          <a:xfrm>
            <a:off x="9767789" y="3072303"/>
            <a:ext cx="1584176" cy="1915899"/>
          </a:xfrm>
          <a:prstGeom prst="rect">
            <a:avLst/>
          </a:prstGeom>
          <a:noFill/>
          <a:ln>
            <a:noFill/>
          </a:ln>
        </p:spPr>
        <p:txBody>
          <a:bodyPr wrap="square" lIns="68571" tIns="34285" rIns="68571" bIns="34285">
            <a:spAutoFit/>
          </a:bodyPr>
          <a:lstStyle/>
          <a:p>
            <a:pPr algn="just">
              <a:lnSpc>
                <a:spcPct val="125000"/>
              </a:lnSpc>
            </a:pPr>
            <a:r>
              <a:rPr lang="zh-CN" altLang="en-US" sz="1600" kern="0" dirty="0">
                <a:solidFill>
                  <a:sysClr val="windowText" lastClr="000000"/>
                </a:solidFill>
                <a:cs typeface="+mn-ea"/>
                <a:sym typeface="+mn-lt"/>
              </a:rPr>
              <a:t>被介绍人批准为预备党员以后，应继续对他进行教育帮助，使他按期转为正式党员</a:t>
            </a:r>
            <a:r>
              <a:rPr lang="zh-CN" altLang="en-US" sz="1200" kern="0" dirty="0">
                <a:solidFill>
                  <a:sysClr val="windowText" lastClr="000000"/>
                </a:solidFill>
                <a:cs typeface="+mn-ea"/>
                <a:sym typeface="+mn-lt"/>
              </a:rPr>
              <a:t>。</a:t>
            </a:r>
          </a:p>
        </p:txBody>
      </p:sp>
      <p:grpSp>
        <p:nvGrpSpPr>
          <p:cNvPr id="14" name="组合 13">
            <a:extLst>
              <a:ext uri="{FF2B5EF4-FFF2-40B4-BE49-F238E27FC236}">
                <a16:creationId xmlns:a16="http://schemas.microsoft.com/office/drawing/2014/main" id="{688BDB71-278C-4890-842E-8F8D77C48C03}"/>
              </a:ext>
            </a:extLst>
          </p:cNvPr>
          <p:cNvGrpSpPr/>
          <p:nvPr/>
        </p:nvGrpSpPr>
        <p:grpSpPr>
          <a:xfrm>
            <a:off x="4744236" y="2201687"/>
            <a:ext cx="697555" cy="703877"/>
            <a:chOff x="4300538" y="1939131"/>
            <a:chExt cx="930275" cy="938213"/>
          </a:xfrm>
        </p:grpSpPr>
        <p:sp>
          <p:nvSpPr>
            <p:cNvPr id="15" name="Oval 19">
              <a:extLst>
                <a:ext uri="{FF2B5EF4-FFF2-40B4-BE49-F238E27FC236}">
                  <a16:creationId xmlns:a16="http://schemas.microsoft.com/office/drawing/2014/main" id="{E14300CD-8CE0-4D6C-8C1C-AD8B095F4D73}"/>
                </a:ext>
              </a:extLst>
            </p:cNvPr>
            <p:cNvSpPr>
              <a:spLocks noChangeArrowheads="1"/>
            </p:cNvSpPr>
            <p:nvPr/>
          </p:nvSpPr>
          <p:spPr bwMode="auto">
            <a:xfrm>
              <a:off x="4300538"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6" name="TextBox 69">
              <a:extLst>
                <a:ext uri="{FF2B5EF4-FFF2-40B4-BE49-F238E27FC236}">
                  <a16:creationId xmlns:a16="http://schemas.microsoft.com/office/drawing/2014/main" id="{63262BB9-06AA-4DD1-AC0C-ECD19FF3C46C}"/>
                </a:ext>
              </a:extLst>
            </p:cNvPr>
            <p:cNvSpPr txBox="1"/>
            <p:nvPr/>
          </p:nvSpPr>
          <p:spPr>
            <a:xfrm>
              <a:off x="4390277" y="2115848"/>
              <a:ext cx="703765"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CC0000"/>
                  </a:solidFill>
                  <a:effectLst/>
                  <a:uLnTx/>
                  <a:uFillTx/>
                  <a:cs typeface="+mn-ea"/>
                  <a:sym typeface="+mn-lt"/>
                </a:rPr>
                <a:t>02</a:t>
              </a:r>
              <a:endParaRPr kumimoji="0" lang="zh-CN" altLang="en-US" sz="2400" b="1" i="0" u="none" strike="noStrike" kern="0" cap="none" spc="0" normalizeH="0" baseline="0" noProof="0" dirty="0">
                <a:ln>
                  <a:noFill/>
                </a:ln>
                <a:solidFill>
                  <a:srgbClr val="CC0000"/>
                </a:solidFill>
                <a:effectLst/>
                <a:uLnTx/>
                <a:uFillTx/>
                <a:cs typeface="+mn-ea"/>
                <a:sym typeface="+mn-lt"/>
              </a:endParaRPr>
            </a:p>
          </p:txBody>
        </p:sp>
      </p:grpSp>
      <p:grpSp>
        <p:nvGrpSpPr>
          <p:cNvPr id="17" name="组合 16">
            <a:extLst>
              <a:ext uri="{FF2B5EF4-FFF2-40B4-BE49-F238E27FC236}">
                <a16:creationId xmlns:a16="http://schemas.microsoft.com/office/drawing/2014/main" id="{1B3CF7F9-71F7-419E-B8A7-F14299A208AB}"/>
              </a:ext>
            </a:extLst>
          </p:cNvPr>
          <p:cNvGrpSpPr/>
          <p:nvPr/>
        </p:nvGrpSpPr>
        <p:grpSpPr>
          <a:xfrm>
            <a:off x="7455585" y="2213159"/>
            <a:ext cx="698746" cy="703877"/>
            <a:chOff x="7145339" y="1939131"/>
            <a:chExt cx="931863" cy="938213"/>
          </a:xfrm>
        </p:grpSpPr>
        <p:sp>
          <p:nvSpPr>
            <p:cNvPr id="18" name="Oval 20">
              <a:extLst>
                <a:ext uri="{FF2B5EF4-FFF2-40B4-BE49-F238E27FC236}">
                  <a16:creationId xmlns:a16="http://schemas.microsoft.com/office/drawing/2014/main" id="{5BFC967E-DAA1-4958-8375-A0B37DF489E0}"/>
                </a:ext>
              </a:extLst>
            </p:cNvPr>
            <p:cNvSpPr>
              <a:spLocks noChangeArrowheads="1"/>
            </p:cNvSpPr>
            <p:nvPr/>
          </p:nvSpPr>
          <p:spPr bwMode="auto">
            <a:xfrm>
              <a:off x="7145339"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9" name="TextBox 72">
              <a:extLst>
                <a:ext uri="{FF2B5EF4-FFF2-40B4-BE49-F238E27FC236}">
                  <a16:creationId xmlns:a16="http://schemas.microsoft.com/office/drawing/2014/main" id="{6BC4D12D-2925-48AD-A2AF-BADD5FAB3B34}"/>
                </a:ext>
              </a:extLst>
            </p:cNvPr>
            <p:cNvSpPr txBox="1"/>
            <p:nvPr/>
          </p:nvSpPr>
          <p:spPr>
            <a:xfrm>
              <a:off x="7235873" y="2115848"/>
              <a:ext cx="703764"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CC0000"/>
                  </a:solidFill>
                  <a:effectLst/>
                  <a:uLnTx/>
                  <a:uFillTx/>
                  <a:cs typeface="+mn-ea"/>
                  <a:sym typeface="+mn-lt"/>
                </a:rPr>
                <a:t>03</a:t>
              </a:r>
              <a:endParaRPr kumimoji="0" lang="zh-CN" altLang="en-US" sz="2400" b="1" i="0" u="none" strike="noStrike" kern="0" cap="none" spc="0" normalizeH="0" baseline="0" noProof="0" dirty="0">
                <a:ln>
                  <a:noFill/>
                </a:ln>
                <a:solidFill>
                  <a:srgbClr val="CC0000"/>
                </a:solidFill>
                <a:effectLst/>
                <a:uLnTx/>
                <a:uFillTx/>
                <a:cs typeface="+mn-ea"/>
                <a:sym typeface="+mn-lt"/>
              </a:endParaRPr>
            </a:p>
          </p:txBody>
        </p:sp>
      </p:grpSp>
      <p:grpSp>
        <p:nvGrpSpPr>
          <p:cNvPr id="20" name="组合 19">
            <a:extLst>
              <a:ext uri="{FF2B5EF4-FFF2-40B4-BE49-F238E27FC236}">
                <a16:creationId xmlns:a16="http://schemas.microsoft.com/office/drawing/2014/main" id="{A5D0CE25-4F9D-4C94-B053-3393243C7499}"/>
              </a:ext>
            </a:extLst>
          </p:cNvPr>
          <p:cNvGrpSpPr/>
          <p:nvPr/>
        </p:nvGrpSpPr>
        <p:grpSpPr>
          <a:xfrm>
            <a:off x="10210504" y="2252608"/>
            <a:ext cx="698746" cy="703877"/>
            <a:chOff x="10387258" y="1981583"/>
            <a:chExt cx="931863" cy="938213"/>
          </a:xfrm>
        </p:grpSpPr>
        <p:sp>
          <p:nvSpPr>
            <p:cNvPr id="21" name="Oval 21">
              <a:extLst>
                <a:ext uri="{FF2B5EF4-FFF2-40B4-BE49-F238E27FC236}">
                  <a16:creationId xmlns:a16="http://schemas.microsoft.com/office/drawing/2014/main" id="{9431D6C6-CF36-4905-A99C-09844FC98C46}"/>
                </a:ext>
              </a:extLst>
            </p:cNvPr>
            <p:cNvSpPr>
              <a:spLocks noChangeArrowheads="1"/>
            </p:cNvSpPr>
            <p:nvPr/>
          </p:nvSpPr>
          <p:spPr bwMode="auto">
            <a:xfrm>
              <a:off x="10387258" y="1981583"/>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2" name="TextBox 75">
              <a:extLst>
                <a:ext uri="{FF2B5EF4-FFF2-40B4-BE49-F238E27FC236}">
                  <a16:creationId xmlns:a16="http://schemas.microsoft.com/office/drawing/2014/main" id="{42B67948-54A1-4C42-906E-A6D88F1BE362}"/>
                </a:ext>
              </a:extLst>
            </p:cNvPr>
            <p:cNvSpPr txBox="1"/>
            <p:nvPr/>
          </p:nvSpPr>
          <p:spPr>
            <a:xfrm>
              <a:off x="10477791" y="2177838"/>
              <a:ext cx="703764"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CC0000"/>
                  </a:solidFill>
                  <a:effectLst/>
                  <a:uLnTx/>
                  <a:uFillTx/>
                  <a:cs typeface="+mn-ea"/>
                  <a:sym typeface="+mn-lt"/>
                </a:rPr>
                <a:t>04</a:t>
              </a:r>
              <a:endParaRPr kumimoji="0" lang="zh-CN" altLang="en-US" sz="2400" b="1" i="0" u="none" strike="noStrike" kern="0" cap="none" spc="0" normalizeH="0" baseline="0" noProof="0" dirty="0">
                <a:ln>
                  <a:noFill/>
                </a:ln>
                <a:solidFill>
                  <a:srgbClr val="CC0000"/>
                </a:solidFill>
                <a:effectLst/>
                <a:uLnTx/>
                <a:uFillTx/>
                <a:cs typeface="+mn-ea"/>
                <a:sym typeface="+mn-lt"/>
              </a:endParaRPr>
            </a:p>
          </p:txBody>
        </p:sp>
      </p:grpSp>
    </p:spTree>
    <p:extLst>
      <p:ext uri="{BB962C8B-B14F-4D97-AF65-F5344CB8AC3E}">
        <p14:creationId xmlns:p14="http://schemas.microsoft.com/office/powerpoint/2010/main" val="314587608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anim calcmode="lin" valueType="num">
                                      <p:cBhvr>
                                        <p:cTn id="11" dur="500" fill="hold"/>
                                        <p:tgtEl>
                                          <p:spTgt spid="4"/>
                                        </p:tgtEl>
                                        <p:attrNameLst>
                                          <p:attrName>ppt_x</p:attrName>
                                        </p:attrNameLst>
                                      </p:cBhvr>
                                      <p:tavLst>
                                        <p:tav tm="0">
                                          <p:val>
                                            <p:strVal val="#ppt_x"/>
                                          </p:val>
                                        </p:tav>
                                        <p:tav tm="100000">
                                          <p:val>
                                            <p:strVal val="#ppt_x"/>
                                          </p:val>
                                        </p:tav>
                                      </p:tavLst>
                                    </p:anim>
                                    <p:anim calcmode="lin" valueType="num">
                                      <p:cBhvr>
                                        <p:cTn id="12" dur="500" fill="hold"/>
                                        <p:tgtEl>
                                          <p:spTgt spid="4"/>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2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40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6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300" fill="hold"/>
                                        <p:tgtEl>
                                          <p:spTgt spid="7"/>
                                        </p:tgtEl>
                                        <p:attrNameLst>
                                          <p:attrName>ppt_w</p:attrName>
                                        </p:attrNameLst>
                                      </p:cBhvr>
                                      <p:tavLst>
                                        <p:tav tm="0">
                                          <p:val>
                                            <p:fltVal val="0"/>
                                          </p:val>
                                        </p:tav>
                                        <p:tav tm="100000">
                                          <p:val>
                                            <p:strVal val="#ppt_w"/>
                                          </p:val>
                                        </p:tav>
                                      </p:tavLst>
                                    </p:anim>
                                    <p:anim calcmode="lin" valueType="num">
                                      <p:cBhvr>
                                        <p:cTn id="32" dur="300" fill="hold"/>
                                        <p:tgtEl>
                                          <p:spTgt spid="7"/>
                                        </p:tgtEl>
                                        <p:attrNameLst>
                                          <p:attrName>ppt_h</p:attrName>
                                        </p:attrNameLst>
                                      </p:cBhvr>
                                      <p:tavLst>
                                        <p:tav tm="0">
                                          <p:val>
                                            <p:fltVal val="0"/>
                                          </p:val>
                                        </p:tav>
                                        <p:tav tm="100000">
                                          <p:val>
                                            <p:strVal val="#ppt_h"/>
                                          </p:val>
                                        </p:tav>
                                      </p:tavLst>
                                    </p:anim>
                                    <p:animEffect transition="in" filter="fade">
                                      <p:cBhvr>
                                        <p:cTn id="33" dur="300"/>
                                        <p:tgtEl>
                                          <p:spTgt spid="7"/>
                                        </p:tgtEl>
                                      </p:cBhvr>
                                    </p:animEffect>
                                  </p:childTnLst>
                                </p:cTn>
                              </p:par>
                            </p:childTnLst>
                          </p:cTn>
                        </p:par>
                        <p:par>
                          <p:cTn id="34" fill="hold">
                            <p:stCondLst>
                              <p:cond delay="1400"/>
                            </p:stCondLst>
                            <p:childTnLst>
                              <p:par>
                                <p:cTn id="35" presetID="22" presetClass="entr" presetSubtype="1"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1900"/>
                            </p:stCondLst>
                            <p:childTnLst>
                              <p:par>
                                <p:cTn id="39" presetID="53" presetClass="entr" presetSubtype="16"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300" fill="hold"/>
                                        <p:tgtEl>
                                          <p:spTgt spid="14"/>
                                        </p:tgtEl>
                                        <p:attrNameLst>
                                          <p:attrName>ppt_w</p:attrName>
                                        </p:attrNameLst>
                                      </p:cBhvr>
                                      <p:tavLst>
                                        <p:tav tm="0">
                                          <p:val>
                                            <p:fltVal val="0"/>
                                          </p:val>
                                        </p:tav>
                                        <p:tav tm="100000">
                                          <p:val>
                                            <p:strVal val="#ppt_w"/>
                                          </p:val>
                                        </p:tav>
                                      </p:tavLst>
                                    </p:anim>
                                    <p:anim calcmode="lin" valueType="num">
                                      <p:cBhvr>
                                        <p:cTn id="42" dur="300" fill="hold"/>
                                        <p:tgtEl>
                                          <p:spTgt spid="14"/>
                                        </p:tgtEl>
                                        <p:attrNameLst>
                                          <p:attrName>ppt_h</p:attrName>
                                        </p:attrNameLst>
                                      </p:cBhvr>
                                      <p:tavLst>
                                        <p:tav tm="0">
                                          <p:val>
                                            <p:fltVal val="0"/>
                                          </p:val>
                                        </p:tav>
                                        <p:tav tm="100000">
                                          <p:val>
                                            <p:strVal val="#ppt_h"/>
                                          </p:val>
                                        </p:tav>
                                      </p:tavLst>
                                    </p:anim>
                                    <p:animEffect transition="in" filter="fade">
                                      <p:cBhvr>
                                        <p:cTn id="43" dur="300"/>
                                        <p:tgtEl>
                                          <p:spTgt spid="14"/>
                                        </p:tgtEl>
                                      </p:cBhvr>
                                    </p:animEffect>
                                  </p:childTnLst>
                                </p:cTn>
                              </p:par>
                            </p:childTnLst>
                          </p:cTn>
                        </p:par>
                        <p:par>
                          <p:cTn id="44" fill="hold">
                            <p:stCondLst>
                              <p:cond delay="2200"/>
                            </p:stCondLst>
                            <p:childTnLst>
                              <p:par>
                                <p:cTn id="45" presetID="2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par>
                          <p:cTn id="48" fill="hold">
                            <p:stCondLst>
                              <p:cond delay="2700"/>
                            </p:stCondLst>
                            <p:childTnLst>
                              <p:par>
                                <p:cTn id="49" presetID="53" presetClass="entr" presetSubtype="16"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300" fill="hold"/>
                                        <p:tgtEl>
                                          <p:spTgt spid="17"/>
                                        </p:tgtEl>
                                        <p:attrNameLst>
                                          <p:attrName>ppt_w</p:attrName>
                                        </p:attrNameLst>
                                      </p:cBhvr>
                                      <p:tavLst>
                                        <p:tav tm="0">
                                          <p:val>
                                            <p:fltVal val="0"/>
                                          </p:val>
                                        </p:tav>
                                        <p:tav tm="100000">
                                          <p:val>
                                            <p:strVal val="#ppt_w"/>
                                          </p:val>
                                        </p:tav>
                                      </p:tavLst>
                                    </p:anim>
                                    <p:anim calcmode="lin" valueType="num">
                                      <p:cBhvr>
                                        <p:cTn id="52" dur="300" fill="hold"/>
                                        <p:tgtEl>
                                          <p:spTgt spid="17"/>
                                        </p:tgtEl>
                                        <p:attrNameLst>
                                          <p:attrName>ppt_h</p:attrName>
                                        </p:attrNameLst>
                                      </p:cBhvr>
                                      <p:tavLst>
                                        <p:tav tm="0">
                                          <p:val>
                                            <p:fltVal val="0"/>
                                          </p:val>
                                        </p:tav>
                                        <p:tav tm="100000">
                                          <p:val>
                                            <p:strVal val="#ppt_h"/>
                                          </p:val>
                                        </p:tav>
                                      </p:tavLst>
                                    </p:anim>
                                    <p:animEffect transition="in" filter="fade">
                                      <p:cBhvr>
                                        <p:cTn id="53" dur="300"/>
                                        <p:tgtEl>
                                          <p:spTgt spid="17"/>
                                        </p:tgtEl>
                                      </p:cBhvr>
                                    </p:animEffect>
                                  </p:childTnLst>
                                </p:cTn>
                              </p:par>
                            </p:childTnLst>
                          </p:cTn>
                        </p:par>
                        <p:par>
                          <p:cTn id="54" fill="hold">
                            <p:stCondLst>
                              <p:cond delay="3000"/>
                            </p:stCondLst>
                            <p:childTnLst>
                              <p:par>
                                <p:cTn id="55" presetID="22" presetClass="entr" presetSubtype="1"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up)">
                                      <p:cBhvr>
                                        <p:cTn id="57" dur="500"/>
                                        <p:tgtEl>
                                          <p:spTgt spid="12"/>
                                        </p:tgtEl>
                                      </p:cBhvr>
                                    </p:animEffect>
                                  </p:childTnLst>
                                </p:cTn>
                              </p:par>
                            </p:childTnLst>
                          </p:cTn>
                        </p:par>
                        <p:par>
                          <p:cTn id="58" fill="hold">
                            <p:stCondLst>
                              <p:cond delay="3500"/>
                            </p:stCondLst>
                            <p:childTnLst>
                              <p:par>
                                <p:cTn id="59" presetID="53" presetClass="entr" presetSubtype="16"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300" fill="hold"/>
                                        <p:tgtEl>
                                          <p:spTgt spid="20"/>
                                        </p:tgtEl>
                                        <p:attrNameLst>
                                          <p:attrName>ppt_w</p:attrName>
                                        </p:attrNameLst>
                                      </p:cBhvr>
                                      <p:tavLst>
                                        <p:tav tm="0">
                                          <p:val>
                                            <p:fltVal val="0"/>
                                          </p:val>
                                        </p:tav>
                                        <p:tav tm="100000">
                                          <p:val>
                                            <p:strVal val="#ppt_w"/>
                                          </p:val>
                                        </p:tav>
                                      </p:tavLst>
                                    </p:anim>
                                    <p:anim calcmode="lin" valueType="num">
                                      <p:cBhvr>
                                        <p:cTn id="62" dur="300" fill="hold"/>
                                        <p:tgtEl>
                                          <p:spTgt spid="20"/>
                                        </p:tgtEl>
                                        <p:attrNameLst>
                                          <p:attrName>ppt_h</p:attrName>
                                        </p:attrNameLst>
                                      </p:cBhvr>
                                      <p:tavLst>
                                        <p:tav tm="0">
                                          <p:val>
                                            <p:fltVal val="0"/>
                                          </p:val>
                                        </p:tav>
                                        <p:tav tm="100000">
                                          <p:val>
                                            <p:strVal val="#ppt_h"/>
                                          </p:val>
                                        </p:tav>
                                      </p:tavLst>
                                    </p:anim>
                                    <p:animEffect transition="in" filter="fade">
                                      <p:cBhvr>
                                        <p:cTn id="63" dur="300"/>
                                        <p:tgtEl>
                                          <p:spTgt spid="20"/>
                                        </p:tgtEl>
                                      </p:cBhvr>
                                    </p:animEffect>
                                  </p:childTnLst>
                                </p:cTn>
                              </p:par>
                            </p:childTnLst>
                          </p:cTn>
                        </p:par>
                        <p:par>
                          <p:cTn id="64" fill="hold">
                            <p:stCondLst>
                              <p:cond delay="3800"/>
                            </p:stCondLst>
                            <p:childTnLst>
                              <p:par>
                                <p:cTn id="65" presetID="22" presetClass="entr" presetSubtype="1"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up)">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物体&#10;&#10;已生成高可信度的说明">
            <a:extLst>
              <a:ext uri="{FF2B5EF4-FFF2-40B4-BE49-F238E27FC236}">
                <a16:creationId xmlns:a16="http://schemas.microsoft.com/office/drawing/2014/main" id="{F3D0BC67-E1FD-4D9E-AAC2-23CFDAB2BC59}"/>
              </a:ext>
            </a:extLst>
          </p:cNvPr>
          <p:cNvPicPr>
            <a:picLocks noChangeAspect="1"/>
          </p:cNvPicPr>
          <p:nvPr/>
        </p:nvPicPr>
        <p:blipFill rotWithShape="1">
          <a:blip r:embed="rId3">
            <a:extLst>
              <a:ext uri="{28A0092B-C50C-407E-A947-70E740481C1C}">
                <a14:useLocalDpi xmlns:a14="http://schemas.microsoft.com/office/drawing/2010/main" val="0"/>
              </a:ext>
            </a:extLst>
          </a:blip>
          <a:srcRect l="51211" t="16161" r="3011" b="49697"/>
          <a:stretch/>
        </p:blipFill>
        <p:spPr>
          <a:xfrm>
            <a:off x="1582161" y="1686990"/>
            <a:ext cx="3833058" cy="4202635"/>
          </a:xfrm>
          <a:prstGeom prst="rect">
            <a:avLst/>
          </a:prstGeom>
        </p:spPr>
      </p:pic>
      <p:pic>
        <p:nvPicPr>
          <p:cNvPr id="16" name="图片 15" descr="图片包含 物体&#10;&#10;已生成高可信度的说明">
            <a:extLst>
              <a:ext uri="{FF2B5EF4-FFF2-40B4-BE49-F238E27FC236}">
                <a16:creationId xmlns:a16="http://schemas.microsoft.com/office/drawing/2014/main" id="{267F1A17-4B15-4926-9E65-0F35302F6E33}"/>
              </a:ext>
            </a:extLst>
          </p:cNvPr>
          <p:cNvPicPr>
            <a:picLocks noChangeAspect="1"/>
          </p:cNvPicPr>
          <p:nvPr/>
        </p:nvPicPr>
        <p:blipFill rotWithShape="1">
          <a:blip r:embed="rId3">
            <a:extLst>
              <a:ext uri="{28A0092B-C50C-407E-A947-70E740481C1C}">
                <a14:useLocalDpi xmlns:a14="http://schemas.microsoft.com/office/drawing/2010/main" val="0"/>
              </a:ext>
            </a:extLst>
          </a:blip>
          <a:srcRect l="51211" t="16161" r="3011" b="49697"/>
          <a:stretch/>
        </p:blipFill>
        <p:spPr>
          <a:xfrm>
            <a:off x="6512839" y="1686990"/>
            <a:ext cx="3833058" cy="4202635"/>
          </a:xfrm>
          <a:prstGeom prst="rect">
            <a:avLst/>
          </a:prstGeom>
        </p:spPr>
      </p:pic>
      <p:sp>
        <p:nvSpPr>
          <p:cNvPr id="2" name="文本框 5">
            <a:extLst>
              <a:ext uri="{FF2B5EF4-FFF2-40B4-BE49-F238E27FC236}">
                <a16:creationId xmlns:a16="http://schemas.microsoft.com/office/drawing/2014/main" id="{C5332E74-4846-4AAE-BC58-2EFF98540D0E}"/>
              </a:ext>
            </a:extLst>
          </p:cNvPr>
          <p:cNvSpPr txBox="1"/>
          <p:nvPr/>
        </p:nvSpPr>
        <p:spPr>
          <a:xfrm>
            <a:off x="5151982" y="903137"/>
            <a:ext cx="6053138" cy="561692"/>
          </a:xfrm>
          <a:prstGeom prst="rect">
            <a:avLst/>
          </a:prstGeom>
          <a:noFill/>
        </p:spPr>
        <p:txBody>
          <a:bodyPr wrap="square" lIns="68580" tIns="34290" rIns="68580" bIns="34290" rtlCol="0">
            <a:spAutoFit/>
          </a:bodyPr>
          <a:lstStyle/>
          <a:p>
            <a:r>
              <a:rPr lang="zh-CN" altLang="en-US" sz="3200" b="1" dirty="0">
                <a:solidFill>
                  <a:schemeClr val="bg1"/>
                </a:solidFill>
                <a:cs typeface="+mn-ea"/>
                <a:sym typeface="+mn-lt"/>
              </a:rPr>
              <a:t>政治审查</a:t>
            </a:r>
          </a:p>
        </p:txBody>
      </p:sp>
      <p:sp>
        <p:nvSpPr>
          <p:cNvPr id="5" name="Oval 5">
            <a:extLst>
              <a:ext uri="{FF2B5EF4-FFF2-40B4-BE49-F238E27FC236}">
                <a16:creationId xmlns:a16="http://schemas.microsoft.com/office/drawing/2014/main" id="{0B7FD508-2578-49AD-B54E-E4F4A1E6018B}"/>
              </a:ext>
            </a:extLst>
          </p:cNvPr>
          <p:cNvSpPr>
            <a:spLocks noChangeArrowheads="1"/>
          </p:cNvSpPr>
          <p:nvPr/>
        </p:nvSpPr>
        <p:spPr bwMode="gray">
          <a:xfrm>
            <a:off x="1162136" y="1242668"/>
            <a:ext cx="1183595" cy="1183595"/>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a:extLst/>
        </p:spPr>
        <p:txBody>
          <a:bodyPr vert="horz" wrap="square" lIns="68571" tIns="34285" rIns="68571" bIns="34285" numCol="1" anchor="t" anchorCtr="0" compatLnSpc="1">
            <a:prstTxWarp prst="textNoShape">
              <a:avLst/>
            </a:prstTxWarp>
          </a:bodyPr>
          <a:lstStyle/>
          <a:p>
            <a:r>
              <a:rPr lang="zh-CN" altLang="en-US" sz="2400" b="1" kern="0" dirty="0">
                <a:solidFill>
                  <a:srgbClr val="FF0000"/>
                </a:solidFill>
                <a:cs typeface="+mn-ea"/>
                <a:sym typeface="+mn-lt"/>
              </a:rPr>
              <a:t>主要内容 </a:t>
            </a:r>
          </a:p>
        </p:txBody>
      </p:sp>
      <p:sp>
        <p:nvSpPr>
          <p:cNvPr id="6" name="Oval 6">
            <a:extLst>
              <a:ext uri="{FF2B5EF4-FFF2-40B4-BE49-F238E27FC236}">
                <a16:creationId xmlns:a16="http://schemas.microsoft.com/office/drawing/2014/main" id="{33A7145F-6C7B-4C3D-AEE4-6706026EF858}"/>
              </a:ext>
            </a:extLst>
          </p:cNvPr>
          <p:cNvSpPr>
            <a:spLocks noChangeArrowheads="1"/>
          </p:cNvSpPr>
          <p:nvPr/>
        </p:nvSpPr>
        <p:spPr bwMode="gray">
          <a:xfrm>
            <a:off x="9396488" y="1242668"/>
            <a:ext cx="1183595" cy="1183595"/>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a:extLst/>
        </p:spPr>
        <p:txBody>
          <a:bodyPr vert="horz" wrap="square" lIns="68571" tIns="34285" rIns="68571" bIns="34285" numCol="1" anchor="t" anchorCtr="0" compatLnSpc="1">
            <a:prstTxWarp prst="textNoShape">
              <a:avLst/>
            </a:prstTxWarp>
          </a:bodyPr>
          <a:lstStyle/>
          <a:p>
            <a:r>
              <a:rPr lang="zh-CN" altLang="en-US" sz="2400" b="1" kern="0" dirty="0">
                <a:solidFill>
                  <a:srgbClr val="FF0000"/>
                </a:solidFill>
                <a:cs typeface="+mn-ea"/>
                <a:sym typeface="+mn-lt"/>
              </a:rPr>
              <a:t>基本方法</a:t>
            </a:r>
          </a:p>
        </p:txBody>
      </p:sp>
      <p:sp>
        <p:nvSpPr>
          <p:cNvPr id="7" name="TextBox 18">
            <a:extLst>
              <a:ext uri="{FF2B5EF4-FFF2-40B4-BE49-F238E27FC236}">
                <a16:creationId xmlns:a16="http://schemas.microsoft.com/office/drawing/2014/main" id="{E91EC364-57F5-45C0-9FAB-0823CF939810}"/>
              </a:ext>
            </a:extLst>
          </p:cNvPr>
          <p:cNvSpPr txBox="1"/>
          <p:nvPr/>
        </p:nvSpPr>
        <p:spPr>
          <a:xfrm>
            <a:off x="1988120" y="2357146"/>
            <a:ext cx="3021140" cy="3208571"/>
          </a:xfrm>
          <a:prstGeom prst="rect">
            <a:avLst/>
          </a:prstGeom>
          <a:noFill/>
        </p:spPr>
        <p:txBody>
          <a:bodyPr wrap="square" rtlCol="0">
            <a:spAutoFit/>
          </a:bodyPr>
          <a:lstStyle/>
          <a:p>
            <a:pPr algn="just">
              <a:lnSpc>
                <a:spcPct val="125000"/>
              </a:lnSpc>
            </a:pPr>
            <a:r>
              <a:rPr lang="en-US" altLang="zh-CN" dirty="0">
                <a:cs typeface="+mn-ea"/>
                <a:sym typeface="+mn-lt"/>
              </a:rPr>
              <a:t>1</a:t>
            </a:r>
            <a:r>
              <a:rPr lang="zh-CN" altLang="en-US" dirty="0">
                <a:cs typeface="+mn-ea"/>
                <a:sym typeface="+mn-lt"/>
              </a:rPr>
              <a:t>、对党的理论和路线、方针、政策的态度；</a:t>
            </a:r>
          </a:p>
          <a:p>
            <a:pPr algn="just">
              <a:lnSpc>
                <a:spcPct val="125000"/>
              </a:lnSpc>
            </a:pPr>
            <a:r>
              <a:rPr lang="en-US" altLang="zh-CN" dirty="0">
                <a:cs typeface="+mn-ea"/>
                <a:sym typeface="+mn-lt"/>
              </a:rPr>
              <a:t>2</a:t>
            </a:r>
            <a:r>
              <a:rPr lang="zh-CN" altLang="en-US" dirty="0">
                <a:cs typeface="+mn-ea"/>
                <a:sym typeface="+mn-lt"/>
              </a:rPr>
              <a:t>、政治历史和重大政治斗争中的表现；</a:t>
            </a:r>
          </a:p>
          <a:p>
            <a:pPr algn="just">
              <a:lnSpc>
                <a:spcPct val="125000"/>
              </a:lnSpc>
            </a:pPr>
            <a:r>
              <a:rPr lang="en-US" altLang="zh-CN" dirty="0">
                <a:cs typeface="+mn-ea"/>
                <a:sym typeface="+mn-lt"/>
              </a:rPr>
              <a:t>3</a:t>
            </a:r>
            <a:r>
              <a:rPr lang="zh-CN" altLang="en-US" dirty="0">
                <a:cs typeface="+mn-ea"/>
                <a:sym typeface="+mn-lt"/>
              </a:rPr>
              <a:t>、遵纪守法和遵守社会公德情况；</a:t>
            </a:r>
          </a:p>
          <a:p>
            <a:pPr algn="just">
              <a:lnSpc>
                <a:spcPct val="125000"/>
              </a:lnSpc>
            </a:pPr>
            <a:r>
              <a:rPr lang="en-US" altLang="zh-CN" dirty="0">
                <a:cs typeface="+mn-ea"/>
                <a:sym typeface="+mn-lt"/>
              </a:rPr>
              <a:t>4</a:t>
            </a:r>
            <a:r>
              <a:rPr lang="zh-CN" altLang="en-US" dirty="0">
                <a:cs typeface="+mn-ea"/>
                <a:sym typeface="+mn-lt"/>
              </a:rPr>
              <a:t>、直系亲属和本人关系密切的主要社会关系的政治情况。</a:t>
            </a:r>
            <a:endParaRPr lang="en-US" altLang="zh-CN" dirty="0">
              <a:cs typeface="+mn-ea"/>
              <a:sym typeface="+mn-lt"/>
            </a:endParaRPr>
          </a:p>
        </p:txBody>
      </p:sp>
      <p:sp>
        <p:nvSpPr>
          <p:cNvPr id="8" name="TextBox 23">
            <a:extLst>
              <a:ext uri="{FF2B5EF4-FFF2-40B4-BE49-F238E27FC236}">
                <a16:creationId xmlns:a16="http://schemas.microsoft.com/office/drawing/2014/main" id="{B28DBE73-F5D9-431B-A667-E26E5F0AD299}"/>
              </a:ext>
            </a:extLst>
          </p:cNvPr>
          <p:cNvSpPr txBox="1"/>
          <p:nvPr/>
        </p:nvSpPr>
        <p:spPr>
          <a:xfrm>
            <a:off x="6981212" y="2357146"/>
            <a:ext cx="2896312" cy="2862322"/>
          </a:xfrm>
          <a:prstGeom prst="rect">
            <a:avLst/>
          </a:prstGeom>
          <a:noFill/>
        </p:spPr>
        <p:txBody>
          <a:bodyPr wrap="square" rtlCol="0">
            <a:spAutoFit/>
          </a:bodyPr>
          <a:lstStyle>
            <a:defPPr>
              <a:defRPr lang="zh-CN"/>
            </a:defPPr>
            <a:lvl1pPr algn="just">
              <a:lnSpc>
                <a:spcPct val="125000"/>
              </a:lnSpc>
              <a:defRPr sz="1400">
                <a:latin typeface="微软雅黑" pitchFamily="34" charset="-122"/>
                <a:ea typeface="微软雅黑" pitchFamily="34" charset="-122"/>
              </a:defRPr>
            </a:lvl1pPr>
          </a:lstStyle>
          <a:p>
            <a:r>
              <a:rPr lang="en-US" altLang="zh-CN" sz="1800" dirty="0">
                <a:latin typeface="+mn-lt"/>
                <a:ea typeface="+mn-ea"/>
                <a:cs typeface="+mn-ea"/>
                <a:sym typeface="+mn-lt"/>
              </a:rPr>
              <a:t>1</a:t>
            </a:r>
            <a:r>
              <a:rPr lang="zh-CN" altLang="en-US" sz="1800" dirty="0">
                <a:latin typeface="+mn-lt"/>
                <a:ea typeface="+mn-ea"/>
                <a:cs typeface="+mn-ea"/>
                <a:sym typeface="+mn-lt"/>
              </a:rPr>
              <a:t>、同本人谈话、查阅有关档案材料、找有关单位和人员了解情况以及必要</a:t>
            </a:r>
          </a:p>
          <a:p>
            <a:r>
              <a:rPr lang="zh-CN" altLang="en-US" sz="1800" dirty="0">
                <a:latin typeface="+mn-lt"/>
                <a:ea typeface="+mn-ea"/>
                <a:cs typeface="+mn-ea"/>
                <a:sym typeface="+mn-lt"/>
              </a:rPr>
              <a:t>的函调或外调</a:t>
            </a:r>
          </a:p>
          <a:p>
            <a:r>
              <a:rPr lang="en-US" altLang="zh-CN" sz="1800" dirty="0">
                <a:latin typeface="+mn-lt"/>
                <a:ea typeface="+mn-ea"/>
                <a:cs typeface="+mn-ea"/>
                <a:sym typeface="+mn-lt"/>
              </a:rPr>
              <a:t>2</a:t>
            </a:r>
            <a:r>
              <a:rPr lang="zh-CN" altLang="en-US" sz="1800" dirty="0">
                <a:latin typeface="+mn-lt"/>
                <a:ea typeface="+mn-ea"/>
                <a:cs typeface="+mn-ea"/>
                <a:sym typeface="+mn-lt"/>
              </a:rPr>
              <a:t>、对流动人员中的发展对象进行政治审查时还应当征求其户籍所在地和居</a:t>
            </a:r>
          </a:p>
          <a:p>
            <a:r>
              <a:rPr lang="zh-CN" altLang="en-US" sz="1800" dirty="0">
                <a:latin typeface="+mn-lt"/>
                <a:ea typeface="+mn-ea"/>
                <a:cs typeface="+mn-ea"/>
                <a:sym typeface="+mn-lt"/>
              </a:rPr>
              <a:t>住地党组织的意见</a:t>
            </a:r>
            <a:endParaRPr lang="en-US" altLang="zh-CN" sz="1800" dirty="0">
              <a:latin typeface="+mn-lt"/>
              <a:ea typeface="+mn-ea"/>
              <a:cs typeface="+mn-ea"/>
              <a:sym typeface="+mn-lt"/>
            </a:endParaRPr>
          </a:p>
        </p:txBody>
      </p:sp>
    </p:spTree>
    <p:extLst>
      <p:ext uri="{BB962C8B-B14F-4D97-AF65-F5344CB8AC3E}">
        <p14:creationId xmlns:p14="http://schemas.microsoft.com/office/powerpoint/2010/main" val="38747547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heel(1)">
                                      <p:cBhvr>
                                        <p:cTn id="15" dur="2000"/>
                                        <p:tgtEl>
                                          <p:spTgt spid="17"/>
                                        </p:tgtEl>
                                      </p:cBhvr>
                                    </p:animEffect>
                                  </p:childTnLst>
                                </p:cTn>
                              </p:par>
                            </p:childTnLst>
                          </p:cTn>
                        </p:par>
                        <p:par>
                          <p:cTn id="16" fill="hold">
                            <p:stCondLst>
                              <p:cond delay="3000"/>
                            </p:stCondLst>
                            <p:childTnLst>
                              <p:par>
                                <p:cTn id="17" presetID="18" presetClass="entr" presetSubtype="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Right)">
                                      <p:cBhvr>
                                        <p:cTn id="19" dur="750"/>
                                        <p:tgtEl>
                                          <p:spTgt spid="7"/>
                                        </p:tgtEl>
                                      </p:cBhvr>
                                    </p:animEffect>
                                  </p:childTnLst>
                                </p:cTn>
                              </p:par>
                            </p:childTnLst>
                          </p:cTn>
                        </p:par>
                        <p:par>
                          <p:cTn id="20" fill="hold">
                            <p:stCondLst>
                              <p:cond delay="3750"/>
                            </p:stCondLst>
                            <p:childTnLst>
                              <p:par>
                                <p:cTn id="21" presetID="14"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par>
                          <p:cTn id="24" fill="hold">
                            <p:stCondLst>
                              <p:cond delay="4250"/>
                            </p:stCondLst>
                            <p:childTnLst>
                              <p:par>
                                <p:cTn id="25" presetID="21"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2000"/>
                                        <p:tgtEl>
                                          <p:spTgt spid="16"/>
                                        </p:tgtEl>
                                      </p:cBhvr>
                                    </p:animEffect>
                                  </p:childTnLst>
                                </p:cTn>
                              </p:par>
                            </p:childTnLst>
                          </p:cTn>
                        </p:par>
                        <p:par>
                          <p:cTn id="28" fill="hold">
                            <p:stCondLst>
                              <p:cond delay="6250"/>
                            </p:stCondLst>
                            <p:childTnLst>
                              <p:par>
                                <p:cTn id="29" presetID="18" presetClass="entr" presetSubtype="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strips(downRight)">
                                      <p:cBhvr>
                                        <p:cTn id="31"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a:extLst>
              <a:ext uri="{FF2B5EF4-FFF2-40B4-BE49-F238E27FC236}">
                <a16:creationId xmlns:a16="http://schemas.microsoft.com/office/drawing/2014/main" id="{AFC6F4B3-06A7-4B00-B96D-ACA43328D097}"/>
              </a:ext>
            </a:extLst>
          </p:cNvPr>
          <p:cNvSpPr txBox="1"/>
          <p:nvPr/>
        </p:nvSpPr>
        <p:spPr>
          <a:xfrm>
            <a:off x="3665221" y="3383865"/>
            <a:ext cx="5598622" cy="992579"/>
          </a:xfrm>
          <a:prstGeom prst="rect">
            <a:avLst/>
          </a:prstGeom>
          <a:noFill/>
        </p:spPr>
        <p:txBody>
          <a:bodyPr wrap="square" lIns="68580" tIns="34290" rIns="68580" bIns="34290" rtlCol="0">
            <a:spAutoFit/>
          </a:bodyPr>
          <a:lstStyle/>
          <a:p>
            <a:pPr algn="ctr"/>
            <a:r>
              <a:rPr lang="zh-CN" altLang="en-US" sz="6000" b="1" dirty="0">
                <a:solidFill>
                  <a:srgbClr val="C00000"/>
                </a:solidFill>
                <a:effectLst>
                  <a:reflection blurRad="6350" stA="55000" endA="300" endPos="45500" dir="5400000" sy="-100000" algn="bl" rotWithShape="0"/>
                </a:effectLst>
                <a:cs typeface="+mn-ea"/>
                <a:sym typeface="+mn-lt"/>
              </a:rPr>
              <a:t>预备党员的接收</a:t>
            </a:r>
          </a:p>
        </p:txBody>
      </p:sp>
      <p:pic>
        <p:nvPicPr>
          <p:cNvPr id="3" name="图片 802">
            <a:extLst>
              <a:ext uri="{FF2B5EF4-FFF2-40B4-BE49-F238E27FC236}">
                <a16:creationId xmlns:a16="http://schemas.microsoft.com/office/drawing/2014/main" id="{E5D9D7A9-5020-46B6-8DF7-C4BA14D925E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51595" y="2026153"/>
            <a:ext cx="1512886" cy="94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11">
            <a:extLst>
              <a:ext uri="{FF2B5EF4-FFF2-40B4-BE49-F238E27FC236}">
                <a16:creationId xmlns:a16="http://schemas.microsoft.com/office/drawing/2014/main" id="{7E18C6DD-5352-4650-B970-B1064238769C}"/>
              </a:ext>
            </a:extLst>
          </p:cNvPr>
          <p:cNvSpPr txBox="1"/>
          <p:nvPr/>
        </p:nvSpPr>
        <p:spPr>
          <a:xfrm>
            <a:off x="4582859" y="1894551"/>
            <a:ext cx="4334621" cy="1084912"/>
          </a:xfrm>
          <a:prstGeom prst="rect">
            <a:avLst/>
          </a:prstGeom>
          <a:noFill/>
        </p:spPr>
        <p:txBody>
          <a:bodyPr wrap="square" lIns="68580" tIns="34290" rIns="68580" bIns="34290" rtlCol="0">
            <a:spAutoFit/>
          </a:bodyPr>
          <a:lstStyle/>
          <a:p>
            <a:pPr algn="ctr"/>
            <a:r>
              <a:rPr lang="zh-CN" altLang="en-US" sz="6600" b="1" dirty="0">
                <a:solidFill>
                  <a:srgbClr val="C00000"/>
                </a:solidFill>
                <a:effectLst>
                  <a:reflection blurRad="6350" stA="50000" endA="300" endPos="50000" dist="60007" dir="5400000" sy="-100000" algn="bl" rotWithShape="0"/>
                </a:effectLst>
                <a:cs typeface="+mn-ea"/>
                <a:sym typeface="+mn-lt"/>
              </a:rPr>
              <a:t>第三部分</a:t>
            </a:r>
          </a:p>
        </p:txBody>
      </p:sp>
    </p:spTree>
    <p:extLst>
      <p:ext uri="{BB962C8B-B14F-4D97-AF65-F5344CB8AC3E}">
        <p14:creationId xmlns:p14="http://schemas.microsoft.com/office/powerpoint/2010/main" val="176343514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anim calcmode="lin" valueType="num">
                                      <p:cBhvr>
                                        <p:cTn id="21" dur="500" fill="hold"/>
                                        <p:tgtEl>
                                          <p:spTgt spid="2"/>
                                        </p:tgtEl>
                                        <p:attrNameLst>
                                          <p:attrName>ppt_x</p:attrName>
                                        </p:attrNameLst>
                                      </p:cBhvr>
                                      <p:tavLst>
                                        <p:tav tm="0">
                                          <p:val>
                                            <p:strVal val="#ppt_x"/>
                                          </p:val>
                                        </p:tav>
                                        <p:tav tm="100000">
                                          <p:val>
                                            <p:strVal val="#ppt_x"/>
                                          </p:val>
                                        </p:tav>
                                      </p:tavLst>
                                    </p:anim>
                                    <p:anim calcmode="lin" valueType="num">
                                      <p:cBhvr>
                                        <p:cTn id="22"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EC94E82E-980D-49ED-833B-17CEE6862701}"/>
              </a:ext>
            </a:extLst>
          </p:cNvPr>
          <p:cNvSpPr txBox="1"/>
          <p:nvPr/>
        </p:nvSpPr>
        <p:spPr>
          <a:xfrm>
            <a:off x="2782733" y="2311993"/>
            <a:ext cx="7175221" cy="453791"/>
          </a:xfrm>
          <a:prstGeom prst="rect">
            <a:avLst/>
          </a:prstGeom>
          <a:noFill/>
        </p:spPr>
        <p:txBody>
          <a:bodyPr wrap="square" lIns="86371" tIns="43186" rIns="86371" bIns="43186" rtlCol="0">
            <a:spAutoFit/>
          </a:bodyPr>
          <a:lstStyle/>
          <a:p>
            <a:pPr>
              <a:lnSpc>
                <a:spcPct val="150000"/>
              </a:lnSpc>
            </a:pPr>
            <a:r>
              <a:rPr lang="en-US" altLang="zh-CN" dirty="0">
                <a:cs typeface="+mn-ea"/>
                <a:sym typeface="+mn-lt"/>
              </a:rPr>
              <a:t>1</a:t>
            </a:r>
            <a:r>
              <a:rPr lang="zh-CN" altLang="en-US" dirty="0">
                <a:cs typeface="+mn-ea"/>
                <a:sym typeface="+mn-lt"/>
              </a:rPr>
              <a:t>、经基层党委预审合格的发展对象由支部委员会提交支部大会讨论；</a:t>
            </a:r>
            <a:endParaRPr lang="en-US" altLang="zh-CN" dirty="0">
              <a:cs typeface="+mn-ea"/>
              <a:sym typeface="+mn-lt"/>
            </a:endParaRPr>
          </a:p>
        </p:txBody>
      </p:sp>
      <p:sp>
        <p:nvSpPr>
          <p:cNvPr id="3" name="TextBox 11">
            <a:extLst>
              <a:ext uri="{FF2B5EF4-FFF2-40B4-BE49-F238E27FC236}">
                <a16:creationId xmlns:a16="http://schemas.microsoft.com/office/drawing/2014/main" id="{67A0F531-6A6D-4209-A384-13ED619B49A4}"/>
              </a:ext>
            </a:extLst>
          </p:cNvPr>
          <p:cNvSpPr txBox="1"/>
          <p:nvPr/>
        </p:nvSpPr>
        <p:spPr>
          <a:xfrm>
            <a:off x="2782733" y="2922813"/>
            <a:ext cx="7175220" cy="869289"/>
          </a:xfrm>
          <a:prstGeom prst="rect">
            <a:avLst/>
          </a:prstGeom>
          <a:noFill/>
        </p:spPr>
        <p:txBody>
          <a:bodyPr wrap="square" lIns="86371" tIns="43186" rIns="86371" bIns="43186" rtlCol="0">
            <a:spAutoFit/>
          </a:bodyPr>
          <a:lstStyle/>
          <a:p>
            <a:pPr>
              <a:lnSpc>
                <a:spcPct val="150000"/>
              </a:lnSpc>
            </a:pPr>
            <a:r>
              <a:rPr lang="en-US" altLang="zh-CN" dirty="0">
                <a:cs typeface="+mn-ea"/>
                <a:sym typeface="+mn-lt"/>
              </a:rPr>
              <a:t>2</a:t>
            </a:r>
            <a:r>
              <a:rPr lang="zh-CN" altLang="en-US" dirty="0">
                <a:cs typeface="+mn-ea"/>
                <a:sym typeface="+mn-lt"/>
              </a:rPr>
              <a:t>、基层党委再次进行审查，审查结果以书面形式通知党支部，并向审查合格的发展对象发放</a:t>
            </a:r>
            <a:r>
              <a:rPr lang="en-US" altLang="zh-CN" dirty="0">
                <a:cs typeface="+mn-ea"/>
                <a:sym typeface="+mn-lt"/>
              </a:rPr>
              <a:t>《</a:t>
            </a:r>
            <a:r>
              <a:rPr lang="zh-CN" altLang="en-US" dirty="0">
                <a:cs typeface="+mn-ea"/>
                <a:sym typeface="+mn-lt"/>
              </a:rPr>
              <a:t>中国共产党入党志愿书</a:t>
            </a:r>
            <a:r>
              <a:rPr lang="en-US" altLang="zh-CN" dirty="0">
                <a:cs typeface="+mn-ea"/>
                <a:sym typeface="+mn-lt"/>
              </a:rPr>
              <a:t>》</a:t>
            </a:r>
            <a:r>
              <a:rPr lang="zh-CN" altLang="en-US" dirty="0">
                <a:cs typeface="+mn-ea"/>
                <a:sym typeface="+mn-lt"/>
              </a:rPr>
              <a:t>；</a:t>
            </a:r>
            <a:endParaRPr lang="en-US" altLang="zh-CN" dirty="0">
              <a:cs typeface="+mn-ea"/>
              <a:sym typeface="+mn-lt"/>
            </a:endParaRPr>
          </a:p>
        </p:txBody>
      </p:sp>
      <p:sp>
        <p:nvSpPr>
          <p:cNvPr id="4" name="TextBox 13">
            <a:extLst>
              <a:ext uri="{FF2B5EF4-FFF2-40B4-BE49-F238E27FC236}">
                <a16:creationId xmlns:a16="http://schemas.microsoft.com/office/drawing/2014/main" id="{98F418BF-3688-4AC5-8E57-DAEB1BA9C13C}"/>
              </a:ext>
            </a:extLst>
          </p:cNvPr>
          <p:cNvSpPr txBox="1"/>
          <p:nvPr/>
        </p:nvSpPr>
        <p:spPr>
          <a:xfrm>
            <a:off x="2782733" y="3949131"/>
            <a:ext cx="7175220" cy="869289"/>
          </a:xfrm>
          <a:prstGeom prst="rect">
            <a:avLst/>
          </a:prstGeom>
          <a:noFill/>
        </p:spPr>
        <p:txBody>
          <a:bodyPr wrap="square" lIns="86371" tIns="43186" rIns="86371" bIns="43186" rtlCol="0">
            <a:spAutoFit/>
          </a:bodyPr>
          <a:lstStyle/>
          <a:p>
            <a:pPr>
              <a:lnSpc>
                <a:spcPct val="150000"/>
              </a:lnSpc>
            </a:pPr>
            <a:r>
              <a:rPr lang="en-US" altLang="zh-CN" dirty="0">
                <a:cs typeface="+mn-ea"/>
                <a:sym typeface="+mn-lt"/>
              </a:rPr>
              <a:t>3</a:t>
            </a:r>
            <a:r>
              <a:rPr lang="zh-CN" altLang="en-US" dirty="0">
                <a:cs typeface="+mn-ea"/>
                <a:sym typeface="+mn-lt"/>
              </a:rPr>
              <a:t>、支部委员会应当对发展对象进行严格审查，经集体讨论认为合格后，报具有审批权限的基层党委预审。</a:t>
            </a:r>
          </a:p>
        </p:txBody>
      </p:sp>
      <p:sp>
        <p:nvSpPr>
          <p:cNvPr id="5" name="文本框 5">
            <a:extLst>
              <a:ext uri="{FF2B5EF4-FFF2-40B4-BE49-F238E27FC236}">
                <a16:creationId xmlns:a16="http://schemas.microsoft.com/office/drawing/2014/main" id="{998D3163-E840-4024-B65B-AF923C2D07DF}"/>
              </a:ext>
            </a:extLst>
          </p:cNvPr>
          <p:cNvSpPr txBox="1"/>
          <p:nvPr/>
        </p:nvSpPr>
        <p:spPr>
          <a:xfrm>
            <a:off x="4470754" y="857900"/>
            <a:ext cx="3993142" cy="561692"/>
          </a:xfrm>
          <a:prstGeom prst="rect">
            <a:avLst/>
          </a:prstGeom>
          <a:noFill/>
        </p:spPr>
        <p:txBody>
          <a:bodyPr wrap="square" lIns="68580" tIns="34290" rIns="68580" bIns="34290" rtlCol="0">
            <a:spAutoFit/>
          </a:bodyPr>
          <a:lstStyle/>
          <a:p>
            <a:r>
              <a:rPr lang="zh-CN" altLang="en-US" sz="3200" b="1" dirty="0">
                <a:solidFill>
                  <a:schemeClr val="bg1"/>
                </a:solidFill>
                <a:cs typeface="+mn-ea"/>
                <a:sym typeface="+mn-lt"/>
              </a:rPr>
              <a:t>发展对象严格审查</a:t>
            </a:r>
          </a:p>
        </p:txBody>
      </p:sp>
    </p:spTree>
    <p:extLst>
      <p:ext uri="{BB962C8B-B14F-4D97-AF65-F5344CB8AC3E}">
        <p14:creationId xmlns:p14="http://schemas.microsoft.com/office/powerpoint/2010/main" val="26682248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750"/>
                                        <p:tgtEl>
                                          <p:spTgt spid="2"/>
                                        </p:tgtEl>
                                      </p:cBhvr>
                                    </p:animEffect>
                                  </p:childTnLst>
                                </p:cTn>
                              </p:par>
                            </p:childTnLst>
                          </p:cTn>
                        </p:par>
                        <p:par>
                          <p:cTn id="12" fill="hold">
                            <p:stCondLst>
                              <p:cond delay="125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750"/>
                                        <p:tgtEl>
                                          <p:spTgt spid="3"/>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物体&#10;&#10;已生成高可信度的说明">
            <a:extLst>
              <a:ext uri="{FF2B5EF4-FFF2-40B4-BE49-F238E27FC236}">
                <a16:creationId xmlns:a16="http://schemas.microsoft.com/office/drawing/2014/main" id="{07A24655-4A5D-487F-B2D4-72FE74EF5F05}"/>
              </a:ext>
            </a:extLst>
          </p:cNvPr>
          <p:cNvPicPr>
            <a:picLocks noChangeAspect="1"/>
          </p:cNvPicPr>
          <p:nvPr/>
        </p:nvPicPr>
        <p:blipFill rotWithShape="1">
          <a:blip r:embed="rId3">
            <a:extLst>
              <a:ext uri="{28A0092B-C50C-407E-A947-70E740481C1C}">
                <a14:useLocalDpi xmlns:a14="http://schemas.microsoft.com/office/drawing/2010/main" val="0"/>
              </a:ext>
            </a:extLst>
          </a:blip>
          <a:srcRect l="51211" t="16161" r="3011" b="49697"/>
          <a:stretch/>
        </p:blipFill>
        <p:spPr>
          <a:xfrm>
            <a:off x="6118577" y="1672476"/>
            <a:ext cx="4644468" cy="4202635"/>
          </a:xfrm>
          <a:prstGeom prst="rect">
            <a:avLst/>
          </a:prstGeom>
        </p:spPr>
      </p:pic>
      <p:pic>
        <p:nvPicPr>
          <p:cNvPr id="7" name="图片 6" descr="图片包含 物体&#10;&#10;已生成高可信度的说明">
            <a:extLst>
              <a:ext uri="{FF2B5EF4-FFF2-40B4-BE49-F238E27FC236}">
                <a16:creationId xmlns:a16="http://schemas.microsoft.com/office/drawing/2014/main" id="{E59D30CB-7BF7-48B1-A9A3-43B6468A2C93}"/>
              </a:ext>
            </a:extLst>
          </p:cNvPr>
          <p:cNvPicPr>
            <a:picLocks noChangeAspect="1"/>
          </p:cNvPicPr>
          <p:nvPr/>
        </p:nvPicPr>
        <p:blipFill rotWithShape="1">
          <a:blip r:embed="rId3">
            <a:extLst>
              <a:ext uri="{28A0092B-C50C-407E-A947-70E740481C1C}">
                <a14:useLocalDpi xmlns:a14="http://schemas.microsoft.com/office/drawing/2010/main" val="0"/>
              </a:ext>
            </a:extLst>
          </a:blip>
          <a:srcRect l="51211" t="16161" r="3011" b="49697"/>
          <a:stretch/>
        </p:blipFill>
        <p:spPr>
          <a:xfrm>
            <a:off x="1474109" y="1672476"/>
            <a:ext cx="4644468" cy="4202635"/>
          </a:xfrm>
          <a:prstGeom prst="rect">
            <a:avLst/>
          </a:prstGeom>
        </p:spPr>
      </p:pic>
      <p:sp>
        <p:nvSpPr>
          <p:cNvPr id="2" name="文本框 5">
            <a:extLst>
              <a:ext uri="{FF2B5EF4-FFF2-40B4-BE49-F238E27FC236}">
                <a16:creationId xmlns:a16="http://schemas.microsoft.com/office/drawing/2014/main" id="{5BB54E3D-EC20-4E6E-9D9A-68A60382ADEB}"/>
              </a:ext>
            </a:extLst>
          </p:cNvPr>
          <p:cNvSpPr txBox="1"/>
          <p:nvPr/>
        </p:nvSpPr>
        <p:spPr>
          <a:xfrm>
            <a:off x="4483563" y="800852"/>
            <a:ext cx="6053138" cy="561692"/>
          </a:xfrm>
          <a:prstGeom prst="rect">
            <a:avLst/>
          </a:prstGeom>
          <a:noFill/>
        </p:spPr>
        <p:txBody>
          <a:bodyPr wrap="square" lIns="68580" tIns="34290" rIns="68580" bIns="34290" rtlCol="0">
            <a:spAutoFit/>
          </a:bodyPr>
          <a:lstStyle/>
          <a:p>
            <a:r>
              <a:rPr lang="zh-CN" altLang="en-US" sz="3200" b="1" dirty="0">
                <a:solidFill>
                  <a:schemeClr val="bg1"/>
                </a:solidFill>
              </a:rPr>
              <a:t>支部大会主要程序</a:t>
            </a:r>
          </a:p>
        </p:txBody>
      </p:sp>
      <p:sp>
        <p:nvSpPr>
          <p:cNvPr id="3" name="矩形 2">
            <a:extLst>
              <a:ext uri="{FF2B5EF4-FFF2-40B4-BE49-F238E27FC236}">
                <a16:creationId xmlns:a16="http://schemas.microsoft.com/office/drawing/2014/main" id="{F1D95F8E-9302-4189-93A1-082D386AD38E}"/>
              </a:ext>
            </a:extLst>
          </p:cNvPr>
          <p:cNvSpPr/>
          <p:nvPr/>
        </p:nvSpPr>
        <p:spPr>
          <a:xfrm>
            <a:off x="1701053" y="2137224"/>
            <a:ext cx="4190581" cy="6488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C0000"/>
                </a:solidFill>
              </a:rPr>
              <a:t>介绍基本情况</a:t>
            </a:r>
            <a:endParaRPr lang="zh-CN" altLang="en-US" sz="1400" b="1" dirty="0">
              <a:solidFill>
                <a:srgbClr val="CC0000"/>
              </a:solidFill>
            </a:endParaRPr>
          </a:p>
        </p:txBody>
      </p:sp>
      <p:sp>
        <p:nvSpPr>
          <p:cNvPr id="4" name="矩形 3">
            <a:extLst>
              <a:ext uri="{FF2B5EF4-FFF2-40B4-BE49-F238E27FC236}">
                <a16:creationId xmlns:a16="http://schemas.microsoft.com/office/drawing/2014/main" id="{7EC5EA3E-A4C8-4B93-82C1-05FC58FD6932}"/>
              </a:ext>
            </a:extLst>
          </p:cNvPr>
          <p:cNvSpPr/>
          <p:nvPr/>
        </p:nvSpPr>
        <p:spPr>
          <a:xfrm>
            <a:off x="1701053" y="2586667"/>
            <a:ext cx="4190581" cy="289794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50000"/>
              </a:lnSpc>
              <a:buClr>
                <a:srgbClr val="CC0000"/>
              </a:buClr>
              <a:buFont typeface="Wingdings" pitchFamily="2" charset="2"/>
              <a:buChar char="Ø"/>
            </a:pPr>
            <a:r>
              <a:rPr lang="zh-CN" altLang="en-US" sz="1600" dirty="0">
                <a:solidFill>
                  <a:schemeClr val="tx1"/>
                </a:solidFill>
              </a:rPr>
              <a:t>发展对象汇报对党的认识、入党动机、本人履历。家庭和主要社会关系情况，以及需向党组织说明的问题。</a:t>
            </a:r>
          </a:p>
          <a:p>
            <a:pPr marL="285750" indent="-285750">
              <a:lnSpc>
                <a:spcPct val="150000"/>
              </a:lnSpc>
              <a:buClr>
                <a:srgbClr val="CC0000"/>
              </a:buClr>
              <a:buFont typeface="Wingdings" pitchFamily="2" charset="2"/>
              <a:buChar char="Ø"/>
            </a:pPr>
            <a:r>
              <a:rPr lang="zh-CN" altLang="en-US" sz="1600" dirty="0">
                <a:solidFill>
                  <a:schemeClr val="tx1"/>
                </a:solidFill>
              </a:rPr>
              <a:t>入党介绍人介绍发展对象有关情况，并对其能否入党标明意见。</a:t>
            </a:r>
          </a:p>
          <a:p>
            <a:pPr marL="285750" indent="-285750">
              <a:lnSpc>
                <a:spcPct val="150000"/>
              </a:lnSpc>
              <a:buClr>
                <a:srgbClr val="CC0000"/>
              </a:buClr>
              <a:buFont typeface="Wingdings" pitchFamily="2" charset="2"/>
              <a:buChar char="Ø"/>
            </a:pPr>
            <a:r>
              <a:rPr lang="zh-CN" altLang="en-US" sz="1600" dirty="0">
                <a:solidFill>
                  <a:schemeClr val="tx1"/>
                </a:solidFill>
              </a:rPr>
              <a:t>支部委员会报告对发展对象的审查情况。</a:t>
            </a:r>
            <a:endParaRPr lang="en-US" altLang="zh-CN" sz="1600" dirty="0">
              <a:solidFill>
                <a:schemeClr val="tx1"/>
              </a:solidFill>
            </a:endParaRPr>
          </a:p>
        </p:txBody>
      </p:sp>
      <p:sp>
        <p:nvSpPr>
          <p:cNvPr id="5" name="矩形 4">
            <a:extLst>
              <a:ext uri="{FF2B5EF4-FFF2-40B4-BE49-F238E27FC236}">
                <a16:creationId xmlns:a16="http://schemas.microsoft.com/office/drawing/2014/main" id="{3E8AB33A-EC8F-4DBC-8E3A-C09390BC3CEE}"/>
              </a:ext>
            </a:extLst>
          </p:cNvPr>
          <p:cNvSpPr/>
          <p:nvPr/>
        </p:nvSpPr>
        <p:spPr>
          <a:xfrm>
            <a:off x="6345521" y="2126728"/>
            <a:ext cx="4190581" cy="6488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C0000"/>
                </a:solidFill>
              </a:rPr>
              <a:t>无记名投票</a:t>
            </a:r>
            <a:endParaRPr lang="zh-CN" altLang="en-US" sz="1400" b="1" dirty="0">
              <a:solidFill>
                <a:srgbClr val="CC0000"/>
              </a:solidFill>
            </a:endParaRPr>
          </a:p>
        </p:txBody>
      </p:sp>
      <p:sp>
        <p:nvSpPr>
          <p:cNvPr id="6" name="矩形 5">
            <a:extLst>
              <a:ext uri="{FF2B5EF4-FFF2-40B4-BE49-F238E27FC236}">
                <a16:creationId xmlns:a16="http://schemas.microsoft.com/office/drawing/2014/main" id="{60FE060E-E951-4866-9965-F81A0F44C083}"/>
              </a:ext>
            </a:extLst>
          </p:cNvPr>
          <p:cNvSpPr/>
          <p:nvPr/>
        </p:nvSpPr>
        <p:spPr>
          <a:xfrm>
            <a:off x="6345520" y="2541335"/>
            <a:ext cx="4190581" cy="289794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50000"/>
              </a:lnSpc>
              <a:buClr>
                <a:srgbClr val="CC0000"/>
              </a:buClr>
              <a:buFont typeface="Wingdings" pitchFamily="2" charset="2"/>
              <a:buChar char="Ø"/>
            </a:pPr>
            <a:r>
              <a:rPr lang="zh-CN" altLang="en-US" sz="1600" dirty="0">
                <a:solidFill>
                  <a:schemeClr val="tx1"/>
                </a:solidFill>
              </a:rPr>
              <a:t>与会党员对发展对象能否入党进行充分讨论，并采取无记名投票方式进行表决，赞成人数超过应到会有表决权的正式党员半数，才能通过接收预备党员的决议。</a:t>
            </a:r>
          </a:p>
          <a:p>
            <a:pPr marL="285750" indent="-285750">
              <a:lnSpc>
                <a:spcPct val="150000"/>
              </a:lnSpc>
              <a:buClr>
                <a:srgbClr val="CC0000"/>
              </a:buClr>
              <a:buFont typeface="Wingdings" pitchFamily="2" charset="2"/>
              <a:buChar char="Ø"/>
            </a:pPr>
            <a:r>
              <a:rPr lang="zh-CN" altLang="en-US" sz="1600" dirty="0">
                <a:solidFill>
                  <a:schemeClr val="tx1"/>
                </a:solidFill>
              </a:rPr>
              <a:t>因故不能到会的有表决权的正式党员，在支部大会召开前正式向党支部。</a:t>
            </a:r>
          </a:p>
          <a:p>
            <a:pPr marL="285750" indent="-285750">
              <a:lnSpc>
                <a:spcPct val="150000"/>
              </a:lnSpc>
              <a:buClr>
                <a:srgbClr val="CC0000"/>
              </a:buClr>
              <a:buFont typeface="Wingdings" pitchFamily="2" charset="2"/>
              <a:buChar char="Ø"/>
            </a:pPr>
            <a:r>
              <a:rPr lang="zh-CN" altLang="en-US" sz="1600" dirty="0">
                <a:solidFill>
                  <a:schemeClr val="tx1"/>
                </a:solidFill>
              </a:rPr>
              <a:t>提出书面意见的，应当统计在系数内。</a:t>
            </a:r>
            <a:endParaRPr lang="en-US" altLang="zh-CN" sz="1600" dirty="0">
              <a:solidFill>
                <a:schemeClr val="tx1"/>
              </a:solidFill>
            </a:endParaRPr>
          </a:p>
        </p:txBody>
      </p:sp>
    </p:spTree>
    <p:extLst>
      <p:ext uri="{BB962C8B-B14F-4D97-AF65-F5344CB8AC3E}">
        <p14:creationId xmlns:p14="http://schemas.microsoft.com/office/powerpoint/2010/main" val="35954731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2000"/>
                                        <p:tgtEl>
                                          <p:spTgt spid="7"/>
                                        </p:tgtEl>
                                      </p:cBhvr>
                                    </p:animEffect>
                                  </p:childTnLst>
                                </p:cTn>
                              </p:par>
                            </p:childTnLst>
                          </p:cTn>
                        </p:par>
                        <p:par>
                          <p:cTn id="12" fill="hold">
                            <p:stCondLst>
                              <p:cond delay="2500"/>
                            </p:stCondLst>
                            <p:childTnLst>
                              <p:par>
                                <p:cTn id="13" presetID="1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ppt_y</p:attrName>
                                        </p:attrNameLst>
                                      </p:cBhvr>
                                      <p:tavLst>
                                        <p:tav tm="0">
                                          <p:val>
                                            <p:strVal val="#ppt_y-#ppt_h*1.125000"/>
                                          </p:val>
                                        </p:tav>
                                        <p:tav tm="100000">
                                          <p:val>
                                            <p:strVal val="#ppt_y"/>
                                          </p:val>
                                        </p:tav>
                                      </p:tavLst>
                                    </p:anim>
                                    <p:animEffect transition="in" filter="wipe(down)">
                                      <p:cBhvr>
                                        <p:cTn id="16" dur="500"/>
                                        <p:tgtEl>
                                          <p:spTgt spid="3"/>
                                        </p:tgtEl>
                                      </p:cBhvr>
                                    </p:animEffect>
                                  </p:childTnLst>
                                </p:cTn>
                              </p:par>
                            </p:childTnLst>
                          </p:cTn>
                        </p:par>
                        <p:par>
                          <p:cTn id="17" fill="hold">
                            <p:stCondLst>
                              <p:cond delay="3000"/>
                            </p:stCondLst>
                            <p:childTnLst>
                              <p:par>
                                <p:cTn id="18" presetID="1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down)">
                                      <p:cBhvr>
                                        <p:cTn id="21" dur="500"/>
                                        <p:tgtEl>
                                          <p:spTgt spid="4"/>
                                        </p:tgtEl>
                                      </p:cBhvr>
                                    </p:animEffect>
                                  </p:childTnLst>
                                </p:cTn>
                              </p:par>
                            </p:childTnLst>
                          </p:cTn>
                        </p:par>
                        <p:par>
                          <p:cTn id="22" fill="hold">
                            <p:stCondLst>
                              <p:cond delay="3500"/>
                            </p:stCondLst>
                            <p:childTnLst>
                              <p:par>
                                <p:cTn id="23" presetID="21" presetClass="entr" presetSubtype="1"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heel(1)">
                                      <p:cBhvr>
                                        <p:cTn id="25" dur="2000"/>
                                        <p:tgtEl>
                                          <p:spTgt spid="8"/>
                                        </p:tgtEl>
                                      </p:cBhvr>
                                    </p:animEffect>
                                  </p:childTnLst>
                                </p:cTn>
                              </p:par>
                            </p:childTnLst>
                          </p:cTn>
                        </p:par>
                        <p:par>
                          <p:cTn id="26" fill="hold">
                            <p:stCondLst>
                              <p:cond delay="5500"/>
                            </p:stCondLst>
                            <p:childTnLst>
                              <p:par>
                                <p:cTn id="27" presetID="1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p:tgtEl>
                                          <p:spTgt spid="5"/>
                                        </p:tgtEl>
                                        <p:attrNameLst>
                                          <p:attrName>ppt_y</p:attrName>
                                        </p:attrNameLst>
                                      </p:cBhvr>
                                      <p:tavLst>
                                        <p:tav tm="0">
                                          <p:val>
                                            <p:strVal val="#ppt_y-#ppt_h*1.125000"/>
                                          </p:val>
                                        </p:tav>
                                        <p:tav tm="100000">
                                          <p:val>
                                            <p:strVal val="#ppt_y"/>
                                          </p:val>
                                        </p:tav>
                                      </p:tavLst>
                                    </p:anim>
                                    <p:animEffect transition="in" filter="wipe(down)">
                                      <p:cBhvr>
                                        <p:cTn id="30" dur="500"/>
                                        <p:tgtEl>
                                          <p:spTgt spid="5"/>
                                        </p:tgtEl>
                                      </p:cBhvr>
                                    </p:animEffect>
                                  </p:childTnLst>
                                </p:cTn>
                              </p:par>
                            </p:childTnLst>
                          </p:cTn>
                        </p:par>
                        <p:par>
                          <p:cTn id="31" fill="hold">
                            <p:stCondLst>
                              <p:cond delay="6000"/>
                            </p:stCondLst>
                            <p:childTnLst>
                              <p:par>
                                <p:cTn id="32" presetID="12" presetClass="entr" presetSubtype="1"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p:tgtEl>
                                          <p:spTgt spid="6"/>
                                        </p:tgtEl>
                                        <p:attrNameLst>
                                          <p:attrName>ppt_y</p:attrName>
                                        </p:attrNameLst>
                                      </p:cBhvr>
                                      <p:tavLst>
                                        <p:tav tm="0">
                                          <p:val>
                                            <p:strVal val="#ppt_y-#ppt_h*1.125000"/>
                                          </p:val>
                                        </p:tav>
                                        <p:tav tm="100000">
                                          <p:val>
                                            <p:strVal val="#ppt_y"/>
                                          </p:val>
                                        </p:tav>
                                      </p:tavLst>
                                    </p:anim>
                                    <p:animEffect transition="in" filter="wipe(down)">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a:extLst>
              <a:ext uri="{FF2B5EF4-FFF2-40B4-BE49-F238E27FC236}">
                <a16:creationId xmlns:a16="http://schemas.microsoft.com/office/drawing/2014/main" id="{E9B32738-9096-4D8F-9BE9-C04F38CCEEA4}"/>
              </a:ext>
            </a:extLst>
          </p:cNvPr>
          <p:cNvSpPr txBox="1"/>
          <p:nvPr/>
        </p:nvSpPr>
        <p:spPr>
          <a:xfrm>
            <a:off x="2037208" y="3412425"/>
            <a:ext cx="9124277" cy="900246"/>
          </a:xfrm>
          <a:prstGeom prst="rect">
            <a:avLst/>
          </a:prstGeom>
          <a:noFill/>
        </p:spPr>
        <p:txBody>
          <a:bodyPr wrap="square" lIns="68580" tIns="34290" rIns="68580" bIns="34290" rtlCol="0">
            <a:spAutoFit/>
          </a:bodyPr>
          <a:lstStyle/>
          <a:p>
            <a:pPr algn="ctr"/>
            <a:r>
              <a:rPr lang="zh-CN" altLang="en-US" sz="5400" b="1" dirty="0">
                <a:solidFill>
                  <a:srgbClr val="CC0000"/>
                </a:solidFill>
                <a:effectLst>
                  <a:reflection blurRad="6350" stA="55000" endA="300" endPos="45500" dir="5400000" sy="-100000" algn="bl" rotWithShape="0"/>
                </a:effectLst>
              </a:rPr>
              <a:t>预备党员的教育、考察和转正</a:t>
            </a:r>
          </a:p>
        </p:txBody>
      </p:sp>
      <p:sp>
        <p:nvSpPr>
          <p:cNvPr id="4" name="文本框 11">
            <a:extLst>
              <a:ext uri="{FF2B5EF4-FFF2-40B4-BE49-F238E27FC236}">
                <a16:creationId xmlns:a16="http://schemas.microsoft.com/office/drawing/2014/main" id="{94C9BFBE-C2B5-4698-B4DD-38D58198236D}"/>
              </a:ext>
            </a:extLst>
          </p:cNvPr>
          <p:cNvSpPr txBox="1"/>
          <p:nvPr/>
        </p:nvSpPr>
        <p:spPr>
          <a:xfrm>
            <a:off x="4972300" y="2126606"/>
            <a:ext cx="3997529" cy="1084912"/>
          </a:xfrm>
          <a:prstGeom prst="rect">
            <a:avLst/>
          </a:prstGeom>
          <a:noFill/>
        </p:spPr>
        <p:txBody>
          <a:bodyPr wrap="square" lIns="68580" tIns="34290" rIns="68580" bIns="34290" rtlCol="0">
            <a:spAutoFit/>
          </a:bodyPr>
          <a:lstStyle/>
          <a:p>
            <a:pPr algn="ctr"/>
            <a:r>
              <a:rPr lang="zh-CN" altLang="en-US" sz="6600" b="1" dirty="0">
                <a:solidFill>
                  <a:srgbClr val="CC0000"/>
                </a:solidFill>
                <a:effectLst>
                  <a:reflection blurRad="6350" stA="55000" endA="300" endPos="45500" dir="5400000" sy="-100000" algn="bl" rotWithShape="0"/>
                </a:effectLst>
              </a:rPr>
              <a:t>第四部分</a:t>
            </a:r>
          </a:p>
        </p:txBody>
      </p:sp>
      <p:pic>
        <p:nvPicPr>
          <p:cNvPr id="5" name="图片 802">
            <a:extLst>
              <a:ext uri="{FF2B5EF4-FFF2-40B4-BE49-F238E27FC236}">
                <a16:creationId xmlns:a16="http://schemas.microsoft.com/office/drawing/2014/main" id="{64DAF473-8017-45DC-B6A4-3401C78F656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8785" y="2139554"/>
            <a:ext cx="1512886" cy="94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879424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42" presetClass="entr" presetSubtype="0" fill="hold" grpId="0" nodeType="after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50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anim calcmode="lin" valueType="num">
                                      <p:cBhvr>
                                        <p:cTn id="21" dur="500" fill="hold"/>
                                        <p:tgtEl>
                                          <p:spTgt spid="2"/>
                                        </p:tgtEl>
                                        <p:attrNameLst>
                                          <p:attrName>ppt_x</p:attrName>
                                        </p:attrNameLst>
                                      </p:cBhvr>
                                      <p:tavLst>
                                        <p:tav tm="0">
                                          <p:val>
                                            <p:strVal val="#ppt_x"/>
                                          </p:val>
                                        </p:tav>
                                        <p:tav tm="100000">
                                          <p:val>
                                            <p:strVal val="#ppt_x"/>
                                          </p:val>
                                        </p:tav>
                                      </p:tavLst>
                                    </p:anim>
                                    <p:anim calcmode="lin" valueType="num">
                                      <p:cBhvr>
                                        <p:cTn id="22"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物体&#10;&#10;已生成高可信度的说明">
            <a:extLst>
              <a:ext uri="{FF2B5EF4-FFF2-40B4-BE49-F238E27FC236}">
                <a16:creationId xmlns:a16="http://schemas.microsoft.com/office/drawing/2014/main" id="{B1078BCF-D8C6-42CA-A12F-7A2AA206D7CF}"/>
              </a:ext>
            </a:extLst>
          </p:cNvPr>
          <p:cNvPicPr>
            <a:picLocks noChangeAspect="1"/>
          </p:cNvPicPr>
          <p:nvPr/>
        </p:nvPicPr>
        <p:blipFill rotWithShape="1">
          <a:blip r:embed="rId3">
            <a:extLst>
              <a:ext uri="{28A0092B-C50C-407E-A947-70E740481C1C}">
                <a14:useLocalDpi xmlns:a14="http://schemas.microsoft.com/office/drawing/2010/main" val="0"/>
              </a:ext>
            </a:extLst>
          </a:blip>
          <a:srcRect l="51211" t="16161" r="3011" b="49697"/>
          <a:stretch/>
        </p:blipFill>
        <p:spPr>
          <a:xfrm>
            <a:off x="1940511" y="5026824"/>
            <a:ext cx="8652495" cy="1304860"/>
          </a:xfrm>
          <a:prstGeom prst="rect">
            <a:avLst/>
          </a:prstGeom>
        </p:spPr>
      </p:pic>
      <p:pic>
        <p:nvPicPr>
          <p:cNvPr id="12" name="图片 11" descr="图片包含 物体&#10;&#10;已生成高可信度的说明">
            <a:extLst>
              <a:ext uri="{FF2B5EF4-FFF2-40B4-BE49-F238E27FC236}">
                <a16:creationId xmlns:a16="http://schemas.microsoft.com/office/drawing/2014/main" id="{D45A3BD2-E14C-429F-B469-6FB4864C3B25}"/>
              </a:ext>
            </a:extLst>
          </p:cNvPr>
          <p:cNvPicPr>
            <a:picLocks noChangeAspect="1"/>
          </p:cNvPicPr>
          <p:nvPr/>
        </p:nvPicPr>
        <p:blipFill rotWithShape="1">
          <a:blip r:embed="rId3">
            <a:extLst>
              <a:ext uri="{28A0092B-C50C-407E-A947-70E740481C1C}">
                <a14:useLocalDpi xmlns:a14="http://schemas.microsoft.com/office/drawing/2010/main" val="0"/>
              </a:ext>
            </a:extLst>
          </a:blip>
          <a:srcRect l="51211" t="16161" r="3011" b="49697"/>
          <a:stretch/>
        </p:blipFill>
        <p:spPr>
          <a:xfrm>
            <a:off x="1965327" y="3785533"/>
            <a:ext cx="8627679" cy="1304860"/>
          </a:xfrm>
          <a:prstGeom prst="rect">
            <a:avLst/>
          </a:prstGeom>
        </p:spPr>
      </p:pic>
      <p:sp>
        <p:nvSpPr>
          <p:cNvPr id="5" name="文本框 5">
            <a:extLst>
              <a:ext uri="{FF2B5EF4-FFF2-40B4-BE49-F238E27FC236}">
                <a16:creationId xmlns:a16="http://schemas.microsoft.com/office/drawing/2014/main" id="{D3A3BBE4-FB17-40C9-AA4F-2085FE2256C0}"/>
              </a:ext>
            </a:extLst>
          </p:cNvPr>
          <p:cNvSpPr txBox="1"/>
          <p:nvPr/>
        </p:nvSpPr>
        <p:spPr>
          <a:xfrm>
            <a:off x="4749703" y="841591"/>
            <a:ext cx="6053138" cy="561692"/>
          </a:xfrm>
          <a:prstGeom prst="rect">
            <a:avLst/>
          </a:prstGeom>
          <a:noFill/>
        </p:spPr>
        <p:txBody>
          <a:bodyPr wrap="square" lIns="68580" tIns="34290" rIns="68580" bIns="34290" rtlCol="0">
            <a:spAutoFit/>
          </a:bodyPr>
          <a:lstStyle/>
          <a:p>
            <a:r>
              <a:rPr lang="zh-CN" altLang="en-US" sz="3200" b="1" dirty="0">
                <a:solidFill>
                  <a:schemeClr val="bg1"/>
                </a:solidFill>
              </a:rPr>
              <a:t>预备党员宣誓</a:t>
            </a:r>
          </a:p>
        </p:txBody>
      </p:sp>
      <p:sp>
        <p:nvSpPr>
          <p:cNvPr id="6" name="矩形 5">
            <a:extLst>
              <a:ext uri="{FF2B5EF4-FFF2-40B4-BE49-F238E27FC236}">
                <a16:creationId xmlns:a16="http://schemas.microsoft.com/office/drawing/2014/main" id="{4B2B20D4-BA9F-4EE5-BDB8-FAA591ED6027}"/>
              </a:ext>
            </a:extLst>
          </p:cNvPr>
          <p:cNvSpPr/>
          <p:nvPr/>
        </p:nvSpPr>
        <p:spPr>
          <a:xfrm>
            <a:off x="4943316" y="2006125"/>
            <a:ext cx="4482059" cy="1834220"/>
          </a:xfrm>
          <a:prstGeom prst="rect">
            <a:avLst/>
          </a:prstGeom>
        </p:spPr>
        <p:txBody>
          <a:bodyPr wrap="square" lIns="68580" tIns="34290" rIns="68580" bIns="34290">
            <a:spAutoFit/>
          </a:bodyPr>
          <a:lstStyle/>
          <a:p>
            <a:pPr algn="just">
              <a:lnSpc>
                <a:spcPct val="130000"/>
              </a:lnSpc>
            </a:pPr>
            <a:r>
              <a:rPr lang="zh-CN" altLang="en-US" dirty="0"/>
              <a:t>       我志愿加入中国共产党，拥护党的纲领，遵守党的章程，履行党员义务，执行党的决定，严守党的纪律，保守党的秘密，对党忠诚，积极工作，为共产主义奋斗终身，随时准备为党和人民牺牲一切，永不叛党。</a:t>
            </a:r>
          </a:p>
        </p:txBody>
      </p:sp>
      <p:sp>
        <p:nvSpPr>
          <p:cNvPr id="8" name="矩形 7">
            <a:extLst>
              <a:ext uri="{FF2B5EF4-FFF2-40B4-BE49-F238E27FC236}">
                <a16:creationId xmlns:a16="http://schemas.microsoft.com/office/drawing/2014/main" id="{788C71FE-DF51-4EBF-84A1-C07CEA0BFFD9}"/>
              </a:ext>
            </a:extLst>
          </p:cNvPr>
          <p:cNvSpPr/>
          <p:nvPr/>
        </p:nvSpPr>
        <p:spPr>
          <a:xfrm>
            <a:off x="3094242" y="4008251"/>
            <a:ext cx="6350472" cy="85504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dirty="0">
                <a:solidFill>
                  <a:schemeClr val="tx1"/>
                </a:solidFill>
                <a:latin typeface="+mj-ea"/>
                <a:ea typeface="+mj-ea"/>
              </a:rPr>
              <a:t>党组织应该及时将上级党委批准的预备党员编入党支部和党小组，继续进行教育和考察</a:t>
            </a:r>
          </a:p>
        </p:txBody>
      </p:sp>
      <p:sp>
        <p:nvSpPr>
          <p:cNvPr id="10" name="矩形 9">
            <a:extLst>
              <a:ext uri="{FF2B5EF4-FFF2-40B4-BE49-F238E27FC236}">
                <a16:creationId xmlns:a16="http://schemas.microsoft.com/office/drawing/2014/main" id="{B95AC4A9-4791-4B8D-BE23-DDB674DFF6A9}"/>
              </a:ext>
            </a:extLst>
          </p:cNvPr>
          <p:cNvSpPr/>
          <p:nvPr/>
        </p:nvSpPr>
        <p:spPr>
          <a:xfrm>
            <a:off x="3074903" y="5140453"/>
            <a:ext cx="6350472" cy="81383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dirty="0">
                <a:solidFill>
                  <a:schemeClr val="tx1"/>
                </a:solidFill>
                <a:latin typeface="+mj-ea"/>
                <a:ea typeface="+mj-ea"/>
              </a:rPr>
              <a:t>预备党员必须面向党旗进行入党宣誓，入党宣誓仪式，一般由基层党委或党支部组织进行</a:t>
            </a:r>
          </a:p>
        </p:txBody>
      </p:sp>
      <p:sp>
        <p:nvSpPr>
          <p:cNvPr id="11" name="Freeform 6">
            <a:extLst>
              <a:ext uri="{FF2B5EF4-FFF2-40B4-BE49-F238E27FC236}">
                <a16:creationId xmlns:a16="http://schemas.microsoft.com/office/drawing/2014/main" id="{945A617E-92A4-480D-84A2-A4193423CCFC}"/>
              </a:ext>
            </a:extLst>
          </p:cNvPr>
          <p:cNvSpPr>
            <a:spLocks/>
          </p:cNvSpPr>
          <p:nvPr/>
        </p:nvSpPr>
        <p:spPr bwMode="auto">
          <a:xfrm>
            <a:off x="2240747" y="1960344"/>
            <a:ext cx="2396673" cy="1925782"/>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000" b="1" i="0" u="none" strike="noStrike" kern="0" cap="none" spc="0" normalizeH="0" baseline="0" noProof="0" dirty="0">
                <a:ln>
                  <a:noFill/>
                </a:ln>
                <a:solidFill>
                  <a:srgbClr val="CC0000"/>
                </a:solidFill>
                <a:effectLst/>
                <a:uLnTx/>
                <a:uFillTx/>
                <a:cs typeface="+mn-ea"/>
                <a:sym typeface="+mn-lt"/>
              </a:rPr>
              <a:t>入党誓词</a:t>
            </a:r>
          </a:p>
        </p:txBody>
      </p:sp>
    </p:spTree>
    <p:extLst>
      <p:ext uri="{BB962C8B-B14F-4D97-AF65-F5344CB8AC3E}">
        <p14:creationId xmlns:p14="http://schemas.microsoft.com/office/powerpoint/2010/main" val="977668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anim calcmode="lin" valueType="num">
                                      <p:cBhvr>
                                        <p:cTn id="11" dur="500" fill="hold"/>
                                        <p:tgtEl>
                                          <p:spTgt spid="11"/>
                                        </p:tgtEl>
                                        <p:attrNameLst>
                                          <p:attrName>ppt_x</p:attrName>
                                        </p:attrNameLst>
                                      </p:cBhvr>
                                      <p:tavLst>
                                        <p:tav tm="0">
                                          <p:val>
                                            <p:strVal val="#ppt_x"/>
                                          </p:val>
                                        </p:tav>
                                        <p:tav tm="100000">
                                          <p:val>
                                            <p:strVal val="#ppt_x"/>
                                          </p:val>
                                        </p:tav>
                                      </p:tavLst>
                                    </p:anim>
                                    <p:anim calcmode="lin" valueType="num">
                                      <p:cBhvr>
                                        <p:cTn id="12" dur="500" fill="hold"/>
                                        <p:tgtEl>
                                          <p:spTgt spid="11"/>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6"/>
                                        </p:tgtEl>
                                        <p:attrNameLst>
                                          <p:attrName>style.visibility</p:attrName>
                                        </p:attrNameLst>
                                      </p:cBhvr>
                                      <p:to>
                                        <p:strVal val="visible"/>
                                      </p:to>
                                    </p:set>
                                    <p:animEffect transition="in" filter="wipe(left)">
                                      <p:cBhvr>
                                        <p:cTn id="16" dur="100"/>
                                        <p:tgtEl>
                                          <p:spTgt spid="6"/>
                                        </p:tgtEl>
                                      </p:cBhvr>
                                    </p:animEffect>
                                  </p:childTnLst>
                                </p:cTn>
                              </p:par>
                            </p:childTnLst>
                          </p:cTn>
                        </p:par>
                        <p:par>
                          <p:cTn id="17" fill="hold">
                            <p:stCondLst>
                              <p:cond delay="3330"/>
                            </p:stCondLst>
                            <p:childTnLst>
                              <p:par>
                                <p:cTn id="18" presetID="21" presetClass="entr" presetSubtype="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heel(1)">
                                      <p:cBhvr>
                                        <p:cTn id="20" dur="2000"/>
                                        <p:tgtEl>
                                          <p:spTgt spid="12"/>
                                        </p:tgtEl>
                                      </p:cBhvr>
                                    </p:animEffect>
                                  </p:childTnLst>
                                </p:cTn>
                              </p:par>
                            </p:childTnLst>
                          </p:cTn>
                        </p:par>
                        <p:par>
                          <p:cTn id="21" fill="hold">
                            <p:stCondLst>
                              <p:cond delay="5330"/>
                            </p:stCondLst>
                            <p:childTnLst>
                              <p:par>
                                <p:cTn id="22" presetID="1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ppt_x</p:attrName>
                                        </p:attrNameLst>
                                      </p:cBhvr>
                                      <p:tavLst>
                                        <p:tav tm="0">
                                          <p:val>
                                            <p:strVal val="#ppt_x-#ppt_w*1.125000"/>
                                          </p:val>
                                        </p:tav>
                                        <p:tav tm="100000">
                                          <p:val>
                                            <p:strVal val="#ppt_x"/>
                                          </p:val>
                                        </p:tav>
                                      </p:tavLst>
                                    </p:anim>
                                    <p:animEffect transition="in" filter="wipe(right)">
                                      <p:cBhvr>
                                        <p:cTn id="25" dur="500"/>
                                        <p:tgtEl>
                                          <p:spTgt spid="8"/>
                                        </p:tgtEl>
                                      </p:cBhvr>
                                    </p:animEffect>
                                  </p:childTnLst>
                                </p:cTn>
                              </p:par>
                            </p:childTnLst>
                          </p:cTn>
                        </p:par>
                        <p:par>
                          <p:cTn id="26" fill="hold">
                            <p:stCondLst>
                              <p:cond delay="5830"/>
                            </p:stCondLst>
                            <p:childTnLst>
                              <p:par>
                                <p:cTn id="27" presetID="21" presetClass="entr" presetSubtype="1"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heel(1)">
                                      <p:cBhvr>
                                        <p:cTn id="29" dur="2000"/>
                                        <p:tgtEl>
                                          <p:spTgt spid="13"/>
                                        </p:tgtEl>
                                      </p:cBhvr>
                                    </p:animEffect>
                                  </p:childTnLst>
                                </p:cTn>
                              </p:par>
                            </p:childTnLst>
                          </p:cTn>
                        </p:par>
                        <p:par>
                          <p:cTn id="30" fill="hold">
                            <p:stCondLst>
                              <p:cond delay="7830"/>
                            </p:stCondLst>
                            <p:childTnLst>
                              <p:par>
                                <p:cTn id="31" presetID="1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ppt_x</p:attrName>
                                        </p:attrNameLst>
                                      </p:cBhvr>
                                      <p:tavLst>
                                        <p:tav tm="0">
                                          <p:val>
                                            <p:strVal val="#ppt_x-#ppt_w*1.125000"/>
                                          </p:val>
                                        </p:tav>
                                        <p:tav tm="100000">
                                          <p:val>
                                            <p:strVal val="#ppt_x"/>
                                          </p:val>
                                        </p:tav>
                                      </p:tavLst>
                                    </p:anim>
                                    <p:animEffect transition="in" filter="wipe(right)">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物体&#10;&#10;已生成高可信度的说明">
            <a:extLst>
              <a:ext uri="{FF2B5EF4-FFF2-40B4-BE49-F238E27FC236}">
                <a16:creationId xmlns:a16="http://schemas.microsoft.com/office/drawing/2014/main" id="{363E7D0E-1C89-4769-B182-4C76A14061CB}"/>
              </a:ext>
            </a:extLst>
          </p:cNvPr>
          <p:cNvPicPr>
            <a:picLocks noChangeAspect="1"/>
          </p:cNvPicPr>
          <p:nvPr/>
        </p:nvPicPr>
        <p:blipFill rotWithShape="1">
          <a:blip r:embed="rId3">
            <a:extLst>
              <a:ext uri="{28A0092B-C50C-407E-A947-70E740481C1C}">
                <a14:useLocalDpi xmlns:a14="http://schemas.microsoft.com/office/drawing/2010/main" val="0"/>
              </a:ext>
            </a:extLst>
          </a:blip>
          <a:srcRect l="51211" t="16161" r="3011" b="49697"/>
          <a:stretch/>
        </p:blipFill>
        <p:spPr>
          <a:xfrm>
            <a:off x="6141051" y="1657961"/>
            <a:ext cx="4644468" cy="4202635"/>
          </a:xfrm>
          <a:prstGeom prst="rect">
            <a:avLst/>
          </a:prstGeom>
        </p:spPr>
      </p:pic>
      <p:pic>
        <p:nvPicPr>
          <p:cNvPr id="13" name="图片 12" descr="图片包含 物体&#10;&#10;已生成高可信度的说明">
            <a:extLst>
              <a:ext uri="{FF2B5EF4-FFF2-40B4-BE49-F238E27FC236}">
                <a16:creationId xmlns:a16="http://schemas.microsoft.com/office/drawing/2014/main" id="{525D6AC1-FE18-46D2-8B04-B73E12589933}"/>
              </a:ext>
            </a:extLst>
          </p:cNvPr>
          <p:cNvPicPr>
            <a:picLocks noChangeAspect="1"/>
          </p:cNvPicPr>
          <p:nvPr/>
        </p:nvPicPr>
        <p:blipFill rotWithShape="1">
          <a:blip r:embed="rId3">
            <a:extLst>
              <a:ext uri="{28A0092B-C50C-407E-A947-70E740481C1C}">
                <a14:useLocalDpi xmlns:a14="http://schemas.microsoft.com/office/drawing/2010/main" val="0"/>
              </a:ext>
            </a:extLst>
          </a:blip>
          <a:srcRect l="51211" t="16161" r="3011" b="49697"/>
          <a:stretch/>
        </p:blipFill>
        <p:spPr>
          <a:xfrm>
            <a:off x="1910137" y="1657961"/>
            <a:ext cx="4644468" cy="4202635"/>
          </a:xfrm>
          <a:prstGeom prst="rect">
            <a:avLst/>
          </a:prstGeom>
        </p:spPr>
      </p:pic>
      <p:sp>
        <p:nvSpPr>
          <p:cNvPr id="2" name="文本框 5">
            <a:extLst>
              <a:ext uri="{FF2B5EF4-FFF2-40B4-BE49-F238E27FC236}">
                <a16:creationId xmlns:a16="http://schemas.microsoft.com/office/drawing/2014/main" id="{810D0473-61CE-47C6-B44D-F5AAFB81BBD8}"/>
              </a:ext>
            </a:extLst>
          </p:cNvPr>
          <p:cNvSpPr txBox="1"/>
          <p:nvPr/>
        </p:nvSpPr>
        <p:spPr>
          <a:xfrm>
            <a:off x="4293385" y="832583"/>
            <a:ext cx="6053138" cy="561692"/>
          </a:xfrm>
          <a:prstGeom prst="rect">
            <a:avLst/>
          </a:prstGeom>
          <a:noFill/>
        </p:spPr>
        <p:txBody>
          <a:bodyPr wrap="square" lIns="68580" tIns="34290" rIns="68580" bIns="34290" rtlCol="0">
            <a:spAutoFit/>
          </a:bodyPr>
          <a:lstStyle/>
          <a:p>
            <a:r>
              <a:rPr lang="zh-CN" altLang="en-US" sz="3200" b="1" dirty="0">
                <a:solidFill>
                  <a:schemeClr val="bg1"/>
                </a:solidFill>
              </a:rPr>
              <a:t>预备党员教育和考察</a:t>
            </a:r>
          </a:p>
        </p:txBody>
      </p:sp>
      <p:sp>
        <p:nvSpPr>
          <p:cNvPr id="4" name="矩形 3">
            <a:extLst>
              <a:ext uri="{FF2B5EF4-FFF2-40B4-BE49-F238E27FC236}">
                <a16:creationId xmlns:a16="http://schemas.microsoft.com/office/drawing/2014/main" id="{1053C8B3-3D06-426F-9448-454A6A500839}"/>
              </a:ext>
            </a:extLst>
          </p:cNvPr>
          <p:cNvSpPr/>
          <p:nvPr/>
        </p:nvSpPr>
        <p:spPr>
          <a:xfrm>
            <a:off x="2504370" y="2987371"/>
            <a:ext cx="3456000" cy="204957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tx1"/>
                </a:solidFill>
              </a:rPr>
              <a:t>通过党的组织生活、听取本人汇报、个别谈心、集中培训、实战锻炼等方式，对预备党员进行教育和考察</a:t>
            </a:r>
            <a:endParaRPr lang="zh-CN" altLang="en-US" sz="1100" b="1" dirty="0">
              <a:solidFill>
                <a:schemeClr val="tx1"/>
              </a:solidFill>
            </a:endParaRPr>
          </a:p>
        </p:txBody>
      </p:sp>
      <p:sp>
        <p:nvSpPr>
          <p:cNvPr id="9" name="矩形 8">
            <a:extLst>
              <a:ext uri="{FF2B5EF4-FFF2-40B4-BE49-F238E27FC236}">
                <a16:creationId xmlns:a16="http://schemas.microsoft.com/office/drawing/2014/main" id="{727644E4-9F51-40B3-8167-FEAB7B15F581}"/>
              </a:ext>
            </a:extLst>
          </p:cNvPr>
          <p:cNvSpPr/>
          <p:nvPr/>
        </p:nvSpPr>
        <p:spPr>
          <a:xfrm>
            <a:off x="6735286" y="2987371"/>
            <a:ext cx="3456000" cy="204957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tx1"/>
                </a:solidFill>
              </a:rPr>
              <a:t>预备党员的预备期为一年，预备期从支部大会通过其为预备党员之日算起</a:t>
            </a:r>
            <a:endParaRPr lang="zh-CN" altLang="en-US" sz="1100" b="1" dirty="0">
              <a:solidFill>
                <a:schemeClr val="tx1"/>
              </a:solidFill>
            </a:endParaRPr>
          </a:p>
        </p:txBody>
      </p:sp>
      <p:sp>
        <p:nvSpPr>
          <p:cNvPr id="14" name="矩形 13">
            <a:extLst>
              <a:ext uri="{FF2B5EF4-FFF2-40B4-BE49-F238E27FC236}">
                <a16:creationId xmlns:a16="http://schemas.microsoft.com/office/drawing/2014/main" id="{6A829EC6-7FC1-4A26-82F7-1325E111F4BC}"/>
              </a:ext>
            </a:extLst>
          </p:cNvPr>
          <p:cNvSpPr/>
          <p:nvPr/>
        </p:nvSpPr>
        <p:spPr>
          <a:xfrm>
            <a:off x="3370595" y="2525706"/>
            <a:ext cx="1723549" cy="461665"/>
          </a:xfrm>
          <a:prstGeom prst="rect">
            <a:avLst/>
          </a:prstGeom>
        </p:spPr>
        <p:txBody>
          <a:bodyPr wrap="none">
            <a:spAutoFit/>
          </a:bodyPr>
          <a:lstStyle/>
          <a:p>
            <a:pPr algn="ctr"/>
            <a:r>
              <a:rPr lang="zh-CN" altLang="en-US" sz="2400" b="1" dirty="0">
                <a:solidFill>
                  <a:srgbClr val="CC0000"/>
                </a:solidFill>
              </a:rPr>
              <a:t>教育和考察</a:t>
            </a:r>
            <a:endParaRPr lang="zh-CN" altLang="en-US" sz="1400" b="1" dirty="0">
              <a:solidFill>
                <a:srgbClr val="CC0000"/>
              </a:solidFill>
            </a:endParaRPr>
          </a:p>
        </p:txBody>
      </p:sp>
      <p:sp>
        <p:nvSpPr>
          <p:cNvPr id="16" name="矩形 15">
            <a:extLst>
              <a:ext uri="{FF2B5EF4-FFF2-40B4-BE49-F238E27FC236}">
                <a16:creationId xmlns:a16="http://schemas.microsoft.com/office/drawing/2014/main" id="{167B23DF-2FDA-4005-8A90-28FB44643BCF}"/>
              </a:ext>
            </a:extLst>
          </p:cNvPr>
          <p:cNvSpPr/>
          <p:nvPr/>
        </p:nvSpPr>
        <p:spPr>
          <a:xfrm>
            <a:off x="7909289" y="2558982"/>
            <a:ext cx="1107997" cy="461665"/>
          </a:xfrm>
          <a:prstGeom prst="rect">
            <a:avLst/>
          </a:prstGeom>
        </p:spPr>
        <p:txBody>
          <a:bodyPr wrap="none">
            <a:spAutoFit/>
          </a:bodyPr>
          <a:lstStyle/>
          <a:p>
            <a:pPr algn="ctr"/>
            <a:r>
              <a:rPr lang="zh-CN" altLang="en-US" sz="2400" b="1" dirty="0">
                <a:solidFill>
                  <a:srgbClr val="CC0000"/>
                </a:solidFill>
              </a:rPr>
              <a:t>预备期</a:t>
            </a:r>
          </a:p>
        </p:txBody>
      </p:sp>
    </p:spTree>
    <p:extLst>
      <p:ext uri="{BB962C8B-B14F-4D97-AF65-F5344CB8AC3E}">
        <p14:creationId xmlns:p14="http://schemas.microsoft.com/office/powerpoint/2010/main" val="22840476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heel(1)">
                                      <p:cBhvr>
                                        <p:cTn id="11" dur="2000"/>
                                        <p:tgtEl>
                                          <p:spTgt spid="13"/>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3000"/>
                            </p:stCondLst>
                            <p:childTnLst>
                              <p:par>
                                <p:cTn id="17" presetID="12"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3500"/>
                            </p:stCondLst>
                            <p:childTnLst>
                              <p:par>
                                <p:cTn id="22" presetID="21" presetClass="entr" presetSubtype="1"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2000"/>
                                        <p:tgtEl>
                                          <p:spTgt spid="15"/>
                                        </p:tgtEl>
                                      </p:cBhvr>
                                    </p:animEffect>
                                  </p:childTnLst>
                                </p:cTn>
                              </p:par>
                            </p:childTnLst>
                          </p:cTn>
                        </p:par>
                        <p:par>
                          <p:cTn id="25" fill="hold">
                            <p:stCondLst>
                              <p:cond delay="5500"/>
                            </p:stCondLst>
                            <p:childTnLst>
                              <p:par>
                                <p:cTn id="26" presetID="10"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6000"/>
                            </p:stCondLst>
                            <p:childTnLst>
                              <p:par>
                                <p:cTn id="30" presetID="1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ppt_y</p:attrName>
                                        </p:attrNameLst>
                                      </p:cBhvr>
                                      <p:tavLst>
                                        <p:tav tm="0">
                                          <p:val>
                                            <p:strVal val="#ppt_y-#ppt_h*1.125000"/>
                                          </p:val>
                                        </p:tav>
                                        <p:tav tm="100000">
                                          <p:val>
                                            <p:strVal val="#ppt_y"/>
                                          </p:val>
                                        </p:tav>
                                      </p:tavLst>
                                    </p:anim>
                                    <p:animEffect transition="in" filter="wipe(down)">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9" grpId="0" animBg="1"/>
      <p:bldP spid="14"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7">
            <a:extLst>
              <a:ext uri="{FF2B5EF4-FFF2-40B4-BE49-F238E27FC236}">
                <a16:creationId xmlns:a16="http://schemas.microsoft.com/office/drawing/2014/main" id="{B59D330B-2694-4A95-A18B-17E2576F475C}"/>
              </a:ext>
            </a:extLst>
          </p:cNvPr>
          <p:cNvSpPr txBox="1"/>
          <p:nvPr/>
        </p:nvSpPr>
        <p:spPr>
          <a:xfrm>
            <a:off x="3995727" y="2681781"/>
            <a:ext cx="5805028" cy="500137"/>
          </a:xfrm>
          <a:prstGeom prst="rect">
            <a:avLst/>
          </a:prstGeom>
          <a:noFill/>
        </p:spPr>
        <p:txBody>
          <a:bodyPr wrap="square" lIns="68580" tIns="34290" rIns="68580" bIns="34290" rtlCol="0">
            <a:spAutoFit/>
          </a:bodyPr>
          <a:lstStyle/>
          <a:p>
            <a:r>
              <a:rPr lang="zh-CN" altLang="en-US" sz="2800" b="1" spc="300" dirty="0">
                <a:solidFill>
                  <a:srgbClr val="C00000"/>
                </a:solidFill>
                <a:cs typeface="+mn-ea"/>
                <a:sym typeface="+mn-lt"/>
              </a:rPr>
              <a:t>入党积极分子的确定和培训教育</a:t>
            </a:r>
          </a:p>
        </p:txBody>
      </p:sp>
      <p:sp>
        <p:nvSpPr>
          <p:cNvPr id="4" name="矩形 3">
            <a:extLst>
              <a:ext uri="{FF2B5EF4-FFF2-40B4-BE49-F238E27FC236}">
                <a16:creationId xmlns:a16="http://schemas.microsoft.com/office/drawing/2014/main" id="{2D1158FF-7732-4BEC-9C8D-A81490151F93}"/>
              </a:ext>
            </a:extLst>
          </p:cNvPr>
          <p:cNvSpPr/>
          <p:nvPr/>
        </p:nvSpPr>
        <p:spPr>
          <a:xfrm>
            <a:off x="5020516" y="809221"/>
            <a:ext cx="1924535" cy="930063"/>
          </a:xfrm>
          <a:prstGeom prst="rect">
            <a:avLst/>
          </a:prstGeom>
          <a:noFill/>
        </p:spPr>
        <p:txBody>
          <a:bodyPr wrap="square" lIns="91440" tIns="45720" rIns="91440" bIns="45720">
            <a:spAutoFit/>
            <a:scene3d>
              <a:camera prst="orthographicFront"/>
              <a:lightRig rig="threePt" dir="t"/>
            </a:scene3d>
            <a:sp3d>
              <a:bevelT w="0"/>
            </a:sp3d>
          </a:bodyPr>
          <a:lstStyle/>
          <a:p>
            <a:pPr algn="ctr">
              <a:lnSpc>
                <a:spcPct val="125000"/>
              </a:lnSpc>
            </a:pPr>
            <a:r>
              <a:rPr lang="zh-CN" altLang="en-US" sz="4800" b="1" dirty="0">
                <a:solidFill>
                  <a:srgbClr val="C00000"/>
                </a:solidFill>
                <a:cs typeface="+mn-ea"/>
                <a:sym typeface="+mn-lt"/>
              </a:rPr>
              <a:t>目录</a:t>
            </a:r>
          </a:p>
        </p:txBody>
      </p:sp>
      <p:sp>
        <p:nvSpPr>
          <p:cNvPr id="5" name="文本框 57">
            <a:extLst>
              <a:ext uri="{FF2B5EF4-FFF2-40B4-BE49-F238E27FC236}">
                <a16:creationId xmlns:a16="http://schemas.microsoft.com/office/drawing/2014/main" id="{D506A5B1-5B9D-41D9-BE3A-41BCB70B6400}"/>
              </a:ext>
            </a:extLst>
          </p:cNvPr>
          <p:cNvSpPr txBox="1"/>
          <p:nvPr/>
        </p:nvSpPr>
        <p:spPr>
          <a:xfrm>
            <a:off x="3995727" y="3333135"/>
            <a:ext cx="5805416" cy="500137"/>
          </a:xfrm>
          <a:prstGeom prst="rect">
            <a:avLst/>
          </a:prstGeom>
          <a:noFill/>
        </p:spPr>
        <p:txBody>
          <a:bodyPr wrap="square" lIns="68580" tIns="34290" rIns="68580" bIns="34290" rtlCol="0">
            <a:spAutoFit/>
          </a:bodyPr>
          <a:lstStyle/>
          <a:p>
            <a:r>
              <a:rPr lang="zh-CN" altLang="en-US" sz="2800" b="1" spc="300" dirty="0">
                <a:solidFill>
                  <a:srgbClr val="C00000"/>
                </a:solidFill>
                <a:cs typeface="+mn-ea"/>
                <a:sym typeface="+mn-lt"/>
              </a:rPr>
              <a:t>发展对象的确定和考察</a:t>
            </a:r>
          </a:p>
        </p:txBody>
      </p:sp>
      <p:sp>
        <p:nvSpPr>
          <p:cNvPr id="7" name="文本框 57">
            <a:extLst>
              <a:ext uri="{FF2B5EF4-FFF2-40B4-BE49-F238E27FC236}">
                <a16:creationId xmlns:a16="http://schemas.microsoft.com/office/drawing/2014/main" id="{0C662ED8-DEFB-4AD2-8B3E-E7201BDF851C}"/>
              </a:ext>
            </a:extLst>
          </p:cNvPr>
          <p:cNvSpPr txBox="1"/>
          <p:nvPr/>
        </p:nvSpPr>
        <p:spPr>
          <a:xfrm>
            <a:off x="4042343" y="3876394"/>
            <a:ext cx="5805416" cy="500137"/>
          </a:xfrm>
          <a:prstGeom prst="rect">
            <a:avLst/>
          </a:prstGeom>
          <a:noFill/>
        </p:spPr>
        <p:txBody>
          <a:bodyPr wrap="square" lIns="68580" tIns="34290" rIns="68580" bIns="34290" rtlCol="0">
            <a:spAutoFit/>
          </a:bodyPr>
          <a:lstStyle/>
          <a:p>
            <a:r>
              <a:rPr lang="zh-CN" altLang="en-US" sz="2800" b="1" spc="300" dirty="0">
                <a:solidFill>
                  <a:srgbClr val="C00000"/>
                </a:solidFill>
                <a:cs typeface="+mn-ea"/>
                <a:sym typeface="+mn-lt"/>
              </a:rPr>
              <a:t>预备党员的接收</a:t>
            </a:r>
          </a:p>
        </p:txBody>
      </p:sp>
      <p:sp>
        <p:nvSpPr>
          <p:cNvPr id="9" name="矩形 8">
            <a:extLst>
              <a:ext uri="{FF2B5EF4-FFF2-40B4-BE49-F238E27FC236}">
                <a16:creationId xmlns:a16="http://schemas.microsoft.com/office/drawing/2014/main" id="{4321C5C2-039D-4FBF-B1FA-7395FE7C74E3}"/>
              </a:ext>
            </a:extLst>
          </p:cNvPr>
          <p:cNvSpPr/>
          <p:nvPr/>
        </p:nvSpPr>
        <p:spPr>
          <a:xfrm>
            <a:off x="2660995" y="2088283"/>
            <a:ext cx="6791591" cy="45719"/>
          </a:xfrm>
          <a:prstGeom prst="rect">
            <a:avLst/>
          </a:prstGeom>
          <a:solidFill>
            <a:srgbClr val="FFFF99"/>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99"/>
              </a:solidFill>
              <a:cs typeface="+mn-ea"/>
              <a:sym typeface="+mn-lt"/>
            </a:endParaRPr>
          </a:p>
        </p:txBody>
      </p:sp>
      <p:sp>
        <p:nvSpPr>
          <p:cNvPr id="10" name="文本框 57">
            <a:extLst>
              <a:ext uri="{FF2B5EF4-FFF2-40B4-BE49-F238E27FC236}">
                <a16:creationId xmlns:a16="http://schemas.microsoft.com/office/drawing/2014/main" id="{8E06E72E-7800-4511-88BF-D4E40F7BADBC}"/>
              </a:ext>
            </a:extLst>
          </p:cNvPr>
          <p:cNvSpPr txBox="1"/>
          <p:nvPr/>
        </p:nvSpPr>
        <p:spPr>
          <a:xfrm>
            <a:off x="4042343" y="4478242"/>
            <a:ext cx="5805416" cy="500137"/>
          </a:xfrm>
          <a:prstGeom prst="rect">
            <a:avLst/>
          </a:prstGeom>
          <a:noFill/>
        </p:spPr>
        <p:txBody>
          <a:bodyPr wrap="square" lIns="68580" tIns="34290" rIns="68580" bIns="34290" rtlCol="0">
            <a:spAutoFit/>
          </a:bodyPr>
          <a:lstStyle/>
          <a:p>
            <a:r>
              <a:rPr lang="zh-CN" altLang="en-US" sz="2800" b="1" spc="300" dirty="0">
                <a:solidFill>
                  <a:srgbClr val="C00000"/>
                </a:solidFill>
                <a:cs typeface="+mn-ea"/>
                <a:sym typeface="+mn-lt"/>
              </a:rPr>
              <a:t>预备党员的教育、考察和转正</a:t>
            </a:r>
          </a:p>
        </p:txBody>
      </p:sp>
      <p:pic>
        <p:nvPicPr>
          <p:cNvPr id="12" name="图片 11" descr="图片包含 配件&#10;&#10;已生成极高可信度的说明">
            <a:extLst>
              <a:ext uri="{FF2B5EF4-FFF2-40B4-BE49-F238E27FC236}">
                <a16:creationId xmlns:a16="http://schemas.microsoft.com/office/drawing/2014/main" id="{B31431D2-EEF9-49F0-BF54-7B5D1DAB75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8064" y="259836"/>
            <a:ext cx="2569438" cy="2207148"/>
          </a:xfrm>
          <a:prstGeom prst="rect">
            <a:avLst/>
          </a:prstGeom>
        </p:spPr>
      </p:pic>
      <p:pic>
        <p:nvPicPr>
          <p:cNvPr id="14" name="图片 13">
            <a:extLst>
              <a:ext uri="{FF2B5EF4-FFF2-40B4-BE49-F238E27FC236}">
                <a16:creationId xmlns:a16="http://schemas.microsoft.com/office/drawing/2014/main" id="{32A16EBC-DC65-4C8F-8036-C376B05401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8885" y="2616230"/>
            <a:ext cx="746842" cy="604016"/>
          </a:xfrm>
          <a:prstGeom prst="rect">
            <a:avLst/>
          </a:prstGeom>
        </p:spPr>
      </p:pic>
      <p:pic>
        <p:nvPicPr>
          <p:cNvPr id="15" name="图片 14">
            <a:extLst>
              <a:ext uri="{FF2B5EF4-FFF2-40B4-BE49-F238E27FC236}">
                <a16:creationId xmlns:a16="http://schemas.microsoft.com/office/drawing/2014/main" id="{176166B7-BF64-4EDC-A35F-626BA09252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5501" y="3247469"/>
            <a:ext cx="746842" cy="604016"/>
          </a:xfrm>
          <a:prstGeom prst="rect">
            <a:avLst/>
          </a:prstGeom>
        </p:spPr>
      </p:pic>
      <p:pic>
        <p:nvPicPr>
          <p:cNvPr id="16" name="图片 15">
            <a:extLst>
              <a:ext uri="{FF2B5EF4-FFF2-40B4-BE49-F238E27FC236}">
                <a16:creationId xmlns:a16="http://schemas.microsoft.com/office/drawing/2014/main" id="{177620D3-AC99-44CC-9F55-D169C18163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5501" y="3898246"/>
            <a:ext cx="746842" cy="604016"/>
          </a:xfrm>
          <a:prstGeom prst="rect">
            <a:avLst/>
          </a:prstGeom>
        </p:spPr>
      </p:pic>
      <p:pic>
        <p:nvPicPr>
          <p:cNvPr id="17" name="图片 16">
            <a:extLst>
              <a:ext uri="{FF2B5EF4-FFF2-40B4-BE49-F238E27FC236}">
                <a16:creationId xmlns:a16="http://schemas.microsoft.com/office/drawing/2014/main" id="{B846763C-DC66-46E8-8A4B-7C5E185014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5501" y="4484627"/>
            <a:ext cx="746842" cy="604016"/>
          </a:xfrm>
          <a:prstGeom prst="rect">
            <a:avLst/>
          </a:prstGeom>
        </p:spPr>
      </p:pic>
    </p:spTree>
    <p:extLst>
      <p:ext uri="{BB962C8B-B14F-4D97-AF65-F5344CB8AC3E}">
        <p14:creationId xmlns:p14="http://schemas.microsoft.com/office/powerpoint/2010/main" val="27590545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25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par>
                          <p:cTn id="16" fill="hold">
                            <p:stCondLst>
                              <p:cond delay="3000"/>
                            </p:stCondLst>
                            <p:childTnLst>
                              <p:par>
                                <p:cTn id="17" presetID="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par>
                          <p:cTn id="21" fill="hold">
                            <p:stCondLst>
                              <p:cond delay="3500"/>
                            </p:stCondLst>
                            <p:childTnLst>
                              <p:par>
                                <p:cTn id="22" presetID="2" presetClass="entr" presetSubtype="4"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childTnLst>
                          </p:cTn>
                        </p:par>
                        <p:par>
                          <p:cTn id="26" fill="hold">
                            <p:stCondLst>
                              <p:cond delay="4000"/>
                            </p:stCondLst>
                            <p:childTnLst>
                              <p:par>
                                <p:cTn id="27" presetID="2" presetClass="entr" presetSubtype="4"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4500"/>
                            </p:stCondLst>
                            <p:childTnLst>
                              <p:par>
                                <p:cTn id="32" presetID="2" presetClass="entr" presetSubtype="4"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22" presetClass="entr" presetSubtype="8"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500"/>
                                        <p:tgtEl>
                                          <p:spTgt spid="2"/>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65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P spid="9" grpId="0" animBg="1"/>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a:extLst>
              <a:ext uri="{FF2B5EF4-FFF2-40B4-BE49-F238E27FC236}">
                <a16:creationId xmlns:a16="http://schemas.microsoft.com/office/drawing/2014/main" id="{582E55A2-269D-4449-9442-EFEC6F30939B}"/>
              </a:ext>
            </a:extLst>
          </p:cNvPr>
          <p:cNvSpPr txBox="1"/>
          <p:nvPr/>
        </p:nvSpPr>
        <p:spPr>
          <a:xfrm>
            <a:off x="4462371" y="830539"/>
            <a:ext cx="6053138" cy="561692"/>
          </a:xfrm>
          <a:prstGeom prst="rect">
            <a:avLst/>
          </a:prstGeom>
          <a:noFill/>
        </p:spPr>
        <p:txBody>
          <a:bodyPr wrap="square" lIns="68580" tIns="34290" rIns="68580" bIns="34290" rtlCol="0">
            <a:spAutoFit/>
          </a:bodyPr>
          <a:lstStyle/>
          <a:p>
            <a:r>
              <a:rPr lang="zh-CN" altLang="en-US" sz="3200" b="1" dirty="0">
                <a:solidFill>
                  <a:schemeClr val="bg1"/>
                </a:solidFill>
              </a:rPr>
              <a:t>预备党员转正手续</a:t>
            </a:r>
          </a:p>
        </p:txBody>
      </p:sp>
      <p:sp>
        <p:nvSpPr>
          <p:cNvPr id="3" name="矩形 21">
            <a:extLst>
              <a:ext uri="{FF2B5EF4-FFF2-40B4-BE49-F238E27FC236}">
                <a16:creationId xmlns:a16="http://schemas.microsoft.com/office/drawing/2014/main" id="{CBBA93EC-43B7-4075-8D17-BF6C32E9E1C1}"/>
              </a:ext>
            </a:extLst>
          </p:cNvPr>
          <p:cNvSpPr/>
          <p:nvPr/>
        </p:nvSpPr>
        <p:spPr>
          <a:xfrm>
            <a:off x="2008909" y="4578583"/>
            <a:ext cx="7720868" cy="938179"/>
          </a:xfrm>
          <a:custGeom>
            <a:avLst/>
            <a:gdLst/>
            <a:ahLst/>
            <a:cxnLst/>
            <a:rect l="l" t="t" r="r" b="b"/>
            <a:pathLst>
              <a:path w="7085181" h="1244248">
                <a:moveTo>
                  <a:pt x="333395" y="0"/>
                </a:moveTo>
                <a:lnTo>
                  <a:pt x="7085181" y="0"/>
                </a:lnTo>
                <a:lnTo>
                  <a:pt x="6751786" y="1244248"/>
                </a:lnTo>
                <a:lnTo>
                  <a:pt x="0" y="1244248"/>
                </a:lnTo>
                <a:close/>
              </a:path>
            </a:pathLst>
          </a:custGeom>
          <a:noFill/>
          <a:ln w="12700" cap="flat" cmpd="sng" algn="ctr">
            <a:solidFill>
              <a:srgbClr val="CC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 name="矩形 21">
            <a:extLst>
              <a:ext uri="{FF2B5EF4-FFF2-40B4-BE49-F238E27FC236}">
                <a16:creationId xmlns:a16="http://schemas.microsoft.com/office/drawing/2014/main" id="{F194762F-B680-43D5-B41E-4C95FD04E99C}"/>
              </a:ext>
            </a:extLst>
          </p:cNvPr>
          <p:cNvSpPr/>
          <p:nvPr/>
        </p:nvSpPr>
        <p:spPr>
          <a:xfrm>
            <a:off x="1801930" y="3426767"/>
            <a:ext cx="7740845" cy="938179"/>
          </a:xfrm>
          <a:custGeom>
            <a:avLst/>
            <a:gdLst/>
            <a:ahLst/>
            <a:cxnLst/>
            <a:rect l="l" t="t" r="r" b="b"/>
            <a:pathLst>
              <a:path w="7085181" h="1244248">
                <a:moveTo>
                  <a:pt x="333395" y="0"/>
                </a:moveTo>
                <a:lnTo>
                  <a:pt x="7085181" y="0"/>
                </a:lnTo>
                <a:lnTo>
                  <a:pt x="6751786" y="1244248"/>
                </a:lnTo>
                <a:lnTo>
                  <a:pt x="0" y="1244248"/>
                </a:lnTo>
                <a:close/>
              </a:path>
            </a:pathLst>
          </a:custGeom>
          <a:noFill/>
          <a:ln w="12700" cap="flat" cmpd="sng" algn="ctr">
            <a:solidFill>
              <a:srgbClr val="CC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 name="矩形 21">
            <a:extLst>
              <a:ext uri="{FF2B5EF4-FFF2-40B4-BE49-F238E27FC236}">
                <a16:creationId xmlns:a16="http://schemas.microsoft.com/office/drawing/2014/main" id="{E19F3D07-43B6-45BD-AF23-BD552ECFF0F9}"/>
              </a:ext>
            </a:extLst>
          </p:cNvPr>
          <p:cNvSpPr/>
          <p:nvPr/>
        </p:nvSpPr>
        <p:spPr>
          <a:xfrm>
            <a:off x="2139391" y="2086733"/>
            <a:ext cx="7891300" cy="938179"/>
          </a:xfrm>
          <a:custGeom>
            <a:avLst/>
            <a:gdLst/>
            <a:ahLst/>
            <a:cxnLst/>
            <a:rect l="l" t="t" r="r" b="b"/>
            <a:pathLst>
              <a:path w="7085181" h="1244248">
                <a:moveTo>
                  <a:pt x="333395" y="0"/>
                </a:moveTo>
                <a:lnTo>
                  <a:pt x="7085181" y="0"/>
                </a:lnTo>
                <a:lnTo>
                  <a:pt x="6751786" y="1244248"/>
                </a:lnTo>
                <a:lnTo>
                  <a:pt x="0" y="1244248"/>
                </a:lnTo>
                <a:close/>
              </a:path>
            </a:pathLst>
          </a:custGeom>
          <a:noFill/>
          <a:ln w="12700" cap="flat" cmpd="sng" algn="ctr">
            <a:solidFill>
              <a:srgbClr val="CC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 name="椭圆 5">
            <a:extLst>
              <a:ext uri="{FF2B5EF4-FFF2-40B4-BE49-F238E27FC236}">
                <a16:creationId xmlns:a16="http://schemas.microsoft.com/office/drawing/2014/main" id="{EDFF7264-2372-4B72-AC5E-36ACF4CA92E5}"/>
              </a:ext>
            </a:extLst>
          </p:cNvPr>
          <p:cNvSpPr/>
          <p:nvPr/>
        </p:nvSpPr>
        <p:spPr bwMode="auto">
          <a:xfrm>
            <a:off x="1481430" y="1847988"/>
            <a:ext cx="1292441" cy="129312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a:extLst/>
        </p:spPr>
        <p:txBody>
          <a:bodyPr vert="horz" wrap="square" lIns="68571" tIns="34285" rIns="68571" bIns="34285" numCol="1" anchor="t" anchorCtr="0" compatLnSpc="1">
            <a:prstTxWarp prst="textNoShape">
              <a:avLst/>
            </a:prstTxWarp>
          </a:bodyPr>
          <a:lstStyle/>
          <a:p>
            <a:endParaRPr lang="zh-CN" altLang="en-US" kern="0">
              <a:solidFill>
                <a:srgbClr val="FF0000"/>
              </a:solidFill>
              <a:cs typeface="+mn-ea"/>
            </a:endParaRPr>
          </a:p>
        </p:txBody>
      </p:sp>
      <p:sp>
        <p:nvSpPr>
          <p:cNvPr id="7" name="TextBox 52">
            <a:extLst>
              <a:ext uri="{FF2B5EF4-FFF2-40B4-BE49-F238E27FC236}">
                <a16:creationId xmlns:a16="http://schemas.microsoft.com/office/drawing/2014/main" id="{9A8F2BBD-2BEE-47FB-BA56-4007C58FE300}"/>
              </a:ext>
            </a:extLst>
          </p:cNvPr>
          <p:cNvSpPr txBox="1"/>
          <p:nvPr/>
        </p:nvSpPr>
        <p:spPr>
          <a:xfrm>
            <a:off x="1771375" y="2181056"/>
            <a:ext cx="651442" cy="684793"/>
          </a:xfrm>
          <a:prstGeom prst="rect">
            <a:avLst/>
          </a:prstGeom>
          <a:noFill/>
        </p:spPr>
        <p:txBody>
          <a:bodyPr wrap="none" lIns="68571" tIns="34285" rIns="68571" bIns="34285" rtlCol="0">
            <a:spAutoFit/>
          </a:bodyPr>
          <a:lstStyle/>
          <a:p>
            <a:r>
              <a:rPr lang="zh-CN" altLang="en-US" sz="4000" dirty="0">
                <a:solidFill>
                  <a:srgbClr val="F8F8F8"/>
                </a:solidFill>
                <a:latin typeface="微软雅黑"/>
                <a:ea typeface="微软雅黑"/>
              </a:rPr>
              <a:t>一</a:t>
            </a:r>
          </a:p>
        </p:txBody>
      </p:sp>
      <p:sp>
        <p:nvSpPr>
          <p:cNvPr id="8" name="TextBox 56">
            <a:extLst>
              <a:ext uri="{FF2B5EF4-FFF2-40B4-BE49-F238E27FC236}">
                <a16:creationId xmlns:a16="http://schemas.microsoft.com/office/drawing/2014/main" id="{BE72DC08-C51B-4E45-8316-4AC8F04C9C01}"/>
              </a:ext>
            </a:extLst>
          </p:cNvPr>
          <p:cNvSpPr txBox="1"/>
          <p:nvPr/>
        </p:nvSpPr>
        <p:spPr>
          <a:xfrm>
            <a:off x="3323593" y="2356049"/>
            <a:ext cx="5086116" cy="276999"/>
          </a:xfrm>
          <a:prstGeom prst="rect">
            <a:avLst/>
          </a:prstGeom>
          <a:noFill/>
        </p:spPr>
        <p:txBody>
          <a:bodyPr wrap="square" lIns="0" tIns="0" rIns="0" bIns="0" rtlCol="0">
            <a:spAutoFit/>
          </a:bodyPr>
          <a:lstStyle/>
          <a:p>
            <a:pPr lvl="0">
              <a:defRPr/>
            </a:pPr>
            <a:r>
              <a:rPr lang="zh-CN" altLang="en-US" kern="0" dirty="0">
                <a:latin typeface="微软雅黑" pitchFamily="34" charset="-122"/>
                <a:ea typeface="微软雅黑" pitchFamily="34" charset="-122"/>
              </a:rPr>
              <a:t>党员的党龄，从预备期满转为正式党员之日算起</a:t>
            </a:r>
            <a:endParaRPr kumimoji="0" lang="en-US" altLang="zh-CN" b="0" i="0" u="none" strike="noStrike" kern="0" cap="none" spc="0" normalizeH="0" baseline="0" noProof="0" dirty="0">
              <a:ln>
                <a:noFill/>
              </a:ln>
              <a:effectLst/>
              <a:uLnTx/>
              <a:uFillTx/>
              <a:latin typeface="微软雅黑" pitchFamily="34" charset="-122"/>
              <a:ea typeface="微软雅黑" pitchFamily="34" charset="-122"/>
            </a:endParaRPr>
          </a:p>
        </p:txBody>
      </p:sp>
      <p:sp>
        <p:nvSpPr>
          <p:cNvPr id="9" name="椭圆 8">
            <a:extLst>
              <a:ext uri="{FF2B5EF4-FFF2-40B4-BE49-F238E27FC236}">
                <a16:creationId xmlns:a16="http://schemas.microsoft.com/office/drawing/2014/main" id="{51640066-42CD-4AE2-A3F1-03E8C1B4FE4E}"/>
              </a:ext>
            </a:extLst>
          </p:cNvPr>
          <p:cNvSpPr/>
          <p:nvPr/>
        </p:nvSpPr>
        <p:spPr bwMode="auto">
          <a:xfrm>
            <a:off x="9054512" y="3242095"/>
            <a:ext cx="1292441" cy="129312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a:extLst/>
        </p:spPr>
        <p:txBody>
          <a:bodyPr vert="horz" wrap="square" lIns="68571" tIns="34285" rIns="68571" bIns="34285" numCol="1" anchor="t" anchorCtr="0" compatLnSpc="1">
            <a:prstTxWarp prst="textNoShape">
              <a:avLst/>
            </a:prstTxWarp>
          </a:bodyPr>
          <a:lstStyle/>
          <a:p>
            <a:endParaRPr lang="zh-CN" altLang="en-US" kern="0">
              <a:solidFill>
                <a:srgbClr val="FF0000"/>
              </a:solidFill>
              <a:cs typeface="+mn-ea"/>
            </a:endParaRPr>
          </a:p>
        </p:txBody>
      </p:sp>
      <p:sp>
        <p:nvSpPr>
          <p:cNvPr id="10" name="TextBox 58">
            <a:extLst>
              <a:ext uri="{FF2B5EF4-FFF2-40B4-BE49-F238E27FC236}">
                <a16:creationId xmlns:a16="http://schemas.microsoft.com/office/drawing/2014/main" id="{2686AA51-0EE9-4F56-98EB-EC89BFDA06DE}"/>
              </a:ext>
            </a:extLst>
          </p:cNvPr>
          <p:cNvSpPr txBox="1"/>
          <p:nvPr/>
        </p:nvSpPr>
        <p:spPr>
          <a:xfrm>
            <a:off x="9369483" y="3562108"/>
            <a:ext cx="651442" cy="684793"/>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chemeClr val="bg1"/>
                </a:solidFill>
                <a:effectLst/>
                <a:uLnTx/>
                <a:uFillTx/>
                <a:latin typeface="微软雅黑"/>
                <a:ea typeface="微软雅黑"/>
              </a:rPr>
              <a:t>二</a:t>
            </a:r>
          </a:p>
        </p:txBody>
      </p:sp>
      <p:sp>
        <p:nvSpPr>
          <p:cNvPr id="11" name="TextBox 62">
            <a:extLst>
              <a:ext uri="{FF2B5EF4-FFF2-40B4-BE49-F238E27FC236}">
                <a16:creationId xmlns:a16="http://schemas.microsoft.com/office/drawing/2014/main" id="{AAC2BD64-4AA1-4E18-9ADE-34E0C8A46193}"/>
              </a:ext>
            </a:extLst>
          </p:cNvPr>
          <p:cNvSpPr txBox="1"/>
          <p:nvPr/>
        </p:nvSpPr>
        <p:spPr>
          <a:xfrm>
            <a:off x="2672571" y="3531145"/>
            <a:ext cx="5999561" cy="692497"/>
          </a:xfrm>
          <a:prstGeom prst="rect">
            <a:avLst/>
          </a:prstGeom>
          <a:noFill/>
        </p:spPr>
        <p:txBody>
          <a:bodyPr wrap="square" lIns="0" tIns="0" rIns="0" bIns="0" rtlCol="0">
            <a:spAutoFit/>
          </a:bodyPr>
          <a:lstStyle>
            <a:defPPr>
              <a:defRPr lang="zh-CN"/>
            </a:defPPr>
            <a:lvl1pPr lvl="0">
              <a:lnSpc>
                <a:spcPct val="125000"/>
              </a:lnSpc>
              <a:defRPr sz="1400" kern="0">
                <a:latin typeface="微软雅黑" pitchFamily="34" charset="-122"/>
                <a:ea typeface="微软雅黑" pitchFamily="34" charset="-122"/>
              </a:defRPr>
            </a:lvl1pPr>
          </a:lstStyle>
          <a:p>
            <a:r>
              <a:rPr lang="zh-CN" altLang="en-US" sz="1800" dirty="0"/>
              <a:t>党委审批结果应当及时通知党支部，党支部书记应当同本人谈话，并将审批结果在党员大会上宣布</a:t>
            </a:r>
            <a:endParaRPr lang="en-US" altLang="zh-CN" sz="1800" dirty="0"/>
          </a:p>
        </p:txBody>
      </p:sp>
      <p:sp>
        <p:nvSpPr>
          <p:cNvPr id="12" name="椭圆 11">
            <a:extLst>
              <a:ext uri="{FF2B5EF4-FFF2-40B4-BE49-F238E27FC236}">
                <a16:creationId xmlns:a16="http://schemas.microsoft.com/office/drawing/2014/main" id="{F1D37313-646F-4ED3-A9A4-B7066080B9C3}"/>
              </a:ext>
            </a:extLst>
          </p:cNvPr>
          <p:cNvSpPr/>
          <p:nvPr/>
        </p:nvSpPr>
        <p:spPr bwMode="auto">
          <a:xfrm>
            <a:off x="1481431" y="4328020"/>
            <a:ext cx="1292441" cy="129312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a:extLst/>
        </p:spPr>
        <p:txBody>
          <a:bodyPr vert="horz" wrap="square" lIns="68571" tIns="34285" rIns="68571" bIns="34285" numCol="1" anchor="t" anchorCtr="0" compatLnSpc="1">
            <a:prstTxWarp prst="textNoShape">
              <a:avLst/>
            </a:prstTxWarp>
          </a:bodyPr>
          <a:lstStyle/>
          <a:p>
            <a:endParaRPr lang="zh-CN" altLang="en-US" kern="0">
              <a:solidFill>
                <a:srgbClr val="FF0000"/>
              </a:solidFill>
              <a:cs typeface="+mn-ea"/>
            </a:endParaRPr>
          </a:p>
        </p:txBody>
      </p:sp>
      <p:sp>
        <p:nvSpPr>
          <p:cNvPr id="13" name="TextBox 64">
            <a:extLst>
              <a:ext uri="{FF2B5EF4-FFF2-40B4-BE49-F238E27FC236}">
                <a16:creationId xmlns:a16="http://schemas.microsoft.com/office/drawing/2014/main" id="{C3A34A32-2538-47BA-8FD7-68E9417B0EC1}"/>
              </a:ext>
            </a:extLst>
          </p:cNvPr>
          <p:cNvSpPr txBox="1"/>
          <p:nvPr/>
        </p:nvSpPr>
        <p:spPr>
          <a:xfrm>
            <a:off x="1867407" y="4662961"/>
            <a:ext cx="600146" cy="623237"/>
          </a:xfrm>
          <a:prstGeom prst="rect">
            <a:avLst/>
          </a:prstGeom>
          <a:noFill/>
        </p:spPr>
        <p:txBody>
          <a:bodyPr wrap="none" lIns="68571" tIns="34285" rIns="68571" bIns="34285" rtlCol="0">
            <a:spAutoFit/>
          </a:bodyPr>
          <a:lstStyle/>
          <a:p>
            <a:r>
              <a:rPr lang="zh-CN" altLang="en-US" sz="3600" b="1" dirty="0">
                <a:solidFill>
                  <a:srgbClr val="F8F8F8"/>
                </a:solidFill>
                <a:latin typeface="微软雅黑"/>
                <a:ea typeface="微软雅黑"/>
              </a:rPr>
              <a:t>三</a:t>
            </a:r>
          </a:p>
        </p:txBody>
      </p:sp>
      <p:sp>
        <p:nvSpPr>
          <p:cNvPr id="14" name="TextBox 68">
            <a:extLst>
              <a:ext uri="{FF2B5EF4-FFF2-40B4-BE49-F238E27FC236}">
                <a16:creationId xmlns:a16="http://schemas.microsoft.com/office/drawing/2014/main" id="{CF90B82B-595C-4A93-8B8A-FBD558A456DD}"/>
              </a:ext>
            </a:extLst>
          </p:cNvPr>
          <p:cNvSpPr txBox="1"/>
          <p:nvPr/>
        </p:nvSpPr>
        <p:spPr>
          <a:xfrm>
            <a:off x="3031365" y="4612756"/>
            <a:ext cx="6471083" cy="895245"/>
          </a:xfrm>
          <a:prstGeom prst="rect">
            <a:avLst/>
          </a:prstGeom>
          <a:noFill/>
        </p:spPr>
        <p:txBody>
          <a:bodyPr wrap="square" lIns="0" tIns="0" rIns="0" bIns="0" rtlCol="0">
            <a:spAutoFit/>
          </a:bodyPr>
          <a:lstStyle/>
          <a:p>
            <a:pPr lvl="0">
              <a:lnSpc>
                <a:spcPct val="125000"/>
              </a:lnSpc>
              <a:defRPr/>
            </a:pPr>
            <a:r>
              <a:rPr lang="zh-CN" altLang="en-US" sz="1600" kern="0" dirty="0">
                <a:latin typeface="微软雅黑" pitchFamily="34" charset="-122"/>
                <a:ea typeface="微软雅黑" pitchFamily="34" charset="-122"/>
              </a:rPr>
              <a:t>本人向党支部提出书面转正申请，党小组提出意见，党支部征求党员和群众的意见，支部委员会审查；支部大会讨论、表决通过，报上级党委审批</a:t>
            </a:r>
          </a:p>
        </p:txBody>
      </p:sp>
    </p:spTree>
    <p:extLst>
      <p:ext uri="{BB962C8B-B14F-4D97-AF65-F5344CB8AC3E}">
        <p14:creationId xmlns:p14="http://schemas.microsoft.com/office/powerpoint/2010/main" val="11440414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1000"/>
                                        <p:tgtEl>
                                          <p:spTgt spid="6"/>
                                        </p:tgtEl>
                                      </p:cBhvr>
                                    </p:animEffect>
                                  </p:childTnLst>
                                </p:cTn>
                              </p:par>
                            </p:childTnLst>
                          </p:cTn>
                        </p:par>
                        <p:par>
                          <p:cTn id="11" fill="hold">
                            <p:stCondLst>
                              <p:cond delay="1200"/>
                            </p:stCondLst>
                            <p:childTnLst>
                              <p:par>
                                <p:cTn id="12" presetID="31"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700"/>
                            </p:stCondLst>
                            <p:childTnLst>
                              <p:par>
                                <p:cTn id="19" presetID="2" presetClass="entr" presetSubtype="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300"/>
                                        <p:tgtEl>
                                          <p:spTgt spid="8"/>
                                        </p:tgtEl>
                                      </p:cBhvr>
                                    </p:animEffect>
                                  </p:childTnLst>
                                </p:cTn>
                              </p:par>
                              <p:par>
                                <p:cTn id="27" presetID="21" presetClass="entr" presetSubtype="1" fill="hold" grpId="0" nodeType="withEffect">
                                  <p:stCondLst>
                                    <p:cond delay="20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1000"/>
                                        <p:tgtEl>
                                          <p:spTgt spid="9"/>
                                        </p:tgtEl>
                                      </p:cBhvr>
                                    </p:animEffect>
                                  </p:childTnLst>
                                </p:cTn>
                              </p:par>
                            </p:childTnLst>
                          </p:cTn>
                        </p:par>
                        <p:par>
                          <p:cTn id="30" fill="hold">
                            <p:stCondLst>
                              <p:cond delay="3400"/>
                            </p:stCondLst>
                            <p:childTnLst>
                              <p:par>
                                <p:cTn id="31" presetID="31"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 calcmode="lin" valueType="num">
                                      <p:cBhvr>
                                        <p:cTn id="35" dur="500" fill="hold"/>
                                        <p:tgtEl>
                                          <p:spTgt spid="10"/>
                                        </p:tgtEl>
                                        <p:attrNameLst>
                                          <p:attrName>style.rotation</p:attrName>
                                        </p:attrNameLst>
                                      </p:cBhvr>
                                      <p:tavLst>
                                        <p:tav tm="0">
                                          <p:val>
                                            <p:fltVal val="90"/>
                                          </p:val>
                                        </p:tav>
                                        <p:tav tm="100000">
                                          <p:val>
                                            <p:fltVal val="0"/>
                                          </p:val>
                                        </p:tav>
                                      </p:tavLst>
                                    </p:anim>
                                    <p:animEffect transition="in" filter="fade">
                                      <p:cBhvr>
                                        <p:cTn id="36" dur="500"/>
                                        <p:tgtEl>
                                          <p:spTgt spid="10"/>
                                        </p:tgtEl>
                                      </p:cBhvr>
                                    </p:animEffect>
                                  </p:childTnLst>
                                </p:cTn>
                              </p:par>
                            </p:childTnLst>
                          </p:cTn>
                        </p:par>
                        <p:par>
                          <p:cTn id="37" fill="hold">
                            <p:stCondLst>
                              <p:cond delay="3900"/>
                            </p:stCondLst>
                            <p:childTnLst>
                              <p:par>
                                <p:cTn id="38" presetID="2" presetClass="entr" presetSubtype="8"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0-#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childTnLst>
                          </p:cTn>
                        </p:par>
                        <p:par>
                          <p:cTn id="42" fill="hold">
                            <p:stCondLst>
                              <p:cond delay="4400"/>
                            </p:stCondLst>
                            <p:childTnLst>
                              <p:par>
                                <p:cTn id="43" presetID="22" presetClass="entr" presetSubtype="2"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right)">
                                      <p:cBhvr>
                                        <p:cTn id="45" dur="300"/>
                                        <p:tgtEl>
                                          <p:spTgt spid="11"/>
                                        </p:tgtEl>
                                      </p:cBhvr>
                                    </p:animEffect>
                                  </p:childTnLst>
                                </p:cTn>
                              </p:par>
                              <p:par>
                                <p:cTn id="46" presetID="21" presetClass="entr" presetSubtype="1" fill="hold" grpId="0" nodeType="withEffect">
                                  <p:stCondLst>
                                    <p:cond delay="200"/>
                                  </p:stCondLst>
                                  <p:childTnLst>
                                    <p:set>
                                      <p:cBhvr>
                                        <p:cTn id="47" dur="1" fill="hold">
                                          <p:stCondLst>
                                            <p:cond delay="0"/>
                                          </p:stCondLst>
                                        </p:cTn>
                                        <p:tgtEl>
                                          <p:spTgt spid="12"/>
                                        </p:tgtEl>
                                        <p:attrNameLst>
                                          <p:attrName>style.visibility</p:attrName>
                                        </p:attrNameLst>
                                      </p:cBhvr>
                                      <p:to>
                                        <p:strVal val="visible"/>
                                      </p:to>
                                    </p:set>
                                    <p:animEffect transition="in" filter="wheel(1)">
                                      <p:cBhvr>
                                        <p:cTn id="48" dur="1000"/>
                                        <p:tgtEl>
                                          <p:spTgt spid="12"/>
                                        </p:tgtEl>
                                      </p:cBhvr>
                                    </p:animEffect>
                                  </p:childTnLst>
                                </p:cTn>
                              </p:par>
                            </p:childTnLst>
                          </p:cTn>
                        </p:par>
                        <p:par>
                          <p:cTn id="49" fill="hold">
                            <p:stCondLst>
                              <p:cond delay="5600"/>
                            </p:stCondLst>
                            <p:childTnLst>
                              <p:par>
                                <p:cTn id="50" presetID="31"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 calcmode="lin" valueType="num">
                                      <p:cBhvr>
                                        <p:cTn id="54" dur="500" fill="hold"/>
                                        <p:tgtEl>
                                          <p:spTgt spid="13"/>
                                        </p:tgtEl>
                                        <p:attrNameLst>
                                          <p:attrName>style.rotation</p:attrName>
                                        </p:attrNameLst>
                                      </p:cBhvr>
                                      <p:tavLst>
                                        <p:tav tm="0">
                                          <p:val>
                                            <p:fltVal val="90"/>
                                          </p:val>
                                        </p:tav>
                                        <p:tav tm="100000">
                                          <p:val>
                                            <p:fltVal val="0"/>
                                          </p:val>
                                        </p:tav>
                                      </p:tavLst>
                                    </p:anim>
                                    <p:animEffect transition="in" filter="fade">
                                      <p:cBhvr>
                                        <p:cTn id="55" dur="500"/>
                                        <p:tgtEl>
                                          <p:spTgt spid="13"/>
                                        </p:tgtEl>
                                      </p:cBhvr>
                                    </p:animEffect>
                                  </p:childTnLst>
                                </p:cTn>
                              </p:par>
                            </p:childTnLst>
                          </p:cTn>
                        </p:par>
                        <p:par>
                          <p:cTn id="56" fill="hold">
                            <p:stCondLst>
                              <p:cond delay="6100"/>
                            </p:stCondLst>
                            <p:childTnLst>
                              <p:par>
                                <p:cTn id="57" presetID="2" presetClass="entr" presetSubtype="2"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1+#ppt_w/2"/>
                                          </p:val>
                                        </p:tav>
                                        <p:tav tm="100000">
                                          <p:val>
                                            <p:strVal val="#ppt_x"/>
                                          </p:val>
                                        </p:tav>
                                      </p:tavLst>
                                    </p:anim>
                                    <p:anim calcmode="lin" valueType="num">
                                      <p:cBhvr additive="base">
                                        <p:cTn id="60" dur="500" fill="hold"/>
                                        <p:tgtEl>
                                          <p:spTgt spid="3"/>
                                        </p:tgtEl>
                                        <p:attrNameLst>
                                          <p:attrName>ppt_y</p:attrName>
                                        </p:attrNameLst>
                                      </p:cBhvr>
                                      <p:tavLst>
                                        <p:tav tm="0">
                                          <p:val>
                                            <p:strVal val="#ppt_y"/>
                                          </p:val>
                                        </p:tav>
                                        <p:tav tm="100000">
                                          <p:val>
                                            <p:strVal val="#ppt_y"/>
                                          </p:val>
                                        </p:tav>
                                      </p:tavLst>
                                    </p:anim>
                                  </p:childTnLst>
                                </p:cTn>
                              </p:par>
                            </p:childTnLst>
                          </p:cTn>
                        </p:par>
                        <p:par>
                          <p:cTn id="61" fill="hold">
                            <p:stCondLst>
                              <p:cond delay="6600"/>
                            </p:stCondLst>
                            <p:childTnLst>
                              <p:par>
                                <p:cTn id="62" presetID="22" presetClass="entr" presetSubtype="8"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animBg="1"/>
      <p:bldP spid="10" grpId="0"/>
      <p:bldP spid="11" grpId="0"/>
      <p:bldP spid="12" grpId="0" animBg="1"/>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802">
            <a:extLst>
              <a:ext uri="{FF2B5EF4-FFF2-40B4-BE49-F238E27FC236}">
                <a16:creationId xmlns:a16="http://schemas.microsoft.com/office/drawing/2014/main" id="{086E66A4-7EA4-4F4D-99C0-0443AEB52A9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91"/>
          <a:stretch/>
        </p:blipFill>
        <p:spPr bwMode="auto">
          <a:xfrm>
            <a:off x="5293450" y="1925101"/>
            <a:ext cx="1595721" cy="103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11">
            <a:extLst>
              <a:ext uri="{FF2B5EF4-FFF2-40B4-BE49-F238E27FC236}">
                <a16:creationId xmlns:a16="http://schemas.microsoft.com/office/drawing/2014/main" id="{999044F1-0349-4EB5-A007-62C12C96C1A7}"/>
              </a:ext>
            </a:extLst>
          </p:cNvPr>
          <p:cNvSpPr txBox="1"/>
          <p:nvPr/>
        </p:nvSpPr>
        <p:spPr>
          <a:xfrm>
            <a:off x="2778944" y="3203198"/>
            <a:ext cx="6624735" cy="992579"/>
          </a:xfrm>
          <a:prstGeom prst="rect">
            <a:avLst/>
          </a:prstGeom>
          <a:noFill/>
        </p:spPr>
        <p:txBody>
          <a:bodyPr wrap="square" lIns="68580" tIns="34290" rIns="68580" bIns="34290" rtlCol="0">
            <a:spAutoFit/>
          </a:bodyPr>
          <a:lstStyle/>
          <a:p>
            <a:pPr algn="ctr"/>
            <a:r>
              <a:rPr lang="zh-CN" altLang="en-US" sz="6000" b="1" spc="600" dirty="0">
                <a:solidFill>
                  <a:srgbClr val="CC0000"/>
                </a:solidFill>
                <a:effectLst>
                  <a:reflection blurRad="6350" stA="55000" endA="300" endPos="45500" dir="5400000" sy="-100000" algn="bl" rotWithShape="0"/>
                </a:effectLst>
              </a:rPr>
              <a:t>感谢大家的聆听</a:t>
            </a:r>
            <a:endParaRPr lang="en-US" altLang="zh-CN" sz="3600" b="1" spc="600" dirty="0">
              <a:solidFill>
                <a:srgbClr val="CC0000"/>
              </a:solidFill>
              <a:effectLst>
                <a:reflection blurRad="6350" stA="55000" endA="300" endPos="45500" dir="5400000" sy="-100000" algn="bl" rotWithShape="0"/>
              </a:effectLst>
            </a:endParaRPr>
          </a:p>
        </p:txBody>
      </p:sp>
      <p:sp>
        <p:nvSpPr>
          <p:cNvPr id="4" name="文本框 11">
            <a:extLst>
              <a:ext uri="{FF2B5EF4-FFF2-40B4-BE49-F238E27FC236}">
                <a16:creationId xmlns:a16="http://schemas.microsoft.com/office/drawing/2014/main" id="{04607019-4A7A-471D-8C3C-B0FEEA0F56F3}"/>
              </a:ext>
            </a:extLst>
          </p:cNvPr>
          <p:cNvSpPr txBox="1"/>
          <p:nvPr/>
        </p:nvSpPr>
        <p:spPr>
          <a:xfrm>
            <a:off x="3975774" y="4579702"/>
            <a:ext cx="4231071" cy="415498"/>
          </a:xfrm>
          <a:prstGeom prst="rect">
            <a:avLst/>
          </a:prstGeom>
          <a:noFill/>
        </p:spPr>
        <p:txBody>
          <a:bodyPr wrap="square" lIns="68580" tIns="34290" rIns="68580" bIns="34290" rtlCol="0">
            <a:spAutoFit/>
          </a:bodyPr>
          <a:lstStyle/>
          <a:p>
            <a:pPr algn="ctr">
              <a:lnSpc>
                <a:spcPct val="125000"/>
              </a:lnSpc>
            </a:pPr>
            <a:r>
              <a:rPr lang="zh-CN" altLang="en-US" dirty="0">
                <a:solidFill>
                  <a:srgbClr val="CC0000"/>
                </a:solidFill>
              </a:rPr>
              <a:t>汇报人：某某某      汇报单位：某某党委</a:t>
            </a:r>
          </a:p>
        </p:txBody>
      </p:sp>
    </p:spTree>
    <p:extLst>
      <p:ext uri="{BB962C8B-B14F-4D97-AF65-F5344CB8AC3E}">
        <p14:creationId xmlns:p14="http://schemas.microsoft.com/office/powerpoint/2010/main" val="7251886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8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4"/>
                                        </p:tgtEl>
                                        <p:attrNameLst>
                                          <p:attrName>style.visibility</p:attrName>
                                        </p:attrNameLst>
                                      </p:cBhvr>
                                      <p:to>
                                        <p:strVal val="visible"/>
                                      </p:to>
                                    </p:set>
                                    <p:animEffect transition="in" filter="wipe(left)">
                                      <p:cBhvr>
                                        <p:cTn id="19" dur="100"/>
                                        <p:tgtEl>
                                          <p:spTgt spid="4"/>
                                        </p:tgtEl>
                                      </p:cBhvr>
                                    </p:animEffect>
                                  </p:childTnLst>
                                </p:cTn>
                              </p:par>
                              <p:par>
                                <p:cTn id="20" presetID="36" presetClass="emph" presetSubtype="0" fill="hold" grpId="1" nodeType="withEffect">
                                  <p:stCondLst>
                                    <p:cond delay="0"/>
                                  </p:stCondLst>
                                  <p:iterate type="lt">
                                    <p:tmPct val="30000"/>
                                  </p:iterate>
                                  <p:childTnLst>
                                    <p:animScale>
                                      <p:cBhvr>
                                        <p:cTn id="21" dur="50" autoRev="1" fill="hold">
                                          <p:stCondLst>
                                            <p:cond delay="0"/>
                                          </p:stCondLst>
                                        </p:cTn>
                                        <p:tgtEl>
                                          <p:spTgt spid="4"/>
                                        </p:tgtEl>
                                      </p:cBhvr>
                                      <p:to x="80000" y="100000"/>
                                    </p:animScale>
                                    <p:anim by="(#ppt_w*0.10)" calcmode="lin" valueType="num">
                                      <p:cBhvr>
                                        <p:cTn id="22" dur="50" autoRev="1" fill="hold">
                                          <p:stCondLst>
                                            <p:cond delay="0"/>
                                          </p:stCondLst>
                                        </p:cTn>
                                        <p:tgtEl>
                                          <p:spTgt spid="4"/>
                                        </p:tgtEl>
                                        <p:attrNameLst>
                                          <p:attrName>ppt_x</p:attrName>
                                        </p:attrNameLst>
                                      </p:cBhvr>
                                    </p:anim>
                                    <p:anim by="(-#ppt_w*0.10)" calcmode="lin" valueType="num">
                                      <p:cBhvr>
                                        <p:cTn id="23" dur="50" autoRev="1" fill="hold">
                                          <p:stCondLst>
                                            <p:cond delay="0"/>
                                          </p:stCondLst>
                                        </p:cTn>
                                        <p:tgtEl>
                                          <p:spTgt spid="4"/>
                                        </p:tgtEl>
                                        <p:attrNameLst>
                                          <p:attrName>ppt_y</p:attrName>
                                        </p:attrNameLst>
                                      </p:cBhvr>
                                    </p:anim>
                                    <p:animRot by="-480000">
                                      <p:cBhvr>
                                        <p:cTn id="24" dur="50"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a:extLst>
              <a:ext uri="{FF2B5EF4-FFF2-40B4-BE49-F238E27FC236}">
                <a16:creationId xmlns:a16="http://schemas.microsoft.com/office/drawing/2014/main" id="{EE5326D9-7445-4D61-9E3D-65447A98051A}"/>
              </a:ext>
            </a:extLst>
          </p:cNvPr>
          <p:cNvSpPr txBox="1"/>
          <p:nvPr/>
        </p:nvSpPr>
        <p:spPr>
          <a:xfrm>
            <a:off x="3140759" y="3358546"/>
            <a:ext cx="7139314" cy="1423467"/>
          </a:xfrm>
          <a:prstGeom prst="rect">
            <a:avLst/>
          </a:prstGeom>
          <a:noFill/>
        </p:spPr>
        <p:txBody>
          <a:bodyPr wrap="square" lIns="68580" tIns="34290" rIns="68580" bIns="34290" rtlCol="0">
            <a:spAutoFit/>
          </a:bodyPr>
          <a:lstStyle/>
          <a:p>
            <a:pPr algn="ctr"/>
            <a:r>
              <a:rPr lang="zh-CN" altLang="en-US" sz="4400" b="1" dirty="0">
                <a:solidFill>
                  <a:srgbClr val="C00000"/>
                </a:solidFill>
                <a:effectLst>
                  <a:reflection blurRad="6350" stA="50000" endA="300" endPos="50000" dist="60007" dir="5400000" sy="-100000" algn="bl" rotWithShape="0"/>
                </a:effectLst>
                <a:cs typeface="+mn-ea"/>
                <a:sym typeface="+mn-lt"/>
              </a:rPr>
              <a:t>入党积极分子的确定和培训教育</a:t>
            </a:r>
          </a:p>
        </p:txBody>
      </p:sp>
      <p:pic>
        <p:nvPicPr>
          <p:cNvPr id="3" name="图片 802">
            <a:extLst>
              <a:ext uri="{FF2B5EF4-FFF2-40B4-BE49-F238E27FC236}">
                <a16:creationId xmlns:a16="http://schemas.microsoft.com/office/drawing/2014/main" id="{13A3496F-07A5-4FCB-B357-953E738AF4E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51595" y="2026153"/>
            <a:ext cx="1512886" cy="94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11">
            <a:extLst>
              <a:ext uri="{FF2B5EF4-FFF2-40B4-BE49-F238E27FC236}">
                <a16:creationId xmlns:a16="http://schemas.microsoft.com/office/drawing/2014/main" id="{7C8F500D-6609-41AF-A0EC-93BE9363E96A}"/>
              </a:ext>
            </a:extLst>
          </p:cNvPr>
          <p:cNvSpPr txBox="1"/>
          <p:nvPr/>
        </p:nvSpPr>
        <p:spPr>
          <a:xfrm>
            <a:off x="4582859" y="1894551"/>
            <a:ext cx="4334621" cy="1084912"/>
          </a:xfrm>
          <a:prstGeom prst="rect">
            <a:avLst/>
          </a:prstGeom>
          <a:noFill/>
        </p:spPr>
        <p:txBody>
          <a:bodyPr wrap="square" lIns="68580" tIns="34290" rIns="68580" bIns="34290" rtlCol="0">
            <a:spAutoFit/>
          </a:bodyPr>
          <a:lstStyle/>
          <a:p>
            <a:pPr algn="ctr"/>
            <a:r>
              <a:rPr lang="zh-CN" altLang="en-US" sz="6600" b="1" dirty="0">
                <a:solidFill>
                  <a:srgbClr val="C00000"/>
                </a:solidFill>
                <a:effectLst>
                  <a:reflection blurRad="6350" stA="50000" endA="300" endPos="50000" dist="60007" dir="5400000" sy="-100000" algn="bl" rotWithShape="0"/>
                </a:effectLst>
                <a:cs typeface="+mn-ea"/>
                <a:sym typeface="+mn-lt"/>
              </a:rPr>
              <a:t>第一部分</a:t>
            </a:r>
          </a:p>
        </p:txBody>
      </p:sp>
    </p:spTree>
    <p:extLst>
      <p:ext uri="{BB962C8B-B14F-4D97-AF65-F5344CB8AC3E}">
        <p14:creationId xmlns:p14="http://schemas.microsoft.com/office/powerpoint/2010/main" val="24459618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2" presetClass="entr" presetSubtype="0" fill="hold" grpId="0" nodeType="after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50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anim calcmode="lin" valueType="num">
                                      <p:cBhvr>
                                        <p:cTn id="21" dur="500" fill="hold"/>
                                        <p:tgtEl>
                                          <p:spTgt spid="2"/>
                                        </p:tgtEl>
                                        <p:attrNameLst>
                                          <p:attrName>ppt_x</p:attrName>
                                        </p:attrNameLst>
                                      </p:cBhvr>
                                      <p:tavLst>
                                        <p:tav tm="0">
                                          <p:val>
                                            <p:strVal val="#ppt_x"/>
                                          </p:val>
                                        </p:tav>
                                        <p:tav tm="100000">
                                          <p:val>
                                            <p:strVal val="#ppt_x"/>
                                          </p:val>
                                        </p:tav>
                                      </p:tavLst>
                                    </p:anim>
                                    <p:anim calcmode="lin" valueType="num">
                                      <p:cBhvr>
                                        <p:cTn id="22"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山, 建筑物, 自然&#10;&#10;已生成高可信度的说明">
            <a:extLst>
              <a:ext uri="{FF2B5EF4-FFF2-40B4-BE49-F238E27FC236}">
                <a16:creationId xmlns:a16="http://schemas.microsoft.com/office/drawing/2014/main" id="{3F652DE8-855F-4B62-B4BD-8C782D39C44B}"/>
              </a:ext>
            </a:extLst>
          </p:cNvPr>
          <p:cNvPicPr>
            <a:picLocks noChangeAspect="1"/>
          </p:cNvPicPr>
          <p:nvPr/>
        </p:nvPicPr>
        <p:blipFill rotWithShape="1">
          <a:blip r:embed="rId3">
            <a:extLst>
              <a:ext uri="{28A0092B-C50C-407E-A947-70E740481C1C}">
                <a14:useLocalDpi xmlns:a14="http://schemas.microsoft.com/office/drawing/2010/main" val="0"/>
              </a:ext>
            </a:extLst>
          </a:blip>
          <a:srcRect l="4832" t="28357" r="3674" b="33201"/>
          <a:stretch/>
        </p:blipFill>
        <p:spPr>
          <a:xfrm flipV="1">
            <a:off x="2844838" y="2127053"/>
            <a:ext cx="2489848" cy="1252282"/>
          </a:xfrm>
          <a:prstGeom prst="chevron">
            <a:avLst/>
          </a:prstGeom>
        </p:spPr>
      </p:pic>
      <p:pic>
        <p:nvPicPr>
          <p:cNvPr id="3" name="图片 2" descr="图片包含 山, 建筑物, 自然&#10;&#10;已生成高可信度的说明">
            <a:extLst>
              <a:ext uri="{FF2B5EF4-FFF2-40B4-BE49-F238E27FC236}">
                <a16:creationId xmlns:a16="http://schemas.microsoft.com/office/drawing/2014/main" id="{F63B1E50-087B-4C46-8A16-459F6F346B21}"/>
              </a:ext>
            </a:extLst>
          </p:cNvPr>
          <p:cNvPicPr>
            <a:picLocks noChangeAspect="1"/>
          </p:cNvPicPr>
          <p:nvPr/>
        </p:nvPicPr>
        <p:blipFill rotWithShape="1">
          <a:blip r:embed="rId3">
            <a:extLst>
              <a:ext uri="{28A0092B-C50C-407E-A947-70E740481C1C}">
                <a14:useLocalDpi xmlns:a14="http://schemas.microsoft.com/office/drawing/2010/main" val="0"/>
              </a:ext>
            </a:extLst>
          </a:blip>
          <a:srcRect l="4832" t="28357" r="3674" b="33201"/>
          <a:stretch/>
        </p:blipFill>
        <p:spPr>
          <a:xfrm flipV="1">
            <a:off x="4950787" y="2127053"/>
            <a:ext cx="2326052" cy="1252282"/>
          </a:xfrm>
          <a:prstGeom prst="chevron">
            <a:avLst/>
          </a:prstGeom>
        </p:spPr>
      </p:pic>
      <p:pic>
        <p:nvPicPr>
          <p:cNvPr id="4" name="图片 3" descr="图片包含 山, 建筑物, 自然&#10;&#10;已生成高可信度的说明">
            <a:extLst>
              <a:ext uri="{FF2B5EF4-FFF2-40B4-BE49-F238E27FC236}">
                <a16:creationId xmlns:a16="http://schemas.microsoft.com/office/drawing/2014/main" id="{81B9F3DD-72F8-405B-A6C3-C25C0F45BC11}"/>
              </a:ext>
            </a:extLst>
          </p:cNvPr>
          <p:cNvPicPr>
            <a:picLocks noChangeAspect="1"/>
          </p:cNvPicPr>
          <p:nvPr/>
        </p:nvPicPr>
        <p:blipFill rotWithShape="1">
          <a:blip r:embed="rId3">
            <a:extLst>
              <a:ext uri="{28A0092B-C50C-407E-A947-70E740481C1C}">
                <a14:useLocalDpi xmlns:a14="http://schemas.microsoft.com/office/drawing/2010/main" val="0"/>
              </a:ext>
            </a:extLst>
          </a:blip>
          <a:srcRect l="4832" t="28357" r="3674" b="33201"/>
          <a:stretch/>
        </p:blipFill>
        <p:spPr>
          <a:xfrm flipV="1">
            <a:off x="6892940" y="2127053"/>
            <a:ext cx="2503925" cy="1252282"/>
          </a:xfrm>
          <a:prstGeom prst="chevron">
            <a:avLst/>
          </a:prstGeom>
        </p:spPr>
      </p:pic>
      <p:pic>
        <p:nvPicPr>
          <p:cNvPr id="5" name="图片 4" descr="图片包含 山, 建筑物, 自然&#10;&#10;已生成高可信度的说明">
            <a:extLst>
              <a:ext uri="{FF2B5EF4-FFF2-40B4-BE49-F238E27FC236}">
                <a16:creationId xmlns:a16="http://schemas.microsoft.com/office/drawing/2014/main" id="{16174064-FE74-48D4-82A3-93310C4C1E07}"/>
              </a:ext>
            </a:extLst>
          </p:cNvPr>
          <p:cNvPicPr>
            <a:picLocks noChangeAspect="1"/>
          </p:cNvPicPr>
          <p:nvPr/>
        </p:nvPicPr>
        <p:blipFill rotWithShape="1">
          <a:blip r:embed="rId3">
            <a:extLst>
              <a:ext uri="{28A0092B-C50C-407E-A947-70E740481C1C}">
                <a14:useLocalDpi xmlns:a14="http://schemas.microsoft.com/office/drawing/2010/main" val="0"/>
              </a:ext>
            </a:extLst>
          </a:blip>
          <a:srcRect l="4832" t="28357" r="3674" b="33201"/>
          <a:stretch/>
        </p:blipFill>
        <p:spPr>
          <a:xfrm flipV="1">
            <a:off x="9012967" y="2127053"/>
            <a:ext cx="2712071" cy="1252282"/>
          </a:xfrm>
          <a:prstGeom prst="chevron">
            <a:avLst/>
          </a:prstGeom>
        </p:spPr>
      </p:pic>
      <p:pic>
        <p:nvPicPr>
          <p:cNvPr id="6" name="图片 5" descr="图片包含 山, 建筑物, 自然&#10;&#10;已生成高可信度的说明">
            <a:extLst>
              <a:ext uri="{FF2B5EF4-FFF2-40B4-BE49-F238E27FC236}">
                <a16:creationId xmlns:a16="http://schemas.microsoft.com/office/drawing/2014/main" id="{71930A6D-0B78-43F8-96F4-AF594CC7096A}"/>
              </a:ext>
            </a:extLst>
          </p:cNvPr>
          <p:cNvPicPr>
            <a:picLocks noChangeAspect="1"/>
          </p:cNvPicPr>
          <p:nvPr/>
        </p:nvPicPr>
        <p:blipFill rotWithShape="1">
          <a:blip r:embed="rId3">
            <a:extLst>
              <a:ext uri="{28A0092B-C50C-407E-A947-70E740481C1C}">
                <a14:useLocalDpi xmlns:a14="http://schemas.microsoft.com/office/drawing/2010/main" val="0"/>
              </a:ext>
            </a:extLst>
          </a:blip>
          <a:srcRect l="4832" t="28357" r="3674" b="33201"/>
          <a:stretch/>
        </p:blipFill>
        <p:spPr>
          <a:xfrm rot="10800000" flipV="1">
            <a:off x="9012967" y="3857254"/>
            <a:ext cx="2530137" cy="1252282"/>
          </a:xfrm>
          <a:prstGeom prst="chevron">
            <a:avLst/>
          </a:prstGeom>
        </p:spPr>
      </p:pic>
      <p:pic>
        <p:nvPicPr>
          <p:cNvPr id="7" name="图片 6" descr="图片包含 山, 建筑物, 自然&#10;&#10;已生成高可信度的说明">
            <a:extLst>
              <a:ext uri="{FF2B5EF4-FFF2-40B4-BE49-F238E27FC236}">
                <a16:creationId xmlns:a16="http://schemas.microsoft.com/office/drawing/2014/main" id="{8263E500-BB05-4301-97C1-F6A366069F3F}"/>
              </a:ext>
            </a:extLst>
          </p:cNvPr>
          <p:cNvPicPr>
            <a:picLocks noChangeAspect="1"/>
          </p:cNvPicPr>
          <p:nvPr/>
        </p:nvPicPr>
        <p:blipFill rotWithShape="1">
          <a:blip r:embed="rId3">
            <a:extLst>
              <a:ext uri="{28A0092B-C50C-407E-A947-70E740481C1C}">
                <a14:useLocalDpi xmlns:a14="http://schemas.microsoft.com/office/drawing/2010/main" val="0"/>
              </a:ext>
            </a:extLst>
          </a:blip>
          <a:srcRect l="4832" t="28357" r="3674" b="33201"/>
          <a:stretch/>
        </p:blipFill>
        <p:spPr>
          <a:xfrm rot="10800000" flipV="1">
            <a:off x="6879833" y="3857254"/>
            <a:ext cx="2530137" cy="1252282"/>
          </a:xfrm>
          <a:prstGeom prst="chevron">
            <a:avLst/>
          </a:prstGeom>
        </p:spPr>
      </p:pic>
      <p:pic>
        <p:nvPicPr>
          <p:cNvPr id="8" name="图片 7" descr="图片包含 山, 建筑物, 自然&#10;&#10;已生成高可信度的说明">
            <a:extLst>
              <a:ext uri="{FF2B5EF4-FFF2-40B4-BE49-F238E27FC236}">
                <a16:creationId xmlns:a16="http://schemas.microsoft.com/office/drawing/2014/main" id="{E51B7D15-AFCD-40FB-A838-BB29D1B07E17}"/>
              </a:ext>
            </a:extLst>
          </p:cNvPr>
          <p:cNvPicPr>
            <a:picLocks noChangeAspect="1"/>
          </p:cNvPicPr>
          <p:nvPr/>
        </p:nvPicPr>
        <p:blipFill rotWithShape="1">
          <a:blip r:embed="rId3">
            <a:extLst>
              <a:ext uri="{28A0092B-C50C-407E-A947-70E740481C1C}">
                <a14:useLocalDpi xmlns:a14="http://schemas.microsoft.com/office/drawing/2010/main" val="0"/>
              </a:ext>
            </a:extLst>
          </a:blip>
          <a:srcRect l="4832" t="28357" r="3674" b="33201"/>
          <a:stretch/>
        </p:blipFill>
        <p:spPr>
          <a:xfrm rot="10800000" flipV="1">
            <a:off x="4798916" y="3857254"/>
            <a:ext cx="2530137" cy="1252282"/>
          </a:xfrm>
          <a:prstGeom prst="chevron">
            <a:avLst/>
          </a:prstGeom>
        </p:spPr>
      </p:pic>
      <p:pic>
        <p:nvPicPr>
          <p:cNvPr id="9" name="图片 8" descr="图片包含 山, 建筑物, 自然&#10;&#10;已生成高可信度的说明">
            <a:extLst>
              <a:ext uri="{FF2B5EF4-FFF2-40B4-BE49-F238E27FC236}">
                <a16:creationId xmlns:a16="http://schemas.microsoft.com/office/drawing/2014/main" id="{4B5CB30C-0C04-48D4-B911-3308E5BC2222}"/>
              </a:ext>
            </a:extLst>
          </p:cNvPr>
          <p:cNvPicPr>
            <a:picLocks noChangeAspect="1"/>
          </p:cNvPicPr>
          <p:nvPr/>
        </p:nvPicPr>
        <p:blipFill rotWithShape="1">
          <a:blip r:embed="rId3">
            <a:extLst>
              <a:ext uri="{28A0092B-C50C-407E-A947-70E740481C1C}">
                <a14:useLocalDpi xmlns:a14="http://schemas.microsoft.com/office/drawing/2010/main" val="0"/>
              </a:ext>
            </a:extLst>
          </a:blip>
          <a:srcRect l="4832" t="28357" r="3674" b="33201"/>
          <a:stretch/>
        </p:blipFill>
        <p:spPr>
          <a:xfrm rot="10800000" flipV="1">
            <a:off x="2691890" y="3857255"/>
            <a:ext cx="2530137" cy="1252282"/>
          </a:xfrm>
          <a:prstGeom prst="chevron">
            <a:avLst/>
          </a:prstGeom>
        </p:spPr>
      </p:pic>
      <p:pic>
        <p:nvPicPr>
          <p:cNvPr id="10" name="图片 9" descr="图片包含 山, 建筑物, 自然&#10;&#10;已生成高可信度的说明">
            <a:extLst>
              <a:ext uri="{FF2B5EF4-FFF2-40B4-BE49-F238E27FC236}">
                <a16:creationId xmlns:a16="http://schemas.microsoft.com/office/drawing/2014/main" id="{F7821891-D800-43B2-BAA5-311C7DCEF039}"/>
              </a:ext>
            </a:extLst>
          </p:cNvPr>
          <p:cNvPicPr>
            <a:picLocks noChangeAspect="1"/>
          </p:cNvPicPr>
          <p:nvPr/>
        </p:nvPicPr>
        <p:blipFill rotWithShape="1">
          <a:blip r:embed="rId3">
            <a:extLst>
              <a:ext uri="{28A0092B-C50C-407E-A947-70E740481C1C}">
                <a14:useLocalDpi xmlns:a14="http://schemas.microsoft.com/office/drawing/2010/main" val="0"/>
              </a:ext>
            </a:extLst>
          </a:blip>
          <a:srcRect l="4832" t="28357" r="3674" b="33201"/>
          <a:stretch/>
        </p:blipFill>
        <p:spPr>
          <a:xfrm rot="10800000" flipV="1">
            <a:off x="584864" y="3857255"/>
            <a:ext cx="2530137" cy="1252282"/>
          </a:xfrm>
          <a:prstGeom prst="chevron">
            <a:avLst/>
          </a:prstGeom>
        </p:spPr>
      </p:pic>
      <p:pic>
        <p:nvPicPr>
          <p:cNvPr id="11" name="图片 10" descr="图片包含 山, 建筑物, 自然&#10;&#10;已生成高可信度的说明">
            <a:extLst>
              <a:ext uri="{FF2B5EF4-FFF2-40B4-BE49-F238E27FC236}">
                <a16:creationId xmlns:a16="http://schemas.microsoft.com/office/drawing/2014/main" id="{6395EE0F-5CF4-442F-9918-86B5F5A135AC}"/>
              </a:ext>
            </a:extLst>
          </p:cNvPr>
          <p:cNvPicPr>
            <a:picLocks noChangeAspect="1"/>
          </p:cNvPicPr>
          <p:nvPr/>
        </p:nvPicPr>
        <p:blipFill rotWithShape="1">
          <a:blip r:embed="rId3">
            <a:extLst>
              <a:ext uri="{28A0092B-C50C-407E-A947-70E740481C1C}">
                <a14:useLocalDpi xmlns:a14="http://schemas.microsoft.com/office/drawing/2010/main" val="0"/>
              </a:ext>
            </a:extLst>
          </a:blip>
          <a:srcRect l="4832" t="28357" r="3674" b="33201"/>
          <a:stretch/>
        </p:blipFill>
        <p:spPr>
          <a:xfrm flipV="1">
            <a:off x="859277" y="2127053"/>
            <a:ext cx="2369460" cy="1252282"/>
          </a:xfrm>
          <a:prstGeom prst="chevron">
            <a:avLst/>
          </a:prstGeom>
        </p:spPr>
      </p:pic>
      <p:sp>
        <p:nvSpPr>
          <p:cNvPr id="12" name="文本框 5">
            <a:extLst>
              <a:ext uri="{FF2B5EF4-FFF2-40B4-BE49-F238E27FC236}">
                <a16:creationId xmlns:a16="http://schemas.microsoft.com/office/drawing/2014/main" id="{D5C62274-F75D-437D-8295-8F88DB2BA0F8}"/>
              </a:ext>
            </a:extLst>
          </p:cNvPr>
          <p:cNvSpPr txBox="1"/>
          <p:nvPr/>
        </p:nvSpPr>
        <p:spPr>
          <a:xfrm>
            <a:off x="5133735" y="872603"/>
            <a:ext cx="2521535" cy="561692"/>
          </a:xfrm>
          <a:prstGeom prst="rect">
            <a:avLst/>
          </a:prstGeom>
          <a:noFill/>
        </p:spPr>
        <p:txBody>
          <a:bodyPr wrap="square" lIns="68580" tIns="34290" rIns="68580" bIns="34290" rtlCol="0">
            <a:spAutoFit/>
          </a:bodyPr>
          <a:lstStyle/>
          <a:p>
            <a:r>
              <a:rPr lang="zh-CN" altLang="en-US" sz="3200" b="1" dirty="0">
                <a:solidFill>
                  <a:schemeClr val="bg1"/>
                </a:solidFill>
                <a:cs typeface="+mn-ea"/>
                <a:sym typeface="+mn-lt"/>
              </a:rPr>
              <a:t>入党的流程</a:t>
            </a:r>
          </a:p>
        </p:txBody>
      </p:sp>
      <p:sp>
        <p:nvSpPr>
          <p:cNvPr id="13" name="Rectangle 5">
            <a:extLst>
              <a:ext uri="{FF2B5EF4-FFF2-40B4-BE49-F238E27FC236}">
                <a16:creationId xmlns:a16="http://schemas.microsoft.com/office/drawing/2014/main" id="{49B79018-4E28-4140-8FAF-BB717125172F}"/>
              </a:ext>
            </a:extLst>
          </p:cNvPr>
          <p:cNvSpPr>
            <a:spLocks noChangeArrowheads="1"/>
          </p:cNvSpPr>
          <p:nvPr/>
        </p:nvSpPr>
        <p:spPr bwMode="auto">
          <a:xfrm>
            <a:off x="1497504" y="2224295"/>
            <a:ext cx="1300511" cy="1196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b="1" dirty="0">
                <a:solidFill>
                  <a:srgbClr val="C00000"/>
                </a:solidFill>
                <a:cs typeface="+mn-ea"/>
                <a:sym typeface="+mn-lt"/>
              </a:rPr>
              <a:t>递交入党申请书</a:t>
            </a:r>
          </a:p>
        </p:txBody>
      </p:sp>
      <p:sp>
        <p:nvSpPr>
          <p:cNvPr id="14" name="Rectangle 9">
            <a:extLst>
              <a:ext uri="{FF2B5EF4-FFF2-40B4-BE49-F238E27FC236}">
                <a16:creationId xmlns:a16="http://schemas.microsoft.com/office/drawing/2014/main" id="{5BA96A50-511F-4680-8980-820475E26695}"/>
              </a:ext>
            </a:extLst>
          </p:cNvPr>
          <p:cNvSpPr>
            <a:spLocks noChangeArrowheads="1"/>
          </p:cNvSpPr>
          <p:nvPr/>
        </p:nvSpPr>
        <p:spPr bwMode="auto">
          <a:xfrm>
            <a:off x="5554773" y="2263716"/>
            <a:ext cx="1300511" cy="1196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b="1" dirty="0">
                <a:solidFill>
                  <a:srgbClr val="C00000"/>
                </a:solidFill>
                <a:cs typeface="+mn-ea"/>
                <a:sym typeface="+mn-lt"/>
              </a:rPr>
              <a:t>青共校成绩合格参加支部推优</a:t>
            </a:r>
          </a:p>
        </p:txBody>
      </p:sp>
      <p:sp>
        <p:nvSpPr>
          <p:cNvPr id="15" name="Rectangle 11">
            <a:extLst>
              <a:ext uri="{FF2B5EF4-FFF2-40B4-BE49-F238E27FC236}">
                <a16:creationId xmlns:a16="http://schemas.microsoft.com/office/drawing/2014/main" id="{18EB9D47-F379-4070-99D1-BC7EDC52546E}"/>
              </a:ext>
            </a:extLst>
          </p:cNvPr>
          <p:cNvSpPr>
            <a:spLocks noChangeArrowheads="1"/>
          </p:cNvSpPr>
          <p:nvPr/>
        </p:nvSpPr>
        <p:spPr bwMode="auto">
          <a:xfrm>
            <a:off x="7655270" y="2264685"/>
            <a:ext cx="1300511" cy="1196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b="1" dirty="0">
                <a:solidFill>
                  <a:srgbClr val="C00000"/>
                </a:solidFill>
                <a:cs typeface="+mn-ea"/>
                <a:sym typeface="+mn-lt"/>
              </a:rPr>
              <a:t>确定发展对象</a:t>
            </a:r>
          </a:p>
        </p:txBody>
      </p:sp>
      <p:sp>
        <p:nvSpPr>
          <p:cNvPr id="16" name="Rectangle 13">
            <a:extLst>
              <a:ext uri="{FF2B5EF4-FFF2-40B4-BE49-F238E27FC236}">
                <a16:creationId xmlns:a16="http://schemas.microsoft.com/office/drawing/2014/main" id="{64D95939-56D1-4614-977D-F96A22B314E6}"/>
              </a:ext>
            </a:extLst>
          </p:cNvPr>
          <p:cNvSpPr>
            <a:spLocks noChangeArrowheads="1"/>
          </p:cNvSpPr>
          <p:nvPr/>
        </p:nvSpPr>
        <p:spPr bwMode="auto">
          <a:xfrm>
            <a:off x="9775296" y="2258211"/>
            <a:ext cx="1300511" cy="1196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b="1" dirty="0">
                <a:solidFill>
                  <a:srgbClr val="C00000"/>
                </a:solidFill>
                <a:cs typeface="+mn-ea"/>
                <a:sym typeface="+mn-lt"/>
              </a:rPr>
              <a:t>开展座谈会</a:t>
            </a:r>
            <a:r>
              <a:rPr lang="en-US" b="1" dirty="0">
                <a:solidFill>
                  <a:srgbClr val="C00000"/>
                </a:solidFill>
                <a:cs typeface="+mn-ea"/>
                <a:sym typeface="+mn-lt"/>
              </a:rPr>
              <a:t>/</a:t>
            </a:r>
            <a:r>
              <a:rPr lang="zh-CN" altLang="en-US" b="1" dirty="0">
                <a:solidFill>
                  <a:srgbClr val="C00000"/>
                </a:solidFill>
                <a:cs typeface="+mn-ea"/>
                <a:sym typeface="+mn-lt"/>
              </a:rPr>
              <a:t>个别了解情况</a:t>
            </a:r>
          </a:p>
        </p:txBody>
      </p:sp>
      <p:sp>
        <p:nvSpPr>
          <p:cNvPr id="17" name="Rectangle 16">
            <a:extLst>
              <a:ext uri="{FF2B5EF4-FFF2-40B4-BE49-F238E27FC236}">
                <a16:creationId xmlns:a16="http://schemas.microsoft.com/office/drawing/2014/main" id="{13900DA1-281B-4818-9386-43E5FEE11FA0}"/>
              </a:ext>
            </a:extLst>
          </p:cNvPr>
          <p:cNvSpPr>
            <a:spLocks noChangeArrowheads="1"/>
          </p:cNvSpPr>
          <p:nvPr/>
        </p:nvSpPr>
        <p:spPr bwMode="auto">
          <a:xfrm>
            <a:off x="9775296" y="3913390"/>
            <a:ext cx="1076249" cy="1196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b="1" dirty="0">
                <a:solidFill>
                  <a:srgbClr val="C00000"/>
                </a:solidFill>
                <a:cs typeface="+mn-ea"/>
                <a:sym typeface="+mn-lt"/>
              </a:rPr>
              <a:t>发展对象政治审查</a:t>
            </a:r>
          </a:p>
        </p:txBody>
      </p:sp>
      <p:sp>
        <p:nvSpPr>
          <p:cNvPr id="18" name="Rectangle 18">
            <a:extLst>
              <a:ext uri="{FF2B5EF4-FFF2-40B4-BE49-F238E27FC236}">
                <a16:creationId xmlns:a16="http://schemas.microsoft.com/office/drawing/2014/main" id="{ABE7B8C2-E02B-4AE1-B822-8A03B6F5B6D3}"/>
              </a:ext>
            </a:extLst>
          </p:cNvPr>
          <p:cNvSpPr>
            <a:spLocks noChangeArrowheads="1"/>
          </p:cNvSpPr>
          <p:nvPr/>
        </p:nvSpPr>
        <p:spPr bwMode="auto">
          <a:xfrm>
            <a:off x="7541415" y="3938751"/>
            <a:ext cx="1076249" cy="1196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b="1" dirty="0">
                <a:solidFill>
                  <a:srgbClr val="C00000"/>
                </a:solidFill>
                <a:cs typeface="+mn-ea"/>
                <a:sym typeface="+mn-lt"/>
              </a:rPr>
              <a:t>预备党员接收</a:t>
            </a:r>
          </a:p>
        </p:txBody>
      </p:sp>
      <p:sp>
        <p:nvSpPr>
          <p:cNvPr id="19" name="Rectangle 20">
            <a:extLst>
              <a:ext uri="{FF2B5EF4-FFF2-40B4-BE49-F238E27FC236}">
                <a16:creationId xmlns:a16="http://schemas.microsoft.com/office/drawing/2014/main" id="{F558126D-D5EE-4C39-85FD-E86620DBB22B}"/>
              </a:ext>
            </a:extLst>
          </p:cNvPr>
          <p:cNvSpPr>
            <a:spLocks noChangeArrowheads="1"/>
          </p:cNvSpPr>
          <p:nvPr/>
        </p:nvSpPr>
        <p:spPr bwMode="auto">
          <a:xfrm>
            <a:off x="5561480" y="3938751"/>
            <a:ext cx="1076249" cy="1196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b="1" dirty="0">
                <a:solidFill>
                  <a:srgbClr val="C00000"/>
                </a:solidFill>
                <a:cs typeface="+mn-ea"/>
                <a:sym typeface="+mn-lt"/>
              </a:rPr>
              <a:t>召开党支部大会</a:t>
            </a:r>
          </a:p>
        </p:txBody>
      </p:sp>
      <p:sp>
        <p:nvSpPr>
          <p:cNvPr id="20" name="Rectangle 22">
            <a:extLst>
              <a:ext uri="{FF2B5EF4-FFF2-40B4-BE49-F238E27FC236}">
                <a16:creationId xmlns:a16="http://schemas.microsoft.com/office/drawing/2014/main" id="{2F236C9D-D845-413A-AB53-38C0A0B4CA19}"/>
              </a:ext>
            </a:extLst>
          </p:cNvPr>
          <p:cNvSpPr>
            <a:spLocks noChangeArrowheads="1"/>
          </p:cNvSpPr>
          <p:nvPr/>
        </p:nvSpPr>
        <p:spPr bwMode="auto">
          <a:xfrm>
            <a:off x="3405779" y="3938751"/>
            <a:ext cx="1076249" cy="1196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b="1" dirty="0">
                <a:solidFill>
                  <a:srgbClr val="C00000"/>
                </a:solidFill>
                <a:cs typeface="+mn-ea"/>
                <a:sym typeface="+mn-lt"/>
              </a:rPr>
              <a:t>预备党员一年考察期</a:t>
            </a:r>
          </a:p>
        </p:txBody>
      </p:sp>
      <p:sp>
        <p:nvSpPr>
          <p:cNvPr id="21" name="Rectangle 24">
            <a:extLst>
              <a:ext uri="{FF2B5EF4-FFF2-40B4-BE49-F238E27FC236}">
                <a16:creationId xmlns:a16="http://schemas.microsoft.com/office/drawing/2014/main" id="{EDCA67F7-F23D-4E39-B272-6962CEFEC57B}"/>
              </a:ext>
            </a:extLst>
          </p:cNvPr>
          <p:cNvSpPr>
            <a:spLocks noChangeArrowheads="1"/>
          </p:cNvSpPr>
          <p:nvPr/>
        </p:nvSpPr>
        <p:spPr bwMode="auto">
          <a:xfrm>
            <a:off x="1361458" y="3913390"/>
            <a:ext cx="1076249" cy="1196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b="1" dirty="0">
                <a:solidFill>
                  <a:srgbClr val="C00000"/>
                </a:solidFill>
                <a:cs typeface="+mn-ea"/>
                <a:sym typeface="+mn-lt"/>
              </a:rPr>
              <a:t>预备党员转正</a:t>
            </a:r>
          </a:p>
        </p:txBody>
      </p:sp>
      <p:sp>
        <p:nvSpPr>
          <p:cNvPr id="23" name="Rectangle 7">
            <a:extLst>
              <a:ext uri="{FF2B5EF4-FFF2-40B4-BE49-F238E27FC236}">
                <a16:creationId xmlns:a16="http://schemas.microsoft.com/office/drawing/2014/main" id="{85397CF8-9C43-4A75-AF3B-A9B92CFB1A50}"/>
              </a:ext>
            </a:extLst>
          </p:cNvPr>
          <p:cNvSpPr>
            <a:spLocks noChangeArrowheads="1"/>
          </p:cNvSpPr>
          <p:nvPr/>
        </p:nvSpPr>
        <p:spPr bwMode="auto">
          <a:xfrm>
            <a:off x="3608516" y="2224295"/>
            <a:ext cx="1300511" cy="1196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b="1" dirty="0">
                <a:solidFill>
                  <a:srgbClr val="C00000"/>
                </a:solidFill>
                <a:cs typeface="+mn-ea"/>
                <a:sym typeface="+mn-lt"/>
              </a:rPr>
              <a:t>选拔参加青共校学习</a:t>
            </a:r>
          </a:p>
        </p:txBody>
      </p:sp>
    </p:spTree>
    <p:extLst>
      <p:ext uri="{BB962C8B-B14F-4D97-AF65-F5344CB8AC3E}">
        <p14:creationId xmlns:p14="http://schemas.microsoft.com/office/powerpoint/2010/main" val="14885237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0-#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0-#ppt_w/2"/>
                                          </p:val>
                                        </p:tav>
                                        <p:tav tm="100000">
                                          <p:val>
                                            <p:strVal val="#ppt_x"/>
                                          </p:val>
                                        </p:tav>
                                      </p:tavLst>
                                    </p:anim>
                                    <p:anim calcmode="lin" valueType="num">
                                      <p:cBhvr additive="base">
                                        <p:cTn id="27"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0-#ppt_w/2"/>
                                          </p:val>
                                        </p:tav>
                                        <p:tav tm="100000">
                                          <p:val>
                                            <p:strVal val="#ppt_x"/>
                                          </p:val>
                                        </p:tav>
                                      </p:tavLst>
                                    </p:anim>
                                    <p:anim calcmode="lin" valueType="num">
                                      <p:cBhvr additive="base">
                                        <p:cTn id="33" dur="500" fill="hold"/>
                                        <p:tgtEl>
                                          <p:spTgt spid="3"/>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0-#ppt_w/2"/>
                                          </p:val>
                                        </p:tav>
                                        <p:tav tm="100000">
                                          <p:val>
                                            <p:strVal val="#ppt_x"/>
                                          </p:val>
                                        </p:tav>
                                      </p:tavLst>
                                    </p:anim>
                                    <p:anim calcmode="lin" valueType="num">
                                      <p:cBhvr additive="base">
                                        <p:cTn id="43" dur="500" fill="hold"/>
                                        <p:tgtEl>
                                          <p:spTgt spid="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0-#ppt_w/2"/>
                                          </p:val>
                                        </p:tav>
                                        <p:tav tm="100000">
                                          <p:val>
                                            <p:strVal val="#ppt_x"/>
                                          </p:val>
                                        </p:tav>
                                      </p:tavLst>
                                    </p:anim>
                                    <p:anim calcmode="lin" valueType="num">
                                      <p:cBhvr additive="base">
                                        <p:cTn id="47"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nodeType="click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0-#ppt_w/2"/>
                                          </p:val>
                                        </p:tav>
                                        <p:tav tm="100000">
                                          <p:val>
                                            <p:strVal val="#ppt_x"/>
                                          </p:val>
                                        </p:tav>
                                      </p:tavLst>
                                    </p:anim>
                                    <p:anim calcmode="lin" valueType="num">
                                      <p:cBhvr additive="base">
                                        <p:cTn id="53" dur="500" fill="hold"/>
                                        <p:tgtEl>
                                          <p:spTgt spid="5"/>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0-#ppt_w/2"/>
                                          </p:val>
                                        </p:tav>
                                        <p:tav tm="100000">
                                          <p:val>
                                            <p:strVal val="#ppt_x"/>
                                          </p:val>
                                        </p:tav>
                                      </p:tavLst>
                                    </p:anim>
                                    <p:anim calcmode="lin" valueType="num">
                                      <p:cBhvr additive="base">
                                        <p:cTn id="5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nodeType="click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additive="base">
                                        <p:cTn id="62" dur="500" fill="hold"/>
                                        <p:tgtEl>
                                          <p:spTgt spid="6"/>
                                        </p:tgtEl>
                                        <p:attrNameLst>
                                          <p:attrName>ppt_x</p:attrName>
                                        </p:attrNameLst>
                                      </p:cBhvr>
                                      <p:tavLst>
                                        <p:tav tm="0">
                                          <p:val>
                                            <p:strVal val="1+#ppt_w/2"/>
                                          </p:val>
                                        </p:tav>
                                        <p:tav tm="100000">
                                          <p:val>
                                            <p:strVal val="#ppt_x"/>
                                          </p:val>
                                        </p:tav>
                                      </p:tavLst>
                                    </p:anim>
                                    <p:anim calcmode="lin" valueType="num">
                                      <p:cBhvr additive="base">
                                        <p:cTn id="63" dur="500" fill="hold"/>
                                        <p:tgtEl>
                                          <p:spTgt spid="6"/>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fill="hold"/>
                                        <p:tgtEl>
                                          <p:spTgt spid="17"/>
                                        </p:tgtEl>
                                        <p:attrNameLst>
                                          <p:attrName>ppt_x</p:attrName>
                                        </p:attrNameLst>
                                      </p:cBhvr>
                                      <p:tavLst>
                                        <p:tav tm="0">
                                          <p:val>
                                            <p:strVal val="1+#ppt_w/2"/>
                                          </p:val>
                                        </p:tav>
                                        <p:tav tm="100000">
                                          <p:val>
                                            <p:strVal val="#ppt_x"/>
                                          </p:val>
                                        </p:tav>
                                      </p:tavLst>
                                    </p:anim>
                                    <p:anim calcmode="lin" valueType="num">
                                      <p:cBhvr additive="base">
                                        <p:cTn id="67"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nodeType="click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500" fill="hold"/>
                                        <p:tgtEl>
                                          <p:spTgt spid="7"/>
                                        </p:tgtEl>
                                        <p:attrNameLst>
                                          <p:attrName>ppt_x</p:attrName>
                                        </p:attrNameLst>
                                      </p:cBhvr>
                                      <p:tavLst>
                                        <p:tav tm="0">
                                          <p:val>
                                            <p:strVal val="1+#ppt_w/2"/>
                                          </p:val>
                                        </p:tav>
                                        <p:tav tm="100000">
                                          <p:val>
                                            <p:strVal val="#ppt_x"/>
                                          </p:val>
                                        </p:tav>
                                      </p:tavLst>
                                    </p:anim>
                                    <p:anim calcmode="lin" valueType="num">
                                      <p:cBhvr additive="base">
                                        <p:cTn id="73" dur="500" fill="hold"/>
                                        <p:tgtEl>
                                          <p:spTgt spid="7"/>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500" fill="hold"/>
                                        <p:tgtEl>
                                          <p:spTgt spid="18"/>
                                        </p:tgtEl>
                                        <p:attrNameLst>
                                          <p:attrName>ppt_x</p:attrName>
                                        </p:attrNameLst>
                                      </p:cBhvr>
                                      <p:tavLst>
                                        <p:tav tm="0">
                                          <p:val>
                                            <p:strVal val="1+#ppt_w/2"/>
                                          </p:val>
                                        </p:tav>
                                        <p:tav tm="100000">
                                          <p:val>
                                            <p:strVal val="#ppt_x"/>
                                          </p:val>
                                        </p:tav>
                                      </p:tavLst>
                                    </p:anim>
                                    <p:anim calcmode="lin" valueType="num">
                                      <p:cBhvr additive="base">
                                        <p:cTn id="77"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2" fill="hold" nodeType="clickEffect">
                                  <p:stCondLst>
                                    <p:cond delay="0"/>
                                  </p:stCondLst>
                                  <p:childTnLst>
                                    <p:set>
                                      <p:cBhvr>
                                        <p:cTn id="81" dur="1" fill="hold">
                                          <p:stCondLst>
                                            <p:cond delay="0"/>
                                          </p:stCondLst>
                                        </p:cTn>
                                        <p:tgtEl>
                                          <p:spTgt spid="8"/>
                                        </p:tgtEl>
                                        <p:attrNameLst>
                                          <p:attrName>style.visibility</p:attrName>
                                        </p:attrNameLst>
                                      </p:cBhvr>
                                      <p:to>
                                        <p:strVal val="visible"/>
                                      </p:to>
                                    </p:set>
                                    <p:anim calcmode="lin" valueType="num">
                                      <p:cBhvr additive="base">
                                        <p:cTn id="82" dur="500" fill="hold"/>
                                        <p:tgtEl>
                                          <p:spTgt spid="8"/>
                                        </p:tgtEl>
                                        <p:attrNameLst>
                                          <p:attrName>ppt_x</p:attrName>
                                        </p:attrNameLst>
                                      </p:cBhvr>
                                      <p:tavLst>
                                        <p:tav tm="0">
                                          <p:val>
                                            <p:strVal val="1+#ppt_w/2"/>
                                          </p:val>
                                        </p:tav>
                                        <p:tav tm="100000">
                                          <p:val>
                                            <p:strVal val="#ppt_x"/>
                                          </p:val>
                                        </p:tav>
                                      </p:tavLst>
                                    </p:anim>
                                    <p:anim calcmode="lin" valueType="num">
                                      <p:cBhvr additive="base">
                                        <p:cTn id="83" dur="500" fill="hold"/>
                                        <p:tgtEl>
                                          <p:spTgt spid="8"/>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fill="hold"/>
                                        <p:tgtEl>
                                          <p:spTgt spid="19"/>
                                        </p:tgtEl>
                                        <p:attrNameLst>
                                          <p:attrName>ppt_x</p:attrName>
                                        </p:attrNameLst>
                                      </p:cBhvr>
                                      <p:tavLst>
                                        <p:tav tm="0">
                                          <p:val>
                                            <p:strVal val="1+#ppt_w/2"/>
                                          </p:val>
                                        </p:tav>
                                        <p:tav tm="100000">
                                          <p:val>
                                            <p:strVal val="#ppt_x"/>
                                          </p:val>
                                        </p:tav>
                                      </p:tavLst>
                                    </p:anim>
                                    <p:anim calcmode="lin" valueType="num">
                                      <p:cBhvr additive="base">
                                        <p:cTn id="8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2" fill="hold" nodeType="clickEffect">
                                  <p:stCondLst>
                                    <p:cond delay="0"/>
                                  </p:stCondLst>
                                  <p:childTnLst>
                                    <p:set>
                                      <p:cBhvr>
                                        <p:cTn id="91" dur="1" fill="hold">
                                          <p:stCondLst>
                                            <p:cond delay="0"/>
                                          </p:stCondLst>
                                        </p:cTn>
                                        <p:tgtEl>
                                          <p:spTgt spid="9"/>
                                        </p:tgtEl>
                                        <p:attrNameLst>
                                          <p:attrName>style.visibility</p:attrName>
                                        </p:attrNameLst>
                                      </p:cBhvr>
                                      <p:to>
                                        <p:strVal val="visible"/>
                                      </p:to>
                                    </p:set>
                                    <p:anim calcmode="lin" valueType="num">
                                      <p:cBhvr additive="base">
                                        <p:cTn id="92" dur="500" fill="hold"/>
                                        <p:tgtEl>
                                          <p:spTgt spid="9"/>
                                        </p:tgtEl>
                                        <p:attrNameLst>
                                          <p:attrName>ppt_x</p:attrName>
                                        </p:attrNameLst>
                                      </p:cBhvr>
                                      <p:tavLst>
                                        <p:tav tm="0">
                                          <p:val>
                                            <p:strVal val="1+#ppt_w/2"/>
                                          </p:val>
                                        </p:tav>
                                        <p:tav tm="100000">
                                          <p:val>
                                            <p:strVal val="#ppt_x"/>
                                          </p:val>
                                        </p:tav>
                                      </p:tavLst>
                                    </p:anim>
                                    <p:anim calcmode="lin" valueType="num">
                                      <p:cBhvr additive="base">
                                        <p:cTn id="93" dur="500" fill="hold"/>
                                        <p:tgtEl>
                                          <p:spTgt spid="9"/>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additive="base">
                                        <p:cTn id="96" dur="500" fill="hold"/>
                                        <p:tgtEl>
                                          <p:spTgt spid="20"/>
                                        </p:tgtEl>
                                        <p:attrNameLst>
                                          <p:attrName>ppt_x</p:attrName>
                                        </p:attrNameLst>
                                      </p:cBhvr>
                                      <p:tavLst>
                                        <p:tav tm="0">
                                          <p:val>
                                            <p:strVal val="1+#ppt_w/2"/>
                                          </p:val>
                                        </p:tav>
                                        <p:tav tm="100000">
                                          <p:val>
                                            <p:strVal val="#ppt_x"/>
                                          </p:val>
                                        </p:tav>
                                      </p:tavLst>
                                    </p:anim>
                                    <p:anim calcmode="lin" valueType="num">
                                      <p:cBhvr additive="base">
                                        <p:cTn id="97"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2" fill="hold" nodeType="clickEffect">
                                  <p:stCondLst>
                                    <p:cond delay="0"/>
                                  </p:stCondLst>
                                  <p:childTnLst>
                                    <p:set>
                                      <p:cBhvr>
                                        <p:cTn id="101" dur="1" fill="hold">
                                          <p:stCondLst>
                                            <p:cond delay="0"/>
                                          </p:stCondLst>
                                        </p:cTn>
                                        <p:tgtEl>
                                          <p:spTgt spid="10"/>
                                        </p:tgtEl>
                                        <p:attrNameLst>
                                          <p:attrName>style.visibility</p:attrName>
                                        </p:attrNameLst>
                                      </p:cBhvr>
                                      <p:to>
                                        <p:strVal val="visible"/>
                                      </p:to>
                                    </p:set>
                                    <p:anim calcmode="lin" valueType="num">
                                      <p:cBhvr additive="base">
                                        <p:cTn id="102" dur="500" fill="hold"/>
                                        <p:tgtEl>
                                          <p:spTgt spid="10"/>
                                        </p:tgtEl>
                                        <p:attrNameLst>
                                          <p:attrName>ppt_x</p:attrName>
                                        </p:attrNameLst>
                                      </p:cBhvr>
                                      <p:tavLst>
                                        <p:tav tm="0">
                                          <p:val>
                                            <p:strVal val="1+#ppt_w/2"/>
                                          </p:val>
                                        </p:tav>
                                        <p:tav tm="100000">
                                          <p:val>
                                            <p:strVal val="#ppt_x"/>
                                          </p:val>
                                        </p:tav>
                                      </p:tavLst>
                                    </p:anim>
                                    <p:anim calcmode="lin" valueType="num">
                                      <p:cBhvr additive="base">
                                        <p:cTn id="103" dur="500" fill="hold"/>
                                        <p:tgtEl>
                                          <p:spTgt spid="10"/>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additive="base">
                                        <p:cTn id="106" dur="500" fill="hold"/>
                                        <p:tgtEl>
                                          <p:spTgt spid="21"/>
                                        </p:tgtEl>
                                        <p:attrNameLst>
                                          <p:attrName>ppt_x</p:attrName>
                                        </p:attrNameLst>
                                      </p:cBhvr>
                                      <p:tavLst>
                                        <p:tav tm="0">
                                          <p:val>
                                            <p:strVal val="1+#ppt_w/2"/>
                                          </p:val>
                                        </p:tav>
                                        <p:tav tm="100000">
                                          <p:val>
                                            <p:strVal val="#ppt_x"/>
                                          </p:val>
                                        </p:tav>
                                      </p:tavLst>
                                    </p:anim>
                                    <p:anim calcmode="lin" valueType="num">
                                      <p:cBhvr additive="base">
                                        <p:cTn id="10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P spid="20" grpId="0"/>
      <p:bldP spid="21"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沙雨平\汇图 昵图网\图网\素材\素材天下网 sucaitianxia.png">
            <a:extLst>
              <a:ext uri="{FF2B5EF4-FFF2-40B4-BE49-F238E27FC236}">
                <a16:creationId xmlns:a16="http://schemas.microsoft.com/office/drawing/2014/main" id="{DF5A81B4-8B3E-401E-9734-6C025C0144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9909" y="1752354"/>
            <a:ext cx="4754806" cy="389217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7E33D9A5-3A30-4E0C-BD71-889D6BAA6C6D}"/>
              </a:ext>
            </a:extLst>
          </p:cNvPr>
          <p:cNvSpPr/>
          <p:nvPr/>
        </p:nvSpPr>
        <p:spPr>
          <a:xfrm>
            <a:off x="5093703" y="2332475"/>
            <a:ext cx="1096732" cy="119105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p>
            <a:pPr algn="ctr" eaLnBrk="0" hangingPunct="0"/>
            <a:r>
              <a:rPr lang="zh-CN" altLang="en-US" sz="3200" b="1" kern="0" dirty="0">
                <a:solidFill>
                  <a:srgbClr val="FF0000"/>
                </a:solidFill>
                <a:latin typeface="Arial" panose="020B0604020202020204" pitchFamily="34" charset="0"/>
                <a:ea typeface="宋体" panose="02010600030101010101" pitchFamily="2" charset="-122"/>
                <a:cs typeface="+mn-ea"/>
                <a:sym typeface="+mn-lt"/>
              </a:rPr>
              <a:t>必要</a:t>
            </a:r>
            <a:endParaRPr lang="en-US" altLang="zh-CN" sz="3200" b="1" kern="0" dirty="0">
              <a:solidFill>
                <a:srgbClr val="FF0000"/>
              </a:solidFill>
              <a:latin typeface="Arial" panose="020B0604020202020204" pitchFamily="34" charset="0"/>
              <a:ea typeface="宋体" panose="02010600030101010101" pitchFamily="2" charset="-122"/>
              <a:cs typeface="+mn-ea"/>
              <a:sym typeface="+mn-lt"/>
            </a:endParaRPr>
          </a:p>
          <a:p>
            <a:pPr algn="ctr" eaLnBrk="0" hangingPunct="0"/>
            <a:r>
              <a:rPr lang="zh-CN" altLang="en-US" sz="3200" b="1" kern="0" dirty="0">
                <a:solidFill>
                  <a:srgbClr val="FF0000"/>
                </a:solidFill>
                <a:latin typeface="Arial" panose="020B0604020202020204" pitchFamily="34" charset="0"/>
                <a:ea typeface="宋体" panose="02010600030101010101" pitchFamily="2" charset="-122"/>
                <a:cs typeface="+mn-ea"/>
                <a:sym typeface="+mn-lt"/>
              </a:rPr>
              <a:t>条件</a:t>
            </a:r>
          </a:p>
        </p:txBody>
      </p:sp>
      <p:sp>
        <p:nvSpPr>
          <p:cNvPr id="5" name="矩形 4">
            <a:extLst>
              <a:ext uri="{FF2B5EF4-FFF2-40B4-BE49-F238E27FC236}">
                <a16:creationId xmlns:a16="http://schemas.microsoft.com/office/drawing/2014/main" id="{1C65D988-BAA8-40C2-8F55-0853655AE6AF}"/>
              </a:ext>
            </a:extLst>
          </p:cNvPr>
          <p:cNvSpPr/>
          <p:nvPr/>
        </p:nvSpPr>
        <p:spPr>
          <a:xfrm>
            <a:off x="6419616" y="2332475"/>
            <a:ext cx="3816424" cy="1191055"/>
          </a:xfrm>
          <a:prstGeom prst="rect">
            <a:avLst/>
          </a:prstGeom>
          <a:no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Wingdings" pitchFamily="2" charset="2"/>
              <a:buChar char="Ø"/>
            </a:pPr>
            <a:r>
              <a:rPr lang="zh-CN" altLang="en-US" dirty="0">
                <a:solidFill>
                  <a:schemeClr val="tx1"/>
                </a:solidFill>
                <a:cs typeface="+mn-ea"/>
                <a:sym typeface="+mn-lt"/>
              </a:rPr>
              <a:t>年满</a:t>
            </a:r>
            <a:r>
              <a:rPr lang="en-US" altLang="zh-CN" dirty="0">
                <a:solidFill>
                  <a:schemeClr val="tx1"/>
                </a:solidFill>
                <a:cs typeface="+mn-ea"/>
                <a:sym typeface="+mn-lt"/>
              </a:rPr>
              <a:t>18</a:t>
            </a:r>
            <a:r>
              <a:rPr lang="zh-CN" altLang="en-US" dirty="0">
                <a:solidFill>
                  <a:schemeClr val="tx1"/>
                </a:solidFill>
                <a:cs typeface="+mn-ea"/>
                <a:sym typeface="+mn-lt"/>
              </a:rPr>
              <a:t>周岁以上的中国工人、农民、军人、知识分子和其他革命分子；</a:t>
            </a:r>
          </a:p>
        </p:txBody>
      </p:sp>
      <p:sp>
        <p:nvSpPr>
          <p:cNvPr id="6" name="矩形 5">
            <a:extLst>
              <a:ext uri="{FF2B5EF4-FFF2-40B4-BE49-F238E27FC236}">
                <a16:creationId xmlns:a16="http://schemas.microsoft.com/office/drawing/2014/main" id="{D095A1AF-8E09-4C63-88AD-CDE65A3524EF}"/>
              </a:ext>
            </a:extLst>
          </p:cNvPr>
          <p:cNvSpPr/>
          <p:nvPr/>
        </p:nvSpPr>
        <p:spPr>
          <a:xfrm>
            <a:off x="5093703" y="3667514"/>
            <a:ext cx="1096732" cy="1833026"/>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p>
            <a:pPr algn="ctr" eaLnBrk="0" hangingPunct="0"/>
            <a:r>
              <a:rPr lang="zh-CN" altLang="en-US" sz="3200" b="1" kern="0">
                <a:solidFill>
                  <a:srgbClr val="FF0000"/>
                </a:solidFill>
                <a:latin typeface="Arial" panose="020B0604020202020204" pitchFamily="34" charset="0"/>
                <a:ea typeface="宋体" panose="02010600030101010101" pitchFamily="2" charset="-122"/>
                <a:cs typeface="+mn-ea"/>
                <a:sym typeface="+mn-lt"/>
              </a:rPr>
              <a:t>自我</a:t>
            </a:r>
            <a:endParaRPr lang="en-US" altLang="zh-CN" sz="3200" b="1" kern="0" dirty="0">
              <a:solidFill>
                <a:srgbClr val="FF0000"/>
              </a:solidFill>
              <a:latin typeface="Arial" panose="020B0604020202020204" pitchFamily="34" charset="0"/>
              <a:ea typeface="宋体" panose="02010600030101010101" pitchFamily="2" charset="-122"/>
              <a:cs typeface="+mn-ea"/>
              <a:sym typeface="+mn-lt"/>
            </a:endParaRPr>
          </a:p>
          <a:p>
            <a:pPr algn="ctr" eaLnBrk="0" hangingPunct="0"/>
            <a:r>
              <a:rPr lang="zh-CN" altLang="en-US" sz="3200" b="1" kern="0" dirty="0">
                <a:solidFill>
                  <a:srgbClr val="FF0000"/>
                </a:solidFill>
                <a:latin typeface="Arial" panose="020B0604020202020204" pitchFamily="34" charset="0"/>
                <a:ea typeface="宋体" panose="02010600030101010101" pitchFamily="2" charset="-122"/>
                <a:cs typeface="+mn-ea"/>
                <a:sym typeface="+mn-lt"/>
              </a:rPr>
              <a:t>认识</a:t>
            </a:r>
          </a:p>
        </p:txBody>
      </p:sp>
      <p:sp>
        <p:nvSpPr>
          <p:cNvPr id="7" name="矩形 6">
            <a:extLst>
              <a:ext uri="{FF2B5EF4-FFF2-40B4-BE49-F238E27FC236}">
                <a16:creationId xmlns:a16="http://schemas.microsoft.com/office/drawing/2014/main" id="{09209A8C-9996-42BE-A934-0D8BA872B5CD}"/>
              </a:ext>
            </a:extLst>
          </p:cNvPr>
          <p:cNvSpPr/>
          <p:nvPr/>
        </p:nvSpPr>
        <p:spPr>
          <a:xfrm>
            <a:off x="6419616" y="3667513"/>
            <a:ext cx="3816424" cy="1833027"/>
          </a:xfrm>
          <a:prstGeom prst="rect">
            <a:avLst/>
          </a:prstGeom>
          <a:no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Wingdings" pitchFamily="2" charset="2"/>
              <a:buChar char="Ø"/>
            </a:pPr>
            <a:r>
              <a:rPr lang="zh-CN" altLang="en-US" dirty="0">
                <a:solidFill>
                  <a:schemeClr val="tx1"/>
                </a:solidFill>
                <a:cs typeface="+mn-ea"/>
                <a:sym typeface="+mn-lt"/>
              </a:rPr>
              <a:t>承认党的纲领和章程；</a:t>
            </a:r>
          </a:p>
          <a:p>
            <a:pPr marL="285750" indent="-285750">
              <a:lnSpc>
                <a:spcPct val="130000"/>
              </a:lnSpc>
              <a:buFont typeface="Wingdings" pitchFamily="2" charset="2"/>
              <a:buChar char="Ø"/>
            </a:pPr>
            <a:r>
              <a:rPr lang="zh-CN" altLang="en-US" dirty="0">
                <a:solidFill>
                  <a:schemeClr val="tx1"/>
                </a:solidFill>
                <a:cs typeface="+mn-ea"/>
                <a:sym typeface="+mn-lt"/>
              </a:rPr>
              <a:t>愿意参加党的一个组织并在其中积极工作；</a:t>
            </a:r>
          </a:p>
          <a:p>
            <a:pPr marL="285750" indent="-285750">
              <a:lnSpc>
                <a:spcPct val="130000"/>
              </a:lnSpc>
              <a:buFont typeface="Wingdings" pitchFamily="2" charset="2"/>
              <a:buChar char="Ø"/>
            </a:pPr>
            <a:r>
              <a:rPr lang="zh-CN" altLang="en-US" dirty="0">
                <a:solidFill>
                  <a:schemeClr val="tx1"/>
                </a:solidFill>
                <a:cs typeface="+mn-ea"/>
                <a:sym typeface="+mn-lt"/>
              </a:rPr>
              <a:t>执行党的决议；</a:t>
            </a:r>
          </a:p>
          <a:p>
            <a:pPr marL="285750" indent="-285750">
              <a:lnSpc>
                <a:spcPct val="130000"/>
              </a:lnSpc>
              <a:buFont typeface="Wingdings" pitchFamily="2" charset="2"/>
              <a:buChar char="Ø"/>
            </a:pPr>
            <a:r>
              <a:rPr lang="zh-CN" altLang="en-US" dirty="0">
                <a:solidFill>
                  <a:schemeClr val="tx1"/>
                </a:solidFill>
                <a:cs typeface="+mn-ea"/>
                <a:sym typeface="+mn-lt"/>
              </a:rPr>
              <a:t>按期交纳党费。</a:t>
            </a:r>
          </a:p>
        </p:txBody>
      </p:sp>
      <p:sp>
        <p:nvSpPr>
          <p:cNvPr id="3" name="文本框 5">
            <a:extLst>
              <a:ext uri="{FF2B5EF4-FFF2-40B4-BE49-F238E27FC236}">
                <a16:creationId xmlns:a16="http://schemas.microsoft.com/office/drawing/2014/main" id="{E12F69D5-1E4C-47D0-BBB5-771951A221A9}"/>
              </a:ext>
            </a:extLst>
          </p:cNvPr>
          <p:cNvSpPr txBox="1"/>
          <p:nvPr/>
        </p:nvSpPr>
        <p:spPr>
          <a:xfrm>
            <a:off x="5301259" y="783328"/>
            <a:ext cx="6053138" cy="561692"/>
          </a:xfrm>
          <a:prstGeom prst="rect">
            <a:avLst/>
          </a:prstGeom>
          <a:noFill/>
        </p:spPr>
        <p:txBody>
          <a:bodyPr wrap="square" lIns="68580" tIns="34290" rIns="68580" bIns="34290" rtlCol="0">
            <a:spAutoFit/>
          </a:bodyPr>
          <a:lstStyle/>
          <a:p>
            <a:r>
              <a:rPr lang="zh-CN" altLang="en-US" sz="3200" b="1" dirty="0">
                <a:solidFill>
                  <a:schemeClr val="bg1"/>
                </a:solidFill>
                <a:cs typeface="+mn-ea"/>
                <a:sym typeface="+mn-lt"/>
              </a:rPr>
              <a:t>申请条件</a:t>
            </a:r>
          </a:p>
        </p:txBody>
      </p:sp>
    </p:spTree>
    <p:extLst>
      <p:ext uri="{BB962C8B-B14F-4D97-AF65-F5344CB8AC3E}">
        <p14:creationId xmlns:p14="http://schemas.microsoft.com/office/powerpoint/2010/main" val="40070206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5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3000"/>
                            </p:stCondLst>
                            <p:childTnLst>
                              <p:par>
                                <p:cTn id="18" presetID="1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p:tgtEl>
                                          <p:spTgt spid="5"/>
                                        </p:tgtEl>
                                        <p:attrNameLst>
                                          <p:attrName>ppt_x</p:attrName>
                                        </p:attrNameLst>
                                      </p:cBhvr>
                                      <p:tavLst>
                                        <p:tav tm="0">
                                          <p:val>
                                            <p:strVal val="#ppt_x-#ppt_w*1.125000"/>
                                          </p:val>
                                        </p:tav>
                                        <p:tav tm="100000">
                                          <p:val>
                                            <p:strVal val="#ppt_x"/>
                                          </p:val>
                                        </p:tav>
                                      </p:tavLst>
                                    </p:anim>
                                    <p:animEffect transition="in" filter="wipe(right)">
                                      <p:cBhvr>
                                        <p:cTn id="21" dur="500"/>
                                        <p:tgtEl>
                                          <p:spTgt spid="5"/>
                                        </p:tgtEl>
                                      </p:cBhvr>
                                    </p:animEffect>
                                  </p:childTnLst>
                                </p:cTn>
                              </p:par>
                            </p:childTnLst>
                          </p:cTn>
                        </p:par>
                        <p:par>
                          <p:cTn id="22" fill="hold">
                            <p:stCondLst>
                              <p:cond delay="3500"/>
                            </p:stCondLst>
                            <p:childTnLst>
                              <p:par>
                                <p:cTn id="23" presetID="1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ppt_x</p:attrName>
                                        </p:attrNameLst>
                                      </p:cBhvr>
                                      <p:tavLst>
                                        <p:tav tm="0">
                                          <p:val>
                                            <p:strVal val="#ppt_x-#ppt_w*1.125000"/>
                                          </p:val>
                                        </p:tav>
                                        <p:tav tm="100000">
                                          <p:val>
                                            <p:strVal val="#ppt_x"/>
                                          </p:val>
                                        </p:tav>
                                      </p:tavLst>
                                    </p:anim>
                                    <p:animEffect transition="in" filter="wipe(right)">
                                      <p:cBhvr>
                                        <p:cTn id="26" dur="500"/>
                                        <p:tgtEl>
                                          <p:spTgt spid="6"/>
                                        </p:tgtEl>
                                      </p:cBhvr>
                                    </p:animEffect>
                                  </p:childTnLst>
                                </p:cTn>
                              </p:par>
                            </p:childTnLst>
                          </p:cTn>
                        </p:par>
                        <p:par>
                          <p:cTn id="27" fill="hold">
                            <p:stCondLst>
                              <p:cond delay="4000"/>
                            </p:stCondLst>
                            <p:childTnLst>
                              <p:par>
                                <p:cTn id="28" presetID="1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p:tgtEl>
                                          <p:spTgt spid="7"/>
                                        </p:tgtEl>
                                        <p:attrNameLst>
                                          <p:attrName>ppt_x</p:attrName>
                                        </p:attrNameLst>
                                      </p:cBhvr>
                                      <p:tavLst>
                                        <p:tav tm="0">
                                          <p:val>
                                            <p:strVal val="#ppt_x-#ppt_w*1.125000"/>
                                          </p:val>
                                        </p:tav>
                                        <p:tav tm="100000">
                                          <p:val>
                                            <p:strVal val="#ppt_x"/>
                                          </p:val>
                                        </p:tav>
                                      </p:tavLst>
                                    </p:anim>
                                    <p:animEffect transition="in" filter="wipe(right)">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43F7BD3-2E9C-45C1-B36E-116CF551D689}"/>
              </a:ext>
            </a:extLst>
          </p:cNvPr>
          <p:cNvSpPr/>
          <p:nvPr/>
        </p:nvSpPr>
        <p:spPr>
          <a:xfrm>
            <a:off x="4874955" y="2409878"/>
            <a:ext cx="5544616" cy="1149545"/>
          </a:xfrm>
          <a:prstGeom prst="rect">
            <a:avLst/>
          </a:prstGeom>
        </p:spPr>
        <p:txBody>
          <a:bodyPr wrap="square" lIns="68580" tIns="34290" rIns="68580" bIns="34290">
            <a:spAutoFit/>
          </a:bodyPr>
          <a:lstStyle/>
          <a:p>
            <a:pPr algn="just">
              <a:lnSpc>
                <a:spcPct val="130000"/>
              </a:lnSpc>
              <a:buClr>
                <a:srgbClr val="C00000"/>
              </a:buClr>
            </a:pPr>
            <a:r>
              <a:rPr lang="en-US" altLang="zh-CN" b="1" dirty="0">
                <a:cs typeface="+mn-ea"/>
                <a:sym typeface="+mn-lt"/>
              </a:rPr>
              <a:t>1</a:t>
            </a:r>
            <a:r>
              <a:rPr lang="zh-CN" altLang="en-US" b="1" dirty="0">
                <a:cs typeface="+mn-ea"/>
                <a:sym typeface="+mn-lt"/>
              </a:rPr>
              <a:t>、入党申请应该向工作、学习所在单位党组织提出入党申请，没有工作、学习单位的或工作、学习单位未建立党组织的，应该向居住地党组织提出入党申请。</a:t>
            </a:r>
          </a:p>
        </p:txBody>
      </p:sp>
      <p:sp>
        <p:nvSpPr>
          <p:cNvPr id="10" name="矩形 9">
            <a:extLst>
              <a:ext uri="{FF2B5EF4-FFF2-40B4-BE49-F238E27FC236}">
                <a16:creationId xmlns:a16="http://schemas.microsoft.com/office/drawing/2014/main" id="{4801E9B4-7F1F-42F1-93A2-CA9A125E1D50}"/>
              </a:ext>
            </a:extLst>
          </p:cNvPr>
          <p:cNvSpPr/>
          <p:nvPr/>
        </p:nvSpPr>
        <p:spPr>
          <a:xfrm>
            <a:off x="4874955" y="3914337"/>
            <a:ext cx="5544616" cy="1149545"/>
          </a:xfrm>
          <a:prstGeom prst="rect">
            <a:avLst/>
          </a:prstGeom>
        </p:spPr>
        <p:txBody>
          <a:bodyPr wrap="square" lIns="68580" tIns="34290" rIns="68580" bIns="34290">
            <a:spAutoFit/>
          </a:bodyPr>
          <a:lstStyle/>
          <a:p>
            <a:pPr algn="just">
              <a:lnSpc>
                <a:spcPct val="130000"/>
              </a:lnSpc>
              <a:buClr>
                <a:srgbClr val="C00000"/>
              </a:buClr>
            </a:pPr>
            <a:r>
              <a:rPr lang="en-US" altLang="zh-CN" b="1" dirty="0">
                <a:cs typeface="+mn-ea"/>
                <a:sym typeface="+mn-lt"/>
              </a:rPr>
              <a:t>2</a:t>
            </a:r>
            <a:r>
              <a:rPr lang="zh-CN" altLang="en-US" b="1" dirty="0">
                <a:cs typeface="+mn-ea"/>
                <a:sym typeface="+mn-lt"/>
              </a:rPr>
              <a:t>、流动人员可以向单位所在地党组织或单位主管部门党组织提出入党申请，也可以向路东党员党组织提出入党申请。</a:t>
            </a:r>
          </a:p>
        </p:txBody>
      </p:sp>
      <p:pic>
        <p:nvPicPr>
          <p:cNvPr id="12" name="图片 11" descr="图片包含 室内, 色彩绚丽的, 鲜花&#10;&#10;已生成高可信度的说明">
            <a:extLst>
              <a:ext uri="{FF2B5EF4-FFF2-40B4-BE49-F238E27FC236}">
                <a16:creationId xmlns:a16="http://schemas.microsoft.com/office/drawing/2014/main" id="{B7620466-39C3-4855-9DA7-C0993391B7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1907" y="2409878"/>
            <a:ext cx="3466369" cy="2758359"/>
          </a:xfrm>
          <a:prstGeom prst="rect">
            <a:avLst/>
          </a:prstGeom>
        </p:spPr>
      </p:pic>
      <p:sp>
        <p:nvSpPr>
          <p:cNvPr id="2" name="文本框 5">
            <a:extLst>
              <a:ext uri="{FF2B5EF4-FFF2-40B4-BE49-F238E27FC236}">
                <a16:creationId xmlns:a16="http://schemas.microsoft.com/office/drawing/2014/main" id="{797C1444-983B-4FEF-B1A3-9A91C9191377}"/>
              </a:ext>
            </a:extLst>
          </p:cNvPr>
          <p:cNvSpPr txBox="1"/>
          <p:nvPr/>
        </p:nvSpPr>
        <p:spPr>
          <a:xfrm>
            <a:off x="5312960" y="796851"/>
            <a:ext cx="6053138" cy="561692"/>
          </a:xfrm>
          <a:prstGeom prst="rect">
            <a:avLst/>
          </a:prstGeom>
          <a:noFill/>
        </p:spPr>
        <p:txBody>
          <a:bodyPr wrap="square" lIns="68580" tIns="34290" rIns="68580" bIns="34290" rtlCol="0">
            <a:spAutoFit/>
          </a:bodyPr>
          <a:lstStyle/>
          <a:p>
            <a:r>
              <a:rPr lang="zh-CN" altLang="en-US" sz="3200" b="1" dirty="0">
                <a:solidFill>
                  <a:schemeClr val="bg1"/>
                </a:solidFill>
                <a:cs typeface="+mn-ea"/>
                <a:sym typeface="+mn-lt"/>
              </a:rPr>
              <a:t>申请方法</a:t>
            </a:r>
          </a:p>
        </p:txBody>
      </p:sp>
    </p:spTree>
    <p:extLst>
      <p:ext uri="{BB962C8B-B14F-4D97-AF65-F5344CB8AC3E}">
        <p14:creationId xmlns:p14="http://schemas.microsoft.com/office/powerpoint/2010/main" val="13530513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 calcmode="lin" valueType="num">
                                      <p:cBhvr>
                                        <p:cTn id="13" dur="500" fill="hold"/>
                                        <p:tgtEl>
                                          <p:spTgt spid="12"/>
                                        </p:tgtEl>
                                        <p:attrNameLst>
                                          <p:attrName>style.rotation</p:attrName>
                                        </p:attrNameLst>
                                      </p:cBhvr>
                                      <p:tavLst>
                                        <p:tav tm="0">
                                          <p:val>
                                            <p:fltVal val="360"/>
                                          </p:val>
                                        </p:tav>
                                        <p:tav tm="100000">
                                          <p:val>
                                            <p:fltVal val="0"/>
                                          </p:val>
                                        </p:tav>
                                      </p:tavLst>
                                    </p:anim>
                                    <p:animEffect transition="in" filter="fade">
                                      <p:cBhvr>
                                        <p:cTn id="14" dur="500"/>
                                        <p:tgtEl>
                                          <p:spTgt spid="12"/>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6"/>
                                        </p:tgtEl>
                                        <p:attrNameLst>
                                          <p:attrName>style.visibility</p:attrName>
                                        </p:attrNameLst>
                                      </p:cBhvr>
                                      <p:to>
                                        <p:strVal val="visible"/>
                                      </p:to>
                                    </p:set>
                                    <p:animEffect transition="in" filter="wipe(left)">
                                      <p:cBhvr>
                                        <p:cTn id="18" dur="100"/>
                                        <p:tgtEl>
                                          <p:spTgt spid="6"/>
                                        </p:tgtEl>
                                      </p:cBhvr>
                                    </p:animEffect>
                                  </p:childTnLst>
                                </p:cTn>
                              </p:par>
                            </p:childTnLst>
                          </p:cTn>
                        </p:par>
                        <p:par>
                          <p:cTn id="19" fill="hold">
                            <p:stCondLst>
                              <p:cond delay="317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10"/>
                                        </p:tgtEl>
                                        <p:attrNameLst>
                                          <p:attrName>style.visibility</p:attrName>
                                        </p:attrNameLst>
                                      </p:cBhvr>
                                      <p:to>
                                        <p:strVal val="visible"/>
                                      </p:to>
                                    </p:set>
                                    <p:animEffect transition="in" filter="wipe(left)">
                                      <p:cBhvr>
                                        <p:cTn id="22" dur="1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61348A1-CAA4-40D5-9B25-A6B87E810EBF}"/>
              </a:ext>
            </a:extLst>
          </p:cNvPr>
          <p:cNvSpPr/>
          <p:nvPr/>
        </p:nvSpPr>
        <p:spPr>
          <a:xfrm>
            <a:off x="5278764" y="1785219"/>
            <a:ext cx="613782" cy="96740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p>
            <a:pPr algn="ctr" eaLnBrk="0" hangingPunct="0"/>
            <a:r>
              <a:rPr lang="zh-CN" altLang="en-US" sz="2400" b="1" kern="0" dirty="0">
                <a:solidFill>
                  <a:srgbClr val="FF0000"/>
                </a:solidFill>
                <a:latin typeface="Arial" panose="020B0604020202020204" pitchFamily="34" charset="0"/>
                <a:ea typeface="宋体" panose="02010600030101010101" pitchFamily="2" charset="-122"/>
                <a:cs typeface="+mn-ea"/>
                <a:sym typeface="+mn-lt"/>
              </a:rPr>
              <a:t>接收</a:t>
            </a:r>
          </a:p>
        </p:txBody>
      </p:sp>
      <p:sp>
        <p:nvSpPr>
          <p:cNvPr id="3" name="文本框 5">
            <a:extLst>
              <a:ext uri="{FF2B5EF4-FFF2-40B4-BE49-F238E27FC236}">
                <a16:creationId xmlns:a16="http://schemas.microsoft.com/office/drawing/2014/main" id="{17884F57-F505-4207-909A-B921879C2930}"/>
              </a:ext>
            </a:extLst>
          </p:cNvPr>
          <p:cNvSpPr txBox="1"/>
          <p:nvPr/>
        </p:nvSpPr>
        <p:spPr>
          <a:xfrm>
            <a:off x="4339355" y="805276"/>
            <a:ext cx="6053138" cy="561692"/>
          </a:xfrm>
          <a:prstGeom prst="rect">
            <a:avLst/>
          </a:prstGeom>
          <a:noFill/>
        </p:spPr>
        <p:txBody>
          <a:bodyPr wrap="square" lIns="68580" tIns="34290" rIns="68580" bIns="34290" rtlCol="0">
            <a:spAutoFit/>
          </a:bodyPr>
          <a:lstStyle/>
          <a:p>
            <a:r>
              <a:rPr lang="zh-CN" altLang="en-US" sz="3200" b="1" dirty="0">
                <a:solidFill>
                  <a:schemeClr val="bg1"/>
                </a:solidFill>
                <a:cs typeface="+mn-ea"/>
                <a:sym typeface="+mn-lt"/>
              </a:rPr>
              <a:t>入党积极分子的确定</a:t>
            </a:r>
          </a:p>
        </p:txBody>
      </p:sp>
      <p:sp>
        <p:nvSpPr>
          <p:cNvPr id="4" name="TextBox 7">
            <a:extLst>
              <a:ext uri="{FF2B5EF4-FFF2-40B4-BE49-F238E27FC236}">
                <a16:creationId xmlns:a16="http://schemas.microsoft.com/office/drawing/2014/main" id="{971BD028-CA4C-4953-B728-F4480AA90F63}"/>
              </a:ext>
            </a:extLst>
          </p:cNvPr>
          <p:cNvSpPr txBox="1"/>
          <p:nvPr/>
        </p:nvSpPr>
        <p:spPr>
          <a:xfrm>
            <a:off x="6133959" y="1894071"/>
            <a:ext cx="3456383" cy="685124"/>
          </a:xfrm>
          <a:prstGeom prst="rect">
            <a:avLst/>
          </a:prstGeom>
          <a:noFill/>
        </p:spPr>
        <p:txBody>
          <a:bodyPr wrap="square" lIns="0" tIns="0" rIns="0" bIns="0" rtlCol="0">
            <a:spAutoFit/>
          </a:bodyPr>
          <a:lstStyle/>
          <a:p>
            <a:pPr>
              <a:lnSpc>
                <a:spcPct val="130000"/>
              </a:lnSpc>
            </a:pPr>
            <a:r>
              <a:rPr lang="zh-CN" altLang="en-US" dirty="0">
                <a:cs typeface="+mn-ea"/>
                <a:sym typeface="+mn-lt"/>
              </a:rPr>
              <a:t> 申请人向党组织提出入党申请，党组织确认收到入党申请</a:t>
            </a:r>
          </a:p>
        </p:txBody>
      </p:sp>
      <p:grpSp>
        <p:nvGrpSpPr>
          <p:cNvPr id="5" name="组合 4">
            <a:extLst>
              <a:ext uri="{FF2B5EF4-FFF2-40B4-BE49-F238E27FC236}">
                <a16:creationId xmlns:a16="http://schemas.microsoft.com/office/drawing/2014/main" id="{F8144368-BDE2-4520-98F2-1F63585477E5}"/>
              </a:ext>
            </a:extLst>
          </p:cNvPr>
          <p:cNvGrpSpPr/>
          <p:nvPr/>
        </p:nvGrpSpPr>
        <p:grpSpPr>
          <a:xfrm>
            <a:off x="3856846" y="1528119"/>
            <a:ext cx="1289206" cy="1342202"/>
            <a:chOff x="3255800" y="1248941"/>
            <a:chExt cx="664395" cy="665742"/>
          </a:xfrm>
        </p:grpSpPr>
        <p:sp>
          <p:nvSpPr>
            <p:cNvPr id="6" name="椭圆 80">
              <a:extLst>
                <a:ext uri="{FF2B5EF4-FFF2-40B4-BE49-F238E27FC236}">
                  <a16:creationId xmlns:a16="http://schemas.microsoft.com/office/drawing/2014/main" id="{A38010CC-BB1F-4836-B72B-BEB455E5053C}"/>
                </a:ext>
              </a:extLst>
            </p:cNvPr>
            <p:cNvSpPr/>
            <p:nvPr/>
          </p:nvSpPr>
          <p:spPr bwMode="auto">
            <a:xfrm>
              <a:off x="3255800" y="1248941"/>
              <a:ext cx="664395" cy="66574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en-US" sz="3600" kern="0" dirty="0">
                <a:solidFill>
                  <a:srgbClr val="FF0000"/>
                </a:solidFill>
                <a:cs typeface="+mn-ea"/>
                <a:sym typeface="+mn-lt"/>
              </a:endParaRPr>
            </a:p>
          </p:txBody>
        </p:sp>
        <p:sp>
          <p:nvSpPr>
            <p:cNvPr id="7" name="TextBox 13">
              <a:extLst>
                <a:ext uri="{FF2B5EF4-FFF2-40B4-BE49-F238E27FC236}">
                  <a16:creationId xmlns:a16="http://schemas.microsoft.com/office/drawing/2014/main" id="{DE8195B9-0612-4E08-9A02-840EBCCAAE07}"/>
                </a:ext>
              </a:extLst>
            </p:cNvPr>
            <p:cNvSpPr txBox="1"/>
            <p:nvPr/>
          </p:nvSpPr>
          <p:spPr>
            <a:xfrm>
              <a:off x="3381498" y="1443312"/>
              <a:ext cx="412998" cy="27699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defPPr>
                <a:defRPr lang="zh-CN"/>
              </a:defPPr>
              <a:lvl1pPr algn="ctr">
                <a:defRPr kern="0">
                  <a:solidFill>
                    <a:srgbClr val="FF0000"/>
                  </a:solidFill>
                  <a:cs typeface="+mn-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3600" dirty="0">
                  <a:sym typeface="+mn-lt"/>
                </a:rPr>
                <a:t>1</a:t>
              </a:r>
              <a:endParaRPr lang="zh-CN" altLang="en-US" sz="3600" dirty="0">
                <a:sym typeface="+mn-lt"/>
              </a:endParaRPr>
            </a:p>
          </p:txBody>
        </p:sp>
      </p:grpSp>
      <p:sp>
        <p:nvSpPr>
          <p:cNvPr id="14" name="矩形 13">
            <a:extLst>
              <a:ext uri="{FF2B5EF4-FFF2-40B4-BE49-F238E27FC236}">
                <a16:creationId xmlns:a16="http://schemas.microsoft.com/office/drawing/2014/main" id="{D363F1AB-1D5D-4F85-831E-582586EE47B9}"/>
              </a:ext>
            </a:extLst>
          </p:cNvPr>
          <p:cNvSpPr/>
          <p:nvPr/>
        </p:nvSpPr>
        <p:spPr>
          <a:xfrm>
            <a:off x="5790226" y="3224875"/>
            <a:ext cx="687467" cy="109384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p>
            <a:pPr algn="ctr" eaLnBrk="0" hangingPunct="0"/>
            <a:r>
              <a:rPr lang="zh-CN" altLang="en-US" sz="2400" b="1" kern="0" dirty="0">
                <a:solidFill>
                  <a:srgbClr val="FF0000"/>
                </a:solidFill>
                <a:latin typeface="Arial" panose="020B0604020202020204" pitchFamily="34" charset="0"/>
                <a:ea typeface="宋体" panose="02010600030101010101" pitchFamily="2" charset="-122"/>
                <a:cs typeface="+mn-ea"/>
                <a:sym typeface="+mn-lt"/>
              </a:rPr>
              <a:t>谈话</a:t>
            </a:r>
          </a:p>
        </p:txBody>
      </p:sp>
      <p:sp>
        <p:nvSpPr>
          <p:cNvPr id="15" name="TextBox 25">
            <a:extLst>
              <a:ext uri="{FF2B5EF4-FFF2-40B4-BE49-F238E27FC236}">
                <a16:creationId xmlns:a16="http://schemas.microsoft.com/office/drawing/2014/main" id="{48595E86-CC86-4636-8D39-25FED846EB68}"/>
              </a:ext>
            </a:extLst>
          </p:cNvPr>
          <p:cNvSpPr txBox="1"/>
          <p:nvPr/>
        </p:nvSpPr>
        <p:spPr>
          <a:xfrm>
            <a:off x="6831956" y="3349464"/>
            <a:ext cx="3364989" cy="685124"/>
          </a:xfrm>
          <a:prstGeom prst="rect">
            <a:avLst/>
          </a:prstGeom>
          <a:noFill/>
        </p:spPr>
        <p:txBody>
          <a:bodyPr wrap="square" lIns="0" tIns="0" rIns="0" bIns="0" rtlCol="0">
            <a:spAutoFit/>
          </a:bodyPr>
          <a:lstStyle/>
          <a:p>
            <a:pPr>
              <a:lnSpc>
                <a:spcPct val="130000"/>
              </a:lnSpc>
            </a:pPr>
            <a:r>
              <a:rPr lang="zh-CN" altLang="en-US" dirty="0">
                <a:cs typeface="+mn-ea"/>
                <a:sym typeface="+mn-lt"/>
              </a:rPr>
              <a:t>在一个月内派人同入党申请人谈话，了解申请人基本情况</a:t>
            </a:r>
          </a:p>
        </p:txBody>
      </p:sp>
      <p:sp>
        <p:nvSpPr>
          <p:cNvPr id="16" name="矩形 15">
            <a:extLst>
              <a:ext uri="{FF2B5EF4-FFF2-40B4-BE49-F238E27FC236}">
                <a16:creationId xmlns:a16="http://schemas.microsoft.com/office/drawing/2014/main" id="{DB0CBB35-D07B-4877-B83F-30C0655F7D3C}"/>
              </a:ext>
            </a:extLst>
          </p:cNvPr>
          <p:cNvSpPr/>
          <p:nvPr/>
        </p:nvSpPr>
        <p:spPr>
          <a:xfrm>
            <a:off x="5353115" y="4664747"/>
            <a:ext cx="687467" cy="108882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p>
            <a:pPr algn="ctr" eaLnBrk="0" hangingPunct="0"/>
            <a:r>
              <a:rPr lang="zh-CN" altLang="en-US" sz="2400" b="1" kern="0" dirty="0">
                <a:solidFill>
                  <a:srgbClr val="FF0000"/>
                </a:solidFill>
                <a:latin typeface="Arial" panose="020B0604020202020204" pitchFamily="34" charset="0"/>
                <a:ea typeface="宋体" panose="02010600030101010101" pitchFamily="2" charset="-122"/>
                <a:cs typeface="+mn-ea"/>
                <a:sym typeface="+mn-lt"/>
              </a:rPr>
              <a:t>确定</a:t>
            </a:r>
          </a:p>
        </p:txBody>
      </p:sp>
      <p:sp>
        <p:nvSpPr>
          <p:cNvPr id="17" name="TextBox 27">
            <a:extLst>
              <a:ext uri="{FF2B5EF4-FFF2-40B4-BE49-F238E27FC236}">
                <a16:creationId xmlns:a16="http://schemas.microsoft.com/office/drawing/2014/main" id="{14EEB694-72D6-4538-85D4-C6755DE8D097}"/>
              </a:ext>
            </a:extLst>
          </p:cNvPr>
          <p:cNvSpPr txBox="1"/>
          <p:nvPr/>
        </p:nvSpPr>
        <p:spPr>
          <a:xfrm>
            <a:off x="6380582" y="4673275"/>
            <a:ext cx="4509090" cy="1080296"/>
          </a:xfrm>
          <a:prstGeom prst="rect">
            <a:avLst/>
          </a:prstGeom>
          <a:noFill/>
        </p:spPr>
        <p:txBody>
          <a:bodyPr wrap="square" lIns="0" tIns="0" rIns="0" bIns="0" rtlCol="0">
            <a:spAutoFit/>
          </a:bodyPr>
          <a:lstStyle/>
          <a:p>
            <a:pPr>
              <a:lnSpc>
                <a:spcPct val="130000"/>
              </a:lnSpc>
            </a:pPr>
            <a:r>
              <a:rPr lang="zh-CN" altLang="en-US" dirty="0">
                <a:cs typeface="+mn-ea"/>
                <a:sym typeface="+mn-lt"/>
              </a:rPr>
              <a:t>通过党员推荐、群团组织推优等方式产生人选，由支部委员会研究决定，确定入党积极分子，并报上级党委备案</a:t>
            </a:r>
          </a:p>
        </p:txBody>
      </p:sp>
      <p:pic>
        <p:nvPicPr>
          <p:cNvPr id="18" name="图片 17" descr="图片包含 鲜花, 植物, 餐桌&#10;&#10;已生成高可信度的说明">
            <a:extLst>
              <a:ext uri="{FF2B5EF4-FFF2-40B4-BE49-F238E27FC236}">
                <a16:creationId xmlns:a16="http://schemas.microsoft.com/office/drawing/2014/main" id="{6C6E3F80-D31D-4576-899E-83D3AF395C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878" y="-270847"/>
            <a:ext cx="1322076" cy="1322076"/>
          </a:xfrm>
          <a:prstGeom prst="rect">
            <a:avLst/>
          </a:prstGeom>
        </p:spPr>
      </p:pic>
      <p:pic>
        <p:nvPicPr>
          <p:cNvPr id="19" name="图片 18" descr="图片包含 物体&#10;&#10;已生成高可信度的说明">
            <a:extLst>
              <a:ext uri="{FF2B5EF4-FFF2-40B4-BE49-F238E27FC236}">
                <a16:creationId xmlns:a16="http://schemas.microsoft.com/office/drawing/2014/main" id="{54E0A470-2668-4382-9CB4-8ED6649DFE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7951" y="1934723"/>
            <a:ext cx="3681404" cy="3533846"/>
          </a:xfrm>
          <a:prstGeom prst="rect">
            <a:avLst/>
          </a:prstGeom>
        </p:spPr>
      </p:pic>
      <p:sp>
        <p:nvSpPr>
          <p:cNvPr id="20" name="TextBox 10">
            <a:extLst>
              <a:ext uri="{FF2B5EF4-FFF2-40B4-BE49-F238E27FC236}">
                <a16:creationId xmlns:a16="http://schemas.microsoft.com/office/drawing/2014/main" id="{F6A23B61-BD8B-4199-97BA-57C38EA76F18}"/>
              </a:ext>
            </a:extLst>
          </p:cNvPr>
          <p:cNvSpPr txBox="1"/>
          <p:nvPr/>
        </p:nvSpPr>
        <p:spPr>
          <a:xfrm>
            <a:off x="1728973" y="3349464"/>
            <a:ext cx="1554797" cy="913455"/>
          </a:xfrm>
          <a:prstGeom prst="rect">
            <a:avLst/>
          </a:prstGeom>
          <a:noFill/>
        </p:spPr>
        <p:txBody>
          <a:bodyPr wrap="square" lIns="0" tIns="0" rIns="0" bIns="0" rtlCol="0">
            <a:spAutoFit/>
          </a:bodyPr>
          <a:lstStyle/>
          <a:p>
            <a:pPr algn="ctr">
              <a:lnSpc>
                <a:spcPct val="130000"/>
              </a:lnSpc>
            </a:pPr>
            <a:r>
              <a:rPr lang="zh-CN" altLang="en-US" sz="2400" b="1" dirty="0">
                <a:solidFill>
                  <a:srgbClr val="C00000"/>
                </a:solidFill>
                <a:cs typeface="+mn-ea"/>
                <a:sym typeface="+mn-lt"/>
              </a:rPr>
              <a:t>入党积极分子的确定</a:t>
            </a:r>
          </a:p>
        </p:txBody>
      </p:sp>
      <p:grpSp>
        <p:nvGrpSpPr>
          <p:cNvPr id="21" name="组合 20">
            <a:extLst>
              <a:ext uri="{FF2B5EF4-FFF2-40B4-BE49-F238E27FC236}">
                <a16:creationId xmlns:a16="http://schemas.microsoft.com/office/drawing/2014/main" id="{AFA306DB-FBC9-4138-AE3C-B2ACFDC39707}"/>
              </a:ext>
            </a:extLst>
          </p:cNvPr>
          <p:cNvGrpSpPr/>
          <p:nvPr/>
        </p:nvGrpSpPr>
        <p:grpSpPr>
          <a:xfrm>
            <a:off x="4296449" y="3096876"/>
            <a:ext cx="1289206" cy="1342202"/>
            <a:chOff x="3255800" y="1248941"/>
            <a:chExt cx="664395" cy="665742"/>
          </a:xfrm>
        </p:grpSpPr>
        <p:sp>
          <p:nvSpPr>
            <p:cNvPr id="22" name="椭圆 80">
              <a:extLst>
                <a:ext uri="{FF2B5EF4-FFF2-40B4-BE49-F238E27FC236}">
                  <a16:creationId xmlns:a16="http://schemas.microsoft.com/office/drawing/2014/main" id="{FFA1895F-8623-4B14-BDE2-117276AA283A}"/>
                </a:ext>
              </a:extLst>
            </p:cNvPr>
            <p:cNvSpPr/>
            <p:nvPr/>
          </p:nvSpPr>
          <p:spPr bwMode="auto">
            <a:xfrm>
              <a:off x="3255800" y="1248941"/>
              <a:ext cx="664395" cy="66574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en-US" sz="3600" kern="0" dirty="0">
                <a:solidFill>
                  <a:srgbClr val="FF0000"/>
                </a:solidFill>
                <a:cs typeface="+mn-ea"/>
                <a:sym typeface="+mn-lt"/>
              </a:endParaRPr>
            </a:p>
          </p:txBody>
        </p:sp>
        <p:sp>
          <p:nvSpPr>
            <p:cNvPr id="23" name="TextBox 13">
              <a:extLst>
                <a:ext uri="{FF2B5EF4-FFF2-40B4-BE49-F238E27FC236}">
                  <a16:creationId xmlns:a16="http://schemas.microsoft.com/office/drawing/2014/main" id="{BBC01D25-1914-4E46-B7F6-8F2D4E1D249C}"/>
                </a:ext>
              </a:extLst>
            </p:cNvPr>
            <p:cNvSpPr txBox="1"/>
            <p:nvPr/>
          </p:nvSpPr>
          <p:spPr>
            <a:xfrm>
              <a:off x="3381498" y="1443312"/>
              <a:ext cx="412998" cy="27699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defPPr>
                <a:defRPr lang="zh-CN"/>
              </a:defPPr>
              <a:lvl1pPr algn="ctr" eaLnBrk="0" hangingPunct="0">
                <a:defRPr sz="3600" kern="0">
                  <a:solidFill>
                    <a:srgbClr val="FF0000"/>
                  </a:solidFill>
                  <a:latin typeface="Arial" panose="020B0604020202020204" pitchFamily="34" charset="0"/>
                  <a:ea typeface="宋体" panose="02010600030101010101" pitchFamily="2" charset="-122"/>
                  <a:cs typeface="+mn-ea"/>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dirty="0">
                  <a:sym typeface="+mn-lt"/>
                </a:rPr>
                <a:t>2</a:t>
              </a:r>
              <a:endParaRPr lang="zh-CN" altLang="en-US" dirty="0">
                <a:sym typeface="+mn-lt"/>
              </a:endParaRPr>
            </a:p>
          </p:txBody>
        </p:sp>
      </p:grpSp>
      <p:grpSp>
        <p:nvGrpSpPr>
          <p:cNvPr id="24" name="组合 23">
            <a:extLst>
              <a:ext uri="{FF2B5EF4-FFF2-40B4-BE49-F238E27FC236}">
                <a16:creationId xmlns:a16="http://schemas.microsoft.com/office/drawing/2014/main" id="{77276B2F-903A-44B5-88D5-3425D3B01F9A}"/>
              </a:ext>
            </a:extLst>
          </p:cNvPr>
          <p:cNvGrpSpPr/>
          <p:nvPr/>
        </p:nvGrpSpPr>
        <p:grpSpPr>
          <a:xfrm>
            <a:off x="3806742" y="4538058"/>
            <a:ext cx="1289206" cy="1342202"/>
            <a:chOff x="3255800" y="1248941"/>
            <a:chExt cx="664395" cy="665742"/>
          </a:xfrm>
        </p:grpSpPr>
        <p:sp>
          <p:nvSpPr>
            <p:cNvPr id="25" name="椭圆 80">
              <a:extLst>
                <a:ext uri="{FF2B5EF4-FFF2-40B4-BE49-F238E27FC236}">
                  <a16:creationId xmlns:a16="http://schemas.microsoft.com/office/drawing/2014/main" id="{543D178A-D690-4EEC-82F3-664B381C0E95}"/>
                </a:ext>
              </a:extLst>
            </p:cNvPr>
            <p:cNvSpPr/>
            <p:nvPr/>
          </p:nvSpPr>
          <p:spPr bwMode="auto">
            <a:xfrm>
              <a:off x="3255800" y="1248941"/>
              <a:ext cx="664395" cy="66574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en-US" sz="3600" kern="0" dirty="0">
                <a:solidFill>
                  <a:srgbClr val="FF0000"/>
                </a:solidFill>
                <a:cs typeface="+mn-ea"/>
                <a:sym typeface="+mn-lt"/>
              </a:endParaRPr>
            </a:p>
          </p:txBody>
        </p:sp>
        <p:sp>
          <p:nvSpPr>
            <p:cNvPr id="26" name="TextBox 13">
              <a:extLst>
                <a:ext uri="{FF2B5EF4-FFF2-40B4-BE49-F238E27FC236}">
                  <a16:creationId xmlns:a16="http://schemas.microsoft.com/office/drawing/2014/main" id="{85699DED-68C5-440D-A85D-71D53C16E738}"/>
                </a:ext>
              </a:extLst>
            </p:cNvPr>
            <p:cNvSpPr txBox="1"/>
            <p:nvPr/>
          </p:nvSpPr>
          <p:spPr>
            <a:xfrm>
              <a:off x="3381498" y="1443312"/>
              <a:ext cx="412998" cy="27699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defPPr>
                <a:defRPr lang="zh-CN"/>
              </a:defPPr>
              <a:lvl1pPr algn="ctr" eaLnBrk="0" hangingPunct="0">
                <a:defRPr sz="3600" kern="0">
                  <a:solidFill>
                    <a:srgbClr val="FF0000"/>
                  </a:solidFill>
                  <a:latin typeface="Arial" panose="020B0604020202020204" pitchFamily="34" charset="0"/>
                  <a:ea typeface="宋体" panose="02010600030101010101" pitchFamily="2" charset="-122"/>
                  <a:cs typeface="+mn-ea"/>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dirty="0">
                  <a:sym typeface="+mn-lt"/>
                </a:rPr>
                <a:t>3</a:t>
              </a:r>
              <a:endParaRPr lang="zh-CN" altLang="en-US" dirty="0">
                <a:sym typeface="+mn-lt"/>
              </a:endParaRPr>
            </a:p>
          </p:txBody>
        </p:sp>
      </p:grpSp>
    </p:spTree>
    <p:extLst>
      <p:ext uri="{BB962C8B-B14F-4D97-AF65-F5344CB8AC3E}">
        <p14:creationId xmlns:p14="http://schemas.microsoft.com/office/powerpoint/2010/main" val="31369701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14" grpId="0" animBg="1"/>
      <p:bldP spid="15" grpId="0"/>
      <p:bldP spid="16" grpId="0" animBg="1"/>
      <p:bldP spid="17"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5">
            <a:extLst>
              <a:ext uri="{FF2B5EF4-FFF2-40B4-BE49-F238E27FC236}">
                <a16:creationId xmlns:a16="http://schemas.microsoft.com/office/drawing/2014/main" id="{6BC4D8D7-0834-4F47-9FB7-DAC75459E1F2}"/>
              </a:ext>
            </a:extLst>
          </p:cNvPr>
          <p:cNvSpPr txBox="1"/>
          <p:nvPr/>
        </p:nvSpPr>
        <p:spPr>
          <a:xfrm>
            <a:off x="4302162" y="963015"/>
            <a:ext cx="6053138" cy="500137"/>
          </a:xfrm>
          <a:prstGeom prst="rect">
            <a:avLst/>
          </a:prstGeom>
          <a:noFill/>
        </p:spPr>
        <p:txBody>
          <a:bodyPr wrap="square" lIns="68580" tIns="34290" rIns="68580" bIns="34290" rtlCol="0">
            <a:spAutoFit/>
          </a:bodyPr>
          <a:lstStyle/>
          <a:p>
            <a:r>
              <a:rPr lang="zh-CN" altLang="en-US" sz="2800" b="1" dirty="0">
                <a:solidFill>
                  <a:schemeClr val="bg1"/>
                </a:solidFill>
                <a:cs typeface="+mn-ea"/>
                <a:sym typeface="+mn-lt"/>
              </a:rPr>
              <a:t>培养联系人的主要任务</a:t>
            </a:r>
          </a:p>
        </p:txBody>
      </p:sp>
      <p:sp>
        <p:nvSpPr>
          <p:cNvPr id="28" name="矩形 27">
            <a:extLst>
              <a:ext uri="{FF2B5EF4-FFF2-40B4-BE49-F238E27FC236}">
                <a16:creationId xmlns:a16="http://schemas.microsoft.com/office/drawing/2014/main" id="{DF6E460A-B304-4D56-BA20-60CD79FCCB84}"/>
              </a:ext>
            </a:extLst>
          </p:cNvPr>
          <p:cNvSpPr/>
          <p:nvPr/>
        </p:nvSpPr>
        <p:spPr>
          <a:xfrm>
            <a:off x="3874693" y="2090044"/>
            <a:ext cx="5544616" cy="754374"/>
          </a:xfrm>
          <a:prstGeom prst="rect">
            <a:avLst/>
          </a:prstGeom>
        </p:spPr>
        <p:txBody>
          <a:bodyPr wrap="square" lIns="68580" tIns="34290" rIns="68580" bIns="34290">
            <a:spAutoFit/>
          </a:bodyPr>
          <a:lstStyle/>
          <a:p>
            <a:pPr algn="just">
              <a:lnSpc>
                <a:spcPct val="130000"/>
              </a:lnSpc>
              <a:buClr>
                <a:srgbClr val="C00000"/>
              </a:buClr>
            </a:pPr>
            <a:r>
              <a:rPr lang="en-US" altLang="zh-CN" b="1" dirty="0">
                <a:cs typeface="+mn-ea"/>
                <a:sym typeface="+mn-lt"/>
              </a:rPr>
              <a:t>1</a:t>
            </a:r>
            <a:r>
              <a:rPr lang="zh-CN" altLang="en-US" b="1" dirty="0">
                <a:cs typeface="+mn-ea"/>
                <a:sym typeface="+mn-lt"/>
              </a:rPr>
              <a:t>、了解入党积极分子思想状况，做好培养教育工作，引导入党积极分子端正入党动机</a:t>
            </a:r>
          </a:p>
        </p:txBody>
      </p:sp>
      <p:sp>
        <p:nvSpPr>
          <p:cNvPr id="29" name="矩形 28">
            <a:extLst>
              <a:ext uri="{FF2B5EF4-FFF2-40B4-BE49-F238E27FC236}">
                <a16:creationId xmlns:a16="http://schemas.microsoft.com/office/drawing/2014/main" id="{602BA2B1-7DB1-4DDD-9964-EF547F5F70F5}"/>
              </a:ext>
            </a:extLst>
          </p:cNvPr>
          <p:cNvSpPr/>
          <p:nvPr/>
        </p:nvSpPr>
        <p:spPr>
          <a:xfrm>
            <a:off x="3874693" y="3063766"/>
            <a:ext cx="5544616" cy="394275"/>
          </a:xfrm>
          <a:prstGeom prst="rect">
            <a:avLst/>
          </a:prstGeom>
        </p:spPr>
        <p:txBody>
          <a:bodyPr wrap="square" lIns="68580" tIns="34290" rIns="68580" bIns="34290">
            <a:spAutoFit/>
          </a:bodyPr>
          <a:lstStyle/>
          <a:p>
            <a:pPr algn="just">
              <a:lnSpc>
                <a:spcPct val="130000"/>
              </a:lnSpc>
              <a:buClr>
                <a:srgbClr val="C00000"/>
              </a:buClr>
            </a:pPr>
            <a:r>
              <a:rPr lang="en-US" altLang="zh-CN" b="1" dirty="0">
                <a:cs typeface="+mn-ea"/>
                <a:sym typeface="+mn-lt"/>
              </a:rPr>
              <a:t>2</a:t>
            </a:r>
            <a:r>
              <a:rPr lang="zh-CN" altLang="en-US" b="1" dirty="0">
                <a:cs typeface="+mn-ea"/>
                <a:sym typeface="+mn-lt"/>
              </a:rPr>
              <a:t>、介绍党的基本知识</a:t>
            </a:r>
          </a:p>
        </p:txBody>
      </p:sp>
      <p:sp>
        <p:nvSpPr>
          <p:cNvPr id="30" name="矩形 29">
            <a:extLst>
              <a:ext uri="{FF2B5EF4-FFF2-40B4-BE49-F238E27FC236}">
                <a16:creationId xmlns:a16="http://schemas.microsoft.com/office/drawing/2014/main" id="{7E0F6E8A-F353-48A2-BED5-F7621F8DF461}"/>
              </a:ext>
            </a:extLst>
          </p:cNvPr>
          <p:cNvSpPr/>
          <p:nvPr/>
        </p:nvSpPr>
        <p:spPr>
          <a:xfrm>
            <a:off x="3874693" y="3903859"/>
            <a:ext cx="5544616" cy="394275"/>
          </a:xfrm>
          <a:prstGeom prst="rect">
            <a:avLst/>
          </a:prstGeom>
        </p:spPr>
        <p:txBody>
          <a:bodyPr wrap="square" lIns="68580" tIns="34290" rIns="68580" bIns="34290">
            <a:spAutoFit/>
          </a:bodyPr>
          <a:lstStyle/>
          <a:p>
            <a:pPr algn="just">
              <a:lnSpc>
                <a:spcPct val="130000"/>
              </a:lnSpc>
              <a:buClr>
                <a:srgbClr val="C00000"/>
              </a:buClr>
            </a:pPr>
            <a:r>
              <a:rPr lang="en-US" altLang="zh-CN" b="1" dirty="0">
                <a:cs typeface="+mn-ea"/>
                <a:sym typeface="+mn-lt"/>
              </a:rPr>
              <a:t>3</a:t>
            </a:r>
            <a:r>
              <a:rPr lang="zh-CN" altLang="en-US" b="1" dirty="0">
                <a:cs typeface="+mn-ea"/>
                <a:sym typeface="+mn-lt"/>
              </a:rPr>
              <a:t>、及时向党支部汇报入党积极分子情况</a:t>
            </a:r>
          </a:p>
        </p:txBody>
      </p:sp>
      <p:sp>
        <p:nvSpPr>
          <p:cNvPr id="31" name="矩形 30">
            <a:extLst>
              <a:ext uri="{FF2B5EF4-FFF2-40B4-BE49-F238E27FC236}">
                <a16:creationId xmlns:a16="http://schemas.microsoft.com/office/drawing/2014/main" id="{376C937D-CC5D-4183-92A9-B54FFAFDEDB4}"/>
              </a:ext>
            </a:extLst>
          </p:cNvPr>
          <p:cNvSpPr/>
          <p:nvPr/>
        </p:nvSpPr>
        <p:spPr>
          <a:xfrm>
            <a:off x="3899370" y="4613267"/>
            <a:ext cx="5544616" cy="754374"/>
          </a:xfrm>
          <a:prstGeom prst="rect">
            <a:avLst/>
          </a:prstGeom>
        </p:spPr>
        <p:txBody>
          <a:bodyPr wrap="square" lIns="68580" tIns="34290" rIns="68580" bIns="34290">
            <a:spAutoFit/>
          </a:bodyPr>
          <a:lstStyle/>
          <a:p>
            <a:pPr algn="just">
              <a:lnSpc>
                <a:spcPct val="130000"/>
              </a:lnSpc>
              <a:buClr>
                <a:srgbClr val="C00000"/>
              </a:buClr>
            </a:pPr>
            <a:r>
              <a:rPr lang="en-US" altLang="zh-CN" b="1" dirty="0">
                <a:cs typeface="+mn-ea"/>
                <a:sym typeface="+mn-lt"/>
              </a:rPr>
              <a:t>4</a:t>
            </a:r>
            <a:r>
              <a:rPr lang="zh-CN" altLang="en-US" b="1" dirty="0">
                <a:cs typeface="+mn-ea"/>
                <a:sym typeface="+mn-lt"/>
              </a:rPr>
              <a:t>、向党支部提出能否将入党积极分子列为发展对象的意见</a:t>
            </a:r>
          </a:p>
        </p:txBody>
      </p:sp>
      <p:grpSp>
        <p:nvGrpSpPr>
          <p:cNvPr id="33" name="组合 32">
            <a:extLst>
              <a:ext uri="{FF2B5EF4-FFF2-40B4-BE49-F238E27FC236}">
                <a16:creationId xmlns:a16="http://schemas.microsoft.com/office/drawing/2014/main" id="{93FDA960-C011-4FA7-9F9F-A5850412DA06}"/>
              </a:ext>
            </a:extLst>
          </p:cNvPr>
          <p:cNvGrpSpPr/>
          <p:nvPr/>
        </p:nvGrpSpPr>
        <p:grpSpPr>
          <a:xfrm>
            <a:off x="2593030" y="1934563"/>
            <a:ext cx="1171686" cy="1129203"/>
            <a:chOff x="1556502" y="1041944"/>
            <a:chExt cx="1002906" cy="936448"/>
          </a:xfrm>
        </p:grpSpPr>
        <p:pic>
          <p:nvPicPr>
            <p:cNvPr id="34" name="图片 33">
              <a:extLst>
                <a:ext uri="{FF2B5EF4-FFF2-40B4-BE49-F238E27FC236}">
                  <a16:creationId xmlns:a16="http://schemas.microsoft.com/office/drawing/2014/main" id="{041BE1C0-E080-414D-90AF-02FB851D17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6502" y="1041944"/>
              <a:ext cx="1002906" cy="936448"/>
            </a:xfrm>
            <a:prstGeom prst="rect">
              <a:avLst/>
            </a:prstGeom>
          </p:spPr>
        </p:pic>
        <p:pic>
          <p:nvPicPr>
            <p:cNvPr id="35" name="图片 34">
              <a:extLst>
                <a:ext uri="{FF2B5EF4-FFF2-40B4-BE49-F238E27FC236}">
                  <a16:creationId xmlns:a16="http://schemas.microsoft.com/office/drawing/2014/main" id="{0830FB75-F669-4F2D-8124-41D99AF140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3688" y="1172061"/>
              <a:ext cx="645577" cy="522117"/>
            </a:xfrm>
            <a:prstGeom prst="rect">
              <a:avLst/>
            </a:prstGeom>
          </p:spPr>
        </p:pic>
      </p:grpSp>
      <p:grpSp>
        <p:nvGrpSpPr>
          <p:cNvPr id="46" name="组合 45">
            <a:extLst>
              <a:ext uri="{FF2B5EF4-FFF2-40B4-BE49-F238E27FC236}">
                <a16:creationId xmlns:a16="http://schemas.microsoft.com/office/drawing/2014/main" id="{47C80F86-1567-4472-84BA-61F2138EADC2}"/>
              </a:ext>
            </a:extLst>
          </p:cNvPr>
          <p:cNvGrpSpPr/>
          <p:nvPr/>
        </p:nvGrpSpPr>
        <p:grpSpPr>
          <a:xfrm>
            <a:off x="2593030" y="2803605"/>
            <a:ext cx="1171686" cy="1129203"/>
            <a:chOff x="1556502" y="1041944"/>
            <a:chExt cx="1002906" cy="936448"/>
          </a:xfrm>
        </p:grpSpPr>
        <p:pic>
          <p:nvPicPr>
            <p:cNvPr id="47" name="图片 46">
              <a:extLst>
                <a:ext uri="{FF2B5EF4-FFF2-40B4-BE49-F238E27FC236}">
                  <a16:creationId xmlns:a16="http://schemas.microsoft.com/office/drawing/2014/main" id="{D1755C80-0D04-4637-85FB-F913B87E0B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6502" y="1041944"/>
              <a:ext cx="1002906" cy="936448"/>
            </a:xfrm>
            <a:prstGeom prst="rect">
              <a:avLst/>
            </a:prstGeom>
          </p:spPr>
        </p:pic>
        <p:pic>
          <p:nvPicPr>
            <p:cNvPr id="48" name="图片 47">
              <a:extLst>
                <a:ext uri="{FF2B5EF4-FFF2-40B4-BE49-F238E27FC236}">
                  <a16:creationId xmlns:a16="http://schemas.microsoft.com/office/drawing/2014/main" id="{0C28E9B5-30ED-4F1A-9AB5-708BB6C099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3688" y="1172061"/>
              <a:ext cx="645577" cy="522117"/>
            </a:xfrm>
            <a:prstGeom prst="rect">
              <a:avLst/>
            </a:prstGeom>
          </p:spPr>
        </p:pic>
      </p:grpSp>
      <p:grpSp>
        <p:nvGrpSpPr>
          <p:cNvPr id="49" name="组合 48">
            <a:extLst>
              <a:ext uri="{FF2B5EF4-FFF2-40B4-BE49-F238E27FC236}">
                <a16:creationId xmlns:a16="http://schemas.microsoft.com/office/drawing/2014/main" id="{90E86D91-3505-4CF7-8064-4B45065C770A}"/>
              </a:ext>
            </a:extLst>
          </p:cNvPr>
          <p:cNvGrpSpPr/>
          <p:nvPr/>
        </p:nvGrpSpPr>
        <p:grpSpPr>
          <a:xfrm>
            <a:off x="2593030" y="3713322"/>
            <a:ext cx="1171686" cy="1129203"/>
            <a:chOff x="1556502" y="1041944"/>
            <a:chExt cx="1002906" cy="936448"/>
          </a:xfrm>
        </p:grpSpPr>
        <p:pic>
          <p:nvPicPr>
            <p:cNvPr id="50" name="图片 49">
              <a:extLst>
                <a:ext uri="{FF2B5EF4-FFF2-40B4-BE49-F238E27FC236}">
                  <a16:creationId xmlns:a16="http://schemas.microsoft.com/office/drawing/2014/main" id="{DC595A34-69C0-45F0-B7EC-43A1989197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6502" y="1041944"/>
              <a:ext cx="1002906" cy="936448"/>
            </a:xfrm>
            <a:prstGeom prst="rect">
              <a:avLst/>
            </a:prstGeom>
          </p:spPr>
        </p:pic>
        <p:pic>
          <p:nvPicPr>
            <p:cNvPr id="51" name="图片 50">
              <a:extLst>
                <a:ext uri="{FF2B5EF4-FFF2-40B4-BE49-F238E27FC236}">
                  <a16:creationId xmlns:a16="http://schemas.microsoft.com/office/drawing/2014/main" id="{64DEE5AF-79FA-4D0D-9B94-3ABFA9620B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3688" y="1172061"/>
              <a:ext cx="645577" cy="522117"/>
            </a:xfrm>
            <a:prstGeom prst="rect">
              <a:avLst/>
            </a:prstGeom>
          </p:spPr>
        </p:pic>
      </p:grpSp>
      <p:grpSp>
        <p:nvGrpSpPr>
          <p:cNvPr id="52" name="组合 51">
            <a:extLst>
              <a:ext uri="{FF2B5EF4-FFF2-40B4-BE49-F238E27FC236}">
                <a16:creationId xmlns:a16="http://schemas.microsoft.com/office/drawing/2014/main" id="{D99667A4-950A-4E6B-83D1-BD60AF0B1163}"/>
              </a:ext>
            </a:extLst>
          </p:cNvPr>
          <p:cNvGrpSpPr/>
          <p:nvPr/>
        </p:nvGrpSpPr>
        <p:grpSpPr>
          <a:xfrm>
            <a:off x="2593030" y="4561430"/>
            <a:ext cx="1171686" cy="1129203"/>
            <a:chOff x="1556502" y="1041944"/>
            <a:chExt cx="1002906" cy="936448"/>
          </a:xfrm>
        </p:grpSpPr>
        <p:pic>
          <p:nvPicPr>
            <p:cNvPr id="53" name="图片 52">
              <a:extLst>
                <a:ext uri="{FF2B5EF4-FFF2-40B4-BE49-F238E27FC236}">
                  <a16:creationId xmlns:a16="http://schemas.microsoft.com/office/drawing/2014/main" id="{219E3B52-3CE5-4BF5-876B-A45F9EFA40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6502" y="1041944"/>
              <a:ext cx="1002906" cy="936448"/>
            </a:xfrm>
            <a:prstGeom prst="rect">
              <a:avLst/>
            </a:prstGeom>
          </p:spPr>
        </p:pic>
        <p:pic>
          <p:nvPicPr>
            <p:cNvPr id="54" name="图片 53">
              <a:extLst>
                <a:ext uri="{FF2B5EF4-FFF2-40B4-BE49-F238E27FC236}">
                  <a16:creationId xmlns:a16="http://schemas.microsoft.com/office/drawing/2014/main" id="{B8F8CC64-DE55-41C1-A4B2-664F86F9A6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3688" y="1172061"/>
              <a:ext cx="645577" cy="522117"/>
            </a:xfrm>
            <a:prstGeom prst="rect">
              <a:avLst/>
            </a:prstGeom>
          </p:spPr>
        </p:pic>
      </p:grpSp>
    </p:spTree>
    <p:extLst>
      <p:ext uri="{BB962C8B-B14F-4D97-AF65-F5344CB8AC3E}">
        <p14:creationId xmlns:p14="http://schemas.microsoft.com/office/powerpoint/2010/main" val="302388798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iterate type="lt">
                                    <p:tmPct val="30000"/>
                                  </p:iterate>
                                  <p:childTnLst>
                                    <p:set>
                                      <p:cBhvr>
                                        <p:cTn id="14" dur="1" fill="hold">
                                          <p:stCondLst>
                                            <p:cond delay="0"/>
                                          </p:stCondLst>
                                        </p:cTn>
                                        <p:tgtEl>
                                          <p:spTgt spid="28"/>
                                        </p:tgtEl>
                                        <p:attrNameLst>
                                          <p:attrName>style.visibility</p:attrName>
                                        </p:attrNameLst>
                                      </p:cBhvr>
                                      <p:to>
                                        <p:strVal val="visible"/>
                                      </p:to>
                                    </p:set>
                                    <p:animEffect transition="in" filter="wipe(left)">
                                      <p:cBhvr>
                                        <p:cTn id="15" dur="100"/>
                                        <p:tgtEl>
                                          <p:spTgt spid="28"/>
                                        </p:tgtEl>
                                      </p:cBhvr>
                                    </p:animEffect>
                                  </p:childTnLst>
                                </p:cTn>
                              </p:par>
                            </p:childTnLst>
                          </p:cTn>
                        </p:par>
                        <p:par>
                          <p:cTn id="16" fill="hold">
                            <p:stCondLst>
                              <p:cond delay="2210"/>
                            </p:stCondLst>
                            <p:childTnLst>
                              <p:par>
                                <p:cTn id="17" presetID="10"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par>
                          <p:cTn id="20" fill="hold">
                            <p:stCondLst>
                              <p:cond delay="271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29"/>
                                        </p:tgtEl>
                                        <p:attrNameLst>
                                          <p:attrName>style.visibility</p:attrName>
                                        </p:attrNameLst>
                                      </p:cBhvr>
                                      <p:to>
                                        <p:strVal val="visible"/>
                                      </p:to>
                                    </p:set>
                                    <p:animEffect transition="in" filter="wipe(left)">
                                      <p:cBhvr>
                                        <p:cTn id="23" dur="100"/>
                                        <p:tgtEl>
                                          <p:spTgt spid="29"/>
                                        </p:tgtEl>
                                      </p:cBhvr>
                                    </p:animEffect>
                                  </p:childTnLst>
                                </p:cTn>
                              </p:par>
                            </p:childTnLst>
                          </p:cTn>
                        </p:par>
                        <p:par>
                          <p:cTn id="24" fill="hold">
                            <p:stCondLst>
                              <p:cond delay="3080"/>
                            </p:stCondLst>
                            <p:childTnLst>
                              <p:par>
                                <p:cTn id="25" presetID="10" presetClass="entr" presetSubtype="0"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childTnLst>
                          </p:cTn>
                        </p:par>
                        <p:par>
                          <p:cTn id="28" fill="hold">
                            <p:stCondLst>
                              <p:cond delay="3580"/>
                            </p:stCondLst>
                            <p:childTnLst>
                              <p:par>
                                <p:cTn id="29" presetID="22" presetClass="entr" presetSubtype="8" fill="hold" grpId="0" nodeType="afterEffect">
                                  <p:stCondLst>
                                    <p:cond delay="0"/>
                                  </p:stCondLst>
                                  <p:iterate type="lt">
                                    <p:tmPct val="30000"/>
                                  </p:iterate>
                                  <p:childTnLst>
                                    <p:set>
                                      <p:cBhvr>
                                        <p:cTn id="30" dur="1" fill="hold">
                                          <p:stCondLst>
                                            <p:cond delay="0"/>
                                          </p:stCondLst>
                                        </p:cTn>
                                        <p:tgtEl>
                                          <p:spTgt spid="30"/>
                                        </p:tgtEl>
                                        <p:attrNameLst>
                                          <p:attrName>style.visibility</p:attrName>
                                        </p:attrNameLst>
                                      </p:cBhvr>
                                      <p:to>
                                        <p:strVal val="visible"/>
                                      </p:to>
                                    </p:set>
                                    <p:animEffect transition="in" filter="wipe(left)">
                                      <p:cBhvr>
                                        <p:cTn id="31" dur="100"/>
                                        <p:tgtEl>
                                          <p:spTgt spid="30"/>
                                        </p:tgtEl>
                                      </p:cBhvr>
                                    </p:animEffect>
                                  </p:childTnLst>
                                </p:cTn>
                              </p:par>
                            </p:childTnLst>
                          </p:cTn>
                        </p:par>
                        <p:par>
                          <p:cTn id="32" fill="hold">
                            <p:stCondLst>
                              <p:cond delay="4190"/>
                            </p:stCondLst>
                            <p:childTnLst>
                              <p:par>
                                <p:cTn id="33" presetID="10" presetClass="entr" presetSubtype="0" fill="hold"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childTnLst>
                          </p:cTn>
                        </p:par>
                        <p:par>
                          <p:cTn id="36" fill="hold">
                            <p:stCondLst>
                              <p:cond delay="4690"/>
                            </p:stCondLst>
                            <p:childTnLst>
                              <p:par>
                                <p:cTn id="37" presetID="22" presetClass="entr" presetSubtype="8" fill="hold" grpId="0" nodeType="afterEffect">
                                  <p:stCondLst>
                                    <p:cond delay="0"/>
                                  </p:stCondLst>
                                  <p:iterate type="lt">
                                    <p:tmPct val="30000"/>
                                  </p:iterate>
                                  <p:childTnLst>
                                    <p:set>
                                      <p:cBhvr>
                                        <p:cTn id="38" dur="1" fill="hold">
                                          <p:stCondLst>
                                            <p:cond delay="0"/>
                                          </p:stCondLst>
                                        </p:cTn>
                                        <p:tgtEl>
                                          <p:spTgt spid="31"/>
                                        </p:tgtEl>
                                        <p:attrNameLst>
                                          <p:attrName>style.visibility</p:attrName>
                                        </p:attrNameLst>
                                      </p:cBhvr>
                                      <p:to>
                                        <p:strVal val="visible"/>
                                      </p:to>
                                    </p:set>
                                    <p:animEffect transition="in" filter="wipe(left)">
                                      <p:cBhvr>
                                        <p:cTn id="39" dur="1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a:extLst>
              <a:ext uri="{FF2B5EF4-FFF2-40B4-BE49-F238E27FC236}">
                <a16:creationId xmlns:a16="http://schemas.microsoft.com/office/drawing/2014/main" id="{7E5759DB-4695-480C-911C-8F81B5072A6E}"/>
              </a:ext>
            </a:extLst>
          </p:cNvPr>
          <p:cNvSpPr txBox="1"/>
          <p:nvPr/>
        </p:nvSpPr>
        <p:spPr>
          <a:xfrm>
            <a:off x="4244412" y="880178"/>
            <a:ext cx="6053138" cy="500137"/>
          </a:xfrm>
          <a:prstGeom prst="rect">
            <a:avLst/>
          </a:prstGeom>
          <a:noFill/>
        </p:spPr>
        <p:txBody>
          <a:bodyPr wrap="square" lIns="68580" tIns="34290" rIns="68580" bIns="34290" rtlCol="0">
            <a:spAutoFit/>
          </a:bodyPr>
          <a:lstStyle/>
          <a:p>
            <a:r>
              <a:rPr lang="zh-CN" altLang="en-US" sz="2800" b="1" dirty="0">
                <a:solidFill>
                  <a:schemeClr val="bg1"/>
                </a:solidFill>
                <a:cs typeface="+mn-ea"/>
                <a:sym typeface="+mn-lt"/>
              </a:rPr>
              <a:t>基层党组织的主要任务</a:t>
            </a:r>
          </a:p>
        </p:txBody>
      </p:sp>
      <p:sp>
        <p:nvSpPr>
          <p:cNvPr id="3" name="TextBox 70">
            <a:extLst>
              <a:ext uri="{FF2B5EF4-FFF2-40B4-BE49-F238E27FC236}">
                <a16:creationId xmlns:a16="http://schemas.microsoft.com/office/drawing/2014/main" id="{C207AC78-71D7-487A-9934-C9F71A7235B3}"/>
              </a:ext>
            </a:extLst>
          </p:cNvPr>
          <p:cNvSpPr txBox="1"/>
          <p:nvPr/>
        </p:nvSpPr>
        <p:spPr>
          <a:xfrm>
            <a:off x="1944811" y="2215445"/>
            <a:ext cx="2299601" cy="1080296"/>
          </a:xfrm>
          <a:prstGeom prst="rect">
            <a:avLst/>
          </a:prstGeom>
          <a:noFill/>
        </p:spPr>
        <p:txBody>
          <a:bodyPr wrap="square" lIns="0" tIns="0" rIns="0" bIns="0" rtlCol="0">
            <a:spAutoFit/>
          </a:bodyPr>
          <a:lstStyle/>
          <a:p>
            <a:pPr algn="just">
              <a:lnSpc>
                <a:spcPct val="130000"/>
              </a:lnSpc>
              <a:buClr>
                <a:srgbClr val="C00000"/>
              </a:buClr>
            </a:pPr>
            <a:r>
              <a:rPr lang="zh-CN" altLang="en-US" dirty="0">
                <a:cs typeface="+mn-ea"/>
                <a:sym typeface="+mn-lt"/>
              </a:rPr>
              <a:t>吸收积极入党分子听党课、参加党内活动、集中培训等组织活动</a:t>
            </a:r>
          </a:p>
        </p:txBody>
      </p:sp>
      <p:sp>
        <p:nvSpPr>
          <p:cNvPr id="4" name="TextBox 71">
            <a:extLst>
              <a:ext uri="{FF2B5EF4-FFF2-40B4-BE49-F238E27FC236}">
                <a16:creationId xmlns:a16="http://schemas.microsoft.com/office/drawing/2014/main" id="{2B72FFD4-7A89-45A3-81D2-499A5521292B}"/>
              </a:ext>
            </a:extLst>
          </p:cNvPr>
          <p:cNvSpPr txBox="1"/>
          <p:nvPr/>
        </p:nvSpPr>
        <p:spPr>
          <a:xfrm>
            <a:off x="8215036" y="2261133"/>
            <a:ext cx="2788997" cy="1384995"/>
          </a:xfrm>
          <a:prstGeom prst="rect">
            <a:avLst/>
          </a:prstGeom>
          <a:noFill/>
        </p:spPr>
        <p:txBody>
          <a:bodyPr wrap="square" lIns="0" tIns="0" rIns="0" bIns="0" rtlCol="0">
            <a:spAutoFit/>
          </a:bodyPr>
          <a:lstStyle/>
          <a:p>
            <a:pPr algn="just">
              <a:lnSpc>
                <a:spcPct val="125000"/>
              </a:lnSpc>
              <a:buClr>
                <a:srgbClr val="C00000"/>
              </a:buClr>
            </a:pPr>
            <a:r>
              <a:rPr lang="zh-CN" altLang="en-US" dirty="0">
                <a:cs typeface="+mn-ea"/>
                <a:sym typeface="+mn-lt"/>
              </a:rPr>
              <a:t>通过党的基本知识教育，懂得党员的义务和权利，确立为共产主义事业奋斗终生的信念</a:t>
            </a:r>
          </a:p>
        </p:txBody>
      </p:sp>
      <p:sp>
        <p:nvSpPr>
          <p:cNvPr id="5" name="TextBox 72">
            <a:extLst>
              <a:ext uri="{FF2B5EF4-FFF2-40B4-BE49-F238E27FC236}">
                <a16:creationId xmlns:a16="http://schemas.microsoft.com/office/drawing/2014/main" id="{41DB7648-F302-4451-B1DB-9891FDA111F9}"/>
              </a:ext>
            </a:extLst>
          </p:cNvPr>
          <p:cNvSpPr txBox="1"/>
          <p:nvPr/>
        </p:nvSpPr>
        <p:spPr>
          <a:xfrm>
            <a:off x="8215036" y="4007573"/>
            <a:ext cx="2788997" cy="1038746"/>
          </a:xfrm>
          <a:prstGeom prst="rect">
            <a:avLst/>
          </a:prstGeom>
          <a:noFill/>
        </p:spPr>
        <p:txBody>
          <a:bodyPr wrap="square" lIns="0" tIns="0" rIns="0" bIns="0" rtlCol="0">
            <a:spAutoFit/>
          </a:bodyPr>
          <a:lstStyle/>
          <a:p>
            <a:pPr algn="just">
              <a:lnSpc>
                <a:spcPct val="125000"/>
              </a:lnSpc>
              <a:buClr>
                <a:srgbClr val="C00000"/>
              </a:buClr>
            </a:pPr>
            <a:r>
              <a:rPr lang="zh-CN" altLang="en-US" dirty="0">
                <a:cs typeface="+mn-ea"/>
                <a:sym typeface="+mn-lt"/>
              </a:rPr>
              <a:t>党支部每半年对入党积极分子进行一次考察，针对存在的问题，采取改进措施</a:t>
            </a:r>
          </a:p>
        </p:txBody>
      </p:sp>
      <p:sp>
        <p:nvSpPr>
          <p:cNvPr id="6" name="TextBox 73">
            <a:extLst>
              <a:ext uri="{FF2B5EF4-FFF2-40B4-BE49-F238E27FC236}">
                <a16:creationId xmlns:a16="http://schemas.microsoft.com/office/drawing/2014/main" id="{1ABB07D4-41C0-4431-96F1-FB7DE9E4AF5C}"/>
              </a:ext>
            </a:extLst>
          </p:cNvPr>
          <p:cNvSpPr txBox="1"/>
          <p:nvPr/>
        </p:nvSpPr>
        <p:spPr>
          <a:xfrm>
            <a:off x="1592671" y="3908002"/>
            <a:ext cx="2874446" cy="1384995"/>
          </a:xfrm>
          <a:prstGeom prst="rect">
            <a:avLst/>
          </a:prstGeom>
          <a:noFill/>
        </p:spPr>
        <p:txBody>
          <a:bodyPr wrap="square" lIns="0" tIns="0" rIns="0" bIns="0" rtlCol="0">
            <a:spAutoFit/>
          </a:bodyPr>
          <a:lstStyle/>
          <a:p>
            <a:pPr algn="just">
              <a:lnSpc>
                <a:spcPct val="125000"/>
              </a:lnSpc>
              <a:buClr>
                <a:srgbClr val="C00000"/>
              </a:buClr>
            </a:pPr>
            <a:r>
              <a:rPr lang="zh-CN" altLang="en-US" dirty="0">
                <a:cs typeface="+mn-ea"/>
                <a:sym typeface="+mn-lt"/>
              </a:rPr>
              <a:t>居住地发生变动，及时将材料转交现居住地，现居住地进行认真审查，并继续做好教育工作</a:t>
            </a:r>
          </a:p>
        </p:txBody>
      </p:sp>
      <p:grpSp>
        <p:nvGrpSpPr>
          <p:cNvPr id="18" name="组合 17">
            <a:extLst>
              <a:ext uri="{FF2B5EF4-FFF2-40B4-BE49-F238E27FC236}">
                <a16:creationId xmlns:a16="http://schemas.microsoft.com/office/drawing/2014/main" id="{538DA998-4735-4B12-BD1F-F38C64A9DEBE}"/>
              </a:ext>
            </a:extLst>
          </p:cNvPr>
          <p:cNvGrpSpPr/>
          <p:nvPr/>
        </p:nvGrpSpPr>
        <p:grpSpPr>
          <a:xfrm>
            <a:off x="4591468" y="1814762"/>
            <a:ext cx="3504370" cy="3490357"/>
            <a:chOff x="4938524" y="1996043"/>
            <a:chExt cx="2744941" cy="2762913"/>
          </a:xfrm>
        </p:grpSpPr>
        <p:sp>
          <p:nvSpPr>
            <p:cNvPr id="7" name="椭圆 6">
              <a:extLst>
                <a:ext uri="{FF2B5EF4-FFF2-40B4-BE49-F238E27FC236}">
                  <a16:creationId xmlns:a16="http://schemas.microsoft.com/office/drawing/2014/main" id="{88CE8A17-1B8E-4C53-AE3F-A650D381D2AC}"/>
                </a:ext>
              </a:extLst>
            </p:cNvPr>
            <p:cNvSpPr/>
            <p:nvPr/>
          </p:nvSpPr>
          <p:spPr>
            <a:xfrm flipH="1" flipV="1">
              <a:off x="6330487" y="3191071"/>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p>
              <a:pPr algn="ctr"/>
              <a:endParaRPr lang="zh-CN" altLang="en-US" kern="0">
                <a:solidFill>
                  <a:srgbClr val="FF0000"/>
                </a:solidFill>
                <a:cs typeface="+mn-ea"/>
                <a:sym typeface="+mn-lt"/>
              </a:endParaRPr>
            </a:p>
          </p:txBody>
        </p:sp>
        <p:sp>
          <p:nvSpPr>
            <p:cNvPr id="8" name="椭圆 61">
              <a:extLst>
                <a:ext uri="{FF2B5EF4-FFF2-40B4-BE49-F238E27FC236}">
                  <a16:creationId xmlns:a16="http://schemas.microsoft.com/office/drawing/2014/main" id="{381588BB-69F3-4BC9-ACDB-EE051E163C9B}"/>
                </a:ext>
              </a:extLst>
            </p:cNvPr>
            <p:cNvSpPr/>
            <p:nvPr/>
          </p:nvSpPr>
          <p:spPr>
            <a:xfrm flipH="1" flipV="1">
              <a:off x="4938524" y="3405793"/>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p>
              <a:pPr algn="ctr"/>
              <a:endParaRPr lang="zh-CN" altLang="en-US" kern="0">
                <a:solidFill>
                  <a:srgbClr val="FF0000"/>
                </a:solidFill>
                <a:cs typeface="+mn-ea"/>
                <a:sym typeface="+mn-lt"/>
              </a:endParaRPr>
            </a:p>
          </p:txBody>
        </p:sp>
        <p:sp>
          <p:nvSpPr>
            <p:cNvPr id="9" name="椭圆 6">
              <a:extLst>
                <a:ext uri="{FF2B5EF4-FFF2-40B4-BE49-F238E27FC236}">
                  <a16:creationId xmlns:a16="http://schemas.microsoft.com/office/drawing/2014/main" id="{6AA1881B-C340-41D2-8E76-7062F354DF87}"/>
                </a:ext>
              </a:extLst>
            </p:cNvPr>
            <p:cNvSpPr/>
            <p:nvPr/>
          </p:nvSpPr>
          <p:spPr>
            <a:xfrm>
              <a:off x="4940394" y="2010213"/>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p>
              <a:pPr algn="ctr"/>
              <a:endParaRPr lang="zh-CN" altLang="en-US" kern="0" dirty="0">
                <a:solidFill>
                  <a:srgbClr val="FF0000"/>
                </a:solidFill>
                <a:cs typeface="+mn-ea"/>
                <a:sym typeface="+mn-lt"/>
              </a:endParaRPr>
            </a:p>
          </p:txBody>
        </p:sp>
        <p:sp>
          <p:nvSpPr>
            <p:cNvPr id="10" name="椭圆 61">
              <a:extLst>
                <a:ext uri="{FF2B5EF4-FFF2-40B4-BE49-F238E27FC236}">
                  <a16:creationId xmlns:a16="http://schemas.microsoft.com/office/drawing/2014/main" id="{BB5DD41D-C70E-4FA3-9F69-72761FDE2E90}"/>
                </a:ext>
              </a:extLst>
            </p:cNvPr>
            <p:cNvSpPr/>
            <p:nvPr/>
          </p:nvSpPr>
          <p:spPr>
            <a:xfrm>
              <a:off x="6125175" y="1996043"/>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p>
              <a:pPr algn="ctr"/>
              <a:endParaRPr lang="zh-CN" altLang="en-US" kern="0">
                <a:solidFill>
                  <a:srgbClr val="FF0000"/>
                </a:solidFill>
                <a:cs typeface="+mn-ea"/>
                <a:sym typeface="+mn-lt"/>
              </a:endParaRPr>
            </a:p>
          </p:txBody>
        </p:sp>
        <p:sp>
          <p:nvSpPr>
            <p:cNvPr id="11" name="椭圆 10">
              <a:extLst>
                <a:ext uri="{FF2B5EF4-FFF2-40B4-BE49-F238E27FC236}">
                  <a16:creationId xmlns:a16="http://schemas.microsoft.com/office/drawing/2014/main" id="{22C3DB94-44D9-4B12-A764-B34596E5E6AD}"/>
                </a:ext>
              </a:extLst>
            </p:cNvPr>
            <p:cNvSpPr/>
            <p:nvPr/>
          </p:nvSpPr>
          <p:spPr>
            <a:xfrm flipH="1" flipV="1">
              <a:off x="6199406" y="3291161"/>
              <a:ext cx="215248" cy="21524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p>
              <a:pPr algn="ctr"/>
              <a:endParaRPr lang="zh-CN" altLang="en-US" kern="0">
                <a:solidFill>
                  <a:srgbClr val="FF0000"/>
                </a:solidFill>
                <a:cs typeface="+mn-ea"/>
                <a:sym typeface="+mn-lt"/>
              </a:endParaRPr>
            </a:p>
          </p:txBody>
        </p:sp>
        <p:sp>
          <p:nvSpPr>
            <p:cNvPr id="12" name="TextBox 80">
              <a:extLst>
                <a:ext uri="{FF2B5EF4-FFF2-40B4-BE49-F238E27FC236}">
                  <a16:creationId xmlns:a16="http://schemas.microsoft.com/office/drawing/2014/main" id="{CD1BC6D3-6072-4227-B562-07C0BB763A7D}"/>
                </a:ext>
              </a:extLst>
            </p:cNvPr>
            <p:cNvSpPr txBox="1"/>
            <p:nvPr/>
          </p:nvSpPr>
          <p:spPr>
            <a:xfrm>
              <a:off x="5175880" y="2375389"/>
              <a:ext cx="884467" cy="73866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defPPr>
                <a:defRPr lang="zh-CN"/>
              </a:defPPr>
              <a:lvl1pPr marR="0" lvl="0" indent="0" fontAlgn="auto">
                <a:lnSpc>
                  <a:spcPct val="100000"/>
                </a:lnSpc>
                <a:spcBef>
                  <a:spcPts val="0"/>
                </a:spcBef>
                <a:spcAft>
                  <a:spcPts val="0"/>
                </a:spcAft>
                <a:buClrTx/>
                <a:buSzTx/>
                <a:buFontTx/>
                <a:buNone/>
                <a:tabLst/>
                <a:defRPr kumimoji="0" b="0" i="0" u="none" strike="noStrike" kern="0" cap="none" spc="0" normalizeH="0" baseline="0">
                  <a:ln>
                    <a:noFill/>
                  </a:ln>
                  <a:solidFill>
                    <a:srgbClr val="FF0000"/>
                  </a:solidFill>
                  <a:effectLst/>
                  <a:uLnTx/>
                  <a:uFillTx/>
                  <a:cs typeface="+mn-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zh-CN" altLang="en-US" dirty="0">
                  <a:sym typeface="+mn-lt"/>
                </a:rPr>
                <a:t>组织培训</a:t>
              </a:r>
            </a:p>
          </p:txBody>
        </p:sp>
        <p:sp>
          <p:nvSpPr>
            <p:cNvPr id="13" name="TextBox 81">
              <a:extLst>
                <a:ext uri="{FF2B5EF4-FFF2-40B4-BE49-F238E27FC236}">
                  <a16:creationId xmlns:a16="http://schemas.microsoft.com/office/drawing/2014/main" id="{9062BAAE-DD2B-4225-81FC-44D7E4E5476B}"/>
                </a:ext>
              </a:extLst>
            </p:cNvPr>
            <p:cNvSpPr txBox="1"/>
            <p:nvPr/>
          </p:nvSpPr>
          <p:spPr>
            <a:xfrm>
              <a:off x="6496814" y="2356279"/>
              <a:ext cx="900748" cy="73866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defPPr>
                <a:defRPr lang="zh-CN"/>
              </a:defPPr>
              <a:lvl1pPr marR="0" lvl="0" indent="0" fontAlgn="auto">
                <a:lnSpc>
                  <a:spcPct val="100000"/>
                </a:lnSpc>
                <a:spcBef>
                  <a:spcPts val="0"/>
                </a:spcBef>
                <a:spcAft>
                  <a:spcPts val="0"/>
                </a:spcAft>
                <a:buClrTx/>
                <a:buSzTx/>
                <a:buFontTx/>
                <a:buNone/>
                <a:tabLst/>
                <a:defRPr kumimoji="0" b="0" i="0" u="none" strike="noStrike" kern="0" cap="none" spc="0" normalizeH="0" baseline="0">
                  <a:ln>
                    <a:noFill/>
                  </a:ln>
                  <a:solidFill>
                    <a:srgbClr val="FF0000"/>
                  </a:solidFill>
                  <a:effectLst/>
                  <a:uLnTx/>
                  <a:uFillTx/>
                  <a:cs typeface="+mn-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zh-CN" altLang="en-US" dirty="0">
                  <a:sym typeface="+mn-lt"/>
                </a:rPr>
                <a:t>端正动机</a:t>
              </a:r>
            </a:p>
          </p:txBody>
        </p:sp>
        <p:sp>
          <p:nvSpPr>
            <p:cNvPr id="14" name="TextBox 82">
              <a:extLst>
                <a:ext uri="{FF2B5EF4-FFF2-40B4-BE49-F238E27FC236}">
                  <a16:creationId xmlns:a16="http://schemas.microsoft.com/office/drawing/2014/main" id="{A3030D13-11D2-44EE-8CF7-49DC88AF5CC9}"/>
                </a:ext>
              </a:extLst>
            </p:cNvPr>
            <p:cNvSpPr txBox="1"/>
            <p:nvPr/>
          </p:nvSpPr>
          <p:spPr>
            <a:xfrm>
              <a:off x="5176225" y="3652423"/>
              <a:ext cx="911515" cy="73866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defPPr>
                <a:defRPr lang="zh-CN"/>
              </a:defPPr>
              <a:lvl1pPr marR="0" lvl="0" indent="0" fontAlgn="auto">
                <a:lnSpc>
                  <a:spcPct val="100000"/>
                </a:lnSpc>
                <a:spcBef>
                  <a:spcPts val="0"/>
                </a:spcBef>
                <a:spcAft>
                  <a:spcPts val="0"/>
                </a:spcAft>
                <a:buClrTx/>
                <a:buSzTx/>
                <a:buFontTx/>
                <a:buNone/>
                <a:tabLst/>
                <a:defRPr kumimoji="0" b="0" i="0" u="none" strike="noStrike" kern="0" cap="none" spc="0" normalizeH="0" baseline="0">
                  <a:ln>
                    <a:noFill/>
                  </a:ln>
                  <a:solidFill>
                    <a:srgbClr val="FF0000"/>
                  </a:solidFill>
                  <a:effectLst/>
                  <a:uLnTx/>
                  <a:uFillTx/>
                  <a:cs typeface="+mn-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zh-CN" altLang="en-US" dirty="0">
                  <a:sym typeface="+mn-lt"/>
                </a:rPr>
                <a:t>材料转交</a:t>
              </a:r>
            </a:p>
          </p:txBody>
        </p:sp>
        <p:sp>
          <p:nvSpPr>
            <p:cNvPr id="15" name="TextBox 83">
              <a:extLst>
                <a:ext uri="{FF2B5EF4-FFF2-40B4-BE49-F238E27FC236}">
                  <a16:creationId xmlns:a16="http://schemas.microsoft.com/office/drawing/2014/main" id="{F3A101B4-4F27-488C-817F-51334DBA037A}"/>
                </a:ext>
              </a:extLst>
            </p:cNvPr>
            <p:cNvSpPr txBox="1"/>
            <p:nvPr/>
          </p:nvSpPr>
          <p:spPr>
            <a:xfrm>
              <a:off x="6594217" y="3652423"/>
              <a:ext cx="933571" cy="73866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defPPr>
                <a:defRPr lang="zh-CN"/>
              </a:defPPr>
              <a:lvl1pPr marR="0" lvl="0" indent="0" fontAlgn="auto">
                <a:lnSpc>
                  <a:spcPct val="100000"/>
                </a:lnSpc>
                <a:spcBef>
                  <a:spcPts val="0"/>
                </a:spcBef>
                <a:spcAft>
                  <a:spcPts val="0"/>
                </a:spcAft>
                <a:buClrTx/>
                <a:buSzTx/>
                <a:buFontTx/>
                <a:buNone/>
                <a:tabLst/>
                <a:defRPr kumimoji="0" b="0" i="0" u="none" strike="noStrike" kern="0" cap="none" spc="0" normalizeH="0" baseline="0">
                  <a:ln>
                    <a:noFill/>
                  </a:ln>
                  <a:solidFill>
                    <a:srgbClr val="FF0000"/>
                  </a:solidFill>
                  <a:effectLst/>
                  <a:uLnTx/>
                  <a:uFillTx/>
                  <a:cs typeface="+mn-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zh-CN" altLang="en-US" dirty="0">
                  <a:sym typeface="+mn-lt"/>
                </a:rPr>
                <a:t>定期考察</a:t>
              </a:r>
            </a:p>
          </p:txBody>
        </p:sp>
        <p:sp>
          <p:nvSpPr>
            <p:cNvPr id="16" name="椭圆 15">
              <a:extLst>
                <a:ext uri="{FF2B5EF4-FFF2-40B4-BE49-F238E27FC236}">
                  <a16:creationId xmlns:a16="http://schemas.microsoft.com/office/drawing/2014/main" id="{BAB82877-B251-4D78-9CC3-B567E88316D0}"/>
                </a:ext>
              </a:extLst>
            </p:cNvPr>
            <p:cNvSpPr/>
            <p:nvPr/>
          </p:nvSpPr>
          <p:spPr>
            <a:xfrm>
              <a:off x="6199406" y="3291161"/>
              <a:ext cx="215248" cy="21524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FFFFFF">
                  <a:lumMod val="85000"/>
                </a:srgbClr>
              </a:solidFill>
              <a:prstDash val="solid"/>
              <a:miter lim="800000"/>
              <a:headEnd/>
              <a:tailEnd/>
            </a:ln>
          </p:spPr>
          <p:txBody>
            <a:bodyPr vert="horz" wrap="square" lIns="68571" tIns="34285" rIns="68571" bIns="34285" numCol="1" anchor="ctr" anchorCtr="0" compatLnSpc="1">
              <a:prstTxWarp prst="textNoShape">
                <a:avLst/>
              </a:prstTxWarp>
            </a:bodyPr>
            <a:lstStyle/>
            <a:p>
              <a:pPr algn="ctr"/>
              <a:endParaRPr lang="zh-CN" altLang="en-US" kern="0">
                <a:solidFill>
                  <a:srgbClr val="FF0000"/>
                </a:solidFill>
                <a:cs typeface="+mn-ea"/>
                <a:sym typeface="+mn-lt"/>
              </a:endParaRPr>
            </a:p>
          </p:txBody>
        </p:sp>
      </p:grpSp>
    </p:spTree>
    <p:extLst>
      <p:ext uri="{BB962C8B-B14F-4D97-AF65-F5344CB8AC3E}">
        <p14:creationId xmlns:p14="http://schemas.microsoft.com/office/powerpoint/2010/main" val="34790170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2000"/>
                                        <p:tgtEl>
                                          <p:spTgt spid="18"/>
                                        </p:tgtEl>
                                      </p:cBhvr>
                                    </p:animEffect>
                                    <p:anim calcmode="lin" valueType="num">
                                      <p:cBhvr>
                                        <p:cTn id="13" dur="2000" fill="hold"/>
                                        <p:tgtEl>
                                          <p:spTgt spid="18"/>
                                        </p:tgtEl>
                                        <p:attrNameLst>
                                          <p:attrName>style.rotation</p:attrName>
                                        </p:attrNameLst>
                                      </p:cBhvr>
                                      <p:tavLst>
                                        <p:tav tm="0">
                                          <p:val>
                                            <p:fltVal val="720"/>
                                          </p:val>
                                        </p:tav>
                                        <p:tav tm="100000">
                                          <p:val>
                                            <p:fltVal val="0"/>
                                          </p:val>
                                        </p:tav>
                                      </p:tavLst>
                                    </p:anim>
                                    <p:anim calcmode="lin" valueType="num">
                                      <p:cBhvr>
                                        <p:cTn id="14" dur="2000" fill="hold"/>
                                        <p:tgtEl>
                                          <p:spTgt spid="18"/>
                                        </p:tgtEl>
                                        <p:attrNameLst>
                                          <p:attrName>ppt_h</p:attrName>
                                        </p:attrNameLst>
                                      </p:cBhvr>
                                      <p:tavLst>
                                        <p:tav tm="0">
                                          <p:val>
                                            <p:fltVal val="0"/>
                                          </p:val>
                                        </p:tav>
                                        <p:tav tm="100000">
                                          <p:val>
                                            <p:strVal val="#ppt_h"/>
                                          </p:val>
                                        </p:tav>
                                      </p:tavLst>
                                    </p:anim>
                                    <p:anim calcmode="lin" valueType="num">
                                      <p:cBhvr>
                                        <p:cTn id="15" dur="2000" fill="hold"/>
                                        <p:tgtEl>
                                          <p:spTgt spid="18"/>
                                        </p:tgtEl>
                                        <p:attrNameLst>
                                          <p:attrName>ppt_w</p:attrName>
                                        </p:attrNameLst>
                                      </p:cBhvr>
                                      <p:tavLst>
                                        <p:tav tm="0">
                                          <p:val>
                                            <p:fltVal val="0"/>
                                          </p:val>
                                        </p:tav>
                                        <p:tav tm="100000">
                                          <p:val>
                                            <p:strVal val="#ppt_w"/>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TotalTime>
  <Words>1307</Words>
  <Application>Microsoft Office PowerPoint</Application>
  <PresentationFormat>宽屏</PresentationFormat>
  <Paragraphs>148</Paragraphs>
  <Slides>21</Slides>
  <Notes>21</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vt:i4>
      </vt:variant>
    </vt:vector>
  </HeadingPairs>
  <TitlesOfParts>
    <vt:vector size="28" baseType="lpstr">
      <vt:lpstr>等线</vt:lpstr>
      <vt:lpstr>宋体</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DELL-PC</dc:creator>
  <cp:lastModifiedBy>Administrator</cp:lastModifiedBy>
  <cp:revision>21</cp:revision>
  <dcterms:created xsi:type="dcterms:W3CDTF">2017-08-18T08:55:58Z</dcterms:created>
  <dcterms:modified xsi:type="dcterms:W3CDTF">2017-12-12T12:34:46Z</dcterms:modified>
</cp:coreProperties>
</file>