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6.xml" ContentType="application/vnd.openxmlformats-officedocument.presentationml.tags+xml"/>
  <Override PartName="/ppt/notesSlides/notesSlide51.xml" ContentType="application/vnd.openxmlformats-officedocument.presentationml.notesSlide+xml"/>
  <Override PartName="/ppt/tags/tag7.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55"/>
  </p:notesMasterIdLst>
  <p:sldIdLst>
    <p:sldId id="287" r:id="rId2"/>
    <p:sldId id="288" r:id="rId3"/>
    <p:sldId id="289" r:id="rId4"/>
    <p:sldId id="339" r:id="rId5"/>
    <p:sldId id="291" r:id="rId6"/>
    <p:sldId id="292" r:id="rId7"/>
    <p:sldId id="293" r:id="rId8"/>
    <p:sldId id="294" r:id="rId9"/>
    <p:sldId id="295" r:id="rId10"/>
    <p:sldId id="340" r:id="rId11"/>
    <p:sldId id="297" r:id="rId12"/>
    <p:sldId id="298" r:id="rId13"/>
    <p:sldId id="299" r:id="rId14"/>
    <p:sldId id="300" r:id="rId15"/>
    <p:sldId id="34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42" r:id="rId41"/>
    <p:sldId id="327" r:id="rId42"/>
    <p:sldId id="328" r:id="rId43"/>
    <p:sldId id="329" r:id="rId44"/>
    <p:sldId id="330" r:id="rId45"/>
    <p:sldId id="331" r:id="rId46"/>
    <p:sldId id="332" r:id="rId47"/>
    <p:sldId id="333" r:id="rId48"/>
    <p:sldId id="334" r:id="rId49"/>
    <p:sldId id="335" r:id="rId50"/>
    <p:sldId id="336" r:id="rId51"/>
    <p:sldId id="337" r:id="rId52"/>
    <p:sldId id="343" r:id="rId53"/>
    <p:sldId id="338" r:id="rId54"/>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5" d="100"/>
          <a:sy n="75" d="100"/>
        </p:scale>
        <p:origin x="303" y="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6B76CF-9854-4171-8B59-F214D14C5521}"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340B92-75A0-40D2-A97F-4D29A11CD85E}" type="slidenum">
              <a:rPr lang="zh-CN" altLang="en-US" smtClean="0"/>
              <a:t>‹#›</a:t>
            </a:fld>
            <a:endParaRPr lang="zh-CN" altLang="en-US"/>
          </a:p>
        </p:txBody>
      </p:sp>
    </p:spTree>
    <p:extLst>
      <p:ext uri="{BB962C8B-B14F-4D97-AF65-F5344CB8AC3E}">
        <p14:creationId xmlns:p14="http://schemas.microsoft.com/office/powerpoint/2010/main" val="1515147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340B92-75A0-40D2-A97F-4D29A11CD85E}" type="slidenum">
              <a:rPr lang="zh-CN" altLang="en-US" smtClean="0"/>
              <a:t>1</a:t>
            </a:fld>
            <a:endParaRPr lang="zh-CN" altLang="en-US"/>
          </a:p>
        </p:txBody>
      </p:sp>
    </p:spTree>
    <p:extLst>
      <p:ext uri="{BB962C8B-B14F-4D97-AF65-F5344CB8AC3E}">
        <p14:creationId xmlns:p14="http://schemas.microsoft.com/office/powerpoint/2010/main" val="1652107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063345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81110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382360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998358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096771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63664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56392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66993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95420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1127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726267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3109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753794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35631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8349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7170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7372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18388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22596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624099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76802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48233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35651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3018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59604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33272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48074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23559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6325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01813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337991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3974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423719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1939458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96657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26483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094922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16396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2951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501825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223048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00661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39226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0460435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939481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43425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340B92-75A0-40D2-A97F-4D29A11CD85E}" type="slidenum">
              <a:rPr lang="zh-CN" altLang="en-US" smtClean="0"/>
              <a:t>52</a:t>
            </a:fld>
            <a:endParaRPr lang="zh-CN" altLang="en-US"/>
          </a:p>
        </p:txBody>
      </p:sp>
    </p:spTree>
    <p:extLst>
      <p:ext uri="{BB962C8B-B14F-4D97-AF65-F5344CB8AC3E}">
        <p14:creationId xmlns:p14="http://schemas.microsoft.com/office/powerpoint/2010/main" val="19022468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46024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939525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466908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86341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805436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90181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11FFEF80-A5F0-4548-8660-8722024EEF13}"/>
              </a:ext>
            </a:extLst>
          </p:cNvPr>
          <p:cNvCxnSpPr/>
          <p:nvPr userDrawn="1"/>
        </p:nvCxnSpPr>
        <p:spPr>
          <a:xfrm>
            <a:off x="775335" y="599440"/>
            <a:ext cx="10805795"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41A36961-02E6-4D58-BF36-ED55DA1301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0" y="123825"/>
            <a:ext cx="769102" cy="668655"/>
          </a:xfrm>
          <a:prstGeom prst="rect">
            <a:avLst/>
          </a:prstGeom>
        </p:spPr>
      </p:pic>
      <p:pic>
        <p:nvPicPr>
          <p:cNvPr id="8" name="图片 7" descr="图片包含 树, 户外, 停止&#10;&#10;已生成高可信度的说明">
            <a:extLst>
              <a:ext uri="{FF2B5EF4-FFF2-40B4-BE49-F238E27FC236}">
                <a16:creationId xmlns:a16="http://schemas.microsoft.com/office/drawing/2014/main" id="{5CFC16EA-A583-4FAF-8481-70D04181CB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428095" y="123825"/>
            <a:ext cx="668655" cy="668655"/>
          </a:xfrm>
          <a:prstGeom prst="rect">
            <a:avLst/>
          </a:prstGeom>
        </p:spPr>
      </p:pic>
    </p:spTree>
    <p:extLst>
      <p:ext uri="{BB962C8B-B14F-4D97-AF65-F5344CB8AC3E}">
        <p14:creationId xmlns:p14="http://schemas.microsoft.com/office/powerpoint/2010/main" val="40251383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5DA5EC7-9499-494C-B78B-5F6FF9DC77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5942108"/>
          </a:xfrm>
          <a:prstGeom prst="rect">
            <a:avLst/>
          </a:prstGeom>
        </p:spPr>
      </p:pic>
      <p:pic>
        <p:nvPicPr>
          <p:cNvPr id="4" name="图片 3" descr="E:\素材\中国风素材\db1b0f96e5633343d564a9ff719c2f99(1).pngdb1b0f96e5633343d564a9ff719c2f99(1)">
            <a:extLst>
              <a:ext uri="{FF2B5EF4-FFF2-40B4-BE49-F238E27FC236}">
                <a16:creationId xmlns:a16="http://schemas.microsoft.com/office/drawing/2014/main" id="{5FB7C75A-2F7A-47A1-879B-FD0FCEE9393B}"/>
              </a:ext>
            </a:extLst>
          </p:cNvPr>
          <p:cNvPicPr>
            <a:picLocks noChangeAspect="1"/>
          </p:cNvPicPr>
          <p:nvPr userDrawn="1"/>
        </p:nvPicPr>
        <p:blipFill rotWithShape="1">
          <a:blip r:embed="rId3"/>
          <a:srcRect r="239" b="12065"/>
          <a:stretch/>
        </p:blipFill>
        <p:spPr>
          <a:xfrm>
            <a:off x="0" y="3970020"/>
            <a:ext cx="12192000" cy="2887980"/>
          </a:xfrm>
          <a:prstGeom prst="rect">
            <a:avLst/>
          </a:prstGeom>
        </p:spPr>
      </p:pic>
      <p:pic>
        <p:nvPicPr>
          <p:cNvPr id="5" name="图片 4">
            <a:extLst>
              <a:ext uri="{FF2B5EF4-FFF2-40B4-BE49-F238E27FC236}">
                <a16:creationId xmlns:a16="http://schemas.microsoft.com/office/drawing/2014/main" id="{44A48E68-877F-4975-9BD0-FCB700F8C1C0}"/>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1" y="0"/>
            <a:ext cx="3419476" cy="2887980"/>
          </a:xfrm>
          <a:prstGeom prst="rect">
            <a:avLst/>
          </a:prstGeom>
        </p:spPr>
      </p:pic>
    </p:spTree>
    <p:extLst>
      <p:ext uri="{BB962C8B-B14F-4D97-AF65-F5344CB8AC3E}">
        <p14:creationId xmlns:p14="http://schemas.microsoft.com/office/powerpoint/2010/main" val="9898144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3"/>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B81F9E8-E301-40C5-B121-A5DDF0A33D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5942108"/>
          </a:xfrm>
          <a:prstGeom prst="rect">
            <a:avLst/>
          </a:prstGeom>
        </p:spPr>
      </p:pic>
      <p:pic>
        <p:nvPicPr>
          <p:cNvPr id="4" name="图片 3" descr="E:\素材\中国风素材\db1b0f96e5633343d564a9ff719c2f99(1).pngdb1b0f96e5633343d564a9ff719c2f99(1)">
            <a:extLst>
              <a:ext uri="{FF2B5EF4-FFF2-40B4-BE49-F238E27FC236}">
                <a16:creationId xmlns:a16="http://schemas.microsoft.com/office/drawing/2014/main" id="{005227E7-4540-4B40-AEF8-2A299D79C404}"/>
              </a:ext>
            </a:extLst>
          </p:cNvPr>
          <p:cNvPicPr>
            <a:picLocks noChangeAspect="1"/>
          </p:cNvPicPr>
          <p:nvPr userDrawn="1"/>
        </p:nvPicPr>
        <p:blipFill rotWithShape="1">
          <a:blip r:embed="rId3"/>
          <a:srcRect r="539"/>
          <a:stretch/>
        </p:blipFill>
        <p:spPr>
          <a:xfrm>
            <a:off x="0" y="3594307"/>
            <a:ext cx="12192000" cy="3284220"/>
          </a:xfrm>
          <a:prstGeom prst="rect">
            <a:avLst/>
          </a:prstGeom>
        </p:spPr>
      </p:pic>
    </p:spTree>
    <p:extLst>
      <p:ext uri="{BB962C8B-B14F-4D97-AF65-F5344CB8AC3E}">
        <p14:creationId xmlns:p14="http://schemas.microsoft.com/office/powerpoint/2010/main" val="35235998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3"/>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09154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B8B72FA4-448C-4599-9BDA-21CD45D02F5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11" name="图片 10" descr="图片包含 墙壁&#10;&#10;已生成高可信度的说明">
            <a:extLst>
              <a:ext uri="{FF2B5EF4-FFF2-40B4-BE49-F238E27FC236}">
                <a16:creationId xmlns:a16="http://schemas.microsoft.com/office/drawing/2014/main" id="{680B6257-F90B-41C6-BD15-4D838116F756}"/>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3E4D7CBF-3A63-4BB7-88E0-F5DD01701497}"/>
              </a:ext>
            </a:extLst>
          </p:cNvPr>
          <p:cNvPicPr>
            <a:picLocks noChangeAspect="1"/>
          </p:cNvPicPr>
          <p:nvPr userDrawn="1"/>
        </p:nvPicPr>
        <p:blipFill>
          <a:blip r:embed="rId9" cstate="print">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0" y="264279"/>
            <a:ext cx="12192000" cy="6593721"/>
          </a:xfrm>
          <a:prstGeom prst="rect">
            <a:avLst/>
          </a:prstGeom>
        </p:spPr>
      </p:pic>
    </p:spTree>
    <p:extLst>
      <p:ext uri="{BB962C8B-B14F-4D97-AF65-F5344CB8AC3E}">
        <p14:creationId xmlns:p14="http://schemas.microsoft.com/office/powerpoint/2010/main" val="2138201890"/>
      </p:ext>
    </p:extLst>
  </p:cSld>
  <p:clrMap bg1="lt1" tx1="dk1" bg2="lt2" tx2="dk2" accent1="accent1" accent2="accent2" accent3="accent3" accent4="accent4" accent5="accent5" accent6="accent6" hlink="hlink" folHlink="folHlink"/>
  <p:sldLayoutIdLst>
    <p:sldLayoutId id="2147483663" r:id="rId1"/>
    <p:sldLayoutId id="2147483670" r:id="rId2"/>
    <p:sldLayoutId id="2147483667" r:id="rId3"/>
    <p:sldLayoutId id="2147483669" r:id="rId4"/>
    <p:sldLayoutId id="2147483668" r:id="rId5"/>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1.mp3"/><Relationship Id="rId7" Type="http://schemas.openxmlformats.org/officeDocument/2006/relationships/image" Target="../media/image10.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4.e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3.xml"/><Relationship Id="rId7"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14.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1AFEC81-D66F-4E7C-A9FF-2DD68290A6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54115" y="1581013"/>
            <a:ext cx="7755549" cy="2361565"/>
          </a:xfrm>
          <a:prstGeom prst="rect">
            <a:avLst/>
          </a:prstGeom>
          <a:effectLst>
            <a:outerShdw blurRad="50800" dist="38100" dir="2700000" algn="tl" rotWithShape="0">
              <a:prstClr val="black">
                <a:alpha val="40000"/>
              </a:prstClr>
            </a:outerShdw>
          </a:effectLst>
        </p:spPr>
      </p:pic>
      <p:sp>
        <p:nvSpPr>
          <p:cNvPr id="8" name="文本框 7">
            <a:extLst>
              <a:ext uri="{FF2B5EF4-FFF2-40B4-BE49-F238E27FC236}">
                <a16:creationId xmlns:a16="http://schemas.microsoft.com/office/drawing/2014/main" id="{77C2FFDF-A7B4-4F14-B62D-E83966D7A818}"/>
              </a:ext>
            </a:extLst>
          </p:cNvPr>
          <p:cNvSpPr txBox="1"/>
          <p:nvPr/>
        </p:nvSpPr>
        <p:spPr>
          <a:xfrm>
            <a:off x="2733357" y="3942578"/>
            <a:ext cx="6988810" cy="477054"/>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lvl="0" algn="dist" defTabSz="855345">
              <a:defRPr/>
            </a:pPr>
            <a:r>
              <a:rPr lang="zh-CN" altLang="en-US" sz="2500" dirty="0">
                <a:solidFill>
                  <a:srgbClr val="110907"/>
                </a:solidFill>
                <a:effectLst/>
                <a:latin typeface="方正大标宋简体" panose="02010601030101010101" charset="-122"/>
                <a:ea typeface="方正大标宋简体" panose="02010601030101010101" charset="-122"/>
              </a:rPr>
              <a:t>严以修身、用权、律己；谋事、创业、做人要实</a:t>
            </a:r>
            <a:endParaRPr kumimoji="0" lang="zh-CN" altLang="en-US" sz="2500" b="1"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sp>
        <p:nvSpPr>
          <p:cNvPr id="9" name="PA_文本框 2">
            <a:extLst>
              <a:ext uri="{FF2B5EF4-FFF2-40B4-BE49-F238E27FC236}">
                <a16:creationId xmlns:a16="http://schemas.microsoft.com/office/drawing/2014/main" id="{22394C5D-A23C-4C92-9610-96298BE6B69F}"/>
              </a:ext>
            </a:extLst>
          </p:cNvPr>
          <p:cNvSpPr txBox="1"/>
          <p:nvPr>
            <p:custDataLst>
              <p:tags r:id="rId1"/>
            </p:custDataLst>
          </p:nvPr>
        </p:nvSpPr>
        <p:spPr>
          <a:xfrm>
            <a:off x="4309110" y="4431528"/>
            <a:ext cx="3837305" cy="32194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110907"/>
                </a:solidFill>
                <a:effectLst/>
                <a:uLnTx/>
                <a:uFillTx/>
                <a:latin typeface="Calibri"/>
                <a:ea typeface="微软雅黑" panose="020B0503020204020204" charset="-122"/>
                <a:cs typeface="+mn-cs"/>
                <a:sym typeface="Arial" panose="020B0604020202020204" pitchFamily="34" charset="0"/>
              </a:rPr>
              <a:t>【兴廉政之风  树浩然正气】</a:t>
            </a:r>
          </a:p>
        </p:txBody>
      </p:sp>
      <p:sp>
        <p:nvSpPr>
          <p:cNvPr id="10" name="文本框 9">
            <a:extLst>
              <a:ext uri="{FF2B5EF4-FFF2-40B4-BE49-F238E27FC236}">
                <a16:creationId xmlns:a16="http://schemas.microsoft.com/office/drawing/2014/main" id="{A55799F5-03D4-4620-8F1E-9B9C7CA6016F}"/>
              </a:ext>
            </a:extLst>
          </p:cNvPr>
          <p:cNvSpPr txBox="1"/>
          <p:nvPr/>
        </p:nvSpPr>
        <p:spPr>
          <a:xfrm>
            <a:off x="5127625" y="4697593"/>
            <a:ext cx="2200275" cy="349519"/>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marL="0" marR="0" lvl="0" indent="0" algn="ctr" defTabSz="855345" rtl="0" eaLnBrk="1" fontAlgn="auto" latinLnBrk="0" hangingPunct="1">
              <a:lnSpc>
                <a:spcPct val="12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rPr>
              <a:t>汇报人：</a:t>
            </a:r>
            <a:r>
              <a:rPr lang="zh-CN" altLang="en-US" sz="1500" b="0" dirty="0">
                <a:solidFill>
                  <a:srgbClr val="110907"/>
                </a:solidFill>
                <a:effectLst/>
                <a:latin typeface="方正大标宋简体" panose="02010601030101010101" charset="-122"/>
                <a:ea typeface="方正大标宋简体" panose="02010601030101010101" charset="-122"/>
              </a:rPr>
              <a:t>包小图</a:t>
            </a:r>
            <a:endParaRPr kumimoji="0" lang="zh-CN" altLang="en-US" sz="15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pic>
        <p:nvPicPr>
          <p:cNvPr id="15" name="图片 14" descr="7">
            <a:extLst>
              <a:ext uri="{FF2B5EF4-FFF2-40B4-BE49-F238E27FC236}">
                <a16:creationId xmlns:a16="http://schemas.microsoft.com/office/drawing/2014/main" id="{0AA8289C-2828-45B6-98E0-D350C3D6456C}"/>
              </a:ext>
            </a:extLst>
          </p:cNvPr>
          <p:cNvPicPr>
            <a:picLocks noChangeAspect="1"/>
          </p:cNvPicPr>
          <p:nvPr/>
        </p:nvPicPr>
        <p:blipFill rotWithShape="1">
          <a:blip r:embed="rId8"/>
          <a:srcRect l="6628"/>
          <a:stretch/>
        </p:blipFill>
        <p:spPr>
          <a:xfrm flipH="1">
            <a:off x="10101398" y="3978275"/>
            <a:ext cx="2090602" cy="2879725"/>
          </a:xfrm>
          <a:prstGeom prst="rect">
            <a:avLst/>
          </a:prstGeom>
        </p:spPr>
      </p:pic>
      <p:pic>
        <p:nvPicPr>
          <p:cNvPr id="16" name="佐藤直紀 - 运命(さだめ)">
            <a:hlinkClick r:id="" action="ppaction://media"/>
            <a:extLst>
              <a:ext uri="{FF2B5EF4-FFF2-40B4-BE49-F238E27FC236}">
                <a16:creationId xmlns:a16="http://schemas.microsoft.com/office/drawing/2014/main" id="{E3D31C6D-FC66-4A0B-B81E-E54D9722A581}"/>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427990" y="0"/>
            <a:ext cx="427990" cy="427990"/>
          </a:xfrm>
          <a:prstGeom prst="rect">
            <a:avLst/>
          </a:prstGeom>
        </p:spPr>
      </p:pic>
    </p:spTree>
    <p:extLst>
      <p:ext uri="{BB962C8B-B14F-4D97-AF65-F5344CB8AC3E}">
        <p14:creationId xmlns:p14="http://schemas.microsoft.com/office/powerpoint/2010/main" val="588900033"/>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41" presetClass="entr" presetSubtype="0" fill="hold" grpId="1"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50" presetClass="entr" presetSubtype="0" decel="10000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strVal val="#ppt_w+.3"/>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Effect transition="in" filter="fade">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16"/>
                </p:tgtEl>
              </p:cMediaNode>
            </p:audio>
          </p:childTnLst>
        </p:cTn>
      </p:par>
    </p:tnLst>
    <p:bldLst>
      <p:bldP spid="8" grpId="0"/>
      <p:bldP spid="8" grpId="1"/>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5805" y="1245870"/>
            <a:ext cx="1540390" cy="1341120"/>
          </a:xfrm>
          <a:prstGeom prst="rect">
            <a:avLst/>
          </a:prstGeom>
        </p:spPr>
      </p:pic>
      <p:sp>
        <p:nvSpPr>
          <p:cNvPr id="18" name="文本框 6"/>
          <p:cNvSpPr txBox="1"/>
          <p:nvPr/>
        </p:nvSpPr>
        <p:spPr>
          <a:xfrm>
            <a:off x="4084359" y="2481989"/>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第二章</a:t>
            </a:r>
          </a:p>
        </p:txBody>
      </p:sp>
      <p:sp>
        <p:nvSpPr>
          <p:cNvPr id="4" name="文本框 6"/>
          <p:cNvSpPr txBox="1"/>
          <p:nvPr/>
        </p:nvSpPr>
        <p:spPr>
          <a:xfrm>
            <a:off x="1851605" y="3615966"/>
            <a:ext cx="8488789" cy="918298"/>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腐败出现的原因和防范措施</a:t>
            </a:r>
          </a:p>
        </p:txBody>
      </p:sp>
    </p:spTree>
    <p:extLst>
      <p:ext uri="{BB962C8B-B14F-4D97-AF65-F5344CB8AC3E}">
        <p14:creationId xmlns:p14="http://schemas.microsoft.com/office/powerpoint/2010/main" val="3565560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par>
                          <p:cTn id="18" fill="hold">
                            <p:stCondLst>
                              <p:cond delay="16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500" autoRev="1" fill="hold">
                                          <p:stCondLst>
                                            <p:cond delay="0"/>
                                          </p:stCondLst>
                                        </p:cTn>
                                        <p:tgtEl>
                                          <p:spTgt spid="4"/>
                                        </p:tgtEl>
                                        <p:attrNameLst>
                                          <p:attrName>ppt_w</p:attrName>
                                        </p:attrNameLst>
                                      </p:cBhvr>
                                    </p:anim>
                                    <p:anim by="(#ppt_w*0.50)" calcmode="lin" valueType="num">
                                      <p:cBhvr>
                                        <p:cTn id="22" dur="500" decel="50000" autoRev="1" fill="hold">
                                          <p:stCondLst>
                                            <p:cond delay="0"/>
                                          </p:stCondLst>
                                        </p:cTn>
                                        <p:tgtEl>
                                          <p:spTgt spid="4"/>
                                        </p:tgtEl>
                                        <p:attrNameLst>
                                          <p:attrName>ppt_x</p:attrName>
                                        </p:attrNameLst>
                                      </p:cBhvr>
                                    </p:anim>
                                    <p:anim from="(-#ppt_h/2)" to="(#ppt_y)" calcmode="lin" valueType="num">
                                      <p:cBhvr>
                                        <p:cTn id="23" dur="1000" fill="hold">
                                          <p:stCondLst>
                                            <p:cond delay="0"/>
                                          </p:stCondLst>
                                        </p:cTn>
                                        <p:tgtEl>
                                          <p:spTgt spid="4"/>
                                        </p:tgtEl>
                                        <p:attrNameLst>
                                          <p:attrName>ppt_y</p:attrName>
                                        </p:attrNameLst>
                                      </p:cBhvr>
                                    </p:anim>
                                    <p:animRot by="21600000">
                                      <p:cBhvr>
                                        <p:cTn id="24"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一、反腐倡廉的涵义</a:t>
            </a:r>
          </a:p>
        </p:txBody>
      </p:sp>
      <p:sp>
        <p:nvSpPr>
          <p:cNvPr id="31" name="矩形 30"/>
          <p:cNvSpPr/>
          <p:nvPr/>
        </p:nvSpPr>
        <p:spPr>
          <a:xfrm>
            <a:off x="1781810" y="1316355"/>
            <a:ext cx="9586595" cy="38608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指特定主体将其意志强加于他物（即其他个体、群体、国家机构或社会），使之产生压力继而服从的能力。</a:t>
            </a:r>
          </a:p>
        </p:txBody>
      </p:sp>
      <p:sp>
        <p:nvSpPr>
          <p:cNvPr id="7" name="矩形 6"/>
          <p:cNvSpPr/>
          <p:nvPr/>
        </p:nvSpPr>
        <p:spPr>
          <a:xfrm>
            <a:off x="1781810" y="1762125"/>
            <a:ext cx="9586595" cy="237871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所谓腐败原意是有机物的腐烂、变质。在社会生活领域里，腐败通常作为政治概念来使用。一般来说，凡是公共权力被滥用而使公共利益受到损害的，就是腐败。</a:t>
            </a:r>
          </a:p>
          <a:p>
            <a:pPr algn="just" defTabSz="914400">
              <a:lnSpc>
                <a:spcPct val="120000"/>
              </a:lnSpc>
            </a:pPr>
            <a:r>
              <a:rPr sz="2000" b="1" dirty="0">
                <a:solidFill>
                  <a:schemeClr val="accent6">
                    <a:lumMod val="50000"/>
                  </a:schemeClr>
                </a:solidFill>
                <a:latin typeface="楷体" panose="02010609060101010101" pitchFamily="49" charset="-122"/>
                <a:ea typeface="楷体" panose="02010609060101010101" pitchFamily="49" charset="-122"/>
              </a:rPr>
              <a:t>腐败具备三个条件</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腐败和腐败分子主体必须是国家公职人员，或者受委托行使公共权力的人；</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行为方式是以公共权力谋取私利；</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以权谋私的程度相当严重，到了触犯刑律，需要受到法律制裁的程度。</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如果没到这个程度的以权谋私，一般叫不廉洁行为。</a:t>
            </a:r>
          </a:p>
        </p:txBody>
      </p:sp>
      <p:sp>
        <p:nvSpPr>
          <p:cNvPr id="9" name="矩形 8"/>
          <p:cNvSpPr/>
          <p:nvPr/>
        </p:nvSpPr>
        <p:spPr>
          <a:xfrm>
            <a:off x="1781810" y="4203065"/>
            <a:ext cx="9586595" cy="127127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指国家政务活动洁净，国家公职人员公务活动行为规范端正，不被污染的政治状况。廉政是反腐败的重要内容。反腐败包括两个环节：</a:t>
            </a:r>
          </a:p>
          <a:p>
            <a:pPr algn="just" defTabSz="914400">
              <a:lnSpc>
                <a:spcPct val="120000"/>
              </a:lnSpc>
            </a:pPr>
            <a:r>
              <a:rPr sz="1600" dirty="0">
                <a:latin typeface="楷体" panose="02010609060101010101" pitchFamily="49" charset="-122"/>
                <a:ea typeface="楷体" panose="02010609060101010101" pitchFamily="49" charset="-122"/>
              </a:rPr>
              <a:t>一是防范腐败；</a:t>
            </a:r>
          </a:p>
          <a:p>
            <a:pPr algn="just" defTabSz="914400">
              <a:lnSpc>
                <a:spcPct val="120000"/>
              </a:lnSpc>
            </a:pPr>
            <a:r>
              <a:rPr sz="1600" dirty="0">
                <a:latin typeface="楷体" panose="02010609060101010101" pitchFamily="49" charset="-122"/>
                <a:ea typeface="楷体" panose="02010609060101010101" pitchFamily="49" charset="-122"/>
              </a:rPr>
              <a:t>二是揭露、追查和惩治腐败。</a:t>
            </a:r>
          </a:p>
        </p:txBody>
      </p:sp>
      <p:sp>
        <p:nvSpPr>
          <p:cNvPr id="10" name="矩形 9"/>
          <p:cNvSpPr/>
          <p:nvPr/>
        </p:nvSpPr>
        <p:spPr>
          <a:xfrm>
            <a:off x="607695" y="1296035"/>
            <a:ext cx="1174115" cy="410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1" name="矩形 10"/>
          <p:cNvSpPr/>
          <p:nvPr/>
        </p:nvSpPr>
        <p:spPr>
          <a:xfrm>
            <a:off x="607695" y="1762125"/>
            <a:ext cx="1174115" cy="23787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2" name="矩形 11"/>
          <p:cNvSpPr/>
          <p:nvPr/>
        </p:nvSpPr>
        <p:spPr>
          <a:xfrm>
            <a:off x="607695" y="4203065"/>
            <a:ext cx="1174115" cy="127127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4" name="文本框 13"/>
          <p:cNvSpPr txBox="1"/>
          <p:nvPr/>
        </p:nvSpPr>
        <p:spPr>
          <a:xfrm>
            <a:off x="636905" y="1282065"/>
            <a:ext cx="1144905" cy="460375"/>
          </a:xfrm>
          <a:prstGeom prst="rect">
            <a:avLst/>
          </a:prstGeom>
          <a:gradFill>
            <a:gsLst>
              <a:gs pos="0">
                <a:srgbClr val="14CD68"/>
              </a:gs>
              <a:gs pos="100000">
                <a:srgbClr val="0B6E38"/>
              </a:gs>
            </a:gsLst>
            <a:lin ang="5400000" scaled="0"/>
          </a:grad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权力</a:t>
            </a:r>
          </a:p>
        </p:txBody>
      </p:sp>
      <p:sp>
        <p:nvSpPr>
          <p:cNvPr id="6" name="文本框 5"/>
          <p:cNvSpPr txBox="1"/>
          <p:nvPr/>
        </p:nvSpPr>
        <p:spPr>
          <a:xfrm>
            <a:off x="636905" y="272129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腐败</a:t>
            </a:r>
          </a:p>
        </p:txBody>
      </p:sp>
      <p:sp>
        <p:nvSpPr>
          <p:cNvPr id="8" name="文本框 7"/>
          <p:cNvSpPr txBox="1"/>
          <p:nvPr/>
        </p:nvSpPr>
        <p:spPr>
          <a:xfrm>
            <a:off x="622300" y="460851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廉政</a:t>
            </a:r>
          </a:p>
        </p:txBody>
      </p:sp>
    </p:spTree>
    <p:extLst>
      <p:ext uri="{BB962C8B-B14F-4D97-AF65-F5344CB8AC3E}">
        <p14:creationId xmlns:p14="http://schemas.microsoft.com/office/powerpoint/2010/main" val="37960319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7" grpId="0" bldLvl="0" animBg="1"/>
      <p:bldP spid="9" grpId="0" bldLvl="0" animBg="1"/>
      <p:bldP spid="10" grpId="0" bldLvl="0" animBg="1"/>
      <p:bldP spid="11" grpId="0" bldLvl="0" animBg="1"/>
      <p:bldP spid="12" grpId="0" bldLvl="0" animBg="1"/>
      <p:bldP spid="14" grpId="0" bldLvl="0" animBg="1"/>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二、国企腐败的主要特点</a:t>
            </a:r>
          </a:p>
        </p:txBody>
      </p:sp>
      <p:grpSp>
        <p:nvGrpSpPr>
          <p:cNvPr id="9" name="组合 8"/>
          <p:cNvGrpSpPr/>
          <p:nvPr/>
        </p:nvGrpSpPr>
        <p:grpSpPr>
          <a:xfrm>
            <a:off x="3442079" y="2175027"/>
            <a:ext cx="2481581" cy="3164840"/>
            <a:chOff x="1827008" y="2120901"/>
            <a:chExt cx="2298631" cy="2931520"/>
          </a:xfrm>
        </p:grpSpPr>
        <p:sp>
          <p:nvSpPr>
            <p:cNvPr id="11" name="矩形 10"/>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latin typeface="楷体" panose="02010609060101010101" pitchFamily="49" charset="-122"/>
                <a:ea typeface="楷体" panose="02010609060101010101" pitchFamily="49" charset="-122"/>
              </a:endParaRPr>
            </a:p>
          </p:txBody>
        </p:sp>
        <p:sp>
          <p:nvSpPr>
            <p:cNvPr id="10" name="矩形 9"/>
            <p:cNvSpPr/>
            <p:nvPr/>
          </p:nvSpPr>
          <p:spPr>
            <a:xfrm>
              <a:off x="1827008" y="2120901"/>
              <a:ext cx="2298631" cy="782288"/>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6275819" y="2175027"/>
            <a:ext cx="2481581" cy="3164840"/>
            <a:chOff x="1827008" y="2120901"/>
            <a:chExt cx="2298631" cy="2931520"/>
          </a:xfrm>
        </p:grpSpPr>
        <p:sp>
          <p:nvSpPr>
            <p:cNvPr id="14" name="矩形 13"/>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sp>
          <p:nvSpPr>
            <p:cNvPr id="13" name="矩形 12"/>
            <p:cNvSpPr/>
            <p:nvPr/>
          </p:nvSpPr>
          <p:spPr>
            <a:xfrm>
              <a:off x="1827008" y="2120901"/>
              <a:ext cx="2298631" cy="8316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grpSp>
      <p:grpSp>
        <p:nvGrpSpPr>
          <p:cNvPr id="15" name="组合 14"/>
          <p:cNvGrpSpPr/>
          <p:nvPr/>
        </p:nvGrpSpPr>
        <p:grpSpPr>
          <a:xfrm>
            <a:off x="9084159" y="2175027"/>
            <a:ext cx="2481581" cy="3164840"/>
            <a:chOff x="1827008" y="2120901"/>
            <a:chExt cx="2298631" cy="2931520"/>
          </a:xfrm>
        </p:grpSpPr>
        <p:sp>
          <p:nvSpPr>
            <p:cNvPr id="17" name="矩形 16"/>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sp>
          <p:nvSpPr>
            <p:cNvPr id="16" name="矩形 15"/>
            <p:cNvSpPr/>
            <p:nvPr/>
          </p:nvSpPr>
          <p:spPr>
            <a:xfrm>
              <a:off x="1827008" y="2120901"/>
              <a:ext cx="2298631" cy="83287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grpSp>
      <p:grpSp>
        <p:nvGrpSpPr>
          <p:cNvPr id="18" name="组合 17"/>
          <p:cNvGrpSpPr/>
          <p:nvPr/>
        </p:nvGrpSpPr>
        <p:grpSpPr>
          <a:xfrm>
            <a:off x="621040" y="2175027"/>
            <a:ext cx="2481581" cy="3164840"/>
            <a:chOff x="1827008" y="2120901"/>
            <a:chExt cx="2298631" cy="2931520"/>
          </a:xfrm>
        </p:grpSpPr>
        <p:sp>
          <p:nvSpPr>
            <p:cNvPr id="20" name="矩形 19"/>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19" name="矩形 18"/>
            <p:cNvSpPr/>
            <p:nvPr/>
          </p:nvSpPr>
          <p:spPr>
            <a:xfrm>
              <a:off x="1827008" y="2120901"/>
              <a:ext cx="2298631" cy="832283"/>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21" name="文本框 29"/>
          <p:cNvSpPr txBox="1"/>
          <p:nvPr/>
        </p:nvSpPr>
        <p:spPr>
          <a:xfrm>
            <a:off x="74549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部分企业主要领导涉案，形成系统性腐败案件</a:t>
            </a:r>
          </a:p>
        </p:txBody>
      </p:sp>
      <p:sp>
        <p:nvSpPr>
          <p:cNvPr id="22" name="文本框 30"/>
          <p:cNvSpPr txBox="1"/>
          <p:nvPr/>
        </p:nvSpPr>
        <p:spPr>
          <a:xfrm>
            <a:off x="638810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违规决策，造成国有资产严重损失问题突出</a:t>
            </a:r>
          </a:p>
        </p:txBody>
      </p:sp>
      <p:sp>
        <p:nvSpPr>
          <p:cNvPr id="23" name="文本框 31"/>
          <p:cNvSpPr txBox="1"/>
          <p:nvPr/>
        </p:nvSpPr>
        <p:spPr>
          <a:xfrm>
            <a:off x="3566795"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作案手法隐蔽，以貌似合法的形式掩盖违法行为</a:t>
            </a:r>
          </a:p>
        </p:txBody>
      </p:sp>
      <p:sp>
        <p:nvSpPr>
          <p:cNvPr id="24" name="文本框 32"/>
          <p:cNvSpPr txBox="1"/>
          <p:nvPr/>
        </p:nvSpPr>
        <p:spPr>
          <a:xfrm>
            <a:off x="920877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利用职权，为新属经商办企业提供便利条件</a:t>
            </a:r>
          </a:p>
        </p:txBody>
      </p:sp>
      <p:sp>
        <p:nvSpPr>
          <p:cNvPr id="25" name="文本框 33"/>
          <p:cNvSpPr txBox="1"/>
          <p:nvPr/>
        </p:nvSpPr>
        <p:spPr>
          <a:xfrm>
            <a:off x="827405" y="3171825"/>
            <a:ext cx="1993265" cy="156845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楷体" panose="02010609060101010101" pitchFamily="49" charset="-122"/>
                <a:ea typeface="楷体" panose="02010609060101010101" pitchFamily="49" charset="-122"/>
              </a:rPr>
              <a:t>国企资本雄厚，掌握着稀缺市场资源，特别是企业的一把手权力集中，缺少监督制约，很容易产生腐败问题。</a:t>
            </a:r>
          </a:p>
        </p:txBody>
      </p:sp>
      <p:sp>
        <p:nvSpPr>
          <p:cNvPr id="26" name="文本框 34"/>
          <p:cNvSpPr txBox="1"/>
          <p:nvPr/>
        </p:nvSpPr>
        <p:spPr>
          <a:xfrm>
            <a:off x="365506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有的企业领导在收购重组、招投标等生产经营活动当中，利用管理漏洞、监督不到位、法律法规不完善等，钻空子打擦边球，以奖励激励、为职工谋福利借口，牟取个人违法利益。</a:t>
            </a:r>
          </a:p>
        </p:txBody>
      </p:sp>
      <p:sp>
        <p:nvSpPr>
          <p:cNvPr id="27" name="文本框 35"/>
          <p:cNvSpPr txBox="1"/>
          <p:nvPr/>
        </p:nvSpPr>
        <p:spPr>
          <a:xfrm>
            <a:off x="6482715" y="3171825"/>
            <a:ext cx="1993265" cy="1938020"/>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对 “三重一大”事项范围的，违反规定和管理程序，滥用职权、违规决策，甚至与外部人员私下交易出卖国家利益，造成国资严重流失，背后腐败问题极其严重。</a:t>
            </a:r>
          </a:p>
        </p:txBody>
      </p:sp>
      <p:sp>
        <p:nvSpPr>
          <p:cNvPr id="28" name="文本框 36"/>
          <p:cNvSpPr txBox="1"/>
          <p:nvPr/>
        </p:nvSpPr>
        <p:spPr>
          <a:xfrm>
            <a:off x="931037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有的企业领导利用职务的便利，为配偶、子女或亲属经商办企业提供条件，专门承接该企业相关的产业，还有高利润业务，私下进行关联交易和利益输送，从中牟取非法利益。</a:t>
            </a:r>
          </a:p>
        </p:txBody>
      </p:sp>
      <p:sp>
        <p:nvSpPr>
          <p:cNvPr id="5" name="TextBox 11"/>
          <p:cNvSpPr txBox="1"/>
          <p:nvPr/>
        </p:nvSpPr>
        <p:spPr>
          <a:xfrm>
            <a:off x="3566795" y="1296035"/>
            <a:ext cx="5153660" cy="583565"/>
          </a:xfrm>
          <a:prstGeom prst="rect">
            <a:avLst/>
          </a:prstGeom>
          <a:noFill/>
        </p:spPr>
        <p:txBody>
          <a:bodyPr wrap="square">
            <a:spAutoFit/>
          </a:bodyPr>
          <a:lstStyle/>
          <a:p>
            <a:pPr marR="0" algn="ctr" defTabSz="914400" eaLnBrk="1" hangingPunct="1">
              <a:buClrTx/>
              <a:buSzTx/>
              <a:buFont typeface="Arial" panose="020B0604020202020204" pitchFamily="34" charset="0"/>
              <a:buNone/>
              <a:defRPr/>
            </a:pPr>
            <a:r>
              <a:rPr kumimoji="0" lang="zh-CN" altLang="en-US" sz="3200" b="1" kern="1200" cap="none" spc="0" normalizeH="0" baseline="0" noProof="1">
                <a:solidFill>
                  <a:schemeClr val="accent6">
                    <a:lumMod val="50000"/>
                  </a:schemeClr>
                </a:solidFill>
                <a:latin typeface="楷体" panose="02010609060101010101" pitchFamily="49" charset="-122"/>
                <a:ea typeface="楷体" panose="02010609060101010101" pitchFamily="49" charset="-122"/>
                <a:cs typeface="+mn-cs"/>
              </a:rPr>
              <a:t>国企腐败的四个特点</a:t>
            </a:r>
          </a:p>
        </p:txBody>
      </p:sp>
    </p:spTree>
    <p:extLst>
      <p:ext uri="{BB962C8B-B14F-4D97-AF65-F5344CB8AC3E}">
        <p14:creationId xmlns:p14="http://schemas.microsoft.com/office/powerpoint/2010/main" val="31764154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99"/>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par>
                                <p:cTn id="40" presetID="22" presetClass="entr" presetSubtype="1"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三、国企腐败的原因分析</a:t>
            </a:r>
          </a:p>
        </p:txBody>
      </p:sp>
      <p:grpSp>
        <p:nvGrpSpPr>
          <p:cNvPr id="28" name="组合 27"/>
          <p:cNvGrpSpPr/>
          <p:nvPr/>
        </p:nvGrpSpPr>
        <p:grpSpPr>
          <a:xfrm>
            <a:off x="5260812" y="1834640"/>
            <a:ext cx="6275273" cy="791845"/>
            <a:chOff x="4490647" y="2486881"/>
            <a:chExt cx="6275273" cy="791845"/>
          </a:xfrm>
        </p:grpSpPr>
        <p:sp>
          <p:nvSpPr>
            <p:cNvPr id="5" name="矩形: 圆角 5"/>
            <p:cNvSpPr/>
            <p:nvPr/>
          </p:nvSpPr>
          <p:spPr>
            <a:xfrm>
              <a:off x="4706547" y="2486881"/>
              <a:ext cx="5153660" cy="79184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0" name="矩形: 圆角 6"/>
            <p:cNvSpPr/>
            <p:nvPr/>
          </p:nvSpPr>
          <p:spPr>
            <a:xfrm>
              <a:off x="4490647" y="2666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1</a:t>
              </a:r>
            </a:p>
          </p:txBody>
        </p:sp>
        <p:sp>
          <p:nvSpPr>
            <p:cNvPr id="31" name="矩形 30"/>
            <p:cNvSpPr/>
            <p:nvPr/>
          </p:nvSpPr>
          <p:spPr>
            <a:xfrm>
              <a:off x="5104898" y="2550428"/>
              <a:ext cx="5661022" cy="681355"/>
            </a:xfrm>
            <a:prstGeom prst="rect">
              <a:avLst/>
            </a:prstGeom>
          </p:spPr>
          <p:txBody>
            <a:bodyPr wrap="square">
              <a:spAutoFit/>
            </a:bodyPr>
            <a:lstStyle/>
            <a:p>
              <a:pPr algn="just" defTabSz="914400">
                <a:lnSpc>
                  <a:spcPct val="120000"/>
                </a:lnSpc>
              </a:pPr>
              <a:r>
                <a:rPr sz="1600" b="1" dirty="0">
                  <a:solidFill>
                    <a:schemeClr val="accent6">
                      <a:lumMod val="50000"/>
                    </a:schemeClr>
                  </a:solidFill>
                  <a:latin typeface="楷体" panose="02010609060101010101" pitchFamily="49" charset="-122"/>
                  <a:ea typeface="楷体" panose="02010609060101010101" pitchFamily="49" charset="-122"/>
                </a:rPr>
                <a:t>根本原因</a:t>
              </a:r>
            </a:p>
            <a:p>
              <a:pPr algn="just" defTabSz="914400">
                <a:lnSpc>
                  <a:spcPct val="120000"/>
                </a:lnSpc>
              </a:pPr>
              <a:r>
                <a:rPr sz="1600" dirty="0">
                  <a:latin typeface="楷体" panose="02010609060101010101" pitchFamily="49" charset="-122"/>
                  <a:ea typeface="楷体" panose="02010609060101010101" pitchFamily="49" charset="-122"/>
                </a:rPr>
                <a:t>部分党员干部理想信念不坚定</a:t>
              </a:r>
            </a:p>
          </p:txBody>
        </p:sp>
      </p:grpSp>
      <p:grpSp>
        <p:nvGrpSpPr>
          <p:cNvPr id="32" name="组合 31"/>
          <p:cNvGrpSpPr/>
          <p:nvPr/>
        </p:nvGrpSpPr>
        <p:grpSpPr>
          <a:xfrm>
            <a:off x="5260812" y="2908715"/>
            <a:ext cx="6275273" cy="791845"/>
            <a:chOff x="4490647" y="4339881"/>
            <a:chExt cx="6275273" cy="791845"/>
          </a:xfrm>
        </p:grpSpPr>
        <p:sp>
          <p:nvSpPr>
            <p:cNvPr id="33" name="矩形: 圆角 13"/>
            <p:cNvSpPr/>
            <p:nvPr/>
          </p:nvSpPr>
          <p:spPr>
            <a:xfrm>
              <a:off x="4706547" y="4339881"/>
              <a:ext cx="5168265" cy="79184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4" name="矩形: 圆角 14"/>
            <p:cNvSpPr/>
            <p:nvPr/>
          </p:nvSpPr>
          <p:spPr>
            <a:xfrm>
              <a:off x="4490647" y="4519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2</a:t>
              </a:r>
            </a:p>
          </p:txBody>
        </p:sp>
        <p:sp>
          <p:nvSpPr>
            <p:cNvPr id="35" name="矩形 34"/>
            <p:cNvSpPr/>
            <p:nvPr/>
          </p:nvSpPr>
          <p:spPr>
            <a:xfrm>
              <a:off x="5104898" y="4401450"/>
              <a:ext cx="5661022" cy="681355"/>
            </a:xfrm>
            <a:prstGeom prst="rect">
              <a:avLst/>
            </a:prstGeom>
          </p:spPr>
          <p:txBody>
            <a:bodyPr wrap="square">
              <a:spAutoFit/>
            </a:bodyPr>
            <a:lstStyle/>
            <a:p>
              <a:pPr algn="just" defTabSz="914400">
                <a:lnSpc>
                  <a:spcPct val="120000"/>
                </a:lnSpc>
              </a:pPr>
              <a:r>
                <a:rPr sz="1600" b="1" dirty="0">
                  <a:solidFill>
                    <a:schemeClr val="accent6">
                      <a:lumMod val="50000"/>
                    </a:schemeClr>
                  </a:solidFill>
                  <a:latin typeface="楷体" panose="02010609060101010101" pitchFamily="49" charset="-122"/>
                  <a:ea typeface="楷体" panose="02010609060101010101" pitchFamily="49" charset="-122"/>
                </a:rPr>
                <a:t>基础条件</a:t>
              </a:r>
            </a:p>
            <a:p>
              <a:pPr algn="just" defTabSz="914400">
                <a:lnSpc>
                  <a:spcPct val="120000"/>
                </a:lnSpc>
              </a:pPr>
              <a:r>
                <a:rPr sz="1600" dirty="0">
                  <a:latin typeface="楷体" panose="02010609060101010101" pitchFamily="49" charset="-122"/>
                  <a:ea typeface="楷体" panose="02010609060101010101" pitchFamily="49" charset="-122"/>
                </a:rPr>
                <a:t>内部治理失衡导致国企高管权力集中</a:t>
              </a:r>
            </a:p>
          </p:txBody>
        </p:sp>
      </p:grpSp>
      <p:grpSp>
        <p:nvGrpSpPr>
          <p:cNvPr id="36" name="组合 35"/>
          <p:cNvGrpSpPr/>
          <p:nvPr/>
        </p:nvGrpSpPr>
        <p:grpSpPr>
          <a:xfrm>
            <a:off x="5260975" y="3982720"/>
            <a:ext cx="5383530" cy="791845"/>
            <a:chOff x="4490647" y="4345530"/>
            <a:chExt cx="6275273" cy="792000"/>
          </a:xfrm>
        </p:grpSpPr>
        <p:sp>
          <p:nvSpPr>
            <p:cNvPr id="37" name="矩形: 圆角 17"/>
            <p:cNvSpPr/>
            <p:nvPr/>
          </p:nvSpPr>
          <p:spPr>
            <a:xfrm>
              <a:off x="4706647" y="4345530"/>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8" name="矩形: 圆角 18"/>
            <p:cNvSpPr/>
            <p:nvPr/>
          </p:nvSpPr>
          <p:spPr>
            <a:xfrm>
              <a:off x="4490647" y="4525270"/>
              <a:ext cx="432267" cy="43188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3</a:t>
              </a:r>
            </a:p>
          </p:txBody>
        </p:sp>
        <p:sp>
          <p:nvSpPr>
            <p:cNvPr id="39" name="矩形 38"/>
            <p:cNvSpPr/>
            <p:nvPr/>
          </p:nvSpPr>
          <p:spPr>
            <a:xfrm>
              <a:off x="5104896" y="4446977"/>
              <a:ext cx="5661022" cy="681488"/>
            </a:xfrm>
            <a:prstGeom prst="rect">
              <a:avLst/>
            </a:prstGeom>
          </p:spPr>
          <p:txBody>
            <a:bodyPr wrap="square">
              <a:spAutoFit/>
            </a:bodyPr>
            <a:lstStyle/>
            <a:p>
              <a:pPr algn="just" defTabSz="914400">
                <a:lnSpc>
                  <a:spcPct val="120000"/>
                </a:lnSpc>
              </a:pPr>
              <a:r>
                <a:rPr lang="zh-CN" altLang="en-US" sz="1600" b="1" dirty="0">
                  <a:solidFill>
                    <a:schemeClr val="accent6">
                      <a:lumMod val="50000"/>
                    </a:schemeClr>
                  </a:solidFill>
                  <a:latin typeface="楷体" panose="02010609060101010101" pitchFamily="49" charset="-122"/>
                  <a:ea typeface="楷体" panose="02010609060101010101" pitchFamily="49" charset="-122"/>
                </a:rPr>
                <a:t>重要因素</a:t>
              </a:r>
            </a:p>
            <a:p>
              <a:pPr algn="just" defTabSz="914400">
                <a:lnSpc>
                  <a:spcPct val="120000"/>
                </a:lnSpc>
              </a:pPr>
              <a:r>
                <a:rPr lang="zh-CN" altLang="en-US" sz="1600" dirty="0">
                  <a:latin typeface="楷体" panose="02010609060101010101" pitchFamily="49" charset="-122"/>
                  <a:ea typeface="楷体" panose="02010609060101010101" pitchFamily="49" charset="-122"/>
                </a:rPr>
                <a:t>监督体制失效是给国企高管提供了腐败的空间</a:t>
              </a:r>
            </a:p>
          </p:txBody>
        </p:sp>
      </p:grpSp>
      <p:pic>
        <p:nvPicPr>
          <p:cNvPr id="7" name="图片 6" descr="E:\素材\中国风素材\24e6bf166ac6ab9011d18e0226fc473a.png24e6bf166ac6ab9011d18e0226fc473a"/>
          <p:cNvPicPr>
            <a:picLocks noChangeAspect="1"/>
          </p:cNvPicPr>
          <p:nvPr/>
        </p:nvPicPr>
        <p:blipFill>
          <a:blip r:embed="rId3"/>
          <a:srcRect/>
          <a:stretch>
            <a:fillRect/>
          </a:stretch>
        </p:blipFill>
        <p:spPr>
          <a:xfrm>
            <a:off x="1290638" y="1327785"/>
            <a:ext cx="3321050" cy="3967480"/>
          </a:xfrm>
          <a:prstGeom prst="rect">
            <a:avLst/>
          </a:prstGeom>
        </p:spPr>
      </p:pic>
    </p:spTree>
    <p:extLst>
      <p:ext uri="{BB962C8B-B14F-4D97-AF65-F5344CB8AC3E}">
        <p14:creationId xmlns:p14="http://schemas.microsoft.com/office/powerpoint/2010/main" val="30312592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nodeType="withEffect">
                                  <p:stCondLst>
                                    <p:cond delay="25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1+#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30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1000" fill="hold"/>
                                        <p:tgtEl>
                                          <p:spTgt spid="32"/>
                                        </p:tgtEl>
                                        <p:attrNameLst>
                                          <p:attrName>ppt_x</p:attrName>
                                        </p:attrNameLst>
                                      </p:cBhvr>
                                      <p:tavLst>
                                        <p:tav tm="0">
                                          <p:val>
                                            <p:strVal val="1+#ppt_w/2"/>
                                          </p:val>
                                        </p:tav>
                                        <p:tav tm="100000">
                                          <p:val>
                                            <p:strVal val="#ppt_x"/>
                                          </p:val>
                                        </p:tav>
                                      </p:tavLst>
                                    </p:anim>
                                    <p:anim calcmode="lin" valueType="num">
                                      <p:cBhvr additive="base">
                                        <p:cTn id="17" dur="10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25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1000" fill="hold"/>
                                        <p:tgtEl>
                                          <p:spTgt spid="36"/>
                                        </p:tgtEl>
                                        <p:attrNameLst>
                                          <p:attrName>ppt_x</p:attrName>
                                        </p:attrNameLst>
                                      </p:cBhvr>
                                      <p:tavLst>
                                        <p:tav tm="0">
                                          <p:val>
                                            <p:strVal val="1+#ppt_w/2"/>
                                          </p:val>
                                        </p:tav>
                                        <p:tav tm="100000">
                                          <p:val>
                                            <p:strVal val="#ppt_x"/>
                                          </p:val>
                                        </p:tav>
                                      </p:tavLst>
                                    </p:anim>
                                    <p:anim calcmode="lin" valueType="num">
                                      <p:cBhvr additive="base">
                                        <p:cTn id="21"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素材\中国风素材\24e6bf166ac6ab9011d18e0226fc473a.png24e6bf166ac6ab9011d18e0226fc473a"/>
          <p:cNvPicPr>
            <a:picLocks noChangeAspect="1"/>
          </p:cNvPicPr>
          <p:nvPr/>
        </p:nvPicPr>
        <p:blipFill>
          <a:blip r:embed="rId3"/>
          <a:srcRect/>
          <a:stretch>
            <a:fillRect/>
          </a:stretch>
        </p:blipFill>
        <p:spPr>
          <a:xfrm>
            <a:off x="878840" y="1459230"/>
            <a:ext cx="3387725" cy="4047490"/>
          </a:xfrm>
          <a:prstGeom prst="rect">
            <a:avLst/>
          </a:prstGeom>
        </p:spPr>
      </p:pic>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accent6">
                    <a:lumMod val="50000"/>
                  </a:schemeClr>
                </a:solidFill>
                <a:latin typeface="楷体" panose="02010609060101010101" pitchFamily="49" charset="-122"/>
                <a:ea typeface="楷体" panose="02010609060101010101" pitchFamily="49" charset="-122"/>
              </a:rPr>
              <a:t>四、遏制国企腐败的防范措施</a:t>
            </a:r>
          </a:p>
        </p:txBody>
      </p:sp>
      <p:sp>
        <p:nvSpPr>
          <p:cNvPr id="31750" name="矩形 8"/>
          <p:cNvSpPr/>
          <p:nvPr/>
        </p:nvSpPr>
        <p:spPr>
          <a:xfrm>
            <a:off x="4555490" y="149860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1" name="矩形 10"/>
          <p:cNvSpPr/>
          <p:nvPr/>
        </p:nvSpPr>
        <p:spPr bwMode="auto">
          <a:xfrm>
            <a:off x="4761865" y="149860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1753" name="矩形 11"/>
          <p:cNvSpPr/>
          <p:nvPr/>
        </p:nvSpPr>
        <p:spPr>
          <a:xfrm>
            <a:off x="4555490" y="2514600"/>
            <a:ext cx="7153275" cy="73850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4" name="矩形 13"/>
          <p:cNvSpPr/>
          <p:nvPr/>
        </p:nvSpPr>
        <p:spPr bwMode="auto">
          <a:xfrm>
            <a:off x="4761865" y="2514600"/>
            <a:ext cx="1636395" cy="73850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1756" name="矩形 14"/>
          <p:cNvSpPr/>
          <p:nvPr/>
        </p:nvSpPr>
        <p:spPr>
          <a:xfrm>
            <a:off x="4555490" y="351663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7" name="矩形 16"/>
          <p:cNvSpPr/>
          <p:nvPr/>
        </p:nvSpPr>
        <p:spPr bwMode="auto">
          <a:xfrm>
            <a:off x="4761865" y="351663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8" name="TextBox 17"/>
          <p:cNvSpPr txBox="1"/>
          <p:nvPr/>
        </p:nvSpPr>
        <p:spPr>
          <a:xfrm>
            <a:off x="4855210" y="1512570"/>
            <a:ext cx="1485265" cy="706755"/>
          </a:xfrm>
          <a:prstGeom prst="rect">
            <a:avLst/>
          </a:prstGeom>
          <a:noFill/>
        </p:spPr>
        <p:txBody>
          <a:bodyPr wrap="square">
            <a:spAutoFit/>
          </a:bodyPr>
          <a:lstStyle>
            <a:defPPr>
              <a:defRPr lang="zh-CN"/>
            </a:defPPr>
            <a:lvl1pPr marL="0" indent="0">
              <a:buNone/>
              <a:defRPr sz="28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加强理想信念教育</a:t>
            </a:r>
          </a:p>
        </p:txBody>
      </p:sp>
      <p:sp>
        <p:nvSpPr>
          <p:cNvPr id="31760" name="TextBox 18"/>
          <p:cNvSpPr txBox="1"/>
          <p:nvPr/>
        </p:nvSpPr>
        <p:spPr>
          <a:xfrm>
            <a:off x="6517640" y="1702435"/>
            <a:ext cx="4937125" cy="275590"/>
          </a:xfrm>
          <a:prstGeom prst="rect">
            <a:avLst/>
          </a:prstGeom>
          <a:noFill/>
          <a:ln w="9525">
            <a:noFill/>
          </a:ln>
        </p:spPr>
        <p:txBody>
          <a:bodyPr wrap="square">
            <a:spAutoFit/>
          </a:bodyPr>
          <a:lstStyle/>
          <a:p>
            <a:pPr algn="just" eaLnBrk="1" hangingPunct="1"/>
            <a:r>
              <a:rPr lang="zh-CN" altLang="zh-CN" sz="1200" dirty="0">
                <a:solidFill>
                  <a:schemeClr val="tx1"/>
                </a:solidFill>
                <a:latin typeface="楷体" panose="02010609060101010101" pitchFamily="49" charset="-122"/>
                <a:ea typeface="楷体" panose="02010609060101010101" pitchFamily="49" charset="-122"/>
              </a:rPr>
              <a:t>部分党员干部理想信念不坚定</a:t>
            </a:r>
          </a:p>
        </p:txBody>
      </p:sp>
      <p:sp>
        <p:nvSpPr>
          <p:cNvPr id="20" name="TextBox 19"/>
          <p:cNvSpPr txBox="1"/>
          <p:nvPr/>
        </p:nvSpPr>
        <p:spPr>
          <a:xfrm>
            <a:off x="4877435" y="2555240"/>
            <a:ext cx="149733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健全法人治理结构</a:t>
            </a:r>
          </a:p>
        </p:txBody>
      </p:sp>
      <p:sp>
        <p:nvSpPr>
          <p:cNvPr id="31762" name="TextBox 20"/>
          <p:cNvSpPr txBox="1"/>
          <p:nvPr/>
        </p:nvSpPr>
        <p:spPr>
          <a:xfrm>
            <a:off x="6517640" y="254000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应按照现代企业制度的要求，保障股东会、董事会、监事会、经理层依法履行职权，努力形成决策权、执行权、监督权既协调运转又有效制衡的治理结构。</a:t>
            </a:r>
          </a:p>
        </p:txBody>
      </p:sp>
      <p:sp>
        <p:nvSpPr>
          <p:cNvPr id="22" name="TextBox 22"/>
          <p:cNvSpPr txBox="1"/>
          <p:nvPr/>
        </p:nvSpPr>
        <p:spPr>
          <a:xfrm>
            <a:off x="4841240" y="3541395"/>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完善国企监督体制机制</a:t>
            </a:r>
          </a:p>
        </p:txBody>
      </p:sp>
      <p:sp>
        <p:nvSpPr>
          <p:cNvPr id="31764" name="TextBox 23"/>
          <p:cNvSpPr txBox="1"/>
          <p:nvPr/>
        </p:nvSpPr>
        <p:spPr>
          <a:xfrm>
            <a:off x="6517640" y="354203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加强内部监督和整合外部监督资源强化对国企监管。在内部监督方面，引入专业人才作为企业的监事，并让监事会不再受制于被监督者。外部监督方面，整合纪委、司法部门、人大、群众等外部监督资源。</a:t>
            </a:r>
          </a:p>
        </p:txBody>
      </p:sp>
      <p:sp>
        <p:nvSpPr>
          <p:cNvPr id="31765" name="矩形 24"/>
          <p:cNvSpPr/>
          <p:nvPr/>
        </p:nvSpPr>
        <p:spPr>
          <a:xfrm>
            <a:off x="4555490" y="448818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27" name="矩形 26"/>
          <p:cNvSpPr/>
          <p:nvPr/>
        </p:nvSpPr>
        <p:spPr bwMode="auto">
          <a:xfrm>
            <a:off x="4761865" y="448818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8" name="TextBox 22"/>
          <p:cNvSpPr txBox="1"/>
          <p:nvPr/>
        </p:nvSpPr>
        <p:spPr>
          <a:xfrm>
            <a:off x="4841240" y="4541520"/>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建立市场化的用人机制</a:t>
            </a:r>
          </a:p>
        </p:txBody>
      </p:sp>
      <p:sp>
        <p:nvSpPr>
          <p:cNvPr id="31769" name="TextBox 23"/>
          <p:cNvSpPr txBox="1"/>
          <p:nvPr/>
        </p:nvSpPr>
        <p:spPr>
          <a:xfrm>
            <a:off x="6517640" y="4618355"/>
            <a:ext cx="4937125" cy="460375"/>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通过建立对其工作绩效的考核体制来选拔人才，在企业内形成一种干部“能上能下”的人才竞争机制。</a:t>
            </a:r>
          </a:p>
        </p:txBody>
      </p:sp>
    </p:spTree>
    <p:extLst>
      <p:ext uri="{BB962C8B-B14F-4D97-AF65-F5344CB8AC3E}">
        <p14:creationId xmlns:p14="http://schemas.microsoft.com/office/powerpoint/2010/main" val="35535733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1750"/>
                                        </p:tgtEl>
                                        <p:attrNameLst>
                                          <p:attrName>style.visibility</p:attrName>
                                        </p:attrNameLst>
                                      </p:cBhvr>
                                      <p:to>
                                        <p:strVal val="visible"/>
                                      </p:to>
                                    </p:set>
                                    <p:animEffect transition="in" filter="wipe(up)">
                                      <p:cBhvr>
                                        <p:cTn id="13" dur="500"/>
                                        <p:tgtEl>
                                          <p:spTgt spid="3175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753"/>
                                        </p:tgtEl>
                                        <p:attrNameLst>
                                          <p:attrName>style.visibility</p:attrName>
                                        </p:attrNameLst>
                                      </p:cBhvr>
                                      <p:to>
                                        <p:strVal val="visible"/>
                                      </p:to>
                                    </p:set>
                                    <p:animEffect transition="in" filter="wipe(up)">
                                      <p:cBhvr>
                                        <p:cTn id="19" dur="500"/>
                                        <p:tgtEl>
                                          <p:spTgt spid="3175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1756"/>
                                        </p:tgtEl>
                                        <p:attrNameLst>
                                          <p:attrName>style.visibility</p:attrName>
                                        </p:attrNameLst>
                                      </p:cBhvr>
                                      <p:to>
                                        <p:strVal val="visible"/>
                                      </p:to>
                                    </p:set>
                                    <p:animEffect transition="in" filter="wipe(up)">
                                      <p:cBhvr>
                                        <p:cTn id="25" dur="500"/>
                                        <p:tgtEl>
                                          <p:spTgt spid="3175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1760"/>
                                        </p:tgtEl>
                                        <p:attrNameLst>
                                          <p:attrName>style.visibility</p:attrName>
                                        </p:attrNameLst>
                                      </p:cBhvr>
                                      <p:to>
                                        <p:strVal val="visible"/>
                                      </p:to>
                                    </p:set>
                                    <p:animEffect transition="in" filter="wipe(up)">
                                      <p:cBhvr>
                                        <p:cTn id="34" dur="500"/>
                                        <p:tgtEl>
                                          <p:spTgt spid="3176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1762"/>
                                        </p:tgtEl>
                                        <p:attrNameLst>
                                          <p:attrName>style.visibility</p:attrName>
                                        </p:attrNameLst>
                                      </p:cBhvr>
                                      <p:to>
                                        <p:strVal val="visible"/>
                                      </p:to>
                                    </p:set>
                                    <p:animEffect transition="in" filter="wipe(up)">
                                      <p:cBhvr>
                                        <p:cTn id="40" dur="500"/>
                                        <p:tgtEl>
                                          <p:spTgt spid="3176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1764"/>
                                        </p:tgtEl>
                                        <p:attrNameLst>
                                          <p:attrName>style.visibility</p:attrName>
                                        </p:attrNameLst>
                                      </p:cBhvr>
                                      <p:to>
                                        <p:strVal val="visible"/>
                                      </p:to>
                                    </p:set>
                                    <p:animEffect transition="in" filter="wipe(up)">
                                      <p:cBhvr>
                                        <p:cTn id="46" dur="500"/>
                                        <p:tgtEl>
                                          <p:spTgt spid="3176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765"/>
                                        </p:tgtEl>
                                        <p:attrNameLst>
                                          <p:attrName>style.visibility</p:attrName>
                                        </p:attrNameLst>
                                      </p:cBhvr>
                                      <p:to>
                                        <p:strVal val="visible"/>
                                      </p:to>
                                    </p:set>
                                    <p:animEffect transition="in" filter="wipe(up)">
                                      <p:cBhvr>
                                        <p:cTn id="49" dur="500"/>
                                        <p:tgtEl>
                                          <p:spTgt spid="31765"/>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1769"/>
                                        </p:tgtEl>
                                        <p:attrNameLst>
                                          <p:attrName>style.visibility</p:attrName>
                                        </p:attrNameLst>
                                      </p:cBhvr>
                                      <p:to>
                                        <p:strVal val="visible"/>
                                      </p:to>
                                    </p:set>
                                    <p:animEffect transition="in" filter="wipe(up)">
                                      <p:cBhvr>
                                        <p:cTn id="58" dur="500"/>
                                        <p:tgtEl>
                                          <p:spTgt spid="3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nimBg="1"/>
      <p:bldP spid="11" grpId="0" bldLvl="0" animBg="1"/>
      <p:bldP spid="31753" grpId="0" animBg="1"/>
      <p:bldP spid="14" grpId="0" bldLvl="0" animBg="1"/>
      <p:bldP spid="31756" grpId="0" animBg="1"/>
      <p:bldP spid="17" grpId="0" bldLvl="0" animBg="1"/>
      <p:bldP spid="18" grpId="0"/>
      <p:bldP spid="31760" grpId="0"/>
      <p:bldP spid="20" grpId="0"/>
      <p:bldP spid="31762" grpId="0"/>
      <p:bldP spid="22" grpId="0"/>
      <p:bldP spid="31764" grpId="0"/>
      <p:bldP spid="31765" grpId="0" animBg="1"/>
      <p:bldP spid="27" grpId="0" bldLvl="0" animBg="1"/>
      <p:bldP spid="28" grpId="0"/>
      <p:bldP spid="317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5805" y="1245870"/>
            <a:ext cx="1540390" cy="1341120"/>
          </a:xfrm>
          <a:prstGeom prst="rect">
            <a:avLst/>
          </a:prstGeom>
        </p:spPr>
      </p:pic>
      <p:sp>
        <p:nvSpPr>
          <p:cNvPr id="18" name="文本框 6"/>
          <p:cNvSpPr txBox="1"/>
          <p:nvPr/>
        </p:nvSpPr>
        <p:spPr>
          <a:xfrm>
            <a:off x="4084359" y="2481989"/>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第三章</a:t>
            </a:r>
          </a:p>
        </p:txBody>
      </p:sp>
      <p:sp>
        <p:nvSpPr>
          <p:cNvPr id="4" name="文本框 6"/>
          <p:cNvSpPr txBox="1"/>
          <p:nvPr/>
        </p:nvSpPr>
        <p:spPr>
          <a:xfrm>
            <a:off x="1851605" y="3615966"/>
            <a:ext cx="8488789" cy="1767761"/>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学习廉洁法律法规</a:t>
            </a:r>
            <a:endParaRPr lang="en-US" altLang="zh-CN" sz="4800" b="1" dirty="0">
              <a:solidFill>
                <a:srgbClr val="284115"/>
              </a:solidFill>
              <a:latin typeface="方正大标宋简体" panose="02010601030101010101" charset="-122"/>
              <a:ea typeface="方正大标宋简体" panose="02010601030101010101" charset="-122"/>
            </a:endParaRPr>
          </a:p>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防范廉洁风险</a:t>
            </a:r>
          </a:p>
        </p:txBody>
      </p:sp>
    </p:spTree>
    <p:extLst>
      <p:ext uri="{BB962C8B-B14F-4D97-AF65-F5344CB8AC3E}">
        <p14:creationId xmlns:p14="http://schemas.microsoft.com/office/powerpoint/2010/main" val="12851541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par>
                          <p:cTn id="18" fill="hold">
                            <p:stCondLst>
                              <p:cond delay="16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500" autoRev="1" fill="hold">
                                          <p:stCondLst>
                                            <p:cond delay="0"/>
                                          </p:stCondLst>
                                        </p:cTn>
                                        <p:tgtEl>
                                          <p:spTgt spid="4"/>
                                        </p:tgtEl>
                                        <p:attrNameLst>
                                          <p:attrName>ppt_w</p:attrName>
                                        </p:attrNameLst>
                                      </p:cBhvr>
                                    </p:anim>
                                    <p:anim by="(#ppt_w*0.50)" calcmode="lin" valueType="num">
                                      <p:cBhvr>
                                        <p:cTn id="22" dur="500" decel="50000" autoRev="1" fill="hold">
                                          <p:stCondLst>
                                            <p:cond delay="0"/>
                                          </p:stCondLst>
                                        </p:cTn>
                                        <p:tgtEl>
                                          <p:spTgt spid="4"/>
                                        </p:tgtEl>
                                        <p:attrNameLst>
                                          <p:attrName>ppt_x</p:attrName>
                                        </p:attrNameLst>
                                      </p:cBhvr>
                                    </p:anim>
                                    <p:anim from="(-#ppt_h/2)" to="(#ppt_y)" calcmode="lin" valueType="num">
                                      <p:cBhvr>
                                        <p:cTn id="23" dur="1000" fill="hold">
                                          <p:stCondLst>
                                            <p:cond delay="0"/>
                                          </p:stCondLst>
                                        </p:cTn>
                                        <p:tgtEl>
                                          <p:spTgt spid="4"/>
                                        </p:tgtEl>
                                        <p:attrNameLst>
                                          <p:attrName>ppt_y</p:attrName>
                                        </p:attrNameLst>
                                      </p:cBhvr>
                                    </p:anim>
                                    <p:animRot by="21600000">
                                      <p:cBhvr>
                                        <p:cTn id="24"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一、2009年以来中央出台系列廉政法规</a:t>
            </a:r>
          </a:p>
        </p:txBody>
      </p:sp>
      <p:sp>
        <p:nvSpPr>
          <p:cNvPr id="5" name="Text Box 7"/>
          <p:cNvSpPr/>
          <p:nvPr/>
        </p:nvSpPr>
        <p:spPr>
          <a:xfrm>
            <a:off x="2014538" y="1114743"/>
            <a:ext cx="6629400" cy="398780"/>
          </a:xfrm>
          <a:prstGeom prst="rect">
            <a:avLst/>
          </a:prstGeom>
          <a:noFill/>
          <a:ln w="9525">
            <a:noFill/>
          </a:ln>
        </p:spPr>
        <p:txBody>
          <a:bodyPr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2009</a:t>
            </a: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年以来中央出台系列廉政法规（部分）</a:t>
            </a:r>
          </a:p>
        </p:txBody>
      </p:sp>
      <p:sp>
        <p:nvSpPr>
          <p:cNvPr id="6" name="TextBox 11"/>
          <p:cNvSpPr txBox="1"/>
          <p:nvPr/>
        </p:nvSpPr>
        <p:spPr>
          <a:xfrm>
            <a:off x="1130300" y="1840230"/>
            <a:ext cx="7632700" cy="400050"/>
          </a:xfrm>
          <a:prstGeom prst="rect">
            <a:avLst/>
          </a:prstGeom>
          <a:gradFill>
            <a:gsLst>
              <a:gs pos="0">
                <a:srgbClr val="14CD68"/>
              </a:gs>
              <a:gs pos="100000">
                <a:srgbClr val="0B6E38"/>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24</a:t>
            </a:r>
            <a:r>
              <a:rPr kumimoji="0" lang="zh-CN" altLang="en-US"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个反腐倡廉文件</a:t>
            </a:r>
          </a:p>
        </p:txBody>
      </p:sp>
      <p:sp>
        <p:nvSpPr>
          <p:cNvPr id="7" name="Line 6"/>
          <p:cNvSpPr/>
          <p:nvPr/>
        </p:nvSpPr>
        <p:spPr>
          <a:xfrm>
            <a:off x="1550988" y="2465705"/>
            <a:ext cx="0" cy="4098925"/>
          </a:xfrm>
          <a:prstGeom prst="line">
            <a:avLst/>
          </a:prstGeom>
          <a:ln w="38100" cap="flat" cmpd="sng">
            <a:solidFill>
              <a:schemeClr val="accent6">
                <a:lumMod val="50000"/>
              </a:schemeClr>
            </a:solidFill>
            <a:prstDash val="solid"/>
            <a:miter/>
            <a:headEnd type="none" w="med" len="med"/>
            <a:tailEnd type="none" w="med" len="med"/>
          </a:ln>
        </p:spPr>
      </p:sp>
      <p:sp>
        <p:nvSpPr>
          <p:cNvPr id="8" name="Freeform 5"/>
          <p:cNvSpPr/>
          <p:nvPr/>
        </p:nvSpPr>
        <p:spPr>
          <a:xfrm>
            <a:off x="1414463" y="2294255"/>
            <a:ext cx="260350" cy="149225"/>
          </a:xfrm>
          <a:custGeom>
            <a:avLst/>
            <a:gdLst/>
            <a:ahLst/>
            <a:cxnLst>
              <a:cxn ang="0">
                <a:pos x="130175" y="149225"/>
              </a:cxn>
              <a:cxn ang="0">
                <a:pos x="195263" y="74819"/>
              </a:cxn>
              <a:cxn ang="0">
                <a:pos x="260350" y="0"/>
              </a:cxn>
              <a:cxn ang="0">
                <a:pos x="130175" y="0"/>
              </a:cxn>
              <a:cxn ang="0">
                <a:pos x="0" y="0"/>
              </a:cxn>
              <a:cxn ang="0">
                <a:pos x="65088" y="74819"/>
              </a:cxn>
              <a:cxn ang="0">
                <a:pos x="130175" y="149225"/>
              </a:cxn>
            </a:cxnLst>
            <a:rect l="0" t="0" r="0" b="0"/>
            <a:pathLst>
              <a:path w="416" h="361">
                <a:moveTo>
                  <a:pt x="208" y="361"/>
                </a:moveTo>
                <a:lnTo>
                  <a:pt x="312" y="181"/>
                </a:lnTo>
                <a:lnTo>
                  <a:pt x="416" y="0"/>
                </a:lnTo>
                <a:lnTo>
                  <a:pt x="208" y="0"/>
                </a:lnTo>
                <a:lnTo>
                  <a:pt x="0" y="0"/>
                </a:lnTo>
                <a:lnTo>
                  <a:pt x="104" y="181"/>
                </a:lnTo>
                <a:lnTo>
                  <a:pt x="208" y="361"/>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 name="等腰三角形 12"/>
          <p:cNvSpPr/>
          <p:nvPr/>
        </p:nvSpPr>
        <p:spPr>
          <a:xfrm rot="5400000">
            <a:off x="1844675" y="3014980"/>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矩形 13"/>
          <p:cNvSpPr/>
          <p:nvPr/>
        </p:nvSpPr>
        <p:spPr>
          <a:xfrm>
            <a:off x="2014538" y="2859405"/>
            <a:ext cx="6465887" cy="676275"/>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国有企业领导人员廉洁从业若干规定</a:t>
            </a: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（中办、国办 </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2009.7.1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grpSp>
        <p:nvGrpSpPr>
          <p:cNvPr id="12" name="组合 14"/>
          <p:cNvGrpSpPr/>
          <p:nvPr/>
        </p:nvGrpSpPr>
        <p:grpSpPr>
          <a:xfrm>
            <a:off x="1285875" y="2859405"/>
            <a:ext cx="512763" cy="441325"/>
            <a:chOff x="1286375" y="3152583"/>
            <a:chExt cx="512418" cy="441740"/>
          </a:xfrm>
        </p:grpSpPr>
        <p:sp>
          <p:nvSpPr>
            <p:cNvPr id="13" name="六边形 12"/>
            <p:cNvSpPr/>
            <p:nvPr/>
          </p:nvSpPr>
          <p:spPr bwMode="auto">
            <a:xfrm>
              <a:off x="1286375" y="315258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TextBox 17"/>
            <p:cNvSpPr txBox="1"/>
            <p:nvPr/>
          </p:nvSpPr>
          <p:spPr>
            <a:xfrm>
              <a:off x="1373629" y="3170062"/>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a:t>
              </a:r>
            </a:p>
          </p:txBody>
        </p:sp>
      </p:grpSp>
      <p:grpSp>
        <p:nvGrpSpPr>
          <p:cNvPr id="15" name="组合 17"/>
          <p:cNvGrpSpPr/>
          <p:nvPr/>
        </p:nvGrpSpPr>
        <p:grpSpPr>
          <a:xfrm>
            <a:off x="1176338" y="937895"/>
            <a:ext cx="765175" cy="763588"/>
            <a:chOff x="1176655" y="1063523"/>
            <a:chExt cx="764448" cy="764448"/>
          </a:xfrm>
        </p:grpSpPr>
        <p:sp>
          <p:nvSpPr>
            <p:cNvPr id="18" name="椭圆 18"/>
            <p:cNvSpPr/>
            <p:nvPr/>
          </p:nvSpPr>
          <p:spPr>
            <a:xfrm>
              <a:off x="1176655" y="1063523"/>
              <a:ext cx="764448" cy="764448"/>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19" name="Freeform 25"/>
            <p:cNvSpPr>
              <a:spLocks noEditPoints="1"/>
            </p:cNvSpPr>
            <p:nvPr/>
          </p:nvSpPr>
          <p:spPr>
            <a:xfrm>
              <a:off x="1355781" y="1161131"/>
              <a:ext cx="406196" cy="554914"/>
            </a:xfrm>
            <a:custGeom>
              <a:avLst/>
              <a:gdLst/>
              <a:ahLst/>
              <a:cxnLst>
                <a:cxn ang="0">
                  <a:pos x="53181" y="89887"/>
                </a:cxn>
                <a:cxn ang="0">
                  <a:pos x="44929" y="554914"/>
                </a:cxn>
                <a:cxn ang="0">
                  <a:pos x="406196" y="136665"/>
                </a:cxn>
                <a:cxn ang="0">
                  <a:pos x="375938" y="145837"/>
                </a:cxn>
                <a:cxn ang="0">
                  <a:pos x="46763" y="522812"/>
                </a:cxn>
                <a:cxn ang="0">
                  <a:pos x="176049" y="58702"/>
                </a:cxn>
                <a:cxn ang="0">
                  <a:pos x="231064" y="58702"/>
                </a:cxn>
                <a:cxn ang="0">
                  <a:pos x="202640" y="88052"/>
                </a:cxn>
                <a:cxn ang="0">
                  <a:pos x="142123" y="60536"/>
                </a:cxn>
                <a:cxn ang="0">
                  <a:pos x="74271" y="140334"/>
                </a:cxn>
                <a:cxn ang="0">
                  <a:pos x="331925" y="140334"/>
                </a:cxn>
                <a:cxn ang="0">
                  <a:pos x="264073" y="60536"/>
                </a:cxn>
                <a:cxn ang="0">
                  <a:pos x="142123" y="60536"/>
                </a:cxn>
                <a:cxn ang="0">
                  <a:pos x="143040" y="421001"/>
                </a:cxn>
                <a:cxn ang="0">
                  <a:pos x="98111" y="433842"/>
                </a:cxn>
                <a:cxn ang="0">
                  <a:pos x="88941" y="443931"/>
                </a:cxn>
                <a:cxn ang="0">
                  <a:pos x="143040" y="448517"/>
                </a:cxn>
                <a:cxn ang="0">
                  <a:pos x="86191" y="476034"/>
                </a:cxn>
                <a:cxn ang="0">
                  <a:pos x="157710" y="441180"/>
                </a:cxn>
                <a:cxn ang="0">
                  <a:pos x="157710" y="418249"/>
                </a:cxn>
                <a:cxn ang="0">
                  <a:pos x="71520" y="422835"/>
                </a:cxn>
                <a:cxn ang="0">
                  <a:pos x="139372" y="494378"/>
                </a:cxn>
                <a:cxn ang="0">
                  <a:pos x="139372" y="217380"/>
                </a:cxn>
                <a:cxn ang="0">
                  <a:pos x="98111" y="230221"/>
                </a:cxn>
                <a:cxn ang="0">
                  <a:pos x="112781" y="266909"/>
                </a:cxn>
                <a:cxn ang="0">
                  <a:pos x="86191" y="276998"/>
                </a:cxn>
                <a:cxn ang="0">
                  <a:pos x="139372" y="203621"/>
                </a:cxn>
                <a:cxn ang="0">
                  <a:pos x="71520" y="275164"/>
                </a:cxn>
                <a:cxn ang="0">
                  <a:pos x="156793" y="233889"/>
                </a:cxn>
                <a:cxn ang="0">
                  <a:pos x="155877" y="214628"/>
                </a:cxn>
                <a:cxn ang="0">
                  <a:pos x="143040" y="327445"/>
                </a:cxn>
                <a:cxn ang="0">
                  <a:pos x="88941" y="341203"/>
                </a:cxn>
                <a:cxn ang="0">
                  <a:pos x="143040" y="377892"/>
                </a:cxn>
                <a:cxn ang="0">
                  <a:pos x="156793" y="316439"/>
                </a:cxn>
                <a:cxn ang="0">
                  <a:pos x="71520" y="320107"/>
                </a:cxn>
                <a:cxn ang="0">
                  <a:pos x="143040" y="391650"/>
                </a:cxn>
                <a:cxn ang="0">
                  <a:pos x="187969" y="302680"/>
                </a:cxn>
                <a:cxn ang="0">
                  <a:pos x="212726" y="470530"/>
                </a:cxn>
                <a:cxn ang="0">
                  <a:pos x="326424" y="435676"/>
                </a:cxn>
                <a:cxn ang="0">
                  <a:pos x="208141" y="465944"/>
                </a:cxn>
                <a:cxn ang="0">
                  <a:pos x="326424" y="330197"/>
                </a:cxn>
                <a:cxn ang="0">
                  <a:pos x="208141" y="266909"/>
                </a:cxn>
                <a:cxn ang="0">
                  <a:pos x="208141" y="229303"/>
                </a:cxn>
              </a:cxnLst>
              <a:rect l="0" t="0" r="0" b="0"/>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20" name="等腰三角形 20"/>
          <p:cNvSpPr/>
          <p:nvPr/>
        </p:nvSpPr>
        <p:spPr>
          <a:xfrm rot="5400000">
            <a:off x="1844675" y="383889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1" name="矩形 21"/>
          <p:cNvSpPr/>
          <p:nvPr/>
        </p:nvSpPr>
        <p:spPr>
          <a:xfrm>
            <a:off x="2014538" y="3737293"/>
            <a:ext cx="6465887" cy="631825"/>
          </a:xfrm>
          <a:prstGeom prst="rect">
            <a:avLst/>
          </a:prstGeom>
          <a:noFill/>
          <a:ln w="9525">
            <a:noFill/>
          </a:ln>
        </p:spPr>
        <p:txBody>
          <a:bodyPr>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关于实行党政领导干部问责的暂行规定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（中办、国办 </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2009.7.17</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grpSp>
        <p:nvGrpSpPr>
          <p:cNvPr id="22" name="组合 23"/>
          <p:cNvGrpSpPr/>
          <p:nvPr/>
        </p:nvGrpSpPr>
        <p:grpSpPr>
          <a:xfrm>
            <a:off x="1285875" y="3682683"/>
            <a:ext cx="512763" cy="442912"/>
            <a:chOff x="1286375" y="3977083"/>
            <a:chExt cx="512418" cy="441740"/>
          </a:xfrm>
        </p:grpSpPr>
        <p:sp>
          <p:nvSpPr>
            <p:cNvPr id="23" name="六边形 22"/>
            <p:cNvSpPr/>
            <p:nvPr/>
          </p:nvSpPr>
          <p:spPr bwMode="auto">
            <a:xfrm>
              <a:off x="1286375" y="397708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4" name="TextBox 22"/>
            <p:cNvSpPr txBox="1"/>
            <p:nvPr/>
          </p:nvSpPr>
          <p:spPr>
            <a:xfrm>
              <a:off x="1373629" y="3994499"/>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2</a:t>
              </a:r>
            </a:p>
          </p:txBody>
        </p:sp>
      </p:grpSp>
      <p:sp>
        <p:nvSpPr>
          <p:cNvPr id="27" name="等腰三角形 26"/>
          <p:cNvSpPr/>
          <p:nvPr/>
        </p:nvSpPr>
        <p:spPr>
          <a:xfrm rot="5400000">
            <a:off x="1843088" y="470249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28" name="组合 27"/>
          <p:cNvGrpSpPr/>
          <p:nvPr/>
        </p:nvGrpSpPr>
        <p:grpSpPr>
          <a:xfrm>
            <a:off x="1285875" y="4546918"/>
            <a:ext cx="512763" cy="442912"/>
            <a:chOff x="1286375" y="4840909"/>
            <a:chExt cx="512418" cy="441740"/>
          </a:xfrm>
        </p:grpSpPr>
        <p:sp>
          <p:nvSpPr>
            <p:cNvPr id="32" name="六边形 31"/>
            <p:cNvSpPr/>
            <p:nvPr/>
          </p:nvSpPr>
          <p:spPr bwMode="auto">
            <a:xfrm>
              <a:off x="1286375" y="4840909"/>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3" name="TextBox 26"/>
            <p:cNvSpPr txBox="1"/>
            <p:nvPr/>
          </p:nvSpPr>
          <p:spPr>
            <a:xfrm>
              <a:off x="1373629" y="4858325"/>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3</a:t>
              </a:r>
            </a:p>
          </p:txBody>
        </p:sp>
      </p:grpSp>
      <p:sp>
        <p:nvSpPr>
          <p:cNvPr id="36" name="等腰三角形 31"/>
          <p:cNvSpPr/>
          <p:nvPr/>
        </p:nvSpPr>
        <p:spPr>
          <a:xfrm rot="5400000">
            <a:off x="1844675" y="5669280"/>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37" name="组合 32"/>
          <p:cNvGrpSpPr/>
          <p:nvPr/>
        </p:nvGrpSpPr>
        <p:grpSpPr>
          <a:xfrm>
            <a:off x="1285875" y="5513705"/>
            <a:ext cx="512763" cy="441325"/>
            <a:chOff x="1286375" y="5807005"/>
            <a:chExt cx="512418" cy="441740"/>
          </a:xfrm>
        </p:grpSpPr>
        <p:sp>
          <p:nvSpPr>
            <p:cNvPr id="38" name="六边形 37"/>
            <p:cNvSpPr/>
            <p:nvPr/>
          </p:nvSpPr>
          <p:spPr bwMode="auto">
            <a:xfrm>
              <a:off x="1286375" y="5807005"/>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9" name="TextBox 30"/>
            <p:cNvSpPr txBox="1"/>
            <p:nvPr/>
          </p:nvSpPr>
          <p:spPr>
            <a:xfrm>
              <a:off x="1373629" y="582448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4</a:t>
              </a:r>
            </a:p>
          </p:txBody>
        </p:sp>
      </p:grpSp>
      <p:sp>
        <p:nvSpPr>
          <p:cNvPr id="40" name="矩形 35"/>
          <p:cNvSpPr/>
          <p:nvPr/>
        </p:nvSpPr>
        <p:spPr>
          <a:xfrm>
            <a:off x="2014538" y="4578668"/>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十八届中央政治局关于改进工作作风、密切联系群众的八项规定（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sp>
        <p:nvSpPr>
          <p:cNvPr id="41" name="矩形 36"/>
          <p:cNvSpPr/>
          <p:nvPr/>
        </p:nvSpPr>
        <p:spPr>
          <a:xfrm>
            <a:off x="2014538" y="545814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关于在干部教育培训中进一步加强学员管理的规定（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pic>
        <p:nvPicPr>
          <p:cNvPr id="4" name="图片 3" descr="db1b0f96e5633343d564a9ff719c2f99"/>
          <p:cNvPicPr>
            <a:picLocks noChangeAspect="1"/>
          </p:cNvPicPr>
          <p:nvPr/>
        </p:nvPicPr>
        <p:blipFill>
          <a:blip r:embed="rId3"/>
          <a:stretch>
            <a:fillRect/>
          </a:stretch>
        </p:blipFill>
        <p:spPr>
          <a:xfrm>
            <a:off x="-35560" y="4142740"/>
            <a:ext cx="12214860" cy="2695575"/>
          </a:xfrm>
          <a:prstGeom prst="rect">
            <a:avLst/>
          </a:prstGeom>
        </p:spPr>
      </p:pic>
      <p:pic>
        <p:nvPicPr>
          <p:cNvPr id="35" name="图片 34" descr="E:\素材\中国风素材\0ce6d16795f3cb40c8cf8713d3e0e20d.png0ce6d16795f3cb40c8cf8713d3e0e20d">
            <a:extLst>
              <a:ext uri="{FF2B5EF4-FFF2-40B4-BE49-F238E27FC236}">
                <a16:creationId xmlns:a16="http://schemas.microsoft.com/office/drawing/2014/main" id="{536E6B20-3D1B-4C72-BD79-C4B0E2767971}"/>
              </a:ext>
            </a:extLst>
          </p:cNvPr>
          <p:cNvPicPr>
            <a:picLocks noChangeAspect="1"/>
          </p:cNvPicPr>
          <p:nvPr/>
        </p:nvPicPr>
        <p:blipFill rotWithShape="1">
          <a:blip r:embed="rId4"/>
          <a:srcRect r="10931" b="7693"/>
          <a:stretch/>
        </p:blipFill>
        <p:spPr>
          <a:xfrm>
            <a:off x="9061450" y="1063308"/>
            <a:ext cx="3130550" cy="5794692"/>
          </a:xfrm>
          <a:prstGeom prst="rect">
            <a:avLst/>
          </a:prstGeom>
        </p:spPr>
      </p:pic>
    </p:spTree>
    <p:extLst>
      <p:ext uri="{BB962C8B-B14F-4D97-AF65-F5344CB8AC3E}">
        <p14:creationId xmlns:p14="http://schemas.microsoft.com/office/powerpoint/2010/main" val="16766425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up)">
                                      <p:cBhvr>
                                        <p:cTn id="40" dur="500"/>
                                        <p:tgtEl>
                                          <p:spTgt spid="27"/>
                                        </p:tgtEl>
                                      </p:cBhvr>
                                    </p:animEffect>
                                  </p:childTnLst>
                                </p:cTn>
                              </p:par>
                              <p:par>
                                <p:cTn id="41" presetID="22" presetClass="entr" presetSubtype="1"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up)">
                                      <p:cBhvr>
                                        <p:cTn id="43" dur="500"/>
                                        <p:tgtEl>
                                          <p:spTgt spid="2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up)">
                                      <p:cBhvr>
                                        <p:cTn id="46" dur="500"/>
                                        <p:tgtEl>
                                          <p:spTgt spid="36"/>
                                        </p:tgtEl>
                                      </p:cBhvr>
                                    </p:animEffect>
                                  </p:childTnLst>
                                </p:cTn>
                              </p:par>
                              <p:par>
                                <p:cTn id="47" presetID="22" presetClass="entr" presetSubtype="1"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500"/>
                                        <p:tgtEl>
                                          <p:spTgt spid="3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8" grpId="0" bldLvl="0" animBg="1"/>
      <p:bldP spid="9" grpId="0" animBg="1"/>
      <p:bldP spid="11" grpId="0"/>
      <p:bldP spid="20" grpId="0" animBg="1"/>
      <p:bldP spid="21" grpId="0"/>
      <p:bldP spid="27" grpId="0" animBg="1"/>
      <p:bldP spid="36" grpId="0" animBg="1"/>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6"/>
          <p:cNvSpPr/>
          <p:nvPr/>
        </p:nvSpPr>
        <p:spPr>
          <a:xfrm>
            <a:off x="1550988" y="0"/>
            <a:ext cx="0" cy="6524625"/>
          </a:xfrm>
          <a:prstGeom prst="line">
            <a:avLst/>
          </a:prstGeom>
          <a:ln w="38100" cap="flat" cmpd="sng">
            <a:solidFill>
              <a:schemeClr val="accent6">
                <a:lumMod val="50000"/>
              </a:schemeClr>
            </a:solidFill>
            <a:prstDash val="solid"/>
            <a:miter/>
            <a:headEnd type="none" w="med" len="med"/>
            <a:tailEnd type="oval" w="med" len="med"/>
          </a:ln>
        </p:spPr>
      </p:sp>
      <p:sp>
        <p:nvSpPr>
          <p:cNvPr id="37891" name="等腰三角形 8"/>
          <p:cNvSpPr/>
          <p:nvPr/>
        </p:nvSpPr>
        <p:spPr>
          <a:xfrm rot="5400000">
            <a:off x="1843088" y="372268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2" name="矩形 9"/>
          <p:cNvSpPr/>
          <p:nvPr/>
        </p:nvSpPr>
        <p:spPr>
          <a:xfrm>
            <a:off x="2014538" y="3635375"/>
            <a:ext cx="6465887"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党政机关国内公务接待管理规定（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3" name="组合 10"/>
          <p:cNvGrpSpPr/>
          <p:nvPr/>
        </p:nvGrpSpPr>
        <p:grpSpPr>
          <a:xfrm>
            <a:off x="1285875" y="3567113"/>
            <a:ext cx="512763" cy="442912"/>
            <a:chOff x="1286375" y="3567717"/>
            <a:chExt cx="512418" cy="441740"/>
          </a:xfrm>
        </p:grpSpPr>
        <p:sp>
          <p:nvSpPr>
            <p:cNvPr id="12" name="六边形 11"/>
            <p:cNvSpPr/>
            <p:nvPr/>
          </p:nvSpPr>
          <p:spPr bwMode="auto">
            <a:xfrm>
              <a:off x="1286375" y="3567717"/>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3" name="TextBox 17"/>
            <p:cNvSpPr txBox="1"/>
            <p:nvPr/>
          </p:nvSpPr>
          <p:spPr>
            <a:xfrm>
              <a:off x="1373629" y="3585133"/>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9</a:t>
              </a:r>
            </a:p>
          </p:txBody>
        </p:sp>
      </p:grpSp>
      <p:sp>
        <p:nvSpPr>
          <p:cNvPr id="37894" name="等腰三角形 13"/>
          <p:cNvSpPr/>
          <p:nvPr/>
        </p:nvSpPr>
        <p:spPr>
          <a:xfrm rot="5400000">
            <a:off x="1844675" y="4403725"/>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5" name="矩形 14"/>
          <p:cNvSpPr/>
          <p:nvPr/>
        </p:nvSpPr>
        <p:spPr>
          <a:xfrm>
            <a:off x="2014538" y="4302125"/>
            <a:ext cx="6465887" cy="64611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关于在党的群众路线教育实践活动中严肃整治“会所中的歪风”的通知（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6" name="组合 15"/>
          <p:cNvGrpSpPr/>
          <p:nvPr/>
        </p:nvGrpSpPr>
        <p:grpSpPr>
          <a:xfrm>
            <a:off x="1285875" y="4248150"/>
            <a:ext cx="529278" cy="441325"/>
            <a:chOff x="1286375" y="4248201"/>
            <a:chExt cx="529549" cy="441740"/>
          </a:xfrm>
        </p:grpSpPr>
        <p:sp>
          <p:nvSpPr>
            <p:cNvPr id="17" name="六边形 16"/>
            <p:cNvSpPr/>
            <p:nvPr/>
          </p:nvSpPr>
          <p:spPr bwMode="auto">
            <a:xfrm>
              <a:off x="1286375" y="4248201"/>
              <a:ext cx="513026"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TextBox 22"/>
            <p:cNvSpPr txBox="1"/>
            <p:nvPr/>
          </p:nvSpPr>
          <p:spPr>
            <a:xfrm>
              <a:off x="1314017" y="4268858"/>
              <a:ext cx="501907"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10</a:t>
              </a:r>
            </a:p>
          </p:txBody>
        </p:sp>
      </p:grpSp>
      <p:sp>
        <p:nvSpPr>
          <p:cNvPr id="37897" name="等腰三角形 18"/>
          <p:cNvSpPr/>
          <p:nvPr/>
        </p:nvSpPr>
        <p:spPr>
          <a:xfrm rot="5400000">
            <a:off x="1844675" y="5127625"/>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8" name="矩形 19"/>
          <p:cNvSpPr/>
          <p:nvPr/>
        </p:nvSpPr>
        <p:spPr>
          <a:xfrm>
            <a:off x="2014538" y="5045075"/>
            <a:ext cx="6465887"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关于加强干部选拔任用工作监督的意见（</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2014</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9" name="组合 20"/>
          <p:cNvGrpSpPr/>
          <p:nvPr/>
        </p:nvGrpSpPr>
        <p:grpSpPr>
          <a:xfrm>
            <a:off x="1285875" y="4970463"/>
            <a:ext cx="517211" cy="442912"/>
            <a:chOff x="1286375" y="4971215"/>
            <a:chExt cx="515994" cy="441740"/>
          </a:xfrm>
        </p:grpSpPr>
        <p:sp>
          <p:nvSpPr>
            <p:cNvPr id="22" name="六边形 21"/>
            <p:cNvSpPr/>
            <p:nvPr/>
          </p:nvSpPr>
          <p:spPr bwMode="auto">
            <a:xfrm>
              <a:off x="1286375" y="4971215"/>
              <a:ext cx="513140"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4" name="TextBox 26"/>
            <p:cNvSpPr txBox="1"/>
            <p:nvPr/>
          </p:nvSpPr>
          <p:spPr>
            <a:xfrm>
              <a:off x="1300315" y="4991798"/>
              <a:ext cx="502054"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11</a:t>
              </a:r>
            </a:p>
          </p:txBody>
        </p:sp>
      </p:grpSp>
      <p:sp>
        <p:nvSpPr>
          <p:cNvPr id="37900" name="等腰三角形 24"/>
          <p:cNvSpPr/>
          <p:nvPr/>
        </p:nvSpPr>
        <p:spPr>
          <a:xfrm rot="5400000">
            <a:off x="1844675" y="586898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1" name="矩形 25"/>
          <p:cNvSpPr/>
          <p:nvPr/>
        </p:nvSpPr>
        <p:spPr>
          <a:xfrm>
            <a:off x="2014538" y="5587683"/>
            <a:ext cx="6465887"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严禁干部用公款互相宴请、赠送节礼、违规消费（</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2014</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2" name="组合 26"/>
          <p:cNvGrpSpPr/>
          <p:nvPr/>
        </p:nvGrpSpPr>
        <p:grpSpPr>
          <a:xfrm>
            <a:off x="1285875" y="5587683"/>
            <a:ext cx="512763" cy="441325"/>
            <a:chOff x="1286375" y="5713368"/>
            <a:chExt cx="512418" cy="441740"/>
          </a:xfrm>
        </p:grpSpPr>
        <p:sp>
          <p:nvSpPr>
            <p:cNvPr id="28" name="六边形 27"/>
            <p:cNvSpPr/>
            <p:nvPr/>
          </p:nvSpPr>
          <p:spPr bwMode="auto">
            <a:xfrm>
              <a:off x="1286375" y="5713368"/>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0" name="TextBox 30"/>
            <p:cNvSpPr txBox="1"/>
            <p:nvPr/>
          </p:nvSpPr>
          <p:spPr>
            <a:xfrm>
              <a:off x="1289220" y="5734024"/>
              <a:ext cx="502898"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12</a:t>
              </a:r>
            </a:p>
          </p:txBody>
        </p:sp>
      </p:grpSp>
      <p:sp>
        <p:nvSpPr>
          <p:cNvPr id="37903" name="等腰三角形 30"/>
          <p:cNvSpPr/>
          <p:nvPr/>
        </p:nvSpPr>
        <p:spPr>
          <a:xfrm rot="5400000">
            <a:off x="1844675" y="21923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4" name="矩形 31"/>
          <p:cNvSpPr/>
          <p:nvPr/>
        </p:nvSpPr>
        <p:spPr>
          <a:xfrm>
            <a:off x="2014538" y="203676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关于进一步规范党政领导干部在企业兼职（任职）问题的意见（节选）（</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10</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5" name="组合 32"/>
          <p:cNvGrpSpPr/>
          <p:nvPr/>
        </p:nvGrpSpPr>
        <p:grpSpPr>
          <a:xfrm>
            <a:off x="1285875" y="2036763"/>
            <a:ext cx="512763" cy="441325"/>
            <a:chOff x="1286375" y="2036823"/>
            <a:chExt cx="512418" cy="441740"/>
          </a:xfrm>
        </p:grpSpPr>
        <p:sp>
          <p:nvSpPr>
            <p:cNvPr id="34" name="六边形 33"/>
            <p:cNvSpPr/>
            <p:nvPr/>
          </p:nvSpPr>
          <p:spPr bwMode="auto">
            <a:xfrm>
              <a:off x="1286375" y="203682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5" name="TextBox 34"/>
            <p:cNvSpPr txBox="1"/>
            <p:nvPr/>
          </p:nvSpPr>
          <p:spPr>
            <a:xfrm>
              <a:off x="1373629" y="2054301"/>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7</a:t>
              </a:r>
            </a:p>
          </p:txBody>
        </p:sp>
      </p:grpSp>
      <p:sp>
        <p:nvSpPr>
          <p:cNvPr id="37906" name="等腰三角形 35"/>
          <p:cNvSpPr/>
          <p:nvPr/>
        </p:nvSpPr>
        <p:spPr>
          <a:xfrm rot="5400000">
            <a:off x="1831975" y="29289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7" name="矩形 36"/>
          <p:cNvSpPr/>
          <p:nvPr/>
        </p:nvSpPr>
        <p:spPr>
          <a:xfrm>
            <a:off x="2001838" y="282416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关于严禁元旦春节期间公款购买赠送烟花爆竹等年货节礼的通知（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8" name="组合 37"/>
          <p:cNvGrpSpPr/>
          <p:nvPr/>
        </p:nvGrpSpPr>
        <p:grpSpPr>
          <a:xfrm>
            <a:off x="1280795" y="2776538"/>
            <a:ext cx="512763" cy="441325"/>
            <a:chOff x="1273845" y="2772906"/>
            <a:chExt cx="512418" cy="441740"/>
          </a:xfrm>
        </p:grpSpPr>
        <p:sp>
          <p:nvSpPr>
            <p:cNvPr id="39" name="六边形 38"/>
            <p:cNvSpPr/>
            <p:nvPr/>
          </p:nvSpPr>
          <p:spPr bwMode="auto">
            <a:xfrm>
              <a:off x="1273845" y="2772906"/>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40" name="TextBox 38"/>
            <p:cNvSpPr txBox="1"/>
            <p:nvPr/>
          </p:nvSpPr>
          <p:spPr>
            <a:xfrm>
              <a:off x="1361099" y="279038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8</a:t>
              </a:r>
            </a:p>
          </p:txBody>
        </p:sp>
      </p:grpSp>
      <p:sp>
        <p:nvSpPr>
          <p:cNvPr id="37909" name="等腰三角形 40"/>
          <p:cNvSpPr/>
          <p:nvPr/>
        </p:nvSpPr>
        <p:spPr>
          <a:xfrm rot="5400000">
            <a:off x="1844675" y="6937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10" name="矩形 41"/>
          <p:cNvSpPr/>
          <p:nvPr/>
        </p:nvSpPr>
        <p:spPr>
          <a:xfrm>
            <a:off x="2014538" y="695008"/>
            <a:ext cx="6465887"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中央和国家机关会议费管理办法（</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9</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11" name="组合 42"/>
          <p:cNvGrpSpPr/>
          <p:nvPr/>
        </p:nvGrpSpPr>
        <p:grpSpPr>
          <a:xfrm>
            <a:off x="1285875" y="621983"/>
            <a:ext cx="512763" cy="441325"/>
            <a:chOff x="1286375" y="537856"/>
            <a:chExt cx="512418" cy="441740"/>
          </a:xfrm>
        </p:grpSpPr>
        <p:sp>
          <p:nvSpPr>
            <p:cNvPr id="44" name="六边形 43"/>
            <p:cNvSpPr/>
            <p:nvPr/>
          </p:nvSpPr>
          <p:spPr bwMode="auto">
            <a:xfrm>
              <a:off x="1286375" y="537856"/>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45" name="TextBox 26"/>
            <p:cNvSpPr txBox="1"/>
            <p:nvPr/>
          </p:nvSpPr>
          <p:spPr>
            <a:xfrm>
              <a:off x="1373629" y="55533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5</a:t>
              </a:r>
            </a:p>
          </p:txBody>
        </p:sp>
      </p:grpSp>
      <p:sp>
        <p:nvSpPr>
          <p:cNvPr id="37912" name="等腰三角形 45"/>
          <p:cNvSpPr/>
          <p:nvPr/>
        </p:nvSpPr>
        <p:spPr>
          <a:xfrm rot="5400000">
            <a:off x="1844675" y="138906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13" name="矩形 46"/>
          <p:cNvSpPr/>
          <p:nvPr/>
        </p:nvSpPr>
        <p:spPr>
          <a:xfrm>
            <a:off x="2014538" y="1214279"/>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关于落实中央八项规定精神坚决刹住中秋国庆期间公款送礼等不正之风的通知（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9</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14" name="组合 47"/>
          <p:cNvGrpSpPr/>
          <p:nvPr/>
        </p:nvGrpSpPr>
        <p:grpSpPr>
          <a:xfrm>
            <a:off x="1285875" y="1316673"/>
            <a:ext cx="512763" cy="441325"/>
            <a:chOff x="1286375" y="1232957"/>
            <a:chExt cx="512418" cy="441740"/>
          </a:xfrm>
        </p:grpSpPr>
        <p:sp>
          <p:nvSpPr>
            <p:cNvPr id="49" name="六边形 48"/>
            <p:cNvSpPr/>
            <p:nvPr/>
          </p:nvSpPr>
          <p:spPr bwMode="auto">
            <a:xfrm>
              <a:off x="1286375" y="1232957"/>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0" name="TextBox 30"/>
            <p:cNvSpPr txBox="1"/>
            <p:nvPr/>
          </p:nvSpPr>
          <p:spPr>
            <a:xfrm>
              <a:off x="1373629" y="1250435"/>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6</a:t>
              </a:r>
            </a:p>
          </p:txBody>
        </p:sp>
      </p:grpSp>
      <p:pic>
        <p:nvPicPr>
          <p:cNvPr id="51" name="图片 50" descr="E:\素材\中国风素材\0ce6d16795f3cb40c8cf8713d3e0e20d.png0ce6d16795f3cb40c8cf8713d3e0e20d">
            <a:extLst>
              <a:ext uri="{FF2B5EF4-FFF2-40B4-BE49-F238E27FC236}">
                <a16:creationId xmlns:a16="http://schemas.microsoft.com/office/drawing/2014/main" id="{881984D0-7CDC-41A5-91D4-DDD19A0E58B8}"/>
              </a:ext>
            </a:extLst>
          </p:cNvPr>
          <p:cNvPicPr>
            <a:picLocks noChangeAspect="1"/>
          </p:cNvPicPr>
          <p:nvPr/>
        </p:nvPicPr>
        <p:blipFill rotWithShape="1">
          <a:blip r:embed="rId3"/>
          <a:srcRect r="10931" b="7693"/>
          <a:stretch/>
        </p:blipFill>
        <p:spPr>
          <a:xfrm>
            <a:off x="9061450" y="1063308"/>
            <a:ext cx="3130550" cy="5794692"/>
          </a:xfrm>
          <a:prstGeom prst="rect">
            <a:avLst/>
          </a:prstGeom>
        </p:spPr>
      </p:pic>
    </p:spTree>
    <p:extLst>
      <p:ext uri="{BB962C8B-B14F-4D97-AF65-F5344CB8AC3E}">
        <p14:creationId xmlns:p14="http://schemas.microsoft.com/office/powerpoint/2010/main" val="60082358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up)">
                                      <p:cBhvr>
                                        <p:cTn id="7" dur="500"/>
                                        <p:tgtEl>
                                          <p:spTgt spid="3789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7891"/>
                                        </p:tgtEl>
                                        <p:attrNameLst>
                                          <p:attrName>style.visibility</p:attrName>
                                        </p:attrNameLst>
                                      </p:cBhvr>
                                      <p:to>
                                        <p:strVal val="visible"/>
                                      </p:to>
                                    </p:set>
                                    <p:animEffect transition="in" filter="wipe(up)">
                                      <p:cBhvr>
                                        <p:cTn id="10" dur="500"/>
                                        <p:tgtEl>
                                          <p:spTgt spid="3789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7892"/>
                                        </p:tgtEl>
                                        <p:attrNameLst>
                                          <p:attrName>style.visibility</p:attrName>
                                        </p:attrNameLst>
                                      </p:cBhvr>
                                      <p:to>
                                        <p:strVal val="visible"/>
                                      </p:to>
                                    </p:set>
                                    <p:animEffect transition="in" filter="wipe(up)">
                                      <p:cBhvr>
                                        <p:cTn id="13" dur="500"/>
                                        <p:tgtEl>
                                          <p:spTgt spid="37892"/>
                                        </p:tgtEl>
                                      </p:cBhvr>
                                    </p:animEffect>
                                  </p:childTnLst>
                                </p:cTn>
                              </p:par>
                              <p:par>
                                <p:cTn id="14" presetID="22" presetClass="entr" presetSubtype="1" fill="hold" nodeType="withEffect">
                                  <p:stCondLst>
                                    <p:cond delay="0"/>
                                  </p:stCondLst>
                                  <p:childTnLst>
                                    <p:set>
                                      <p:cBhvr>
                                        <p:cTn id="15" dur="1" fill="hold">
                                          <p:stCondLst>
                                            <p:cond delay="0"/>
                                          </p:stCondLst>
                                        </p:cTn>
                                        <p:tgtEl>
                                          <p:spTgt spid="37893"/>
                                        </p:tgtEl>
                                        <p:attrNameLst>
                                          <p:attrName>style.visibility</p:attrName>
                                        </p:attrNameLst>
                                      </p:cBhvr>
                                      <p:to>
                                        <p:strVal val="visible"/>
                                      </p:to>
                                    </p:set>
                                    <p:animEffect transition="in" filter="wipe(up)">
                                      <p:cBhvr>
                                        <p:cTn id="16" dur="500"/>
                                        <p:tgtEl>
                                          <p:spTgt spid="3789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wipe(up)">
                                      <p:cBhvr>
                                        <p:cTn id="19" dur="500"/>
                                        <p:tgtEl>
                                          <p:spTgt spid="3789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7895"/>
                                        </p:tgtEl>
                                        <p:attrNameLst>
                                          <p:attrName>style.visibility</p:attrName>
                                        </p:attrNameLst>
                                      </p:cBhvr>
                                      <p:to>
                                        <p:strVal val="visible"/>
                                      </p:to>
                                    </p:set>
                                    <p:animEffect transition="in" filter="wipe(up)">
                                      <p:cBhvr>
                                        <p:cTn id="22" dur="500"/>
                                        <p:tgtEl>
                                          <p:spTgt spid="37895"/>
                                        </p:tgtEl>
                                      </p:cBhvr>
                                    </p:animEffect>
                                  </p:childTnLst>
                                </p:cTn>
                              </p:par>
                              <p:par>
                                <p:cTn id="23" presetID="22" presetClass="entr" presetSubtype="1" fill="hold" nodeType="withEffect">
                                  <p:stCondLst>
                                    <p:cond delay="0"/>
                                  </p:stCondLst>
                                  <p:childTnLst>
                                    <p:set>
                                      <p:cBhvr>
                                        <p:cTn id="24" dur="1" fill="hold">
                                          <p:stCondLst>
                                            <p:cond delay="0"/>
                                          </p:stCondLst>
                                        </p:cTn>
                                        <p:tgtEl>
                                          <p:spTgt spid="37896"/>
                                        </p:tgtEl>
                                        <p:attrNameLst>
                                          <p:attrName>style.visibility</p:attrName>
                                        </p:attrNameLst>
                                      </p:cBhvr>
                                      <p:to>
                                        <p:strVal val="visible"/>
                                      </p:to>
                                    </p:set>
                                    <p:animEffect transition="in" filter="wipe(up)">
                                      <p:cBhvr>
                                        <p:cTn id="25" dur="500"/>
                                        <p:tgtEl>
                                          <p:spTgt spid="3789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7897"/>
                                        </p:tgtEl>
                                        <p:attrNameLst>
                                          <p:attrName>style.visibility</p:attrName>
                                        </p:attrNameLst>
                                      </p:cBhvr>
                                      <p:to>
                                        <p:strVal val="visible"/>
                                      </p:to>
                                    </p:set>
                                    <p:animEffect transition="in" filter="wipe(up)">
                                      <p:cBhvr>
                                        <p:cTn id="28" dur="500"/>
                                        <p:tgtEl>
                                          <p:spTgt spid="3789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7898"/>
                                        </p:tgtEl>
                                        <p:attrNameLst>
                                          <p:attrName>style.visibility</p:attrName>
                                        </p:attrNameLst>
                                      </p:cBhvr>
                                      <p:to>
                                        <p:strVal val="visible"/>
                                      </p:to>
                                    </p:set>
                                    <p:animEffect transition="in" filter="wipe(up)">
                                      <p:cBhvr>
                                        <p:cTn id="31" dur="500"/>
                                        <p:tgtEl>
                                          <p:spTgt spid="37898"/>
                                        </p:tgtEl>
                                      </p:cBhvr>
                                    </p:animEffect>
                                  </p:childTnLst>
                                </p:cTn>
                              </p:par>
                              <p:par>
                                <p:cTn id="32" presetID="22" presetClass="entr" presetSubtype="1" fill="hold" nodeType="withEffect">
                                  <p:stCondLst>
                                    <p:cond delay="0"/>
                                  </p:stCondLst>
                                  <p:childTnLst>
                                    <p:set>
                                      <p:cBhvr>
                                        <p:cTn id="33" dur="1" fill="hold">
                                          <p:stCondLst>
                                            <p:cond delay="0"/>
                                          </p:stCondLst>
                                        </p:cTn>
                                        <p:tgtEl>
                                          <p:spTgt spid="37899"/>
                                        </p:tgtEl>
                                        <p:attrNameLst>
                                          <p:attrName>style.visibility</p:attrName>
                                        </p:attrNameLst>
                                      </p:cBhvr>
                                      <p:to>
                                        <p:strVal val="visible"/>
                                      </p:to>
                                    </p:set>
                                    <p:animEffect transition="in" filter="wipe(up)">
                                      <p:cBhvr>
                                        <p:cTn id="34" dur="500"/>
                                        <p:tgtEl>
                                          <p:spTgt spid="3789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7900"/>
                                        </p:tgtEl>
                                        <p:attrNameLst>
                                          <p:attrName>style.visibility</p:attrName>
                                        </p:attrNameLst>
                                      </p:cBhvr>
                                      <p:to>
                                        <p:strVal val="visible"/>
                                      </p:to>
                                    </p:set>
                                    <p:animEffect transition="in" filter="wipe(up)">
                                      <p:cBhvr>
                                        <p:cTn id="37" dur="500"/>
                                        <p:tgtEl>
                                          <p:spTgt spid="3790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7901"/>
                                        </p:tgtEl>
                                        <p:attrNameLst>
                                          <p:attrName>style.visibility</p:attrName>
                                        </p:attrNameLst>
                                      </p:cBhvr>
                                      <p:to>
                                        <p:strVal val="visible"/>
                                      </p:to>
                                    </p:set>
                                    <p:animEffect transition="in" filter="wipe(up)">
                                      <p:cBhvr>
                                        <p:cTn id="40" dur="500"/>
                                        <p:tgtEl>
                                          <p:spTgt spid="37901"/>
                                        </p:tgtEl>
                                      </p:cBhvr>
                                    </p:animEffect>
                                  </p:childTnLst>
                                </p:cTn>
                              </p:par>
                              <p:par>
                                <p:cTn id="41" presetID="22" presetClass="entr" presetSubtype="1" fill="hold" nodeType="withEffect">
                                  <p:stCondLst>
                                    <p:cond delay="0"/>
                                  </p:stCondLst>
                                  <p:childTnLst>
                                    <p:set>
                                      <p:cBhvr>
                                        <p:cTn id="42" dur="1" fill="hold">
                                          <p:stCondLst>
                                            <p:cond delay="0"/>
                                          </p:stCondLst>
                                        </p:cTn>
                                        <p:tgtEl>
                                          <p:spTgt spid="37902"/>
                                        </p:tgtEl>
                                        <p:attrNameLst>
                                          <p:attrName>style.visibility</p:attrName>
                                        </p:attrNameLst>
                                      </p:cBhvr>
                                      <p:to>
                                        <p:strVal val="visible"/>
                                      </p:to>
                                    </p:set>
                                    <p:animEffect transition="in" filter="wipe(up)">
                                      <p:cBhvr>
                                        <p:cTn id="43" dur="500"/>
                                        <p:tgtEl>
                                          <p:spTgt spid="3790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7903"/>
                                        </p:tgtEl>
                                        <p:attrNameLst>
                                          <p:attrName>style.visibility</p:attrName>
                                        </p:attrNameLst>
                                      </p:cBhvr>
                                      <p:to>
                                        <p:strVal val="visible"/>
                                      </p:to>
                                    </p:set>
                                    <p:animEffect transition="in" filter="wipe(up)">
                                      <p:cBhvr>
                                        <p:cTn id="46" dur="500"/>
                                        <p:tgtEl>
                                          <p:spTgt spid="3790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7904"/>
                                        </p:tgtEl>
                                        <p:attrNameLst>
                                          <p:attrName>style.visibility</p:attrName>
                                        </p:attrNameLst>
                                      </p:cBhvr>
                                      <p:to>
                                        <p:strVal val="visible"/>
                                      </p:to>
                                    </p:set>
                                    <p:animEffect transition="in" filter="wipe(up)">
                                      <p:cBhvr>
                                        <p:cTn id="49" dur="500"/>
                                        <p:tgtEl>
                                          <p:spTgt spid="37904"/>
                                        </p:tgtEl>
                                      </p:cBhvr>
                                    </p:animEffect>
                                  </p:childTnLst>
                                </p:cTn>
                              </p:par>
                              <p:par>
                                <p:cTn id="50" presetID="22" presetClass="entr" presetSubtype="1" fill="hold" nodeType="withEffect">
                                  <p:stCondLst>
                                    <p:cond delay="0"/>
                                  </p:stCondLst>
                                  <p:childTnLst>
                                    <p:set>
                                      <p:cBhvr>
                                        <p:cTn id="51" dur="1" fill="hold">
                                          <p:stCondLst>
                                            <p:cond delay="0"/>
                                          </p:stCondLst>
                                        </p:cTn>
                                        <p:tgtEl>
                                          <p:spTgt spid="37905"/>
                                        </p:tgtEl>
                                        <p:attrNameLst>
                                          <p:attrName>style.visibility</p:attrName>
                                        </p:attrNameLst>
                                      </p:cBhvr>
                                      <p:to>
                                        <p:strVal val="visible"/>
                                      </p:to>
                                    </p:set>
                                    <p:animEffect transition="in" filter="wipe(up)">
                                      <p:cBhvr>
                                        <p:cTn id="52" dur="500"/>
                                        <p:tgtEl>
                                          <p:spTgt spid="3790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7906"/>
                                        </p:tgtEl>
                                        <p:attrNameLst>
                                          <p:attrName>style.visibility</p:attrName>
                                        </p:attrNameLst>
                                      </p:cBhvr>
                                      <p:to>
                                        <p:strVal val="visible"/>
                                      </p:to>
                                    </p:set>
                                    <p:animEffect transition="in" filter="wipe(up)">
                                      <p:cBhvr>
                                        <p:cTn id="55" dur="500"/>
                                        <p:tgtEl>
                                          <p:spTgt spid="3790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7907"/>
                                        </p:tgtEl>
                                        <p:attrNameLst>
                                          <p:attrName>style.visibility</p:attrName>
                                        </p:attrNameLst>
                                      </p:cBhvr>
                                      <p:to>
                                        <p:strVal val="visible"/>
                                      </p:to>
                                    </p:set>
                                    <p:animEffect transition="in" filter="wipe(up)">
                                      <p:cBhvr>
                                        <p:cTn id="58" dur="500"/>
                                        <p:tgtEl>
                                          <p:spTgt spid="37907"/>
                                        </p:tgtEl>
                                      </p:cBhvr>
                                    </p:animEffect>
                                  </p:childTnLst>
                                </p:cTn>
                              </p:par>
                              <p:par>
                                <p:cTn id="59" presetID="22" presetClass="entr" presetSubtype="1" fill="hold" nodeType="withEffect">
                                  <p:stCondLst>
                                    <p:cond delay="0"/>
                                  </p:stCondLst>
                                  <p:childTnLst>
                                    <p:set>
                                      <p:cBhvr>
                                        <p:cTn id="60" dur="1" fill="hold">
                                          <p:stCondLst>
                                            <p:cond delay="0"/>
                                          </p:stCondLst>
                                        </p:cTn>
                                        <p:tgtEl>
                                          <p:spTgt spid="37908"/>
                                        </p:tgtEl>
                                        <p:attrNameLst>
                                          <p:attrName>style.visibility</p:attrName>
                                        </p:attrNameLst>
                                      </p:cBhvr>
                                      <p:to>
                                        <p:strVal val="visible"/>
                                      </p:to>
                                    </p:set>
                                    <p:animEffect transition="in" filter="wipe(up)">
                                      <p:cBhvr>
                                        <p:cTn id="61" dur="500"/>
                                        <p:tgtEl>
                                          <p:spTgt spid="37908"/>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7909"/>
                                        </p:tgtEl>
                                        <p:attrNameLst>
                                          <p:attrName>style.visibility</p:attrName>
                                        </p:attrNameLst>
                                      </p:cBhvr>
                                      <p:to>
                                        <p:strVal val="visible"/>
                                      </p:to>
                                    </p:set>
                                    <p:animEffect transition="in" filter="wipe(up)">
                                      <p:cBhvr>
                                        <p:cTn id="64" dur="500"/>
                                        <p:tgtEl>
                                          <p:spTgt spid="3790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7910"/>
                                        </p:tgtEl>
                                        <p:attrNameLst>
                                          <p:attrName>style.visibility</p:attrName>
                                        </p:attrNameLst>
                                      </p:cBhvr>
                                      <p:to>
                                        <p:strVal val="visible"/>
                                      </p:to>
                                    </p:set>
                                    <p:animEffect transition="in" filter="wipe(up)">
                                      <p:cBhvr>
                                        <p:cTn id="67" dur="500"/>
                                        <p:tgtEl>
                                          <p:spTgt spid="37910"/>
                                        </p:tgtEl>
                                      </p:cBhvr>
                                    </p:animEffect>
                                  </p:childTnLst>
                                </p:cTn>
                              </p:par>
                              <p:par>
                                <p:cTn id="68" presetID="22" presetClass="entr" presetSubtype="1" fill="hold" nodeType="withEffect">
                                  <p:stCondLst>
                                    <p:cond delay="0"/>
                                  </p:stCondLst>
                                  <p:childTnLst>
                                    <p:set>
                                      <p:cBhvr>
                                        <p:cTn id="69" dur="1" fill="hold">
                                          <p:stCondLst>
                                            <p:cond delay="0"/>
                                          </p:stCondLst>
                                        </p:cTn>
                                        <p:tgtEl>
                                          <p:spTgt spid="37911"/>
                                        </p:tgtEl>
                                        <p:attrNameLst>
                                          <p:attrName>style.visibility</p:attrName>
                                        </p:attrNameLst>
                                      </p:cBhvr>
                                      <p:to>
                                        <p:strVal val="visible"/>
                                      </p:to>
                                    </p:set>
                                    <p:animEffect transition="in" filter="wipe(up)">
                                      <p:cBhvr>
                                        <p:cTn id="70" dur="500"/>
                                        <p:tgtEl>
                                          <p:spTgt spid="3791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7912"/>
                                        </p:tgtEl>
                                        <p:attrNameLst>
                                          <p:attrName>style.visibility</p:attrName>
                                        </p:attrNameLst>
                                      </p:cBhvr>
                                      <p:to>
                                        <p:strVal val="visible"/>
                                      </p:to>
                                    </p:set>
                                    <p:animEffect transition="in" filter="wipe(up)">
                                      <p:cBhvr>
                                        <p:cTn id="73" dur="500"/>
                                        <p:tgtEl>
                                          <p:spTgt spid="3791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7913"/>
                                        </p:tgtEl>
                                        <p:attrNameLst>
                                          <p:attrName>style.visibility</p:attrName>
                                        </p:attrNameLst>
                                      </p:cBhvr>
                                      <p:to>
                                        <p:strVal val="visible"/>
                                      </p:to>
                                    </p:set>
                                    <p:animEffect transition="in" filter="wipe(up)">
                                      <p:cBhvr>
                                        <p:cTn id="76" dur="500"/>
                                        <p:tgtEl>
                                          <p:spTgt spid="37913"/>
                                        </p:tgtEl>
                                      </p:cBhvr>
                                    </p:animEffect>
                                  </p:childTnLst>
                                </p:cTn>
                              </p:par>
                              <p:par>
                                <p:cTn id="77" presetID="22" presetClass="entr" presetSubtype="1" fill="hold" nodeType="withEffect">
                                  <p:stCondLst>
                                    <p:cond delay="0"/>
                                  </p:stCondLst>
                                  <p:childTnLst>
                                    <p:set>
                                      <p:cBhvr>
                                        <p:cTn id="78" dur="1" fill="hold">
                                          <p:stCondLst>
                                            <p:cond delay="0"/>
                                          </p:stCondLst>
                                        </p:cTn>
                                        <p:tgtEl>
                                          <p:spTgt spid="37914"/>
                                        </p:tgtEl>
                                        <p:attrNameLst>
                                          <p:attrName>style.visibility</p:attrName>
                                        </p:attrNameLst>
                                      </p:cBhvr>
                                      <p:to>
                                        <p:strVal val="visible"/>
                                      </p:to>
                                    </p:set>
                                    <p:animEffect transition="in" filter="wipe(up)">
                                      <p:cBhvr>
                                        <p:cTn id="79" dur="500"/>
                                        <p:tgtEl>
                                          <p:spTgt spid="37914"/>
                                        </p:tgtEl>
                                      </p:cBhvr>
                                    </p:animEffect>
                                  </p:childTnLst>
                                </p:cTn>
                              </p:par>
                              <p:par>
                                <p:cTn id="80" presetID="2" presetClass="entr" presetSubtype="2"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1+#ppt_w/2"/>
                                          </p:val>
                                        </p:tav>
                                        <p:tav tm="100000">
                                          <p:val>
                                            <p:strVal val="#ppt_x"/>
                                          </p:val>
                                        </p:tav>
                                      </p:tavLst>
                                    </p:anim>
                                    <p:anim calcmode="lin" valueType="num">
                                      <p:cBhvr additive="base">
                                        <p:cTn id="8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P spid="37892" grpId="0"/>
      <p:bldP spid="37894" grpId="0" animBg="1"/>
      <p:bldP spid="37895" grpId="0"/>
      <p:bldP spid="37897" grpId="0" animBg="1"/>
      <p:bldP spid="37898" grpId="0"/>
      <p:bldP spid="37900" grpId="0" animBg="1"/>
      <p:bldP spid="37901" grpId="0"/>
      <p:bldP spid="37903" grpId="0" animBg="1"/>
      <p:bldP spid="37904" grpId="0"/>
      <p:bldP spid="37906" grpId="0" animBg="1"/>
      <p:bldP spid="37907" grpId="0"/>
      <p:bldP spid="37909" grpId="0" animBg="1"/>
      <p:bldP spid="37910" grpId="0"/>
      <p:bldP spid="37912" grpId="0" animBg="1"/>
      <p:bldP spid="379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党政建设宣传栏展板背景"/>
          <p:cNvPicPr>
            <a:picLocks noChangeAspect="1"/>
          </p:cNvPicPr>
          <p:nvPr/>
        </p:nvPicPr>
        <p:blipFill>
          <a:blip r:embed="rId3"/>
          <a:stretch>
            <a:fillRect/>
          </a:stretch>
        </p:blipFill>
        <p:spPr>
          <a:xfrm>
            <a:off x="-36195" y="45720"/>
            <a:ext cx="953770" cy="746760"/>
          </a:xfrm>
          <a:prstGeom prst="rect">
            <a:avLst/>
          </a:prstGeom>
        </p:spPr>
      </p:pic>
      <p:cxnSp>
        <p:nvCxnSpPr>
          <p:cNvPr id="3" name="直接连接符 2"/>
          <p:cNvCxnSpPr/>
          <p:nvPr/>
        </p:nvCxnSpPr>
        <p:spPr>
          <a:xfrm>
            <a:off x="832485" y="599440"/>
            <a:ext cx="10805795"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二、国有企业领导人员廉洁从业若干规定</a:t>
            </a:r>
          </a:p>
        </p:txBody>
      </p:sp>
      <p:pic>
        <p:nvPicPr>
          <p:cNvPr id="39943" name="图片 10"/>
          <p:cNvPicPr>
            <a:picLocks noChangeAspect="1"/>
          </p:cNvPicPr>
          <p:nvPr/>
        </p:nvPicPr>
        <p:blipFill>
          <a:blip r:embed="rId4"/>
          <a:stretch>
            <a:fillRect/>
          </a:stretch>
        </p:blipFill>
        <p:spPr>
          <a:xfrm rot="21000000">
            <a:off x="1381760" y="1365885"/>
            <a:ext cx="2658110" cy="4462780"/>
          </a:xfrm>
          <a:prstGeom prst="rect">
            <a:avLst/>
          </a:prstGeom>
          <a:noFill/>
          <a:ln w="9525">
            <a:noFill/>
          </a:ln>
        </p:spPr>
      </p:pic>
      <p:pic>
        <p:nvPicPr>
          <p:cNvPr id="5" name="图片 10"/>
          <p:cNvPicPr>
            <a:picLocks noChangeAspect="1"/>
          </p:cNvPicPr>
          <p:nvPr/>
        </p:nvPicPr>
        <p:blipFill>
          <a:blip r:embed="rId4"/>
          <a:stretch>
            <a:fillRect/>
          </a:stretch>
        </p:blipFill>
        <p:spPr>
          <a:xfrm rot="180000">
            <a:off x="1381760" y="1436370"/>
            <a:ext cx="2658110" cy="4462780"/>
          </a:xfrm>
          <a:prstGeom prst="rect">
            <a:avLst/>
          </a:prstGeom>
          <a:noFill/>
          <a:ln w="9525">
            <a:noFill/>
          </a:ln>
        </p:spPr>
      </p:pic>
      <p:pic>
        <p:nvPicPr>
          <p:cNvPr id="6" name="图片 10"/>
          <p:cNvPicPr>
            <a:picLocks noChangeAspect="1"/>
          </p:cNvPicPr>
          <p:nvPr/>
        </p:nvPicPr>
        <p:blipFill>
          <a:blip r:embed="rId4"/>
          <a:stretch>
            <a:fillRect/>
          </a:stretch>
        </p:blipFill>
        <p:spPr>
          <a:xfrm rot="540000">
            <a:off x="1657350" y="1365885"/>
            <a:ext cx="2658110" cy="4462780"/>
          </a:xfrm>
          <a:prstGeom prst="rect">
            <a:avLst/>
          </a:prstGeom>
          <a:noFill/>
          <a:ln w="9525">
            <a:noFill/>
          </a:ln>
        </p:spPr>
      </p:pic>
      <p:pic>
        <p:nvPicPr>
          <p:cNvPr id="7" name="图片 10"/>
          <p:cNvPicPr>
            <a:picLocks noChangeAspect="1"/>
          </p:cNvPicPr>
          <p:nvPr/>
        </p:nvPicPr>
        <p:blipFill>
          <a:blip r:embed="rId4"/>
          <a:stretch>
            <a:fillRect/>
          </a:stretch>
        </p:blipFill>
        <p:spPr>
          <a:xfrm rot="1320000">
            <a:off x="1656715" y="1435735"/>
            <a:ext cx="2658110" cy="4462780"/>
          </a:xfrm>
          <a:prstGeom prst="rect">
            <a:avLst/>
          </a:prstGeom>
          <a:noFill/>
          <a:ln w="9525">
            <a:noFill/>
          </a:ln>
        </p:spPr>
      </p:pic>
      <p:sp>
        <p:nvSpPr>
          <p:cNvPr id="39942" name="矩形 9"/>
          <p:cNvSpPr/>
          <p:nvPr/>
        </p:nvSpPr>
        <p:spPr>
          <a:xfrm>
            <a:off x="5265420" y="1369695"/>
            <a:ext cx="5987415" cy="2861310"/>
          </a:xfrm>
          <a:prstGeom prst="rect">
            <a:avLst/>
          </a:prstGeom>
          <a:noFill/>
          <a:ln w="9525">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年7月12日，中办、国办《国有企业领导人员廉洁从业若干规定》（以下称《若干规定》）。明确了国有企业领导人员的廉洁从业行为规范，在滥用职权、以权谋私、侵害公共利益、职务消费和作风建设等五大方面，向领导人员明确提出了禁令。</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若干规定》，是贯彻落实中央纪委全会工作部署的重要举措，为严肃惩处相关违纪行为提供了依据，对于进一步规范国有企业领导人员从业行为，深入推进国有企业党风建设和反腐倡廉工作，具有十分重要的意义。</a:t>
            </a:r>
          </a:p>
        </p:txBody>
      </p:sp>
      <p:sp>
        <p:nvSpPr>
          <p:cNvPr id="39944" name="矩形 11"/>
          <p:cNvSpPr/>
          <p:nvPr/>
        </p:nvSpPr>
        <p:spPr>
          <a:xfrm>
            <a:off x="5248910" y="4540250"/>
            <a:ext cx="6003925" cy="922020"/>
          </a:xfrm>
          <a:prstGeom prst="rect">
            <a:avLst/>
          </a:prstGeom>
          <a:noFill/>
          <a:ln w="9525">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《若干规定》共五章三十条。分为</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总则</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廉洁从业行为规范</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实施与监督</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违反规定行为的处理</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附则</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等具体内容。</a:t>
            </a:r>
          </a:p>
        </p:txBody>
      </p:sp>
      <p:pic>
        <p:nvPicPr>
          <p:cNvPr id="9" name="图片 8" descr="E:\素材\中国风素材\06fbaf4f1fa1161ad10910c9639a6286.png06fbaf4f1fa1161ad10910c9639a6286"/>
          <p:cNvPicPr>
            <a:picLocks noChangeAspect="1"/>
          </p:cNvPicPr>
          <p:nvPr/>
        </p:nvPicPr>
        <p:blipFill>
          <a:blip r:embed="rId5"/>
          <a:srcRect/>
          <a:stretch>
            <a:fillRect/>
          </a:stretch>
        </p:blipFill>
        <p:spPr>
          <a:xfrm>
            <a:off x="11223625" y="-141605"/>
            <a:ext cx="956310" cy="872490"/>
          </a:xfrm>
          <a:prstGeom prst="rect">
            <a:avLst/>
          </a:prstGeom>
        </p:spPr>
      </p:pic>
      <p:pic>
        <p:nvPicPr>
          <p:cNvPr id="4" name="图片 3" descr="db1b0f96e5633343d564a9ff719c2f99"/>
          <p:cNvPicPr>
            <a:picLocks noChangeAspect="1"/>
          </p:cNvPicPr>
          <p:nvPr/>
        </p:nvPicPr>
        <p:blipFill>
          <a:blip r:embed="rId6"/>
          <a:stretch>
            <a:fillRect/>
          </a:stretch>
        </p:blipFill>
        <p:spPr>
          <a:xfrm>
            <a:off x="-35560" y="4142740"/>
            <a:ext cx="12214860" cy="2695575"/>
          </a:xfrm>
          <a:prstGeom prst="rect">
            <a:avLst/>
          </a:prstGeom>
        </p:spPr>
      </p:pic>
    </p:spTree>
    <p:extLst>
      <p:ext uri="{BB962C8B-B14F-4D97-AF65-F5344CB8AC3E}">
        <p14:creationId xmlns:p14="http://schemas.microsoft.com/office/powerpoint/2010/main" val="267530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fill="hold"/>
                                        <p:tgtEl>
                                          <p:spTgt spid="39943"/>
                                        </p:tgtEl>
                                        <p:attrNameLst>
                                          <p:attrName>ppt_w</p:attrName>
                                        </p:attrNameLst>
                                      </p:cBhvr>
                                      <p:tavLst>
                                        <p:tav tm="0">
                                          <p:val>
                                            <p:fltVal val="0"/>
                                          </p:val>
                                        </p:tav>
                                        <p:tav tm="100000">
                                          <p:val>
                                            <p:strVal val="#ppt_w"/>
                                          </p:val>
                                        </p:tav>
                                      </p:tavLst>
                                    </p:anim>
                                    <p:anim calcmode="lin" valueType="num">
                                      <p:cBhvr>
                                        <p:cTn id="8" dur="500" fill="hold"/>
                                        <p:tgtEl>
                                          <p:spTgt spid="39943"/>
                                        </p:tgtEl>
                                        <p:attrNameLst>
                                          <p:attrName>ppt_h</p:attrName>
                                        </p:attrNameLst>
                                      </p:cBhvr>
                                      <p:tavLst>
                                        <p:tav tm="0">
                                          <p:val>
                                            <p:fltVal val="0"/>
                                          </p:val>
                                        </p:tav>
                                        <p:tav tm="100000">
                                          <p:val>
                                            <p:strVal val="#ppt_h"/>
                                          </p:val>
                                        </p:tav>
                                      </p:tavLst>
                                    </p:anim>
                                    <p:animEffect transition="in" filter="fade">
                                      <p:cBhvr>
                                        <p:cTn id="9" dur="500"/>
                                        <p:tgtEl>
                                          <p:spTgt spid="3994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9942"/>
                                        </p:tgtEl>
                                        <p:attrNameLst>
                                          <p:attrName>style.visibility</p:attrName>
                                        </p:attrNameLst>
                                      </p:cBhvr>
                                      <p:to>
                                        <p:strVal val="visible"/>
                                      </p:to>
                                    </p:set>
                                    <p:animEffect transition="in" filter="wipe(up)">
                                      <p:cBhvr>
                                        <p:cTn id="28" dur="500"/>
                                        <p:tgtEl>
                                          <p:spTgt spid="3994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9944"/>
                                        </p:tgtEl>
                                        <p:attrNameLst>
                                          <p:attrName>style.visibility</p:attrName>
                                        </p:attrNameLst>
                                      </p:cBhvr>
                                      <p:to>
                                        <p:strVal val="visible"/>
                                      </p:to>
                                    </p:set>
                                    <p:animEffect transition="in" filter="wipe(up)">
                                      <p:cBhvr>
                                        <p:cTn id="31"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p:bldP spid="399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三、《国有企业领导人员廉洁从业若干规定》解读</a:t>
            </a:r>
          </a:p>
        </p:txBody>
      </p:sp>
      <p:grpSp>
        <p:nvGrpSpPr>
          <p:cNvPr id="55" name="Group 40"/>
          <p:cNvGrpSpPr/>
          <p:nvPr/>
        </p:nvGrpSpPr>
        <p:grpSpPr>
          <a:xfrm>
            <a:off x="554327" y="1062208"/>
            <a:ext cx="2783354" cy="1670456"/>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立法目的</a:t>
              </a: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规范国企领导人员廉洁从业行为</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加强国企反腐倡廉建设 </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维护国家和出资人利益 </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促进国企科学发展</a:t>
              </a:r>
            </a:p>
          </p:txBody>
        </p:sp>
      </p:grpSp>
      <p:grpSp>
        <p:nvGrpSpPr>
          <p:cNvPr id="58" name="Group 43"/>
          <p:cNvGrpSpPr/>
          <p:nvPr/>
        </p:nvGrpSpPr>
        <p:grpSpPr>
          <a:xfrm>
            <a:off x="554325" y="3829415"/>
            <a:ext cx="3158490" cy="1772286"/>
            <a:chOff x="1441449" y="1375177"/>
            <a:chExt cx="2291458" cy="1285779"/>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立法依据</a:t>
              </a:r>
            </a:p>
          </p:txBody>
        </p:sp>
        <p:sp>
          <p:nvSpPr>
            <p:cNvPr id="60" name="Text Placeholder 8"/>
            <p:cNvSpPr txBox="1"/>
            <p:nvPr/>
          </p:nvSpPr>
          <p:spPr>
            <a:xfrm>
              <a:off x="1441449" y="1743727"/>
              <a:ext cx="2291458" cy="917229"/>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党内法规</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《中国共产党章程》、《党员领导干部廉洁从政若干准则》、其他有关廉洁自律方面的要求和制度规定</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国家法律</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公司法、国资法、其他有关法律法规</a:t>
              </a:r>
            </a:p>
          </p:txBody>
        </p:sp>
      </p:grpSp>
      <p:grpSp>
        <p:nvGrpSpPr>
          <p:cNvPr id="61" name="Group 46"/>
          <p:cNvGrpSpPr/>
          <p:nvPr/>
        </p:nvGrpSpPr>
        <p:grpSpPr>
          <a:xfrm>
            <a:off x="8778262" y="1062210"/>
            <a:ext cx="2783354" cy="1754491"/>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适用范围</a:t>
              </a: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适用于国有独资企业、国有控股企业（含国有独资金融企业和国有控股金融企业）及其分支机构的领导班子成员。</a:t>
              </a:r>
            </a:p>
          </p:txBody>
        </p:sp>
      </p:grpSp>
      <p:grpSp>
        <p:nvGrpSpPr>
          <p:cNvPr id="64" name="Group 49"/>
          <p:cNvGrpSpPr/>
          <p:nvPr/>
        </p:nvGrpSpPr>
        <p:grpSpPr>
          <a:xfrm>
            <a:off x="8914847" y="4074170"/>
            <a:ext cx="2783354" cy="1734983"/>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基本要求</a:t>
              </a: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依法经营、开拓创新、廉洁从业、诚实守信；</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切实维护国家、企业利益和职工合法权益；</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实现国有企业又好又快发展</a:t>
              </a:r>
            </a:p>
          </p:txBody>
        </p:sp>
      </p:grpSp>
      <p:cxnSp>
        <p:nvCxnSpPr>
          <p:cNvPr id="67" name="直接连接符 66"/>
          <p:cNvCxnSpPr/>
          <p:nvPr/>
        </p:nvCxnSpPr>
        <p:spPr>
          <a:xfrm flipV="1">
            <a:off x="3713256"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7681" y="1898321"/>
            <a:ext cx="375574"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5288738"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8738" y="1898321"/>
            <a:ext cx="3390505"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64222" y="4337178"/>
            <a:ext cx="6564" cy="632118"/>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7679" y="4969299"/>
            <a:ext cx="353310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16593" y="4337178"/>
            <a:ext cx="0" cy="93129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516593" y="5268458"/>
            <a:ext cx="398254"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767966" y="2446599"/>
            <a:ext cx="1890580" cy="1890580"/>
            <a:chOff x="2714799" y="2648622"/>
            <a:chExt cx="1891378" cy="1891378"/>
          </a:xfrm>
          <a:gradFill>
            <a:gsLst>
              <a:gs pos="0">
                <a:srgbClr val="14CD68"/>
              </a:gs>
              <a:gs pos="100000">
                <a:srgbClr val="0B6E38"/>
              </a:gs>
            </a:gsLst>
            <a:lin ang="5400000" scaled="0"/>
          </a:gra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5" name="Text Placeholder 2"/>
            <p:cNvSpPr txBox="1"/>
            <p:nvPr/>
          </p:nvSpPr>
          <p:spPr>
            <a:xfrm>
              <a:off x="3214820"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立法</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目的</a:t>
              </a:r>
            </a:p>
          </p:txBody>
        </p:sp>
      </p:grpSp>
      <p:grpSp>
        <p:nvGrpSpPr>
          <p:cNvPr id="79" name="组合 78"/>
          <p:cNvGrpSpPr/>
          <p:nvPr/>
        </p:nvGrpSpPr>
        <p:grpSpPr>
          <a:xfrm>
            <a:off x="4343449" y="2446599"/>
            <a:ext cx="1890580" cy="1890580"/>
            <a:chOff x="4290947" y="2648622"/>
            <a:chExt cx="1891378" cy="1891378"/>
          </a:xfrm>
          <a:gradFill>
            <a:gsLst>
              <a:gs pos="0">
                <a:srgbClr val="14CD68"/>
              </a:gs>
              <a:gs pos="100000">
                <a:srgbClr val="0B6E38"/>
              </a:gs>
            </a:gsLst>
            <a:lin ang="5400000" scaled="0"/>
          </a:gra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6" name="Text Placeholder 2"/>
            <p:cNvSpPr txBox="1"/>
            <p:nvPr/>
          </p:nvSpPr>
          <p:spPr>
            <a:xfrm>
              <a:off x="4838508"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适用</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范围</a:t>
              </a:r>
            </a:p>
          </p:txBody>
        </p:sp>
      </p:grpSp>
      <p:grpSp>
        <p:nvGrpSpPr>
          <p:cNvPr id="80" name="组合 79"/>
          <p:cNvGrpSpPr/>
          <p:nvPr/>
        </p:nvGrpSpPr>
        <p:grpSpPr>
          <a:xfrm>
            <a:off x="5918932" y="2446599"/>
            <a:ext cx="1890580" cy="1890580"/>
            <a:chOff x="5867096" y="2648622"/>
            <a:chExt cx="1891378" cy="1891378"/>
          </a:xfrm>
          <a:gradFill>
            <a:gsLst>
              <a:gs pos="0">
                <a:srgbClr val="14CD68"/>
              </a:gs>
              <a:gs pos="100000">
                <a:srgbClr val="0B6E38"/>
              </a:gs>
            </a:gsLst>
            <a:lin ang="5400000" scaled="0"/>
          </a:gra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7" name="Text Placeholder 2"/>
            <p:cNvSpPr txBox="1"/>
            <p:nvPr/>
          </p:nvSpPr>
          <p:spPr>
            <a:xfrm>
              <a:off x="6390161" y="313798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立法</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依据</a:t>
              </a:r>
            </a:p>
          </p:txBody>
        </p:sp>
      </p:grpSp>
      <p:grpSp>
        <p:nvGrpSpPr>
          <p:cNvPr id="81" name="组合 80"/>
          <p:cNvGrpSpPr/>
          <p:nvPr/>
        </p:nvGrpSpPr>
        <p:grpSpPr>
          <a:xfrm>
            <a:off x="7571303" y="2446599"/>
            <a:ext cx="1890580" cy="1890580"/>
            <a:chOff x="7520165" y="2648622"/>
            <a:chExt cx="1891378" cy="1891378"/>
          </a:xfrm>
          <a:gradFill>
            <a:gsLst>
              <a:gs pos="0">
                <a:srgbClr val="14CD68"/>
              </a:gs>
              <a:gs pos="100000">
                <a:srgbClr val="0B6E38"/>
              </a:gs>
            </a:gsLst>
            <a:lin ang="5400000" scaled="0"/>
          </a:gra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8" name="Text Placeholder 2"/>
            <p:cNvSpPr txBox="1"/>
            <p:nvPr/>
          </p:nvSpPr>
          <p:spPr>
            <a:xfrm>
              <a:off x="8053110" y="3151959"/>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基本</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要求</a:t>
              </a:r>
            </a:p>
          </p:txBody>
        </p:sp>
      </p:grpSp>
    </p:spTree>
    <p:extLst>
      <p:ext uri="{BB962C8B-B14F-4D97-AF65-F5344CB8AC3E}">
        <p14:creationId xmlns:p14="http://schemas.microsoft.com/office/powerpoint/2010/main" val="189767717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down)">
                                      <p:cBhvr>
                                        <p:cTn id="10" dur="500"/>
                                        <p:tgtEl>
                                          <p:spTgt spid="67"/>
                                        </p:tgtEl>
                                      </p:cBhvr>
                                    </p:animEffect>
                                  </p:childTnLst>
                                </p:cTn>
                              </p:par>
                              <p:par>
                                <p:cTn id="11" presetID="22" presetClass="entr" presetSubtype="2"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par>
                                <p:cTn id="14" presetID="22" presetClass="entr" presetSubtype="8"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left)">
                                      <p:cBhvr>
                                        <p:cTn id="16" dur="500"/>
                                        <p:tgtEl>
                                          <p:spTgt spid="55"/>
                                        </p:tgtEl>
                                      </p:cBhvr>
                                    </p:animEffect>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par>
                                <p:cTn id="20" presetID="22" presetClass="entr" presetSubtype="4" fill="hold"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down)">
                                      <p:cBhvr>
                                        <p:cTn id="22" dur="500"/>
                                        <p:tgtEl>
                                          <p:spTgt spid="69"/>
                                        </p:tgtEl>
                                      </p:cBhvr>
                                    </p:animEffect>
                                  </p:childTnLst>
                                </p:cTn>
                              </p:par>
                              <p:par>
                                <p:cTn id="23" presetID="22" presetClass="entr" presetSubtype="8"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par>
                                <p:cTn id="26" presetID="22" presetClass="entr" presetSubtype="8"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10" presetClass="entr" presetSubtype="0"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1"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ipe(up)">
                                      <p:cBhvr>
                                        <p:cTn id="34" dur="500"/>
                                        <p:tgtEl>
                                          <p:spTgt spid="71"/>
                                        </p:tgtEl>
                                      </p:cBhvr>
                                    </p:animEffect>
                                  </p:childTnLst>
                                </p:cTn>
                              </p:par>
                              <p:par>
                                <p:cTn id="35" presetID="22" presetClass="entr" presetSubtype="2"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right)">
                                      <p:cBhvr>
                                        <p:cTn id="37" dur="500"/>
                                        <p:tgtEl>
                                          <p:spTgt spid="72"/>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10" presetClass="entr" presetSubtype="0" fill="hold"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par>
                                <p:cTn id="44" presetID="22" presetClass="entr" presetSubtype="1"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up)">
                                      <p:cBhvr>
                                        <p:cTn id="46" dur="500"/>
                                        <p:tgtEl>
                                          <p:spTgt spid="73"/>
                                        </p:tgtEl>
                                      </p:cBhvr>
                                    </p:animEffect>
                                  </p:childTnLst>
                                </p:cTn>
                              </p:par>
                              <p:par>
                                <p:cTn id="47" presetID="22" presetClass="entr" presetSubtype="8" fill="hold"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wipe(left)">
                                      <p:cBhvr>
                                        <p:cTn id="49" dur="500"/>
                                        <p:tgtEl>
                                          <p:spTgt spid="74"/>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图片 105" descr="E:\素材\中国风素材\db1b0f96e5633343d564a9ff719c2f99(1).pngdb1b0f96e5633343d564a9ff719c2f99(1)"/>
          <p:cNvPicPr>
            <a:picLocks noChangeAspect="1"/>
          </p:cNvPicPr>
          <p:nvPr/>
        </p:nvPicPr>
        <p:blipFill>
          <a:blip r:embed="rId5"/>
          <a:srcRect/>
          <a:stretch>
            <a:fillRect/>
          </a:stretch>
        </p:blipFill>
        <p:spPr>
          <a:xfrm>
            <a:off x="-14605" y="3590925"/>
            <a:ext cx="12221210" cy="3284220"/>
          </a:xfrm>
          <a:prstGeom prst="rect">
            <a:avLst/>
          </a:prstGeom>
        </p:spPr>
      </p:pic>
      <p:sp>
        <p:nvSpPr>
          <p:cNvPr id="9" name="矩形 8"/>
          <p:cNvSpPr/>
          <p:nvPr/>
        </p:nvSpPr>
        <p:spPr>
          <a:xfrm>
            <a:off x="6507696" y="854234"/>
            <a:ext cx="3020060" cy="816610"/>
          </a:xfrm>
          <a:prstGeom prst="rect">
            <a:avLst/>
          </a:prstGeom>
        </p:spPr>
        <p:txBody>
          <a:bodyPr vert="horz" wrap="square" lIns="125694" tIns="62846" rIns="125694" bIns="62846">
            <a:spAutoFit/>
          </a:bodyPr>
          <a:lstStyle/>
          <a:p>
            <a:pPr algn="r" defTabSz="735330" fontAlgn="base">
              <a:spcBef>
                <a:spcPct val="0"/>
              </a:spcBef>
              <a:spcAft>
                <a:spcPct val="0"/>
              </a:spcAft>
            </a:pPr>
            <a:r>
              <a:rPr lang="zh-CN" altLang="en-US" sz="4500" b="1" dirty="0">
                <a:ln w="3175">
                  <a:noFill/>
                </a:ln>
                <a:solidFill>
                  <a:schemeClr val="tx1">
                    <a:lumMod val="75000"/>
                    <a:lumOff val="25000"/>
                  </a:schemeClr>
                </a:solidFill>
                <a:effectLst>
                  <a:outerShdw blurRad="127000" sx="102000" sy="102000" algn="ctr" rotWithShape="0">
                    <a:prstClr val="white">
                      <a:alpha val="84000"/>
                    </a:prstClr>
                  </a:outerShdw>
                </a:effectLst>
                <a:latin typeface="楷体" panose="02010609060101010101" pitchFamily="49" charset="-122"/>
                <a:ea typeface="楷体" panose="02010609060101010101" pitchFamily="49" charset="-122"/>
              </a:rPr>
              <a:t>前言导读</a:t>
            </a:r>
          </a:p>
        </p:txBody>
      </p:sp>
      <p:sp>
        <p:nvSpPr>
          <p:cNvPr id="10" name="对角圆角矩形 9"/>
          <p:cNvSpPr/>
          <p:nvPr/>
        </p:nvSpPr>
        <p:spPr>
          <a:xfrm>
            <a:off x="2112383" y="1768178"/>
            <a:ext cx="8129345" cy="2735112"/>
          </a:xfrm>
          <a:prstGeom prst="round2DiagRect">
            <a:avLst>
              <a:gd name="adj1" fmla="val 21080"/>
              <a:gd name="adj2" fmla="val 0"/>
            </a:avLst>
          </a:prstGeom>
          <a:solidFill>
            <a:sysClr val="window" lastClr="FFFFFF">
              <a:lumMod val="95000"/>
              <a:alpha val="0"/>
            </a:sysClr>
          </a:solidFill>
          <a:ln w="12700" cap="flat" cmpd="sng" algn="ctr">
            <a:solidFill>
              <a:schemeClr val="accent6">
                <a:lumMod val="50000"/>
              </a:schemeClr>
            </a:solidFill>
            <a:prstDash val="sysDash"/>
          </a:ln>
          <a:effectLst/>
        </p:spPr>
        <p:txBody>
          <a:bodyPr lIns="98060" tIns="49030" rIns="98060" bIns="49030" anchor="ctr"/>
          <a:lstStyle/>
          <a:p>
            <a:pPr marL="0" marR="0" lvl="0" indent="0" algn="ctr" defTabSz="73533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latin typeface="楷体" panose="02010609060101010101" pitchFamily="49" charset="-122"/>
              <a:ea typeface="楷体" panose="02010609060101010101" pitchFamily="49" charset="-122"/>
            </a:endParaRPr>
          </a:p>
        </p:txBody>
      </p:sp>
      <p:sp>
        <p:nvSpPr>
          <p:cNvPr id="6" name="TextBox 19"/>
          <p:cNvSpPr txBox="1"/>
          <p:nvPr/>
        </p:nvSpPr>
        <p:spPr>
          <a:xfrm>
            <a:off x="2357837" y="1920329"/>
            <a:ext cx="7638920" cy="2378710"/>
          </a:xfrm>
          <a:prstGeom prst="rect">
            <a:avLst/>
          </a:prstGeom>
          <a:noFill/>
        </p:spPr>
        <p:txBody>
          <a:bodyPr wrap="square" lIns="0" tIns="0" rIns="0" bIns="0">
            <a:spAutoFit/>
          </a:bodyPr>
          <a:lstStyle/>
          <a:p>
            <a:pPr algn="just" defTabSz="914400">
              <a:lnSpc>
                <a:spcPct val="130000"/>
              </a:lnSpc>
              <a:defRPr/>
            </a:pPr>
            <a:r>
              <a:rPr lang="en-US" altLang="zh-CN" sz="1700" kern="0" dirty="0">
                <a:latin typeface="楷体" panose="02010609060101010101" pitchFamily="49" charset="-122"/>
                <a:ea typeface="楷体" panose="02010609060101010101" pitchFamily="49" charset="-122"/>
                <a:cs typeface="+mn-ea"/>
                <a:sym typeface="+mn-lt"/>
              </a:rPr>
              <a:t>       </a:t>
            </a:r>
            <a:r>
              <a:rPr lang="zh-CN" altLang="en-US" sz="1700" kern="0" dirty="0">
                <a:latin typeface="楷体" panose="02010609060101010101" pitchFamily="49" charset="-122"/>
                <a:ea typeface="楷体" panose="02010609060101010101" pitchFamily="49" charset="-122"/>
                <a:cs typeface="+mn-ea"/>
                <a:sym typeface="+mn-lt"/>
              </a:rPr>
              <a:t>为全面贯彻落实党中央“党要管党、从严治党”的总体部署和要求，认真落实“两个责任”，进一步增强集团公司各级领导干部和全体党员提高认识、转变作风、遵章守纪、廉洁从业，提高拒腐防变意识，结合公司实际，特举办本次交流活动。</a:t>
            </a:r>
          </a:p>
          <a:p>
            <a:pPr algn="just" defTabSz="914400">
              <a:lnSpc>
                <a:spcPct val="130000"/>
              </a:lnSpc>
              <a:defRPr/>
            </a:pPr>
            <a:r>
              <a:rPr lang="zh-CN" altLang="en-US" sz="1700" kern="0" dirty="0">
                <a:latin typeface="楷体" panose="02010609060101010101" pitchFamily="49" charset="-122"/>
                <a:ea typeface="楷体" panose="02010609060101010101" pitchFamily="49" charset="-122"/>
                <a:cs typeface="+mn-ea"/>
                <a:sym typeface="+mn-lt"/>
              </a:rPr>
              <a:t>       对我来说，也是一次自警自律的机会。在坐的都是遵纪守法的好干部、反腐倡廉的排头兵，我今天借此平台与大家一起再学习，希望通过今天的学习活动，能够对大家有所收益。如有讲得不对的地方，请大家多多谅解！</a:t>
            </a:r>
          </a:p>
        </p:txBody>
      </p:sp>
      <p:pic>
        <p:nvPicPr>
          <p:cNvPr id="5963" name="PA_淘宝店chenying0907 5962" descr="E:\素材\中国风素材\d50bee724ecedcdc674cc642bb7fd4f5.pngd50bee724ecedcdc674cc642bb7fd4f5"/>
          <p:cNvPicPr>
            <a:picLocks noChangeAspect="1"/>
          </p:cNvPicPr>
          <p:nvPr>
            <p:custDataLst>
              <p:tags r:id="rId1"/>
            </p:custDataLst>
          </p:nvPr>
        </p:nvPicPr>
        <p:blipFill>
          <a:blip r:embed="rId6"/>
          <a:srcRect/>
          <a:stretch>
            <a:fillRect/>
          </a:stretch>
        </p:blipFill>
        <p:spPr>
          <a:xfrm rot="10800000" flipH="1" flipV="1">
            <a:off x="9527540" y="3175"/>
            <a:ext cx="2679065" cy="2209800"/>
          </a:xfrm>
          <a:prstGeom prst="rect">
            <a:avLst/>
          </a:prstGeom>
        </p:spPr>
      </p:pic>
      <p:pic>
        <p:nvPicPr>
          <p:cNvPr id="5960" name="PA_淘宝店chenying0907 5959"/>
          <p:cNvPicPr>
            <a:picLocks noChangeAspect="1"/>
          </p:cNvPicPr>
          <p:nvPr>
            <p:custDataLst>
              <p:tags r:id="rId2"/>
            </p:custDataLst>
          </p:nvPr>
        </p:nvPicPr>
        <p:blipFill>
          <a:blip r:embed="rId7"/>
          <a:stretch>
            <a:fillRect/>
          </a:stretch>
        </p:blipFill>
        <p:spPr>
          <a:xfrm>
            <a:off x="1910080" y="1059180"/>
            <a:ext cx="848360" cy="683260"/>
          </a:xfrm>
          <a:prstGeom prst="rect">
            <a:avLst/>
          </a:prstGeom>
        </p:spPr>
      </p:pic>
    </p:spTree>
    <p:extLst>
      <p:ext uri="{BB962C8B-B14F-4D97-AF65-F5344CB8AC3E}">
        <p14:creationId xmlns:p14="http://schemas.microsoft.com/office/powerpoint/2010/main" val="2374932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5963"/>
                                        </p:tgtEl>
                                        <p:attrNameLst>
                                          <p:attrName>style.visibility</p:attrName>
                                        </p:attrNameLst>
                                      </p:cBhvr>
                                      <p:to>
                                        <p:strVal val="visible"/>
                                      </p:to>
                                    </p:set>
                                    <p:anim calcmode="lin" valueType="num">
                                      <p:cBhvr>
                                        <p:cTn id="7" dur="500" fill="hold"/>
                                        <p:tgtEl>
                                          <p:spTgt spid="5963"/>
                                        </p:tgtEl>
                                        <p:attrNameLst>
                                          <p:attrName>ppt_w</p:attrName>
                                        </p:attrNameLst>
                                      </p:cBhvr>
                                      <p:tavLst>
                                        <p:tav tm="0">
                                          <p:val>
                                            <p:strVal val="#ppt_w+.3"/>
                                          </p:val>
                                        </p:tav>
                                        <p:tav tm="100000">
                                          <p:val>
                                            <p:strVal val="#ppt_w"/>
                                          </p:val>
                                        </p:tav>
                                      </p:tavLst>
                                    </p:anim>
                                    <p:anim calcmode="lin" valueType="num">
                                      <p:cBhvr>
                                        <p:cTn id="8" dur="500" fill="hold"/>
                                        <p:tgtEl>
                                          <p:spTgt spid="5963"/>
                                        </p:tgtEl>
                                        <p:attrNameLst>
                                          <p:attrName>ppt_h</p:attrName>
                                        </p:attrNameLst>
                                      </p:cBhvr>
                                      <p:tavLst>
                                        <p:tav tm="0">
                                          <p:val>
                                            <p:strVal val="#ppt_h"/>
                                          </p:val>
                                        </p:tav>
                                        <p:tav tm="100000">
                                          <p:val>
                                            <p:strVal val="#ppt_h"/>
                                          </p:val>
                                        </p:tav>
                                      </p:tavLst>
                                    </p:anim>
                                    <p:animEffect transition="in" filter="fade">
                                      <p:cBhvr>
                                        <p:cTn id="9" dur="500"/>
                                        <p:tgtEl>
                                          <p:spTgt spid="596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strVal val="#ppt_w+.3"/>
                                          </p:val>
                                        </p:tav>
                                        <p:tav tm="100000">
                                          <p:val>
                                            <p:strVal val="#ppt_w"/>
                                          </p:val>
                                        </p:tav>
                                      </p:tavLst>
                                    </p:anim>
                                    <p:anim calcmode="lin" valueType="num">
                                      <p:cBhvr>
                                        <p:cTn id="13" dur="500" fill="hold"/>
                                        <p:tgtEl>
                                          <p:spTgt spid="106"/>
                                        </p:tgtEl>
                                        <p:attrNameLst>
                                          <p:attrName>ppt_h</p:attrName>
                                        </p:attrNameLst>
                                      </p:cBhvr>
                                      <p:tavLst>
                                        <p:tav tm="0">
                                          <p:val>
                                            <p:strVal val="#ppt_h"/>
                                          </p:val>
                                        </p:tav>
                                        <p:tav tm="100000">
                                          <p:val>
                                            <p:strVal val="#ppt_h"/>
                                          </p:val>
                                        </p:tav>
                                      </p:tavLst>
                                    </p:anim>
                                    <p:animEffect transition="in" filter="fade">
                                      <p:cBhvr>
                                        <p:cTn id="14" dur="500"/>
                                        <p:tgtEl>
                                          <p:spTgt spid="10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960"/>
                                        </p:tgtEl>
                                        <p:attrNameLst>
                                          <p:attrName>style.visibility</p:attrName>
                                        </p:attrNameLst>
                                      </p:cBhvr>
                                      <p:to>
                                        <p:strVal val="visible"/>
                                      </p:to>
                                    </p:set>
                                    <p:anim calcmode="lin" valueType="num">
                                      <p:cBhvr>
                                        <p:cTn id="17" dur="500" fill="hold"/>
                                        <p:tgtEl>
                                          <p:spTgt spid="5960"/>
                                        </p:tgtEl>
                                        <p:attrNameLst>
                                          <p:attrName>ppt_w</p:attrName>
                                        </p:attrNameLst>
                                      </p:cBhvr>
                                      <p:tavLst>
                                        <p:tav tm="0">
                                          <p:val>
                                            <p:strVal val="#ppt_w+.3"/>
                                          </p:val>
                                        </p:tav>
                                        <p:tav tm="100000">
                                          <p:val>
                                            <p:strVal val="#ppt_w"/>
                                          </p:val>
                                        </p:tav>
                                      </p:tavLst>
                                    </p:anim>
                                    <p:anim calcmode="lin" valueType="num">
                                      <p:cBhvr>
                                        <p:cTn id="18" dur="500" fill="hold"/>
                                        <p:tgtEl>
                                          <p:spTgt spid="5960"/>
                                        </p:tgtEl>
                                        <p:attrNameLst>
                                          <p:attrName>ppt_h</p:attrName>
                                        </p:attrNameLst>
                                      </p:cBhvr>
                                      <p:tavLst>
                                        <p:tav tm="0">
                                          <p:val>
                                            <p:strVal val="#ppt_h"/>
                                          </p:val>
                                        </p:tav>
                                        <p:tav tm="100000">
                                          <p:val>
                                            <p:strVal val="#ppt_h"/>
                                          </p:val>
                                        </p:tav>
                                      </p:tavLst>
                                    </p:anim>
                                    <p:animEffect transition="in" filter="fade">
                                      <p:cBhvr>
                                        <p:cTn id="19" dur="500"/>
                                        <p:tgtEl>
                                          <p:spTgt spid="5960"/>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par>
                          <p:cTn id="24" fill="hold">
                            <p:stCondLst>
                              <p:cond delay="1000"/>
                            </p:stCondLst>
                            <p:childTnLst>
                              <p:par>
                                <p:cTn id="25" presetID="22" presetClass="entr" presetSubtype="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33" name="组合 32"/>
          <p:cNvGrpSpPr/>
          <p:nvPr/>
        </p:nvGrpSpPr>
        <p:grpSpPr>
          <a:xfrm>
            <a:off x="1265327" y="2291273"/>
            <a:ext cx="8469473" cy="1826821"/>
            <a:chOff x="1277634" y="2004681"/>
            <a:chExt cx="6352105" cy="1370116"/>
          </a:xfrm>
          <a:gradFill>
            <a:gsLst>
              <a:gs pos="0">
                <a:srgbClr val="14CD68"/>
              </a:gs>
              <a:gs pos="100000">
                <a:srgbClr val="0B6E38"/>
              </a:gs>
            </a:gsLst>
            <a:lin ang="5400000" scaled="0"/>
          </a:gradFill>
        </p:grpSpPr>
        <p:sp>
          <p:nvSpPr>
            <p:cNvPr id="34" name="Freeform: Shape 2"/>
            <p:cNvSpPr/>
            <p:nvPr/>
          </p:nvSpPr>
          <p:spPr bwMode="auto">
            <a:xfrm>
              <a:off x="1277634" y="2004681"/>
              <a:ext cx="1426013" cy="136724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5" name="Freeform: Shape 3"/>
            <p:cNvSpPr/>
            <p:nvPr/>
          </p:nvSpPr>
          <p:spPr bwMode="auto">
            <a:xfrm>
              <a:off x="2584693" y="2026180"/>
              <a:ext cx="1123612" cy="1327121"/>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6" name="Freeform: Shape 4"/>
            <p:cNvSpPr/>
            <p:nvPr/>
          </p:nvSpPr>
          <p:spPr bwMode="auto">
            <a:xfrm>
              <a:off x="3606678" y="2060575"/>
              <a:ext cx="1473308" cy="1314222"/>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7" name="Freeform: Shape 5"/>
            <p:cNvSpPr/>
            <p:nvPr/>
          </p:nvSpPr>
          <p:spPr bwMode="auto">
            <a:xfrm>
              <a:off x="4879472" y="2041896"/>
              <a:ext cx="1589396" cy="1329986"/>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8" name="Freeform: Shape 6"/>
            <p:cNvSpPr/>
            <p:nvPr/>
          </p:nvSpPr>
          <p:spPr bwMode="auto">
            <a:xfrm>
              <a:off x="6226657" y="2004681"/>
              <a:ext cx="1403082" cy="136724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grpSp>
      <p:cxnSp>
        <p:nvCxnSpPr>
          <p:cNvPr id="39" name="Straight Arrow Connector 8"/>
          <p:cNvCxnSpPr/>
          <p:nvPr/>
        </p:nvCxnSpPr>
        <p:spPr>
          <a:xfrm flipV="1">
            <a:off x="3757146" y="1515408"/>
            <a:ext cx="0" cy="119727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0" name="Straight Arrow Connector 13"/>
          <p:cNvCxnSpPr/>
          <p:nvPr/>
        </p:nvCxnSpPr>
        <p:spPr>
          <a:xfrm>
            <a:off x="2151346" y="2958513"/>
            <a:ext cx="0" cy="1643581"/>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1" name="Straight Arrow Connector 18"/>
          <p:cNvCxnSpPr/>
          <p:nvPr/>
        </p:nvCxnSpPr>
        <p:spPr>
          <a:xfrm flipV="1">
            <a:off x="6530055" y="1515406"/>
            <a:ext cx="0" cy="119727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Straight Arrow Connector 23"/>
          <p:cNvCxnSpPr/>
          <p:nvPr/>
        </p:nvCxnSpPr>
        <p:spPr>
          <a:xfrm>
            <a:off x="5114926" y="3641246"/>
            <a:ext cx="0" cy="960849"/>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3" name="Straight Arrow Connector 28"/>
          <p:cNvCxnSpPr/>
          <p:nvPr/>
        </p:nvCxnSpPr>
        <p:spPr>
          <a:xfrm>
            <a:off x="8187243" y="3983469"/>
            <a:ext cx="0" cy="61862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5" name="TextBox 24"/>
          <p:cNvSpPr txBox="1"/>
          <p:nvPr/>
        </p:nvSpPr>
        <p:spPr>
          <a:xfrm>
            <a:off x="6530340" y="1074420"/>
            <a:ext cx="3473450" cy="93980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必须承担对规范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ea"/>
                <a:sym typeface="+mn-lt"/>
              </a:rPr>
              <a:t>职务消费的责任</a:t>
            </a:r>
          </a:p>
        </p:txBody>
      </p:sp>
      <p:sp>
        <p:nvSpPr>
          <p:cNvPr id="48" name="TextBox 31"/>
          <p:cNvSpPr txBox="1"/>
          <p:nvPr/>
        </p:nvSpPr>
        <p:spPr>
          <a:xfrm>
            <a:off x="3757295" y="1259205"/>
            <a:ext cx="3176905" cy="755015"/>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必须承担对所在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国有企业的责任</a:t>
            </a:r>
          </a:p>
        </p:txBody>
      </p:sp>
      <p:sp>
        <p:nvSpPr>
          <p:cNvPr id="51" name="TextBox 34"/>
          <p:cNvSpPr txBox="1"/>
          <p:nvPr/>
        </p:nvSpPr>
        <p:spPr>
          <a:xfrm>
            <a:off x="8087995" y="4259580"/>
            <a:ext cx="3700145" cy="83947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必须承担对加强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作风建设的责任</a:t>
            </a:r>
          </a:p>
        </p:txBody>
      </p:sp>
      <p:sp>
        <p:nvSpPr>
          <p:cNvPr id="54" name="TextBox 46"/>
          <p:cNvSpPr txBox="1"/>
          <p:nvPr/>
        </p:nvSpPr>
        <p:spPr>
          <a:xfrm>
            <a:off x="5029835" y="4146550"/>
            <a:ext cx="3402965" cy="982345"/>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必须承担对防止利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益冲突的责任</a:t>
            </a:r>
          </a:p>
        </p:txBody>
      </p:sp>
      <p:sp>
        <p:nvSpPr>
          <p:cNvPr id="57" name="TextBox 49"/>
          <p:cNvSpPr txBox="1"/>
          <p:nvPr/>
        </p:nvSpPr>
        <p:spPr>
          <a:xfrm>
            <a:off x="2154555" y="4308475"/>
            <a:ext cx="3430905" cy="83947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必须承担对国家</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和出资人的责任</a:t>
            </a:r>
          </a:p>
        </p:txBody>
      </p:sp>
    </p:spTree>
    <p:extLst>
      <p:ext uri="{BB962C8B-B14F-4D97-AF65-F5344CB8AC3E}">
        <p14:creationId xmlns:p14="http://schemas.microsoft.com/office/powerpoint/2010/main" val="1273135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par>
                                <p:cTn id="12" presetID="22" presetClass="entr" presetSubtype="4"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1"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up)">
                                      <p:cBhvr>
                                        <p:cTn id="17" dur="500"/>
                                        <p:tgtEl>
                                          <p:spTgt spid="42"/>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500"/>
                                        <p:tgtEl>
                                          <p:spTgt spid="40"/>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up)">
                                      <p:cBhvr>
                                        <p:cTn id="30" dur="500"/>
                                        <p:tgtEl>
                                          <p:spTgt spid="4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500"/>
                                        <p:tgtEl>
                                          <p:spTgt spid="5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500"/>
                                        <p:tgtEl>
                                          <p:spTgt spid="5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8" grpId="0"/>
      <p:bldP spid="51" grpId="0"/>
      <p:bldP spid="54"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46086" name="内容占位符 2"/>
          <p:cNvSpPr txBox="1"/>
          <p:nvPr/>
        </p:nvSpPr>
        <p:spPr>
          <a:xfrm>
            <a:off x="1590358" y="1692275"/>
            <a:ext cx="9583737" cy="942975"/>
          </a:xfrm>
          <a:prstGeom prst="rect">
            <a:avLst/>
          </a:prstGeom>
          <a:noFill/>
          <a:ln w="9525">
            <a:noFill/>
          </a:ln>
        </p:spPr>
        <p:txBody>
          <a:bodyPr/>
          <a:lstStyle/>
          <a:p>
            <a:pPr marL="0" marR="0" lvl="0" indent="0" algn="just" defTabSz="914400" rtl="0" eaLnBrk="1" fontAlgn="auto" latinLnBrk="0" hangingPunct="1">
              <a:lnSpc>
                <a:spcPct val="140000"/>
              </a:lnSpc>
              <a:spcBef>
                <a:spcPct val="20000"/>
              </a:spcBef>
              <a:spcAft>
                <a:spcPts val="0"/>
              </a:spcAft>
              <a:buClrTx/>
              <a:buSzTx/>
              <a:buFontTx/>
              <a:buNone/>
              <a:tabLst/>
              <a:defRPr/>
            </a:pP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国有企业领导人员应当切实维护国家和出资人利益。不得有滥用职权、损害国有资产权益的下列行为。本条从</a:t>
            </a:r>
            <a:r>
              <a:rPr kumimoji="0" lang="en-US" altLang="zh-CN" sz="19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9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对国有企业领导人员可能滥用职权、损害国家利益和出资人利益的行为作出了禁止性规定：</a:t>
            </a:r>
          </a:p>
        </p:txBody>
      </p:sp>
      <p:sp>
        <p:nvSpPr>
          <p:cNvPr id="46088" name="矩形 9"/>
          <p:cNvSpPr/>
          <p:nvPr/>
        </p:nvSpPr>
        <p:spPr>
          <a:xfrm>
            <a:off x="1584325" y="1256665"/>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46089" name="组合 10"/>
          <p:cNvGrpSpPr/>
          <p:nvPr/>
        </p:nvGrpSpPr>
        <p:grpSpPr>
          <a:xfrm>
            <a:off x="1270953" y="1291908"/>
            <a:ext cx="376237" cy="401637"/>
            <a:chOff x="-885400" y="1180425"/>
            <a:chExt cx="377074" cy="401474"/>
          </a:xfrm>
        </p:grpSpPr>
        <p:sp>
          <p:nvSpPr>
            <p:cNvPr id="46099" name="椭圆 11"/>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46100" name="文本框 12"/>
            <p:cNvSpPr txBox="1"/>
            <p:nvPr/>
          </p:nvSpPr>
          <p:spPr>
            <a:xfrm>
              <a:off x="-885161"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pic>
        <p:nvPicPr>
          <p:cNvPr id="2" name="图片 1" descr="E:\素材\中国风素材\2fdca1302a34d4b9ca778e151be333eb(1).png2fdca1302a34d4b9ca778e151be333eb(1)"/>
          <p:cNvPicPr>
            <a:picLocks noChangeAspect="1"/>
          </p:cNvPicPr>
          <p:nvPr/>
        </p:nvPicPr>
        <p:blipFill>
          <a:blip r:embed="rId3"/>
          <a:srcRect/>
          <a:stretch>
            <a:fillRect/>
          </a:stretch>
        </p:blipFill>
        <p:spPr>
          <a:xfrm>
            <a:off x="1551623" y="2847658"/>
            <a:ext cx="2437130" cy="2437765"/>
          </a:xfrm>
          <a:prstGeom prst="rect">
            <a:avLst/>
          </a:prstGeom>
        </p:spPr>
      </p:pic>
      <p:sp>
        <p:nvSpPr>
          <p:cNvPr id="46087" name="内容占位符 2"/>
          <p:cNvSpPr txBox="1"/>
          <p:nvPr/>
        </p:nvSpPr>
        <p:spPr>
          <a:xfrm>
            <a:off x="4178935" y="3065780"/>
            <a:ext cx="7051040" cy="360680"/>
          </a:xfrm>
          <a:prstGeom prst="rect">
            <a:avLst/>
          </a:prstGeom>
          <a:noFill/>
          <a:ln w="9525">
            <a:noFill/>
          </a:ln>
        </p:spPr>
        <p:txBody>
          <a:bodyPr/>
          <a:lstStyle/>
          <a:p>
            <a:pPr marL="0" marR="0" lvl="0" indent="0" algn="l" defTabSz="914400" rtl="0" eaLnBrk="1" fontAlgn="auto" latinLnBrk="0" hangingPunct="1">
              <a:lnSpc>
                <a:spcPct val="11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第一项  对违反决策原则和决策程序决定“三重一大”事项行为的禁止性规定</a:t>
            </a:r>
          </a:p>
        </p:txBody>
      </p:sp>
      <p:sp>
        <p:nvSpPr>
          <p:cNvPr id="46090" name="TextBox 3"/>
          <p:cNvSpPr txBox="1"/>
          <p:nvPr/>
        </p:nvSpPr>
        <p:spPr>
          <a:xfrm>
            <a:off x="4178935" y="3876993"/>
            <a:ext cx="3665538" cy="368300"/>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什么是</a:t>
            </a:r>
            <a:r>
              <a:rPr kumimoji="0" lang="en-US" altLang="zh-CN"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三重一大</a:t>
            </a:r>
            <a:r>
              <a:rPr kumimoji="0" lang="en-US" altLang="zh-CN"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决策事项？</a:t>
            </a:r>
          </a:p>
        </p:txBody>
      </p:sp>
      <p:sp>
        <p:nvSpPr>
          <p:cNvPr id="219" name=" 219"/>
          <p:cNvSpPr/>
          <p:nvPr/>
        </p:nvSpPr>
        <p:spPr>
          <a:xfrm>
            <a:off x="4258945" y="426783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3" name=" 219"/>
          <p:cNvSpPr/>
          <p:nvPr/>
        </p:nvSpPr>
        <p:spPr>
          <a:xfrm>
            <a:off x="7567930" y="426783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8" name=" 219"/>
          <p:cNvSpPr/>
          <p:nvPr/>
        </p:nvSpPr>
        <p:spPr>
          <a:xfrm>
            <a:off x="4258945" y="480504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9" name=" 219"/>
          <p:cNvSpPr/>
          <p:nvPr/>
        </p:nvSpPr>
        <p:spPr>
          <a:xfrm>
            <a:off x="7567930" y="480504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46092" name="矩形 15"/>
          <p:cNvSpPr/>
          <p:nvPr/>
        </p:nvSpPr>
        <p:spPr>
          <a:xfrm>
            <a:off x="4777740" y="4295775"/>
            <a:ext cx="2174240"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重大决策事项</a:t>
            </a:r>
          </a:p>
        </p:txBody>
      </p:sp>
      <p:sp>
        <p:nvSpPr>
          <p:cNvPr id="46094" name="矩形 17"/>
          <p:cNvSpPr/>
          <p:nvPr/>
        </p:nvSpPr>
        <p:spPr>
          <a:xfrm>
            <a:off x="4679950" y="4846955"/>
            <a:ext cx="2401570"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重要人事任免事项</a:t>
            </a:r>
          </a:p>
        </p:txBody>
      </p:sp>
      <p:sp>
        <p:nvSpPr>
          <p:cNvPr id="46096" name="矩形 19"/>
          <p:cNvSpPr/>
          <p:nvPr/>
        </p:nvSpPr>
        <p:spPr>
          <a:xfrm>
            <a:off x="8026400" y="4295775"/>
            <a:ext cx="2379345"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重大项目安排事项</a:t>
            </a:r>
          </a:p>
        </p:txBody>
      </p:sp>
      <p:sp>
        <p:nvSpPr>
          <p:cNvPr id="46098" name="矩形 21"/>
          <p:cNvSpPr/>
          <p:nvPr/>
        </p:nvSpPr>
        <p:spPr>
          <a:xfrm>
            <a:off x="7795895" y="4832985"/>
            <a:ext cx="2880995"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大额度资金运作事项</a:t>
            </a:r>
          </a:p>
        </p:txBody>
      </p:sp>
    </p:spTree>
    <p:extLst>
      <p:ext uri="{BB962C8B-B14F-4D97-AF65-F5344CB8AC3E}">
        <p14:creationId xmlns:p14="http://schemas.microsoft.com/office/powerpoint/2010/main" val="1207601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6086"/>
                                        </p:tgtEl>
                                        <p:attrNameLst>
                                          <p:attrName>style.visibility</p:attrName>
                                        </p:attrNameLst>
                                      </p:cBhvr>
                                      <p:to>
                                        <p:strVal val="visible"/>
                                      </p:to>
                                    </p:set>
                                    <p:animEffect transition="in" filter="wipe(up)">
                                      <p:cBhvr>
                                        <p:cTn id="12" dur="500"/>
                                        <p:tgtEl>
                                          <p:spTgt spid="460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6088"/>
                                        </p:tgtEl>
                                        <p:attrNameLst>
                                          <p:attrName>style.visibility</p:attrName>
                                        </p:attrNameLst>
                                      </p:cBhvr>
                                      <p:to>
                                        <p:strVal val="visible"/>
                                      </p:to>
                                    </p:set>
                                    <p:animEffect transition="in" filter="wipe(up)">
                                      <p:cBhvr>
                                        <p:cTn id="15" dur="500"/>
                                        <p:tgtEl>
                                          <p:spTgt spid="4608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6087"/>
                                        </p:tgtEl>
                                        <p:attrNameLst>
                                          <p:attrName>style.visibility</p:attrName>
                                        </p:attrNameLst>
                                      </p:cBhvr>
                                      <p:to>
                                        <p:strVal val="visible"/>
                                      </p:to>
                                    </p:set>
                                    <p:animEffect transition="in" filter="wipe(up)">
                                      <p:cBhvr>
                                        <p:cTn id="18" dur="500"/>
                                        <p:tgtEl>
                                          <p:spTgt spid="4608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6090"/>
                                        </p:tgtEl>
                                        <p:attrNameLst>
                                          <p:attrName>style.visibility</p:attrName>
                                        </p:attrNameLst>
                                      </p:cBhvr>
                                      <p:to>
                                        <p:strVal val="visible"/>
                                      </p:to>
                                    </p:set>
                                    <p:animEffect transition="in" filter="wipe(up)">
                                      <p:cBhvr>
                                        <p:cTn id="21" dur="500"/>
                                        <p:tgtEl>
                                          <p:spTgt spid="4609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19"/>
                                        </p:tgtEl>
                                        <p:attrNameLst>
                                          <p:attrName>style.visibility</p:attrName>
                                        </p:attrNameLst>
                                      </p:cBhvr>
                                      <p:to>
                                        <p:strVal val="visible"/>
                                      </p:to>
                                    </p:set>
                                    <p:animEffect transition="in" filter="wipe(up)">
                                      <p:cBhvr>
                                        <p:cTn id="24" dur="500"/>
                                        <p:tgtEl>
                                          <p:spTgt spid="21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6092"/>
                                        </p:tgtEl>
                                        <p:attrNameLst>
                                          <p:attrName>style.visibility</p:attrName>
                                        </p:attrNameLst>
                                      </p:cBhvr>
                                      <p:to>
                                        <p:strVal val="visible"/>
                                      </p:to>
                                    </p:set>
                                    <p:animEffect transition="in" filter="wipe(up)">
                                      <p:cBhvr>
                                        <p:cTn id="36" dur="500"/>
                                        <p:tgtEl>
                                          <p:spTgt spid="4609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46094"/>
                                        </p:tgtEl>
                                        <p:attrNameLst>
                                          <p:attrName>style.visibility</p:attrName>
                                        </p:attrNameLst>
                                      </p:cBhvr>
                                      <p:to>
                                        <p:strVal val="visible"/>
                                      </p:to>
                                    </p:set>
                                    <p:animEffect transition="in" filter="wipe(up)">
                                      <p:cBhvr>
                                        <p:cTn id="39" dur="500"/>
                                        <p:tgtEl>
                                          <p:spTgt spid="4609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46096"/>
                                        </p:tgtEl>
                                        <p:attrNameLst>
                                          <p:attrName>style.visibility</p:attrName>
                                        </p:attrNameLst>
                                      </p:cBhvr>
                                      <p:to>
                                        <p:strVal val="visible"/>
                                      </p:to>
                                    </p:set>
                                    <p:animEffect transition="in" filter="wipe(up)">
                                      <p:cBhvr>
                                        <p:cTn id="42" dur="500"/>
                                        <p:tgtEl>
                                          <p:spTgt spid="4609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6098"/>
                                        </p:tgtEl>
                                        <p:attrNameLst>
                                          <p:attrName>style.visibility</p:attrName>
                                        </p:attrNameLst>
                                      </p:cBhvr>
                                      <p:to>
                                        <p:strVal val="visible"/>
                                      </p:to>
                                    </p:set>
                                    <p:animEffect transition="in" filter="wipe(up)">
                                      <p:cBhvr>
                                        <p:cTn id="45" dur="500"/>
                                        <p:tgtEl>
                                          <p:spTgt spid="46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P spid="46088" grpId="0"/>
      <p:bldP spid="46087" grpId="0"/>
      <p:bldP spid="46090" grpId="0"/>
      <p:bldP spid="219" grpId="0" bldLvl="0" animBg="1"/>
      <p:bldP spid="3" grpId="0" bldLvl="0" animBg="1"/>
      <p:bldP spid="8" grpId="0" bldLvl="0" animBg="1"/>
      <p:bldP spid="9" grpId="0" bldLvl="0" animBg="1"/>
      <p:bldP spid="46092" grpId="0"/>
      <p:bldP spid="46094" grpId="0"/>
      <p:bldP spid="46096" grpId="0"/>
      <p:bldP spid="460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5298" name="直接连接符 13"/>
          <p:cNvSpPr>
            <a:spLocks noChangeShapeType="1"/>
          </p:cNvSpPr>
          <p:nvPr/>
        </p:nvSpPr>
        <p:spPr bwMode="auto">
          <a:xfrm>
            <a:off x="5403060" y="3101925"/>
            <a:ext cx="1451335" cy="0"/>
          </a:xfrm>
          <a:prstGeom prst="line">
            <a:avLst/>
          </a:prstGeom>
          <a:noFill/>
          <a:ln w="9525">
            <a:solidFill>
              <a:schemeClr val="bg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299" name="直接连接符 14"/>
          <p:cNvSpPr>
            <a:spLocks noChangeShapeType="1"/>
          </p:cNvSpPr>
          <p:nvPr/>
        </p:nvSpPr>
        <p:spPr bwMode="auto">
          <a:xfrm>
            <a:off x="5403060" y="3768861"/>
            <a:ext cx="1451335" cy="0"/>
          </a:xfrm>
          <a:prstGeom prst="line">
            <a:avLst/>
          </a:prstGeom>
          <a:noFill/>
          <a:ln w="9525">
            <a:solidFill>
              <a:schemeClr val="tx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300" name="矩形 15"/>
          <p:cNvSpPr>
            <a:spLocks noChangeArrowheads="1"/>
          </p:cNvSpPr>
          <p:nvPr/>
        </p:nvSpPr>
        <p:spPr bwMode="auto">
          <a:xfrm>
            <a:off x="1112766" y="1562993"/>
            <a:ext cx="322518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sym typeface="Arial" panose="020B0604020202020204" pitchFamily="34" charset="0"/>
              </a:rPr>
              <a:t>重大决策事项</a:t>
            </a:r>
          </a:p>
        </p:txBody>
      </p:sp>
      <p:sp>
        <p:nvSpPr>
          <p:cNvPr id="55301" name="TextBox 16"/>
          <p:cNvSpPr>
            <a:spLocks noChangeArrowheads="1"/>
          </p:cNvSpPr>
          <p:nvPr/>
        </p:nvSpPr>
        <p:spPr bwMode="auto">
          <a:xfrm>
            <a:off x="1112768" y="2018899"/>
            <a:ext cx="2727472" cy="1290320"/>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主要包括企业贯彻执行党和国家的路线方针政策、法律法规和上级重要决定的重大措施，企业发展战略、破产、改制、兼并重组、资产调整、产权转让、对外投资、利益调配、机构调整等方面的重大决策，企业党的建设和安全稳定的重大决策，以及其他重大决策事项。</a:t>
            </a:r>
          </a:p>
        </p:txBody>
      </p:sp>
      <p:grpSp>
        <p:nvGrpSpPr>
          <p:cNvPr id="55302" name="组合 17"/>
          <p:cNvGrpSpPr/>
          <p:nvPr/>
        </p:nvGrpSpPr>
        <p:grpSpPr bwMode="auto">
          <a:xfrm>
            <a:off x="1019196" y="1998990"/>
            <a:ext cx="4150935" cy="2872804"/>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9" name="直接连接符 26"/>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7" name="直接连接符 24"/>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3" name="矩形 27"/>
          <p:cNvSpPr>
            <a:spLocks noChangeArrowheads="1"/>
          </p:cNvSpPr>
          <p:nvPr/>
        </p:nvSpPr>
        <p:spPr bwMode="auto">
          <a:xfrm>
            <a:off x="1122721" y="4895685"/>
            <a:ext cx="322717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重大项目安排事项</a:t>
            </a:r>
          </a:p>
        </p:txBody>
      </p:sp>
      <p:sp>
        <p:nvSpPr>
          <p:cNvPr id="55304" name="TextBox 28"/>
          <p:cNvSpPr>
            <a:spLocks noChangeArrowheads="1"/>
          </p:cNvSpPr>
          <p:nvPr/>
        </p:nvSpPr>
        <p:spPr bwMode="auto">
          <a:xfrm>
            <a:off x="1122721" y="3418014"/>
            <a:ext cx="2727472" cy="14903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企业直接管理的领导人员以及其他经营管理人员的职务调整事项。主要包括企业中层以上经营管理人员和下属企业、单位领导班子成员的任免、聘用、解除聘用和后备人选的确定，向控股和参股企业委派股东代表，推荐董事会、监事会成员和经理、财务负责人，以及其他重要人事任免事项。</a:t>
            </a:r>
          </a:p>
        </p:txBody>
      </p:sp>
      <p:grpSp>
        <p:nvGrpSpPr>
          <p:cNvPr id="55305" name="组合 29"/>
          <p:cNvGrpSpPr/>
          <p:nvPr/>
        </p:nvGrpSpPr>
        <p:grpSpPr bwMode="auto">
          <a:xfrm flipH="1">
            <a:off x="7035562" y="1998990"/>
            <a:ext cx="4146953" cy="2872804"/>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3" name="直接连接符 35"/>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1" name="直接连接符 33"/>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6" name="矩形 36"/>
          <p:cNvSpPr>
            <a:spLocks noChangeArrowheads="1"/>
          </p:cNvSpPr>
          <p:nvPr/>
        </p:nvSpPr>
        <p:spPr bwMode="auto">
          <a:xfrm>
            <a:off x="7969273" y="1566974"/>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重要人事任免事项</a:t>
            </a:r>
          </a:p>
        </p:txBody>
      </p:sp>
      <p:sp>
        <p:nvSpPr>
          <p:cNvPr id="55307" name="TextBox 37"/>
          <p:cNvSpPr>
            <a:spLocks noChangeArrowheads="1"/>
          </p:cNvSpPr>
          <p:nvPr/>
        </p:nvSpPr>
        <p:spPr bwMode="auto">
          <a:xfrm>
            <a:off x="8265795" y="2025015"/>
            <a:ext cx="2928620"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对企业资产规模、资本结构、盈利能力以及生产装备、技术状况等产生重要影响的项目的设立和安排。主要包括年度投资计划，融资、担保项目，期权、期货等金融衍生业务，重要设备和技术引进，采购大宗物资和购买服务，重大工程建设项目，以及其他重大项目安排事项。</a:t>
            </a:r>
          </a:p>
        </p:txBody>
      </p:sp>
      <p:sp>
        <p:nvSpPr>
          <p:cNvPr id="55308" name="矩形 38"/>
          <p:cNvSpPr>
            <a:spLocks noChangeArrowheads="1"/>
          </p:cNvSpPr>
          <p:nvPr/>
        </p:nvSpPr>
        <p:spPr bwMode="auto">
          <a:xfrm>
            <a:off x="7969273" y="4899666"/>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大额度资金运作事项</a:t>
            </a:r>
          </a:p>
        </p:txBody>
      </p:sp>
      <p:sp>
        <p:nvSpPr>
          <p:cNvPr id="55309" name="TextBox 39"/>
          <p:cNvSpPr>
            <a:spLocks noChangeArrowheads="1"/>
          </p:cNvSpPr>
          <p:nvPr/>
        </p:nvSpPr>
        <p:spPr bwMode="auto">
          <a:xfrm>
            <a:off x="8266430" y="3581400"/>
            <a:ext cx="2927985"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超过由企业或者履行国有资产出资人职责的机构所规定的企业领导人员有权调动、使用的资金限额的资金调动和使用。主要包括年度预算内大额度资金调动和使用，超预算的资金调动和使用，对外大额捐赠、赞助，以及其他大额度资金运作事项。</a:t>
            </a:r>
          </a:p>
        </p:txBody>
      </p:sp>
      <p:sp>
        <p:nvSpPr>
          <p:cNvPr id="55310" name="矩形 40"/>
          <p:cNvSpPr>
            <a:spLocks noChangeArrowheads="1"/>
          </p:cNvSpPr>
          <p:nvPr/>
        </p:nvSpPr>
        <p:spPr bwMode="auto">
          <a:xfrm>
            <a:off x="5333897" y="3169614"/>
            <a:ext cx="1583690" cy="514350"/>
          </a:xfrm>
          <a:prstGeom prst="rect">
            <a:avLst/>
          </a:prstGeom>
          <a:noFill/>
          <a:ln w="9525">
            <a:noFill/>
            <a:miter lim="800000"/>
          </a:ln>
        </p:spPr>
        <p:txBody>
          <a:bodyPr wrap="non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276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sym typeface="Arial" panose="020B0604020202020204" pitchFamily="34" charset="0"/>
              </a:rPr>
              <a:t>行为规范</a:t>
            </a:r>
          </a:p>
        </p:txBody>
      </p:sp>
      <p:grpSp>
        <p:nvGrpSpPr>
          <p:cNvPr id="55328" name="Group 32"/>
          <p:cNvGrpSpPr/>
          <p:nvPr/>
        </p:nvGrpSpPr>
        <p:grpSpPr bwMode="auto">
          <a:xfrm>
            <a:off x="4996925" y="2124414"/>
            <a:ext cx="2168043" cy="722681"/>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0">
                  <a:srgbClr val="14CD68"/>
                </a:gs>
                <a:gs pos="100000">
                  <a:srgbClr val="0B6E38"/>
                </a:gs>
              </a:gsLst>
              <a:lin ang="5400000" scaled="0"/>
            </a:gradFill>
            <a:ln w="9525">
              <a:noFill/>
              <a:miter lim="800000"/>
            </a:ln>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387" name="Rectangle 37"/>
            <p:cNvSpPr>
              <a:spLocks noChangeArrowheads="1"/>
            </p:cNvSpPr>
            <p:nvPr/>
          </p:nvSpPr>
          <p:spPr bwMode="auto">
            <a:xfrm>
              <a:off x="2823" y="1280"/>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tabLst/>
                <a:defRPr/>
              </a:pPr>
              <a:r>
                <a:rPr kumimoji="0" lang="zh-CN" altLang="en-US"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sym typeface="Arial" panose="020B0604020202020204" pitchFamily="34" charset="0"/>
                </a:rPr>
                <a:t>廉洁</a:t>
              </a:r>
            </a:p>
          </p:txBody>
        </p:sp>
      </p:grpSp>
      <p:grpSp>
        <p:nvGrpSpPr>
          <p:cNvPr id="55329" name="Group 33"/>
          <p:cNvGrpSpPr/>
          <p:nvPr/>
        </p:nvGrpSpPr>
        <p:grpSpPr bwMode="auto">
          <a:xfrm>
            <a:off x="4996925" y="4021699"/>
            <a:ext cx="2168043" cy="722680"/>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0">
                  <a:srgbClr val="14CD68"/>
                </a:gs>
                <a:gs pos="100000">
                  <a:srgbClr val="0B6E38"/>
                </a:gs>
              </a:gsLst>
              <a:lin ang="5400000" scaled="0"/>
            </a:gradFill>
            <a:ln w="9525">
              <a:noFill/>
              <a:miter lim="800000"/>
            </a:ln>
          </p:spPr>
          <p:txBody>
            <a:bodyPr rot="10800000"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385" name="Rectangle 38"/>
            <p:cNvSpPr>
              <a:spLocks noChangeArrowheads="1"/>
            </p:cNvSpPr>
            <p:nvPr/>
          </p:nvSpPr>
          <p:spPr bwMode="auto">
            <a:xfrm>
              <a:off x="2823" y="2232"/>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tabLst/>
                <a:defRPr/>
              </a:pPr>
              <a:r>
                <a:rPr kumimoji="0" lang="zh-CN" altLang="en-US"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sym typeface="Arial" panose="020B0604020202020204" pitchFamily="34" charset="0"/>
                </a:rPr>
                <a:t>从业</a:t>
              </a:r>
            </a:p>
          </p:txBody>
        </p:sp>
      </p:grpSp>
    </p:spTree>
    <p:extLst>
      <p:ext uri="{BB962C8B-B14F-4D97-AF65-F5344CB8AC3E}">
        <p14:creationId xmlns:p14="http://schemas.microsoft.com/office/powerpoint/2010/main" val="132511852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299" grpId="0" bldLvl="0" animBg="1"/>
      <p:bldP spid="55300" grpId="0"/>
      <p:bldP spid="55301" grpId="0"/>
      <p:bldP spid="55303" grpId="0"/>
      <p:bldP spid="55304" grpId="0"/>
      <p:bldP spid="55306" grpId="0"/>
      <p:bldP spid="55307" grpId="0"/>
      <p:bldP spid="55308" grpId="0"/>
      <p:bldP spid="55309" grpId="0"/>
      <p:bldP spid="553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0182" name="内容占位符 2"/>
          <p:cNvSpPr>
            <a:spLocks noGrp="1"/>
          </p:cNvSpPr>
          <p:nvPr>
            <p:ph type="subTitle" idx="4294967295"/>
          </p:nvPr>
        </p:nvSpPr>
        <p:spPr>
          <a:xfrm>
            <a:off x="2817813" y="2036763"/>
            <a:ext cx="9374187" cy="403225"/>
          </a:xfrm>
          <a:prstGeom prst="rect">
            <a:avLst/>
          </a:prstGeom>
        </p:spPr>
        <p:txBody>
          <a:bodyPr vert="horz" wrap="square" lIns="91440" tIns="45720" rIns="91440" bIns="45720" anchor="t"/>
          <a:lstStyle/>
          <a:p>
            <a:pPr marL="0" indent="0" algn="just" eaLnBrk="1" hangingPunct="1">
              <a:buNone/>
            </a:pPr>
            <a:r>
              <a:rPr lang="zh-CN" altLang="en-US" sz="1800" b="1" dirty="0">
                <a:latin typeface="楷体" panose="02010609060101010101" pitchFamily="49" charset="-122"/>
                <a:ea typeface="楷体" panose="02010609060101010101" pitchFamily="49" charset="-122"/>
                <a:cs typeface="+mn-cs"/>
              </a:rPr>
              <a:t>要坚持集体决策原则。</a:t>
            </a:r>
            <a:r>
              <a:rPr lang="zh-CN" altLang="en-US" sz="1800" dirty="0">
                <a:latin typeface="楷体" panose="02010609060101010101" pitchFamily="49" charset="-122"/>
                <a:ea typeface="楷体" panose="02010609060101010101" pitchFamily="49" charset="-122"/>
                <a:cs typeface="+mn-cs"/>
              </a:rPr>
              <a:t>要明确“三重一大”决策范围。要明确“三重一大”决策程序与要求。</a:t>
            </a:r>
          </a:p>
        </p:txBody>
      </p:sp>
      <p:sp>
        <p:nvSpPr>
          <p:cNvPr id="50183" name="矩形 8"/>
          <p:cNvSpPr/>
          <p:nvPr/>
        </p:nvSpPr>
        <p:spPr>
          <a:xfrm>
            <a:off x="1485900" y="1225233"/>
            <a:ext cx="54451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0184" name="组合 9"/>
          <p:cNvGrpSpPr/>
          <p:nvPr/>
        </p:nvGrpSpPr>
        <p:grpSpPr>
          <a:xfrm>
            <a:off x="1109663" y="1225550"/>
            <a:ext cx="376237" cy="401638"/>
            <a:chOff x="-885400" y="1180425"/>
            <a:chExt cx="377074" cy="401474"/>
          </a:xfrm>
        </p:grpSpPr>
        <p:sp>
          <p:nvSpPr>
            <p:cNvPr id="50192"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0193"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0185" name="TextBox 3"/>
          <p:cNvSpPr txBox="1"/>
          <p:nvPr/>
        </p:nvSpPr>
        <p:spPr>
          <a:xfrm>
            <a:off x="1485900" y="1666240"/>
            <a:ext cx="70199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如何学习和执行“三重一大”决策制度？</a:t>
            </a:r>
          </a:p>
        </p:txBody>
      </p:sp>
      <p:sp>
        <p:nvSpPr>
          <p:cNvPr id="115737" name="AutoShape 25"/>
          <p:cNvSpPr>
            <a:spLocks noChangeArrowheads="1"/>
          </p:cNvSpPr>
          <p:nvPr/>
        </p:nvSpPr>
        <p:spPr bwMode="auto">
          <a:xfrm rot="-5400000">
            <a:off x="4060367" y="3280535"/>
            <a:ext cx="3300839" cy="1594676"/>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15738" name="AutoShape 26"/>
          <p:cNvSpPr>
            <a:spLocks noChangeArrowheads="1"/>
          </p:cNvSpPr>
          <p:nvPr/>
        </p:nvSpPr>
        <p:spPr bwMode="auto">
          <a:xfrm rot="-5400000">
            <a:off x="6422517" y="3291484"/>
            <a:ext cx="3298847" cy="1594676"/>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15733" name="AutoShape 21"/>
          <p:cNvSpPr>
            <a:spLocks noChangeArrowheads="1"/>
          </p:cNvSpPr>
          <p:nvPr/>
        </p:nvSpPr>
        <p:spPr bwMode="auto">
          <a:xfrm rot="-5400000">
            <a:off x="1684281" y="3301440"/>
            <a:ext cx="3300839" cy="1592684"/>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00371" name="文本框 21"/>
          <p:cNvSpPr txBox="1">
            <a:spLocks noChangeArrowheads="1"/>
          </p:cNvSpPr>
          <p:nvPr/>
        </p:nvSpPr>
        <p:spPr bwMode="auto">
          <a:xfrm>
            <a:off x="2640131" y="3310504"/>
            <a:ext cx="1387627" cy="129032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决策之前</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应认真调查研究，经过研究论证程序，充分吸收各方面意见，提前告知参与人员。</a:t>
            </a:r>
          </a:p>
        </p:txBody>
      </p:sp>
      <p:sp>
        <p:nvSpPr>
          <p:cNvPr id="100375" name="文本框 21"/>
          <p:cNvSpPr txBox="1">
            <a:spLocks noChangeArrowheads="1"/>
          </p:cNvSpPr>
          <p:nvPr/>
        </p:nvSpPr>
        <p:spPr bwMode="auto">
          <a:xfrm>
            <a:off x="5017145" y="2936489"/>
            <a:ext cx="1387627" cy="232156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决策之中</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党委（党组）、董事会、未设董事会的经理班子应当以会议的形式，对 “三重一大”事项作出集体决策。决策会议应符合规定人数，决策资料应当完整、详细记录并存档备查。</a:t>
            </a:r>
          </a:p>
        </p:txBody>
      </p:sp>
      <p:sp>
        <p:nvSpPr>
          <p:cNvPr id="100376" name="文本框 21"/>
          <p:cNvSpPr txBox="1">
            <a:spLocks noChangeArrowheads="1"/>
          </p:cNvSpPr>
          <p:nvPr/>
        </p:nvSpPr>
        <p:spPr bwMode="auto">
          <a:xfrm>
            <a:off x="7377784" y="3153024"/>
            <a:ext cx="1387627" cy="1890395"/>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决策之后</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企业应及时向履行国有资产出资人职责的机构报告有关决策情况；企业负责人应当按照分工组织实施，并明确落实部门和责任人。</a:t>
            </a:r>
          </a:p>
        </p:txBody>
      </p:sp>
    </p:spTree>
    <p:extLst>
      <p:ext uri="{BB962C8B-B14F-4D97-AF65-F5344CB8AC3E}">
        <p14:creationId xmlns:p14="http://schemas.microsoft.com/office/powerpoint/2010/main" val="19769201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182">
                                            <p:txEl>
                                              <p:pRg st="0" end="0"/>
                                            </p:txEl>
                                          </p:spTgt>
                                        </p:tgtEl>
                                        <p:attrNameLst>
                                          <p:attrName>style.visibility</p:attrName>
                                        </p:attrNameLst>
                                      </p:cBhvr>
                                      <p:to>
                                        <p:strVal val="visible"/>
                                      </p:to>
                                    </p:set>
                                    <p:animEffect transition="in" filter="wipe(up)">
                                      <p:cBhvr>
                                        <p:cTn id="7" dur="500"/>
                                        <p:tgtEl>
                                          <p:spTgt spid="50182">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0183"/>
                                        </p:tgtEl>
                                        <p:attrNameLst>
                                          <p:attrName>style.visibility</p:attrName>
                                        </p:attrNameLst>
                                      </p:cBhvr>
                                      <p:to>
                                        <p:strVal val="visible"/>
                                      </p:to>
                                    </p:set>
                                    <p:animEffect transition="in" filter="wipe(up)">
                                      <p:cBhvr>
                                        <p:cTn id="10" dur="500"/>
                                        <p:tgtEl>
                                          <p:spTgt spid="50183"/>
                                        </p:tgtEl>
                                      </p:cBhvr>
                                    </p:animEffect>
                                  </p:childTnLst>
                                </p:cTn>
                              </p:par>
                              <p:par>
                                <p:cTn id="11" presetID="22" presetClass="entr" presetSubtype="1" fill="hold" nodeType="withEffect">
                                  <p:stCondLst>
                                    <p:cond delay="0"/>
                                  </p:stCondLst>
                                  <p:childTnLst>
                                    <p:set>
                                      <p:cBhvr>
                                        <p:cTn id="12" dur="1" fill="hold">
                                          <p:stCondLst>
                                            <p:cond delay="0"/>
                                          </p:stCondLst>
                                        </p:cTn>
                                        <p:tgtEl>
                                          <p:spTgt spid="50184"/>
                                        </p:tgtEl>
                                        <p:attrNameLst>
                                          <p:attrName>style.visibility</p:attrName>
                                        </p:attrNameLst>
                                      </p:cBhvr>
                                      <p:to>
                                        <p:strVal val="visible"/>
                                      </p:to>
                                    </p:set>
                                    <p:animEffect transition="in" filter="wipe(up)">
                                      <p:cBhvr>
                                        <p:cTn id="13" dur="500"/>
                                        <p:tgtEl>
                                          <p:spTgt spid="5018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0185"/>
                                        </p:tgtEl>
                                        <p:attrNameLst>
                                          <p:attrName>style.visibility</p:attrName>
                                        </p:attrNameLst>
                                      </p:cBhvr>
                                      <p:to>
                                        <p:strVal val="visible"/>
                                      </p:to>
                                    </p:set>
                                    <p:animEffect transition="in" filter="wipe(up)">
                                      <p:cBhvr>
                                        <p:cTn id="16" dur="500"/>
                                        <p:tgtEl>
                                          <p:spTgt spid="50185"/>
                                        </p:tgtEl>
                                      </p:cBhvr>
                                    </p:animEffect>
                                  </p:childTnLst>
                                </p:cTn>
                              </p:par>
                            </p:childTnLst>
                          </p:cTn>
                        </p:par>
                        <p:par>
                          <p:cTn id="17" fill="hold">
                            <p:stCondLst>
                              <p:cond delay="500"/>
                            </p:stCondLst>
                            <p:childTnLst>
                              <p:par>
                                <p:cTn id="18" presetID="29" presetClass="entr" presetSubtype="0" fill="hold" nodeType="afterEffect">
                                  <p:stCondLst>
                                    <p:cond delay="0"/>
                                  </p:stCondLst>
                                  <p:childTnLst>
                                    <p:set>
                                      <p:cBhvr>
                                        <p:cTn id="19" dur="1" fill="hold">
                                          <p:stCondLst>
                                            <p:cond delay="0"/>
                                          </p:stCondLst>
                                        </p:cTn>
                                        <p:tgtEl>
                                          <p:spTgt spid="115733"/>
                                        </p:tgtEl>
                                        <p:attrNameLst>
                                          <p:attrName>style.visibility</p:attrName>
                                        </p:attrNameLst>
                                      </p:cBhvr>
                                      <p:to>
                                        <p:strVal val="visible"/>
                                      </p:to>
                                    </p:set>
                                    <p:anim calcmode="lin" valueType="num">
                                      <p:cBhvr>
                                        <p:cTn id="20" dur="1000" fill="hold"/>
                                        <p:tgtEl>
                                          <p:spTgt spid="115733"/>
                                        </p:tgtEl>
                                        <p:attrNameLst>
                                          <p:attrName>ppt_x</p:attrName>
                                        </p:attrNameLst>
                                      </p:cBhvr>
                                      <p:tavLst>
                                        <p:tav tm="0">
                                          <p:val>
                                            <p:strVal val="#ppt_x-.2"/>
                                          </p:val>
                                        </p:tav>
                                        <p:tav tm="100000">
                                          <p:val>
                                            <p:strVal val="#ppt_x"/>
                                          </p:val>
                                        </p:tav>
                                      </p:tavLst>
                                    </p:anim>
                                    <p:anim calcmode="lin" valueType="num">
                                      <p:cBhvr>
                                        <p:cTn id="21"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15733"/>
                                        </p:tgtEl>
                                      </p:cBhvr>
                                    </p:animEffect>
                                  </p:childTnLst>
                                </p:cTn>
                              </p:par>
                            </p:childTnLst>
                          </p:cTn>
                        </p:par>
                        <p:par>
                          <p:cTn id="23" fill="hold">
                            <p:stCondLst>
                              <p:cond delay="1500"/>
                            </p:stCondLst>
                            <p:childTnLst>
                              <p:par>
                                <p:cTn id="24" presetID="29" presetClass="entr" presetSubtype="0" fill="hold" nodeType="afterEffect">
                                  <p:stCondLst>
                                    <p:cond delay="0"/>
                                  </p:stCondLst>
                                  <p:childTnLst>
                                    <p:set>
                                      <p:cBhvr>
                                        <p:cTn id="25" dur="1" fill="hold">
                                          <p:stCondLst>
                                            <p:cond delay="0"/>
                                          </p:stCondLst>
                                        </p:cTn>
                                        <p:tgtEl>
                                          <p:spTgt spid="115737"/>
                                        </p:tgtEl>
                                        <p:attrNameLst>
                                          <p:attrName>style.visibility</p:attrName>
                                        </p:attrNameLst>
                                      </p:cBhvr>
                                      <p:to>
                                        <p:strVal val="visible"/>
                                      </p:to>
                                    </p:set>
                                    <p:anim calcmode="lin" valueType="num">
                                      <p:cBhvr>
                                        <p:cTn id="26" dur="500" fill="hold"/>
                                        <p:tgtEl>
                                          <p:spTgt spid="115737"/>
                                        </p:tgtEl>
                                        <p:attrNameLst>
                                          <p:attrName>ppt_x</p:attrName>
                                        </p:attrNameLst>
                                      </p:cBhvr>
                                      <p:tavLst>
                                        <p:tav tm="0">
                                          <p:val>
                                            <p:strVal val="#ppt_x-.2"/>
                                          </p:val>
                                        </p:tav>
                                        <p:tav tm="100000">
                                          <p:val>
                                            <p:strVal val="#ppt_x"/>
                                          </p:val>
                                        </p:tav>
                                      </p:tavLst>
                                    </p:anim>
                                    <p:anim calcmode="lin" valueType="num">
                                      <p:cBhvr>
                                        <p:cTn id="27"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28" dur="500"/>
                                        <p:tgtEl>
                                          <p:spTgt spid="115737"/>
                                        </p:tgtEl>
                                      </p:cBhvr>
                                    </p:animEffect>
                                  </p:childTnLst>
                                </p:cTn>
                              </p:par>
                            </p:childTnLst>
                          </p:cTn>
                        </p:par>
                        <p:par>
                          <p:cTn id="29" fill="hold">
                            <p:stCondLst>
                              <p:cond delay="2000"/>
                            </p:stCondLst>
                            <p:childTnLst>
                              <p:par>
                                <p:cTn id="30" presetID="29" presetClass="entr" presetSubtype="0" fill="hold" nodeType="afterEffect">
                                  <p:stCondLst>
                                    <p:cond delay="0"/>
                                  </p:stCondLst>
                                  <p:childTnLst>
                                    <p:set>
                                      <p:cBhvr>
                                        <p:cTn id="31" dur="1" fill="hold">
                                          <p:stCondLst>
                                            <p:cond delay="0"/>
                                          </p:stCondLst>
                                        </p:cTn>
                                        <p:tgtEl>
                                          <p:spTgt spid="115738"/>
                                        </p:tgtEl>
                                        <p:attrNameLst>
                                          <p:attrName>style.visibility</p:attrName>
                                        </p:attrNameLst>
                                      </p:cBhvr>
                                      <p:to>
                                        <p:strVal val="visible"/>
                                      </p:to>
                                    </p:set>
                                    <p:anim calcmode="lin" valueType="num">
                                      <p:cBhvr>
                                        <p:cTn id="32" dur="500" fill="hold"/>
                                        <p:tgtEl>
                                          <p:spTgt spid="115738"/>
                                        </p:tgtEl>
                                        <p:attrNameLst>
                                          <p:attrName>ppt_x</p:attrName>
                                        </p:attrNameLst>
                                      </p:cBhvr>
                                      <p:tavLst>
                                        <p:tav tm="0">
                                          <p:val>
                                            <p:strVal val="#ppt_x-.2"/>
                                          </p:val>
                                        </p:tav>
                                        <p:tav tm="100000">
                                          <p:val>
                                            <p:strVal val="#ppt_x"/>
                                          </p:val>
                                        </p:tav>
                                      </p:tavLst>
                                    </p:anim>
                                    <p:anim calcmode="lin" valueType="num">
                                      <p:cBhvr>
                                        <p:cTn id="33"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34" dur="500"/>
                                        <p:tgtEl>
                                          <p:spTgt spid="115738"/>
                                        </p:tgtEl>
                                      </p:cBhvr>
                                    </p:animEffect>
                                  </p:childTnLst>
                                </p:cTn>
                              </p:par>
                            </p:childTnLst>
                          </p:cTn>
                        </p:par>
                        <p:par>
                          <p:cTn id="35" fill="hold">
                            <p:stCondLst>
                              <p:cond delay="2500"/>
                            </p:stCondLst>
                            <p:childTnLst>
                              <p:par>
                                <p:cTn id="36" presetID="55" presetClass="entr" presetSubtype="0" fill="hold" grpId="0" nodeType="afterEffect">
                                  <p:stCondLst>
                                    <p:cond delay="0"/>
                                  </p:stCondLst>
                                  <p:childTnLst>
                                    <p:set>
                                      <p:cBhvr>
                                        <p:cTn id="37" dur="1" fill="hold">
                                          <p:stCondLst>
                                            <p:cond delay="0"/>
                                          </p:stCondLst>
                                        </p:cTn>
                                        <p:tgtEl>
                                          <p:spTgt spid="100371"/>
                                        </p:tgtEl>
                                        <p:attrNameLst>
                                          <p:attrName>style.visibility</p:attrName>
                                        </p:attrNameLst>
                                      </p:cBhvr>
                                      <p:to>
                                        <p:strVal val="visible"/>
                                      </p:to>
                                    </p:set>
                                    <p:anim calcmode="lin" valueType="num">
                                      <p:cBhvr>
                                        <p:cTn id="38" dur="500" fill="hold"/>
                                        <p:tgtEl>
                                          <p:spTgt spid="100371"/>
                                        </p:tgtEl>
                                        <p:attrNameLst>
                                          <p:attrName>ppt_w</p:attrName>
                                        </p:attrNameLst>
                                      </p:cBhvr>
                                      <p:tavLst>
                                        <p:tav tm="0">
                                          <p:val>
                                            <p:strVal val="#ppt_w*0.70"/>
                                          </p:val>
                                        </p:tav>
                                        <p:tav tm="100000">
                                          <p:val>
                                            <p:strVal val="#ppt_w"/>
                                          </p:val>
                                        </p:tav>
                                      </p:tavLst>
                                    </p:anim>
                                    <p:anim calcmode="lin" valueType="num">
                                      <p:cBhvr>
                                        <p:cTn id="39" dur="500" fill="hold"/>
                                        <p:tgtEl>
                                          <p:spTgt spid="100371"/>
                                        </p:tgtEl>
                                        <p:attrNameLst>
                                          <p:attrName>ppt_h</p:attrName>
                                        </p:attrNameLst>
                                      </p:cBhvr>
                                      <p:tavLst>
                                        <p:tav tm="0">
                                          <p:val>
                                            <p:strVal val="#ppt_h"/>
                                          </p:val>
                                        </p:tav>
                                        <p:tav tm="100000">
                                          <p:val>
                                            <p:strVal val="#ppt_h"/>
                                          </p:val>
                                        </p:tav>
                                      </p:tavLst>
                                    </p:anim>
                                    <p:animEffect transition="in" filter="fade">
                                      <p:cBhvr>
                                        <p:cTn id="40" dur="500"/>
                                        <p:tgtEl>
                                          <p:spTgt spid="100371"/>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00375"/>
                                        </p:tgtEl>
                                        <p:attrNameLst>
                                          <p:attrName>style.visibility</p:attrName>
                                        </p:attrNameLst>
                                      </p:cBhvr>
                                      <p:to>
                                        <p:strVal val="visible"/>
                                      </p:to>
                                    </p:set>
                                    <p:anim calcmode="lin" valueType="num">
                                      <p:cBhvr>
                                        <p:cTn id="43" dur="500" fill="hold"/>
                                        <p:tgtEl>
                                          <p:spTgt spid="100375"/>
                                        </p:tgtEl>
                                        <p:attrNameLst>
                                          <p:attrName>ppt_w</p:attrName>
                                        </p:attrNameLst>
                                      </p:cBhvr>
                                      <p:tavLst>
                                        <p:tav tm="0">
                                          <p:val>
                                            <p:strVal val="#ppt_w*0.70"/>
                                          </p:val>
                                        </p:tav>
                                        <p:tav tm="100000">
                                          <p:val>
                                            <p:strVal val="#ppt_w"/>
                                          </p:val>
                                        </p:tav>
                                      </p:tavLst>
                                    </p:anim>
                                    <p:anim calcmode="lin" valueType="num">
                                      <p:cBhvr>
                                        <p:cTn id="44" dur="500" fill="hold"/>
                                        <p:tgtEl>
                                          <p:spTgt spid="100375"/>
                                        </p:tgtEl>
                                        <p:attrNameLst>
                                          <p:attrName>ppt_h</p:attrName>
                                        </p:attrNameLst>
                                      </p:cBhvr>
                                      <p:tavLst>
                                        <p:tav tm="0">
                                          <p:val>
                                            <p:strVal val="#ppt_h"/>
                                          </p:val>
                                        </p:tav>
                                        <p:tav tm="100000">
                                          <p:val>
                                            <p:strVal val="#ppt_h"/>
                                          </p:val>
                                        </p:tav>
                                      </p:tavLst>
                                    </p:anim>
                                    <p:animEffect transition="in" filter="fade">
                                      <p:cBhvr>
                                        <p:cTn id="45" dur="500"/>
                                        <p:tgtEl>
                                          <p:spTgt spid="10037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00376"/>
                                        </p:tgtEl>
                                        <p:attrNameLst>
                                          <p:attrName>style.visibility</p:attrName>
                                        </p:attrNameLst>
                                      </p:cBhvr>
                                      <p:to>
                                        <p:strVal val="visible"/>
                                      </p:to>
                                    </p:set>
                                    <p:anim calcmode="lin" valueType="num">
                                      <p:cBhvr>
                                        <p:cTn id="48" dur="500" fill="hold"/>
                                        <p:tgtEl>
                                          <p:spTgt spid="100376"/>
                                        </p:tgtEl>
                                        <p:attrNameLst>
                                          <p:attrName>ppt_w</p:attrName>
                                        </p:attrNameLst>
                                      </p:cBhvr>
                                      <p:tavLst>
                                        <p:tav tm="0">
                                          <p:val>
                                            <p:strVal val="#ppt_w*0.70"/>
                                          </p:val>
                                        </p:tav>
                                        <p:tav tm="100000">
                                          <p:val>
                                            <p:strVal val="#ppt_w"/>
                                          </p:val>
                                        </p:tav>
                                      </p:tavLst>
                                    </p:anim>
                                    <p:anim calcmode="lin" valueType="num">
                                      <p:cBhvr>
                                        <p:cTn id="49" dur="500" fill="hold"/>
                                        <p:tgtEl>
                                          <p:spTgt spid="100376"/>
                                        </p:tgtEl>
                                        <p:attrNameLst>
                                          <p:attrName>ppt_h</p:attrName>
                                        </p:attrNameLst>
                                      </p:cBhvr>
                                      <p:tavLst>
                                        <p:tav tm="0">
                                          <p:val>
                                            <p:strVal val="#ppt_h"/>
                                          </p:val>
                                        </p:tav>
                                        <p:tav tm="100000">
                                          <p:val>
                                            <p:strVal val="#ppt_h"/>
                                          </p:val>
                                        </p:tav>
                                      </p:tavLst>
                                    </p:anim>
                                    <p:animEffect transition="in" filter="fade">
                                      <p:cBhvr>
                                        <p:cTn id="50" dur="500"/>
                                        <p:tgtEl>
                                          <p:spTgt spid="100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build="p"/>
      <p:bldP spid="50183" grpId="0"/>
      <p:bldP spid="50185" grpId="0"/>
      <p:bldP spid="100371" grpId="0"/>
      <p:bldP spid="100375" grpId="0"/>
      <p:bldP spid="1003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2230" name="矩形 7"/>
          <p:cNvSpPr/>
          <p:nvPr/>
        </p:nvSpPr>
        <p:spPr>
          <a:xfrm>
            <a:off x="1100455" y="2860675"/>
            <a:ext cx="3175000"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31" name="矩形 8"/>
          <p:cNvSpPr/>
          <p:nvPr/>
        </p:nvSpPr>
        <p:spPr>
          <a:xfrm>
            <a:off x="1444625" y="103505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2232" name="组合 9"/>
          <p:cNvGrpSpPr/>
          <p:nvPr/>
        </p:nvGrpSpPr>
        <p:grpSpPr>
          <a:xfrm>
            <a:off x="1109663" y="1074738"/>
            <a:ext cx="376237" cy="401637"/>
            <a:chOff x="-885400" y="1180425"/>
            <a:chExt cx="377074" cy="401474"/>
          </a:xfrm>
        </p:grpSpPr>
        <p:sp>
          <p:nvSpPr>
            <p:cNvPr id="52263"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2264"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1</a:t>
              </a:r>
            </a:p>
          </p:txBody>
        </p:sp>
      </p:grpSp>
      <p:sp>
        <p:nvSpPr>
          <p:cNvPr id="52233" name="TextBox 3"/>
          <p:cNvSpPr txBox="1"/>
          <p:nvPr/>
        </p:nvSpPr>
        <p:spPr>
          <a:xfrm>
            <a:off x="984250" y="1720850"/>
            <a:ext cx="70199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推进贯彻执行“三重一大”决策制度的对策</a:t>
            </a:r>
          </a:p>
        </p:txBody>
      </p:sp>
      <p:grpSp>
        <p:nvGrpSpPr>
          <p:cNvPr id="52234" name="组合 13"/>
          <p:cNvGrpSpPr/>
          <p:nvPr/>
        </p:nvGrpSpPr>
        <p:grpSpPr>
          <a:xfrm>
            <a:off x="1100138" y="2259013"/>
            <a:ext cx="3173412" cy="601662"/>
            <a:chOff x="1099372" y="2090387"/>
            <a:chExt cx="3173436" cy="601602"/>
          </a:xfrm>
        </p:grpSpPr>
        <p:sp>
          <p:nvSpPr>
            <p:cNvPr id="52261" name="矩形: 圆角 14"/>
            <p:cNvSpPr/>
            <p:nvPr/>
          </p:nvSpPr>
          <p:spPr>
            <a:xfrm>
              <a:off x="1099372" y="2090387"/>
              <a:ext cx="3173436"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62" name="矩形 15"/>
            <p:cNvSpPr/>
            <p:nvPr/>
          </p:nvSpPr>
          <p:spPr>
            <a:xfrm>
              <a:off x="1552628"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打牢两项基础</a:t>
              </a:r>
            </a:p>
          </p:txBody>
        </p:sp>
      </p:grpSp>
      <p:sp>
        <p:nvSpPr>
          <p:cNvPr id="52235" name="矩形 16"/>
          <p:cNvSpPr/>
          <p:nvPr/>
        </p:nvSpPr>
        <p:spPr>
          <a:xfrm>
            <a:off x="1209675" y="3114675"/>
            <a:ext cx="3049588" cy="70167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提高思想认识 走出误区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加强制度执行的监督制约 </a:t>
            </a:r>
          </a:p>
        </p:txBody>
      </p:sp>
      <p:sp>
        <p:nvSpPr>
          <p:cNvPr id="52236" name="矩形 17"/>
          <p:cNvSpPr/>
          <p:nvPr/>
        </p:nvSpPr>
        <p:spPr>
          <a:xfrm>
            <a:off x="4483100" y="2860675"/>
            <a:ext cx="352615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52237" name="组合 18"/>
          <p:cNvGrpSpPr/>
          <p:nvPr/>
        </p:nvGrpSpPr>
        <p:grpSpPr>
          <a:xfrm>
            <a:off x="4483100" y="2259013"/>
            <a:ext cx="3524250" cy="601662"/>
            <a:chOff x="4482732" y="2090387"/>
            <a:chExt cx="3523854" cy="601602"/>
          </a:xfrm>
        </p:grpSpPr>
        <p:sp>
          <p:nvSpPr>
            <p:cNvPr id="52259" name="矩形: 圆角 19"/>
            <p:cNvSpPr/>
            <p:nvPr/>
          </p:nvSpPr>
          <p:spPr>
            <a:xfrm>
              <a:off x="4482732" y="2090387"/>
              <a:ext cx="3523854"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60" name="矩形 20"/>
            <p:cNvSpPr/>
            <p:nvPr/>
          </p:nvSpPr>
          <p:spPr>
            <a:xfrm>
              <a:off x="5111197"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落实三个程序</a:t>
              </a:r>
            </a:p>
          </p:txBody>
        </p:sp>
      </p:grpSp>
      <p:sp>
        <p:nvSpPr>
          <p:cNvPr id="52238" name="矩形 21"/>
          <p:cNvSpPr/>
          <p:nvPr/>
        </p:nvSpPr>
        <p:spPr>
          <a:xfrm>
            <a:off x="8267700" y="2860675"/>
            <a:ext cx="317690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52239" name="组合 23"/>
          <p:cNvGrpSpPr/>
          <p:nvPr/>
        </p:nvGrpSpPr>
        <p:grpSpPr>
          <a:xfrm>
            <a:off x="8267700" y="2259013"/>
            <a:ext cx="3175000" cy="601662"/>
            <a:chOff x="8268488" y="2090387"/>
            <a:chExt cx="3173436" cy="601602"/>
          </a:xfrm>
        </p:grpSpPr>
        <p:sp>
          <p:nvSpPr>
            <p:cNvPr id="52257" name="矩形: 圆角 24"/>
            <p:cNvSpPr/>
            <p:nvPr/>
          </p:nvSpPr>
          <p:spPr>
            <a:xfrm>
              <a:off x="8268488" y="2090387"/>
              <a:ext cx="3173436"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8" name="矩形 25"/>
            <p:cNvSpPr/>
            <p:nvPr/>
          </p:nvSpPr>
          <p:spPr>
            <a:xfrm>
              <a:off x="8721744"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突出三个关键</a:t>
              </a:r>
            </a:p>
          </p:txBody>
        </p:sp>
      </p:grpSp>
      <p:sp>
        <p:nvSpPr>
          <p:cNvPr id="52240" name="矩形 26"/>
          <p:cNvSpPr/>
          <p:nvPr/>
        </p:nvSpPr>
        <p:spPr>
          <a:xfrm>
            <a:off x="4633913" y="3005138"/>
            <a:ext cx="3316287" cy="1033462"/>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决策前要充分做好调查论证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决策中要积极建言集思广益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决策后要明确责任分工落实</a:t>
            </a:r>
          </a:p>
        </p:txBody>
      </p:sp>
      <p:sp>
        <p:nvSpPr>
          <p:cNvPr id="52241" name="矩形 27"/>
          <p:cNvSpPr/>
          <p:nvPr/>
        </p:nvSpPr>
        <p:spPr>
          <a:xfrm>
            <a:off x="8366125" y="3005138"/>
            <a:ext cx="3049588" cy="1033462"/>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建立健全相关配套制度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科学界定范围与标准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严格规范民主决策程序 </a:t>
            </a:r>
          </a:p>
        </p:txBody>
      </p:sp>
      <p:sp>
        <p:nvSpPr>
          <p:cNvPr id="52242" name="TextBox 3"/>
          <p:cNvSpPr txBox="1"/>
          <p:nvPr/>
        </p:nvSpPr>
        <p:spPr>
          <a:xfrm>
            <a:off x="832168" y="4301173"/>
            <a:ext cx="7021512" cy="36830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“三重一大”决策流程</a:t>
            </a:r>
          </a:p>
        </p:txBody>
      </p:sp>
      <p:sp>
        <p:nvSpPr>
          <p:cNvPr id="52243" name="Oval 6"/>
          <p:cNvSpPr/>
          <p:nvPr/>
        </p:nvSpPr>
        <p:spPr>
          <a:xfrm>
            <a:off x="3209925" y="4685030"/>
            <a:ext cx="1125538"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4" name="Oval 7"/>
          <p:cNvSpPr/>
          <p:nvPr/>
        </p:nvSpPr>
        <p:spPr>
          <a:xfrm>
            <a:off x="4847908"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5" name="Oval 8"/>
          <p:cNvSpPr/>
          <p:nvPr/>
        </p:nvSpPr>
        <p:spPr>
          <a:xfrm>
            <a:off x="6481445" y="4685030"/>
            <a:ext cx="1125538"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6" name="Freeform 15"/>
          <p:cNvSpPr/>
          <p:nvPr/>
        </p:nvSpPr>
        <p:spPr>
          <a:xfrm>
            <a:off x="4483100"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7" name="Freeform 16"/>
          <p:cNvSpPr/>
          <p:nvPr/>
        </p:nvSpPr>
        <p:spPr>
          <a:xfrm>
            <a:off x="6146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8" name="Oval 6"/>
          <p:cNvSpPr/>
          <p:nvPr/>
        </p:nvSpPr>
        <p:spPr>
          <a:xfrm>
            <a:off x="1490663"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9" name="Freeform 15"/>
          <p:cNvSpPr/>
          <p:nvPr/>
        </p:nvSpPr>
        <p:spPr>
          <a:xfrm>
            <a:off x="2763838"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0" name="矩形 37"/>
          <p:cNvSpPr/>
          <p:nvPr/>
        </p:nvSpPr>
        <p:spPr>
          <a:xfrm>
            <a:off x="1641475"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会前调研</a:t>
            </a:r>
          </a:p>
        </p:txBody>
      </p:sp>
      <p:sp>
        <p:nvSpPr>
          <p:cNvPr id="52251" name="矩形 38"/>
          <p:cNvSpPr/>
          <p:nvPr/>
        </p:nvSpPr>
        <p:spPr>
          <a:xfrm>
            <a:off x="3349625" y="4829493"/>
            <a:ext cx="846138"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会议讨论</a:t>
            </a:r>
          </a:p>
        </p:txBody>
      </p:sp>
      <p:sp>
        <p:nvSpPr>
          <p:cNvPr id="52252" name="矩形 39"/>
          <p:cNvSpPr/>
          <p:nvPr/>
        </p:nvSpPr>
        <p:spPr>
          <a:xfrm>
            <a:off x="4986338"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投票表决</a:t>
            </a:r>
          </a:p>
        </p:txBody>
      </p:sp>
      <p:sp>
        <p:nvSpPr>
          <p:cNvPr id="52253" name="矩形 40"/>
          <p:cNvSpPr/>
          <p:nvPr/>
        </p:nvSpPr>
        <p:spPr>
          <a:xfrm>
            <a:off x="6651625"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结果裁定</a:t>
            </a:r>
          </a:p>
        </p:txBody>
      </p:sp>
      <p:sp>
        <p:nvSpPr>
          <p:cNvPr id="52254" name="Oval 8"/>
          <p:cNvSpPr/>
          <p:nvPr/>
        </p:nvSpPr>
        <p:spPr>
          <a:xfrm>
            <a:off x="8134033"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5" name="Freeform 16"/>
          <p:cNvSpPr/>
          <p:nvPr/>
        </p:nvSpPr>
        <p:spPr>
          <a:xfrm>
            <a:off x="7797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6" name="矩形 43"/>
          <p:cNvSpPr/>
          <p:nvPr/>
        </p:nvSpPr>
        <p:spPr>
          <a:xfrm>
            <a:off x="8267700"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公示落实</a:t>
            </a:r>
          </a:p>
        </p:txBody>
      </p:sp>
    </p:spTree>
    <p:extLst>
      <p:ext uri="{BB962C8B-B14F-4D97-AF65-F5344CB8AC3E}">
        <p14:creationId xmlns:p14="http://schemas.microsoft.com/office/powerpoint/2010/main" val="190913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2230"/>
                                        </p:tgtEl>
                                        <p:attrNameLst>
                                          <p:attrName>style.visibility</p:attrName>
                                        </p:attrNameLst>
                                      </p:cBhvr>
                                      <p:to>
                                        <p:strVal val="visible"/>
                                      </p:to>
                                    </p:set>
                                    <p:animEffect transition="in" filter="fade">
                                      <p:cBhvr>
                                        <p:cTn id="7" dur="1000"/>
                                        <p:tgtEl>
                                          <p:spTgt spid="52230"/>
                                        </p:tgtEl>
                                      </p:cBhvr>
                                    </p:animEffect>
                                    <p:anim calcmode="lin" valueType="num">
                                      <p:cBhvr>
                                        <p:cTn id="8" dur="1000" fill="hold"/>
                                        <p:tgtEl>
                                          <p:spTgt spid="52230"/>
                                        </p:tgtEl>
                                        <p:attrNameLst>
                                          <p:attrName>ppt_x</p:attrName>
                                        </p:attrNameLst>
                                      </p:cBhvr>
                                      <p:tavLst>
                                        <p:tav tm="0">
                                          <p:val>
                                            <p:strVal val="#ppt_x"/>
                                          </p:val>
                                        </p:tav>
                                        <p:tav tm="100000">
                                          <p:val>
                                            <p:strVal val="#ppt_x"/>
                                          </p:val>
                                        </p:tav>
                                      </p:tavLst>
                                    </p:anim>
                                    <p:anim calcmode="lin" valueType="num">
                                      <p:cBhvr>
                                        <p:cTn id="9" dur="1000" fill="hold"/>
                                        <p:tgtEl>
                                          <p:spTgt spid="522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231"/>
                                        </p:tgtEl>
                                        <p:attrNameLst>
                                          <p:attrName>style.visibility</p:attrName>
                                        </p:attrNameLst>
                                      </p:cBhvr>
                                      <p:to>
                                        <p:strVal val="visible"/>
                                      </p:to>
                                    </p:set>
                                    <p:animEffect transition="in" filter="fade">
                                      <p:cBhvr>
                                        <p:cTn id="12" dur="1000"/>
                                        <p:tgtEl>
                                          <p:spTgt spid="52231"/>
                                        </p:tgtEl>
                                      </p:cBhvr>
                                    </p:animEffect>
                                    <p:anim calcmode="lin" valueType="num">
                                      <p:cBhvr>
                                        <p:cTn id="13" dur="1000" fill="hold"/>
                                        <p:tgtEl>
                                          <p:spTgt spid="52231"/>
                                        </p:tgtEl>
                                        <p:attrNameLst>
                                          <p:attrName>ppt_x</p:attrName>
                                        </p:attrNameLst>
                                      </p:cBhvr>
                                      <p:tavLst>
                                        <p:tav tm="0">
                                          <p:val>
                                            <p:strVal val="#ppt_x"/>
                                          </p:val>
                                        </p:tav>
                                        <p:tav tm="100000">
                                          <p:val>
                                            <p:strVal val="#ppt_x"/>
                                          </p:val>
                                        </p:tav>
                                      </p:tavLst>
                                    </p:anim>
                                    <p:anim calcmode="lin" valueType="num">
                                      <p:cBhvr>
                                        <p:cTn id="14" dur="1000" fill="hold"/>
                                        <p:tgtEl>
                                          <p:spTgt spid="522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2232"/>
                                        </p:tgtEl>
                                        <p:attrNameLst>
                                          <p:attrName>style.visibility</p:attrName>
                                        </p:attrNameLst>
                                      </p:cBhvr>
                                      <p:to>
                                        <p:strVal val="visible"/>
                                      </p:to>
                                    </p:set>
                                    <p:animEffect transition="in" filter="fade">
                                      <p:cBhvr>
                                        <p:cTn id="17" dur="1000"/>
                                        <p:tgtEl>
                                          <p:spTgt spid="52232"/>
                                        </p:tgtEl>
                                      </p:cBhvr>
                                    </p:animEffect>
                                    <p:anim calcmode="lin" valueType="num">
                                      <p:cBhvr>
                                        <p:cTn id="18" dur="1000" fill="hold"/>
                                        <p:tgtEl>
                                          <p:spTgt spid="52232"/>
                                        </p:tgtEl>
                                        <p:attrNameLst>
                                          <p:attrName>ppt_x</p:attrName>
                                        </p:attrNameLst>
                                      </p:cBhvr>
                                      <p:tavLst>
                                        <p:tav tm="0">
                                          <p:val>
                                            <p:strVal val="#ppt_x"/>
                                          </p:val>
                                        </p:tav>
                                        <p:tav tm="100000">
                                          <p:val>
                                            <p:strVal val="#ppt_x"/>
                                          </p:val>
                                        </p:tav>
                                      </p:tavLst>
                                    </p:anim>
                                    <p:anim calcmode="lin" valueType="num">
                                      <p:cBhvr>
                                        <p:cTn id="19" dur="1000" fill="hold"/>
                                        <p:tgtEl>
                                          <p:spTgt spid="5223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2233"/>
                                        </p:tgtEl>
                                        <p:attrNameLst>
                                          <p:attrName>style.visibility</p:attrName>
                                        </p:attrNameLst>
                                      </p:cBhvr>
                                      <p:to>
                                        <p:strVal val="visible"/>
                                      </p:to>
                                    </p:set>
                                    <p:animEffect transition="in" filter="fade">
                                      <p:cBhvr>
                                        <p:cTn id="22" dur="1000"/>
                                        <p:tgtEl>
                                          <p:spTgt spid="52233"/>
                                        </p:tgtEl>
                                      </p:cBhvr>
                                    </p:animEffect>
                                    <p:anim calcmode="lin" valueType="num">
                                      <p:cBhvr>
                                        <p:cTn id="23" dur="1000" fill="hold"/>
                                        <p:tgtEl>
                                          <p:spTgt spid="52233"/>
                                        </p:tgtEl>
                                        <p:attrNameLst>
                                          <p:attrName>ppt_x</p:attrName>
                                        </p:attrNameLst>
                                      </p:cBhvr>
                                      <p:tavLst>
                                        <p:tav tm="0">
                                          <p:val>
                                            <p:strVal val="#ppt_x"/>
                                          </p:val>
                                        </p:tav>
                                        <p:tav tm="100000">
                                          <p:val>
                                            <p:strVal val="#ppt_x"/>
                                          </p:val>
                                        </p:tav>
                                      </p:tavLst>
                                    </p:anim>
                                    <p:anim calcmode="lin" valueType="num">
                                      <p:cBhvr>
                                        <p:cTn id="24" dur="1000" fill="hold"/>
                                        <p:tgtEl>
                                          <p:spTgt spid="522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34"/>
                                        </p:tgtEl>
                                        <p:attrNameLst>
                                          <p:attrName>style.visibility</p:attrName>
                                        </p:attrNameLst>
                                      </p:cBhvr>
                                      <p:to>
                                        <p:strVal val="visible"/>
                                      </p:to>
                                    </p:set>
                                    <p:animEffect transition="in" filter="fade">
                                      <p:cBhvr>
                                        <p:cTn id="27" dur="1000"/>
                                        <p:tgtEl>
                                          <p:spTgt spid="52234"/>
                                        </p:tgtEl>
                                      </p:cBhvr>
                                    </p:animEffect>
                                    <p:anim calcmode="lin" valueType="num">
                                      <p:cBhvr>
                                        <p:cTn id="28" dur="1000" fill="hold"/>
                                        <p:tgtEl>
                                          <p:spTgt spid="52234"/>
                                        </p:tgtEl>
                                        <p:attrNameLst>
                                          <p:attrName>ppt_x</p:attrName>
                                        </p:attrNameLst>
                                      </p:cBhvr>
                                      <p:tavLst>
                                        <p:tav tm="0">
                                          <p:val>
                                            <p:strVal val="#ppt_x"/>
                                          </p:val>
                                        </p:tav>
                                        <p:tav tm="100000">
                                          <p:val>
                                            <p:strVal val="#ppt_x"/>
                                          </p:val>
                                        </p:tav>
                                      </p:tavLst>
                                    </p:anim>
                                    <p:anim calcmode="lin" valueType="num">
                                      <p:cBhvr>
                                        <p:cTn id="29" dur="1000" fill="hold"/>
                                        <p:tgtEl>
                                          <p:spTgt spid="5223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2235"/>
                                        </p:tgtEl>
                                        <p:attrNameLst>
                                          <p:attrName>style.visibility</p:attrName>
                                        </p:attrNameLst>
                                      </p:cBhvr>
                                      <p:to>
                                        <p:strVal val="visible"/>
                                      </p:to>
                                    </p:set>
                                    <p:animEffect transition="in" filter="fade">
                                      <p:cBhvr>
                                        <p:cTn id="32" dur="1000"/>
                                        <p:tgtEl>
                                          <p:spTgt spid="52235"/>
                                        </p:tgtEl>
                                      </p:cBhvr>
                                    </p:animEffect>
                                    <p:anim calcmode="lin" valueType="num">
                                      <p:cBhvr>
                                        <p:cTn id="33" dur="1000" fill="hold"/>
                                        <p:tgtEl>
                                          <p:spTgt spid="52235"/>
                                        </p:tgtEl>
                                        <p:attrNameLst>
                                          <p:attrName>ppt_x</p:attrName>
                                        </p:attrNameLst>
                                      </p:cBhvr>
                                      <p:tavLst>
                                        <p:tav tm="0">
                                          <p:val>
                                            <p:strVal val="#ppt_x"/>
                                          </p:val>
                                        </p:tav>
                                        <p:tav tm="100000">
                                          <p:val>
                                            <p:strVal val="#ppt_x"/>
                                          </p:val>
                                        </p:tav>
                                      </p:tavLst>
                                    </p:anim>
                                    <p:anim calcmode="lin" valueType="num">
                                      <p:cBhvr>
                                        <p:cTn id="34" dur="1000" fill="hold"/>
                                        <p:tgtEl>
                                          <p:spTgt spid="5223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2236"/>
                                        </p:tgtEl>
                                        <p:attrNameLst>
                                          <p:attrName>style.visibility</p:attrName>
                                        </p:attrNameLst>
                                      </p:cBhvr>
                                      <p:to>
                                        <p:strVal val="visible"/>
                                      </p:to>
                                    </p:set>
                                    <p:animEffect transition="in" filter="fade">
                                      <p:cBhvr>
                                        <p:cTn id="37" dur="1000"/>
                                        <p:tgtEl>
                                          <p:spTgt spid="52236"/>
                                        </p:tgtEl>
                                      </p:cBhvr>
                                    </p:animEffect>
                                    <p:anim calcmode="lin" valueType="num">
                                      <p:cBhvr>
                                        <p:cTn id="38" dur="1000" fill="hold"/>
                                        <p:tgtEl>
                                          <p:spTgt spid="52236"/>
                                        </p:tgtEl>
                                        <p:attrNameLst>
                                          <p:attrName>ppt_x</p:attrName>
                                        </p:attrNameLst>
                                      </p:cBhvr>
                                      <p:tavLst>
                                        <p:tav tm="0">
                                          <p:val>
                                            <p:strVal val="#ppt_x"/>
                                          </p:val>
                                        </p:tav>
                                        <p:tav tm="100000">
                                          <p:val>
                                            <p:strVal val="#ppt_x"/>
                                          </p:val>
                                        </p:tav>
                                      </p:tavLst>
                                    </p:anim>
                                    <p:anim calcmode="lin" valueType="num">
                                      <p:cBhvr>
                                        <p:cTn id="39" dur="1000" fill="hold"/>
                                        <p:tgtEl>
                                          <p:spTgt spid="5223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2237"/>
                                        </p:tgtEl>
                                        <p:attrNameLst>
                                          <p:attrName>style.visibility</p:attrName>
                                        </p:attrNameLst>
                                      </p:cBhvr>
                                      <p:to>
                                        <p:strVal val="visible"/>
                                      </p:to>
                                    </p:set>
                                    <p:animEffect transition="in" filter="fade">
                                      <p:cBhvr>
                                        <p:cTn id="42" dur="1000"/>
                                        <p:tgtEl>
                                          <p:spTgt spid="52237"/>
                                        </p:tgtEl>
                                      </p:cBhvr>
                                    </p:animEffect>
                                    <p:anim calcmode="lin" valueType="num">
                                      <p:cBhvr>
                                        <p:cTn id="43" dur="1000" fill="hold"/>
                                        <p:tgtEl>
                                          <p:spTgt spid="52237"/>
                                        </p:tgtEl>
                                        <p:attrNameLst>
                                          <p:attrName>ppt_x</p:attrName>
                                        </p:attrNameLst>
                                      </p:cBhvr>
                                      <p:tavLst>
                                        <p:tav tm="0">
                                          <p:val>
                                            <p:strVal val="#ppt_x"/>
                                          </p:val>
                                        </p:tav>
                                        <p:tav tm="100000">
                                          <p:val>
                                            <p:strVal val="#ppt_x"/>
                                          </p:val>
                                        </p:tav>
                                      </p:tavLst>
                                    </p:anim>
                                    <p:anim calcmode="lin" valueType="num">
                                      <p:cBhvr>
                                        <p:cTn id="44" dur="1000" fill="hold"/>
                                        <p:tgtEl>
                                          <p:spTgt spid="5223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2238"/>
                                        </p:tgtEl>
                                        <p:attrNameLst>
                                          <p:attrName>style.visibility</p:attrName>
                                        </p:attrNameLst>
                                      </p:cBhvr>
                                      <p:to>
                                        <p:strVal val="visible"/>
                                      </p:to>
                                    </p:set>
                                    <p:animEffect transition="in" filter="fade">
                                      <p:cBhvr>
                                        <p:cTn id="47" dur="1000"/>
                                        <p:tgtEl>
                                          <p:spTgt spid="52238"/>
                                        </p:tgtEl>
                                      </p:cBhvr>
                                    </p:animEffect>
                                    <p:anim calcmode="lin" valueType="num">
                                      <p:cBhvr>
                                        <p:cTn id="48" dur="1000" fill="hold"/>
                                        <p:tgtEl>
                                          <p:spTgt spid="52238"/>
                                        </p:tgtEl>
                                        <p:attrNameLst>
                                          <p:attrName>ppt_x</p:attrName>
                                        </p:attrNameLst>
                                      </p:cBhvr>
                                      <p:tavLst>
                                        <p:tav tm="0">
                                          <p:val>
                                            <p:strVal val="#ppt_x"/>
                                          </p:val>
                                        </p:tav>
                                        <p:tav tm="100000">
                                          <p:val>
                                            <p:strVal val="#ppt_x"/>
                                          </p:val>
                                        </p:tav>
                                      </p:tavLst>
                                    </p:anim>
                                    <p:anim calcmode="lin" valueType="num">
                                      <p:cBhvr>
                                        <p:cTn id="49" dur="1000" fill="hold"/>
                                        <p:tgtEl>
                                          <p:spTgt spid="5223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52239"/>
                                        </p:tgtEl>
                                        <p:attrNameLst>
                                          <p:attrName>style.visibility</p:attrName>
                                        </p:attrNameLst>
                                      </p:cBhvr>
                                      <p:to>
                                        <p:strVal val="visible"/>
                                      </p:to>
                                    </p:set>
                                    <p:animEffect transition="in" filter="fade">
                                      <p:cBhvr>
                                        <p:cTn id="52" dur="1000"/>
                                        <p:tgtEl>
                                          <p:spTgt spid="52239"/>
                                        </p:tgtEl>
                                      </p:cBhvr>
                                    </p:animEffect>
                                    <p:anim calcmode="lin" valueType="num">
                                      <p:cBhvr>
                                        <p:cTn id="53" dur="1000" fill="hold"/>
                                        <p:tgtEl>
                                          <p:spTgt spid="52239"/>
                                        </p:tgtEl>
                                        <p:attrNameLst>
                                          <p:attrName>ppt_x</p:attrName>
                                        </p:attrNameLst>
                                      </p:cBhvr>
                                      <p:tavLst>
                                        <p:tav tm="0">
                                          <p:val>
                                            <p:strVal val="#ppt_x"/>
                                          </p:val>
                                        </p:tav>
                                        <p:tav tm="100000">
                                          <p:val>
                                            <p:strVal val="#ppt_x"/>
                                          </p:val>
                                        </p:tav>
                                      </p:tavLst>
                                    </p:anim>
                                    <p:anim calcmode="lin" valueType="num">
                                      <p:cBhvr>
                                        <p:cTn id="54" dur="1000" fill="hold"/>
                                        <p:tgtEl>
                                          <p:spTgt spid="5223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2240"/>
                                        </p:tgtEl>
                                        <p:attrNameLst>
                                          <p:attrName>style.visibility</p:attrName>
                                        </p:attrNameLst>
                                      </p:cBhvr>
                                      <p:to>
                                        <p:strVal val="visible"/>
                                      </p:to>
                                    </p:set>
                                    <p:animEffect transition="in" filter="fade">
                                      <p:cBhvr>
                                        <p:cTn id="57" dur="1000"/>
                                        <p:tgtEl>
                                          <p:spTgt spid="52240"/>
                                        </p:tgtEl>
                                      </p:cBhvr>
                                    </p:animEffect>
                                    <p:anim calcmode="lin" valueType="num">
                                      <p:cBhvr>
                                        <p:cTn id="58" dur="1000" fill="hold"/>
                                        <p:tgtEl>
                                          <p:spTgt spid="52240"/>
                                        </p:tgtEl>
                                        <p:attrNameLst>
                                          <p:attrName>ppt_x</p:attrName>
                                        </p:attrNameLst>
                                      </p:cBhvr>
                                      <p:tavLst>
                                        <p:tav tm="0">
                                          <p:val>
                                            <p:strVal val="#ppt_x"/>
                                          </p:val>
                                        </p:tav>
                                        <p:tav tm="100000">
                                          <p:val>
                                            <p:strVal val="#ppt_x"/>
                                          </p:val>
                                        </p:tav>
                                      </p:tavLst>
                                    </p:anim>
                                    <p:anim calcmode="lin" valueType="num">
                                      <p:cBhvr>
                                        <p:cTn id="59" dur="1000" fill="hold"/>
                                        <p:tgtEl>
                                          <p:spTgt spid="5224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241"/>
                                        </p:tgtEl>
                                        <p:attrNameLst>
                                          <p:attrName>style.visibility</p:attrName>
                                        </p:attrNameLst>
                                      </p:cBhvr>
                                      <p:to>
                                        <p:strVal val="visible"/>
                                      </p:to>
                                    </p:set>
                                    <p:animEffect transition="in" filter="fade">
                                      <p:cBhvr>
                                        <p:cTn id="62" dur="1000"/>
                                        <p:tgtEl>
                                          <p:spTgt spid="52241"/>
                                        </p:tgtEl>
                                      </p:cBhvr>
                                    </p:animEffect>
                                    <p:anim calcmode="lin" valueType="num">
                                      <p:cBhvr>
                                        <p:cTn id="63" dur="1000" fill="hold"/>
                                        <p:tgtEl>
                                          <p:spTgt spid="52241"/>
                                        </p:tgtEl>
                                        <p:attrNameLst>
                                          <p:attrName>ppt_x</p:attrName>
                                        </p:attrNameLst>
                                      </p:cBhvr>
                                      <p:tavLst>
                                        <p:tav tm="0">
                                          <p:val>
                                            <p:strVal val="#ppt_x"/>
                                          </p:val>
                                        </p:tav>
                                        <p:tav tm="100000">
                                          <p:val>
                                            <p:strVal val="#ppt_x"/>
                                          </p:val>
                                        </p:tav>
                                      </p:tavLst>
                                    </p:anim>
                                    <p:anim calcmode="lin" valueType="num">
                                      <p:cBhvr>
                                        <p:cTn id="64" dur="1000" fill="hold"/>
                                        <p:tgtEl>
                                          <p:spTgt spid="5224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2242"/>
                                        </p:tgtEl>
                                        <p:attrNameLst>
                                          <p:attrName>style.visibility</p:attrName>
                                        </p:attrNameLst>
                                      </p:cBhvr>
                                      <p:to>
                                        <p:strVal val="visible"/>
                                      </p:to>
                                    </p:set>
                                    <p:animEffect transition="in" filter="fade">
                                      <p:cBhvr>
                                        <p:cTn id="67" dur="1000"/>
                                        <p:tgtEl>
                                          <p:spTgt spid="52242"/>
                                        </p:tgtEl>
                                      </p:cBhvr>
                                    </p:animEffect>
                                    <p:anim calcmode="lin" valueType="num">
                                      <p:cBhvr>
                                        <p:cTn id="68" dur="1000" fill="hold"/>
                                        <p:tgtEl>
                                          <p:spTgt spid="52242"/>
                                        </p:tgtEl>
                                        <p:attrNameLst>
                                          <p:attrName>ppt_x</p:attrName>
                                        </p:attrNameLst>
                                      </p:cBhvr>
                                      <p:tavLst>
                                        <p:tav tm="0">
                                          <p:val>
                                            <p:strVal val="#ppt_x"/>
                                          </p:val>
                                        </p:tav>
                                        <p:tav tm="100000">
                                          <p:val>
                                            <p:strVal val="#ppt_x"/>
                                          </p:val>
                                        </p:tav>
                                      </p:tavLst>
                                    </p:anim>
                                    <p:anim calcmode="lin" valueType="num">
                                      <p:cBhvr>
                                        <p:cTn id="69" dur="1000" fill="hold"/>
                                        <p:tgtEl>
                                          <p:spTgt spid="5224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2243"/>
                                        </p:tgtEl>
                                        <p:attrNameLst>
                                          <p:attrName>style.visibility</p:attrName>
                                        </p:attrNameLst>
                                      </p:cBhvr>
                                      <p:to>
                                        <p:strVal val="visible"/>
                                      </p:to>
                                    </p:set>
                                    <p:animEffect transition="in" filter="fade">
                                      <p:cBhvr>
                                        <p:cTn id="72" dur="1000"/>
                                        <p:tgtEl>
                                          <p:spTgt spid="52243"/>
                                        </p:tgtEl>
                                      </p:cBhvr>
                                    </p:animEffect>
                                    <p:anim calcmode="lin" valueType="num">
                                      <p:cBhvr>
                                        <p:cTn id="73" dur="1000" fill="hold"/>
                                        <p:tgtEl>
                                          <p:spTgt spid="52243"/>
                                        </p:tgtEl>
                                        <p:attrNameLst>
                                          <p:attrName>ppt_x</p:attrName>
                                        </p:attrNameLst>
                                      </p:cBhvr>
                                      <p:tavLst>
                                        <p:tav tm="0">
                                          <p:val>
                                            <p:strVal val="#ppt_x"/>
                                          </p:val>
                                        </p:tav>
                                        <p:tav tm="100000">
                                          <p:val>
                                            <p:strVal val="#ppt_x"/>
                                          </p:val>
                                        </p:tav>
                                      </p:tavLst>
                                    </p:anim>
                                    <p:anim calcmode="lin" valueType="num">
                                      <p:cBhvr>
                                        <p:cTn id="74" dur="1000" fill="hold"/>
                                        <p:tgtEl>
                                          <p:spTgt spid="522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52244"/>
                                        </p:tgtEl>
                                        <p:attrNameLst>
                                          <p:attrName>style.visibility</p:attrName>
                                        </p:attrNameLst>
                                      </p:cBhvr>
                                      <p:to>
                                        <p:strVal val="visible"/>
                                      </p:to>
                                    </p:set>
                                    <p:animEffect transition="in" filter="fade">
                                      <p:cBhvr>
                                        <p:cTn id="77" dur="1000"/>
                                        <p:tgtEl>
                                          <p:spTgt spid="52244"/>
                                        </p:tgtEl>
                                      </p:cBhvr>
                                    </p:animEffect>
                                    <p:anim calcmode="lin" valueType="num">
                                      <p:cBhvr>
                                        <p:cTn id="78" dur="1000" fill="hold"/>
                                        <p:tgtEl>
                                          <p:spTgt spid="52244"/>
                                        </p:tgtEl>
                                        <p:attrNameLst>
                                          <p:attrName>ppt_x</p:attrName>
                                        </p:attrNameLst>
                                      </p:cBhvr>
                                      <p:tavLst>
                                        <p:tav tm="0">
                                          <p:val>
                                            <p:strVal val="#ppt_x"/>
                                          </p:val>
                                        </p:tav>
                                        <p:tav tm="100000">
                                          <p:val>
                                            <p:strVal val="#ppt_x"/>
                                          </p:val>
                                        </p:tav>
                                      </p:tavLst>
                                    </p:anim>
                                    <p:anim calcmode="lin" valueType="num">
                                      <p:cBhvr>
                                        <p:cTn id="79" dur="1000" fill="hold"/>
                                        <p:tgtEl>
                                          <p:spTgt spid="522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2245"/>
                                        </p:tgtEl>
                                        <p:attrNameLst>
                                          <p:attrName>style.visibility</p:attrName>
                                        </p:attrNameLst>
                                      </p:cBhvr>
                                      <p:to>
                                        <p:strVal val="visible"/>
                                      </p:to>
                                    </p:set>
                                    <p:animEffect transition="in" filter="fade">
                                      <p:cBhvr>
                                        <p:cTn id="82" dur="1000"/>
                                        <p:tgtEl>
                                          <p:spTgt spid="52245"/>
                                        </p:tgtEl>
                                      </p:cBhvr>
                                    </p:animEffect>
                                    <p:anim calcmode="lin" valueType="num">
                                      <p:cBhvr>
                                        <p:cTn id="83" dur="1000" fill="hold"/>
                                        <p:tgtEl>
                                          <p:spTgt spid="52245"/>
                                        </p:tgtEl>
                                        <p:attrNameLst>
                                          <p:attrName>ppt_x</p:attrName>
                                        </p:attrNameLst>
                                      </p:cBhvr>
                                      <p:tavLst>
                                        <p:tav tm="0">
                                          <p:val>
                                            <p:strVal val="#ppt_x"/>
                                          </p:val>
                                        </p:tav>
                                        <p:tav tm="100000">
                                          <p:val>
                                            <p:strVal val="#ppt_x"/>
                                          </p:val>
                                        </p:tav>
                                      </p:tavLst>
                                    </p:anim>
                                    <p:anim calcmode="lin" valueType="num">
                                      <p:cBhvr>
                                        <p:cTn id="84" dur="1000" fill="hold"/>
                                        <p:tgtEl>
                                          <p:spTgt spid="522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52246"/>
                                        </p:tgtEl>
                                        <p:attrNameLst>
                                          <p:attrName>style.visibility</p:attrName>
                                        </p:attrNameLst>
                                      </p:cBhvr>
                                      <p:to>
                                        <p:strVal val="visible"/>
                                      </p:to>
                                    </p:set>
                                    <p:animEffect transition="in" filter="fade">
                                      <p:cBhvr>
                                        <p:cTn id="87" dur="1000"/>
                                        <p:tgtEl>
                                          <p:spTgt spid="52246"/>
                                        </p:tgtEl>
                                      </p:cBhvr>
                                    </p:animEffect>
                                    <p:anim calcmode="lin" valueType="num">
                                      <p:cBhvr>
                                        <p:cTn id="88" dur="1000" fill="hold"/>
                                        <p:tgtEl>
                                          <p:spTgt spid="52246"/>
                                        </p:tgtEl>
                                        <p:attrNameLst>
                                          <p:attrName>ppt_x</p:attrName>
                                        </p:attrNameLst>
                                      </p:cBhvr>
                                      <p:tavLst>
                                        <p:tav tm="0">
                                          <p:val>
                                            <p:strVal val="#ppt_x"/>
                                          </p:val>
                                        </p:tav>
                                        <p:tav tm="100000">
                                          <p:val>
                                            <p:strVal val="#ppt_x"/>
                                          </p:val>
                                        </p:tav>
                                      </p:tavLst>
                                    </p:anim>
                                    <p:anim calcmode="lin" valueType="num">
                                      <p:cBhvr>
                                        <p:cTn id="89" dur="1000" fill="hold"/>
                                        <p:tgtEl>
                                          <p:spTgt spid="522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2247"/>
                                        </p:tgtEl>
                                        <p:attrNameLst>
                                          <p:attrName>style.visibility</p:attrName>
                                        </p:attrNameLst>
                                      </p:cBhvr>
                                      <p:to>
                                        <p:strVal val="visible"/>
                                      </p:to>
                                    </p:set>
                                    <p:animEffect transition="in" filter="fade">
                                      <p:cBhvr>
                                        <p:cTn id="92" dur="1000"/>
                                        <p:tgtEl>
                                          <p:spTgt spid="52247"/>
                                        </p:tgtEl>
                                      </p:cBhvr>
                                    </p:animEffect>
                                    <p:anim calcmode="lin" valueType="num">
                                      <p:cBhvr>
                                        <p:cTn id="93" dur="1000" fill="hold"/>
                                        <p:tgtEl>
                                          <p:spTgt spid="52247"/>
                                        </p:tgtEl>
                                        <p:attrNameLst>
                                          <p:attrName>ppt_x</p:attrName>
                                        </p:attrNameLst>
                                      </p:cBhvr>
                                      <p:tavLst>
                                        <p:tav tm="0">
                                          <p:val>
                                            <p:strVal val="#ppt_x"/>
                                          </p:val>
                                        </p:tav>
                                        <p:tav tm="100000">
                                          <p:val>
                                            <p:strVal val="#ppt_x"/>
                                          </p:val>
                                        </p:tav>
                                      </p:tavLst>
                                    </p:anim>
                                    <p:anim calcmode="lin" valueType="num">
                                      <p:cBhvr>
                                        <p:cTn id="94" dur="1000" fill="hold"/>
                                        <p:tgtEl>
                                          <p:spTgt spid="522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52248"/>
                                        </p:tgtEl>
                                        <p:attrNameLst>
                                          <p:attrName>style.visibility</p:attrName>
                                        </p:attrNameLst>
                                      </p:cBhvr>
                                      <p:to>
                                        <p:strVal val="visible"/>
                                      </p:to>
                                    </p:set>
                                    <p:animEffect transition="in" filter="fade">
                                      <p:cBhvr>
                                        <p:cTn id="97" dur="1000"/>
                                        <p:tgtEl>
                                          <p:spTgt spid="52248"/>
                                        </p:tgtEl>
                                      </p:cBhvr>
                                    </p:animEffect>
                                    <p:anim calcmode="lin" valueType="num">
                                      <p:cBhvr>
                                        <p:cTn id="98" dur="1000" fill="hold"/>
                                        <p:tgtEl>
                                          <p:spTgt spid="52248"/>
                                        </p:tgtEl>
                                        <p:attrNameLst>
                                          <p:attrName>ppt_x</p:attrName>
                                        </p:attrNameLst>
                                      </p:cBhvr>
                                      <p:tavLst>
                                        <p:tav tm="0">
                                          <p:val>
                                            <p:strVal val="#ppt_x"/>
                                          </p:val>
                                        </p:tav>
                                        <p:tav tm="100000">
                                          <p:val>
                                            <p:strVal val="#ppt_x"/>
                                          </p:val>
                                        </p:tav>
                                      </p:tavLst>
                                    </p:anim>
                                    <p:anim calcmode="lin" valueType="num">
                                      <p:cBhvr>
                                        <p:cTn id="99" dur="1000" fill="hold"/>
                                        <p:tgtEl>
                                          <p:spTgt spid="52248"/>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52249"/>
                                        </p:tgtEl>
                                        <p:attrNameLst>
                                          <p:attrName>style.visibility</p:attrName>
                                        </p:attrNameLst>
                                      </p:cBhvr>
                                      <p:to>
                                        <p:strVal val="visible"/>
                                      </p:to>
                                    </p:set>
                                    <p:animEffect transition="in" filter="fade">
                                      <p:cBhvr>
                                        <p:cTn id="102" dur="1000"/>
                                        <p:tgtEl>
                                          <p:spTgt spid="52249"/>
                                        </p:tgtEl>
                                      </p:cBhvr>
                                    </p:animEffect>
                                    <p:anim calcmode="lin" valueType="num">
                                      <p:cBhvr>
                                        <p:cTn id="103" dur="1000" fill="hold"/>
                                        <p:tgtEl>
                                          <p:spTgt spid="52249"/>
                                        </p:tgtEl>
                                        <p:attrNameLst>
                                          <p:attrName>ppt_x</p:attrName>
                                        </p:attrNameLst>
                                      </p:cBhvr>
                                      <p:tavLst>
                                        <p:tav tm="0">
                                          <p:val>
                                            <p:strVal val="#ppt_x"/>
                                          </p:val>
                                        </p:tav>
                                        <p:tav tm="100000">
                                          <p:val>
                                            <p:strVal val="#ppt_x"/>
                                          </p:val>
                                        </p:tav>
                                      </p:tavLst>
                                    </p:anim>
                                    <p:anim calcmode="lin" valueType="num">
                                      <p:cBhvr>
                                        <p:cTn id="104" dur="1000" fill="hold"/>
                                        <p:tgtEl>
                                          <p:spTgt spid="522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52250"/>
                                        </p:tgtEl>
                                        <p:attrNameLst>
                                          <p:attrName>style.visibility</p:attrName>
                                        </p:attrNameLst>
                                      </p:cBhvr>
                                      <p:to>
                                        <p:strVal val="visible"/>
                                      </p:to>
                                    </p:set>
                                    <p:animEffect transition="in" filter="fade">
                                      <p:cBhvr>
                                        <p:cTn id="107" dur="1000"/>
                                        <p:tgtEl>
                                          <p:spTgt spid="52250"/>
                                        </p:tgtEl>
                                      </p:cBhvr>
                                    </p:animEffect>
                                    <p:anim calcmode="lin" valueType="num">
                                      <p:cBhvr>
                                        <p:cTn id="108" dur="1000" fill="hold"/>
                                        <p:tgtEl>
                                          <p:spTgt spid="52250"/>
                                        </p:tgtEl>
                                        <p:attrNameLst>
                                          <p:attrName>ppt_x</p:attrName>
                                        </p:attrNameLst>
                                      </p:cBhvr>
                                      <p:tavLst>
                                        <p:tav tm="0">
                                          <p:val>
                                            <p:strVal val="#ppt_x"/>
                                          </p:val>
                                        </p:tav>
                                        <p:tav tm="100000">
                                          <p:val>
                                            <p:strVal val="#ppt_x"/>
                                          </p:val>
                                        </p:tav>
                                      </p:tavLst>
                                    </p:anim>
                                    <p:anim calcmode="lin" valueType="num">
                                      <p:cBhvr>
                                        <p:cTn id="109" dur="1000" fill="hold"/>
                                        <p:tgtEl>
                                          <p:spTgt spid="5225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52251"/>
                                        </p:tgtEl>
                                        <p:attrNameLst>
                                          <p:attrName>style.visibility</p:attrName>
                                        </p:attrNameLst>
                                      </p:cBhvr>
                                      <p:to>
                                        <p:strVal val="visible"/>
                                      </p:to>
                                    </p:set>
                                    <p:animEffect transition="in" filter="fade">
                                      <p:cBhvr>
                                        <p:cTn id="112" dur="1000"/>
                                        <p:tgtEl>
                                          <p:spTgt spid="52251"/>
                                        </p:tgtEl>
                                      </p:cBhvr>
                                    </p:animEffect>
                                    <p:anim calcmode="lin" valueType="num">
                                      <p:cBhvr>
                                        <p:cTn id="113" dur="1000" fill="hold"/>
                                        <p:tgtEl>
                                          <p:spTgt spid="52251"/>
                                        </p:tgtEl>
                                        <p:attrNameLst>
                                          <p:attrName>ppt_x</p:attrName>
                                        </p:attrNameLst>
                                      </p:cBhvr>
                                      <p:tavLst>
                                        <p:tav tm="0">
                                          <p:val>
                                            <p:strVal val="#ppt_x"/>
                                          </p:val>
                                        </p:tav>
                                        <p:tav tm="100000">
                                          <p:val>
                                            <p:strVal val="#ppt_x"/>
                                          </p:val>
                                        </p:tav>
                                      </p:tavLst>
                                    </p:anim>
                                    <p:anim calcmode="lin" valueType="num">
                                      <p:cBhvr>
                                        <p:cTn id="114" dur="1000" fill="hold"/>
                                        <p:tgtEl>
                                          <p:spTgt spid="522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2252"/>
                                        </p:tgtEl>
                                        <p:attrNameLst>
                                          <p:attrName>style.visibility</p:attrName>
                                        </p:attrNameLst>
                                      </p:cBhvr>
                                      <p:to>
                                        <p:strVal val="visible"/>
                                      </p:to>
                                    </p:set>
                                    <p:animEffect transition="in" filter="fade">
                                      <p:cBhvr>
                                        <p:cTn id="117" dur="1000"/>
                                        <p:tgtEl>
                                          <p:spTgt spid="52252"/>
                                        </p:tgtEl>
                                      </p:cBhvr>
                                    </p:animEffect>
                                    <p:anim calcmode="lin" valueType="num">
                                      <p:cBhvr>
                                        <p:cTn id="118" dur="1000" fill="hold"/>
                                        <p:tgtEl>
                                          <p:spTgt spid="52252"/>
                                        </p:tgtEl>
                                        <p:attrNameLst>
                                          <p:attrName>ppt_x</p:attrName>
                                        </p:attrNameLst>
                                      </p:cBhvr>
                                      <p:tavLst>
                                        <p:tav tm="0">
                                          <p:val>
                                            <p:strVal val="#ppt_x"/>
                                          </p:val>
                                        </p:tav>
                                        <p:tav tm="100000">
                                          <p:val>
                                            <p:strVal val="#ppt_x"/>
                                          </p:val>
                                        </p:tav>
                                      </p:tavLst>
                                    </p:anim>
                                    <p:anim calcmode="lin" valueType="num">
                                      <p:cBhvr>
                                        <p:cTn id="119" dur="1000" fill="hold"/>
                                        <p:tgtEl>
                                          <p:spTgt spid="52252"/>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52253"/>
                                        </p:tgtEl>
                                        <p:attrNameLst>
                                          <p:attrName>style.visibility</p:attrName>
                                        </p:attrNameLst>
                                      </p:cBhvr>
                                      <p:to>
                                        <p:strVal val="visible"/>
                                      </p:to>
                                    </p:set>
                                    <p:animEffect transition="in" filter="fade">
                                      <p:cBhvr>
                                        <p:cTn id="122" dur="1000"/>
                                        <p:tgtEl>
                                          <p:spTgt spid="52253"/>
                                        </p:tgtEl>
                                      </p:cBhvr>
                                    </p:animEffect>
                                    <p:anim calcmode="lin" valueType="num">
                                      <p:cBhvr>
                                        <p:cTn id="123" dur="1000" fill="hold"/>
                                        <p:tgtEl>
                                          <p:spTgt spid="52253"/>
                                        </p:tgtEl>
                                        <p:attrNameLst>
                                          <p:attrName>ppt_x</p:attrName>
                                        </p:attrNameLst>
                                      </p:cBhvr>
                                      <p:tavLst>
                                        <p:tav tm="0">
                                          <p:val>
                                            <p:strVal val="#ppt_x"/>
                                          </p:val>
                                        </p:tav>
                                        <p:tav tm="100000">
                                          <p:val>
                                            <p:strVal val="#ppt_x"/>
                                          </p:val>
                                        </p:tav>
                                      </p:tavLst>
                                    </p:anim>
                                    <p:anim calcmode="lin" valueType="num">
                                      <p:cBhvr>
                                        <p:cTn id="124" dur="1000" fill="hold"/>
                                        <p:tgtEl>
                                          <p:spTgt spid="5225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2254"/>
                                        </p:tgtEl>
                                        <p:attrNameLst>
                                          <p:attrName>style.visibility</p:attrName>
                                        </p:attrNameLst>
                                      </p:cBhvr>
                                      <p:to>
                                        <p:strVal val="visible"/>
                                      </p:to>
                                    </p:set>
                                    <p:animEffect transition="in" filter="fade">
                                      <p:cBhvr>
                                        <p:cTn id="127" dur="1000"/>
                                        <p:tgtEl>
                                          <p:spTgt spid="52254"/>
                                        </p:tgtEl>
                                      </p:cBhvr>
                                    </p:animEffect>
                                    <p:anim calcmode="lin" valueType="num">
                                      <p:cBhvr>
                                        <p:cTn id="128" dur="1000" fill="hold"/>
                                        <p:tgtEl>
                                          <p:spTgt spid="52254"/>
                                        </p:tgtEl>
                                        <p:attrNameLst>
                                          <p:attrName>ppt_x</p:attrName>
                                        </p:attrNameLst>
                                      </p:cBhvr>
                                      <p:tavLst>
                                        <p:tav tm="0">
                                          <p:val>
                                            <p:strVal val="#ppt_x"/>
                                          </p:val>
                                        </p:tav>
                                        <p:tav tm="100000">
                                          <p:val>
                                            <p:strVal val="#ppt_x"/>
                                          </p:val>
                                        </p:tav>
                                      </p:tavLst>
                                    </p:anim>
                                    <p:anim calcmode="lin" valueType="num">
                                      <p:cBhvr>
                                        <p:cTn id="129" dur="1000" fill="hold"/>
                                        <p:tgtEl>
                                          <p:spTgt spid="52254"/>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2255"/>
                                        </p:tgtEl>
                                        <p:attrNameLst>
                                          <p:attrName>style.visibility</p:attrName>
                                        </p:attrNameLst>
                                      </p:cBhvr>
                                      <p:to>
                                        <p:strVal val="visible"/>
                                      </p:to>
                                    </p:set>
                                    <p:animEffect transition="in" filter="fade">
                                      <p:cBhvr>
                                        <p:cTn id="132" dur="1000"/>
                                        <p:tgtEl>
                                          <p:spTgt spid="52255"/>
                                        </p:tgtEl>
                                      </p:cBhvr>
                                    </p:animEffect>
                                    <p:anim calcmode="lin" valueType="num">
                                      <p:cBhvr>
                                        <p:cTn id="133" dur="1000" fill="hold"/>
                                        <p:tgtEl>
                                          <p:spTgt spid="52255"/>
                                        </p:tgtEl>
                                        <p:attrNameLst>
                                          <p:attrName>ppt_x</p:attrName>
                                        </p:attrNameLst>
                                      </p:cBhvr>
                                      <p:tavLst>
                                        <p:tav tm="0">
                                          <p:val>
                                            <p:strVal val="#ppt_x"/>
                                          </p:val>
                                        </p:tav>
                                        <p:tav tm="100000">
                                          <p:val>
                                            <p:strVal val="#ppt_x"/>
                                          </p:val>
                                        </p:tav>
                                      </p:tavLst>
                                    </p:anim>
                                    <p:anim calcmode="lin" valueType="num">
                                      <p:cBhvr>
                                        <p:cTn id="134" dur="1000" fill="hold"/>
                                        <p:tgtEl>
                                          <p:spTgt spid="5225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2256"/>
                                        </p:tgtEl>
                                        <p:attrNameLst>
                                          <p:attrName>style.visibility</p:attrName>
                                        </p:attrNameLst>
                                      </p:cBhvr>
                                      <p:to>
                                        <p:strVal val="visible"/>
                                      </p:to>
                                    </p:set>
                                    <p:animEffect transition="in" filter="fade">
                                      <p:cBhvr>
                                        <p:cTn id="137" dur="1000"/>
                                        <p:tgtEl>
                                          <p:spTgt spid="52256"/>
                                        </p:tgtEl>
                                      </p:cBhvr>
                                    </p:animEffect>
                                    <p:anim calcmode="lin" valueType="num">
                                      <p:cBhvr>
                                        <p:cTn id="138" dur="1000" fill="hold"/>
                                        <p:tgtEl>
                                          <p:spTgt spid="52256"/>
                                        </p:tgtEl>
                                        <p:attrNameLst>
                                          <p:attrName>ppt_x</p:attrName>
                                        </p:attrNameLst>
                                      </p:cBhvr>
                                      <p:tavLst>
                                        <p:tav tm="0">
                                          <p:val>
                                            <p:strVal val="#ppt_x"/>
                                          </p:val>
                                        </p:tav>
                                        <p:tav tm="100000">
                                          <p:val>
                                            <p:strVal val="#ppt_x"/>
                                          </p:val>
                                        </p:tav>
                                      </p:tavLst>
                                    </p:anim>
                                    <p:anim calcmode="lin" valueType="num">
                                      <p:cBhvr>
                                        <p:cTn id="139" dur="1000" fill="hold"/>
                                        <p:tgtEl>
                                          <p:spTgt spid="52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animBg="1"/>
      <p:bldP spid="52231" grpId="0"/>
      <p:bldP spid="52233" grpId="0"/>
      <p:bldP spid="52235" grpId="0"/>
      <p:bldP spid="52236" grpId="0" animBg="1"/>
      <p:bldP spid="52238" grpId="0" animBg="1"/>
      <p:bldP spid="52240" grpId="0"/>
      <p:bldP spid="52241" grpId="0"/>
      <p:bldP spid="52242" grpId="0"/>
      <p:bldP spid="52243" grpId="0" bldLvl="0" animBg="1"/>
      <p:bldP spid="52244" grpId="0" bldLvl="0" animBg="1"/>
      <p:bldP spid="52245" grpId="0" bldLvl="0" animBg="1"/>
      <p:bldP spid="52246" grpId="0" bldLvl="0" animBg="1"/>
      <p:bldP spid="52247" grpId="0" bldLvl="0" animBg="1"/>
      <p:bldP spid="52248" grpId="0" bldLvl="0" animBg="1"/>
      <p:bldP spid="52249" grpId="0" bldLvl="0" animBg="1"/>
      <p:bldP spid="52250" grpId="0"/>
      <p:bldP spid="52251" grpId="0"/>
      <p:bldP spid="52252" grpId="0"/>
      <p:bldP spid="52253" grpId="0"/>
      <p:bldP spid="52254" grpId="0" bldLvl="0" animBg="1"/>
      <p:bldP spid="52255" grpId="0" bldLvl="0" animBg="1"/>
      <p:bldP spid="522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4278" name="矩形 7"/>
          <p:cNvSpPr/>
          <p:nvPr/>
        </p:nvSpPr>
        <p:spPr>
          <a:xfrm>
            <a:off x="1260475" y="79248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4279" name="组合 8"/>
          <p:cNvGrpSpPr/>
          <p:nvPr/>
        </p:nvGrpSpPr>
        <p:grpSpPr>
          <a:xfrm>
            <a:off x="925513" y="830580"/>
            <a:ext cx="376237" cy="401638"/>
            <a:chOff x="-885400" y="1180425"/>
            <a:chExt cx="377074" cy="401474"/>
          </a:xfrm>
        </p:grpSpPr>
        <p:sp>
          <p:nvSpPr>
            <p:cNvPr id="54297" name="椭圆 9"/>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4298"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4280" name="TextBox 3"/>
          <p:cNvSpPr txBox="1"/>
          <p:nvPr/>
        </p:nvSpPr>
        <p:spPr>
          <a:xfrm>
            <a:off x="917258" y="1356678"/>
            <a:ext cx="54832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违反“三重一大”决策方面的腐败案件</a:t>
            </a:r>
          </a:p>
        </p:txBody>
      </p:sp>
      <p:sp>
        <p:nvSpPr>
          <p:cNvPr id="54281" name="矩形 12"/>
          <p:cNvSpPr/>
          <p:nvPr/>
        </p:nvSpPr>
        <p:spPr>
          <a:xfrm>
            <a:off x="950913" y="2275205"/>
            <a:ext cx="10547350" cy="147796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重庆某农资公司原总经理胡某，在化肥销售中，个人决策，通过联营等方式将进口化肥配额指标转卖给其他公司，从中牟取暴利，贪污公款</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1191</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万元。</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重大决策方面，有的领导人员集体决策意识淡薄，重大决策个人说了算，在企业破产、改制、兼并重组、对外投融资、高风险经营、薪酬分配、职工福利等决策上，滥用权利，独断专行，逃避监督。</a:t>
            </a:r>
          </a:p>
        </p:txBody>
      </p:sp>
      <p:grpSp>
        <p:nvGrpSpPr>
          <p:cNvPr id="54282" name="组合 13"/>
          <p:cNvGrpSpPr/>
          <p:nvPr/>
        </p:nvGrpSpPr>
        <p:grpSpPr>
          <a:xfrm>
            <a:off x="950913" y="1749743"/>
            <a:ext cx="3409950" cy="490537"/>
            <a:chOff x="1135724" y="2033517"/>
            <a:chExt cx="3408980" cy="491110"/>
          </a:xfrm>
        </p:grpSpPr>
        <p:sp>
          <p:nvSpPr>
            <p:cNvPr id="54291" name="圆角矩形 26"/>
            <p:cNvSpPr/>
            <p:nvPr/>
          </p:nvSpPr>
          <p:spPr>
            <a:xfrm>
              <a:off x="1135724" y="2033517"/>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54292" name="组合 15"/>
            <p:cNvGrpSpPr/>
            <p:nvPr/>
          </p:nvGrpSpPr>
          <p:grpSpPr>
            <a:xfrm>
              <a:off x="1407420" y="2079531"/>
              <a:ext cx="1554432" cy="400110"/>
              <a:chOff x="2367365" y="1046149"/>
              <a:chExt cx="1776888" cy="457370"/>
            </a:xfrm>
          </p:grpSpPr>
          <p:sp>
            <p:nvSpPr>
              <p:cNvPr id="54293" name="矩形 16"/>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案例一</a:t>
                </a:r>
              </a:p>
            </p:txBody>
          </p:sp>
          <p:grpSp>
            <p:nvGrpSpPr>
              <p:cNvPr id="54294" name="组合 17"/>
              <p:cNvGrpSpPr/>
              <p:nvPr/>
            </p:nvGrpSpPr>
            <p:grpSpPr>
              <a:xfrm>
                <a:off x="2367365" y="1087155"/>
                <a:ext cx="407750" cy="407748"/>
                <a:chOff x="2325239" y="1045029"/>
                <a:chExt cx="492002" cy="492000"/>
              </a:xfrm>
            </p:grpSpPr>
            <p:sp>
              <p:nvSpPr>
                <p:cNvPr id="54295" name="椭圆 18"/>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4296"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grpSp>
      </p:grpSp>
      <p:sp>
        <p:nvSpPr>
          <p:cNvPr id="54283" name="矩形 20"/>
          <p:cNvSpPr/>
          <p:nvPr/>
        </p:nvSpPr>
        <p:spPr>
          <a:xfrm>
            <a:off x="950913" y="4597718"/>
            <a:ext cx="10547350" cy="147796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重庆某仪器厂原厂长赵某利用职务之便，提拔亲信，收受贿赂，由于疏于对其的监督管理，他所提拔的近十名中层管理人员，也因贪污受贿而锒铛入狱</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重要人事任免方面，有的领导人员任人为亲，违反董事会、经理办公会提名，党委考察等基本程序，在企业中层及中层以上经营管理人员，下属单位领导班子成员的任免中搞权钱交易，权色交易。</a:t>
            </a:r>
          </a:p>
        </p:txBody>
      </p:sp>
      <p:grpSp>
        <p:nvGrpSpPr>
          <p:cNvPr id="54284" name="组合 21"/>
          <p:cNvGrpSpPr/>
          <p:nvPr/>
        </p:nvGrpSpPr>
        <p:grpSpPr>
          <a:xfrm>
            <a:off x="950913" y="4072255"/>
            <a:ext cx="3409950" cy="490538"/>
            <a:chOff x="1135724" y="4273194"/>
            <a:chExt cx="3408980" cy="491110"/>
          </a:xfrm>
        </p:grpSpPr>
        <p:sp>
          <p:nvSpPr>
            <p:cNvPr id="54285" name="圆角矩形 26"/>
            <p:cNvSpPr/>
            <p:nvPr/>
          </p:nvSpPr>
          <p:spPr>
            <a:xfrm>
              <a:off x="1135724" y="4273194"/>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54286" name="组合 24"/>
            <p:cNvGrpSpPr/>
            <p:nvPr/>
          </p:nvGrpSpPr>
          <p:grpSpPr>
            <a:xfrm>
              <a:off x="1407420" y="4319208"/>
              <a:ext cx="1554432" cy="400110"/>
              <a:chOff x="2367365" y="1046149"/>
              <a:chExt cx="1776888" cy="457370"/>
            </a:xfrm>
          </p:grpSpPr>
          <p:sp>
            <p:nvSpPr>
              <p:cNvPr id="54287" name="矩形 25"/>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案例二</a:t>
                </a:r>
              </a:p>
            </p:txBody>
          </p:sp>
          <p:grpSp>
            <p:nvGrpSpPr>
              <p:cNvPr id="54288" name="组合 26"/>
              <p:cNvGrpSpPr/>
              <p:nvPr/>
            </p:nvGrpSpPr>
            <p:grpSpPr>
              <a:xfrm>
                <a:off x="2367365" y="1087155"/>
                <a:ext cx="407750" cy="407748"/>
                <a:chOff x="2325239" y="1045029"/>
                <a:chExt cx="492002" cy="492000"/>
              </a:xfrm>
            </p:grpSpPr>
            <p:sp>
              <p:nvSpPr>
                <p:cNvPr id="54289" name="椭圆 27"/>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4290"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grpSp>
      </p:grpSp>
      <p:cxnSp>
        <p:nvCxnSpPr>
          <p:cNvPr id="2" name="直接连接符 1"/>
          <p:cNvCxnSpPr/>
          <p:nvPr/>
        </p:nvCxnSpPr>
        <p:spPr>
          <a:xfrm>
            <a:off x="995680" y="3914140"/>
            <a:ext cx="10494645" cy="0"/>
          </a:xfrm>
          <a:prstGeom prst="line">
            <a:avLst/>
          </a:prstGeom>
          <a:ln w="34925" cmpd="dbl">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87390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wipe(up)">
                                      <p:cBhvr>
                                        <p:cTn id="7" dur="500"/>
                                        <p:tgtEl>
                                          <p:spTgt spid="54278"/>
                                        </p:tgtEl>
                                      </p:cBhvr>
                                    </p:animEffect>
                                  </p:childTnLst>
                                </p:cTn>
                              </p:par>
                              <p:par>
                                <p:cTn id="8" presetID="22" presetClass="entr" presetSubtype="1" fill="hold" nodeType="withEffect">
                                  <p:stCondLst>
                                    <p:cond delay="0"/>
                                  </p:stCondLst>
                                  <p:childTnLst>
                                    <p:set>
                                      <p:cBhvr>
                                        <p:cTn id="9" dur="1" fill="hold">
                                          <p:stCondLst>
                                            <p:cond delay="0"/>
                                          </p:stCondLst>
                                        </p:cTn>
                                        <p:tgtEl>
                                          <p:spTgt spid="54279"/>
                                        </p:tgtEl>
                                        <p:attrNameLst>
                                          <p:attrName>style.visibility</p:attrName>
                                        </p:attrNameLst>
                                      </p:cBhvr>
                                      <p:to>
                                        <p:strVal val="visible"/>
                                      </p:to>
                                    </p:set>
                                    <p:animEffect transition="in" filter="wipe(up)">
                                      <p:cBhvr>
                                        <p:cTn id="10" dur="500"/>
                                        <p:tgtEl>
                                          <p:spTgt spid="5427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4280"/>
                                        </p:tgtEl>
                                        <p:attrNameLst>
                                          <p:attrName>style.visibility</p:attrName>
                                        </p:attrNameLst>
                                      </p:cBhvr>
                                      <p:to>
                                        <p:strVal val="visible"/>
                                      </p:to>
                                    </p:set>
                                    <p:animEffect transition="in" filter="wipe(up)">
                                      <p:cBhvr>
                                        <p:cTn id="13" dur="500"/>
                                        <p:tgtEl>
                                          <p:spTgt spid="5428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4281"/>
                                        </p:tgtEl>
                                        <p:attrNameLst>
                                          <p:attrName>style.visibility</p:attrName>
                                        </p:attrNameLst>
                                      </p:cBhvr>
                                      <p:to>
                                        <p:strVal val="visible"/>
                                      </p:to>
                                    </p:set>
                                    <p:animEffect transition="in" filter="wipe(up)">
                                      <p:cBhvr>
                                        <p:cTn id="16" dur="500"/>
                                        <p:tgtEl>
                                          <p:spTgt spid="54281"/>
                                        </p:tgtEl>
                                      </p:cBhvr>
                                    </p:animEffect>
                                  </p:childTnLst>
                                </p:cTn>
                              </p:par>
                              <p:par>
                                <p:cTn id="17" presetID="22" presetClass="entr" presetSubtype="1" fill="hold" nodeType="withEffect">
                                  <p:stCondLst>
                                    <p:cond delay="0"/>
                                  </p:stCondLst>
                                  <p:childTnLst>
                                    <p:set>
                                      <p:cBhvr>
                                        <p:cTn id="18" dur="1" fill="hold">
                                          <p:stCondLst>
                                            <p:cond delay="0"/>
                                          </p:stCondLst>
                                        </p:cTn>
                                        <p:tgtEl>
                                          <p:spTgt spid="54282"/>
                                        </p:tgtEl>
                                        <p:attrNameLst>
                                          <p:attrName>style.visibility</p:attrName>
                                        </p:attrNameLst>
                                      </p:cBhvr>
                                      <p:to>
                                        <p:strVal val="visible"/>
                                      </p:to>
                                    </p:set>
                                    <p:animEffect transition="in" filter="wipe(up)">
                                      <p:cBhvr>
                                        <p:cTn id="19" dur="500"/>
                                        <p:tgtEl>
                                          <p:spTgt spid="5428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4283"/>
                                        </p:tgtEl>
                                        <p:attrNameLst>
                                          <p:attrName>style.visibility</p:attrName>
                                        </p:attrNameLst>
                                      </p:cBhvr>
                                      <p:to>
                                        <p:strVal val="visible"/>
                                      </p:to>
                                    </p:set>
                                    <p:animEffect transition="in" filter="wipe(up)">
                                      <p:cBhvr>
                                        <p:cTn id="22" dur="500"/>
                                        <p:tgtEl>
                                          <p:spTgt spid="54283"/>
                                        </p:tgtEl>
                                      </p:cBhvr>
                                    </p:animEffect>
                                  </p:childTnLst>
                                </p:cTn>
                              </p:par>
                              <p:par>
                                <p:cTn id="23" presetID="22" presetClass="entr" presetSubtype="1" fill="hold" nodeType="withEffect">
                                  <p:stCondLst>
                                    <p:cond delay="0"/>
                                  </p:stCondLst>
                                  <p:childTnLst>
                                    <p:set>
                                      <p:cBhvr>
                                        <p:cTn id="24" dur="1" fill="hold">
                                          <p:stCondLst>
                                            <p:cond delay="0"/>
                                          </p:stCondLst>
                                        </p:cTn>
                                        <p:tgtEl>
                                          <p:spTgt spid="54284"/>
                                        </p:tgtEl>
                                        <p:attrNameLst>
                                          <p:attrName>style.visibility</p:attrName>
                                        </p:attrNameLst>
                                      </p:cBhvr>
                                      <p:to>
                                        <p:strVal val="visible"/>
                                      </p:to>
                                    </p:set>
                                    <p:animEffect transition="in" filter="wipe(up)">
                                      <p:cBhvr>
                                        <p:cTn id="25" dur="500"/>
                                        <p:tgtEl>
                                          <p:spTgt spid="54284"/>
                                        </p:tgtEl>
                                      </p:cBhvr>
                                    </p:animEffect>
                                  </p:childTnLst>
                                </p:cTn>
                              </p:par>
                              <p:par>
                                <p:cTn id="26" presetID="2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4280" grpId="0"/>
      <p:bldP spid="54281" grpId="0"/>
      <p:bldP spid="542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2" name="内容占位符 2"/>
          <p:cNvSpPr txBox="1"/>
          <p:nvPr/>
        </p:nvSpPr>
        <p:spPr>
          <a:xfrm>
            <a:off x="1419543" y="1521778"/>
            <a:ext cx="9439275" cy="430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第二项  对违反规定办理企业改制、产权交易等事项作出禁止性规定</a:t>
            </a:r>
          </a:p>
        </p:txBody>
      </p:sp>
      <p:sp>
        <p:nvSpPr>
          <p:cNvPr id="56327" name="矩形 8"/>
          <p:cNvSpPr/>
          <p:nvPr/>
        </p:nvSpPr>
        <p:spPr>
          <a:xfrm>
            <a:off x="1444625" y="1082675"/>
            <a:ext cx="5445125" cy="36830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3" name="组合 9"/>
          <p:cNvGrpSpPr/>
          <p:nvPr/>
        </p:nvGrpSpPr>
        <p:grpSpPr>
          <a:xfrm>
            <a:off x="1109663" y="1120775"/>
            <a:ext cx="376237" cy="401638"/>
            <a:chOff x="-885400" y="1180425"/>
            <a:chExt cx="377074" cy="401474"/>
          </a:xfrm>
        </p:grpSpPr>
        <p:sp>
          <p:nvSpPr>
            <p:cNvPr id="8"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10" name="矩形 9"/>
          <p:cNvSpPr/>
          <p:nvPr/>
        </p:nvSpPr>
        <p:spPr>
          <a:xfrm>
            <a:off x="1109663" y="4142740"/>
            <a:ext cx="10101263" cy="1753235"/>
          </a:xfrm>
          <a:prstGeom prst="rect">
            <a:avLst/>
          </a:prstGeom>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某制药企业原董事长王某、总经理叶某利用企业改制之机，采取低评国有资产，侵占国有资产</a:t>
            </a:r>
            <a:r>
              <a:rPr kumimoji="0" lang="en-US" altLang="zh-CN"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570</a:t>
            </a: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万元；</a:t>
            </a:r>
          </a:p>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有的企业领导人员利用改制、产权交易、股权变更机会，隐瞒、藏匿、转移国有资产或者故意低评低估国有资产，侵占国有资产。</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有的领导人员通过转移合资公司利润，获取其他股东的利益，贪污国有资产。有的国有股东代表被其他股东拉拢，收受他人利益，损害国有股东权益。</a:t>
            </a:r>
          </a:p>
        </p:txBody>
      </p:sp>
      <p:grpSp>
        <p:nvGrpSpPr>
          <p:cNvPr id="11" name="组合 13"/>
          <p:cNvGrpSpPr/>
          <p:nvPr/>
        </p:nvGrpSpPr>
        <p:grpSpPr>
          <a:xfrm>
            <a:off x="1109663" y="3606165"/>
            <a:ext cx="3408362" cy="490538"/>
            <a:chOff x="1109595" y="3956834"/>
            <a:chExt cx="3408980" cy="491110"/>
          </a:xfrm>
        </p:grpSpPr>
        <p:sp>
          <p:nvSpPr>
            <p:cNvPr id="12" name="圆角矩形 26"/>
            <p:cNvSpPr/>
            <p:nvPr/>
          </p:nvSpPr>
          <p:spPr>
            <a:xfrm>
              <a:off x="1109595" y="3956834"/>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grpSp>
          <p:nvGrpSpPr>
            <p:cNvPr id="14" name="组合 15"/>
            <p:cNvGrpSpPr/>
            <p:nvPr/>
          </p:nvGrpSpPr>
          <p:grpSpPr>
            <a:xfrm>
              <a:off x="1381291" y="4002848"/>
              <a:ext cx="1554432" cy="400110"/>
              <a:chOff x="2367365" y="1046149"/>
              <a:chExt cx="1776888" cy="457370"/>
            </a:xfrm>
          </p:grpSpPr>
          <p:sp>
            <p:nvSpPr>
              <p:cNvPr id="15" name="矩形 16"/>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案例一</a:t>
                </a:r>
              </a:p>
            </p:txBody>
          </p:sp>
          <p:grpSp>
            <p:nvGrpSpPr>
              <p:cNvPr id="16" name="组合 17"/>
              <p:cNvGrpSpPr/>
              <p:nvPr/>
            </p:nvGrpSpPr>
            <p:grpSpPr>
              <a:xfrm>
                <a:off x="2367365" y="1087155"/>
                <a:ext cx="407750" cy="407748"/>
                <a:chOff x="2325239" y="1045029"/>
                <a:chExt cx="492002" cy="492000"/>
              </a:xfrm>
            </p:grpSpPr>
            <p:sp>
              <p:nvSpPr>
                <p:cNvPr id="17" name="椭圆 18"/>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18"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grpSp>
      </p:grpSp>
      <p:sp>
        <p:nvSpPr>
          <p:cNvPr id="19" name="矩形 20"/>
          <p:cNvSpPr/>
          <p:nvPr/>
        </p:nvSpPr>
        <p:spPr>
          <a:xfrm>
            <a:off x="1458913" y="2421890"/>
            <a:ext cx="2971800"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企业改制</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兼并重组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破产清算</a:t>
            </a:r>
          </a:p>
        </p:txBody>
      </p:sp>
      <p:sp>
        <p:nvSpPr>
          <p:cNvPr id="20" name="文本框 21"/>
          <p:cNvSpPr txBox="1"/>
          <p:nvPr/>
        </p:nvSpPr>
        <p:spPr>
          <a:xfrm>
            <a:off x="1381125" y="1951990"/>
            <a:ext cx="7200900" cy="36830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主要有五个方面不得有违反规定、滥用职权，损坏国家利益的行为：</a:t>
            </a:r>
          </a:p>
        </p:txBody>
      </p:sp>
      <p:sp>
        <p:nvSpPr>
          <p:cNvPr id="21" name="矩形 23"/>
          <p:cNvSpPr/>
          <p:nvPr/>
        </p:nvSpPr>
        <p:spPr>
          <a:xfrm>
            <a:off x="4419600" y="2421890"/>
            <a:ext cx="2973388" cy="646113"/>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资产评估</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产权交易</a:t>
            </a:r>
          </a:p>
        </p:txBody>
      </p:sp>
      <p:cxnSp>
        <p:nvCxnSpPr>
          <p:cNvPr id="22" name="直接连接符 21"/>
          <p:cNvCxnSpPr/>
          <p:nvPr/>
        </p:nvCxnSpPr>
        <p:spPr>
          <a:xfrm>
            <a:off x="975360" y="345313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3" name="图片 22" descr="E:\素材\中国风素材\2fdca1302a34d4b9ca778e151be333eb(1).png2fdca1302a34d4b9ca778e151be333eb(1)"/>
          <p:cNvPicPr>
            <a:picLocks noChangeAspect="1"/>
          </p:cNvPicPr>
          <p:nvPr/>
        </p:nvPicPr>
        <p:blipFill>
          <a:blip r:embed="rId3"/>
          <a:srcRect/>
          <a:stretch>
            <a:fillRect/>
          </a:stretch>
        </p:blipFill>
        <p:spPr>
          <a:xfrm>
            <a:off x="8497570" y="1124585"/>
            <a:ext cx="2972435" cy="2972435"/>
          </a:xfrm>
          <a:prstGeom prst="rect">
            <a:avLst/>
          </a:prstGeom>
        </p:spPr>
      </p:pic>
    </p:spTree>
    <p:extLst>
      <p:ext uri="{BB962C8B-B14F-4D97-AF65-F5344CB8AC3E}">
        <p14:creationId xmlns:p14="http://schemas.microsoft.com/office/powerpoint/2010/main" val="1121036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6327"/>
                                        </p:tgtEl>
                                        <p:attrNameLst>
                                          <p:attrName>style.visibility</p:attrName>
                                        </p:attrNameLst>
                                      </p:cBhvr>
                                      <p:to>
                                        <p:strVal val="visible"/>
                                      </p:to>
                                    </p:set>
                                    <p:animEffect transition="in" filter="wipe(up)">
                                      <p:cBhvr>
                                        <p:cTn id="10" dur="500"/>
                                        <p:tgtEl>
                                          <p:spTgt spid="56327"/>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par>
                                <p:cTn id="29" presetID="22" presetClass="entr" presetSubtype="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327" grpId="0"/>
      <p:bldP spid="10"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8374" name="内容占位符 2"/>
          <p:cNvSpPr txBox="1"/>
          <p:nvPr/>
        </p:nvSpPr>
        <p:spPr>
          <a:xfrm>
            <a:off x="1411288" y="1637983"/>
            <a:ext cx="9439275" cy="4603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第三项  对违反规定进行投资、融资等行为的禁止性规定</a:t>
            </a:r>
          </a:p>
        </p:txBody>
      </p:sp>
      <p:sp>
        <p:nvSpPr>
          <p:cNvPr id="58375" name="矩形 8"/>
          <p:cNvSpPr/>
          <p:nvPr/>
        </p:nvSpPr>
        <p:spPr>
          <a:xfrm>
            <a:off x="1444625" y="1198563"/>
            <a:ext cx="54451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8376" name="组合 9"/>
          <p:cNvGrpSpPr/>
          <p:nvPr/>
        </p:nvGrpSpPr>
        <p:grpSpPr>
          <a:xfrm>
            <a:off x="1095693" y="1236663"/>
            <a:ext cx="376237" cy="401637"/>
            <a:chOff x="-885400" y="1180425"/>
            <a:chExt cx="377074" cy="401474"/>
          </a:xfrm>
        </p:grpSpPr>
        <p:sp>
          <p:nvSpPr>
            <p:cNvPr id="58384"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8385"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8377" name="内容占位符 2"/>
          <p:cNvSpPr txBox="1"/>
          <p:nvPr/>
        </p:nvSpPr>
        <p:spPr>
          <a:xfrm>
            <a:off x="1411288" y="3970020"/>
            <a:ext cx="9799637" cy="5746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第四项  对以个人或者其他名义用企业资产违规从事境外资产操作行为的禁止性规定</a:t>
            </a:r>
          </a:p>
        </p:txBody>
      </p:sp>
      <p:sp>
        <p:nvSpPr>
          <p:cNvPr id="58378" name="矩形 13"/>
          <p:cNvSpPr/>
          <p:nvPr/>
        </p:nvSpPr>
        <p:spPr>
          <a:xfrm>
            <a:off x="1471613" y="2568258"/>
            <a:ext cx="1530350"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投资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融资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担保</a:t>
            </a:r>
          </a:p>
        </p:txBody>
      </p:sp>
      <p:sp>
        <p:nvSpPr>
          <p:cNvPr id="58379" name="文本框 14"/>
          <p:cNvSpPr txBox="1"/>
          <p:nvPr/>
        </p:nvSpPr>
        <p:spPr>
          <a:xfrm>
            <a:off x="1393825" y="2098358"/>
            <a:ext cx="7200900" cy="369887"/>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主要有六个方面不得有违反规定、滥用职权，损坏国家利益的行为：</a:t>
            </a:r>
          </a:p>
        </p:txBody>
      </p:sp>
      <p:sp>
        <p:nvSpPr>
          <p:cNvPr id="58380" name="矩形 15"/>
          <p:cNvSpPr/>
          <p:nvPr/>
        </p:nvSpPr>
        <p:spPr>
          <a:xfrm>
            <a:off x="4595813" y="2568258"/>
            <a:ext cx="2293937"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信用证</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购销产品和服务</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招标投标</a:t>
            </a:r>
          </a:p>
        </p:txBody>
      </p:sp>
      <p:sp>
        <p:nvSpPr>
          <p:cNvPr id="58381" name="矩形 16"/>
          <p:cNvSpPr/>
          <p:nvPr/>
        </p:nvSpPr>
        <p:spPr>
          <a:xfrm>
            <a:off x="1471613" y="5016183"/>
            <a:ext cx="2251075" cy="368300"/>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必须经过批准</a:t>
            </a:r>
          </a:p>
        </p:txBody>
      </p:sp>
      <p:sp>
        <p:nvSpPr>
          <p:cNvPr id="58382" name="文本框 17"/>
          <p:cNvSpPr txBox="1"/>
          <p:nvPr/>
        </p:nvSpPr>
        <p:spPr>
          <a:xfrm>
            <a:off x="1393825" y="4544695"/>
            <a:ext cx="7200900" cy="36988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主要强调两个问题：</a:t>
            </a:r>
          </a:p>
        </p:txBody>
      </p:sp>
      <p:sp>
        <p:nvSpPr>
          <p:cNvPr id="58383" name="矩形 18"/>
          <p:cNvSpPr/>
          <p:nvPr/>
        </p:nvSpPr>
        <p:spPr>
          <a:xfrm>
            <a:off x="4595813" y="5016183"/>
            <a:ext cx="2798762" cy="368300"/>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必须办理保全手续</a:t>
            </a:r>
          </a:p>
        </p:txBody>
      </p:sp>
      <p:cxnSp>
        <p:nvCxnSpPr>
          <p:cNvPr id="22" name="直接连接符 21"/>
          <p:cNvCxnSpPr/>
          <p:nvPr/>
        </p:nvCxnSpPr>
        <p:spPr>
          <a:xfrm>
            <a:off x="988060" y="357632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 name="图片 1" descr="E:\素材\中国风素材\2fdca1302a34d4b9ca778e151be333eb(1).png2fdca1302a34d4b9ca778e151be333eb(1)"/>
          <p:cNvPicPr>
            <a:picLocks noChangeAspect="1"/>
          </p:cNvPicPr>
          <p:nvPr/>
        </p:nvPicPr>
        <p:blipFill>
          <a:blip r:embed="rId3"/>
          <a:srcRect/>
          <a:stretch>
            <a:fillRect/>
          </a:stretch>
        </p:blipFill>
        <p:spPr>
          <a:xfrm>
            <a:off x="8294370" y="730885"/>
            <a:ext cx="3343910" cy="3343910"/>
          </a:xfrm>
          <a:prstGeom prst="rect">
            <a:avLst/>
          </a:prstGeom>
        </p:spPr>
      </p:pic>
    </p:spTree>
    <p:extLst>
      <p:ext uri="{BB962C8B-B14F-4D97-AF65-F5344CB8AC3E}">
        <p14:creationId xmlns:p14="http://schemas.microsoft.com/office/powerpoint/2010/main" val="32027893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wipe(up)">
                                      <p:cBhvr>
                                        <p:cTn id="7" dur="500"/>
                                        <p:tgtEl>
                                          <p:spTgt spid="5837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8375"/>
                                        </p:tgtEl>
                                        <p:attrNameLst>
                                          <p:attrName>style.visibility</p:attrName>
                                        </p:attrNameLst>
                                      </p:cBhvr>
                                      <p:to>
                                        <p:strVal val="visible"/>
                                      </p:to>
                                    </p:set>
                                    <p:animEffect transition="in" filter="wipe(up)">
                                      <p:cBhvr>
                                        <p:cTn id="10" dur="500"/>
                                        <p:tgtEl>
                                          <p:spTgt spid="58375"/>
                                        </p:tgtEl>
                                      </p:cBhvr>
                                    </p:animEffect>
                                  </p:childTnLst>
                                </p:cTn>
                              </p:par>
                              <p:par>
                                <p:cTn id="11" presetID="22" presetClass="entr" presetSubtype="1" fill="hold" nodeType="withEffect">
                                  <p:stCondLst>
                                    <p:cond delay="0"/>
                                  </p:stCondLst>
                                  <p:childTnLst>
                                    <p:set>
                                      <p:cBhvr>
                                        <p:cTn id="12" dur="1" fill="hold">
                                          <p:stCondLst>
                                            <p:cond delay="0"/>
                                          </p:stCondLst>
                                        </p:cTn>
                                        <p:tgtEl>
                                          <p:spTgt spid="58376"/>
                                        </p:tgtEl>
                                        <p:attrNameLst>
                                          <p:attrName>style.visibility</p:attrName>
                                        </p:attrNameLst>
                                      </p:cBhvr>
                                      <p:to>
                                        <p:strVal val="visible"/>
                                      </p:to>
                                    </p:set>
                                    <p:animEffect transition="in" filter="wipe(up)">
                                      <p:cBhvr>
                                        <p:cTn id="13" dur="500"/>
                                        <p:tgtEl>
                                          <p:spTgt spid="5837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8377"/>
                                        </p:tgtEl>
                                        <p:attrNameLst>
                                          <p:attrName>style.visibility</p:attrName>
                                        </p:attrNameLst>
                                      </p:cBhvr>
                                      <p:to>
                                        <p:strVal val="visible"/>
                                      </p:to>
                                    </p:set>
                                    <p:animEffect transition="in" filter="wipe(up)">
                                      <p:cBhvr>
                                        <p:cTn id="16" dur="500"/>
                                        <p:tgtEl>
                                          <p:spTgt spid="5837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8378"/>
                                        </p:tgtEl>
                                        <p:attrNameLst>
                                          <p:attrName>style.visibility</p:attrName>
                                        </p:attrNameLst>
                                      </p:cBhvr>
                                      <p:to>
                                        <p:strVal val="visible"/>
                                      </p:to>
                                    </p:set>
                                    <p:animEffect transition="in" filter="wipe(up)">
                                      <p:cBhvr>
                                        <p:cTn id="19" dur="500"/>
                                        <p:tgtEl>
                                          <p:spTgt spid="5837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8379"/>
                                        </p:tgtEl>
                                        <p:attrNameLst>
                                          <p:attrName>style.visibility</p:attrName>
                                        </p:attrNameLst>
                                      </p:cBhvr>
                                      <p:to>
                                        <p:strVal val="visible"/>
                                      </p:to>
                                    </p:set>
                                    <p:animEffect transition="in" filter="wipe(up)">
                                      <p:cBhvr>
                                        <p:cTn id="22" dur="500"/>
                                        <p:tgtEl>
                                          <p:spTgt spid="5837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8380"/>
                                        </p:tgtEl>
                                        <p:attrNameLst>
                                          <p:attrName>style.visibility</p:attrName>
                                        </p:attrNameLst>
                                      </p:cBhvr>
                                      <p:to>
                                        <p:strVal val="visible"/>
                                      </p:to>
                                    </p:set>
                                    <p:animEffect transition="in" filter="wipe(up)">
                                      <p:cBhvr>
                                        <p:cTn id="25" dur="500"/>
                                        <p:tgtEl>
                                          <p:spTgt spid="5838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8381"/>
                                        </p:tgtEl>
                                        <p:attrNameLst>
                                          <p:attrName>style.visibility</p:attrName>
                                        </p:attrNameLst>
                                      </p:cBhvr>
                                      <p:to>
                                        <p:strVal val="visible"/>
                                      </p:to>
                                    </p:set>
                                    <p:animEffect transition="in" filter="wipe(up)">
                                      <p:cBhvr>
                                        <p:cTn id="28" dur="500"/>
                                        <p:tgtEl>
                                          <p:spTgt spid="5838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8382"/>
                                        </p:tgtEl>
                                        <p:attrNameLst>
                                          <p:attrName>style.visibility</p:attrName>
                                        </p:attrNameLst>
                                      </p:cBhvr>
                                      <p:to>
                                        <p:strVal val="visible"/>
                                      </p:to>
                                    </p:set>
                                    <p:animEffect transition="in" filter="wipe(up)">
                                      <p:cBhvr>
                                        <p:cTn id="31" dur="500"/>
                                        <p:tgtEl>
                                          <p:spTgt spid="5838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8383"/>
                                        </p:tgtEl>
                                        <p:attrNameLst>
                                          <p:attrName>style.visibility</p:attrName>
                                        </p:attrNameLst>
                                      </p:cBhvr>
                                      <p:to>
                                        <p:strVal val="visible"/>
                                      </p:to>
                                    </p:set>
                                    <p:animEffect transition="in" filter="wipe(up)">
                                      <p:cBhvr>
                                        <p:cTn id="34" dur="500"/>
                                        <p:tgtEl>
                                          <p:spTgt spid="58383"/>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22" presetClass="entr" presetSubtype="1"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75" grpId="0"/>
      <p:bldP spid="58377" grpId="0"/>
      <p:bldP spid="58378" grpId="0"/>
      <p:bldP spid="58379" grpId="0"/>
      <p:bldP spid="58380" grpId="0"/>
      <p:bldP spid="58381" grpId="0"/>
      <p:bldP spid="58382" grpId="0"/>
      <p:bldP spid="5838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c41bc04848b3f9db6202ab1a47f1d080.pngc41bc04848b3f9db6202ab1a47f1d080"/>
          <p:cNvPicPr>
            <a:picLocks noChangeAspect="1"/>
          </p:cNvPicPr>
          <p:nvPr/>
        </p:nvPicPr>
        <p:blipFill>
          <a:blip r:embed="rId3"/>
          <a:srcRect/>
          <a:stretch>
            <a:fillRect/>
          </a:stretch>
        </p:blipFill>
        <p:spPr>
          <a:xfrm flipH="1">
            <a:off x="8147685" y="2078990"/>
            <a:ext cx="3504565" cy="4768850"/>
          </a:xfrm>
          <a:prstGeom prst="rect">
            <a:avLst/>
          </a:prstGeom>
        </p:spPr>
      </p:pic>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0422" name="内容占位符 2"/>
          <p:cNvSpPr txBox="1"/>
          <p:nvPr/>
        </p:nvSpPr>
        <p:spPr>
          <a:xfrm>
            <a:off x="1422718" y="1520825"/>
            <a:ext cx="9439275" cy="42545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第五项  对要求财会人员违反国家财经纪律、企业财务制度行为的禁止性规定</a:t>
            </a:r>
          </a:p>
        </p:txBody>
      </p:sp>
      <p:sp>
        <p:nvSpPr>
          <p:cNvPr id="60423" name="矩形 8"/>
          <p:cNvSpPr/>
          <p:nvPr/>
        </p:nvSpPr>
        <p:spPr>
          <a:xfrm>
            <a:off x="1444625" y="107950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60424" name="组合 9"/>
          <p:cNvGrpSpPr/>
          <p:nvPr/>
        </p:nvGrpSpPr>
        <p:grpSpPr>
          <a:xfrm>
            <a:off x="1109980" y="1122045"/>
            <a:ext cx="375920" cy="398780"/>
            <a:chOff x="-885400" y="1182966"/>
            <a:chExt cx="377074" cy="398933"/>
          </a:xfrm>
        </p:grpSpPr>
        <p:sp>
          <p:nvSpPr>
            <p:cNvPr id="60433"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60434" name="文本框 11"/>
            <p:cNvSpPr txBox="1"/>
            <p:nvPr/>
          </p:nvSpPr>
          <p:spPr>
            <a:xfrm>
              <a:off x="-881366" y="1182966"/>
              <a:ext cx="281204" cy="398933"/>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60425" name="文本框 12"/>
          <p:cNvSpPr txBox="1"/>
          <p:nvPr/>
        </p:nvSpPr>
        <p:spPr>
          <a:xfrm>
            <a:off x="1393825" y="2221865"/>
            <a:ext cx="7200900" cy="36988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重点关注以下三个问题：</a:t>
            </a:r>
          </a:p>
        </p:txBody>
      </p:sp>
      <p:sp>
        <p:nvSpPr>
          <p:cNvPr id="60426" name="内容占位符 2"/>
          <p:cNvSpPr>
            <a:spLocks noGrp="1"/>
          </p:cNvSpPr>
          <p:nvPr>
            <p:ph type="subTitle" idx="4294967295"/>
          </p:nvPr>
        </p:nvSpPr>
        <p:spPr>
          <a:xfrm>
            <a:off x="0" y="3005138"/>
            <a:ext cx="6299200" cy="793750"/>
          </a:xfrm>
          <a:prstGeom prst="rect">
            <a:avLst/>
          </a:prstGeom>
        </p:spPr>
        <p:txBody>
          <a:bodyPr vert="horz" wrap="square" lIns="91440" tIns="45720" rIns="91440" bIns="45720" anchor="t">
            <a:normAutofit/>
          </a:bodyPr>
          <a:lstStyle/>
          <a:p>
            <a:pPr marL="0" indent="0" algn="just" eaLnBrk="1" hangingPunct="1">
              <a:buNone/>
            </a:pPr>
            <a:r>
              <a:rPr lang="zh-CN" altLang="en-US" sz="1800" dirty="0">
                <a:solidFill>
                  <a:schemeClr val="tx1"/>
                </a:solidFill>
                <a:latin typeface="楷体" panose="02010609060101010101" pitchFamily="49" charset="-122"/>
                <a:ea typeface="楷体" panose="02010609060101010101" pitchFamily="49" charset="-122"/>
                <a:cs typeface="+mn-cs"/>
              </a:rPr>
              <a:t>是指领导人员把自己作假的意图告诉财会人员或者暗示财会人员按其意图办的故意行为。</a:t>
            </a:r>
          </a:p>
        </p:txBody>
      </p:sp>
      <p:sp>
        <p:nvSpPr>
          <p:cNvPr id="60427" name="矩形 14"/>
          <p:cNvSpPr/>
          <p:nvPr/>
        </p:nvSpPr>
        <p:spPr>
          <a:xfrm>
            <a:off x="1519238" y="2580958"/>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授意</a:t>
            </a:r>
          </a:p>
        </p:txBody>
      </p:sp>
      <p:sp>
        <p:nvSpPr>
          <p:cNvPr id="60428" name="内容占位符 2"/>
          <p:cNvSpPr txBox="1"/>
          <p:nvPr/>
        </p:nvSpPr>
        <p:spPr>
          <a:xfrm>
            <a:off x="1444625" y="4096703"/>
            <a:ext cx="5662613"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是指领导人员直接交办财会人员违反规定作假的故意行为。</a:t>
            </a:r>
          </a:p>
        </p:txBody>
      </p:sp>
      <p:sp>
        <p:nvSpPr>
          <p:cNvPr id="60429" name="矩形 16"/>
          <p:cNvSpPr/>
          <p:nvPr/>
        </p:nvSpPr>
        <p:spPr>
          <a:xfrm>
            <a:off x="1519238" y="3672840"/>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指使</a:t>
            </a:r>
          </a:p>
        </p:txBody>
      </p:sp>
      <p:sp>
        <p:nvSpPr>
          <p:cNvPr id="60430" name="内容占位符 2"/>
          <p:cNvSpPr txBox="1"/>
          <p:nvPr/>
        </p:nvSpPr>
        <p:spPr>
          <a:xfrm>
            <a:off x="1444625" y="5180330"/>
            <a:ext cx="5662613"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是指领导人员以命令等方式强迫财会人员办理违反规定作假事项的故意行为。</a:t>
            </a:r>
          </a:p>
        </p:txBody>
      </p:sp>
      <p:sp>
        <p:nvSpPr>
          <p:cNvPr id="60431" name="矩形 18"/>
          <p:cNvSpPr/>
          <p:nvPr/>
        </p:nvSpPr>
        <p:spPr>
          <a:xfrm>
            <a:off x="1519238" y="4756468"/>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强令</a:t>
            </a:r>
          </a:p>
        </p:txBody>
      </p:sp>
      <p:cxnSp>
        <p:nvCxnSpPr>
          <p:cNvPr id="22" name="直接连接符 21"/>
          <p:cNvCxnSpPr/>
          <p:nvPr/>
        </p:nvCxnSpPr>
        <p:spPr>
          <a:xfrm>
            <a:off x="988060" y="205105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4872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wipe(up)">
                                      <p:cBhvr>
                                        <p:cTn id="7" dur="500"/>
                                        <p:tgtEl>
                                          <p:spTgt spid="6042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0423"/>
                                        </p:tgtEl>
                                        <p:attrNameLst>
                                          <p:attrName>style.visibility</p:attrName>
                                        </p:attrNameLst>
                                      </p:cBhvr>
                                      <p:to>
                                        <p:strVal val="visible"/>
                                      </p:to>
                                    </p:set>
                                    <p:animEffect transition="in" filter="wipe(up)">
                                      <p:cBhvr>
                                        <p:cTn id="10" dur="500"/>
                                        <p:tgtEl>
                                          <p:spTgt spid="60423"/>
                                        </p:tgtEl>
                                      </p:cBhvr>
                                    </p:animEffect>
                                  </p:childTnLst>
                                </p:cTn>
                              </p:par>
                              <p:par>
                                <p:cTn id="11" presetID="22" presetClass="entr" presetSubtype="1" fill="hold" nodeType="withEffect">
                                  <p:stCondLst>
                                    <p:cond delay="0"/>
                                  </p:stCondLst>
                                  <p:childTnLst>
                                    <p:set>
                                      <p:cBhvr>
                                        <p:cTn id="12" dur="1" fill="hold">
                                          <p:stCondLst>
                                            <p:cond delay="0"/>
                                          </p:stCondLst>
                                        </p:cTn>
                                        <p:tgtEl>
                                          <p:spTgt spid="60424"/>
                                        </p:tgtEl>
                                        <p:attrNameLst>
                                          <p:attrName>style.visibility</p:attrName>
                                        </p:attrNameLst>
                                      </p:cBhvr>
                                      <p:to>
                                        <p:strVal val="visible"/>
                                      </p:to>
                                    </p:set>
                                    <p:animEffect transition="in" filter="wipe(up)">
                                      <p:cBhvr>
                                        <p:cTn id="13" dur="500"/>
                                        <p:tgtEl>
                                          <p:spTgt spid="6042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0425"/>
                                        </p:tgtEl>
                                        <p:attrNameLst>
                                          <p:attrName>style.visibility</p:attrName>
                                        </p:attrNameLst>
                                      </p:cBhvr>
                                      <p:to>
                                        <p:strVal val="visible"/>
                                      </p:to>
                                    </p:set>
                                    <p:animEffect transition="in" filter="wipe(up)">
                                      <p:cBhvr>
                                        <p:cTn id="16" dur="500"/>
                                        <p:tgtEl>
                                          <p:spTgt spid="604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0426">
                                            <p:txEl>
                                              <p:pRg st="0" end="0"/>
                                            </p:txEl>
                                          </p:spTgt>
                                        </p:tgtEl>
                                        <p:attrNameLst>
                                          <p:attrName>style.visibility</p:attrName>
                                        </p:attrNameLst>
                                      </p:cBhvr>
                                      <p:to>
                                        <p:strVal val="visible"/>
                                      </p:to>
                                    </p:set>
                                    <p:animEffect transition="in" filter="wipe(up)">
                                      <p:cBhvr>
                                        <p:cTn id="19" dur="500"/>
                                        <p:tgtEl>
                                          <p:spTgt spid="60426">
                                            <p:txEl>
                                              <p:pRg st="0" end="0"/>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0427"/>
                                        </p:tgtEl>
                                        <p:attrNameLst>
                                          <p:attrName>style.visibility</p:attrName>
                                        </p:attrNameLst>
                                      </p:cBhvr>
                                      <p:to>
                                        <p:strVal val="visible"/>
                                      </p:to>
                                    </p:set>
                                    <p:animEffect transition="in" filter="wipe(up)">
                                      <p:cBhvr>
                                        <p:cTn id="22" dur="500"/>
                                        <p:tgtEl>
                                          <p:spTgt spid="6042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0428"/>
                                        </p:tgtEl>
                                        <p:attrNameLst>
                                          <p:attrName>style.visibility</p:attrName>
                                        </p:attrNameLst>
                                      </p:cBhvr>
                                      <p:to>
                                        <p:strVal val="visible"/>
                                      </p:to>
                                    </p:set>
                                    <p:animEffect transition="in" filter="wipe(up)">
                                      <p:cBhvr>
                                        <p:cTn id="25" dur="500"/>
                                        <p:tgtEl>
                                          <p:spTgt spid="604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0429"/>
                                        </p:tgtEl>
                                        <p:attrNameLst>
                                          <p:attrName>style.visibility</p:attrName>
                                        </p:attrNameLst>
                                      </p:cBhvr>
                                      <p:to>
                                        <p:strVal val="visible"/>
                                      </p:to>
                                    </p:set>
                                    <p:animEffect transition="in" filter="wipe(up)">
                                      <p:cBhvr>
                                        <p:cTn id="28" dur="500"/>
                                        <p:tgtEl>
                                          <p:spTgt spid="6042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0430"/>
                                        </p:tgtEl>
                                        <p:attrNameLst>
                                          <p:attrName>style.visibility</p:attrName>
                                        </p:attrNameLst>
                                      </p:cBhvr>
                                      <p:to>
                                        <p:strVal val="visible"/>
                                      </p:to>
                                    </p:set>
                                    <p:animEffect transition="in" filter="wipe(up)">
                                      <p:cBhvr>
                                        <p:cTn id="31" dur="500"/>
                                        <p:tgtEl>
                                          <p:spTgt spid="6043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60431"/>
                                        </p:tgtEl>
                                        <p:attrNameLst>
                                          <p:attrName>style.visibility</p:attrName>
                                        </p:attrNameLst>
                                      </p:cBhvr>
                                      <p:to>
                                        <p:strVal val="visible"/>
                                      </p:to>
                                    </p:set>
                                    <p:animEffect transition="in" filter="wipe(up)">
                                      <p:cBhvr>
                                        <p:cTn id="34" dur="500"/>
                                        <p:tgtEl>
                                          <p:spTgt spid="60431"/>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42" presetClass="entr" presetSubtype="0"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p:bldP spid="60423" grpId="0"/>
      <p:bldP spid="60425" grpId="0"/>
      <p:bldP spid="60426" grpId="0" build="p"/>
      <p:bldP spid="60427" grpId="0" bldLvl="0" animBg="1"/>
      <p:bldP spid="60428" grpId="0"/>
      <p:bldP spid="60429" grpId="0" bldLvl="0" animBg="1"/>
      <p:bldP spid="60430" grpId="0"/>
      <p:bldP spid="6043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24" name="文本框 23"/>
          <p:cNvSpPr txBox="1"/>
          <p:nvPr/>
        </p:nvSpPr>
        <p:spPr>
          <a:xfrm>
            <a:off x="1454585" y="1396266"/>
            <a:ext cx="9282761"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sp>
        <p:nvSpPr>
          <p:cNvPr id="25" name="箭头: V 形 3"/>
          <p:cNvSpPr/>
          <p:nvPr/>
        </p:nvSpPr>
        <p:spPr>
          <a:xfrm>
            <a:off x="3889311" y="3599047"/>
            <a:ext cx="330655" cy="384271"/>
          </a:xfrm>
          <a:prstGeom prst="chevron">
            <a:avLst>
              <a:gd name="adj" fmla="val 59827"/>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26" name="组合 25"/>
          <p:cNvGrpSpPr/>
          <p:nvPr/>
        </p:nvGrpSpPr>
        <p:grpSpPr>
          <a:xfrm>
            <a:off x="4495637" y="2225800"/>
            <a:ext cx="6275273" cy="792000"/>
            <a:chOff x="4490647" y="2486881"/>
            <a:chExt cx="6275273" cy="792000"/>
          </a:xfrm>
        </p:grpSpPr>
        <p:sp>
          <p:nvSpPr>
            <p:cNvPr id="43" name="矩形: 圆角 5"/>
            <p:cNvSpPr/>
            <p:nvPr/>
          </p:nvSpPr>
          <p:spPr>
            <a:xfrm>
              <a:off x="4706647" y="2486881"/>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44" name="矩形: 圆角 6"/>
            <p:cNvSpPr/>
            <p:nvPr/>
          </p:nvSpPr>
          <p:spPr>
            <a:xfrm>
              <a:off x="4490647" y="2666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1</a:t>
              </a:r>
            </a:p>
          </p:txBody>
        </p:sp>
        <p:sp>
          <p:nvSpPr>
            <p:cNvPr id="45" name="矩形 44"/>
            <p:cNvSpPr/>
            <p:nvPr/>
          </p:nvSpPr>
          <p:spPr>
            <a:xfrm>
              <a:off x="5104898" y="2550428"/>
              <a:ext cx="5661022" cy="68135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第六项  对未经履行报批程序决定本级领导人员的薪酬和住房补贴等福利待遇行为的禁止性规定</a:t>
              </a:r>
            </a:p>
          </p:txBody>
        </p:sp>
      </p:grpSp>
      <p:grpSp>
        <p:nvGrpSpPr>
          <p:cNvPr id="46" name="组合 45"/>
          <p:cNvGrpSpPr/>
          <p:nvPr/>
        </p:nvGrpSpPr>
        <p:grpSpPr>
          <a:xfrm>
            <a:off x="4495637" y="3299875"/>
            <a:ext cx="6275273" cy="1037564"/>
            <a:chOff x="4490647" y="4339881"/>
            <a:chExt cx="6275273" cy="1037564"/>
          </a:xfrm>
        </p:grpSpPr>
        <p:sp>
          <p:nvSpPr>
            <p:cNvPr id="47" name="矩形: 圆角 13"/>
            <p:cNvSpPr/>
            <p:nvPr/>
          </p:nvSpPr>
          <p:spPr>
            <a:xfrm>
              <a:off x="4706547" y="4339881"/>
              <a:ext cx="6059170" cy="103695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48" name="矩形: 圆角 14"/>
            <p:cNvSpPr/>
            <p:nvPr/>
          </p:nvSpPr>
          <p:spPr>
            <a:xfrm>
              <a:off x="4490647" y="467355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2</a:t>
              </a:r>
            </a:p>
          </p:txBody>
        </p:sp>
        <p:sp>
          <p:nvSpPr>
            <p:cNvPr id="49" name="矩形 48"/>
            <p:cNvSpPr/>
            <p:nvPr/>
          </p:nvSpPr>
          <p:spPr>
            <a:xfrm>
              <a:off x="5104898" y="4401450"/>
              <a:ext cx="5661022" cy="9759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第七项  对未经企业领导班子集体研究，决定捐赠、赞助事项，或者虽经企业领导班子集体研究但未经履行国有资产出资人职责的机构批准，决定大额捐赠、赞助事项；</a:t>
              </a:r>
            </a:p>
          </p:txBody>
        </p:sp>
      </p:grpSp>
      <p:grpSp>
        <p:nvGrpSpPr>
          <p:cNvPr id="50" name="组合 49"/>
          <p:cNvGrpSpPr/>
          <p:nvPr/>
        </p:nvGrpSpPr>
        <p:grpSpPr>
          <a:xfrm>
            <a:off x="4495637" y="4645095"/>
            <a:ext cx="6275273" cy="792000"/>
            <a:chOff x="4490647" y="4345530"/>
            <a:chExt cx="6275273" cy="792000"/>
          </a:xfrm>
        </p:grpSpPr>
        <p:sp>
          <p:nvSpPr>
            <p:cNvPr id="51" name="矩形: 圆角 17"/>
            <p:cNvSpPr/>
            <p:nvPr/>
          </p:nvSpPr>
          <p:spPr>
            <a:xfrm>
              <a:off x="4706647" y="4345530"/>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52" name="矩形: 圆角 18"/>
            <p:cNvSpPr/>
            <p:nvPr/>
          </p:nvSpPr>
          <p:spPr>
            <a:xfrm>
              <a:off x="4490647" y="4525530"/>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3</a:t>
              </a:r>
            </a:p>
          </p:txBody>
        </p:sp>
        <p:sp>
          <p:nvSpPr>
            <p:cNvPr id="53" name="矩形 52"/>
            <p:cNvSpPr/>
            <p:nvPr/>
          </p:nvSpPr>
          <p:spPr>
            <a:xfrm>
              <a:off x="5104896" y="4544767"/>
              <a:ext cx="5661022" cy="3860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第八项  其他滥用职权、损害国有资产权益的行为。</a:t>
              </a:r>
            </a:p>
          </p:txBody>
        </p:sp>
      </p:grpSp>
      <p:grpSp>
        <p:nvGrpSpPr>
          <p:cNvPr id="54" name="组合 53"/>
          <p:cNvGrpSpPr/>
          <p:nvPr/>
        </p:nvGrpSpPr>
        <p:grpSpPr>
          <a:xfrm>
            <a:off x="1454943" y="2801182"/>
            <a:ext cx="1980000" cy="1980000"/>
            <a:chOff x="1273303" y="2158300"/>
            <a:chExt cx="1485000" cy="1485000"/>
          </a:xfrm>
        </p:grpSpPr>
        <p:sp>
          <p:nvSpPr>
            <p:cNvPr id="55" name="矩形: 圆角 2"/>
            <p:cNvSpPr/>
            <p:nvPr/>
          </p:nvSpPr>
          <p:spPr>
            <a:xfrm>
              <a:off x="1273303" y="2158300"/>
              <a:ext cx="1485000" cy="1485000"/>
            </a:xfrm>
            <a:prstGeom prst="roundRect">
              <a:avLst>
                <a:gd name="adj" fmla="val 0"/>
              </a:avLst>
            </a:prstGeom>
            <a:gradFill>
              <a:gsLst>
                <a:gs pos="0">
                  <a:srgbClr val="14CD68"/>
                </a:gs>
                <a:gs pos="100000">
                  <a:srgbClr val="0B6E38"/>
                </a:gs>
              </a:gsLst>
              <a:lin ang="5400000" scaled="0"/>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56" name="Freeform 9"/>
            <p:cNvSpPr/>
            <p:nvPr/>
          </p:nvSpPr>
          <p:spPr bwMode="auto">
            <a:xfrm>
              <a:off x="1468064" y="2453649"/>
              <a:ext cx="1095478" cy="894303"/>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5"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Tree>
    <p:extLst>
      <p:ext uri="{BB962C8B-B14F-4D97-AF65-F5344CB8AC3E}">
        <p14:creationId xmlns:p14="http://schemas.microsoft.com/office/powerpoint/2010/main" val="8106903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4"/>
                                        </p:tgtEl>
                                      </p:cBhvr>
                                    </p:animEffect>
                                    <p:animScale>
                                      <p:cBhvr>
                                        <p:cTn id="15" dur="250" autoRev="1" fill="hold"/>
                                        <p:tgtEl>
                                          <p:spTgt spid="24"/>
                                        </p:tgtEl>
                                      </p:cBhvr>
                                      <p:by x="105000" y="105000"/>
                                    </p:animScale>
                                  </p:childTnLst>
                                </p:cTn>
                              </p:par>
                            </p:childTnLst>
                          </p:cTn>
                        </p:par>
                        <p:par>
                          <p:cTn id="16" fill="hold">
                            <p:stCondLst>
                              <p:cond delay="1799"/>
                            </p:stCondLst>
                            <p:childTnLst>
                              <p:par>
                                <p:cTn id="17" presetID="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 presetClass="entr" presetSubtype="2" decel="100000" fill="hold" nodeType="withEffect">
                                  <p:stCondLst>
                                    <p:cond delay="25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fill="hold"/>
                                        <p:tgtEl>
                                          <p:spTgt spid="26"/>
                                        </p:tgtEl>
                                        <p:attrNameLst>
                                          <p:attrName>ppt_x</p:attrName>
                                        </p:attrNameLst>
                                      </p:cBhvr>
                                      <p:tavLst>
                                        <p:tav tm="0">
                                          <p:val>
                                            <p:strVal val="1+#ppt_w/2"/>
                                          </p:val>
                                        </p:tav>
                                        <p:tav tm="100000">
                                          <p:val>
                                            <p:strVal val="#ppt_x"/>
                                          </p:val>
                                        </p:tav>
                                      </p:tavLst>
                                    </p:anim>
                                    <p:anim calcmode="lin" valueType="num">
                                      <p:cBhvr additive="base">
                                        <p:cTn id="27" dur="10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1000" fill="hold"/>
                                        <p:tgtEl>
                                          <p:spTgt spid="46"/>
                                        </p:tgtEl>
                                        <p:attrNameLst>
                                          <p:attrName>ppt_x</p:attrName>
                                        </p:attrNameLst>
                                      </p:cBhvr>
                                      <p:tavLst>
                                        <p:tav tm="0">
                                          <p:val>
                                            <p:strVal val="1+#ppt_w/2"/>
                                          </p:val>
                                        </p:tav>
                                        <p:tav tm="100000">
                                          <p:val>
                                            <p:strVal val="#ppt_x"/>
                                          </p:val>
                                        </p:tav>
                                      </p:tavLst>
                                    </p:anim>
                                    <p:anim calcmode="lin" valueType="num">
                                      <p:cBhvr additive="base">
                                        <p:cTn id="31" dur="1000" fill="hold"/>
                                        <p:tgtEl>
                                          <p:spTgt spid="46"/>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1000" fill="hold"/>
                                        <p:tgtEl>
                                          <p:spTgt spid="50"/>
                                        </p:tgtEl>
                                        <p:attrNameLst>
                                          <p:attrName>ppt_x</p:attrName>
                                        </p:attrNameLst>
                                      </p:cBhvr>
                                      <p:tavLst>
                                        <p:tav tm="0">
                                          <p:val>
                                            <p:strVal val="1+#ppt_w/2"/>
                                          </p:val>
                                        </p:tav>
                                        <p:tav tm="100000">
                                          <p:val>
                                            <p:strVal val="#ppt_x"/>
                                          </p:val>
                                        </p:tav>
                                      </p:tavLst>
                                    </p:anim>
                                    <p:anim calcmode="lin" valueType="num">
                                      <p:cBhvr additive="base">
                                        <p:cTn id="35"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b1b0f96e5633343d564a9ff719c2f99"/>
          <p:cNvPicPr>
            <a:picLocks noChangeAspect="1"/>
          </p:cNvPicPr>
          <p:nvPr/>
        </p:nvPicPr>
        <p:blipFill>
          <a:blip r:embed="rId4"/>
          <a:stretch>
            <a:fillRect/>
          </a:stretch>
        </p:blipFill>
        <p:spPr>
          <a:xfrm>
            <a:off x="-35560" y="4142740"/>
            <a:ext cx="12214860" cy="2695575"/>
          </a:xfrm>
          <a:prstGeom prst="rect">
            <a:avLst/>
          </a:prstGeom>
        </p:spPr>
      </p:pic>
      <p:pic>
        <p:nvPicPr>
          <p:cNvPr id="25" name="淘宝店chenying0907 4"/>
          <p:cNvPicPr>
            <a:picLocks noChangeAspect="1"/>
          </p:cNvPicPr>
          <p:nvPr/>
        </p:nvPicPr>
        <p:blipFill>
          <a:blip r:embed="rId5"/>
          <a:stretch>
            <a:fillRect/>
          </a:stretch>
        </p:blipFill>
        <p:spPr>
          <a:xfrm>
            <a:off x="7350368" y="914718"/>
            <a:ext cx="208048" cy="869944"/>
          </a:xfrm>
          <a:prstGeom prst="rect">
            <a:avLst/>
          </a:prstGeom>
        </p:spPr>
      </p:pic>
      <p:grpSp>
        <p:nvGrpSpPr>
          <p:cNvPr id="26" name="淘宝店chenying0907 5"/>
          <p:cNvGrpSpPr/>
          <p:nvPr/>
        </p:nvGrpSpPr>
        <p:grpSpPr>
          <a:xfrm>
            <a:off x="4778883" y="584777"/>
            <a:ext cx="1164716" cy="1164716"/>
            <a:chOff x="6289903" y="1763607"/>
            <a:chExt cx="1520414" cy="1520414"/>
          </a:xfrm>
        </p:grpSpPr>
        <p:sp>
          <p:nvSpPr>
            <p:cNvPr id="27" name="淘宝店chenying0907 6"/>
            <p:cNvSpPr/>
            <p:nvPr/>
          </p:nvSpPr>
          <p:spPr>
            <a:xfrm>
              <a:off x="6289903" y="1763607"/>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cxnSp>
          <p:nvCxnSpPr>
            <p:cNvPr id="28" name="直接连接符 27"/>
            <p:cNvCxnSpPr/>
            <p:nvPr/>
          </p:nvCxnSpPr>
          <p:spPr>
            <a:xfrm>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flipH="1">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33" name="直接连接符 32"/>
            <p:cNvCxnSpPr>
              <a:stCxn id="27" idx="3"/>
              <a:endCxn id="27" idx="1"/>
            </p:cNvCxnSpPr>
            <p:nvPr/>
          </p:nvCxnSpPr>
          <p:spPr>
            <a:xfrm flipH="1">
              <a:off x="6289903" y="2523814"/>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42" name="直接连接符 41"/>
            <p:cNvCxnSpPr>
              <a:stCxn id="27" idx="0"/>
              <a:endCxn id="27" idx="2"/>
            </p:cNvCxnSpPr>
            <p:nvPr/>
          </p:nvCxnSpPr>
          <p:spPr>
            <a:xfrm>
              <a:off x="7050110" y="1763607"/>
              <a:ext cx="0" cy="1520414"/>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52" name="淘宝店chenying0907 11"/>
          <p:cNvGrpSpPr/>
          <p:nvPr/>
        </p:nvGrpSpPr>
        <p:grpSpPr>
          <a:xfrm>
            <a:off x="6185652" y="584777"/>
            <a:ext cx="1164716" cy="1164716"/>
            <a:chOff x="6289903" y="1763607"/>
            <a:chExt cx="1520414" cy="1520414"/>
          </a:xfrm>
        </p:grpSpPr>
        <p:sp>
          <p:nvSpPr>
            <p:cNvPr id="53" name="淘宝店chenying0907 12"/>
            <p:cNvSpPr/>
            <p:nvPr/>
          </p:nvSpPr>
          <p:spPr>
            <a:xfrm>
              <a:off x="6289903" y="1763607"/>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cxnSp>
          <p:nvCxnSpPr>
            <p:cNvPr id="54" name="直接连接符 53"/>
            <p:cNvCxnSpPr/>
            <p:nvPr/>
          </p:nvCxnSpPr>
          <p:spPr>
            <a:xfrm>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5" name="直接连接符 54"/>
            <p:cNvCxnSpPr/>
            <p:nvPr/>
          </p:nvCxnSpPr>
          <p:spPr>
            <a:xfrm flipH="1">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6" name="直接连接符 55"/>
            <p:cNvCxnSpPr>
              <a:stCxn id="53" idx="3"/>
              <a:endCxn id="53" idx="1"/>
            </p:cNvCxnSpPr>
            <p:nvPr/>
          </p:nvCxnSpPr>
          <p:spPr>
            <a:xfrm flipH="1">
              <a:off x="6289903" y="2523814"/>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57" name="直接连接符 56"/>
            <p:cNvCxnSpPr>
              <a:stCxn id="53" idx="0"/>
              <a:endCxn id="53" idx="2"/>
            </p:cNvCxnSpPr>
            <p:nvPr/>
          </p:nvCxnSpPr>
          <p:spPr>
            <a:xfrm>
              <a:off x="7050110" y="1763607"/>
              <a:ext cx="0" cy="1520414"/>
            </a:xfrm>
            <a:prstGeom prst="line">
              <a:avLst/>
            </a:prstGeom>
          </p:spPr>
          <p:style>
            <a:lnRef idx="1">
              <a:schemeClr val="accent3"/>
            </a:lnRef>
            <a:fillRef idx="0">
              <a:schemeClr val="accent3"/>
            </a:fillRef>
            <a:effectRef idx="0">
              <a:schemeClr val="accent3"/>
            </a:effectRef>
            <a:fontRef idx="minor">
              <a:schemeClr val="tx1"/>
            </a:fontRef>
          </p:style>
        </p:cxnSp>
      </p:grpSp>
      <p:sp>
        <p:nvSpPr>
          <p:cNvPr id="58" name="文本框 57"/>
          <p:cNvSpPr txBox="1"/>
          <p:nvPr/>
        </p:nvSpPr>
        <p:spPr>
          <a:xfrm>
            <a:off x="4733588" y="514439"/>
            <a:ext cx="1302118" cy="1446550"/>
          </a:xfrm>
          <a:prstGeom prst="rect">
            <a:avLst/>
          </a:prstGeom>
          <a:noFill/>
        </p:spPr>
        <p:txBody>
          <a:bodyPr vert="horz" wrap="square" rtlCol="0">
            <a:spAutoFit/>
          </a:bodyPr>
          <a:lstStyle/>
          <a:p>
            <a:r>
              <a:rPr lang="zh-CN" altLang="en-US" sz="8800" dirty="0">
                <a:latin typeface="楷体" panose="02010609060101010101" pitchFamily="49" charset="-122"/>
                <a:ea typeface="楷体" panose="02010609060101010101" pitchFamily="49" charset="-122"/>
              </a:rPr>
              <a:t>目</a:t>
            </a:r>
          </a:p>
        </p:txBody>
      </p:sp>
      <p:sp>
        <p:nvSpPr>
          <p:cNvPr id="59" name="文本框 58"/>
          <p:cNvSpPr txBox="1"/>
          <p:nvPr/>
        </p:nvSpPr>
        <p:spPr>
          <a:xfrm>
            <a:off x="6140357" y="514439"/>
            <a:ext cx="1302118" cy="1446550"/>
          </a:xfrm>
          <a:prstGeom prst="rect">
            <a:avLst/>
          </a:prstGeom>
          <a:noFill/>
        </p:spPr>
        <p:txBody>
          <a:bodyPr vert="horz" wrap="square" rtlCol="0">
            <a:spAutoFit/>
          </a:bodyPr>
          <a:lstStyle/>
          <a:p>
            <a:r>
              <a:rPr lang="zh-CN" altLang="en-US" sz="8800" dirty="0">
                <a:latin typeface="楷体" panose="02010609060101010101" pitchFamily="49" charset="-122"/>
                <a:ea typeface="楷体" panose="02010609060101010101" pitchFamily="49" charset="-122"/>
              </a:rPr>
              <a:t>录</a:t>
            </a:r>
          </a:p>
        </p:txBody>
      </p:sp>
      <p:pic>
        <p:nvPicPr>
          <p:cNvPr id="60" name="淘宝店chenying0907 19"/>
          <p:cNvPicPr>
            <a:picLocks noChangeAspect="1"/>
          </p:cNvPicPr>
          <p:nvPr/>
        </p:nvPicPr>
        <p:blipFill>
          <a:blip r:embed="rId5"/>
          <a:stretch>
            <a:fillRect/>
          </a:stretch>
        </p:blipFill>
        <p:spPr>
          <a:xfrm flipH="1">
            <a:off x="4571412" y="914717"/>
            <a:ext cx="208048" cy="869944"/>
          </a:xfrm>
          <a:prstGeom prst="rect">
            <a:avLst/>
          </a:prstGeom>
        </p:spPr>
      </p:pic>
      <p:pic>
        <p:nvPicPr>
          <p:cNvPr id="61" name="淘宝店chenying0907 55"/>
          <p:cNvPicPr>
            <a:picLocks noChangeAspect="1"/>
          </p:cNvPicPr>
          <p:nvPr/>
        </p:nvPicPr>
        <p:blipFill>
          <a:blip r:embed="rId6">
            <a:grayscl/>
          </a:blip>
          <a:srcRect l="756"/>
          <a:stretch>
            <a:fillRect/>
          </a:stretch>
        </p:blipFill>
        <p:spPr>
          <a:xfrm rot="11600511" flipH="1" flipV="1">
            <a:off x="-680591" y="-59101"/>
            <a:ext cx="4933559" cy="6434701"/>
          </a:xfrm>
          <a:custGeom>
            <a:avLst/>
            <a:gdLst>
              <a:gd name="connsiteX0" fmla="*/ 0 w 4933559"/>
              <a:gd name="connsiteY0" fmla="*/ 556523 h 6434701"/>
              <a:gd name="connsiteX1" fmla="*/ 2346599 w 4933559"/>
              <a:gd name="connsiteY1" fmla="*/ 0 h 6434701"/>
              <a:gd name="connsiteX2" fmla="*/ 4779454 w 4933559"/>
              <a:gd name="connsiteY2" fmla="*/ 0 h 6434701"/>
              <a:gd name="connsiteX3" fmla="*/ 4933559 w 4933559"/>
              <a:gd name="connsiteY3" fmla="*/ 649788 h 6434701"/>
              <a:gd name="connsiteX4" fmla="*/ 4933559 w 4933559"/>
              <a:gd name="connsiteY4" fmla="*/ 6434701 h 6434701"/>
              <a:gd name="connsiteX5" fmla="*/ 1394077 w 4933559"/>
              <a:gd name="connsiteY5" fmla="*/ 6434701 h 643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3559" h="6434701">
                <a:moveTo>
                  <a:pt x="0" y="556523"/>
                </a:moveTo>
                <a:lnTo>
                  <a:pt x="2346599" y="0"/>
                </a:lnTo>
                <a:lnTo>
                  <a:pt x="4779454" y="0"/>
                </a:lnTo>
                <a:lnTo>
                  <a:pt x="4933559" y="649788"/>
                </a:lnTo>
                <a:lnTo>
                  <a:pt x="4933559" y="6434701"/>
                </a:lnTo>
                <a:lnTo>
                  <a:pt x="1394077" y="6434701"/>
                </a:lnTo>
                <a:close/>
              </a:path>
            </a:pathLst>
          </a:custGeom>
          <a:effectLst>
            <a:softEdge rad="0"/>
          </a:effectLst>
        </p:spPr>
      </p:pic>
      <p:grpSp>
        <p:nvGrpSpPr>
          <p:cNvPr id="72" name="淘宝店chenying0907 23"/>
          <p:cNvGrpSpPr/>
          <p:nvPr/>
        </p:nvGrpSpPr>
        <p:grpSpPr>
          <a:xfrm>
            <a:off x="2714793" y="2194969"/>
            <a:ext cx="811790" cy="4158939"/>
            <a:chOff x="7210222" y="3140035"/>
            <a:chExt cx="1770664" cy="3272488"/>
          </a:xfrm>
        </p:grpSpPr>
        <p:sp>
          <p:nvSpPr>
            <p:cNvPr id="75" name="淘宝店chenying0907 21"/>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76" name="淘宝店chenying0907 22"/>
            <p:cNvSpPr/>
            <p:nvPr/>
          </p:nvSpPr>
          <p:spPr>
            <a:xfrm>
              <a:off x="7210222" y="3140035"/>
              <a:ext cx="1770664" cy="3272488"/>
            </a:xfrm>
            <a:prstGeom prst="rect">
              <a:avLst/>
            </a:prstGeom>
            <a:blipFill>
              <a:blip r:embed="rId7">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77" name="淘宝店chenying0907 37"/>
          <p:cNvGrpSpPr/>
          <p:nvPr/>
        </p:nvGrpSpPr>
        <p:grpSpPr>
          <a:xfrm>
            <a:off x="4822746" y="2194969"/>
            <a:ext cx="811790" cy="4158939"/>
            <a:chOff x="7210222" y="3140035"/>
            <a:chExt cx="1770664" cy="3272488"/>
          </a:xfrm>
        </p:grpSpPr>
        <p:sp>
          <p:nvSpPr>
            <p:cNvPr id="78" name="淘宝店chenying0907 38"/>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79" name="淘宝店chenying0907 39"/>
            <p:cNvSpPr/>
            <p:nvPr/>
          </p:nvSpPr>
          <p:spPr>
            <a:xfrm>
              <a:off x="7210222" y="3140035"/>
              <a:ext cx="1770664" cy="3272488"/>
            </a:xfrm>
            <a:prstGeom prst="rect">
              <a:avLst/>
            </a:prstGeom>
            <a:blipFill>
              <a:blip r:embed="rId7">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80" name="淘宝店chenying0907 40"/>
          <p:cNvGrpSpPr/>
          <p:nvPr/>
        </p:nvGrpSpPr>
        <p:grpSpPr>
          <a:xfrm>
            <a:off x="6892586" y="2167038"/>
            <a:ext cx="811790" cy="4158939"/>
            <a:chOff x="7210222" y="3140035"/>
            <a:chExt cx="1770664" cy="3272488"/>
          </a:xfrm>
        </p:grpSpPr>
        <p:sp>
          <p:nvSpPr>
            <p:cNvPr id="81" name="淘宝店chenying0907 41"/>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2" name="淘宝店chenying0907 42"/>
            <p:cNvSpPr/>
            <p:nvPr/>
          </p:nvSpPr>
          <p:spPr>
            <a:xfrm>
              <a:off x="7210222" y="3140035"/>
              <a:ext cx="1770664" cy="3272488"/>
            </a:xfrm>
            <a:prstGeom prst="rect">
              <a:avLst/>
            </a:prstGeom>
            <a:blipFill>
              <a:blip r:embed="rId7">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83" name="淘宝店chenying0907 43"/>
          <p:cNvGrpSpPr/>
          <p:nvPr/>
        </p:nvGrpSpPr>
        <p:grpSpPr>
          <a:xfrm>
            <a:off x="9036628" y="2194969"/>
            <a:ext cx="811790" cy="4158939"/>
            <a:chOff x="7210222" y="3140035"/>
            <a:chExt cx="1770664" cy="3272488"/>
          </a:xfrm>
        </p:grpSpPr>
        <p:sp>
          <p:nvSpPr>
            <p:cNvPr id="84" name="淘宝店chenying0907 44"/>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5" name="淘宝店chenying0907 45"/>
            <p:cNvSpPr/>
            <p:nvPr/>
          </p:nvSpPr>
          <p:spPr>
            <a:xfrm>
              <a:off x="7210222" y="3140035"/>
              <a:ext cx="1770664" cy="3272488"/>
            </a:xfrm>
            <a:prstGeom prst="rect">
              <a:avLst/>
            </a:prstGeom>
            <a:blipFill>
              <a:blip r:embed="rId7">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sp>
        <p:nvSpPr>
          <p:cNvPr id="89" name="文本框 88"/>
          <p:cNvSpPr txBox="1"/>
          <p:nvPr/>
        </p:nvSpPr>
        <p:spPr>
          <a:xfrm>
            <a:off x="2643942"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认识新形势反腐败斗争的形势</a:t>
            </a:r>
          </a:p>
        </p:txBody>
      </p:sp>
      <p:sp>
        <p:nvSpPr>
          <p:cNvPr id="90" name="文本框 89"/>
          <p:cNvSpPr txBox="1"/>
          <p:nvPr/>
        </p:nvSpPr>
        <p:spPr>
          <a:xfrm>
            <a:off x="4751895"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腐败出现的原因和防范措施</a:t>
            </a:r>
          </a:p>
        </p:txBody>
      </p:sp>
      <p:sp>
        <p:nvSpPr>
          <p:cNvPr id="91" name="文本框 90"/>
          <p:cNvSpPr txBox="1"/>
          <p:nvPr/>
        </p:nvSpPr>
        <p:spPr>
          <a:xfrm>
            <a:off x="6821735"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学习廉洁法律法规，防范廉洁风险</a:t>
            </a:r>
          </a:p>
        </p:txBody>
      </p:sp>
      <p:sp>
        <p:nvSpPr>
          <p:cNvPr id="92" name="文本框 91"/>
          <p:cNvSpPr txBox="1"/>
          <p:nvPr/>
        </p:nvSpPr>
        <p:spPr>
          <a:xfrm>
            <a:off x="8965777"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增强党员领导干部拒腐防变的能力</a:t>
            </a:r>
          </a:p>
        </p:txBody>
      </p:sp>
      <p:pic>
        <p:nvPicPr>
          <p:cNvPr id="94" name="淘宝店chenying0907 54" descr="E:\素材\中国风素材\e10e8202a876bb8f7542679f0cc29732.pnge10e8202a876bb8f7542679f0cc29732"/>
          <p:cNvPicPr>
            <a:picLocks noChangeAspect="1"/>
          </p:cNvPicPr>
          <p:nvPr/>
        </p:nvPicPr>
        <p:blipFill>
          <a:blip r:embed="rId8"/>
          <a:srcRect/>
          <a:stretch>
            <a:fillRect/>
          </a:stretch>
        </p:blipFill>
        <p:spPr>
          <a:xfrm rot="10800000" flipV="1">
            <a:off x="8646160" y="4168775"/>
            <a:ext cx="3587115" cy="2689225"/>
          </a:xfrm>
          <a:prstGeom prst="rect">
            <a:avLst/>
          </a:prstGeom>
        </p:spPr>
      </p:pic>
      <p:pic>
        <p:nvPicPr>
          <p:cNvPr id="2" name="PA_淘宝店chenying0907 5962" descr="E:\素材\中国风素材\d50bee724ecedcdc674cc642bb7fd4f5.pngd50bee724ecedcdc674cc642bb7fd4f5"/>
          <p:cNvPicPr>
            <a:picLocks noChangeAspect="1"/>
          </p:cNvPicPr>
          <p:nvPr>
            <p:custDataLst>
              <p:tags r:id="rId1"/>
            </p:custDataLst>
          </p:nvPr>
        </p:nvPicPr>
        <p:blipFill>
          <a:blip r:embed="rId9"/>
          <a:srcRect/>
          <a:stretch>
            <a:fillRect/>
          </a:stretch>
        </p:blipFill>
        <p:spPr>
          <a:xfrm rot="10800000" flipH="1" flipV="1">
            <a:off x="9527540" y="3175"/>
            <a:ext cx="2679065" cy="2209800"/>
          </a:xfrm>
          <a:prstGeom prst="rect">
            <a:avLst/>
          </a:prstGeom>
        </p:spPr>
      </p:pic>
    </p:spTree>
    <p:extLst>
      <p:ext uri="{BB962C8B-B14F-4D97-AF65-F5344CB8AC3E}">
        <p14:creationId xmlns:p14="http://schemas.microsoft.com/office/powerpoint/2010/main" val="9954625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000"/>
                                        <p:tgtEl>
                                          <p:spTgt spid="58"/>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circle(in)">
                                      <p:cBhvr>
                                        <p:cTn id="11" dur="1000"/>
                                        <p:tgtEl>
                                          <p:spTgt spid="59"/>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childTnLst>
                          </p:cTn>
                        </p:par>
                        <p:par>
                          <p:cTn id="16" fill="hold">
                            <p:stCondLst>
                              <p:cond delay="2500"/>
                            </p:stCondLst>
                            <p:childTnLst>
                              <p:par>
                                <p:cTn id="17" presetID="6" presetClass="entr" presetSubtype="16"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circle(in)">
                                      <p:cBhvr>
                                        <p:cTn id="19" dur="1000"/>
                                        <p:tgtEl>
                                          <p:spTgt spid="89"/>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up)">
                                      <p:cBhvr>
                                        <p:cTn id="23" dur="500"/>
                                        <p:tgtEl>
                                          <p:spTgt spid="77"/>
                                        </p:tgtEl>
                                      </p:cBhvr>
                                    </p:animEffect>
                                  </p:childTnLst>
                                </p:cTn>
                              </p:par>
                            </p:childTnLst>
                          </p:cTn>
                        </p:par>
                        <p:par>
                          <p:cTn id="24" fill="hold">
                            <p:stCondLst>
                              <p:cond delay="4000"/>
                            </p:stCondLst>
                            <p:childTnLst>
                              <p:par>
                                <p:cTn id="25" presetID="6" presetClass="entr" presetSubtype="16"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circle(in)">
                                      <p:cBhvr>
                                        <p:cTn id="27" dur="1000"/>
                                        <p:tgtEl>
                                          <p:spTgt spid="90"/>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childTnLst>
                          </p:cTn>
                        </p:par>
                        <p:par>
                          <p:cTn id="32" fill="hold">
                            <p:stCondLst>
                              <p:cond delay="5500"/>
                            </p:stCondLst>
                            <p:childTnLst>
                              <p:par>
                                <p:cTn id="33" presetID="6" presetClass="entr" presetSubtype="16" fill="hold" grpId="0"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circle(in)">
                                      <p:cBhvr>
                                        <p:cTn id="35" dur="1000"/>
                                        <p:tgtEl>
                                          <p:spTgt spid="91"/>
                                        </p:tgtEl>
                                      </p:cBhvr>
                                    </p:animEffect>
                                  </p:childTnLst>
                                </p:cTn>
                              </p:par>
                            </p:childTnLst>
                          </p:cTn>
                        </p:par>
                        <p:par>
                          <p:cTn id="36" fill="hold">
                            <p:stCondLst>
                              <p:cond delay="6500"/>
                            </p:stCondLst>
                            <p:childTnLst>
                              <p:par>
                                <p:cTn id="37" presetID="22" presetClass="entr" presetSubtype="1"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up)">
                                      <p:cBhvr>
                                        <p:cTn id="39" dur="500"/>
                                        <p:tgtEl>
                                          <p:spTgt spid="83"/>
                                        </p:tgtEl>
                                      </p:cBhvr>
                                    </p:animEffect>
                                  </p:childTnLst>
                                </p:cTn>
                              </p:par>
                            </p:childTnLst>
                          </p:cTn>
                        </p:par>
                        <p:par>
                          <p:cTn id="40" fill="hold">
                            <p:stCondLst>
                              <p:cond delay="7000"/>
                            </p:stCondLst>
                            <p:childTnLst>
                              <p:par>
                                <p:cTn id="41" presetID="6" presetClass="entr" presetSubtype="16"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circle(in)">
                                      <p:cBhvr>
                                        <p:cTn id="43" dur="1000"/>
                                        <p:tgtEl>
                                          <p:spTgt spid="92"/>
                                        </p:tgtEl>
                                      </p:cBhvr>
                                    </p:animEffect>
                                  </p:childTnLst>
                                </p:cTn>
                              </p:par>
                              <p:par>
                                <p:cTn id="44" presetID="50" presetClass="entr" presetSubtype="0" decel="100000" fill="hold" nodeType="withEffect">
                                  <p:stCondLst>
                                    <p:cond delay="0"/>
                                  </p:stCondLst>
                                  <p:childTnLst>
                                    <p:set>
                                      <p:cBhvr>
                                        <p:cTn id="45" dur="1" fill="hold">
                                          <p:stCondLst>
                                            <p:cond delay="0"/>
                                          </p:stCondLst>
                                        </p:cTn>
                                        <p:tgtEl>
                                          <p:spTgt spid="94"/>
                                        </p:tgtEl>
                                        <p:attrNameLst>
                                          <p:attrName>style.visibility</p:attrName>
                                        </p:attrNameLst>
                                      </p:cBhvr>
                                      <p:to>
                                        <p:strVal val="visible"/>
                                      </p:to>
                                    </p:set>
                                    <p:anim calcmode="lin" valueType="num">
                                      <p:cBhvr>
                                        <p:cTn id="46" dur="500" fill="hold"/>
                                        <p:tgtEl>
                                          <p:spTgt spid="94"/>
                                        </p:tgtEl>
                                        <p:attrNameLst>
                                          <p:attrName>ppt_w</p:attrName>
                                        </p:attrNameLst>
                                      </p:cBhvr>
                                      <p:tavLst>
                                        <p:tav tm="0">
                                          <p:val>
                                            <p:strVal val="#ppt_w+.3"/>
                                          </p:val>
                                        </p:tav>
                                        <p:tav tm="100000">
                                          <p:val>
                                            <p:strVal val="#ppt_w"/>
                                          </p:val>
                                        </p:tav>
                                      </p:tavLst>
                                    </p:anim>
                                    <p:anim calcmode="lin" valueType="num">
                                      <p:cBhvr>
                                        <p:cTn id="47" dur="500" fill="hold"/>
                                        <p:tgtEl>
                                          <p:spTgt spid="94"/>
                                        </p:tgtEl>
                                        <p:attrNameLst>
                                          <p:attrName>ppt_h</p:attrName>
                                        </p:attrNameLst>
                                      </p:cBhvr>
                                      <p:tavLst>
                                        <p:tav tm="0">
                                          <p:val>
                                            <p:strVal val="#ppt_h"/>
                                          </p:val>
                                        </p:tav>
                                        <p:tav tm="100000">
                                          <p:val>
                                            <p:strVal val="#ppt_h"/>
                                          </p:val>
                                        </p:tav>
                                      </p:tavLst>
                                    </p:anim>
                                    <p:animEffect transition="in" filter="fade">
                                      <p:cBhvr>
                                        <p:cTn id="48" dur="500"/>
                                        <p:tgtEl>
                                          <p:spTgt spid="94"/>
                                        </p:tgtEl>
                                      </p:cBhvr>
                                    </p:animEffect>
                                  </p:childTnLst>
                                </p:cTn>
                              </p:par>
                              <p:par>
                                <p:cTn id="49" presetID="50" presetClass="entr" presetSubtype="0" decel="100000"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strVal val="#ppt_w+.3"/>
                                          </p:val>
                                        </p:tav>
                                        <p:tav tm="100000">
                                          <p:val>
                                            <p:strVal val="#ppt_w"/>
                                          </p:val>
                                        </p:tav>
                                      </p:tavLst>
                                    </p:anim>
                                    <p:anim calcmode="lin" valueType="num">
                                      <p:cBhvr>
                                        <p:cTn id="52" dur="500" fill="hold"/>
                                        <p:tgtEl>
                                          <p:spTgt spid="2"/>
                                        </p:tgtEl>
                                        <p:attrNameLst>
                                          <p:attrName>ppt_h</p:attrName>
                                        </p:attrNameLst>
                                      </p:cBhvr>
                                      <p:tavLst>
                                        <p:tav tm="0">
                                          <p:val>
                                            <p:strVal val="#ppt_h"/>
                                          </p:val>
                                        </p:tav>
                                        <p:tav tm="100000">
                                          <p:val>
                                            <p:strVal val="#ppt_h"/>
                                          </p:val>
                                        </p:tav>
                                      </p:tavLst>
                                    </p:anim>
                                    <p:animEffect transition="in" filter="fade">
                                      <p:cBhvr>
                                        <p:cTn id="53" dur="500"/>
                                        <p:tgtEl>
                                          <p:spTgt spid="2"/>
                                        </p:tgtEl>
                                      </p:cBhvr>
                                    </p:animEffect>
                                  </p:childTnLst>
                                </p:cTn>
                              </p:par>
                              <p:par>
                                <p:cTn id="54" presetID="50" presetClass="entr" presetSubtype="0" decel="100000" fill="hold" nodeType="with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strVal val="#ppt_w+.3"/>
                                          </p:val>
                                        </p:tav>
                                        <p:tav tm="100000">
                                          <p:val>
                                            <p:strVal val="#ppt_w"/>
                                          </p:val>
                                        </p:tav>
                                      </p:tavLst>
                                    </p:anim>
                                    <p:anim calcmode="lin" valueType="num">
                                      <p:cBhvr>
                                        <p:cTn id="57" dur="500" fill="hold"/>
                                        <p:tgtEl>
                                          <p:spTgt spid="4"/>
                                        </p:tgtEl>
                                        <p:attrNameLst>
                                          <p:attrName>ppt_h</p:attrName>
                                        </p:attrNameLst>
                                      </p:cBhvr>
                                      <p:tavLst>
                                        <p:tav tm="0">
                                          <p:val>
                                            <p:strVal val="#ppt_h"/>
                                          </p:val>
                                        </p:tav>
                                        <p:tav tm="100000">
                                          <p:val>
                                            <p:strVal val="#ppt_h"/>
                                          </p:val>
                                        </p:tav>
                                      </p:tavLst>
                                    </p:anim>
                                    <p:animEffect transition="in" filter="fade">
                                      <p:cBhvr>
                                        <p:cTn id="58" dur="500"/>
                                        <p:tgtEl>
                                          <p:spTgt spid="4"/>
                                        </p:tgtEl>
                                      </p:cBhvr>
                                    </p:animEffect>
                                  </p:childTnLst>
                                </p:cTn>
                              </p:par>
                              <p:par>
                                <p:cTn id="59" presetID="50" presetClass="entr" presetSubtype="0" decel="100000"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strVal val="#ppt_w+.3"/>
                                          </p:val>
                                        </p:tav>
                                        <p:tav tm="100000">
                                          <p:val>
                                            <p:strVal val="#ppt_w"/>
                                          </p:val>
                                        </p:tav>
                                      </p:tavLst>
                                    </p:anim>
                                    <p:anim calcmode="lin" valueType="num">
                                      <p:cBhvr>
                                        <p:cTn id="62" dur="500" fill="hold"/>
                                        <p:tgtEl>
                                          <p:spTgt spid="61"/>
                                        </p:tgtEl>
                                        <p:attrNameLst>
                                          <p:attrName>ppt_h</p:attrName>
                                        </p:attrNameLst>
                                      </p:cBhvr>
                                      <p:tavLst>
                                        <p:tav tm="0">
                                          <p:val>
                                            <p:strVal val="#ppt_h"/>
                                          </p:val>
                                        </p:tav>
                                        <p:tav tm="100000">
                                          <p:val>
                                            <p:strVal val="#ppt_h"/>
                                          </p:val>
                                        </p:tav>
                                      </p:tavLst>
                                    </p:anim>
                                    <p:animEffect transition="in" filter="fade">
                                      <p:cBhvr>
                                        <p:cTn id="6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89" grpId="0"/>
      <p:bldP spid="90" grpId="0"/>
      <p:bldP spid="91" grpId="0"/>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4518" name="矩形 12"/>
          <p:cNvSpPr/>
          <p:nvPr/>
        </p:nvSpPr>
        <p:spPr>
          <a:xfrm>
            <a:off x="1434465" y="861695"/>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对所在企业承担的责任（第五条）</a:t>
            </a:r>
          </a:p>
        </p:txBody>
      </p:sp>
      <p:grpSp>
        <p:nvGrpSpPr>
          <p:cNvPr id="64519" name="组合 13"/>
          <p:cNvGrpSpPr/>
          <p:nvPr/>
        </p:nvGrpSpPr>
        <p:grpSpPr>
          <a:xfrm>
            <a:off x="1109663" y="906463"/>
            <a:ext cx="376237" cy="400050"/>
            <a:chOff x="-885400" y="1180425"/>
            <a:chExt cx="377074" cy="401474"/>
          </a:xfrm>
        </p:grpSpPr>
        <p:sp>
          <p:nvSpPr>
            <p:cNvPr id="64538" name="椭圆 14"/>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64539" name="文本框 15"/>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2</a:t>
              </a:r>
            </a:p>
          </p:txBody>
        </p:sp>
      </p:grpSp>
      <p:sp>
        <p:nvSpPr>
          <p:cNvPr id="64520" name="内容占位符 2"/>
          <p:cNvSpPr txBox="1"/>
          <p:nvPr/>
        </p:nvSpPr>
        <p:spPr>
          <a:xfrm>
            <a:off x="1412558" y="1430655"/>
            <a:ext cx="9583737" cy="9429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国有企业领导人员应当忠实履行职责，不得有利用职权谋取私利以及损害本企业利益的下列行为。本条从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对国有企业领导人员利用职权谋取私利以及损害本企业利益的行为作出了禁止性规定。</a:t>
            </a:r>
          </a:p>
        </p:txBody>
      </p:sp>
      <p:sp>
        <p:nvSpPr>
          <p:cNvPr id="17" name="圆角矩形 16"/>
          <p:cNvSpPr/>
          <p:nvPr/>
        </p:nvSpPr>
        <p:spPr>
          <a:xfrm>
            <a:off x="2337435" y="4622800"/>
            <a:ext cx="804862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圆角矩形 17"/>
          <p:cNvSpPr/>
          <p:nvPr/>
        </p:nvSpPr>
        <p:spPr>
          <a:xfrm>
            <a:off x="2099310" y="3607435"/>
            <a:ext cx="794956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9" name="圆角矩形 18"/>
          <p:cNvSpPr/>
          <p:nvPr/>
        </p:nvSpPr>
        <p:spPr>
          <a:xfrm>
            <a:off x="2337435" y="2626360"/>
            <a:ext cx="804862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20" name="Group 5"/>
          <p:cNvGrpSpPr/>
          <p:nvPr/>
        </p:nvGrpSpPr>
        <p:grpSpPr bwMode="auto">
          <a:xfrm>
            <a:off x="1490190" y="2373920"/>
            <a:ext cx="1237727" cy="1236140"/>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6">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24" name="Group 12"/>
          <p:cNvGrpSpPr/>
          <p:nvPr/>
        </p:nvGrpSpPr>
        <p:grpSpPr bwMode="auto">
          <a:xfrm>
            <a:off x="9710974" y="3375696"/>
            <a:ext cx="1237727" cy="1236141"/>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6">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6">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28" name="Group 19"/>
          <p:cNvGrpSpPr/>
          <p:nvPr/>
        </p:nvGrpSpPr>
        <p:grpSpPr bwMode="auto">
          <a:xfrm>
            <a:off x="1480669" y="4462234"/>
            <a:ext cx="1237727" cy="1236141"/>
            <a:chOff x="802" y="845"/>
            <a:chExt cx="827" cy="826"/>
          </a:xfrm>
        </p:grpSpPr>
        <p:sp>
          <p:nvSpPr>
            <p:cNvPr id="2" name="Oval 20"/>
            <p:cNvSpPr>
              <a:spLocks noChangeArrowheads="1"/>
            </p:cNvSpPr>
            <p:nvPr/>
          </p:nvSpPr>
          <p:spPr bwMode="lt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6">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6">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sp>
        <p:nvSpPr>
          <p:cNvPr id="32" name="TextBox 69"/>
          <p:cNvSpPr txBox="1"/>
          <p:nvPr/>
        </p:nvSpPr>
        <p:spPr>
          <a:xfrm>
            <a:off x="1502739" y="2793362"/>
            <a:ext cx="1213924" cy="39878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标题</a:t>
            </a:r>
          </a:p>
        </p:txBody>
      </p:sp>
      <p:sp>
        <p:nvSpPr>
          <p:cNvPr id="33" name="TextBox 70"/>
          <p:cNvSpPr txBox="1"/>
          <p:nvPr/>
        </p:nvSpPr>
        <p:spPr>
          <a:xfrm>
            <a:off x="9996801" y="3781517"/>
            <a:ext cx="999703" cy="39878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标题</a:t>
            </a:r>
          </a:p>
        </p:txBody>
      </p:sp>
      <p:sp>
        <p:nvSpPr>
          <p:cNvPr id="34" name="TextBox 71"/>
          <p:cNvSpPr txBox="1"/>
          <p:nvPr/>
        </p:nvSpPr>
        <p:spPr>
          <a:xfrm>
            <a:off x="1735381" y="4908134"/>
            <a:ext cx="1142517" cy="39878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标题</a:t>
            </a:r>
          </a:p>
        </p:txBody>
      </p:sp>
      <p:sp>
        <p:nvSpPr>
          <p:cNvPr id="35" name="TextBox 73"/>
          <p:cNvSpPr txBox="1"/>
          <p:nvPr/>
        </p:nvSpPr>
        <p:spPr>
          <a:xfrm>
            <a:off x="2763520" y="2729998"/>
            <a:ext cx="7145495" cy="650240"/>
          </a:xfrm>
          <a:prstGeom prst="rect">
            <a:avLst/>
          </a:prstGeom>
          <a:noFill/>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第一项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个人从事营利性经营活动和有偿中介活动，或者在本企业的同类经营企业、关联企业和与本企业有业务关系的企业投资入股；</a:t>
            </a:r>
          </a:p>
        </p:txBody>
      </p:sp>
      <p:sp>
        <p:nvSpPr>
          <p:cNvPr id="36" name="TextBox 74"/>
          <p:cNvSpPr txBox="1"/>
          <p:nvPr/>
        </p:nvSpPr>
        <p:spPr>
          <a:xfrm>
            <a:off x="2763520" y="3667036"/>
            <a:ext cx="7167711" cy="650240"/>
          </a:xfrm>
          <a:prstGeom prst="rect">
            <a:avLst/>
          </a:prstGeom>
          <a:noFill/>
          <a:ln>
            <a:noFill/>
          </a:ln>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第二项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在职或者离职后接受、索取本企业的关联企业、与本企业有业务关系的企业，以及管理和服务对象提供的物质性利益；</a:t>
            </a:r>
          </a:p>
        </p:txBody>
      </p:sp>
      <p:sp>
        <p:nvSpPr>
          <p:cNvPr id="37" name="TextBox 75"/>
          <p:cNvSpPr txBox="1">
            <a:spLocks noChangeArrowheads="1"/>
          </p:cNvSpPr>
          <p:nvPr/>
        </p:nvSpPr>
        <p:spPr bwMode="auto">
          <a:xfrm>
            <a:off x="2763520" y="4649466"/>
            <a:ext cx="7413669"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第三项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对以交易形式非法收受请托人财物行为的禁止性规定。</a:t>
            </a:r>
          </a:p>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以明显低于市场的价格购买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以其他交易形式非法收受请托人财物</a:t>
            </a:r>
          </a:p>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以明显高于市场的价格出售</a:t>
            </a:r>
          </a:p>
        </p:txBody>
      </p:sp>
    </p:spTree>
    <p:extLst>
      <p:ext uri="{BB962C8B-B14F-4D97-AF65-F5344CB8AC3E}">
        <p14:creationId xmlns:p14="http://schemas.microsoft.com/office/powerpoint/2010/main" val="8245522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wipe(up)">
                                      <p:cBhvr>
                                        <p:cTn id="7" dur="500"/>
                                        <p:tgtEl>
                                          <p:spTgt spid="64518"/>
                                        </p:tgtEl>
                                      </p:cBhvr>
                                    </p:animEffect>
                                  </p:childTnLst>
                                </p:cTn>
                              </p:par>
                              <p:par>
                                <p:cTn id="8" presetID="22" presetClass="entr" presetSubtype="1" fill="hold" nodeType="withEffect">
                                  <p:stCondLst>
                                    <p:cond delay="0"/>
                                  </p:stCondLst>
                                  <p:childTnLst>
                                    <p:set>
                                      <p:cBhvr>
                                        <p:cTn id="9" dur="1" fill="hold">
                                          <p:stCondLst>
                                            <p:cond delay="0"/>
                                          </p:stCondLst>
                                        </p:cTn>
                                        <p:tgtEl>
                                          <p:spTgt spid="64519"/>
                                        </p:tgtEl>
                                        <p:attrNameLst>
                                          <p:attrName>style.visibility</p:attrName>
                                        </p:attrNameLst>
                                      </p:cBhvr>
                                      <p:to>
                                        <p:strVal val="visible"/>
                                      </p:to>
                                    </p:set>
                                    <p:animEffect transition="in" filter="wipe(up)">
                                      <p:cBhvr>
                                        <p:cTn id="10" dur="500"/>
                                        <p:tgtEl>
                                          <p:spTgt spid="6451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4520"/>
                                        </p:tgtEl>
                                        <p:attrNameLst>
                                          <p:attrName>style.visibility</p:attrName>
                                        </p:attrNameLst>
                                      </p:cBhvr>
                                      <p:to>
                                        <p:strVal val="visible"/>
                                      </p:to>
                                    </p:set>
                                    <p:animEffect transition="in" filter="wipe(up)">
                                      <p:cBhvr>
                                        <p:cTn id="13" dur="500"/>
                                        <p:tgtEl>
                                          <p:spTgt spid="64520"/>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0-#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1+#ppt_w/2"/>
                                          </p:val>
                                        </p:tav>
                                        <p:tav tm="100000">
                                          <p:val>
                                            <p:strVal val="#ppt_x"/>
                                          </p:val>
                                        </p:tav>
                                      </p:tavLst>
                                    </p:anim>
                                    <p:anim calcmode="lin" valueType="num">
                                      <p:cBhvr additive="base">
                                        <p:cTn id="47" dur="500" fill="hold"/>
                                        <p:tgtEl>
                                          <p:spTgt spid="36"/>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0-#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P spid="64520" grpId="0"/>
      <p:bldP spid="17" grpId="0" bldLvl="0" animBg="1"/>
      <p:bldP spid="18" grpId="0" bldLvl="0" animBg="1"/>
      <p:bldP spid="19" grpId="0" bldLvl="0" animBg="1"/>
      <p:bldP spid="32" grpId="0"/>
      <p:bldP spid="33" grpId="0"/>
      <p:bldP spid="34" grpId="0"/>
      <p:bldP spid="35"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57" name="Group 19"/>
          <p:cNvGrpSpPr/>
          <p:nvPr/>
        </p:nvGrpSpPr>
        <p:grpSpPr>
          <a:xfrm>
            <a:off x="8011348" y="2605147"/>
            <a:ext cx="1106286" cy="1283292"/>
            <a:chOff x="8074978" y="3021037"/>
            <a:chExt cx="1106424" cy="1283451"/>
          </a:xfrm>
        </p:grpSpPr>
        <p:sp>
          <p:nvSpPr>
            <p:cNvPr id="58" name="Hexagon 8"/>
            <p:cNvSpPr/>
            <p:nvPr/>
          </p:nvSpPr>
          <p:spPr>
            <a:xfrm rot="16200000">
              <a:off x="798646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59"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0" name="Group 17"/>
          <p:cNvGrpSpPr/>
          <p:nvPr/>
        </p:nvGrpSpPr>
        <p:grpSpPr>
          <a:xfrm>
            <a:off x="6745408" y="2605147"/>
            <a:ext cx="1106286" cy="1283292"/>
            <a:chOff x="6808883" y="3021037"/>
            <a:chExt cx="1106424" cy="1283451"/>
          </a:xfrm>
        </p:grpSpPr>
        <p:sp>
          <p:nvSpPr>
            <p:cNvPr id="61" name="Hexagon 7"/>
            <p:cNvSpPr/>
            <p:nvPr/>
          </p:nvSpPr>
          <p:spPr>
            <a:xfrm rot="16200000">
              <a:off x="6720369"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2"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3" name="Group 15"/>
          <p:cNvGrpSpPr/>
          <p:nvPr/>
        </p:nvGrpSpPr>
        <p:grpSpPr>
          <a:xfrm>
            <a:off x="5479471" y="2605147"/>
            <a:ext cx="1106286" cy="1283292"/>
            <a:chOff x="5542788" y="3021037"/>
            <a:chExt cx="1106424" cy="1283451"/>
          </a:xfrm>
        </p:grpSpPr>
        <p:sp>
          <p:nvSpPr>
            <p:cNvPr id="64" name="Hexagon 5"/>
            <p:cNvSpPr/>
            <p:nvPr/>
          </p:nvSpPr>
          <p:spPr>
            <a:xfrm rot="16200000">
              <a:off x="545427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5"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6" name="Group 9"/>
          <p:cNvGrpSpPr/>
          <p:nvPr/>
        </p:nvGrpSpPr>
        <p:grpSpPr>
          <a:xfrm>
            <a:off x="4213532" y="2605147"/>
            <a:ext cx="1106286" cy="1283292"/>
            <a:chOff x="4276693" y="3021037"/>
            <a:chExt cx="1106424" cy="1283451"/>
          </a:xfrm>
        </p:grpSpPr>
        <p:sp>
          <p:nvSpPr>
            <p:cNvPr id="67" name="Hexagon 4"/>
            <p:cNvSpPr/>
            <p:nvPr/>
          </p:nvSpPr>
          <p:spPr>
            <a:xfrm rot="16200000">
              <a:off x="4188179"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8"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9" name="Group 6"/>
          <p:cNvGrpSpPr/>
          <p:nvPr/>
        </p:nvGrpSpPr>
        <p:grpSpPr>
          <a:xfrm>
            <a:off x="2947593" y="2605147"/>
            <a:ext cx="1106286" cy="1283292"/>
            <a:chOff x="3010598" y="3021037"/>
            <a:chExt cx="1106424" cy="1283451"/>
          </a:xfrm>
        </p:grpSpPr>
        <p:sp>
          <p:nvSpPr>
            <p:cNvPr id="70" name="Hexagon 3"/>
            <p:cNvSpPr/>
            <p:nvPr/>
          </p:nvSpPr>
          <p:spPr>
            <a:xfrm rot="16200000">
              <a:off x="292208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71"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72" name="Group 20"/>
          <p:cNvGrpSpPr/>
          <p:nvPr/>
        </p:nvGrpSpPr>
        <p:grpSpPr>
          <a:xfrm>
            <a:off x="612532" y="3643579"/>
            <a:ext cx="2888203" cy="434749"/>
            <a:chOff x="7258929" y="1631852"/>
            <a:chExt cx="1674056" cy="464234"/>
          </a:xfrm>
        </p:grpSpPr>
        <p:cxnSp>
          <p:nvCxnSpPr>
            <p:cNvPr id="73"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5" name="Group 23"/>
          <p:cNvGrpSpPr/>
          <p:nvPr/>
        </p:nvGrpSpPr>
        <p:grpSpPr>
          <a:xfrm>
            <a:off x="516065" y="2503341"/>
            <a:ext cx="2271877" cy="1631537"/>
            <a:chOff x="578770" y="2919219"/>
            <a:chExt cx="2272157" cy="1631739"/>
          </a:xfrm>
        </p:grpSpPr>
        <p:sp>
          <p:nvSpPr>
            <p:cNvPr id="76" name="TextBox 21"/>
            <p:cNvSpPr txBox="1"/>
            <p:nvPr/>
          </p:nvSpPr>
          <p:spPr>
            <a:xfrm>
              <a:off x="578770" y="2919219"/>
              <a:ext cx="754473" cy="437569"/>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第四项</a:t>
              </a:r>
            </a:p>
          </p:txBody>
        </p:sp>
        <p:sp>
          <p:nvSpPr>
            <p:cNvPr id="77" name="Rectangle 22"/>
            <p:cNvSpPr/>
            <p:nvPr/>
          </p:nvSpPr>
          <p:spPr>
            <a:xfrm>
              <a:off x="581767" y="3351930"/>
              <a:ext cx="2269160" cy="11990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委托他人投资证券、期货或者以其他委托理财名义，未实际出资而获取收益，或者虽然实际出资，但获取收益明显高于出资应得收益；</a:t>
              </a:r>
            </a:p>
          </p:txBody>
        </p:sp>
      </p:grpSp>
      <p:grpSp>
        <p:nvGrpSpPr>
          <p:cNvPr id="78" name="Group 24"/>
          <p:cNvGrpSpPr/>
          <p:nvPr/>
        </p:nvGrpSpPr>
        <p:grpSpPr>
          <a:xfrm flipH="1">
            <a:off x="4053878" y="3996435"/>
            <a:ext cx="708109" cy="904979"/>
            <a:chOff x="7258929" y="1631852"/>
            <a:chExt cx="1674056" cy="464234"/>
          </a:xfrm>
        </p:grpSpPr>
        <p:cxnSp>
          <p:nvCxnSpPr>
            <p:cNvPr id="79"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1" name="Group 27"/>
          <p:cNvGrpSpPr/>
          <p:nvPr/>
        </p:nvGrpSpPr>
        <p:grpSpPr>
          <a:xfrm>
            <a:off x="2464859" y="4618403"/>
            <a:ext cx="3296476" cy="1249260"/>
            <a:chOff x="258645" y="2918049"/>
            <a:chExt cx="3296883" cy="1249415"/>
          </a:xfrm>
        </p:grpSpPr>
        <p:sp>
          <p:nvSpPr>
            <p:cNvPr id="82" name="TextBox 28"/>
            <p:cNvSpPr txBox="1"/>
            <p:nvPr/>
          </p:nvSpPr>
          <p:spPr>
            <a:xfrm>
              <a:off x="282329" y="2918049"/>
              <a:ext cx="2085571" cy="43756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第五项</a:t>
              </a:r>
            </a:p>
          </p:txBody>
        </p:sp>
        <p:sp>
          <p:nvSpPr>
            <p:cNvPr id="83" name="Rectangle 29"/>
            <p:cNvSpPr/>
            <p:nvPr/>
          </p:nvSpPr>
          <p:spPr>
            <a:xfrm>
              <a:off x="258645" y="3337416"/>
              <a:ext cx="3296883" cy="83004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对利用企业内幕信息、商业秘密以及其他资源谋取利益行为的禁止性规定。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内幕信息 商业秘密 知识产权 业务渠道</a:t>
              </a:r>
            </a:p>
          </p:txBody>
        </p:sp>
      </p:grpSp>
      <p:grpSp>
        <p:nvGrpSpPr>
          <p:cNvPr id="84" name="Group 33"/>
          <p:cNvGrpSpPr/>
          <p:nvPr/>
        </p:nvGrpSpPr>
        <p:grpSpPr>
          <a:xfrm flipH="1" flipV="1">
            <a:off x="4947908" y="2001092"/>
            <a:ext cx="1084702" cy="477821"/>
            <a:chOff x="7258929" y="1631852"/>
            <a:chExt cx="1674056" cy="464234"/>
          </a:xfrm>
        </p:grpSpPr>
        <p:cxnSp>
          <p:nvCxnSpPr>
            <p:cNvPr id="85"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7" name="Group 36"/>
          <p:cNvGrpSpPr/>
          <p:nvPr/>
        </p:nvGrpSpPr>
        <p:grpSpPr>
          <a:xfrm>
            <a:off x="2667987" y="1100256"/>
            <a:ext cx="2268881" cy="1246644"/>
            <a:chOff x="581767" y="2935179"/>
            <a:chExt cx="2269160" cy="1246796"/>
          </a:xfrm>
        </p:grpSpPr>
        <p:sp>
          <p:nvSpPr>
            <p:cNvPr id="88" name="TextBox 37"/>
            <p:cNvSpPr txBox="1"/>
            <p:nvPr/>
          </p:nvSpPr>
          <p:spPr>
            <a:xfrm>
              <a:off x="581767" y="2935179"/>
              <a:ext cx="754473" cy="437568"/>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第六项</a:t>
              </a:r>
            </a:p>
          </p:txBody>
        </p:sp>
        <p:sp>
          <p:nvSpPr>
            <p:cNvPr id="89" name="Rectangle 38"/>
            <p:cNvSpPr/>
            <p:nvPr/>
          </p:nvSpPr>
          <p:spPr>
            <a:xfrm>
              <a:off x="581767" y="3351929"/>
              <a:ext cx="2269160" cy="83004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对擅自兼职或者兼职取酬行为的禁止性规定。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经批准可以兼职 兼职不可以兼薪</a:t>
              </a:r>
            </a:p>
          </p:txBody>
        </p:sp>
      </p:grpSp>
      <p:grpSp>
        <p:nvGrpSpPr>
          <p:cNvPr id="90" name="Group 39"/>
          <p:cNvGrpSpPr/>
          <p:nvPr/>
        </p:nvGrpSpPr>
        <p:grpSpPr>
          <a:xfrm flipV="1">
            <a:off x="7295279" y="1998357"/>
            <a:ext cx="716069" cy="477821"/>
            <a:chOff x="7258929" y="1631852"/>
            <a:chExt cx="1674056" cy="464234"/>
          </a:xfrm>
        </p:grpSpPr>
        <p:cxnSp>
          <p:nvCxnSpPr>
            <p:cNvPr id="91"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3" name="Group 42"/>
          <p:cNvGrpSpPr/>
          <p:nvPr/>
        </p:nvGrpSpPr>
        <p:grpSpPr>
          <a:xfrm>
            <a:off x="8139574" y="1063982"/>
            <a:ext cx="2798261" cy="1467706"/>
            <a:chOff x="581767" y="2898896"/>
            <a:chExt cx="2798606" cy="1467886"/>
          </a:xfrm>
        </p:grpSpPr>
        <p:sp>
          <p:nvSpPr>
            <p:cNvPr id="94" name="TextBox 43"/>
            <p:cNvSpPr txBox="1"/>
            <p:nvPr/>
          </p:nvSpPr>
          <p:spPr>
            <a:xfrm>
              <a:off x="581767" y="2898896"/>
              <a:ext cx="754473" cy="437569"/>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第七项</a:t>
              </a:r>
            </a:p>
          </p:txBody>
        </p:sp>
        <p:sp>
          <p:nvSpPr>
            <p:cNvPr id="95" name="Rectangle 44"/>
            <p:cNvSpPr/>
            <p:nvPr/>
          </p:nvSpPr>
          <p:spPr>
            <a:xfrm>
              <a:off x="581767" y="3351928"/>
              <a:ext cx="2798606" cy="10148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将企业经济往来中的折扣费、中介费、佣金、礼金，以及因企业行为受到有关部门和单位奖励的财物等据为己有或者私分；</a:t>
              </a:r>
            </a:p>
          </p:txBody>
        </p:sp>
      </p:grpSp>
      <p:grpSp>
        <p:nvGrpSpPr>
          <p:cNvPr id="96" name="Group 48"/>
          <p:cNvGrpSpPr/>
          <p:nvPr/>
        </p:nvGrpSpPr>
        <p:grpSpPr>
          <a:xfrm flipH="1" flipV="1">
            <a:off x="8587928" y="2476179"/>
            <a:ext cx="1069779" cy="477821"/>
            <a:chOff x="7258929" y="1631852"/>
            <a:chExt cx="1674056" cy="464234"/>
          </a:xfrm>
        </p:grpSpPr>
        <p:cxnSp>
          <p:nvCxnSpPr>
            <p:cNvPr id="97"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9" name="Group 51"/>
          <p:cNvGrpSpPr/>
          <p:nvPr/>
        </p:nvGrpSpPr>
        <p:grpSpPr>
          <a:xfrm>
            <a:off x="9519041" y="2914610"/>
            <a:ext cx="2268881" cy="1066669"/>
            <a:chOff x="581767" y="2930369"/>
            <a:chExt cx="2269160" cy="1066799"/>
          </a:xfrm>
        </p:grpSpPr>
        <p:sp>
          <p:nvSpPr>
            <p:cNvPr id="100" name="TextBox 52"/>
            <p:cNvSpPr txBox="1"/>
            <p:nvPr/>
          </p:nvSpPr>
          <p:spPr>
            <a:xfrm>
              <a:off x="581767" y="2930369"/>
              <a:ext cx="754473" cy="437568"/>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第八项</a:t>
              </a:r>
            </a:p>
          </p:txBody>
        </p:sp>
        <p:sp>
          <p:nvSpPr>
            <p:cNvPr id="101" name="Rectangle 53"/>
            <p:cNvSpPr/>
            <p:nvPr/>
          </p:nvSpPr>
          <p:spPr>
            <a:xfrm>
              <a:off x="581767" y="3351929"/>
              <a:ext cx="2269160" cy="6452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其他利用职权谋取私利以及损害本企业利益的行为。</a:t>
              </a:r>
            </a:p>
          </p:txBody>
        </p:sp>
      </p:grpSp>
      <p:sp>
        <p:nvSpPr>
          <p:cNvPr id="102" name="TextBox 54"/>
          <p:cNvSpPr txBox="1"/>
          <p:nvPr/>
        </p:nvSpPr>
        <p:spPr>
          <a:xfrm>
            <a:off x="5901153" y="4382124"/>
            <a:ext cx="1196340" cy="397510"/>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325"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点击添加标题</a:t>
            </a:r>
          </a:p>
        </p:txBody>
      </p:sp>
      <p:sp>
        <p:nvSpPr>
          <p:cNvPr id="103" name="Rectangle 55"/>
          <p:cNvSpPr/>
          <p:nvPr/>
        </p:nvSpPr>
        <p:spPr>
          <a:xfrm>
            <a:off x="5900600" y="4862198"/>
            <a:ext cx="5221567" cy="4603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点击输入本栏的具体文字，简明扼要的说明分项内容，此为概念图解，请根据您的具体内容酌情修改</a:t>
            </a:r>
            <a:endPar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Tree>
    <p:extLst>
      <p:ext uri="{BB962C8B-B14F-4D97-AF65-F5344CB8AC3E}">
        <p14:creationId xmlns:p14="http://schemas.microsoft.com/office/powerpoint/2010/main" val="27165658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53" presetClass="entr" presetSubtype="16"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22" presetClass="entr" presetSubtype="2"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22" presetClass="entr" presetSubtype="2"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right)">
                                      <p:cBhvr>
                                        <p:cTn id="38" dur="500"/>
                                        <p:tgtEl>
                                          <p:spTgt spid="78"/>
                                        </p:tgtEl>
                                      </p:cBhvr>
                                    </p:animEffect>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2" presetClass="entr" presetSubtype="2" fill="hold" nodeType="with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right)">
                                      <p:cBhvr>
                                        <p:cTn id="44" dur="500"/>
                                        <p:tgtEl>
                                          <p:spTgt spid="84"/>
                                        </p:tgtEl>
                                      </p:cBhvr>
                                    </p:animEffect>
                                  </p:childTnLst>
                                </p:cTn>
                              </p:par>
                              <p:par>
                                <p:cTn id="45" presetID="10" presetClass="entr" presetSubtype="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22" presetClass="entr" presetSubtype="2" fill="hold"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wipe(right)">
                                      <p:cBhvr>
                                        <p:cTn id="50" dur="500"/>
                                        <p:tgtEl>
                                          <p:spTgt spid="90"/>
                                        </p:tgtEl>
                                      </p:cBhvr>
                                    </p:animEffect>
                                  </p:childTnLst>
                                </p:cTn>
                              </p:par>
                              <p:par>
                                <p:cTn id="51" presetID="10" presetClass="entr" presetSubtype="0"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par>
                                <p:cTn id="54" presetID="22" presetClass="entr" presetSubtype="2" fill="hold" nodeType="withEffect">
                                  <p:stCondLst>
                                    <p:cond delay="0"/>
                                  </p:stCondLst>
                                  <p:childTnLst>
                                    <p:set>
                                      <p:cBhvr>
                                        <p:cTn id="55" dur="1" fill="hold">
                                          <p:stCondLst>
                                            <p:cond delay="0"/>
                                          </p:stCondLst>
                                        </p:cTn>
                                        <p:tgtEl>
                                          <p:spTgt spid="96"/>
                                        </p:tgtEl>
                                        <p:attrNameLst>
                                          <p:attrName>style.visibility</p:attrName>
                                        </p:attrNameLst>
                                      </p:cBhvr>
                                      <p:to>
                                        <p:strVal val="visible"/>
                                      </p:to>
                                    </p:set>
                                    <p:animEffect transition="in" filter="wipe(right)">
                                      <p:cBhvr>
                                        <p:cTn id="56" dur="500"/>
                                        <p:tgtEl>
                                          <p:spTgt spid="96"/>
                                        </p:tgtEl>
                                      </p:cBhvr>
                                    </p:animEffect>
                                  </p:childTnLst>
                                </p:cTn>
                              </p:par>
                              <p:par>
                                <p:cTn id="57" presetID="10" presetClass="entr" presetSubtype="0" fill="hold" nodeType="with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fade">
                                      <p:cBhvr>
                                        <p:cTn id="59" dur="500"/>
                                        <p:tgtEl>
                                          <p:spTgt spid="9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wipe(left)">
                                      <p:cBhvr>
                                        <p:cTn id="62" dur="500"/>
                                        <p:tgtEl>
                                          <p:spTgt spid="10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wipe(left)">
                                      <p:cBhvr>
                                        <p:cTn id="6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8614" name="矩形 7"/>
          <p:cNvSpPr/>
          <p:nvPr/>
        </p:nvSpPr>
        <p:spPr>
          <a:xfrm>
            <a:off x="1444625" y="866775"/>
            <a:ext cx="6310313" cy="369888"/>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对防止利益冲突应当承担的责任（第六条）</a:t>
            </a:r>
          </a:p>
        </p:txBody>
      </p:sp>
      <p:grpSp>
        <p:nvGrpSpPr>
          <p:cNvPr id="68615" name="组合 8"/>
          <p:cNvGrpSpPr/>
          <p:nvPr/>
        </p:nvGrpSpPr>
        <p:grpSpPr>
          <a:xfrm>
            <a:off x="1109663" y="906463"/>
            <a:ext cx="376237" cy="400050"/>
            <a:chOff x="-885400" y="1180425"/>
            <a:chExt cx="377074" cy="401474"/>
          </a:xfrm>
        </p:grpSpPr>
        <p:sp>
          <p:nvSpPr>
            <p:cNvPr id="10" name="椭圆 9"/>
            <p:cNvSpPr/>
            <p:nvPr/>
          </p:nvSpPr>
          <p:spPr bwMode="auto">
            <a:xfrm>
              <a:off x="-885400" y="1204322"/>
              <a:ext cx="377074" cy="377577"/>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68642"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3</a:t>
              </a:r>
            </a:p>
          </p:txBody>
        </p:sp>
      </p:grpSp>
      <p:sp>
        <p:nvSpPr>
          <p:cNvPr id="68616" name="内容占位符 2"/>
          <p:cNvSpPr txBox="1"/>
          <p:nvPr/>
        </p:nvSpPr>
        <p:spPr>
          <a:xfrm>
            <a:off x="1411288" y="1487488"/>
            <a:ext cx="9583737" cy="684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国有企业领导人员应当正确行使经营管理权，防止可能侵害公共利益、企业利益行为的发生。不得有下列行为。本条</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对国有企业领导人员的从业行为作出了禁止性规定：</a:t>
            </a:r>
          </a:p>
        </p:txBody>
      </p:sp>
      <p:grpSp>
        <p:nvGrpSpPr>
          <p:cNvPr id="9" name="组合 8"/>
          <p:cNvGrpSpPr/>
          <p:nvPr/>
        </p:nvGrpSpPr>
        <p:grpSpPr>
          <a:xfrm>
            <a:off x="3776923" y="2459402"/>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第二项</a:t>
              </a:r>
            </a:p>
          </p:txBody>
        </p:sp>
      </p:grpSp>
      <p:grpSp>
        <p:nvGrpSpPr>
          <p:cNvPr id="13" name="组合 12"/>
          <p:cNvGrpSpPr/>
          <p:nvPr/>
        </p:nvGrpSpPr>
        <p:grpSpPr>
          <a:xfrm>
            <a:off x="1394962" y="2459402"/>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第一项</a:t>
              </a:r>
            </a:p>
          </p:txBody>
        </p:sp>
      </p:grpSp>
      <p:grpSp>
        <p:nvGrpSpPr>
          <p:cNvPr id="16" name="组合 15"/>
          <p:cNvGrpSpPr/>
          <p:nvPr/>
        </p:nvGrpSpPr>
        <p:grpSpPr>
          <a:xfrm>
            <a:off x="8627429" y="2459402"/>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第四项</a:t>
              </a:r>
            </a:p>
          </p:txBody>
        </p:sp>
      </p:grpSp>
      <p:grpSp>
        <p:nvGrpSpPr>
          <p:cNvPr id="19" name="组合 18"/>
          <p:cNvGrpSpPr/>
          <p:nvPr/>
        </p:nvGrpSpPr>
        <p:grpSpPr>
          <a:xfrm>
            <a:off x="6202175" y="2459402"/>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第三项</a:t>
              </a:r>
            </a:p>
          </p:txBody>
        </p:sp>
      </p:grpSp>
      <p:sp>
        <p:nvSpPr>
          <p:cNvPr id="23" name="矩形 47"/>
          <p:cNvSpPr>
            <a:spLocks noChangeArrowheads="1"/>
          </p:cNvSpPr>
          <p:nvPr/>
        </p:nvSpPr>
        <p:spPr bwMode="auto">
          <a:xfrm>
            <a:off x="1599268" y="3627029"/>
            <a:ext cx="2246705"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对国有企业领导人员的配偶、子女及其他特定关系人，在有关企业投资入股行为的禁止性规定。</a:t>
            </a:r>
          </a:p>
        </p:txBody>
      </p:sp>
      <p:sp>
        <p:nvSpPr>
          <p:cNvPr id="25" name="矩形 47"/>
          <p:cNvSpPr>
            <a:spLocks noChangeArrowheads="1"/>
          </p:cNvSpPr>
          <p:nvPr/>
        </p:nvSpPr>
        <p:spPr bwMode="auto">
          <a:xfrm>
            <a:off x="3974134" y="3627029"/>
            <a:ext cx="2208406"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对将国有资产委托、租赁、承包给配偶、子女及其他特定关系人经营行为的禁止性规定。</a:t>
            </a:r>
          </a:p>
        </p:txBody>
      </p:sp>
      <p:sp>
        <p:nvSpPr>
          <p:cNvPr id="27" name="矩形 47"/>
          <p:cNvSpPr>
            <a:spLocks noChangeArrowheads="1"/>
          </p:cNvSpPr>
          <p:nvPr/>
        </p:nvSpPr>
        <p:spPr bwMode="auto">
          <a:xfrm>
            <a:off x="6399204" y="3627029"/>
            <a:ext cx="2228714" cy="14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对利用职权为特定人员从事营利性活动提供便利条件行为的禁止性规定。</a:t>
            </a:r>
          </a:p>
        </p:txBody>
      </p:sp>
      <p:sp>
        <p:nvSpPr>
          <p:cNvPr id="3" name="矩形 47"/>
          <p:cNvSpPr>
            <a:spLocks noChangeArrowheads="1"/>
          </p:cNvSpPr>
          <p:nvPr/>
        </p:nvSpPr>
        <p:spPr bwMode="auto">
          <a:xfrm>
            <a:off x="8799173" y="3627029"/>
            <a:ext cx="2207973"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对利用职权相互为对方或特定人员从事营利性活动提供便利条件行为的禁止性规定。</a:t>
            </a:r>
          </a:p>
        </p:txBody>
      </p:sp>
    </p:spTree>
    <p:extLst>
      <p:ext uri="{BB962C8B-B14F-4D97-AF65-F5344CB8AC3E}">
        <p14:creationId xmlns:p14="http://schemas.microsoft.com/office/powerpoint/2010/main" val="21480818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wipe(up)">
                                      <p:cBhvr>
                                        <p:cTn id="7" dur="500"/>
                                        <p:tgtEl>
                                          <p:spTgt spid="68614"/>
                                        </p:tgtEl>
                                      </p:cBhvr>
                                    </p:animEffect>
                                  </p:childTnLst>
                                </p:cTn>
                              </p:par>
                              <p:par>
                                <p:cTn id="8" presetID="22" presetClass="entr" presetSubtype="1" fill="hold" nodeType="withEffect">
                                  <p:stCondLst>
                                    <p:cond delay="0"/>
                                  </p:stCondLst>
                                  <p:childTnLst>
                                    <p:set>
                                      <p:cBhvr>
                                        <p:cTn id="9" dur="1" fill="hold">
                                          <p:stCondLst>
                                            <p:cond delay="0"/>
                                          </p:stCondLst>
                                        </p:cTn>
                                        <p:tgtEl>
                                          <p:spTgt spid="68615"/>
                                        </p:tgtEl>
                                        <p:attrNameLst>
                                          <p:attrName>style.visibility</p:attrName>
                                        </p:attrNameLst>
                                      </p:cBhvr>
                                      <p:to>
                                        <p:strVal val="visible"/>
                                      </p:to>
                                    </p:set>
                                    <p:animEffect transition="in" filter="wipe(up)">
                                      <p:cBhvr>
                                        <p:cTn id="10" dur="500"/>
                                        <p:tgtEl>
                                          <p:spTgt spid="6861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8616"/>
                                        </p:tgtEl>
                                        <p:attrNameLst>
                                          <p:attrName>style.visibility</p:attrName>
                                        </p:attrNameLst>
                                      </p:cBhvr>
                                      <p:to>
                                        <p:strVal val="visible"/>
                                      </p:to>
                                    </p:set>
                                    <p:animEffect transition="in" filter="wipe(up)">
                                      <p:cBhvr>
                                        <p:cTn id="13" dur="500"/>
                                        <p:tgtEl>
                                          <p:spTgt spid="68616"/>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400" fill="hold"/>
                                        <p:tgtEl>
                                          <p:spTgt spid="13"/>
                                        </p:tgtEl>
                                        <p:attrNameLst>
                                          <p:attrName>ppt_x</p:attrName>
                                        </p:attrNameLst>
                                      </p:cBhvr>
                                      <p:tavLst>
                                        <p:tav tm="0">
                                          <p:val>
                                            <p:strVal val="0-#ppt_w/2"/>
                                          </p:val>
                                        </p:tav>
                                        <p:tav tm="100000">
                                          <p:val>
                                            <p:strVal val="#ppt_x"/>
                                          </p:val>
                                        </p:tav>
                                      </p:tavLst>
                                    </p:anim>
                                    <p:anim calcmode="lin" valueType="num">
                                      <p:cBhvr additive="base">
                                        <p:cTn id="18" dur="400" fill="hold"/>
                                        <p:tgtEl>
                                          <p:spTgt spid="13"/>
                                        </p:tgtEl>
                                        <p:attrNameLst>
                                          <p:attrName>ppt_y</p:attrName>
                                        </p:attrNameLst>
                                      </p:cBhvr>
                                      <p:tavLst>
                                        <p:tav tm="0">
                                          <p:val>
                                            <p:strVal val="#ppt_y"/>
                                          </p:val>
                                        </p:tav>
                                        <p:tav tm="100000">
                                          <p:val>
                                            <p:strVal val="#ppt_y"/>
                                          </p:val>
                                        </p:tav>
                                      </p:tavLst>
                                    </p:anim>
                                  </p:childTnLst>
                                </p:cTn>
                              </p:par>
                              <p:par>
                                <p:cTn id="19" presetID="12" presetClass="entr" presetSubtype="1"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400"/>
                                        <p:tgtEl>
                                          <p:spTgt spid="23"/>
                                        </p:tgtEl>
                                        <p:attrNameLst>
                                          <p:attrName>ppt_y</p:attrName>
                                        </p:attrNameLst>
                                      </p:cBhvr>
                                      <p:tavLst>
                                        <p:tav tm="0">
                                          <p:val>
                                            <p:strVal val="#ppt_y-#ppt_h*1.125000"/>
                                          </p:val>
                                        </p:tav>
                                        <p:tav tm="100000">
                                          <p:val>
                                            <p:strVal val="#ppt_y"/>
                                          </p:val>
                                        </p:tav>
                                      </p:tavLst>
                                    </p:anim>
                                    <p:animEffect transition="in" filter="wipe(down)">
                                      <p:cBhvr>
                                        <p:cTn id="22" dur="400"/>
                                        <p:tgtEl>
                                          <p:spTgt spid="23"/>
                                        </p:tgtEl>
                                      </p:cBhvr>
                                    </p:animEffect>
                                  </p:childTnLst>
                                </p:cTn>
                              </p:par>
                            </p:childTnLst>
                          </p:cTn>
                        </p:par>
                        <p:par>
                          <p:cTn id="23" fill="hold">
                            <p:stCondLst>
                              <p:cond delay="1000"/>
                            </p:stCondLst>
                            <p:childTnLst>
                              <p:par>
                                <p:cTn id="24" presetID="1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ppt_x</p:attrName>
                                        </p:attrNameLst>
                                      </p:cBhvr>
                                      <p:tavLst>
                                        <p:tav tm="0">
                                          <p:val>
                                            <p:strVal val="#ppt_x-#ppt_w*1.125000"/>
                                          </p:val>
                                        </p:tav>
                                        <p:tav tm="100000">
                                          <p:val>
                                            <p:strVal val="#ppt_x"/>
                                          </p:val>
                                        </p:tav>
                                      </p:tavLst>
                                    </p:anim>
                                    <p:animEffect transition="in" filter="wipe(right)">
                                      <p:cBhvr>
                                        <p:cTn id="27" dur="400"/>
                                        <p:tgtEl>
                                          <p:spTgt spid="9"/>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400"/>
                                        <p:tgtEl>
                                          <p:spTgt spid="25"/>
                                        </p:tgtEl>
                                        <p:attrNameLst>
                                          <p:attrName>ppt_y</p:attrName>
                                        </p:attrNameLst>
                                      </p:cBhvr>
                                      <p:tavLst>
                                        <p:tav tm="0">
                                          <p:val>
                                            <p:strVal val="#ppt_y-#ppt_h*1.125000"/>
                                          </p:val>
                                        </p:tav>
                                        <p:tav tm="100000">
                                          <p:val>
                                            <p:strVal val="#ppt_y"/>
                                          </p:val>
                                        </p:tav>
                                      </p:tavLst>
                                    </p:anim>
                                    <p:animEffect transition="in" filter="wipe(down)">
                                      <p:cBhvr>
                                        <p:cTn id="31" dur="400"/>
                                        <p:tgtEl>
                                          <p:spTgt spid="25"/>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400"/>
                                        <p:tgtEl>
                                          <p:spTgt spid="19"/>
                                        </p:tgtEl>
                                        <p:attrNameLst>
                                          <p:attrName>ppt_x</p:attrName>
                                        </p:attrNameLst>
                                      </p:cBhvr>
                                      <p:tavLst>
                                        <p:tav tm="0">
                                          <p:val>
                                            <p:strVal val="#ppt_x-#ppt_w*1.125000"/>
                                          </p:val>
                                        </p:tav>
                                        <p:tav tm="100000">
                                          <p:val>
                                            <p:strVal val="#ppt_x"/>
                                          </p:val>
                                        </p:tav>
                                      </p:tavLst>
                                    </p:anim>
                                    <p:animEffect transition="in" filter="wipe(right)">
                                      <p:cBhvr>
                                        <p:cTn id="36" dur="400"/>
                                        <p:tgtEl>
                                          <p:spTgt spid="19"/>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400"/>
                                        <p:tgtEl>
                                          <p:spTgt spid="27"/>
                                        </p:tgtEl>
                                        <p:attrNameLst>
                                          <p:attrName>ppt_y</p:attrName>
                                        </p:attrNameLst>
                                      </p:cBhvr>
                                      <p:tavLst>
                                        <p:tav tm="0">
                                          <p:val>
                                            <p:strVal val="#ppt_y-#ppt_h*1.125000"/>
                                          </p:val>
                                        </p:tav>
                                        <p:tav tm="100000">
                                          <p:val>
                                            <p:strVal val="#ppt_y"/>
                                          </p:val>
                                        </p:tav>
                                      </p:tavLst>
                                    </p:anim>
                                    <p:animEffect transition="in" filter="wipe(down)">
                                      <p:cBhvr>
                                        <p:cTn id="40" dur="400"/>
                                        <p:tgtEl>
                                          <p:spTgt spid="27"/>
                                        </p:tgtEl>
                                      </p:cBhvr>
                                    </p:animEffect>
                                  </p:childTnLst>
                                </p:cTn>
                              </p:par>
                            </p:childTnLst>
                          </p:cTn>
                        </p:par>
                        <p:par>
                          <p:cTn id="41" fill="hold">
                            <p:stCondLst>
                              <p:cond delay="200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400"/>
                                        <p:tgtEl>
                                          <p:spTgt spid="16"/>
                                        </p:tgtEl>
                                        <p:attrNameLst>
                                          <p:attrName>ppt_x</p:attrName>
                                        </p:attrNameLst>
                                      </p:cBhvr>
                                      <p:tavLst>
                                        <p:tav tm="0">
                                          <p:val>
                                            <p:strVal val="#ppt_x-#ppt_w*1.125000"/>
                                          </p:val>
                                        </p:tav>
                                        <p:tav tm="100000">
                                          <p:val>
                                            <p:strVal val="#ppt_x"/>
                                          </p:val>
                                        </p:tav>
                                      </p:tavLst>
                                    </p:anim>
                                    <p:animEffect transition="in" filter="wipe(right)">
                                      <p:cBhvr>
                                        <p:cTn id="45" dur="400"/>
                                        <p:tgtEl>
                                          <p:spTgt spid="16"/>
                                        </p:tgtEl>
                                      </p:cBhvr>
                                    </p:animEffect>
                                  </p:childTnLst>
                                </p:cTn>
                              </p:par>
                              <p:par>
                                <p:cTn id="46" presetID="12" presetClass="entr" presetSubtype="1" fill="hold" grpId="0" nodeType="withEffect">
                                  <p:stCondLst>
                                    <p:cond delay="5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400"/>
                                        <p:tgtEl>
                                          <p:spTgt spid="3"/>
                                        </p:tgtEl>
                                        <p:attrNameLst>
                                          <p:attrName>ppt_y</p:attrName>
                                        </p:attrNameLst>
                                      </p:cBhvr>
                                      <p:tavLst>
                                        <p:tav tm="0">
                                          <p:val>
                                            <p:strVal val="#ppt_y-#ppt_h*1.125000"/>
                                          </p:val>
                                        </p:tav>
                                        <p:tav tm="100000">
                                          <p:val>
                                            <p:strVal val="#ppt_y"/>
                                          </p:val>
                                        </p:tav>
                                      </p:tavLst>
                                    </p:anim>
                                    <p:animEffect transition="in" filter="wipe(down)">
                                      <p:cBhvr>
                                        <p:cTn id="4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6" grpId="0"/>
      <p:bldP spid="23" grpId="0"/>
      <p:bldP spid="25" grpId="0"/>
      <p:bldP spid="27"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E:\素材\中国风素材\f082651e3c58e075fe16fd7b2caeadc6.pngf082651e3c58e075fe16fd7b2caeadc6"/>
          <p:cNvPicPr>
            <a:picLocks noChangeAspect="1"/>
          </p:cNvPicPr>
          <p:nvPr/>
        </p:nvPicPr>
        <p:blipFill>
          <a:blip r:embed="rId3"/>
          <a:srcRect/>
          <a:stretch>
            <a:fillRect/>
          </a:stretch>
        </p:blipFill>
        <p:spPr>
          <a:xfrm>
            <a:off x="8627745" y="3023235"/>
            <a:ext cx="3723640" cy="4455160"/>
          </a:xfrm>
          <a:prstGeom prst="rect">
            <a:avLst/>
          </a:prstGeom>
        </p:spPr>
      </p:pic>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9" name="组合 8"/>
          <p:cNvGrpSpPr/>
          <p:nvPr/>
        </p:nvGrpSpPr>
        <p:grpSpPr>
          <a:xfrm>
            <a:off x="3776923" y="1568497"/>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第六项</a:t>
              </a:r>
            </a:p>
          </p:txBody>
        </p:sp>
      </p:grpSp>
      <p:grpSp>
        <p:nvGrpSpPr>
          <p:cNvPr id="13" name="组合 12"/>
          <p:cNvGrpSpPr/>
          <p:nvPr/>
        </p:nvGrpSpPr>
        <p:grpSpPr>
          <a:xfrm>
            <a:off x="1394962" y="1568497"/>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第五项</a:t>
              </a:r>
            </a:p>
          </p:txBody>
        </p:sp>
      </p:grpSp>
      <p:grpSp>
        <p:nvGrpSpPr>
          <p:cNvPr id="16" name="组合 15"/>
          <p:cNvGrpSpPr/>
          <p:nvPr/>
        </p:nvGrpSpPr>
        <p:grpSpPr>
          <a:xfrm>
            <a:off x="8627429" y="1568497"/>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第八项</a:t>
              </a:r>
            </a:p>
          </p:txBody>
        </p:sp>
      </p:grpSp>
      <p:grpSp>
        <p:nvGrpSpPr>
          <p:cNvPr id="19" name="组合 18"/>
          <p:cNvGrpSpPr/>
          <p:nvPr/>
        </p:nvGrpSpPr>
        <p:grpSpPr>
          <a:xfrm>
            <a:off x="6202175" y="1568497"/>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第七项</a:t>
              </a:r>
            </a:p>
          </p:txBody>
        </p:sp>
      </p:grpSp>
      <p:sp>
        <p:nvSpPr>
          <p:cNvPr id="23" name="矩形 47"/>
          <p:cNvSpPr>
            <a:spLocks noChangeArrowheads="1"/>
          </p:cNvSpPr>
          <p:nvPr/>
        </p:nvSpPr>
        <p:spPr bwMode="auto">
          <a:xfrm>
            <a:off x="1599268" y="2736124"/>
            <a:ext cx="2246705"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对国有企业领导人员的亲属投资经营与其所在企业发生可能损害公共利益、企业利益的经济业务往来行为的禁止性规定。</a:t>
            </a:r>
          </a:p>
        </p:txBody>
      </p:sp>
      <p:sp>
        <p:nvSpPr>
          <p:cNvPr id="25" name="矩形 47"/>
          <p:cNvSpPr>
            <a:spLocks noChangeArrowheads="1"/>
          </p:cNvSpPr>
          <p:nvPr/>
        </p:nvSpPr>
        <p:spPr bwMode="auto">
          <a:xfrm>
            <a:off x="3974134" y="2736124"/>
            <a:ext cx="2208406"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对违反规定不回避行为的禁止性规定。</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任职回避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公务回避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应当回避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的亲属关系</a:t>
            </a:r>
          </a:p>
        </p:txBody>
      </p:sp>
      <p:sp>
        <p:nvSpPr>
          <p:cNvPr id="27" name="矩形 47"/>
          <p:cNvSpPr>
            <a:spLocks noChangeArrowheads="1"/>
          </p:cNvSpPr>
          <p:nvPr/>
        </p:nvSpPr>
        <p:spPr bwMode="auto">
          <a:xfrm>
            <a:off x="6399204" y="2736124"/>
            <a:ext cx="2228714" cy="274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对利用职权为特定人员从事营利性活动提供便利条件行为的禁止性规定。</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职务后任职或投资的禁止范围</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从事经营活动</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时限问题</a:t>
            </a:r>
          </a:p>
        </p:txBody>
      </p:sp>
      <p:sp>
        <p:nvSpPr>
          <p:cNvPr id="3" name="矩形 47"/>
          <p:cNvSpPr>
            <a:spLocks noChangeArrowheads="1"/>
          </p:cNvSpPr>
          <p:nvPr/>
        </p:nvSpPr>
        <p:spPr bwMode="auto">
          <a:xfrm>
            <a:off x="8799173" y="2736124"/>
            <a:ext cx="2207973" cy="1086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其他可能侵害公共利益、企业利益的行为</a:t>
            </a:r>
          </a:p>
        </p:txBody>
      </p:sp>
      <p:pic>
        <p:nvPicPr>
          <p:cNvPr id="22" name="图片 21" descr="1a33af247999a3f4d49bef9b057b1c90"/>
          <p:cNvPicPr>
            <a:picLocks noChangeAspect="1"/>
          </p:cNvPicPr>
          <p:nvPr/>
        </p:nvPicPr>
        <p:blipFill>
          <a:blip r:embed="rId4"/>
          <a:stretch>
            <a:fillRect/>
          </a:stretch>
        </p:blipFill>
        <p:spPr>
          <a:xfrm>
            <a:off x="8799195" y="3900805"/>
            <a:ext cx="1582420" cy="15824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592576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400"/>
                                        <p:tgtEl>
                                          <p:spTgt spid="23"/>
                                        </p:tgtEl>
                                        <p:attrNameLst>
                                          <p:attrName>ppt_y</p:attrName>
                                        </p:attrNameLst>
                                      </p:cBhvr>
                                      <p:tavLst>
                                        <p:tav tm="0">
                                          <p:val>
                                            <p:strVal val="#ppt_y-#ppt_h*1.125000"/>
                                          </p:val>
                                        </p:tav>
                                        <p:tav tm="100000">
                                          <p:val>
                                            <p:strVal val="#ppt_y"/>
                                          </p:val>
                                        </p:tav>
                                      </p:tavLst>
                                    </p:anim>
                                    <p:animEffect transition="in" filter="wipe(down)">
                                      <p:cBhvr>
                                        <p:cTn id="12" dur="400"/>
                                        <p:tgtEl>
                                          <p:spTgt spid="23"/>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400"/>
                                        <p:tgtEl>
                                          <p:spTgt spid="9"/>
                                        </p:tgtEl>
                                        <p:attrNameLst>
                                          <p:attrName>ppt_x</p:attrName>
                                        </p:attrNameLst>
                                      </p:cBhvr>
                                      <p:tavLst>
                                        <p:tav tm="0">
                                          <p:val>
                                            <p:strVal val="#ppt_x-#ppt_w*1.125000"/>
                                          </p:val>
                                        </p:tav>
                                        <p:tav tm="100000">
                                          <p:val>
                                            <p:strVal val="#ppt_x"/>
                                          </p:val>
                                        </p:tav>
                                      </p:tavLst>
                                    </p:anim>
                                    <p:animEffect transition="in" filter="wipe(right)">
                                      <p:cBhvr>
                                        <p:cTn id="17" dur="400"/>
                                        <p:tgtEl>
                                          <p:spTgt spid="9"/>
                                        </p:tgtEl>
                                      </p:cBhvr>
                                    </p:animEffect>
                                  </p:childTnLst>
                                </p:cTn>
                              </p:par>
                              <p:par>
                                <p:cTn id="18" presetID="12" presetClass="entr" presetSubtype="1"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400"/>
                                        <p:tgtEl>
                                          <p:spTgt spid="25"/>
                                        </p:tgtEl>
                                        <p:attrNameLst>
                                          <p:attrName>ppt_y</p:attrName>
                                        </p:attrNameLst>
                                      </p:cBhvr>
                                      <p:tavLst>
                                        <p:tav tm="0">
                                          <p:val>
                                            <p:strVal val="#ppt_y-#ppt_h*1.125000"/>
                                          </p:val>
                                        </p:tav>
                                        <p:tav tm="100000">
                                          <p:val>
                                            <p:strVal val="#ppt_y"/>
                                          </p:val>
                                        </p:tav>
                                      </p:tavLst>
                                    </p:anim>
                                    <p:animEffect transition="in" filter="wipe(down)">
                                      <p:cBhvr>
                                        <p:cTn id="21" dur="400"/>
                                        <p:tgtEl>
                                          <p:spTgt spid="25"/>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400"/>
                                        <p:tgtEl>
                                          <p:spTgt spid="19"/>
                                        </p:tgtEl>
                                        <p:attrNameLst>
                                          <p:attrName>ppt_x</p:attrName>
                                        </p:attrNameLst>
                                      </p:cBhvr>
                                      <p:tavLst>
                                        <p:tav tm="0">
                                          <p:val>
                                            <p:strVal val="#ppt_x-#ppt_w*1.125000"/>
                                          </p:val>
                                        </p:tav>
                                        <p:tav tm="100000">
                                          <p:val>
                                            <p:strVal val="#ppt_x"/>
                                          </p:val>
                                        </p:tav>
                                      </p:tavLst>
                                    </p:anim>
                                    <p:animEffect transition="in" filter="wipe(right)">
                                      <p:cBhvr>
                                        <p:cTn id="26" dur="400"/>
                                        <p:tgtEl>
                                          <p:spTgt spid="19"/>
                                        </p:tgtEl>
                                      </p:cBhvr>
                                    </p:animEffect>
                                  </p:childTnLst>
                                </p:cTn>
                              </p:par>
                              <p:par>
                                <p:cTn id="27" presetID="12" presetClass="entr" presetSubtype="1"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400"/>
                                        <p:tgtEl>
                                          <p:spTgt spid="27"/>
                                        </p:tgtEl>
                                        <p:attrNameLst>
                                          <p:attrName>ppt_y</p:attrName>
                                        </p:attrNameLst>
                                      </p:cBhvr>
                                      <p:tavLst>
                                        <p:tav tm="0">
                                          <p:val>
                                            <p:strVal val="#ppt_y-#ppt_h*1.125000"/>
                                          </p:val>
                                        </p:tav>
                                        <p:tav tm="100000">
                                          <p:val>
                                            <p:strVal val="#ppt_y"/>
                                          </p:val>
                                        </p:tav>
                                      </p:tavLst>
                                    </p:anim>
                                    <p:animEffect transition="in" filter="wipe(down)">
                                      <p:cBhvr>
                                        <p:cTn id="30" dur="400"/>
                                        <p:tgtEl>
                                          <p:spTgt spid="27"/>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400"/>
                                        <p:tgtEl>
                                          <p:spTgt spid="16"/>
                                        </p:tgtEl>
                                        <p:attrNameLst>
                                          <p:attrName>ppt_x</p:attrName>
                                        </p:attrNameLst>
                                      </p:cBhvr>
                                      <p:tavLst>
                                        <p:tav tm="0">
                                          <p:val>
                                            <p:strVal val="#ppt_x-#ppt_w*1.125000"/>
                                          </p:val>
                                        </p:tav>
                                        <p:tav tm="100000">
                                          <p:val>
                                            <p:strVal val="#ppt_x"/>
                                          </p:val>
                                        </p:tav>
                                      </p:tavLst>
                                    </p:anim>
                                    <p:animEffect transition="in" filter="wipe(right)">
                                      <p:cBhvr>
                                        <p:cTn id="35" dur="400"/>
                                        <p:tgtEl>
                                          <p:spTgt spid="16"/>
                                        </p:tgtEl>
                                      </p:cBhvr>
                                    </p:animEffect>
                                  </p:childTnLst>
                                </p:cTn>
                              </p:par>
                              <p:par>
                                <p:cTn id="36" presetID="12" presetClass="entr" presetSubtype="1" fill="hold" grpId="0" nodeType="withEffect">
                                  <p:stCondLst>
                                    <p:cond delay="5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400"/>
                                        <p:tgtEl>
                                          <p:spTgt spid="3"/>
                                        </p:tgtEl>
                                        <p:attrNameLst>
                                          <p:attrName>ppt_y</p:attrName>
                                        </p:attrNameLst>
                                      </p:cBhvr>
                                      <p:tavLst>
                                        <p:tav tm="0">
                                          <p:val>
                                            <p:strVal val="#ppt_y-#ppt_h*1.125000"/>
                                          </p:val>
                                        </p:tav>
                                        <p:tav tm="100000">
                                          <p:val>
                                            <p:strVal val="#ppt_y"/>
                                          </p:val>
                                        </p:tav>
                                      </p:tavLst>
                                    </p:anim>
                                    <p:animEffect transition="in" filter="wipe(down)">
                                      <p:cBhvr>
                                        <p:cTn id="3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72710" name="矩形 7"/>
          <p:cNvSpPr/>
          <p:nvPr/>
        </p:nvSpPr>
        <p:spPr>
          <a:xfrm>
            <a:off x="1535430" y="1085850"/>
            <a:ext cx="6310313" cy="369888"/>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应当承担对职务消费的责任（第七条）</a:t>
            </a:r>
          </a:p>
        </p:txBody>
      </p:sp>
      <p:grpSp>
        <p:nvGrpSpPr>
          <p:cNvPr id="72711" name="组合 8"/>
          <p:cNvGrpSpPr/>
          <p:nvPr/>
        </p:nvGrpSpPr>
        <p:grpSpPr>
          <a:xfrm>
            <a:off x="1189038" y="1147128"/>
            <a:ext cx="376237" cy="400050"/>
            <a:chOff x="-885400" y="1180425"/>
            <a:chExt cx="377074" cy="401474"/>
          </a:xfrm>
        </p:grpSpPr>
        <p:sp>
          <p:nvSpPr>
            <p:cNvPr id="10" name="椭圆 9"/>
            <p:cNvSpPr/>
            <p:nvPr/>
          </p:nvSpPr>
          <p:spPr bwMode="auto">
            <a:xfrm>
              <a:off x="-885400" y="1204322"/>
              <a:ext cx="377074" cy="377577"/>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72724"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4</a:t>
              </a:r>
            </a:p>
          </p:txBody>
        </p:sp>
      </p:grpSp>
      <p:sp>
        <p:nvSpPr>
          <p:cNvPr id="72712" name="内容占位符 2"/>
          <p:cNvSpPr txBox="1"/>
          <p:nvPr/>
        </p:nvSpPr>
        <p:spPr>
          <a:xfrm>
            <a:off x="1502093" y="1614170"/>
            <a:ext cx="9583737" cy="684213"/>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国有企业领导人员应当勤俭节约，依据有关规定进行职务消费。不得有下列行为。本条从</a:t>
            </a:r>
            <a:r>
              <a:rPr kumimoji="0" lang="en-US" altLang="zh-CN"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个方面对国有企业领导人员的职务消费行为作出了禁止性规定，</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主要把握以下五点：</a:t>
            </a:r>
          </a:p>
        </p:txBody>
      </p:sp>
      <p:sp>
        <p:nvSpPr>
          <p:cNvPr id="22" name="Freeform 5"/>
          <p:cNvSpPr/>
          <p:nvPr/>
        </p:nvSpPr>
        <p:spPr bwMode="auto">
          <a:xfrm>
            <a:off x="863384" y="2676278"/>
            <a:ext cx="2434816" cy="2504496"/>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3" name="矩形 22"/>
          <p:cNvSpPr>
            <a:spLocks noChangeArrowheads="1"/>
          </p:cNvSpPr>
          <p:nvPr/>
        </p:nvSpPr>
        <p:spPr bwMode="auto">
          <a:xfrm>
            <a:off x="1221737" y="3271542"/>
            <a:ext cx="1542912" cy="150558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2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消费要纳入预算管理</a:t>
            </a:r>
          </a:p>
        </p:txBody>
      </p:sp>
      <p:sp>
        <p:nvSpPr>
          <p:cNvPr id="24" name="矩形 23"/>
          <p:cNvSpPr>
            <a:spLocks noChangeArrowheads="1"/>
          </p:cNvSpPr>
          <p:nvPr/>
        </p:nvSpPr>
        <p:spPr bwMode="auto">
          <a:xfrm>
            <a:off x="1673661" y="2777810"/>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1</a:t>
            </a:r>
          </a:p>
        </p:txBody>
      </p:sp>
      <p:sp>
        <p:nvSpPr>
          <p:cNvPr id="26" name="Freeform 10"/>
          <p:cNvSpPr/>
          <p:nvPr/>
        </p:nvSpPr>
        <p:spPr bwMode="auto">
          <a:xfrm>
            <a:off x="2979663" y="2674286"/>
            <a:ext cx="243680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7" name="矩形 26"/>
          <p:cNvSpPr>
            <a:spLocks noChangeArrowheads="1"/>
          </p:cNvSpPr>
          <p:nvPr/>
        </p:nvSpPr>
        <p:spPr bwMode="auto">
          <a:xfrm>
            <a:off x="3467423" y="3379048"/>
            <a:ext cx="1451333" cy="165925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消费要是职责必须范围内</a:t>
            </a:r>
          </a:p>
        </p:txBody>
      </p:sp>
      <p:sp>
        <p:nvSpPr>
          <p:cNvPr id="28" name="矩形 27"/>
          <p:cNvSpPr>
            <a:spLocks noChangeArrowheads="1"/>
          </p:cNvSpPr>
          <p:nvPr/>
        </p:nvSpPr>
        <p:spPr bwMode="auto">
          <a:xfrm>
            <a:off x="3795913" y="2761883"/>
            <a:ext cx="346409"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2</a:t>
            </a:r>
          </a:p>
        </p:txBody>
      </p:sp>
      <p:sp>
        <p:nvSpPr>
          <p:cNvPr id="30" name="Freeform 10"/>
          <p:cNvSpPr/>
          <p:nvPr/>
        </p:nvSpPr>
        <p:spPr bwMode="auto">
          <a:xfrm>
            <a:off x="5103907"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1" name="矩形 30"/>
          <p:cNvSpPr>
            <a:spLocks noChangeArrowheads="1"/>
          </p:cNvSpPr>
          <p:nvPr/>
        </p:nvSpPr>
        <p:spPr bwMode="auto">
          <a:xfrm>
            <a:off x="5581712" y="3379048"/>
            <a:ext cx="1477215" cy="204406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不到特定关系人经营场所消费</a:t>
            </a:r>
          </a:p>
        </p:txBody>
      </p:sp>
      <p:sp>
        <p:nvSpPr>
          <p:cNvPr id="32" name="矩形 31"/>
          <p:cNvSpPr>
            <a:spLocks noChangeArrowheads="1"/>
          </p:cNvSpPr>
          <p:nvPr/>
        </p:nvSpPr>
        <p:spPr bwMode="auto">
          <a:xfrm>
            <a:off x="5918165" y="2761883"/>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3</a:t>
            </a:r>
          </a:p>
        </p:txBody>
      </p:sp>
      <p:sp>
        <p:nvSpPr>
          <p:cNvPr id="34" name="Freeform 14"/>
          <p:cNvSpPr/>
          <p:nvPr/>
        </p:nvSpPr>
        <p:spPr bwMode="auto">
          <a:xfrm>
            <a:off x="7216204"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5" name="矩形 34"/>
          <p:cNvSpPr>
            <a:spLocks noChangeArrowheads="1"/>
          </p:cNvSpPr>
          <p:nvPr/>
        </p:nvSpPr>
        <p:spPr bwMode="auto">
          <a:xfrm>
            <a:off x="7686045"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不超过必要额度</a:t>
            </a:r>
          </a:p>
        </p:txBody>
      </p:sp>
      <p:sp>
        <p:nvSpPr>
          <p:cNvPr id="36" name="矩形 35"/>
          <p:cNvSpPr>
            <a:spLocks noChangeArrowheads="1"/>
          </p:cNvSpPr>
          <p:nvPr/>
        </p:nvSpPr>
        <p:spPr bwMode="auto">
          <a:xfrm>
            <a:off x="8032453" y="2765866"/>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4</a:t>
            </a:r>
          </a:p>
        </p:txBody>
      </p:sp>
      <p:sp>
        <p:nvSpPr>
          <p:cNvPr id="57" name="Freeform 6"/>
          <p:cNvSpPr/>
          <p:nvPr/>
        </p:nvSpPr>
        <p:spPr bwMode="auto">
          <a:xfrm>
            <a:off x="9328501" y="2674286"/>
            <a:ext cx="2038636" cy="2506488"/>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 name="矩形 57"/>
          <p:cNvSpPr>
            <a:spLocks noChangeArrowheads="1"/>
          </p:cNvSpPr>
          <p:nvPr/>
        </p:nvSpPr>
        <p:spPr bwMode="auto">
          <a:xfrm>
            <a:off x="9788389"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在一定范围内公开</a:t>
            </a:r>
          </a:p>
        </p:txBody>
      </p:sp>
      <p:sp>
        <p:nvSpPr>
          <p:cNvPr id="59" name="矩形 58"/>
          <p:cNvSpPr>
            <a:spLocks noChangeArrowheads="1"/>
          </p:cNvSpPr>
          <p:nvPr/>
        </p:nvSpPr>
        <p:spPr bwMode="auto">
          <a:xfrm>
            <a:off x="10142761" y="2765866"/>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5</a:t>
            </a:r>
          </a:p>
        </p:txBody>
      </p:sp>
    </p:spTree>
    <p:extLst>
      <p:ext uri="{BB962C8B-B14F-4D97-AF65-F5344CB8AC3E}">
        <p14:creationId xmlns:p14="http://schemas.microsoft.com/office/powerpoint/2010/main" val="300674286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2710"/>
                                        </p:tgtEl>
                                        <p:attrNameLst>
                                          <p:attrName>style.visibility</p:attrName>
                                        </p:attrNameLst>
                                      </p:cBhvr>
                                      <p:to>
                                        <p:strVal val="visible"/>
                                      </p:to>
                                    </p:set>
                                    <p:animEffect transition="in" filter="wipe(up)">
                                      <p:cBhvr>
                                        <p:cTn id="7" dur="500"/>
                                        <p:tgtEl>
                                          <p:spTgt spid="72710"/>
                                        </p:tgtEl>
                                      </p:cBhvr>
                                    </p:animEffect>
                                  </p:childTnLst>
                                </p:cTn>
                              </p:par>
                              <p:par>
                                <p:cTn id="8" presetID="22" presetClass="entr" presetSubtype="1" fill="hold" nodeType="withEffect">
                                  <p:stCondLst>
                                    <p:cond delay="0"/>
                                  </p:stCondLst>
                                  <p:childTnLst>
                                    <p:set>
                                      <p:cBhvr>
                                        <p:cTn id="9" dur="1" fill="hold">
                                          <p:stCondLst>
                                            <p:cond delay="0"/>
                                          </p:stCondLst>
                                        </p:cTn>
                                        <p:tgtEl>
                                          <p:spTgt spid="72711"/>
                                        </p:tgtEl>
                                        <p:attrNameLst>
                                          <p:attrName>style.visibility</p:attrName>
                                        </p:attrNameLst>
                                      </p:cBhvr>
                                      <p:to>
                                        <p:strVal val="visible"/>
                                      </p:to>
                                    </p:set>
                                    <p:animEffect transition="in" filter="wipe(up)">
                                      <p:cBhvr>
                                        <p:cTn id="10" dur="500"/>
                                        <p:tgtEl>
                                          <p:spTgt spid="727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2712"/>
                                        </p:tgtEl>
                                        <p:attrNameLst>
                                          <p:attrName>style.visibility</p:attrName>
                                        </p:attrNameLst>
                                      </p:cBhvr>
                                      <p:to>
                                        <p:strVal val="visible"/>
                                      </p:to>
                                    </p:set>
                                    <p:animEffect transition="in" filter="wipe(up)">
                                      <p:cBhvr>
                                        <p:cTn id="13" dur="500"/>
                                        <p:tgtEl>
                                          <p:spTgt spid="72712"/>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Effect transition="in" filter="fade">
                                      <p:cBhvr>
                                        <p:cTn id="23" dur="1000"/>
                                        <p:tgtEl>
                                          <p:spTgt spid="2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Effect transition="in" filter="fade">
                                      <p:cBhvr>
                                        <p:cTn id="28" dur="1000"/>
                                        <p:tgtEl>
                                          <p:spTgt spid="23"/>
                                        </p:tgtEl>
                                      </p:cBhvr>
                                    </p:animEffect>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Effect transition="in" filter="fade">
                                      <p:cBhvr>
                                        <p:cTn id="38" dur="1000"/>
                                        <p:tgtEl>
                                          <p:spTgt spid="2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1000" fill="hold"/>
                                        <p:tgtEl>
                                          <p:spTgt spid="27"/>
                                        </p:tgtEl>
                                        <p:attrNameLst>
                                          <p:attrName>ppt_w</p:attrName>
                                        </p:attrNameLst>
                                      </p:cBhvr>
                                      <p:tavLst>
                                        <p:tav tm="0">
                                          <p:val>
                                            <p:fltVal val="0"/>
                                          </p:val>
                                        </p:tav>
                                        <p:tav tm="100000">
                                          <p:val>
                                            <p:strVal val="#ppt_w"/>
                                          </p:val>
                                        </p:tav>
                                      </p:tavLst>
                                    </p:anim>
                                    <p:anim calcmode="lin" valueType="num">
                                      <p:cBhvr>
                                        <p:cTn id="42" dur="1000" fill="hold"/>
                                        <p:tgtEl>
                                          <p:spTgt spid="27"/>
                                        </p:tgtEl>
                                        <p:attrNameLst>
                                          <p:attrName>ppt_h</p:attrName>
                                        </p:attrNameLst>
                                      </p:cBhvr>
                                      <p:tavLst>
                                        <p:tav tm="0">
                                          <p:val>
                                            <p:fltVal val="0"/>
                                          </p:val>
                                        </p:tav>
                                        <p:tav tm="100000">
                                          <p:val>
                                            <p:strVal val="#ppt_h"/>
                                          </p:val>
                                        </p:tav>
                                      </p:tavLst>
                                    </p:anim>
                                    <p:animEffect transition="in" filter="fade">
                                      <p:cBhvr>
                                        <p:cTn id="43" dur="1000"/>
                                        <p:tgtEl>
                                          <p:spTgt spid="27"/>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1+#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1000" fill="hold"/>
                                        <p:tgtEl>
                                          <p:spTgt spid="31"/>
                                        </p:tgtEl>
                                        <p:attrNameLst>
                                          <p:attrName>ppt_w</p:attrName>
                                        </p:attrNameLst>
                                      </p:cBhvr>
                                      <p:tavLst>
                                        <p:tav tm="0">
                                          <p:val>
                                            <p:fltVal val="0"/>
                                          </p:val>
                                        </p:tav>
                                        <p:tav tm="100000">
                                          <p:val>
                                            <p:strVal val="#ppt_w"/>
                                          </p:val>
                                        </p:tav>
                                      </p:tavLst>
                                    </p:anim>
                                    <p:anim calcmode="lin" valueType="num">
                                      <p:cBhvr>
                                        <p:cTn id="57" dur="1000" fill="hold"/>
                                        <p:tgtEl>
                                          <p:spTgt spid="31"/>
                                        </p:tgtEl>
                                        <p:attrNameLst>
                                          <p:attrName>ppt_h</p:attrName>
                                        </p:attrNameLst>
                                      </p:cBhvr>
                                      <p:tavLst>
                                        <p:tav tm="0">
                                          <p:val>
                                            <p:fltVal val="0"/>
                                          </p:val>
                                        </p:tav>
                                        <p:tav tm="100000">
                                          <p:val>
                                            <p:strVal val="#ppt_h"/>
                                          </p:val>
                                        </p:tav>
                                      </p:tavLst>
                                    </p:anim>
                                    <p:animEffect transition="in" filter="fade">
                                      <p:cBhvr>
                                        <p:cTn id="58" dur="1000"/>
                                        <p:tgtEl>
                                          <p:spTgt spid="31"/>
                                        </p:tgtEl>
                                      </p:cBhvr>
                                    </p:animEffect>
                                  </p:childTnLst>
                                </p:cTn>
                              </p:par>
                            </p:childTnLst>
                          </p:cTn>
                        </p:par>
                        <p:par>
                          <p:cTn id="59" fill="hold">
                            <p:stCondLst>
                              <p:cond delay="2000"/>
                            </p:stCondLst>
                            <p:childTnLst>
                              <p:par>
                                <p:cTn id="60" presetID="2" presetClass="entr" presetSubtype="2"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1000" fill="hold"/>
                                        <p:tgtEl>
                                          <p:spTgt spid="36"/>
                                        </p:tgtEl>
                                        <p:attrNameLst>
                                          <p:attrName>ppt_w</p:attrName>
                                        </p:attrNameLst>
                                      </p:cBhvr>
                                      <p:tavLst>
                                        <p:tav tm="0">
                                          <p:val>
                                            <p:fltVal val="0"/>
                                          </p:val>
                                        </p:tav>
                                        <p:tav tm="100000">
                                          <p:val>
                                            <p:strVal val="#ppt_w"/>
                                          </p:val>
                                        </p:tav>
                                      </p:tavLst>
                                    </p:anim>
                                    <p:anim calcmode="lin" valueType="num">
                                      <p:cBhvr>
                                        <p:cTn id="67" dur="1000" fill="hold"/>
                                        <p:tgtEl>
                                          <p:spTgt spid="36"/>
                                        </p:tgtEl>
                                        <p:attrNameLst>
                                          <p:attrName>ppt_h</p:attrName>
                                        </p:attrNameLst>
                                      </p:cBhvr>
                                      <p:tavLst>
                                        <p:tav tm="0">
                                          <p:val>
                                            <p:fltVal val="0"/>
                                          </p:val>
                                        </p:tav>
                                        <p:tav tm="100000">
                                          <p:val>
                                            <p:strVal val="#ppt_h"/>
                                          </p:val>
                                        </p:tav>
                                      </p:tavLst>
                                    </p:anim>
                                    <p:animEffect transition="in" filter="fade">
                                      <p:cBhvr>
                                        <p:cTn id="68" dur="10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fltVal val="0"/>
                                          </p:val>
                                        </p:tav>
                                        <p:tav tm="100000">
                                          <p:val>
                                            <p:strVal val="#ppt_w"/>
                                          </p:val>
                                        </p:tav>
                                      </p:tavLst>
                                    </p:anim>
                                    <p:anim calcmode="lin" valueType="num">
                                      <p:cBhvr>
                                        <p:cTn id="72" dur="1000" fill="hold"/>
                                        <p:tgtEl>
                                          <p:spTgt spid="35"/>
                                        </p:tgtEl>
                                        <p:attrNameLst>
                                          <p:attrName>ppt_h</p:attrName>
                                        </p:attrNameLst>
                                      </p:cBhvr>
                                      <p:tavLst>
                                        <p:tav tm="0">
                                          <p:val>
                                            <p:fltVal val="0"/>
                                          </p:val>
                                        </p:tav>
                                        <p:tav tm="100000">
                                          <p:val>
                                            <p:strVal val="#ppt_h"/>
                                          </p:val>
                                        </p:tav>
                                      </p:tavLst>
                                    </p:anim>
                                    <p:animEffect transition="in" filter="fade">
                                      <p:cBhvr>
                                        <p:cTn id="73" dur="1000"/>
                                        <p:tgtEl>
                                          <p:spTgt spid="35"/>
                                        </p:tgtEl>
                                      </p:cBhvr>
                                    </p:animEffect>
                                  </p:childTnLst>
                                </p:cTn>
                              </p:par>
                            </p:childTnLst>
                          </p:cTn>
                        </p:par>
                        <p:par>
                          <p:cTn id="74" fill="hold">
                            <p:stCondLst>
                              <p:cond delay="2500"/>
                            </p:stCondLst>
                            <p:childTnLst>
                              <p:par>
                                <p:cTn id="75" presetID="2" presetClass="entr" presetSubtype="2"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1+#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53" presetClass="entr" presetSubtype="16"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p:cTn id="81" dur="1000" fill="hold"/>
                                        <p:tgtEl>
                                          <p:spTgt spid="59"/>
                                        </p:tgtEl>
                                        <p:attrNameLst>
                                          <p:attrName>ppt_w</p:attrName>
                                        </p:attrNameLst>
                                      </p:cBhvr>
                                      <p:tavLst>
                                        <p:tav tm="0">
                                          <p:val>
                                            <p:fltVal val="0"/>
                                          </p:val>
                                        </p:tav>
                                        <p:tav tm="100000">
                                          <p:val>
                                            <p:strVal val="#ppt_w"/>
                                          </p:val>
                                        </p:tav>
                                      </p:tavLst>
                                    </p:anim>
                                    <p:anim calcmode="lin" valueType="num">
                                      <p:cBhvr>
                                        <p:cTn id="82" dur="1000" fill="hold"/>
                                        <p:tgtEl>
                                          <p:spTgt spid="59"/>
                                        </p:tgtEl>
                                        <p:attrNameLst>
                                          <p:attrName>ppt_h</p:attrName>
                                        </p:attrNameLst>
                                      </p:cBhvr>
                                      <p:tavLst>
                                        <p:tav tm="0">
                                          <p:val>
                                            <p:fltVal val="0"/>
                                          </p:val>
                                        </p:tav>
                                        <p:tav tm="100000">
                                          <p:val>
                                            <p:strVal val="#ppt_h"/>
                                          </p:val>
                                        </p:tav>
                                      </p:tavLst>
                                    </p:anim>
                                    <p:animEffect transition="in" filter="fade">
                                      <p:cBhvr>
                                        <p:cTn id="83" dur="1000"/>
                                        <p:tgtEl>
                                          <p:spTgt spid="5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p:cTn id="86" dur="1000" fill="hold"/>
                                        <p:tgtEl>
                                          <p:spTgt spid="58"/>
                                        </p:tgtEl>
                                        <p:attrNameLst>
                                          <p:attrName>ppt_w</p:attrName>
                                        </p:attrNameLst>
                                      </p:cBhvr>
                                      <p:tavLst>
                                        <p:tav tm="0">
                                          <p:val>
                                            <p:fltVal val="0"/>
                                          </p:val>
                                        </p:tav>
                                        <p:tav tm="100000">
                                          <p:val>
                                            <p:strVal val="#ppt_w"/>
                                          </p:val>
                                        </p:tav>
                                      </p:tavLst>
                                    </p:anim>
                                    <p:anim calcmode="lin" valueType="num">
                                      <p:cBhvr>
                                        <p:cTn id="87" dur="1000" fill="hold"/>
                                        <p:tgtEl>
                                          <p:spTgt spid="58"/>
                                        </p:tgtEl>
                                        <p:attrNameLst>
                                          <p:attrName>ppt_h</p:attrName>
                                        </p:attrNameLst>
                                      </p:cBhvr>
                                      <p:tavLst>
                                        <p:tav tm="0">
                                          <p:val>
                                            <p:fltVal val="0"/>
                                          </p:val>
                                        </p:tav>
                                        <p:tav tm="100000">
                                          <p:val>
                                            <p:strVal val="#ppt_h"/>
                                          </p:val>
                                        </p:tav>
                                      </p:tavLst>
                                    </p:anim>
                                    <p:animEffect transition="in" filter="fade">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72712" grpId="0"/>
      <p:bldP spid="23" grpId="0"/>
      <p:bldP spid="24" grpId="0"/>
      <p:bldP spid="27" grpId="0"/>
      <p:bldP spid="28" grpId="0"/>
      <p:bldP spid="31" grpId="0"/>
      <p:bldP spid="32" grpId="0"/>
      <p:bldP spid="35" grpId="0"/>
      <p:bldP spid="36" grpId="0"/>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e194043586479fd564d1ce67f99f52da(1).pnge194043586479fd564d1ce67f99f52da(1)"/>
          <p:cNvPicPr>
            <a:picLocks noChangeAspect="1"/>
          </p:cNvPicPr>
          <p:nvPr/>
        </p:nvPicPr>
        <p:blipFill>
          <a:blip r:embed="rId3"/>
          <a:srcRect/>
          <a:stretch>
            <a:fillRect/>
          </a:stretch>
        </p:blipFill>
        <p:spPr>
          <a:xfrm>
            <a:off x="917575" y="2157095"/>
            <a:ext cx="3241675" cy="4697730"/>
          </a:xfrm>
          <a:prstGeom prst="rect">
            <a:avLst/>
          </a:prstGeom>
        </p:spPr>
      </p:pic>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74758" name="矩形 7"/>
          <p:cNvSpPr/>
          <p:nvPr/>
        </p:nvSpPr>
        <p:spPr>
          <a:xfrm>
            <a:off x="1444625" y="1119188"/>
            <a:ext cx="6310313" cy="369887"/>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应当承担对加强作风建设的责任（第八条）</a:t>
            </a:r>
          </a:p>
        </p:txBody>
      </p:sp>
      <p:grpSp>
        <p:nvGrpSpPr>
          <p:cNvPr id="74759" name="组合 8"/>
          <p:cNvGrpSpPr/>
          <p:nvPr/>
        </p:nvGrpSpPr>
        <p:grpSpPr>
          <a:xfrm>
            <a:off x="1095693" y="1157288"/>
            <a:ext cx="376237" cy="401637"/>
            <a:chOff x="-885400" y="1180425"/>
            <a:chExt cx="377074" cy="401474"/>
          </a:xfrm>
        </p:grpSpPr>
        <p:sp>
          <p:nvSpPr>
            <p:cNvPr id="10" name="椭圆 9"/>
            <p:cNvSpPr/>
            <p:nvPr/>
          </p:nvSpPr>
          <p:spPr bwMode="auto">
            <a:xfrm>
              <a:off x="-885400" y="1204227"/>
              <a:ext cx="377074" cy="377672"/>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74771" name="文本框 10"/>
            <p:cNvSpPr txBox="1"/>
            <p:nvPr/>
          </p:nvSpPr>
          <p:spPr>
            <a:xfrm>
              <a:off x="-867979"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5</a:t>
              </a:r>
            </a:p>
          </p:txBody>
        </p:sp>
      </p:grpSp>
      <p:sp>
        <p:nvSpPr>
          <p:cNvPr id="74760" name="内容占位符 2"/>
          <p:cNvSpPr txBox="1"/>
          <p:nvPr/>
        </p:nvSpPr>
        <p:spPr>
          <a:xfrm>
            <a:off x="1422718" y="1557338"/>
            <a:ext cx="9583737" cy="684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国有企业领导人员应当加强作风建设，注重自身修养，增强社会责任意识，树立良好的公众形象。不得有下列行为。本条从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7</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对国有企业领导人员的职务消费行为作出了禁止性规定：</a:t>
            </a:r>
          </a:p>
        </p:txBody>
      </p:sp>
      <p:sp>
        <p:nvSpPr>
          <p:cNvPr id="74761" name="矩形 12"/>
          <p:cNvSpPr/>
          <p:nvPr/>
        </p:nvSpPr>
        <p:spPr>
          <a:xfrm>
            <a:off x="4158615" y="225552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第一项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对弄虚作假骗取利益行为的禁止性规定</a:t>
            </a:r>
          </a:p>
        </p:txBody>
      </p:sp>
      <p:sp>
        <p:nvSpPr>
          <p:cNvPr id="74762" name="矩形 13"/>
          <p:cNvSpPr/>
          <p:nvPr/>
        </p:nvSpPr>
        <p:spPr>
          <a:xfrm>
            <a:off x="4158615" y="270637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第二项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对大办婚丧喜庆事宜的禁止性规定</a:t>
            </a:r>
          </a:p>
        </p:txBody>
      </p:sp>
      <p:grpSp>
        <p:nvGrpSpPr>
          <p:cNvPr id="74763" name="组合 14"/>
          <p:cNvGrpSpPr/>
          <p:nvPr/>
        </p:nvGrpSpPr>
        <p:grpSpPr>
          <a:xfrm>
            <a:off x="4158615" y="3044825"/>
            <a:ext cx="7797165" cy="991703"/>
            <a:chOff x="1486669" y="3290576"/>
            <a:chExt cx="8644160" cy="992464"/>
          </a:xfrm>
        </p:grpSpPr>
        <p:sp>
          <p:nvSpPr>
            <p:cNvPr id="74768" name="矩形 15"/>
            <p:cNvSpPr/>
            <p:nvPr/>
          </p:nvSpPr>
          <p:spPr>
            <a:xfrm>
              <a:off x="1486669" y="3290576"/>
              <a:ext cx="8644160" cy="36004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第三项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对国有企业领导人员放松对配偶、子女和身边工作人员管理的禁止性规定 </a:t>
              </a:r>
            </a:p>
          </p:txBody>
        </p:sp>
        <p:sp>
          <p:nvSpPr>
            <p:cNvPr id="74769" name="矩形 16"/>
            <p:cNvSpPr/>
            <p:nvPr/>
          </p:nvSpPr>
          <p:spPr>
            <a:xfrm>
              <a:off x="2326669" y="3683776"/>
              <a:ext cx="7632848" cy="599264"/>
            </a:xfrm>
            <a:prstGeom prst="rect">
              <a:avLst/>
            </a:prstGeom>
            <a:noFill/>
            <a:ln w="9525">
              <a:noFill/>
            </a:ln>
          </p:spPr>
          <p:txBody>
            <a:bodyPr>
              <a:spAutoFit/>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1、默许，是指已经知道可能造成不良影响到，但不予管理、约束和制止</a:t>
              </a:r>
            </a:p>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2、纵容，是指允许和放纵其行为</a:t>
              </a:r>
            </a:p>
          </p:txBody>
        </p:sp>
      </p:grpSp>
      <p:sp>
        <p:nvSpPr>
          <p:cNvPr id="74764" name="矩形 17"/>
          <p:cNvSpPr/>
          <p:nvPr/>
        </p:nvSpPr>
        <p:spPr>
          <a:xfrm>
            <a:off x="4158615" y="411988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第四项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对公款娱乐的禁止性规定</a:t>
            </a:r>
          </a:p>
        </p:txBody>
      </p:sp>
      <p:sp>
        <p:nvSpPr>
          <p:cNvPr id="74765" name="矩形 18"/>
          <p:cNvSpPr/>
          <p:nvPr/>
        </p:nvSpPr>
        <p:spPr>
          <a:xfrm>
            <a:off x="4158615" y="4585335"/>
            <a:ext cx="7797165"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第五项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对包租宾馆的禁止性规定</a:t>
            </a:r>
          </a:p>
        </p:txBody>
      </p:sp>
      <p:sp>
        <p:nvSpPr>
          <p:cNvPr id="74766" name="矩形 19"/>
          <p:cNvSpPr/>
          <p:nvPr/>
        </p:nvSpPr>
        <p:spPr>
          <a:xfrm>
            <a:off x="4158615" y="5021580"/>
            <a:ext cx="7797165"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第六项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对侵害职工权益的禁止性规定</a:t>
            </a:r>
          </a:p>
        </p:txBody>
      </p:sp>
      <p:sp>
        <p:nvSpPr>
          <p:cNvPr id="74767" name="矩形 20"/>
          <p:cNvSpPr/>
          <p:nvPr/>
        </p:nvSpPr>
        <p:spPr>
          <a:xfrm>
            <a:off x="4158615" y="5458460"/>
            <a:ext cx="7797165" cy="36004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第七项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对违背社会公德活动的禁止性规定</a:t>
            </a:r>
          </a:p>
        </p:txBody>
      </p:sp>
    </p:spTree>
    <p:extLst>
      <p:ext uri="{BB962C8B-B14F-4D97-AF65-F5344CB8AC3E}">
        <p14:creationId xmlns:p14="http://schemas.microsoft.com/office/powerpoint/2010/main" val="14704672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4761"/>
                                        </p:tgtEl>
                                        <p:attrNameLst>
                                          <p:attrName>style.visibility</p:attrName>
                                        </p:attrNameLst>
                                      </p:cBhvr>
                                      <p:to>
                                        <p:strVal val="visible"/>
                                      </p:to>
                                    </p:set>
                                    <p:animEffect transition="in" filter="wipe(up)">
                                      <p:cBhvr>
                                        <p:cTn id="7" dur="500"/>
                                        <p:tgtEl>
                                          <p:spTgt spid="7476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4762"/>
                                        </p:tgtEl>
                                        <p:attrNameLst>
                                          <p:attrName>style.visibility</p:attrName>
                                        </p:attrNameLst>
                                      </p:cBhvr>
                                      <p:to>
                                        <p:strVal val="visible"/>
                                      </p:to>
                                    </p:set>
                                    <p:animEffect transition="in" filter="wipe(up)">
                                      <p:cBhvr>
                                        <p:cTn id="10" dur="500"/>
                                        <p:tgtEl>
                                          <p:spTgt spid="74762"/>
                                        </p:tgtEl>
                                      </p:cBhvr>
                                    </p:animEffect>
                                  </p:childTnLst>
                                </p:cTn>
                              </p:par>
                              <p:par>
                                <p:cTn id="11" presetID="22" presetClass="entr" presetSubtype="1" fill="hold" nodeType="withEffect">
                                  <p:stCondLst>
                                    <p:cond delay="0"/>
                                  </p:stCondLst>
                                  <p:childTnLst>
                                    <p:set>
                                      <p:cBhvr>
                                        <p:cTn id="12" dur="1" fill="hold">
                                          <p:stCondLst>
                                            <p:cond delay="0"/>
                                          </p:stCondLst>
                                        </p:cTn>
                                        <p:tgtEl>
                                          <p:spTgt spid="74763"/>
                                        </p:tgtEl>
                                        <p:attrNameLst>
                                          <p:attrName>style.visibility</p:attrName>
                                        </p:attrNameLst>
                                      </p:cBhvr>
                                      <p:to>
                                        <p:strVal val="visible"/>
                                      </p:to>
                                    </p:set>
                                    <p:animEffect transition="in" filter="wipe(up)">
                                      <p:cBhvr>
                                        <p:cTn id="13" dur="500"/>
                                        <p:tgtEl>
                                          <p:spTgt spid="7476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4764"/>
                                        </p:tgtEl>
                                        <p:attrNameLst>
                                          <p:attrName>style.visibility</p:attrName>
                                        </p:attrNameLst>
                                      </p:cBhvr>
                                      <p:to>
                                        <p:strVal val="visible"/>
                                      </p:to>
                                    </p:set>
                                    <p:animEffect transition="in" filter="wipe(up)">
                                      <p:cBhvr>
                                        <p:cTn id="16" dur="500"/>
                                        <p:tgtEl>
                                          <p:spTgt spid="7476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4765"/>
                                        </p:tgtEl>
                                        <p:attrNameLst>
                                          <p:attrName>style.visibility</p:attrName>
                                        </p:attrNameLst>
                                      </p:cBhvr>
                                      <p:to>
                                        <p:strVal val="visible"/>
                                      </p:to>
                                    </p:set>
                                    <p:animEffect transition="in" filter="wipe(up)">
                                      <p:cBhvr>
                                        <p:cTn id="19" dur="500"/>
                                        <p:tgtEl>
                                          <p:spTgt spid="7476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4766"/>
                                        </p:tgtEl>
                                        <p:attrNameLst>
                                          <p:attrName>style.visibility</p:attrName>
                                        </p:attrNameLst>
                                      </p:cBhvr>
                                      <p:to>
                                        <p:strVal val="visible"/>
                                      </p:to>
                                    </p:set>
                                    <p:animEffect transition="in" filter="wipe(up)">
                                      <p:cBhvr>
                                        <p:cTn id="22" dur="500"/>
                                        <p:tgtEl>
                                          <p:spTgt spid="7476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4767"/>
                                        </p:tgtEl>
                                        <p:attrNameLst>
                                          <p:attrName>style.visibility</p:attrName>
                                        </p:attrNameLst>
                                      </p:cBhvr>
                                      <p:to>
                                        <p:strVal val="visible"/>
                                      </p:to>
                                    </p:set>
                                    <p:animEffect transition="in" filter="wipe(up)">
                                      <p:cBhvr>
                                        <p:cTn id="25" dur="500"/>
                                        <p:tgtEl>
                                          <p:spTgt spid="7476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4760"/>
                                        </p:tgtEl>
                                        <p:attrNameLst>
                                          <p:attrName>style.visibility</p:attrName>
                                        </p:attrNameLst>
                                      </p:cBhvr>
                                      <p:to>
                                        <p:strVal val="visible"/>
                                      </p:to>
                                    </p:set>
                                    <p:animEffect transition="in" filter="wipe(up)">
                                      <p:cBhvr>
                                        <p:cTn id="28" dur="500"/>
                                        <p:tgtEl>
                                          <p:spTgt spid="7476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4758"/>
                                        </p:tgtEl>
                                        <p:attrNameLst>
                                          <p:attrName>style.visibility</p:attrName>
                                        </p:attrNameLst>
                                      </p:cBhvr>
                                      <p:to>
                                        <p:strVal val="visible"/>
                                      </p:to>
                                    </p:set>
                                    <p:animEffect transition="in" filter="wipe(up)">
                                      <p:cBhvr>
                                        <p:cTn id="31" dur="500"/>
                                        <p:tgtEl>
                                          <p:spTgt spid="74758"/>
                                        </p:tgtEl>
                                      </p:cBhvr>
                                    </p:animEffect>
                                  </p:childTnLst>
                                </p:cTn>
                              </p:par>
                              <p:par>
                                <p:cTn id="32" presetID="22" presetClass="entr" presetSubtype="1" fill="hold" nodeType="withEffect">
                                  <p:stCondLst>
                                    <p:cond delay="0"/>
                                  </p:stCondLst>
                                  <p:childTnLst>
                                    <p:set>
                                      <p:cBhvr>
                                        <p:cTn id="33" dur="1" fill="hold">
                                          <p:stCondLst>
                                            <p:cond delay="0"/>
                                          </p:stCondLst>
                                        </p:cTn>
                                        <p:tgtEl>
                                          <p:spTgt spid="74759"/>
                                        </p:tgtEl>
                                        <p:attrNameLst>
                                          <p:attrName>style.visibility</p:attrName>
                                        </p:attrNameLst>
                                      </p:cBhvr>
                                      <p:to>
                                        <p:strVal val="visible"/>
                                      </p:to>
                                    </p:set>
                                    <p:animEffect transition="in" filter="wipe(up)">
                                      <p:cBhvr>
                                        <p:cTn id="34" dur="500"/>
                                        <p:tgtEl>
                                          <p:spTgt spid="74759"/>
                                        </p:tgtEl>
                                      </p:cBhvr>
                                    </p:animEffect>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P spid="74760" grpId="0"/>
      <p:bldP spid="74761" grpId="0"/>
      <p:bldP spid="74762" grpId="0"/>
      <p:bldP spid="74764" grpId="0"/>
      <p:bldP spid="74765" grpId="0"/>
      <p:bldP spid="74766" grpId="0"/>
      <p:bldP spid="7476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素材\中国风素材\e194043586479fd564d1ce67f99f52da(1).pnge194043586479fd564d1ce67f99f52da(1)"/>
          <p:cNvPicPr>
            <a:picLocks noChangeAspect="1"/>
          </p:cNvPicPr>
          <p:nvPr/>
        </p:nvPicPr>
        <p:blipFill>
          <a:blip r:embed="rId3"/>
          <a:srcRect/>
          <a:stretch>
            <a:fillRect/>
          </a:stretch>
        </p:blipFill>
        <p:spPr>
          <a:xfrm>
            <a:off x="873125" y="1231900"/>
            <a:ext cx="3881755" cy="5625465"/>
          </a:xfrm>
          <a:prstGeom prst="rect">
            <a:avLst/>
          </a:prstGeom>
        </p:spPr>
      </p:pic>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76808" name="矩形 10"/>
          <p:cNvSpPr/>
          <p:nvPr/>
        </p:nvSpPr>
        <p:spPr>
          <a:xfrm>
            <a:off x="5178743" y="1232535"/>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第九条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建章立制、纳入公司章程、主要责任人</a:t>
            </a:r>
          </a:p>
        </p:txBody>
      </p:sp>
      <p:sp>
        <p:nvSpPr>
          <p:cNvPr id="76809" name="矩形 11"/>
          <p:cNvSpPr/>
          <p:nvPr/>
        </p:nvSpPr>
        <p:spPr>
          <a:xfrm>
            <a:off x="5178743" y="5333048"/>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第十六条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薪酬管理制度</a:t>
            </a:r>
          </a:p>
        </p:txBody>
      </p:sp>
      <p:sp>
        <p:nvSpPr>
          <p:cNvPr id="76810" name="矩形 12"/>
          <p:cNvSpPr/>
          <p:nvPr/>
        </p:nvSpPr>
        <p:spPr>
          <a:xfrm>
            <a:off x="5178743" y="1818323"/>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民主生活会、述职述廉、民主评议</a:t>
            </a:r>
          </a:p>
        </p:txBody>
      </p:sp>
      <p:sp>
        <p:nvSpPr>
          <p:cNvPr id="76811" name="矩形 13"/>
          <p:cNvSpPr/>
          <p:nvPr/>
        </p:nvSpPr>
        <p:spPr>
          <a:xfrm>
            <a:off x="5178743" y="2404110"/>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第十一条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贯彻“三重一大”制度</a:t>
            </a:r>
          </a:p>
        </p:txBody>
      </p:sp>
      <p:sp>
        <p:nvSpPr>
          <p:cNvPr id="76812" name="矩形 14"/>
          <p:cNvSpPr/>
          <p:nvPr/>
        </p:nvSpPr>
        <p:spPr>
          <a:xfrm>
            <a:off x="5178743" y="2989898"/>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第十二条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厂务公开制度</a:t>
            </a:r>
          </a:p>
        </p:txBody>
      </p:sp>
      <p:sp>
        <p:nvSpPr>
          <p:cNvPr id="76813" name="矩形 15"/>
          <p:cNvSpPr/>
          <p:nvPr/>
        </p:nvSpPr>
        <p:spPr>
          <a:xfrm>
            <a:off x="5178743" y="3575685"/>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第十三条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职务消费制度</a:t>
            </a:r>
          </a:p>
        </p:txBody>
      </p:sp>
      <p:sp>
        <p:nvSpPr>
          <p:cNvPr id="76814" name="矩形 16"/>
          <p:cNvSpPr/>
          <p:nvPr/>
        </p:nvSpPr>
        <p:spPr>
          <a:xfrm>
            <a:off x="5178743" y="4161473"/>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第十四条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个人有关事项报告制度</a:t>
            </a:r>
          </a:p>
        </p:txBody>
      </p:sp>
      <p:sp>
        <p:nvSpPr>
          <p:cNvPr id="76815" name="矩形 17"/>
          <p:cNvSpPr/>
          <p:nvPr/>
        </p:nvSpPr>
        <p:spPr>
          <a:xfrm>
            <a:off x="5178743" y="4747260"/>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第十五条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廉洁从业承诺保证制度</a:t>
            </a:r>
          </a:p>
        </p:txBody>
      </p:sp>
    </p:spTree>
    <p:extLst>
      <p:ext uri="{BB962C8B-B14F-4D97-AF65-F5344CB8AC3E}">
        <p14:creationId xmlns:p14="http://schemas.microsoft.com/office/powerpoint/2010/main" val="11220616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6808"/>
                                        </p:tgtEl>
                                        <p:attrNameLst>
                                          <p:attrName>style.visibility</p:attrName>
                                        </p:attrNameLst>
                                      </p:cBhvr>
                                      <p:to>
                                        <p:strVal val="visible"/>
                                      </p:to>
                                    </p:set>
                                    <p:animEffect transition="in" filter="wipe(up)">
                                      <p:cBhvr>
                                        <p:cTn id="12" dur="500"/>
                                        <p:tgtEl>
                                          <p:spTgt spid="7680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6809"/>
                                        </p:tgtEl>
                                        <p:attrNameLst>
                                          <p:attrName>style.visibility</p:attrName>
                                        </p:attrNameLst>
                                      </p:cBhvr>
                                      <p:to>
                                        <p:strVal val="visible"/>
                                      </p:to>
                                    </p:set>
                                    <p:animEffect transition="in" filter="wipe(up)">
                                      <p:cBhvr>
                                        <p:cTn id="15" dur="500"/>
                                        <p:tgtEl>
                                          <p:spTgt spid="7680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6810"/>
                                        </p:tgtEl>
                                        <p:attrNameLst>
                                          <p:attrName>style.visibility</p:attrName>
                                        </p:attrNameLst>
                                      </p:cBhvr>
                                      <p:to>
                                        <p:strVal val="visible"/>
                                      </p:to>
                                    </p:set>
                                    <p:animEffect transition="in" filter="wipe(up)">
                                      <p:cBhvr>
                                        <p:cTn id="18" dur="500"/>
                                        <p:tgtEl>
                                          <p:spTgt spid="768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6811"/>
                                        </p:tgtEl>
                                        <p:attrNameLst>
                                          <p:attrName>style.visibility</p:attrName>
                                        </p:attrNameLst>
                                      </p:cBhvr>
                                      <p:to>
                                        <p:strVal val="visible"/>
                                      </p:to>
                                    </p:set>
                                    <p:animEffect transition="in" filter="wipe(up)">
                                      <p:cBhvr>
                                        <p:cTn id="21" dur="500"/>
                                        <p:tgtEl>
                                          <p:spTgt spid="7681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6812"/>
                                        </p:tgtEl>
                                        <p:attrNameLst>
                                          <p:attrName>style.visibility</p:attrName>
                                        </p:attrNameLst>
                                      </p:cBhvr>
                                      <p:to>
                                        <p:strVal val="visible"/>
                                      </p:to>
                                    </p:set>
                                    <p:animEffect transition="in" filter="wipe(up)">
                                      <p:cBhvr>
                                        <p:cTn id="24" dur="500"/>
                                        <p:tgtEl>
                                          <p:spTgt spid="7681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6813"/>
                                        </p:tgtEl>
                                        <p:attrNameLst>
                                          <p:attrName>style.visibility</p:attrName>
                                        </p:attrNameLst>
                                      </p:cBhvr>
                                      <p:to>
                                        <p:strVal val="visible"/>
                                      </p:to>
                                    </p:set>
                                    <p:animEffect transition="in" filter="wipe(up)">
                                      <p:cBhvr>
                                        <p:cTn id="27" dur="500"/>
                                        <p:tgtEl>
                                          <p:spTgt spid="7681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6814"/>
                                        </p:tgtEl>
                                        <p:attrNameLst>
                                          <p:attrName>style.visibility</p:attrName>
                                        </p:attrNameLst>
                                      </p:cBhvr>
                                      <p:to>
                                        <p:strVal val="visible"/>
                                      </p:to>
                                    </p:set>
                                    <p:animEffect transition="in" filter="wipe(up)">
                                      <p:cBhvr>
                                        <p:cTn id="30" dur="500"/>
                                        <p:tgtEl>
                                          <p:spTgt spid="7681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6815"/>
                                        </p:tgtEl>
                                        <p:attrNameLst>
                                          <p:attrName>style.visibility</p:attrName>
                                        </p:attrNameLst>
                                      </p:cBhvr>
                                      <p:to>
                                        <p:strVal val="visible"/>
                                      </p:to>
                                    </p:set>
                                    <p:animEffect transition="in" filter="wipe(up)">
                                      <p:cBhvr>
                                        <p:cTn id="33" dur="500"/>
                                        <p:tgtEl>
                                          <p:spTgt spid="76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8" grpId="0"/>
      <p:bldP spid="76809" grpId="0"/>
      <p:bldP spid="76810" grpId="0"/>
      <p:bldP spid="76811" grpId="0"/>
      <p:bldP spid="76812" grpId="0"/>
      <p:bldP spid="76813" grpId="0"/>
      <p:bldP spid="76814" grpId="0"/>
      <p:bldP spid="768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e194043586479fd564d1ce67f99f52da(1).pnge194043586479fd564d1ce67f99f52da(1)"/>
          <p:cNvPicPr>
            <a:picLocks noChangeAspect="1"/>
          </p:cNvPicPr>
          <p:nvPr/>
        </p:nvPicPr>
        <p:blipFill>
          <a:blip r:embed="rId3"/>
          <a:srcRect/>
          <a:stretch>
            <a:fillRect/>
          </a:stretch>
        </p:blipFill>
        <p:spPr>
          <a:xfrm>
            <a:off x="673100" y="1020445"/>
            <a:ext cx="3978275" cy="5765165"/>
          </a:xfrm>
          <a:prstGeom prst="rect">
            <a:avLst/>
          </a:prstGeom>
        </p:spPr>
      </p:pic>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78856" name="矩形 20"/>
          <p:cNvSpPr/>
          <p:nvPr/>
        </p:nvSpPr>
        <p:spPr>
          <a:xfrm>
            <a:off x="4641850" y="211582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第十七条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纪检监察、人事部门的教育和监督</a:t>
            </a:r>
          </a:p>
        </p:txBody>
      </p:sp>
      <p:sp>
        <p:nvSpPr>
          <p:cNvPr id="78857" name="矩形 21"/>
          <p:cNvSpPr/>
          <p:nvPr/>
        </p:nvSpPr>
        <p:spPr>
          <a:xfrm>
            <a:off x="4641850" y="458597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第二十一条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监事会监督</a:t>
            </a:r>
          </a:p>
        </p:txBody>
      </p:sp>
      <p:sp>
        <p:nvSpPr>
          <p:cNvPr id="78858" name="矩形 23"/>
          <p:cNvSpPr/>
          <p:nvPr/>
        </p:nvSpPr>
        <p:spPr>
          <a:xfrm>
            <a:off x="4641850" y="273304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第十八条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审计监督</a:t>
            </a:r>
          </a:p>
        </p:txBody>
      </p:sp>
      <p:sp>
        <p:nvSpPr>
          <p:cNvPr id="78859" name="矩形 24"/>
          <p:cNvSpPr/>
          <p:nvPr/>
        </p:nvSpPr>
        <p:spPr>
          <a:xfrm>
            <a:off x="4641850" y="3350895"/>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第十九条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纪检监察、人事部门的监督检查、评估、函询</a:t>
            </a:r>
          </a:p>
        </p:txBody>
      </p:sp>
      <p:sp>
        <p:nvSpPr>
          <p:cNvPr id="78860" name="矩形 25"/>
          <p:cNvSpPr/>
          <p:nvPr/>
        </p:nvSpPr>
        <p:spPr>
          <a:xfrm>
            <a:off x="4641850" y="3968115"/>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第二十条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考察考核任免的重要依据</a:t>
            </a:r>
          </a:p>
        </p:txBody>
      </p:sp>
    </p:spTree>
    <p:extLst>
      <p:ext uri="{BB962C8B-B14F-4D97-AF65-F5344CB8AC3E}">
        <p14:creationId xmlns:p14="http://schemas.microsoft.com/office/powerpoint/2010/main" val="89605336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8856"/>
                                        </p:tgtEl>
                                        <p:attrNameLst>
                                          <p:attrName>style.visibility</p:attrName>
                                        </p:attrNameLst>
                                      </p:cBhvr>
                                      <p:to>
                                        <p:strVal val="visible"/>
                                      </p:to>
                                    </p:set>
                                    <p:animEffect transition="in" filter="wipe(up)">
                                      <p:cBhvr>
                                        <p:cTn id="12" dur="500"/>
                                        <p:tgtEl>
                                          <p:spTgt spid="7885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8857"/>
                                        </p:tgtEl>
                                        <p:attrNameLst>
                                          <p:attrName>style.visibility</p:attrName>
                                        </p:attrNameLst>
                                      </p:cBhvr>
                                      <p:to>
                                        <p:strVal val="visible"/>
                                      </p:to>
                                    </p:set>
                                    <p:animEffect transition="in" filter="wipe(up)">
                                      <p:cBhvr>
                                        <p:cTn id="15" dur="500"/>
                                        <p:tgtEl>
                                          <p:spTgt spid="7885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8858"/>
                                        </p:tgtEl>
                                        <p:attrNameLst>
                                          <p:attrName>style.visibility</p:attrName>
                                        </p:attrNameLst>
                                      </p:cBhvr>
                                      <p:to>
                                        <p:strVal val="visible"/>
                                      </p:to>
                                    </p:set>
                                    <p:animEffect transition="in" filter="wipe(up)">
                                      <p:cBhvr>
                                        <p:cTn id="18" dur="500"/>
                                        <p:tgtEl>
                                          <p:spTgt spid="7885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8859"/>
                                        </p:tgtEl>
                                        <p:attrNameLst>
                                          <p:attrName>style.visibility</p:attrName>
                                        </p:attrNameLst>
                                      </p:cBhvr>
                                      <p:to>
                                        <p:strVal val="visible"/>
                                      </p:to>
                                    </p:set>
                                    <p:animEffect transition="in" filter="wipe(up)">
                                      <p:cBhvr>
                                        <p:cTn id="21" dur="500"/>
                                        <p:tgtEl>
                                          <p:spTgt spid="7885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8860"/>
                                        </p:tgtEl>
                                        <p:attrNameLst>
                                          <p:attrName>style.visibility</p:attrName>
                                        </p:attrNameLst>
                                      </p:cBhvr>
                                      <p:to>
                                        <p:strVal val="visible"/>
                                      </p:to>
                                    </p:set>
                                    <p:animEffect transition="in" filter="wipe(up)">
                                      <p:cBhvr>
                                        <p:cTn id="24" dur="500"/>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6" grpId="0"/>
      <p:bldP spid="78857" grpId="0"/>
      <p:bldP spid="78858" grpId="0"/>
      <p:bldP spid="78859" grpId="0"/>
      <p:bldP spid="788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068945" y="3144520"/>
            <a:ext cx="2614930" cy="9759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矩形 13"/>
          <p:cNvSpPr/>
          <p:nvPr/>
        </p:nvSpPr>
        <p:spPr>
          <a:xfrm>
            <a:off x="8068945" y="4234815"/>
            <a:ext cx="2614930" cy="9759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矩形 10"/>
          <p:cNvSpPr/>
          <p:nvPr/>
        </p:nvSpPr>
        <p:spPr>
          <a:xfrm>
            <a:off x="4880293" y="3168015"/>
            <a:ext cx="2431415"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2" name="矩形 11"/>
          <p:cNvSpPr/>
          <p:nvPr/>
        </p:nvSpPr>
        <p:spPr>
          <a:xfrm>
            <a:off x="4880293" y="3710305"/>
            <a:ext cx="2431415"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1803400" y="3168015"/>
            <a:ext cx="2065020"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1803400" y="4780280"/>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 name="矩形 8"/>
          <p:cNvSpPr/>
          <p:nvPr/>
        </p:nvSpPr>
        <p:spPr>
          <a:xfrm>
            <a:off x="1803400" y="3654425"/>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矩形 9"/>
          <p:cNvSpPr/>
          <p:nvPr/>
        </p:nvSpPr>
        <p:spPr>
          <a:xfrm>
            <a:off x="1803400" y="4220845"/>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80902" name="矩形 7"/>
          <p:cNvSpPr/>
          <p:nvPr/>
        </p:nvSpPr>
        <p:spPr>
          <a:xfrm>
            <a:off x="1327150" y="2058988"/>
            <a:ext cx="2900363"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3" name="椭圆 8"/>
          <p:cNvSpPr/>
          <p:nvPr/>
        </p:nvSpPr>
        <p:spPr>
          <a:xfrm>
            <a:off x="1912938" y="1195388"/>
            <a:ext cx="1728787"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4" name="矩形 9"/>
          <p:cNvSpPr/>
          <p:nvPr/>
        </p:nvSpPr>
        <p:spPr>
          <a:xfrm>
            <a:off x="4630738" y="2058988"/>
            <a:ext cx="2898775"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5" name="椭圆 10"/>
          <p:cNvSpPr/>
          <p:nvPr/>
        </p:nvSpPr>
        <p:spPr>
          <a:xfrm>
            <a:off x="5216525" y="1195388"/>
            <a:ext cx="1727200"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6" name="矩形 11"/>
          <p:cNvSpPr/>
          <p:nvPr/>
        </p:nvSpPr>
        <p:spPr>
          <a:xfrm>
            <a:off x="7932738" y="2058988"/>
            <a:ext cx="2900362"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7" name="椭圆 12"/>
          <p:cNvSpPr/>
          <p:nvPr/>
        </p:nvSpPr>
        <p:spPr>
          <a:xfrm>
            <a:off x="8518525" y="1195388"/>
            <a:ext cx="1728788"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8" name="矩形 13"/>
          <p:cNvSpPr/>
          <p:nvPr/>
        </p:nvSpPr>
        <p:spPr>
          <a:xfrm>
            <a:off x="2171700"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组织处理</a:t>
            </a:r>
          </a:p>
        </p:txBody>
      </p:sp>
      <p:sp>
        <p:nvSpPr>
          <p:cNvPr id="80909" name="矩形 14"/>
          <p:cNvSpPr/>
          <p:nvPr/>
        </p:nvSpPr>
        <p:spPr>
          <a:xfrm>
            <a:off x="5487988"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经济处罚</a:t>
            </a:r>
          </a:p>
        </p:txBody>
      </p:sp>
      <p:sp>
        <p:nvSpPr>
          <p:cNvPr id="80910" name="矩形 15"/>
          <p:cNvSpPr/>
          <p:nvPr/>
        </p:nvSpPr>
        <p:spPr>
          <a:xfrm>
            <a:off x="8804275"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经济赔偿</a:t>
            </a:r>
          </a:p>
        </p:txBody>
      </p:sp>
      <p:sp>
        <p:nvSpPr>
          <p:cNvPr id="80911" name="矩形 16"/>
          <p:cNvSpPr/>
          <p:nvPr/>
        </p:nvSpPr>
        <p:spPr>
          <a:xfrm>
            <a:off x="1803400" y="2976563"/>
            <a:ext cx="1947863" cy="2308225"/>
          </a:xfrm>
          <a:prstGeom prst="rect">
            <a:avLst/>
          </a:prstGeom>
          <a:noFill/>
          <a:ln w="9525">
            <a:noFill/>
          </a:ln>
        </p:spPr>
        <p:txBody>
          <a:bodyPr>
            <a:spAutoFit/>
          </a:bodyPr>
          <a:lstStyle/>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警示谈话</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调离岗位</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降职</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免职</a:t>
            </a:r>
          </a:p>
        </p:txBody>
      </p:sp>
      <p:sp>
        <p:nvSpPr>
          <p:cNvPr id="80912" name="矩形 17"/>
          <p:cNvSpPr/>
          <p:nvPr/>
        </p:nvSpPr>
        <p:spPr>
          <a:xfrm>
            <a:off x="4864100" y="2976563"/>
            <a:ext cx="2432050" cy="1200150"/>
          </a:xfrm>
          <a:prstGeom prst="rect">
            <a:avLst/>
          </a:prstGeom>
          <a:noFill/>
          <a:ln w="9525">
            <a:noFill/>
          </a:ln>
        </p:spPr>
        <p:txBody>
          <a:bodyPr>
            <a:spAutoFit/>
          </a:bodyPr>
          <a:lstStyle/>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扣发绩效薪金</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扣发绩效奖金</a:t>
            </a:r>
          </a:p>
        </p:txBody>
      </p:sp>
      <p:sp>
        <p:nvSpPr>
          <p:cNvPr id="80913" name="矩形 18"/>
          <p:cNvSpPr/>
          <p:nvPr/>
        </p:nvSpPr>
        <p:spPr>
          <a:xfrm>
            <a:off x="8020685" y="3158173"/>
            <a:ext cx="2711450" cy="1938020"/>
          </a:xfrm>
          <a:prstGeom prst="rect">
            <a:avLst/>
          </a:prstGeom>
          <a:noFill/>
          <a:ln w="9525">
            <a:noFill/>
          </a:ln>
        </p:spPr>
        <p:txBody>
          <a:bodyPr>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清退获取的不正当经济利益</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赔偿对国有企业造成的经济损失</a:t>
            </a:r>
          </a:p>
        </p:txBody>
      </p:sp>
    </p:spTree>
    <p:extLst>
      <p:ext uri="{BB962C8B-B14F-4D97-AF65-F5344CB8AC3E}">
        <p14:creationId xmlns:p14="http://schemas.microsoft.com/office/powerpoint/2010/main" val="28704525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80902"/>
                                        </p:tgtEl>
                                        <p:attrNameLst>
                                          <p:attrName>style.visibility</p:attrName>
                                        </p:attrNameLst>
                                      </p:cBhvr>
                                      <p:to>
                                        <p:strVal val="visible"/>
                                      </p:to>
                                    </p:set>
                                    <p:animEffect transition="in" filter="fade">
                                      <p:cBhvr>
                                        <p:cTn id="47" dur="1000"/>
                                        <p:tgtEl>
                                          <p:spTgt spid="80902"/>
                                        </p:tgtEl>
                                      </p:cBhvr>
                                    </p:animEffect>
                                    <p:anim calcmode="lin" valueType="num">
                                      <p:cBhvr>
                                        <p:cTn id="48" dur="1000" fill="hold"/>
                                        <p:tgtEl>
                                          <p:spTgt spid="80902"/>
                                        </p:tgtEl>
                                        <p:attrNameLst>
                                          <p:attrName>ppt_x</p:attrName>
                                        </p:attrNameLst>
                                      </p:cBhvr>
                                      <p:tavLst>
                                        <p:tav tm="0">
                                          <p:val>
                                            <p:strVal val="#ppt_x"/>
                                          </p:val>
                                        </p:tav>
                                        <p:tav tm="100000">
                                          <p:val>
                                            <p:strVal val="#ppt_x"/>
                                          </p:val>
                                        </p:tav>
                                      </p:tavLst>
                                    </p:anim>
                                    <p:anim calcmode="lin" valueType="num">
                                      <p:cBhvr>
                                        <p:cTn id="49" dur="1000" fill="hold"/>
                                        <p:tgtEl>
                                          <p:spTgt spid="8090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0903"/>
                                        </p:tgtEl>
                                        <p:attrNameLst>
                                          <p:attrName>style.visibility</p:attrName>
                                        </p:attrNameLst>
                                      </p:cBhvr>
                                      <p:to>
                                        <p:strVal val="visible"/>
                                      </p:to>
                                    </p:set>
                                    <p:animEffect transition="in" filter="fade">
                                      <p:cBhvr>
                                        <p:cTn id="52" dur="1000"/>
                                        <p:tgtEl>
                                          <p:spTgt spid="80903"/>
                                        </p:tgtEl>
                                      </p:cBhvr>
                                    </p:animEffect>
                                    <p:anim calcmode="lin" valueType="num">
                                      <p:cBhvr>
                                        <p:cTn id="53" dur="1000" fill="hold"/>
                                        <p:tgtEl>
                                          <p:spTgt spid="80903"/>
                                        </p:tgtEl>
                                        <p:attrNameLst>
                                          <p:attrName>ppt_x</p:attrName>
                                        </p:attrNameLst>
                                      </p:cBhvr>
                                      <p:tavLst>
                                        <p:tav tm="0">
                                          <p:val>
                                            <p:strVal val="#ppt_x"/>
                                          </p:val>
                                        </p:tav>
                                        <p:tav tm="100000">
                                          <p:val>
                                            <p:strVal val="#ppt_x"/>
                                          </p:val>
                                        </p:tav>
                                      </p:tavLst>
                                    </p:anim>
                                    <p:anim calcmode="lin" valueType="num">
                                      <p:cBhvr>
                                        <p:cTn id="54" dur="1000" fill="hold"/>
                                        <p:tgtEl>
                                          <p:spTgt spid="8090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0904"/>
                                        </p:tgtEl>
                                        <p:attrNameLst>
                                          <p:attrName>style.visibility</p:attrName>
                                        </p:attrNameLst>
                                      </p:cBhvr>
                                      <p:to>
                                        <p:strVal val="visible"/>
                                      </p:to>
                                    </p:set>
                                    <p:animEffect transition="in" filter="fade">
                                      <p:cBhvr>
                                        <p:cTn id="57" dur="1000"/>
                                        <p:tgtEl>
                                          <p:spTgt spid="80904"/>
                                        </p:tgtEl>
                                      </p:cBhvr>
                                    </p:animEffect>
                                    <p:anim calcmode="lin" valueType="num">
                                      <p:cBhvr>
                                        <p:cTn id="58" dur="1000" fill="hold"/>
                                        <p:tgtEl>
                                          <p:spTgt spid="80904"/>
                                        </p:tgtEl>
                                        <p:attrNameLst>
                                          <p:attrName>ppt_x</p:attrName>
                                        </p:attrNameLst>
                                      </p:cBhvr>
                                      <p:tavLst>
                                        <p:tav tm="0">
                                          <p:val>
                                            <p:strVal val="#ppt_x"/>
                                          </p:val>
                                        </p:tav>
                                        <p:tav tm="100000">
                                          <p:val>
                                            <p:strVal val="#ppt_x"/>
                                          </p:val>
                                        </p:tav>
                                      </p:tavLst>
                                    </p:anim>
                                    <p:anim calcmode="lin" valueType="num">
                                      <p:cBhvr>
                                        <p:cTn id="59" dur="1000" fill="hold"/>
                                        <p:tgtEl>
                                          <p:spTgt spid="8090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80905"/>
                                        </p:tgtEl>
                                        <p:attrNameLst>
                                          <p:attrName>style.visibility</p:attrName>
                                        </p:attrNameLst>
                                      </p:cBhvr>
                                      <p:to>
                                        <p:strVal val="visible"/>
                                      </p:to>
                                    </p:set>
                                    <p:animEffect transition="in" filter="fade">
                                      <p:cBhvr>
                                        <p:cTn id="62" dur="1000"/>
                                        <p:tgtEl>
                                          <p:spTgt spid="80905"/>
                                        </p:tgtEl>
                                      </p:cBhvr>
                                    </p:animEffect>
                                    <p:anim calcmode="lin" valueType="num">
                                      <p:cBhvr>
                                        <p:cTn id="63" dur="1000" fill="hold"/>
                                        <p:tgtEl>
                                          <p:spTgt spid="80905"/>
                                        </p:tgtEl>
                                        <p:attrNameLst>
                                          <p:attrName>ppt_x</p:attrName>
                                        </p:attrNameLst>
                                      </p:cBhvr>
                                      <p:tavLst>
                                        <p:tav tm="0">
                                          <p:val>
                                            <p:strVal val="#ppt_x"/>
                                          </p:val>
                                        </p:tav>
                                        <p:tav tm="100000">
                                          <p:val>
                                            <p:strVal val="#ppt_x"/>
                                          </p:val>
                                        </p:tav>
                                      </p:tavLst>
                                    </p:anim>
                                    <p:anim calcmode="lin" valueType="num">
                                      <p:cBhvr>
                                        <p:cTn id="64" dur="1000" fill="hold"/>
                                        <p:tgtEl>
                                          <p:spTgt spid="8090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80906"/>
                                        </p:tgtEl>
                                        <p:attrNameLst>
                                          <p:attrName>style.visibility</p:attrName>
                                        </p:attrNameLst>
                                      </p:cBhvr>
                                      <p:to>
                                        <p:strVal val="visible"/>
                                      </p:to>
                                    </p:set>
                                    <p:animEffect transition="in" filter="fade">
                                      <p:cBhvr>
                                        <p:cTn id="67" dur="1000"/>
                                        <p:tgtEl>
                                          <p:spTgt spid="80906"/>
                                        </p:tgtEl>
                                      </p:cBhvr>
                                    </p:animEffect>
                                    <p:anim calcmode="lin" valueType="num">
                                      <p:cBhvr>
                                        <p:cTn id="68" dur="1000" fill="hold"/>
                                        <p:tgtEl>
                                          <p:spTgt spid="80906"/>
                                        </p:tgtEl>
                                        <p:attrNameLst>
                                          <p:attrName>ppt_x</p:attrName>
                                        </p:attrNameLst>
                                      </p:cBhvr>
                                      <p:tavLst>
                                        <p:tav tm="0">
                                          <p:val>
                                            <p:strVal val="#ppt_x"/>
                                          </p:val>
                                        </p:tav>
                                        <p:tav tm="100000">
                                          <p:val>
                                            <p:strVal val="#ppt_x"/>
                                          </p:val>
                                        </p:tav>
                                      </p:tavLst>
                                    </p:anim>
                                    <p:anim calcmode="lin" valueType="num">
                                      <p:cBhvr>
                                        <p:cTn id="69" dur="1000" fill="hold"/>
                                        <p:tgtEl>
                                          <p:spTgt spid="8090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80907"/>
                                        </p:tgtEl>
                                        <p:attrNameLst>
                                          <p:attrName>style.visibility</p:attrName>
                                        </p:attrNameLst>
                                      </p:cBhvr>
                                      <p:to>
                                        <p:strVal val="visible"/>
                                      </p:to>
                                    </p:set>
                                    <p:animEffect transition="in" filter="fade">
                                      <p:cBhvr>
                                        <p:cTn id="72" dur="1000"/>
                                        <p:tgtEl>
                                          <p:spTgt spid="80907"/>
                                        </p:tgtEl>
                                      </p:cBhvr>
                                    </p:animEffect>
                                    <p:anim calcmode="lin" valueType="num">
                                      <p:cBhvr>
                                        <p:cTn id="73" dur="1000" fill="hold"/>
                                        <p:tgtEl>
                                          <p:spTgt spid="80907"/>
                                        </p:tgtEl>
                                        <p:attrNameLst>
                                          <p:attrName>ppt_x</p:attrName>
                                        </p:attrNameLst>
                                      </p:cBhvr>
                                      <p:tavLst>
                                        <p:tav tm="0">
                                          <p:val>
                                            <p:strVal val="#ppt_x"/>
                                          </p:val>
                                        </p:tav>
                                        <p:tav tm="100000">
                                          <p:val>
                                            <p:strVal val="#ppt_x"/>
                                          </p:val>
                                        </p:tav>
                                      </p:tavLst>
                                    </p:anim>
                                    <p:anim calcmode="lin" valueType="num">
                                      <p:cBhvr>
                                        <p:cTn id="74" dur="1000" fill="hold"/>
                                        <p:tgtEl>
                                          <p:spTgt spid="8090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80908"/>
                                        </p:tgtEl>
                                        <p:attrNameLst>
                                          <p:attrName>style.visibility</p:attrName>
                                        </p:attrNameLst>
                                      </p:cBhvr>
                                      <p:to>
                                        <p:strVal val="visible"/>
                                      </p:to>
                                    </p:set>
                                    <p:animEffect transition="in" filter="fade">
                                      <p:cBhvr>
                                        <p:cTn id="77" dur="1000"/>
                                        <p:tgtEl>
                                          <p:spTgt spid="80908"/>
                                        </p:tgtEl>
                                      </p:cBhvr>
                                    </p:animEffect>
                                    <p:anim calcmode="lin" valueType="num">
                                      <p:cBhvr>
                                        <p:cTn id="78" dur="1000" fill="hold"/>
                                        <p:tgtEl>
                                          <p:spTgt spid="80908"/>
                                        </p:tgtEl>
                                        <p:attrNameLst>
                                          <p:attrName>ppt_x</p:attrName>
                                        </p:attrNameLst>
                                      </p:cBhvr>
                                      <p:tavLst>
                                        <p:tav tm="0">
                                          <p:val>
                                            <p:strVal val="#ppt_x"/>
                                          </p:val>
                                        </p:tav>
                                        <p:tav tm="100000">
                                          <p:val>
                                            <p:strVal val="#ppt_x"/>
                                          </p:val>
                                        </p:tav>
                                      </p:tavLst>
                                    </p:anim>
                                    <p:anim calcmode="lin" valueType="num">
                                      <p:cBhvr>
                                        <p:cTn id="79" dur="1000" fill="hold"/>
                                        <p:tgtEl>
                                          <p:spTgt spid="8090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80909"/>
                                        </p:tgtEl>
                                        <p:attrNameLst>
                                          <p:attrName>style.visibility</p:attrName>
                                        </p:attrNameLst>
                                      </p:cBhvr>
                                      <p:to>
                                        <p:strVal val="visible"/>
                                      </p:to>
                                    </p:set>
                                    <p:animEffect transition="in" filter="fade">
                                      <p:cBhvr>
                                        <p:cTn id="82" dur="1000"/>
                                        <p:tgtEl>
                                          <p:spTgt spid="80909"/>
                                        </p:tgtEl>
                                      </p:cBhvr>
                                    </p:animEffect>
                                    <p:anim calcmode="lin" valueType="num">
                                      <p:cBhvr>
                                        <p:cTn id="83" dur="1000" fill="hold"/>
                                        <p:tgtEl>
                                          <p:spTgt spid="80909"/>
                                        </p:tgtEl>
                                        <p:attrNameLst>
                                          <p:attrName>ppt_x</p:attrName>
                                        </p:attrNameLst>
                                      </p:cBhvr>
                                      <p:tavLst>
                                        <p:tav tm="0">
                                          <p:val>
                                            <p:strVal val="#ppt_x"/>
                                          </p:val>
                                        </p:tav>
                                        <p:tav tm="100000">
                                          <p:val>
                                            <p:strVal val="#ppt_x"/>
                                          </p:val>
                                        </p:tav>
                                      </p:tavLst>
                                    </p:anim>
                                    <p:anim calcmode="lin" valueType="num">
                                      <p:cBhvr>
                                        <p:cTn id="84" dur="1000" fill="hold"/>
                                        <p:tgtEl>
                                          <p:spTgt spid="8090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0910"/>
                                        </p:tgtEl>
                                        <p:attrNameLst>
                                          <p:attrName>style.visibility</p:attrName>
                                        </p:attrNameLst>
                                      </p:cBhvr>
                                      <p:to>
                                        <p:strVal val="visible"/>
                                      </p:to>
                                    </p:set>
                                    <p:animEffect transition="in" filter="fade">
                                      <p:cBhvr>
                                        <p:cTn id="87" dur="1000"/>
                                        <p:tgtEl>
                                          <p:spTgt spid="80910"/>
                                        </p:tgtEl>
                                      </p:cBhvr>
                                    </p:animEffect>
                                    <p:anim calcmode="lin" valueType="num">
                                      <p:cBhvr>
                                        <p:cTn id="88" dur="1000" fill="hold"/>
                                        <p:tgtEl>
                                          <p:spTgt spid="80910"/>
                                        </p:tgtEl>
                                        <p:attrNameLst>
                                          <p:attrName>ppt_x</p:attrName>
                                        </p:attrNameLst>
                                      </p:cBhvr>
                                      <p:tavLst>
                                        <p:tav tm="0">
                                          <p:val>
                                            <p:strVal val="#ppt_x"/>
                                          </p:val>
                                        </p:tav>
                                        <p:tav tm="100000">
                                          <p:val>
                                            <p:strVal val="#ppt_x"/>
                                          </p:val>
                                        </p:tav>
                                      </p:tavLst>
                                    </p:anim>
                                    <p:anim calcmode="lin" valueType="num">
                                      <p:cBhvr>
                                        <p:cTn id="89" dur="1000" fill="hold"/>
                                        <p:tgtEl>
                                          <p:spTgt spid="8091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80911"/>
                                        </p:tgtEl>
                                        <p:attrNameLst>
                                          <p:attrName>style.visibility</p:attrName>
                                        </p:attrNameLst>
                                      </p:cBhvr>
                                      <p:to>
                                        <p:strVal val="visible"/>
                                      </p:to>
                                    </p:set>
                                    <p:animEffect transition="in" filter="fade">
                                      <p:cBhvr>
                                        <p:cTn id="92" dur="1000"/>
                                        <p:tgtEl>
                                          <p:spTgt spid="80911"/>
                                        </p:tgtEl>
                                      </p:cBhvr>
                                    </p:animEffect>
                                    <p:anim calcmode="lin" valueType="num">
                                      <p:cBhvr>
                                        <p:cTn id="93" dur="1000" fill="hold"/>
                                        <p:tgtEl>
                                          <p:spTgt spid="80911"/>
                                        </p:tgtEl>
                                        <p:attrNameLst>
                                          <p:attrName>ppt_x</p:attrName>
                                        </p:attrNameLst>
                                      </p:cBhvr>
                                      <p:tavLst>
                                        <p:tav tm="0">
                                          <p:val>
                                            <p:strVal val="#ppt_x"/>
                                          </p:val>
                                        </p:tav>
                                        <p:tav tm="100000">
                                          <p:val>
                                            <p:strVal val="#ppt_x"/>
                                          </p:val>
                                        </p:tav>
                                      </p:tavLst>
                                    </p:anim>
                                    <p:anim calcmode="lin" valueType="num">
                                      <p:cBhvr>
                                        <p:cTn id="94" dur="1000" fill="hold"/>
                                        <p:tgtEl>
                                          <p:spTgt spid="8091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80912"/>
                                        </p:tgtEl>
                                        <p:attrNameLst>
                                          <p:attrName>style.visibility</p:attrName>
                                        </p:attrNameLst>
                                      </p:cBhvr>
                                      <p:to>
                                        <p:strVal val="visible"/>
                                      </p:to>
                                    </p:set>
                                    <p:animEffect transition="in" filter="fade">
                                      <p:cBhvr>
                                        <p:cTn id="97" dur="1000"/>
                                        <p:tgtEl>
                                          <p:spTgt spid="80912"/>
                                        </p:tgtEl>
                                      </p:cBhvr>
                                    </p:animEffect>
                                    <p:anim calcmode="lin" valueType="num">
                                      <p:cBhvr>
                                        <p:cTn id="98" dur="1000" fill="hold"/>
                                        <p:tgtEl>
                                          <p:spTgt spid="80912"/>
                                        </p:tgtEl>
                                        <p:attrNameLst>
                                          <p:attrName>ppt_x</p:attrName>
                                        </p:attrNameLst>
                                      </p:cBhvr>
                                      <p:tavLst>
                                        <p:tav tm="0">
                                          <p:val>
                                            <p:strVal val="#ppt_x"/>
                                          </p:val>
                                        </p:tav>
                                        <p:tav tm="100000">
                                          <p:val>
                                            <p:strVal val="#ppt_x"/>
                                          </p:val>
                                        </p:tav>
                                      </p:tavLst>
                                    </p:anim>
                                    <p:anim calcmode="lin" valueType="num">
                                      <p:cBhvr>
                                        <p:cTn id="99" dur="1000" fill="hold"/>
                                        <p:tgtEl>
                                          <p:spTgt spid="8091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80913"/>
                                        </p:tgtEl>
                                        <p:attrNameLst>
                                          <p:attrName>style.visibility</p:attrName>
                                        </p:attrNameLst>
                                      </p:cBhvr>
                                      <p:to>
                                        <p:strVal val="visible"/>
                                      </p:to>
                                    </p:set>
                                    <p:animEffect transition="in" filter="fade">
                                      <p:cBhvr>
                                        <p:cTn id="102" dur="1000"/>
                                        <p:tgtEl>
                                          <p:spTgt spid="80913"/>
                                        </p:tgtEl>
                                      </p:cBhvr>
                                    </p:animEffect>
                                    <p:anim calcmode="lin" valueType="num">
                                      <p:cBhvr>
                                        <p:cTn id="103" dur="1000" fill="hold"/>
                                        <p:tgtEl>
                                          <p:spTgt spid="80913"/>
                                        </p:tgtEl>
                                        <p:attrNameLst>
                                          <p:attrName>ppt_x</p:attrName>
                                        </p:attrNameLst>
                                      </p:cBhvr>
                                      <p:tavLst>
                                        <p:tav tm="0">
                                          <p:val>
                                            <p:strVal val="#ppt_x"/>
                                          </p:val>
                                        </p:tav>
                                        <p:tav tm="100000">
                                          <p:val>
                                            <p:strVal val="#ppt_x"/>
                                          </p:val>
                                        </p:tav>
                                      </p:tavLst>
                                    </p:anim>
                                    <p:anim calcmode="lin" valueType="num">
                                      <p:cBhvr>
                                        <p:cTn id="104" dur="1000" fill="hold"/>
                                        <p:tgtEl>
                                          <p:spTgt spid="80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1" grpId="0" bldLvl="0" animBg="1"/>
      <p:bldP spid="12" grpId="0" bldLvl="0" animBg="1"/>
      <p:bldP spid="2" grpId="0" bldLvl="0" animBg="1"/>
      <p:bldP spid="3" grpId="0" bldLvl="0" animBg="1"/>
      <p:bldP spid="9" grpId="0" bldLvl="0" animBg="1"/>
      <p:bldP spid="10" grpId="0" bldLvl="0" animBg="1"/>
      <p:bldP spid="80902" grpId="0" bldLvl="0" animBg="1"/>
      <p:bldP spid="80903" grpId="0" bldLvl="0" animBg="1"/>
      <p:bldP spid="80904" grpId="0" bldLvl="0" animBg="1"/>
      <p:bldP spid="80905" grpId="0" bldLvl="0" animBg="1"/>
      <p:bldP spid="80906" grpId="0" bldLvl="0" animBg="1"/>
      <p:bldP spid="80907" grpId="0" bldLvl="0" animBg="1"/>
      <p:bldP spid="80908" grpId="0"/>
      <p:bldP spid="80909" grpId="0"/>
      <p:bldP spid="80910" grpId="0"/>
      <p:bldP spid="80911" grpId="0"/>
      <p:bldP spid="80912" grpId="0"/>
      <p:bldP spid="809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6700"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4840605"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8" name="矩形 7"/>
          <p:cNvSpPr/>
          <p:nvPr/>
        </p:nvSpPr>
        <p:spPr>
          <a:xfrm>
            <a:off x="8142605"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82950" name="矩形 7"/>
          <p:cNvSpPr/>
          <p:nvPr/>
        </p:nvSpPr>
        <p:spPr>
          <a:xfrm>
            <a:off x="1327150" y="1926273"/>
            <a:ext cx="2900363"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1" name="椭圆 8"/>
          <p:cNvSpPr/>
          <p:nvPr/>
        </p:nvSpPr>
        <p:spPr>
          <a:xfrm>
            <a:off x="1912938" y="1062673"/>
            <a:ext cx="1728787"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2" name="矩形 9"/>
          <p:cNvSpPr/>
          <p:nvPr/>
        </p:nvSpPr>
        <p:spPr>
          <a:xfrm>
            <a:off x="4630738" y="1926273"/>
            <a:ext cx="2898775"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3" name="椭圆 10"/>
          <p:cNvSpPr/>
          <p:nvPr/>
        </p:nvSpPr>
        <p:spPr>
          <a:xfrm>
            <a:off x="5216525" y="1062673"/>
            <a:ext cx="1727200"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4" name="矩形 11"/>
          <p:cNvSpPr/>
          <p:nvPr/>
        </p:nvSpPr>
        <p:spPr>
          <a:xfrm>
            <a:off x="7932738" y="1926273"/>
            <a:ext cx="2900362"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5" name="椭圆 12"/>
          <p:cNvSpPr/>
          <p:nvPr/>
        </p:nvSpPr>
        <p:spPr>
          <a:xfrm>
            <a:off x="8518525" y="1062673"/>
            <a:ext cx="1728788"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6" name="矩形 13"/>
          <p:cNvSpPr/>
          <p:nvPr/>
        </p:nvSpPr>
        <p:spPr>
          <a:xfrm>
            <a:off x="2171700"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纪律处分</a:t>
            </a:r>
          </a:p>
        </p:txBody>
      </p:sp>
      <p:sp>
        <p:nvSpPr>
          <p:cNvPr id="82957" name="矩形 14"/>
          <p:cNvSpPr/>
          <p:nvPr/>
        </p:nvSpPr>
        <p:spPr>
          <a:xfrm>
            <a:off x="5487988"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职业禁入</a:t>
            </a:r>
          </a:p>
        </p:txBody>
      </p:sp>
      <p:sp>
        <p:nvSpPr>
          <p:cNvPr id="82958" name="矩形 15"/>
          <p:cNvSpPr/>
          <p:nvPr/>
        </p:nvSpPr>
        <p:spPr>
          <a:xfrm>
            <a:off x="8804275"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司法处理</a:t>
            </a:r>
          </a:p>
        </p:txBody>
      </p:sp>
      <p:sp>
        <p:nvSpPr>
          <p:cNvPr id="82959" name="矩形 16"/>
          <p:cNvSpPr/>
          <p:nvPr/>
        </p:nvSpPr>
        <p:spPr>
          <a:xfrm>
            <a:off x="1536700" y="3389313"/>
            <a:ext cx="2481263" cy="13220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依照</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中国共产党纪律处分条例</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行政机关公务员处分条例</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处分</a:t>
            </a:r>
          </a:p>
        </p:txBody>
      </p:sp>
      <p:sp>
        <p:nvSpPr>
          <p:cNvPr id="82960" name="矩形 17"/>
          <p:cNvSpPr/>
          <p:nvPr/>
        </p:nvSpPr>
        <p:spPr>
          <a:xfrm>
            <a:off x="4827588" y="3109278"/>
            <a:ext cx="2700337" cy="19380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受到降职、免职、违法获刑处分的依情节轻重在</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2</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5</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年不得担任相应领导职务，或终身不得担任国企领导职务。</a:t>
            </a:r>
          </a:p>
        </p:txBody>
      </p:sp>
      <p:sp>
        <p:nvSpPr>
          <p:cNvPr id="82961" name="矩形 18"/>
          <p:cNvSpPr/>
          <p:nvPr/>
        </p:nvSpPr>
        <p:spPr>
          <a:xfrm>
            <a:off x="8293735" y="3627438"/>
            <a:ext cx="2441575" cy="706755"/>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涉嫌犯罪的，依法移送司法机关处理。</a:t>
            </a:r>
          </a:p>
        </p:txBody>
      </p:sp>
    </p:spTree>
    <p:extLst>
      <p:ext uri="{BB962C8B-B14F-4D97-AF65-F5344CB8AC3E}">
        <p14:creationId xmlns:p14="http://schemas.microsoft.com/office/powerpoint/2010/main" val="2983116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wipe(up)">
                                      <p:cBhvr>
                                        <p:cTn id="16" dur="500"/>
                                        <p:tgtEl>
                                          <p:spTgt spid="8295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2951"/>
                                        </p:tgtEl>
                                        <p:attrNameLst>
                                          <p:attrName>style.visibility</p:attrName>
                                        </p:attrNameLst>
                                      </p:cBhvr>
                                      <p:to>
                                        <p:strVal val="visible"/>
                                      </p:to>
                                    </p:set>
                                    <p:animEffect transition="in" filter="wipe(up)">
                                      <p:cBhvr>
                                        <p:cTn id="19" dur="500"/>
                                        <p:tgtEl>
                                          <p:spTgt spid="8295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2952"/>
                                        </p:tgtEl>
                                        <p:attrNameLst>
                                          <p:attrName>style.visibility</p:attrName>
                                        </p:attrNameLst>
                                      </p:cBhvr>
                                      <p:to>
                                        <p:strVal val="visible"/>
                                      </p:to>
                                    </p:set>
                                    <p:animEffect transition="in" filter="wipe(up)">
                                      <p:cBhvr>
                                        <p:cTn id="22" dur="500"/>
                                        <p:tgtEl>
                                          <p:spTgt spid="8295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2953"/>
                                        </p:tgtEl>
                                        <p:attrNameLst>
                                          <p:attrName>style.visibility</p:attrName>
                                        </p:attrNameLst>
                                      </p:cBhvr>
                                      <p:to>
                                        <p:strVal val="visible"/>
                                      </p:to>
                                    </p:set>
                                    <p:animEffect transition="in" filter="wipe(up)">
                                      <p:cBhvr>
                                        <p:cTn id="25" dur="500"/>
                                        <p:tgtEl>
                                          <p:spTgt spid="8295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82954"/>
                                        </p:tgtEl>
                                        <p:attrNameLst>
                                          <p:attrName>style.visibility</p:attrName>
                                        </p:attrNameLst>
                                      </p:cBhvr>
                                      <p:to>
                                        <p:strVal val="visible"/>
                                      </p:to>
                                    </p:set>
                                    <p:animEffect transition="in" filter="wipe(up)">
                                      <p:cBhvr>
                                        <p:cTn id="28" dur="500"/>
                                        <p:tgtEl>
                                          <p:spTgt spid="8295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82955"/>
                                        </p:tgtEl>
                                        <p:attrNameLst>
                                          <p:attrName>style.visibility</p:attrName>
                                        </p:attrNameLst>
                                      </p:cBhvr>
                                      <p:to>
                                        <p:strVal val="visible"/>
                                      </p:to>
                                    </p:set>
                                    <p:animEffect transition="in" filter="wipe(up)">
                                      <p:cBhvr>
                                        <p:cTn id="31" dur="500"/>
                                        <p:tgtEl>
                                          <p:spTgt spid="8295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2956"/>
                                        </p:tgtEl>
                                        <p:attrNameLst>
                                          <p:attrName>style.visibility</p:attrName>
                                        </p:attrNameLst>
                                      </p:cBhvr>
                                      <p:to>
                                        <p:strVal val="visible"/>
                                      </p:to>
                                    </p:set>
                                    <p:animEffect transition="in" filter="wipe(up)">
                                      <p:cBhvr>
                                        <p:cTn id="34" dur="500"/>
                                        <p:tgtEl>
                                          <p:spTgt spid="8295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82957"/>
                                        </p:tgtEl>
                                        <p:attrNameLst>
                                          <p:attrName>style.visibility</p:attrName>
                                        </p:attrNameLst>
                                      </p:cBhvr>
                                      <p:to>
                                        <p:strVal val="visible"/>
                                      </p:to>
                                    </p:set>
                                    <p:animEffect transition="in" filter="wipe(up)">
                                      <p:cBhvr>
                                        <p:cTn id="37" dur="500"/>
                                        <p:tgtEl>
                                          <p:spTgt spid="82957"/>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82958"/>
                                        </p:tgtEl>
                                        <p:attrNameLst>
                                          <p:attrName>style.visibility</p:attrName>
                                        </p:attrNameLst>
                                      </p:cBhvr>
                                      <p:to>
                                        <p:strVal val="visible"/>
                                      </p:to>
                                    </p:set>
                                    <p:animEffect transition="in" filter="wipe(up)">
                                      <p:cBhvr>
                                        <p:cTn id="40" dur="500"/>
                                        <p:tgtEl>
                                          <p:spTgt spid="8295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82959"/>
                                        </p:tgtEl>
                                        <p:attrNameLst>
                                          <p:attrName>style.visibility</p:attrName>
                                        </p:attrNameLst>
                                      </p:cBhvr>
                                      <p:to>
                                        <p:strVal val="visible"/>
                                      </p:to>
                                    </p:set>
                                    <p:animEffect transition="in" filter="wipe(up)">
                                      <p:cBhvr>
                                        <p:cTn id="43" dur="500"/>
                                        <p:tgtEl>
                                          <p:spTgt spid="8295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82960"/>
                                        </p:tgtEl>
                                        <p:attrNameLst>
                                          <p:attrName>style.visibility</p:attrName>
                                        </p:attrNameLst>
                                      </p:cBhvr>
                                      <p:to>
                                        <p:strVal val="visible"/>
                                      </p:to>
                                    </p:set>
                                    <p:animEffect transition="in" filter="wipe(up)">
                                      <p:cBhvr>
                                        <p:cTn id="46" dur="500"/>
                                        <p:tgtEl>
                                          <p:spTgt spid="8296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82961"/>
                                        </p:tgtEl>
                                        <p:attrNameLst>
                                          <p:attrName>style.visibility</p:attrName>
                                        </p:attrNameLst>
                                      </p:cBhvr>
                                      <p:to>
                                        <p:strVal val="visible"/>
                                      </p:to>
                                    </p:set>
                                    <p:animEffect transition="in" filter="wipe(up)">
                                      <p:cBhvr>
                                        <p:cTn id="49" dur="500"/>
                                        <p:tgtEl>
                                          <p:spTgt spid="82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82950" grpId="0" bldLvl="0" animBg="1"/>
      <p:bldP spid="82951" grpId="0" bldLvl="0" animBg="1"/>
      <p:bldP spid="82952" grpId="0" bldLvl="0" animBg="1"/>
      <p:bldP spid="82953" grpId="0" bldLvl="0" animBg="1"/>
      <p:bldP spid="82954" grpId="0" bldLvl="0" animBg="1"/>
      <p:bldP spid="82955" grpId="0" bldLvl="0" animBg="1"/>
      <p:bldP spid="82956" grpId="0"/>
      <p:bldP spid="82957" grpId="0"/>
      <p:bldP spid="82958" grpId="0"/>
      <p:bldP spid="82959" grpId="0"/>
      <p:bldP spid="82960" grpId="0"/>
      <p:bldP spid="829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5805" y="1245870"/>
            <a:ext cx="1540390" cy="1341120"/>
          </a:xfrm>
          <a:prstGeom prst="rect">
            <a:avLst/>
          </a:prstGeom>
        </p:spPr>
      </p:pic>
      <p:sp>
        <p:nvSpPr>
          <p:cNvPr id="18" name="文本框 6"/>
          <p:cNvSpPr txBox="1"/>
          <p:nvPr/>
        </p:nvSpPr>
        <p:spPr>
          <a:xfrm>
            <a:off x="4084359" y="2481989"/>
            <a:ext cx="4221401" cy="1139825"/>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第一章</a:t>
            </a:r>
          </a:p>
        </p:txBody>
      </p:sp>
      <p:sp>
        <p:nvSpPr>
          <p:cNvPr id="4" name="文本框 6"/>
          <p:cNvSpPr txBox="1"/>
          <p:nvPr/>
        </p:nvSpPr>
        <p:spPr>
          <a:xfrm>
            <a:off x="1851605" y="3615966"/>
            <a:ext cx="8488789" cy="972544"/>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认识新形势反腐败斗争的形势</a:t>
            </a:r>
          </a:p>
        </p:txBody>
      </p:sp>
    </p:spTree>
    <p:extLst>
      <p:ext uri="{BB962C8B-B14F-4D97-AF65-F5344CB8AC3E}">
        <p14:creationId xmlns:p14="http://schemas.microsoft.com/office/powerpoint/2010/main" val="9495292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par>
                          <p:cTn id="18" fill="hold">
                            <p:stCondLst>
                              <p:cond delay="16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500" autoRev="1" fill="hold">
                                          <p:stCondLst>
                                            <p:cond delay="0"/>
                                          </p:stCondLst>
                                        </p:cTn>
                                        <p:tgtEl>
                                          <p:spTgt spid="4"/>
                                        </p:tgtEl>
                                        <p:attrNameLst>
                                          <p:attrName>ppt_w</p:attrName>
                                        </p:attrNameLst>
                                      </p:cBhvr>
                                    </p:anim>
                                    <p:anim by="(#ppt_w*0.50)" calcmode="lin" valueType="num">
                                      <p:cBhvr>
                                        <p:cTn id="22" dur="500" decel="50000" autoRev="1" fill="hold">
                                          <p:stCondLst>
                                            <p:cond delay="0"/>
                                          </p:stCondLst>
                                        </p:cTn>
                                        <p:tgtEl>
                                          <p:spTgt spid="4"/>
                                        </p:tgtEl>
                                        <p:attrNameLst>
                                          <p:attrName>ppt_x</p:attrName>
                                        </p:attrNameLst>
                                      </p:cBhvr>
                                    </p:anim>
                                    <p:anim from="(-#ppt_h/2)" to="(#ppt_y)" calcmode="lin" valueType="num">
                                      <p:cBhvr>
                                        <p:cTn id="23" dur="1000" fill="hold">
                                          <p:stCondLst>
                                            <p:cond delay="0"/>
                                          </p:stCondLst>
                                        </p:cTn>
                                        <p:tgtEl>
                                          <p:spTgt spid="4"/>
                                        </p:tgtEl>
                                        <p:attrNameLst>
                                          <p:attrName>ppt_y</p:attrName>
                                        </p:attrNameLst>
                                      </p:cBhvr>
                                    </p:anim>
                                    <p:animRot by="21600000">
                                      <p:cBhvr>
                                        <p:cTn id="24"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5805" y="1245870"/>
            <a:ext cx="1540390" cy="1341120"/>
          </a:xfrm>
          <a:prstGeom prst="rect">
            <a:avLst/>
          </a:prstGeom>
        </p:spPr>
      </p:pic>
      <p:sp>
        <p:nvSpPr>
          <p:cNvPr id="18" name="文本框 6"/>
          <p:cNvSpPr txBox="1"/>
          <p:nvPr/>
        </p:nvSpPr>
        <p:spPr>
          <a:xfrm>
            <a:off x="4084359" y="2481989"/>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第四章</a:t>
            </a:r>
          </a:p>
        </p:txBody>
      </p:sp>
      <p:sp>
        <p:nvSpPr>
          <p:cNvPr id="4" name="文本框 6"/>
          <p:cNvSpPr txBox="1"/>
          <p:nvPr/>
        </p:nvSpPr>
        <p:spPr>
          <a:xfrm>
            <a:off x="1851605" y="3615966"/>
            <a:ext cx="8488789" cy="1767761"/>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增强党员领导干</a:t>
            </a:r>
          </a:p>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部拒腐防变的能力</a:t>
            </a:r>
          </a:p>
        </p:txBody>
      </p:sp>
    </p:spTree>
    <p:extLst>
      <p:ext uri="{BB962C8B-B14F-4D97-AF65-F5344CB8AC3E}">
        <p14:creationId xmlns:p14="http://schemas.microsoft.com/office/powerpoint/2010/main" val="4254441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par>
                          <p:cTn id="18" fill="hold">
                            <p:stCondLst>
                              <p:cond delay="16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500" autoRev="1" fill="hold">
                                          <p:stCondLst>
                                            <p:cond delay="0"/>
                                          </p:stCondLst>
                                        </p:cTn>
                                        <p:tgtEl>
                                          <p:spTgt spid="4"/>
                                        </p:tgtEl>
                                        <p:attrNameLst>
                                          <p:attrName>ppt_w</p:attrName>
                                        </p:attrNameLst>
                                      </p:cBhvr>
                                    </p:anim>
                                    <p:anim by="(#ppt_w*0.50)" calcmode="lin" valueType="num">
                                      <p:cBhvr>
                                        <p:cTn id="22" dur="500" decel="50000" autoRev="1" fill="hold">
                                          <p:stCondLst>
                                            <p:cond delay="0"/>
                                          </p:stCondLst>
                                        </p:cTn>
                                        <p:tgtEl>
                                          <p:spTgt spid="4"/>
                                        </p:tgtEl>
                                        <p:attrNameLst>
                                          <p:attrName>ppt_x</p:attrName>
                                        </p:attrNameLst>
                                      </p:cBhvr>
                                    </p:anim>
                                    <p:anim from="(-#ppt_h/2)" to="(#ppt_y)" calcmode="lin" valueType="num">
                                      <p:cBhvr>
                                        <p:cTn id="23" dur="1000" fill="hold">
                                          <p:stCondLst>
                                            <p:cond delay="0"/>
                                          </p:stCondLst>
                                        </p:cTn>
                                        <p:tgtEl>
                                          <p:spTgt spid="4"/>
                                        </p:tgtEl>
                                        <p:attrNameLst>
                                          <p:attrName>ppt_y</p:attrName>
                                        </p:attrNameLst>
                                      </p:cBhvr>
                                    </p:anim>
                                    <p:animRot by="21600000">
                                      <p:cBhvr>
                                        <p:cTn id="24"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素材\中国风素材\25d346cf97a1cd5fd07a1f1a519b620f.png25d346cf97a1cd5fd07a1f1a519b620f"/>
          <p:cNvPicPr>
            <a:picLocks noChangeAspect="1"/>
          </p:cNvPicPr>
          <p:nvPr/>
        </p:nvPicPr>
        <p:blipFill>
          <a:blip r:embed="rId3"/>
          <a:srcRect/>
          <a:stretch>
            <a:fillRect/>
          </a:stretch>
        </p:blipFill>
        <p:spPr>
          <a:xfrm>
            <a:off x="6644005" y="939800"/>
            <a:ext cx="4579620" cy="5898515"/>
          </a:xfrm>
          <a:prstGeom prst="rect">
            <a:avLst/>
          </a:prstGeom>
        </p:spPr>
      </p:pic>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Rectangle 6"/>
          <p:cNvSpPr/>
          <p:nvPr/>
        </p:nvSpPr>
        <p:spPr>
          <a:xfrm>
            <a:off x="1083152" y="2087563"/>
            <a:ext cx="5329237" cy="5222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修身成就梦想   品德决定命运</a:t>
            </a:r>
          </a:p>
        </p:txBody>
      </p:sp>
      <p:sp>
        <p:nvSpPr>
          <p:cNvPr id="5" name="矩形 8"/>
          <p:cNvSpPr/>
          <p:nvPr/>
        </p:nvSpPr>
        <p:spPr>
          <a:xfrm>
            <a:off x="728345" y="2623820"/>
            <a:ext cx="5499100" cy="3060700"/>
          </a:xfrm>
          <a:prstGeom prst="rect">
            <a:avLst/>
          </a:prstGeom>
          <a:noFill/>
          <a:ln w="9525">
            <a:noFill/>
          </a:ln>
        </p:spPr>
        <p:txBody>
          <a:bodyPr/>
          <a:lstStyle/>
          <a:p>
            <a:pPr marL="0" marR="0" lvl="0" indent="0" algn="just" defTabSz="914400" rtl="0" eaLnBrk="1" fontAlgn="auto" latinLnBrk="0" hangingPunct="1">
              <a:lnSpc>
                <a:spcPct val="150000"/>
              </a:lnSpc>
              <a:spcBef>
                <a:spcPct val="2000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党员干部如何加强反腐倡廉？我认为应该树立“三观”，提倡“五讲”，做到“四严禁”、“六不准”，算好人生七笔帐，特别是要提高个人修养，重点牢记“五慎”。</a:t>
            </a:r>
          </a:p>
        </p:txBody>
      </p:sp>
      <p:sp>
        <p:nvSpPr>
          <p:cNvPr id="6" name="矩形 9"/>
          <p:cNvSpPr/>
          <p:nvPr/>
        </p:nvSpPr>
        <p:spPr>
          <a:xfrm>
            <a:off x="1900397" y="1317625"/>
            <a:ext cx="3024187" cy="769938"/>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廉洁修身</a:t>
            </a:r>
          </a:p>
        </p:txBody>
      </p:sp>
    </p:spTree>
    <p:extLst>
      <p:ext uri="{BB962C8B-B14F-4D97-AF65-F5344CB8AC3E}">
        <p14:creationId xmlns:p14="http://schemas.microsoft.com/office/powerpoint/2010/main" val="229915660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一、三观、五讲</a:t>
            </a:r>
          </a:p>
        </p:txBody>
      </p:sp>
      <p:sp>
        <p:nvSpPr>
          <p:cNvPr id="220" name=" 220"/>
          <p:cNvSpPr/>
          <p:nvPr/>
        </p:nvSpPr>
        <p:spPr>
          <a:xfrm>
            <a:off x="1451610" y="1268730"/>
            <a:ext cx="707390" cy="1527810"/>
          </a:xfrm>
          <a:prstGeom prst="homePlate">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2" name=" 220"/>
          <p:cNvSpPr/>
          <p:nvPr/>
        </p:nvSpPr>
        <p:spPr>
          <a:xfrm>
            <a:off x="1451610" y="3729990"/>
            <a:ext cx="707390" cy="1527810"/>
          </a:xfrm>
          <a:prstGeom prst="homePlate">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89097" name="矩形 11"/>
          <p:cNvSpPr/>
          <p:nvPr/>
        </p:nvSpPr>
        <p:spPr>
          <a:xfrm>
            <a:off x="2441893" y="119634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法纪观</a:t>
            </a:r>
          </a:p>
        </p:txBody>
      </p:sp>
      <p:sp>
        <p:nvSpPr>
          <p:cNvPr id="89098" name="矩形 12"/>
          <p:cNvSpPr/>
          <p:nvPr/>
        </p:nvSpPr>
        <p:spPr>
          <a:xfrm>
            <a:off x="2441893" y="179959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道德观</a:t>
            </a:r>
          </a:p>
        </p:txBody>
      </p:sp>
      <p:sp>
        <p:nvSpPr>
          <p:cNvPr id="89099" name="矩形 13"/>
          <p:cNvSpPr/>
          <p:nvPr/>
        </p:nvSpPr>
        <p:spPr>
          <a:xfrm>
            <a:off x="2441893" y="2452053"/>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荣辱观</a:t>
            </a:r>
          </a:p>
        </p:txBody>
      </p:sp>
      <p:sp>
        <p:nvSpPr>
          <p:cNvPr id="89100" name="矩形 14"/>
          <p:cNvSpPr/>
          <p:nvPr/>
        </p:nvSpPr>
        <p:spPr>
          <a:xfrm>
            <a:off x="3338830" y="1064578"/>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自觉遵守国家法律法规和党纪党规，自觉遵守</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员工手册</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和公司规章制度、管理标准。</a:t>
            </a:r>
          </a:p>
        </p:txBody>
      </p:sp>
      <p:sp>
        <p:nvSpPr>
          <p:cNvPr id="89101" name="矩形 15"/>
          <p:cNvSpPr/>
          <p:nvPr/>
        </p:nvSpPr>
        <p:spPr>
          <a:xfrm>
            <a:off x="3338830" y="1817053"/>
            <a:ext cx="7213600"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自觉遵守职业道德、社会公德、家庭美德。</a:t>
            </a:r>
          </a:p>
        </p:txBody>
      </p:sp>
      <p:sp>
        <p:nvSpPr>
          <p:cNvPr id="89102" name="矩形 16"/>
          <p:cNvSpPr/>
          <p:nvPr/>
        </p:nvSpPr>
        <p:spPr>
          <a:xfrm>
            <a:off x="3338830" y="2363153"/>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自觉把团队和企业的荣誉视为个人最高荣誉，注重细节，严格约束自己。</a:t>
            </a:r>
          </a:p>
        </p:txBody>
      </p:sp>
      <p:sp>
        <p:nvSpPr>
          <p:cNvPr id="89104" name="矩形 18"/>
          <p:cNvSpPr/>
          <p:nvPr/>
        </p:nvSpPr>
        <p:spPr>
          <a:xfrm>
            <a:off x="2441893" y="3291205"/>
            <a:ext cx="954087" cy="40163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讲正气</a:t>
            </a:r>
          </a:p>
        </p:txBody>
      </p:sp>
      <p:sp>
        <p:nvSpPr>
          <p:cNvPr id="89105" name="矩形 19"/>
          <p:cNvSpPr/>
          <p:nvPr/>
        </p:nvSpPr>
        <p:spPr>
          <a:xfrm>
            <a:off x="2441893" y="3793173"/>
            <a:ext cx="954087" cy="401637"/>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讲规矩</a:t>
            </a:r>
          </a:p>
        </p:txBody>
      </p:sp>
      <p:sp>
        <p:nvSpPr>
          <p:cNvPr id="89106" name="矩形 20"/>
          <p:cNvSpPr/>
          <p:nvPr/>
        </p:nvSpPr>
        <p:spPr>
          <a:xfrm>
            <a:off x="2441893" y="429387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讲大局</a:t>
            </a:r>
          </a:p>
        </p:txBody>
      </p:sp>
      <p:sp>
        <p:nvSpPr>
          <p:cNvPr id="89107" name="矩形 21"/>
          <p:cNvSpPr/>
          <p:nvPr/>
        </p:nvSpPr>
        <p:spPr>
          <a:xfrm>
            <a:off x="3338830" y="3159443"/>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遇事讲原则，敢于坚持正确的立场和主张，不做对工作、对企业毫无意义的事情。</a:t>
            </a:r>
          </a:p>
        </p:txBody>
      </p:sp>
      <p:sp>
        <p:nvSpPr>
          <p:cNvPr id="89108" name="矩形 23"/>
          <p:cNvSpPr/>
          <p:nvPr/>
        </p:nvSpPr>
        <p:spPr>
          <a:xfrm>
            <a:off x="3338830" y="3810635"/>
            <a:ext cx="7213600"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办事讲标准、讲程序，明白职责、权限和工作流程。</a:t>
            </a:r>
          </a:p>
        </p:txBody>
      </p:sp>
      <p:sp>
        <p:nvSpPr>
          <p:cNvPr id="89109" name="矩形 24"/>
          <p:cNvSpPr/>
          <p:nvPr/>
        </p:nvSpPr>
        <p:spPr>
          <a:xfrm>
            <a:off x="3338830" y="4204970"/>
            <a:ext cx="7213600" cy="64611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遇事以大局为重，不推诿扯皮，个人利益必须服从集体利益，小团队利益必须服从企业整体利益。</a:t>
            </a:r>
          </a:p>
        </p:txBody>
      </p:sp>
      <p:sp>
        <p:nvSpPr>
          <p:cNvPr id="89110" name="矩形 25"/>
          <p:cNvSpPr/>
          <p:nvPr/>
        </p:nvSpPr>
        <p:spPr>
          <a:xfrm>
            <a:off x="2441893" y="4917123"/>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讲学习</a:t>
            </a:r>
          </a:p>
        </p:txBody>
      </p:sp>
      <p:sp>
        <p:nvSpPr>
          <p:cNvPr id="89111" name="矩形 26"/>
          <p:cNvSpPr/>
          <p:nvPr/>
        </p:nvSpPr>
        <p:spPr>
          <a:xfrm>
            <a:off x="2441893" y="5548948"/>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讲效率</a:t>
            </a:r>
          </a:p>
        </p:txBody>
      </p:sp>
      <p:sp>
        <p:nvSpPr>
          <p:cNvPr id="89112" name="矩形 27"/>
          <p:cNvSpPr/>
          <p:nvPr/>
        </p:nvSpPr>
        <p:spPr>
          <a:xfrm>
            <a:off x="3338830" y="4869498"/>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爱学习、肯钻研，不求博览群书，但求学习急需、与工作有关的业务流程及相关知识，提高统揽全局的能力。</a:t>
            </a:r>
          </a:p>
        </p:txBody>
      </p:sp>
      <p:sp>
        <p:nvSpPr>
          <p:cNvPr id="89113" name="矩形 29"/>
          <p:cNvSpPr/>
          <p:nvPr/>
        </p:nvSpPr>
        <p:spPr>
          <a:xfrm>
            <a:off x="3338830" y="5582285"/>
            <a:ext cx="7213600"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提高执行力，每天高效工作</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8</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小时。</a:t>
            </a:r>
          </a:p>
        </p:txBody>
      </p:sp>
      <p:cxnSp>
        <p:nvCxnSpPr>
          <p:cNvPr id="31" name="直接连接符 30"/>
          <p:cNvCxnSpPr/>
          <p:nvPr/>
        </p:nvCxnSpPr>
        <p:spPr bwMode="auto">
          <a:xfrm flipH="1">
            <a:off x="2441893" y="3087053"/>
            <a:ext cx="8326438" cy="0"/>
          </a:xfrm>
          <a:prstGeom prst="line">
            <a:avLst/>
          </a:prstGeom>
          <a:solidFill>
            <a:schemeClr val="accent1"/>
          </a:solidFill>
          <a:ln w="12700" cap="flat" cmpd="sng" algn="ctr">
            <a:solidFill>
              <a:schemeClr val="accent6">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096" name="矩形 10"/>
          <p:cNvSpPr/>
          <p:nvPr/>
        </p:nvSpPr>
        <p:spPr>
          <a:xfrm>
            <a:off x="1016635" y="1557020"/>
            <a:ext cx="1419225" cy="860425"/>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三</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观</a:t>
            </a:r>
          </a:p>
        </p:txBody>
      </p:sp>
      <p:sp>
        <p:nvSpPr>
          <p:cNvPr id="89103" name="矩形 17"/>
          <p:cNvSpPr/>
          <p:nvPr/>
        </p:nvSpPr>
        <p:spPr>
          <a:xfrm>
            <a:off x="1016635" y="4046855"/>
            <a:ext cx="1419225" cy="860425"/>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五</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讲</a:t>
            </a:r>
          </a:p>
        </p:txBody>
      </p:sp>
    </p:spTree>
    <p:extLst>
      <p:ext uri="{BB962C8B-B14F-4D97-AF65-F5344CB8AC3E}">
        <p14:creationId xmlns:p14="http://schemas.microsoft.com/office/powerpoint/2010/main" val="10642650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0"/>
                                        </p:tgtEl>
                                        <p:attrNameLst>
                                          <p:attrName>style.visibility</p:attrName>
                                        </p:attrNameLst>
                                      </p:cBhvr>
                                      <p:to>
                                        <p:strVal val="visible"/>
                                      </p:to>
                                    </p:set>
                                    <p:anim calcmode="lin" valueType="num">
                                      <p:cBhvr additive="base">
                                        <p:cTn id="7" dur="500" fill="hold"/>
                                        <p:tgtEl>
                                          <p:spTgt spid="220"/>
                                        </p:tgtEl>
                                        <p:attrNameLst>
                                          <p:attrName>ppt_x</p:attrName>
                                        </p:attrNameLst>
                                      </p:cBhvr>
                                      <p:tavLst>
                                        <p:tav tm="0">
                                          <p:val>
                                            <p:strVal val="0-#ppt_w/2"/>
                                          </p:val>
                                        </p:tav>
                                        <p:tav tm="100000">
                                          <p:val>
                                            <p:strVal val="#ppt_x"/>
                                          </p:val>
                                        </p:tav>
                                      </p:tavLst>
                                    </p:anim>
                                    <p:anim calcmode="lin" valueType="num">
                                      <p:cBhvr additive="base">
                                        <p:cTn id="8" dur="500" fill="hold"/>
                                        <p:tgtEl>
                                          <p:spTgt spid="2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9097"/>
                                        </p:tgtEl>
                                        <p:attrNameLst>
                                          <p:attrName>style.visibility</p:attrName>
                                        </p:attrNameLst>
                                      </p:cBhvr>
                                      <p:to>
                                        <p:strVal val="visible"/>
                                      </p:to>
                                    </p:set>
                                    <p:anim calcmode="lin" valueType="num">
                                      <p:cBhvr additive="base">
                                        <p:cTn id="15" dur="500" fill="hold"/>
                                        <p:tgtEl>
                                          <p:spTgt spid="89097"/>
                                        </p:tgtEl>
                                        <p:attrNameLst>
                                          <p:attrName>ppt_x</p:attrName>
                                        </p:attrNameLst>
                                      </p:cBhvr>
                                      <p:tavLst>
                                        <p:tav tm="0">
                                          <p:val>
                                            <p:strVal val="0-#ppt_w/2"/>
                                          </p:val>
                                        </p:tav>
                                        <p:tav tm="100000">
                                          <p:val>
                                            <p:strVal val="#ppt_x"/>
                                          </p:val>
                                        </p:tav>
                                      </p:tavLst>
                                    </p:anim>
                                    <p:anim calcmode="lin" valueType="num">
                                      <p:cBhvr additive="base">
                                        <p:cTn id="16" dur="500" fill="hold"/>
                                        <p:tgtEl>
                                          <p:spTgt spid="8909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098"/>
                                        </p:tgtEl>
                                        <p:attrNameLst>
                                          <p:attrName>style.visibility</p:attrName>
                                        </p:attrNameLst>
                                      </p:cBhvr>
                                      <p:to>
                                        <p:strVal val="visible"/>
                                      </p:to>
                                    </p:set>
                                    <p:anim calcmode="lin" valueType="num">
                                      <p:cBhvr additive="base">
                                        <p:cTn id="19" dur="500" fill="hold"/>
                                        <p:tgtEl>
                                          <p:spTgt spid="89098"/>
                                        </p:tgtEl>
                                        <p:attrNameLst>
                                          <p:attrName>ppt_x</p:attrName>
                                        </p:attrNameLst>
                                      </p:cBhvr>
                                      <p:tavLst>
                                        <p:tav tm="0">
                                          <p:val>
                                            <p:strVal val="0-#ppt_w/2"/>
                                          </p:val>
                                        </p:tav>
                                        <p:tav tm="100000">
                                          <p:val>
                                            <p:strVal val="#ppt_x"/>
                                          </p:val>
                                        </p:tav>
                                      </p:tavLst>
                                    </p:anim>
                                    <p:anim calcmode="lin" valueType="num">
                                      <p:cBhvr additive="base">
                                        <p:cTn id="20" dur="500" fill="hold"/>
                                        <p:tgtEl>
                                          <p:spTgt spid="8909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9099"/>
                                        </p:tgtEl>
                                        <p:attrNameLst>
                                          <p:attrName>style.visibility</p:attrName>
                                        </p:attrNameLst>
                                      </p:cBhvr>
                                      <p:to>
                                        <p:strVal val="visible"/>
                                      </p:to>
                                    </p:set>
                                    <p:anim calcmode="lin" valueType="num">
                                      <p:cBhvr additive="base">
                                        <p:cTn id="23" dur="500" fill="hold"/>
                                        <p:tgtEl>
                                          <p:spTgt spid="89099"/>
                                        </p:tgtEl>
                                        <p:attrNameLst>
                                          <p:attrName>ppt_x</p:attrName>
                                        </p:attrNameLst>
                                      </p:cBhvr>
                                      <p:tavLst>
                                        <p:tav tm="0">
                                          <p:val>
                                            <p:strVal val="0-#ppt_w/2"/>
                                          </p:val>
                                        </p:tav>
                                        <p:tav tm="100000">
                                          <p:val>
                                            <p:strVal val="#ppt_x"/>
                                          </p:val>
                                        </p:tav>
                                      </p:tavLst>
                                    </p:anim>
                                    <p:anim calcmode="lin" valueType="num">
                                      <p:cBhvr additive="base">
                                        <p:cTn id="24" dur="500" fill="hold"/>
                                        <p:tgtEl>
                                          <p:spTgt spid="8909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9100"/>
                                        </p:tgtEl>
                                        <p:attrNameLst>
                                          <p:attrName>style.visibility</p:attrName>
                                        </p:attrNameLst>
                                      </p:cBhvr>
                                      <p:to>
                                        <p:strVal val="visible"/>
                                      </p:to>
                                    </p:set>
                                    <p:anim calcmode="lin" valueType="num">
                                      <p:cBhvr additive="base">
                                        <p:cTn id="27" dur="500" fill="hold"/>
                                        <p:tgtEl>
                                          <p:spTgt spid="89100"/>
                                        </p:tgtEl>
                                        <p:attrNameLst>
                                          <p:attrName>ppt_x</p:attrName>
                                        </p:attrNameLst>
                                      </p:cBhvr>
                                      <p:tavLst>
                                        <p:tav tm="0">
                                          <p:val>
                                            <p:strVal val="0-#ppt_w/2"/>
                                          </p:val>
                                        </p:tav>
                                        <p:tav tm="100000">
                                          <p:val>
                                            <p:strVal val="#ppt_x"/>
                                          </p:val>
                                        </p:tav>
                                      </p:tavLst>
                                    </p:anim>
                                    <p:anim calcmode="lin" valueType="num">
                                      <p:cBhvr additive="base">
                                        <p:cTn id="28" dur="500" fill="hold"/>
                                        <p:tgtEl>
                                          <p:spTgt spid="8910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9101"/>
                                        </p:tgtEl>
                                        <p:attrNameLst>
                                          <p:attrName>style.visibility</p:attrName>
                                        </p:attrNameLst>
                                      </p:cBhvr>
                                      <p:to>
                                        <p:strVal val="visible"/>
                                      </p:to>
                                    </p:set>
                                    <p:anim calcmode="lin" valueType="num">
                                      <p:cBhvr additive="base">
                                        <p:cTn id="31" dur="500" fill="hold"/>
                                        <p:tgtEl>
                                          <p:spTgt spid="89101"/>
                                        </p:tgtEl>
                                        <p:attrNameLst>
                                          <p:attrName>ppt_x</p:attrName>
                                        </p:attrNameLst>
                                      </p:cBhvr>
                                      <p:tavLst>
                                        <p:tav tm="0">
                                          <p:val>
                                            <p:strVal val="0-#ppt_w/2"/>
                                          </p:val>
                                        </p:tav>
                                        <p:tav tm="100000">
                                          <p:val>
                                            <p:strVal val="#ppt_x"/>
                                          </p:val>
                                        </p:tav>
                                      </p:tavLst>
                                    </p:anim>
                                    <p:anim calcmode="lin" valueType="num">
                                      <p:cBhvr additive="base">
                                        <p:cTn id="32" dur="500" fill="hold"/>
                                        <p:tgtEl>
                                          <p:spTgt spid="8910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9102"/>
                                        </p:tgtEl>
                                        <p:attrNameLst>
                                          <p:attrName>style.visibility</p:attrName>
                                        </p:attrNameLst>
                                      </p:cBhvr>
                                      <p:to>
                                        <p:strVal val="visible"/>
                                      </p:to>
                                    </p:set>
                                    <p:anim calcmode="lin" valueType="num">
                                      <p:cBhvr additive="base">
                                        <p:cTn id="35" dur="500" fill="hold"/>
                                        <p:tgtEl>
                                          <p:spTgt spid="89102"/>
                                        </p:tgtEl>
                                        <p:attrNameLst>
                                          <p:attrName>ppt_x</p:attrName>
                                        </p:attrNameLst>
                                      </p:cBhvr>
                                      <p:tavLst>
                                        <p:tav tm="0">
                                          <p:val>
                                            <p:strVal val="0-#ppt_w/2"/>
                                          </p:val>
                                        </p:tav>
                                        <p:tav tm="100000">
                                          <p:val>
                                            <p:strVal val="#ppt_x"/>
                                          </p:val>
                                        </p:tav>
                                      </p:tavLst>
                                    </p:anim>
                                    <p:anim calcmode="lin" valueType="num">
                                      <p:cBhvr additive="base">
                                        <p:cTn id="36" dur="500" fill="hold"/>
                                        <p:tgtEl>
                                          <p:spTgt spid="8910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9104"/>
                                        </p:tgtEl>
                                        <p:attrNameLst>
                                          <p:attrName>style.visibility</p:attrName>
                                        </p:attrNameLst>
                                      </p:cBhvr>
                                      <p:to>
                                        <p:strVal val="visible"/>
                                      </p:to>
                                    </p:set>
                                    <p:anim calcmode="lin" valueType="num">
                                      <p:cBhvr additive="base">
                                        <p:cTn id="39" dur="500" fill="hold"/>
                                        <p:tgtEl>
                                          <p:spTgt spid="89104"/>
                                        </p:tgtEl>
                                        <p:attrNameLst>
                                          <p:attrName>ppt_x</p:attrName>
                                        </p:attrNameLst>
                                      </p:cBhvr>
                                      <p:tavLst>
                                        <p:tav tm="0">
                                          <p:val>
                                            <p:strVal val="0-#ppt_w/2"/>
                                          </p:val>
                                        </p:tav>
                                        <p:tav tm="100000">
                                          <p:val>
                                            <p:strVal val="#ppt_x"/>
                                          </p:val>
                                        </p:tav>
                                      </p:tavLst>
                                    </p:anim>
                                    <p:anim calcmode="lin" valueType="num">
                                      <p:cBhvr additive="base">
                                        <p:cTn id="40" dur="500" fill="hold"/>
                                        <p:tgtEl>
                                          <p:spTgt spid="8910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9105"/>
                                        </p:tgtEl>
                                        <p:attrNameLst>
                                          <p:attrName>style.visibility</p:attrName>
                                        </p:attrNameLst>
                                      </p:cBhvr>
                                      <p:to>
                                        <p:strVal val="visible"/>
                                      </p:to>
                                    </p:set>
                                    <p:anim calcmode="lin" valueType="num">
                                      <p:cBhvr additive="base">
                                        <p:cTn id="43" dur="500" fill="hold"/>
                                        <p:tgtEl>
                                          <p:spTgt spid="89105"/>
                                        </p:tgtEl>
                                        <p:attrNameLst>
                                          <p:attrName>ppt_x</p:attrName>
                                        </p:attrNameLst>
                                      </p:cBhvr>
                                      <p:tavLst>
                                        <p:tav tm="0">
                                          <p:val>
                                            <p:strVal val="0-#ppt_w/2"/>
                                          </p:val>
                                        </p:tav>
                                        <p:tav tm="100000">
                                          <p:val>
                                            <p:strVal val="#ppt_x"/>
                                          </p:val>
                                        </p:tav>
                                      </p:tavLst>
                                    </p:anim>
                                    <p:anim calcmode="lin" valueType="num">
                                      <p:cBhvr additive="base">
                                        <p:cTn id="44" dur="500" fill="hold"/>
                                        <p:tgtEl>
                                          <p:spTgt spid="8910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9106"/>
                                        </p:tgtEl>
                                        <p:attrNameLst>
                                          <p:attrName>style.visibility</p:attrName>
                                        </p:attrNameLst>
                                      </p:cBhvr>
                                      <p:to>
                                        <p:strVal val="visible"/>
                                      </p:to>
                                    </p:set>
                                    <p:anim calcmode="lin" valueType="num">
                                      <p:cBhvr additive="base">
                                        <p:cTn id="47" dur="500" fill="hold"/>
                                        <p:tgtEl>
                                          <p:spTgt spid="89106"/>
                                        </p:tgtEl>
                                        <p:attrNameLst>
                                          <p:attrName>ppt_x</p:attrName>
                                        </p:attrNameLst>
                                      </p:cBhvr>
                                      <p:tavLst>
                                        <p:tav tm="0">
                                          <p:val>
                                            <p:strVal val="0-#ppt_w/2"/>
                                          </p:val>
                                        </p:tav>
                                        <p:tav tm="100000">
                                          <p:val>
                                            <p:strVal val="#ppt_x"/>
                                          </p:val>
                                        </p:tav>
                                      </p:tavLst>
                                    </p:anim>
                                    <p:anim calcmode="lin" valueType="num">
                                      <p:cBhvr additive="base">
                                        <p:cTn id="48" dur="500" fill="hold"/>
                                        <p:tgtEl>
                                          <p:spTgt spid="8910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9107"/>
                                        </p:tgtEl>
                                        <p:attrNameLst>
                                          <p:attrName>style.visibility</p:attrName>
                                        </p:attrNameLst>
                                      </p:cBhvr>
                                      <p:to>
                                        <p:strVal val="visible"/>
                                      </p:to>
                                    </p:set>
                                    <p:anim calcmode="lin" valueType="num">
                                      <p:cBhvr additive="base">
                                        <p:cTn id="51" dur="500" fill="hold"/>
                                        <p:tgtEl>
                                          <p:spTgt spid="89107"/>
                                        </p:tgtEl>
                                        <p:attrNameLst>
                                          <p:attrName>ppt_x</p:attrName>
                                        </p:attrNameLst>
                                      </p:cBhvr>
                                      <p:tavLst>
                                        <p:tav tm="0">
                                          <p:val>
                                            <p:strVal val="0-#ppt_w/2"/>
                                          </p:val>
                                        </p:tav>
                                        <p:tav tm="100000">
                                          <p:val>
                                            <p:strVal val="#ppt_x"/>
                                          </p:val>
                                        </p:tav>
                                      </p:tavLst>
                                    </p:anim>
                                    <p:anim calcmode="lin" valueType="num">
                                      <p:cBhvr additive="base">
                                        <p:cTn id="52" dur="500" fill="hold"/>
                                        <p:tgtEl>
                                          <p:spTgt spid="8910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9108"/>
                                        </p:tgtEl>
                                        <p:attrNameLst>
                                          <p:attrName>style.visibility</p:attrName>
                                        </p:attrNameLst>
                                      </p:cBhvr>
                                      <p:to>
                                        <p:strVal val="visible"/>
                                      </p:to>
                                    </p:set>
                                    <p:anim calcmode="lin" valueType="num">
                                      <p:cBhvr additive="base">
                                        <p:cTn id="55" dur="500" fill="hold"/>
                                        <p:tgtEl>
                                          <p:spTgt spid="89108"/>
                                        </p:tgtEl>
                                        <p:attrNameLst>
                                          <p:attrName>ppt_x</p:attrName>
                                        </p:attrNameLst>
                                      </p:cBhvr>
                                      <p:tavLst>
                                        <p:tav tm="0">
                                          <p:val>
                                            <p:strVal val="0-#ppt_w/2"/>
                                          </p:val>
                                        </p:tav>
                                        <p:tav tm="100000">
                                          <p:val>
                                            <p:strVal val="#ppt_x"/>
                                          </p:val>
                                        </p:tav>
                                      </p:tavLst>
                                    </p:anim>
                                    <p:anim calcmode="lin" valueType="num">
                                      <p:cBhvr additive="base">
                                        <p:cTn id="56" dur="500" fill="hold"/>
                                        <p:tgtEl>
                                          <p:spTgt spid="8910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9109"/>
                                        </p:tgtEl>
                                        <p:attrNameLst>
                                          <p:attrName>style.visibility</p:attrName>
                                        </p:attrNameLst>
                                      </p:cBhvr>
                                      <p:to>
                                        <p:strVal val="visible"/>
                                      </p:to>
                                    </p:set>
                                    <p:anim calcmode="lin" valueType="num">
                                      <p:cBhvr additive="base">
                                        <p:cTn id="59" dur="500" fill="hold"/>
                                        <p:tgtEl>
                                          <p:spTgt spid="89109"/>
                                        </p:tgtEl>
                                        <p:attrNameLst>
                                          <p:attrName>ppt_x</p:attrName>
                                        </p:attrNameLst>
                                      </p:cBhvr>
                                      <p:tavLst>
                                        <p:tav tm="0">
                                          <p:val>
                                            <p:strVal val="0-#ppt_w/2"/>
                                          </p:val>
                                        </p:tav>
                                        <p:tav tm="100000">
                                          <p:val>
                                            <p:strVal val="#ppt_x"/>
                                          </p:val>
                                        </p:tav>
                                      </p:tavLst>
                                    </p:anim>
                                    <p:anim calcmode="lin" valueType="num">
                                      <p:cBhvr additive="base">
                                        <p:cTn id="60" dur="500" fill="hold"/>
                                        <p:tgtEl>
                                          <p:spTgt spid="8910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89110"/>
                                        </p:tgtEl>
                                        <p:attrNameLst>
                                          <p:attrName>style.visibility</p:attrName>
                                        </p:attrNameLst>
                                      </p:cBhvr>
                                      <p:to>
                                        <p:strVal val="visible"/>
                                      </p:to>
                                    </p:set>
                                    <p:anim calcmode="lin" valueType="num">
                                      <p:cBhvr additive="base">
                                        <p:cTn id="63" dur="500" fill="hold"/>
                                        <p:tgtEl>
                                          <p:spTgt spid="89110"/>
                                        </p:tgtEl>
                                        <p:attrNameLst>
                                          <p:attrName>ppt_x</p:attrName>
                                        </p:attrNameLst>
                                      </p:cBhvr>
                                      <p:tavLst>
                                        <p:tav tm="0">
                                          <p:val>
                                            <p:strVal val="0-#ppt_w/2"/>
                                          </p:val>
                                        </p:tav>
                                        <p:tav tm="100000">
                                          <p:val>
                                            <p:strVal val="#ppt_x"/>
                                          </p:val>
                                        </p:tav>
                                      </p:tavLst>
                                    </p:anim>
                                    <p:anim calcmode="lin" valueType="num">
                                      <p:cBhvr additive="base">
                                        <p:cTn id="64" dur="500" fill="hold"/>
                                        <p:tgtEl>
                                          <p:spTgt spid="891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9111"/>
                                        </p:tgtEl>
                                        <p:attrNameLst>
                                          <p:attrName>style.visibility</p:attrName>
                                        </p:attrNameLst>
                                      </p:cBhvr>
                                      <p:to>
                                        <p:strVal val="visible"/>
                                      </p:to>
                                    </p:set>
                                    <p:anim calcmode="lin" valueType="num">
                                      <p:cBhvr additive="base">
                                        <p:cTn id="67" dur="500" fill="hold"/>
                                        <p:tgtEl>
                                          <p:spTgt spid="89111"/>
                                        </p:tgtEl>
                                        <p:attrNameLst>
                                          <p:attrName>ppt_x</p:attrName>
                                        </p:attrNameLst>
                                      </p:cBhvr>
                                      <p:tavLst>
                                        <p:tav tm="0">
                                          <p:val>
                                            <p:strVal val="0-#ppt_w/2"/>
                                          </p:val>
                                        </p:tav>
                                        <p:tav tm="100000">
                                          <p:val>
                                            <p:strVal val="#ppt_x"/>
                                          </p:val>
                                        </p:tav>
                                      </p:tavLst>
                                    </p:anim>
                                    <p:anim calcmode="lin" valueType="num">
                                      <p:cBhvr additive="base">
                                        <p:cTn id="68" dur="500" fill="hold"/>
                                        <p:tgtEl>
                                          <p:spTgt spid="8911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9112"/>
                                        </p:tgtEl>
                                        <p:attrNameLst>
                                          <p:attrName>style.visibility</p:attrName>
                                        </p:attrNameLst>
                                      </p:cBhvr>
                                      <p:to>
                                        <p:strVal val="visible"/>
                                      </p:to>
                                    </p:set>
                                    <p:anim calcmode="lin" valueType="num">
                                      <p:cBhvr additive="base">
                                        <p:cTn id="71" dur="500" fill="hold"/>
                                        <p:tgtEl>
                                          <p:spTgt spid="89112"/>
                                        </p:tgtEl>
                                        <p:attrNameLst>
                                          <p:attrName>ppt_x</p:attrName>
                                        </p:attrNameLst>
                                      </p:cBhvr>
                                      <p:tavLst>
                                        <p:tav tm="0">
                                          <p:val>
                                            <p:strVal val="0-#ppt_w/2"/>
                                          </p:val>
                                        </p:tav>
                                        <p:tav tm="100000">
                                          <p:val>
                                            <p:strVal val="#ppt_x"/>
                                          </p:val>
                                        </p:tav>
                                      </p:tavLst>
                                    </p:anim>
                                    <p:anim calcmode="lin" valueType="num">
                                      <p:cBhvr additive="base">
                                        <p:cTn id="72" dur="500" fill="hold"/>
                                        <p:tgtEl>
                                          <p:spTgt spid="8911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9113"/>
                                        </p:tgtEl>
                                        <p:attrNameLst>
                                          <p:attrName>style.visibility</p:attrName>
                                        </p:attrNameLst>
                                      </p:cBhvr>
                                      <p:to>
                                        <p:strVal val="visible"/>
                                      </p:to>
                                    </p:set>
                                    <p:anim calcmode="lin" valueType="num">
                                      <p:cBhvr additive="base">
                                        <p:cTn id="75" dur="500" fill="hold"/>
                                        <p:tgtEl>
                                          <p:spTgt spid="89113"/>
                                        </p:tgtEl>
                                        <p:attrNameLst>
                                          <p:attrName>ppt_x</p:attrName>
                                        </p:attrNameLst>
                                      </p:cBhvr>
                                      <p:tavLst>
                                        <p:tav tm="0">
                                          <p:val>
                                            <p:strVal val="0-#ppt_w/2"/>
                                          </p:val>
                                        </p:tav>
                                        <p:tav tm="100000">
                                          <p:val>
                                            <p:strVal val="#ppt_x"/>
                                          </p:val>
                                        </p:tav>
                                      </p:tavLst>
                                    </p:anim>
                                    <p:anim calcmode="lin" valueType="num">
                                      <p:cBhvr additive="base">
                                        <p:cTn id="76" dur="500" fill="hold"/>
                                        <p:tgtEl>
                                          <p:spTgt spid="89113"/>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0-#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bldLvl="0" animBg="1"/>
      <p:bldP spid="2" grpId="0" bldLvl="0" animBg="1"/>
      <p:bldP spid="89097" grpId="0"/>
      <p:bldP spid="89098" grpId="0"/>
      <p:bldP spid="89099" grpId="0"/>
      <p:bldP spid="89100" grpId="0"/>
      <p:bldP spid="89101" grpId="0"/>
      <p:bldP spid="89102" grpId="0"/>
      <p:bldP spid="89104" grpId="0"/>
      <p:bldP spid="89105" grpId="0"/>
      <p:bldP spid="89106" grpId="0"/>
      <p:bldP spid="89107" grpId="0"/>
      <p:bldP spid="89108" grpId="0"/>
      <p:bldP spid="89109" grpId="0"/>
      <p:bldP spid="89110" grpId="0"/>
      <p:bldP spid="89111" grpId="0"/>
      <p:bldP spid="89112" grpId="0"/>
      <p:bldP spid="891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二、四严禁、六不准</a:t>
            </a:r>
          </a:p>
        </p:txBody>
      </p:sp>
      <p:sp>
        <p:nvSpPr>
          <p:cNvPr id="91142" name="矩形 7"/>
          <p:cNvSpPr/>
          <p:nvPr/>
        </p:nvSpPr>
        <p:spPr>
          <a:xfrm>
            <a:off x="1028700" y="1239203"/>
            <a:ext cx="5256213" cy="1576387"/>
          </a:xfrm>
          <a:prstGeom prst="rect">
            <a:avLst/>
          </a:prstGeom>
          <a:noFill/>
          <a:ln w="28575" cap="flat" cmpd="sng">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91144" name="组合 10"/>
          <p:cNvGrpSpPr/>
          <p:nvPr/>
        </p:nvGrpSpPr>
        <p:grpSpPr>
          <a:xfrm>
            <a:off x="1160463" y="1086803"/>
            <a:ext cx="3408362" cy="492125"/>
            <a:chOff x="1159891" y="1268760"/>
            <a:chExt cx="3408980" cy="491110"/>
          </a:xfrm>
        </p:grpSpPr>
        <p:sp>
          <p:nvSpPr>
            <p:cNvPr id="91151" name="圆角矩形 26"/>
            <p:cNvSpPr/>
            <p:nvPr/>
          </p:nvSpPr>
          <p:spPr>
            <a:xfrm>
              <a:off x="1159891" y="1268760"/>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1152" name="矩形 12"/>
            <p:cNvSpPr/>
            <p:nvPr/>
          </p:nvSpPr>
          <p:spPr>
            <a:xfrm>
              <a:off x="1460903" y="1314775"/>
              <a:ext cx="1159395"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四严禁</a:t>
              </a:r>
            </a:p>
          </p:txBody>
        </p:sp>
      </p:grpSp>
      <p:sp>
        <p:nvSpPr>
          <p:cNvPr id="91145" name="矩形 13"/>
          <p:cNvSpPr/>
          <p:nvPr/>
        </p:nvSpPr>
        <p:spPr>
          <a:xfrm>
            <a:off x="1281113" y="1674178"/>
            <a:ext cx="4500562" cy="1016000"/>
          </a:xfrm>
          <a:prstGeom prst="rect">
            <a:avLst/>
          </a:prstGeom>
          <a:noFill/>
          <a:ln w="9525">
            <a:noFill/>
          </a:ln>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严禁损公利己，严禁吃拿卡要，</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严禁滥用职权，严禁铺张浪费。</a:t>
            </a:r>
          </a:p>
        </p:txBody>
      </p:sp>
      <p:sp>
        <p:nvSpPr>
          <p:cNvPr id="91146" name="矩形 14"/>
          <p:cNvSpPr/>
          <p:nvPr/>
        </p:nvSpPr>
        <p:spPr>
          <a:xfrm>
            <a:off x="1028700" y="3201035"/>
            <a:ext cx="5256213" cy="2728913"/>
          </a:xfrm>
          <a:prstGeom prst="rect">
            <a:avLst/>
          </a:prstGeom>
          <a:noFill/>
          <a:ln w="28575" cap="flat" cmpd="sng">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91147" name="组合 15"/>
          <p:cNvGrpSpPr/>
          <p:nvPr/>
        </p:nvGrpSpPr>
        <p:grpSpPr>
          <a:xfrm>
            <a:off x="1160463" y="3050223"/>
            <a:ext cx="3408362" cy="490537"/>
            <a:chOff x="1159891" y="3356867"/>
            <a:chExt cx="3408980" cy="491110"/>
          </a:xfrm>
        </p:grpSpPr>
        <p:sp>
          <p:nvSpPr>
            <p:cNvPr id="91149" name="圆角矩形 26"/>
            <p:cNvSpPr/>
            <p:nvPr/>
          </p:nvSpPr>
          <p:spPr>
            <a:xfrm>
              <a:off x="1159891" y="3356867"/>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1150" name="矩形 17"/>
            <p:cNvSpPr/>
            <p:nvPr/>
          </p:nvSpPr>
          <p:spPr>
            <a:xfrm>
              <a:off x="1460903" y="3402882"/>
              <a:ext cx="1159395"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六不准</a:t>
              </a:r>
            </a:p>
          </p:txBody>
        </p:sp>
      </p:grpSp>
      <p:sp>
        <p:nvSpPr>
          <p:cNvPr id="91148" name="矩形 18"/>
          <p:cNvSpPr/>
          <p:nvPr/>
        </p:nvSpPr>
        <p:spPr>
          <a:xfrm>
            <a:off x="1281113" y="3793173"/>
            <a:ext cx="4500562" cy="193833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不准将个人利益凌驾于组织之上；</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不准将小集体利益置于工厂之上；</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不准阳奉阴违、口是心非；</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不准凭感情、义气办事；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不准打击报复举报人、排斥异已；</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不准参与赌博及其它违法乱纪活动。</a:t>
            </a:r>
          </a:p>
        </p:txBody>
      </p:sp>
      <p:pic>
        <p:nvPicPr>
          <p:cNvPr id="2" name="图片 1" descr="E:\素材\中国风素材\544aef63d7dbdc1c8f5212b67e9f45a8.png544aef63d7dbdc1c8f5212b67e9f45a8"/>
          <p:cNvPicPr>
            <a:picLocks noChangeAspect="1"/>
          </p:cNvPicPr>
          <p:nvPr/>
        </p:nvPicPr>
        <p:blipFill>
          <a:blip r:embed="rId3"/>
          <a:srcRect/>
          <a:stretch>
            <a:fillRect/>
          </a:stretch>
        </p:blipFill>
        <p:spPr>
          <a:xfrm>
            <a:off x="7218680" y="1087120"/>
            <a:ext cx="3696335" cy="4991100"/>
          </a:xfrm>
          <a:prstGeom prst="rect">
            <a:avLst/>
          </a:prstGeom>
        </p:spPr>
      </p:pic>
    </p:spTree>
    <p:extLst>
      <p:ext uri="{BB962C8B-B14F-4D97-AF65-F5344CB8AC3E}">
        <p14:creationId xmlns:p14="http://schemas.microsoft.com/office/powerpoint/2010/main" val="18334909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1142"/>
                                        </p:tgtEl>
                                        <p:attrNameLst>
                                          <p:attrName>style.visibility</p:attrName>
                                        </p:attrNameLst>
                                      </p:cBhvr>
                                      <p:to>
                                        <p:strVal val="visible"/>
                                      </p:to>
                                    </p:set>
                                    <p:animEffect transition="in" filter="wipe(up)">
                                      <p:cBhvr>
                                        <p:cTn id="7" dur="500"/>
                                        <p:tgtEl>
                                          <p:spTgt spid="91142"/>
                                        </p:tgtEl>
                                      </p:cBhvr>
                                    </p:animEffect>
                                  </p:childTnLst>
                                </p:cTn>
                              </p:par>
                              <p:par>
                                <p:cTn id="8" presetID="22" presetClass="entr" presetSubtype="1" fill="hold" nodeType="withEffect">
                                  <p:stCondLst>
                                    <p:cond delay="0"/>
                                  </p:stCondLst>
                                  <p:childTnLst>
                                    <p:set>
                                      <p:cBhvr>
                                        <p:cTn id="9" dur="1" fill="hold">
                                          <p:stCondLst>
                                            <p:cond delay="0"/>
                                          </p:stCondLst>
                                        </p:cTn>
                                        <p:tgtEl>
                                          <p:spTgt spid="91144"/>
                                        </p:tgtEl>
                                        <p:attrNameLst>
                                          <p:attrName>style.visibility</p:attrName>
                                        </p:attrNameLst>
                                      </p:cBhvr>
                                      <p:to>
                                        <p:strVal val="visible"/>
                                      </p:to>
                                    </p:set>
                                    <p:animEffect transition="in" filter="wipe(up)">
                                      <p:cBhvr>
                                        <p:cTn id="10" dur="500"/>
                                        <p:tgtEl>
                                          <p:spTgt spid="911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1145"/>
                                        </p:tgtEl>
                                        <p:attrNameLst>
                                          <p:attrName>style.visibility</p:attrName>
                                        </p:attrNameLst>
                                      </p:cBhvr>
                                      <p:to>
                                        <p:strVal val="visible"/>
                                      </p:to>
                                    </p:set>
                                    <p:animEffect transition="in" filter="wipe(up)">
                                      <p:cBhvr>
                                        <p:cTn id="13" dur="500"/>
                                        <p:tgtEl>
                                          <p:spTgt spid="9114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1146"/>
                                        </p:tgtEl>
                                        <p:attrNameLst>
                                          <p:attrName>style.visibility</p:attrName>
                                        </p:attrNameLst>
                                      </p:cBhvr>
                                      <p:to>
                                        <p:strVal val="visible"/>
                                      </p:to>
                                    </p:set>
                                    <p:animEffect transition="in" filter="wipe(up)">
                                      <p:cBhvr>
                                        <p:cTn id="16" dur="500"/>
                                        <p:tgtEl>
                                          <p:spTgt spid="91146"/>
                                        </p:tgtEl>
                                      </p:cBhvr>
                                    </p:animEffect>
                                  </p:childTnLst>
                                </p:cTn>
                              </p:par>
                              <p:par>
                                <p:cTn id="17" presetID="22" presetClass="entr" presetSubtype="1" fill="hold" nodeType="withEffect">
                                  <p:stCondLst>
                                    <p:cond delay="0"/>
                                  </p:stCondLst>
                                  <p:childTnLst>
                                    <p:set>
                                      <p:cBhvr>
                                        <p:cTn id="18" dur="1" fill="hold">
                                          <p:stCondLst>
                                            <p:cond delay="0"/>
                                          </p:stCondLst>
                                        </p:cTn>
                                        <p:tgtEl>
                                          <p:spTgt spid="91147"/>
                                        </p:tgtEl>
                                        <p:attrNameLst>
                                          <p:attrName>style.visibility</p:attrName>
                                        </p:attrNameLst>
                                      </p:cBhvr>
                                      <p:to>
                                        <p:strVal val="visible"/>
                                      </p:to>
                                    </p:set>
                                    <p:animEffect transition="in" filter="wipe(up)">
                                      <p:cBhvr>
                                        <p:cTn id="19" dur="500"/>
                                        <p:tgtEl>
                                          <p:spTgt spid="9114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1148"/>
                                        </p:tgtEl>
                                        <p:attrNameLst>
                                          <p:attrName>style.visibility</p:attrName>
                                        </p:attrNameLst>
                                      </p:cBhvr>
                                      <p:to>
                                        <p:strVal val="visible"/>
                                      </p:to>
                                    </p:set>
                                    <p:animEffect transition="in" filter="wipe(up)">
                                      <p:cBhvr>
                                        <p:cTn id="22" dur="500"/>
                                        <p:tgtEl>
                                          <p:spTgt spid="91148"/>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bldLvl="0" animBg="1"/>
      <p:bldP spid="91145" grpId="0"/>
      <p:bldP spid="91146" grpId="0" bldLvl="0" animBg="1"/>
      <p:bldP spid="9114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三、算好人生七笔账</a:t>
            </a:r>
          </a:p>
        </p:txBody>
      </p:sp>
      <p:sp>
        <p:nvSpPr>
          <p:cNvPr id="93191" name="矩形 9"/>
          <p:cNvSpPr/>
          <p:nvPr/>
        </p:nvSpPr>
        <p:spPr>
          <a:xfrm>
            <a:off x="866775" y="1016000"/>
            <a:ext cx="9770110" cy="645160"/>
          </a:xfrm>
          <a:prstGeom prst="rect">
            <a:avLst/>
          </a:prstGeom>
          <a:noFill/>
          <a:ln w="9525">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腐败份子自毁前程、身败名裂的深刻教训和对自由、新情的切身感悟，警示世人务要记取防范腐败犯罪的七笔账：</a:t>
            </a:r>
          </a:p>
        </p:txBody>
      </p:sp>
      <p:sp>
        <p:nvSpPr>
          <p:cNvPr id="2" name="对角圆角矩形 1"/>
          <p:cNvSpPr/>
          <p:nvPr/>
        </p:nvSpPr>
        <p:spPr>
          <a:xfrm>
            <a:off x="93345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 name="对角圆角矩形 4"/>
          <p:cNvSpPr/>
          <p:nvPr/>
        </p:nvSpPr>
        <p:spPr>
          <a:xfrm>
            <a:off x="236220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6" name="对角圆角矩形 5"/>
          <p:cNvSpPr/>
          <p:nvPr/>
        </p:nvSpPr>
        <p:spPr>
          <a:xfrm>
            <a:off x="377571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对角圆角矩形 6"/>
          <p:cNvSpPr/>
          <p:nvPr/>
        </p:nvSpPr>
        <p:spPr>
          <a:xfrm>
            <a:off x="514794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对角圆角矩形 9"/>
          <p:cNvSpPr/>
          <p:nvPr/>
        </p:nvSpPr>
        <p:spPr>
          <a:xfrm>
            <a:off x="653478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对角圆角矩形 10"/>
          <p:cNvSpPr/>
          <p:nvPr/>
        </p:nvSpPr>
        <p:spPr>
          <a:xfrm>
            <a:off x="794829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5" name="对角圆角矩形 14"/>
          <p:cNvSpPr/>
          <p:nvPr/>
        </p:nvSpPr>
        <p:spPr>
          <a:xfrm>
            <a:off x="934974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6" name="同侧圆角矩形 15"/>
          <p:cNvSpPr/>
          <p:nvPr/>
        </p:nvSpPr>
        <p:spPr>
          <a:xfrm flipV="1">
            <a:off x="93345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7" name="同侧圆角矩形 16"/>
          <p:cNvSpPr/>
          <p:nvPr/>
        </p:nvSpPr>
        <p:spPr>
          <a:xfrm flipV="1">
            <a:off x="236220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同侧圆角矩形 17"/>
          <p:cNvSpPr/>
          <p:nvPr/>
        </p:nvSpPr>
        <p:spPr>
          <a:xfrm flipV="1">
            <a:off x="377571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9" name="同侧圆角矩形 18"/>
          <p:cNvSpPr/>
          <p:nvPr/>
        </p:nvSpPr>
        <p:spPr>
          <a:xfrm flipV="1">
            <a:off x="514794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0" name="同侧圆角矩形 19"/>
          <p:cNvSpPr/>
          <p:nvPr/>
        </p:nvSpPr>
        <p:spPr>
          <a:xfrm flipV="1">
            <a:off x="653478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1" name="同侧圆角矩形 20"/>
          <p:cNvSpPr/>
          <p:nvPr/>
        </p:nvSpPr>
        <p:spPr>
          <a:xfrm flipV="1">
            <a:off x="794829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2" name="同侧圆角矩形 21"/>
          <p:cNvSpPr/>
          <p:nvPr/>
        </p:nvSpPr>
        <p:spPr>
          <a:xfrm flipV="1">
            <a:off x="934974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1" name="矩形 30"/>
          <p:cNvSpPr/>
          <p:nvPr/>
        </p:nvSpPr>
        <p:spPr>
          <a:xfrm>
            <a:off x="1033780"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一算“政治帐”不要自毁前程 </a:t>
            </a:r>
          </a:p>
        </p:txBody>
      </p:sp>
      <p:sp>
        <p:nvSpPr>
          <p:cNvPr id="23" name="矩形 22"/>
          <p:cNvSpPr/>
          <p:nvPr/>
        </p:nvSpPr>
        <p:spPr>
          <a:xfrm>
            <a:off x="2433320"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二算“经济帐”，不要倾家荡产 </a:t>
            </a:r>
          </a:p>
        </p:txBody>
      </p:sp>
      <p:sp>
        <p:nvSpPr>
          <p:cNvPr id="24" name="矩形 23"/>
          <p:cNvSpPr/>
          <p:nvPr/>
        </p:nvSpPr>
        <p:spPr>
          <a:xfrm>
            <a:off x="3848735"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三算“名誉帐”，不要身败名裂 </a:t>
            </a:r>
          </a:p>
        </p:txBody>
      </p:sp>
      <p:sp>
        <p:nvSpPr>
          <p:cNvPr id="25" name="矩形 24"/>
          <p:cNvSpPr/>
          <p:nvPr/>
        </p:nvSpPr>
        <p:spPr>
          <a:xfrm>
            <a:off x="5248275"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四算“家庭帐”，不要妻离子散 </a:t>
            </a:r>
          </a:p>
        </p:txBody>
      </p:sp>
      <p:sp>
        <p:nvSpPr>
          <p:cNvPr id="26" name="矩形 25"/>
          <p:cNvSpPr/>
          <p:nvPr/>
        </p:nvSpPr>
        <p:spPr>
          <a:xfrm>
            <a:off x="6619875"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五算“亲情帐”，不要众叛亲离 </a:t>
            </a:r>
          </a:p>
        </p:txBody>
      </p:sp>
      <p:sp>
        <p:nvSpPr>
          <p:cNvPr id="27" name="矩形 26"/>
          <p:cNvSpPr/>
          <p:nvPr/>
        </p:nvSpPr>
        <p:spPr>
          <a:xfrm>
            <a:off x="8019415"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六算“自由帐”，不要身陷囹圄</a:t>
            </a:r>
          </a:p>
        </p:txBody>
      </p:sp>
      <p:sp>
        <p:nvSpPr>
          <p:cNvPr id="28" name="矩形 27"/>
          <p:cNvSpPr/>
          <p:nvPr/>
        </p:nvSpPr>
        <p:spPr>
          <a:xfrm>
            <a:off x="9420860" y="188595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七算“健康帐”，不要身心交瘁 </a:t>
            </a:r>
          </a:p>
        </p:txBody>
      </p:sp>
      <p:sp>
        <p:nvSpPr>
          <p:cNvPr id="30" name="矩形 29"/>
          <p:cNvSpPr/>
          <p:nvPr/>
        </p:nvSpPr>
        <p:spPr>
          <a:xfrm>
            <a:off x="994410" y="3164205"/>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职务犯罪，丢了公职党籍，积累的一切化为乌有，断送的是事业前程。</a:t>
            </a:r>
          </a:p>
        </p:txBody>
      </p:sp>
      <p:sp>
        <p:nvSpPr>
          <p:cNvPr id="32" name="矩形 31"/>
          <p:cNvSpPr/>
          <p:nvPr/>
        </p:nvSpPr>
        <p:spPr>
          <a:xfrm>
            <a:off x="2455545" y="3140710"/>
            <a:ext cx="1073150" cy="230695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由于职务犯罪，葬送了自己所有的积蓄积累，还要退赔脏款累及家人。</a:t>
            </a:r>
          </a:p>
        </p:txBody>
      </p:sp>
      <p:sp>
        <p:nvSpPr>
          <p:cNvPr id="33" name="矩形 32"/>
          <p:cNvSpPr/>
          <p:nvPr/>
        </p:nvSpPr>
        <p:spPr>
          <a:xfrm>
            <a:off x="3873500" y="3131820"/>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职务犯罪，腐蚀了曾经努力获得的肯定和荣誉，为人所唾弃。</a:t>
            </a:r>
          </a:p>
        </p:txBody>
      </p:sp>
      <p:sp>
        <p:nvSpPr>
          <p:cNvPr id="34" name="矩形 33"/>
          <p:cNvSpPr/>
          <p:nvPr/>
        </p:nvSpPr>
        <p:spPr>
          <a:xfrm>
            <a:off x="5250815" y="3108325"/>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职务犯罪葬送家庭，给亲人带来极大的痛苦和伤害，愧对父母妻儿。</a:t>
            </a:r>
          </a:p>
        </p:txBody>
      </p:sp>
      <p:sp>
        <p:nvSpPr>
          <p:cNvPr id="35" name="矩形 34"/>
          <p:cNvSpPr/>
          <p:nvPr/>
        </p:nvSpPr>
        <p:spPr>
          <a:xfrm>
            <a:off x="6645910" y="3103880"/>
            <a:ext cx="1073150" cy="175323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原本和谐的姻亲、血亲关系，因遭受腐败伤害而支离破碎。</a:t>
            </a:r>
          </a:p>
        </p:txBody>
      </p:sp>
      <p:sp>
        <p:nvSpPr>
          <p:cNvPr id="36" name="矩形 35"/>
          <p:cNvSpPr/>
          <p:nvPr/>
        </p:nvSpPr>
        <p:spPr>
          <a:xfrm>
            <a:off x="8065135" y="3080385"/>
            <a:ext cx="1073150" cy="175323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职务犯罪人身陷囹圄后，对自由无价有切肤之感。</a:t>
            </a:r>
          </a:p>
        </p:txBody>
      </p:sp>
      <p:sp>
        <p:nvSpPr>
          <p:cNvPr id="37" name="矩形 36"/>
          <p:cNvSpPr/>
          <p:nvPr/>
        </p:nvSpPr>
        <p:spPr>
          <a:xfrm>
            <a:off x="9443085" y="3131820"/>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职务犯罪人胆战心惊、寝食难安中。巨大的压力而身心俱疲。</a:t>
            </a:r>
          </a:p>
        </p:txBody>
      </p:sp>
    </p:spTree>
    <p:extLst>
      <p:ext uri="{BB962C8B-B14F-4D97-AF65-F5344CB8AC3E}">
        <p14:creationId xmlns:p14="http://schemas.microsoft.com/office/powerpoint/2010/main" val="41561984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3191"/>
                                        </p:tgtEl>
                                        <p:attrNameLst>
                                          <p:attrName>style.visibility</p:attrName>
                                        </p:attrNameLst>
                                      </p:cBhvr>
                                      <p:to>
                                        <p:strVal val="visible"/>
                                      </p:to>
                                    </p:set>
                                    <p:animEffect transition="in" filter="wipe(up)">
                                      <p:cBhvr>
                                        <p:cTn id="7" dur="500"/>
                                        <p:tgtEl>
                                          <p:spTgt spid="9319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up)">
                                      <p:cBhvr>
                                        <p:cTn id="58" dur="500"/>
                                        <p:tgtEl>
                                          <p:spTgt spid="2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up)">
                                      <p:cBhvr>
                                        <p:cTn id="82" dur="500"/>
                                        <p:tgtEl>
                                          <p:spTgt spid="34"/>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up)">
                                      <p:cBhvr>
                                        <p:cTn id="88" dur="500"/>
                                        <p:tgtEl>
                                          <p:spTgt spid="3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p:bldP spid="2" grpId="0" bldLvl="0" animBg="1"/>
      <p:bldP spid="5" grpId="0" bldLvl="0" animBg="1"/>
      <p:bldP spid="6" grpId="0" bldLvl="0" animBg="1"/>
      <p:bldP spid="7" grpId="0" bldLvl="0" animBg="1"/>
      <p:bldP spid="10" grpId="0" bldLvl="0" animBg="1"/>
      <p:bldP spid="11"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31" grpId="0"/>
      <p:bldP spid="23" grpId="0"/>
      <p:bldP spid="24" grpId="0"/>
      <p:bldP spid="25" grpId="0"/>
      <p:bldP spid="26" grpId="0"/>
      <p:bldP spid="27" grpId="0"/>
      <p:bldP spid="28" grpId="0"/>
      <p:bldP spid="30" grpId="0"/>
      <p:bldP spid="32" grpId="0"/>
      <p:bldP spid="33" grpId="0"/>
      <p:bldP spid="34" grpId="0"/>
      <p:bldP spid="35" grpId="0"/>
      <p:bldP spid="36" grpId="0"/>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四、牢记“五慎”</a:t>
            </a:r>
          </a:p>
        </p:txBody>
      </p:sp>
      <p:sp>
        <p:nvSpPr>
          <p:cNvPr id="2" name="对角圆角矩形 1"/>
          <p:cNvSpPr/>
          <p:nvPr/>
        </p:nvSpPr>
        <p:spPr>
          <a:xfrm>
            <a:off x="1060450" y="159512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 name="对角圆角矩形 4"/>
          <p:cNvSpPr/>
          <p:nvPr/>
        </p:nvSpPr>
        <p:spPr>
          <a:xfrm>
            <a:off x="1060450" y="2343785"/>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6" name="对角圆角矩形 5"/>
          <p:cNvSpPr/>
          <p:nvPr/>
        </p:nvSpPr>
        <p:spPr>
          <a:xfrm>
            <a:off x="1060450" y="3091815"/>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对角圆角矩形 6"/>
          <p:cNvSpPr/>
          <p:nvPr/>
        </p:nvSpPr>
        <p:spPr>
          <a:xfrm>
            <a:off x="1060450" y="382651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对角圆角矩形 9"/>
          <p:cNvSpPr/>
          <p:nvPr/>
        </p:nvSpPr>
        <p:spPr>
          <a:xfrm>
            <a:off x="1060450" y="457581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pic>
        <p:nvPicPr>
          <p:cNvPr id="95238" name="Picture 11"/>
          <p:cNvPicPr>
            <a:picLocks noChangeAspect="1"/>
          </p:cNvPicPr>
          <p:nvPr/>
        </p:nvPicPr>
        <p:blipFill>
          <a:blip r:embed="rId3"/>
          <a:srcRect r="1530"/>
          <a:stretch>
            <a:fillRect/>
          </a:stretch>
        </p:blipFill>
        <p:spPr>
          <a:xfrm>
            <a:off x="4338955" y="1595120"/>
            <a:ext cx="6408420" cy="3586480"/>
          </a:xfrm>
          <a:prstGeom prst="rect">
            <a:avLst/>
          </a:prstGeom>
          <a:noFill/>
          <a:ln w="9525">
            <a:noFill/>
          </a:ln>
        </p:spPr>
      </p:pic>
      <p:sp>
        <p:nvSpPr>
          <p:cNvPr id="95244" name="矩形 14"/>
          <p:cNvSpPr/>
          <p:nvPr/>
        </p:nvSpPr>
        <p:spPr>
          <a:xfrm>
            <a:off x="2078673" y="163925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权</a:t>
            </a:r>
          </a:p>
        </p:txBody>
      </p:sp>
      <p:sp>
        <p:nvSpPr>
          <p:cNvPr id="95245" name="矩形 15"/>
          <p:cNvSpPr/>
          <p:nvPr/>
        </p:nvSpPr>
        <p:spPr>
          <a:xfrm>
            <a:off x="2078673" y="2343468"/>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欲</a:t>
            </a:r>
          </a:p>
        </p:txBody>
      </p:sp>
      <p:sp>
        <p:nvSpPr>
          <p:cNvPr id="95246" name="矩形 16"/>
          <p:cNvSpPr/>
          <p:nvPr/>
        </p:nvSpPr>
        <p:spPr>
          <a:xfrm>
            <a:off x="2078673" y="3136265"/>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微</a:t>
            </a:r>
          </a:p>
        </p:txBody>
      </p:sp>
      <p:sp>
        <p:nvSpPr>
          <p:cNvPr id="95247" name="矩形 17"/>
          <p:cNvSpPr/>
          <p:nvPr/>
        </p:nvSpPr>
        <p:spPr>
          <a:xfrm>
            <a:off x="2078673" y="387064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独</a:t>
            </a:r>
          </a:p>
        </p:txBody>
      </p:sp>
      <p:sp>
        <p:nvSpPr>
          <p:cNvPr id="11" name="矩形 18"/>
          <p:cNvSpPr/>
          <p:nvPr/>
        </p:nvSpPr>
        <p:spPr>
          <a:xfrm>
            <a:off x="2078990" y="457549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友</a:t>
            </a:r>
          </a:p>
        </p:txBody>
      </p:sp>
    </p:spTree>
    <p:extLst>
      <p:ext uri="{BB962C8B-B14F-4D97-AF65-F5344CB8AC3E}">
        <p14:creationId xmlns:p14="http://schemas.microsoft.com/office/powerpoint/2010/main" val="5858732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5238"/>
                                        </p:tgtEl>
                                        <p:attrNameLst>
                                          <p:attrName>style.visibility</p:attrName>
                                        </p:attrNameLst>
                                      </p:cBhvr>
                                      <p:to>
                                        <p:strVal val="visible"/>
                                      </p:to>
                                    </p:set>
                                    <p:animEffect transition="in" filter="fade">
                                      <p:cBhvr>
                                        <p:cTn id="32" dur="1000"/>
                                        <p:tgtEl>
                                          <p:spTgt spid="95238"/>
                                        </p:tgtEl>
                                      </p:cBhvr>
                                    </p:animEffect>
                                    <p:anim calcmode="lin" valueType="num">
                                      <p:cBhvr>
                                        <p:cTn id="33" dur="1000" fill="hold"/>
                                        <p:tgtEl>
                                          <p:spTgt spid="95238"/>
                                        </p:tgtEl>
                                        <p:attrNameLst>
                                          <p:attrName>ppt_x</p:attrName>
                                        </p:attrNameLst>
                                      </p:cBhvr>
                                      <p:tavLst>
                                        <p:tav tm="0">
                                          <p:val>
                                            <p:strVal val="#ppt_x"/>
                                          </p:val>
                                        </p:tav>
                                        <p:tav tm="100000">
                                          <p:val>
                                            <p:strVal val="#ppt_x"/>
                                          </p:val>
                                        </p:tav>
                                      </p:tavLst>
                                    </p:anim>
                                    <p:anim calcmode="lin" valueType="num">
                                      <p:cBhvr>
                                        <p:cTn id="34" dur="1000" fill="hold"/>
                                        <p:tgtEl>
                                          <p:spTgt spid="952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5244"/>
                                        </p:tgtEl>
                                        <p:attrNameLst>
                                          <p:attrName>style.visibility</p:attrName>
                                        </p:attrNameLst>
                                      </p:cBhvr>
                                      <p:to>
                                        <p:strVal val="visible"/>
                                      </p:to>
                                    </p:set>
                                    <p:animEffect transition="in" filter="fade">
                                      <p:cBhvr>
                                        <p:cTn id="37" dur="1000"/>
                                        <p:tgtEl>
                                          <p:spTgt spid="95244"/>
                                        </p:tgtEl>
                                      </p:cBhvr>
                                    </p:animEffect>
                                    <p:anim calcmode="lin" valueType="num">
                                      <p:cBhvr>
                                        <p:cTn id="38" dur="1000" fill="hold"/>
                                        <p:tgtEl>
                                          <p:spTgt spid="95244"/>
                                        </p:tgtEl>
                                        <p:attrNameLst>
                                          <p:attrName>ppt_x</p:attrName>
                                        </p:attrNameLst>
                                      </p:cBhvr>
                                      <p:tavLst>
                                        <p:tav tm="0">
                                          <p:val>
                                            <p:strVal val="#ppt_x"/>
                                          </p:val>
                                        </p:tav>
                                        <p:tav tm="100000">
                                          <p:val>
                                            <p:strVal val="#ppt_x"/>
                                          </p:val>
                                        </p:tav>
                                      </p:tavLst>
                                    </p:anim>
                                    <p:anim calcmode="lin" valueType="num">
                                      <p:cBhvr>
                                        <p:cTn id="39" dur="1000" fill="hold"/>
                                        <p:tgtEl>
                                          <p:spTgt spid="9524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5245"/>
                                        </p:tgtEl>
                                        <p:attrNameLst>
                                          <p:attrName>style.visibility</p:attrName>
                                        </p:attrNameLst>
                                      </p:cBhvr>
                                      <p:to>
                                        <p:strVal val="visible"/>
                                      </p:to>
                                    </p:set>
                                    <p:animEffect transition="in" filter="fade">
                                      <p:cBhvr>
                                        <p:cTn id="42" dur="1000"/>
                                        <p:tgtEl>
                                          <p:spTgt spid="95245"/>
                                        </p:tgtEl>
                                      </p:cBhvr>
                                    </p:animEffect>
                                    <p:anim calcmode="lin" valueType="num">
                                      <p:cBhvr>
                                        <p:cTn id="43" dur="1000" fill="hold"/>
                                        <p:tgtEl>
                                          <p:spTgt spid="95245"/>
                                        </p:tgtEl>
                                        <p:attrNameLst>
                                          <p:attrName>ppt_x</p:attrName>
                                        </p:attrNameLst>
                                      </p:cBhvr>
                                      <p:tavLst>
                                        <p:tav tm="0">
                                          <p:val>
                                            <p:strVal val="#ppt_x"/>
                                          </p:val>
                                        </p:tav>
                                        <p:tav tm="100000">
                                          <p:val>
                                            <p:strVal val="#ppt_x"/>
                                          </p:val>
                                        </p:tav>
                                      </p:tavLst>
                                    </p:anim>
                                    <p:anim calcmode="lin" valueType="num">
                                      <p:cBhvr>
                                        <p:cTn id="44" dur="1000" fill="hold"/>
                                        <p:tgtEl>
                                          <p:spTgt spid="9524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5246"/>
                                        </p:tgtEl>
                                        <p:attrNameLst>
                                          <p:attrName>style.visibility</p:attrName>
                                        </p:attrNameLst>
                                      </p:cBhvr>
                                      <p:to>
                                        <p:strVal val="visible"/>
                                      </p:to>
                                    </p:set>
                                    <p:animEffect transition="in" filter="fade">
                                      <p:cBhvr>
                                        <p:cTn id="47" dur="1000"/>
                                        <p:tgtEl>
                                          <p:spTgt spid="95246"/>
                                        </p:tgtEl>
                                      </p:cBhvr>
                                    </p:animEffect>
                                    <p:anim calcmode="lin" valueType="num">
                                      <p:cBhvr>
                                        <p:cTn id="48" dur="1000" fill="hold"/>
                                        <p:tgtEl>
                                          <p:spTgt spid="95246"/>
                                        </p:tgtEl>
                                        <p:attrNameLst>
                                          <p:attrName>ppt_x</p:attrName>
                                        </p:attrNameLst>
                                      </p:cBhvr>
                                      <p:tavLst>
                                        <p:tav tm="0">
                                          <p:val>
                                            <p:strVal val="#ppt_x"/>
                                          </p:val>
                                        </p:tav>
                                        <p:tav tm="100000">
                                          <p:val>
                                            <p:strVal val="#ppt_x"/>
                                          </p:val>
                                        </p:tav>
                                      </p:tavLst>
                                    </p:anim>
                                    <p:anim calcmode="lin" valueType="num">
                                      <p:cBhvr>
                                        <p:cTn id="49" dur="1000" fill="hold"/>
                                        <p:tgtEl>
                                          <p:spTgt spid="9524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95247"/>
                                        </p:tgtEl>
                                        <p:attrNameLst>
                                          <p:attrName>style.visibility</p:attrName>
                                        </p:attrNameLst>
                                      </p:cBhvr>
                                      <p:to>
                                        <p:strVal val="visible"/>
                                      </p:to>
                                    </p:set>
                                    <p:animEffect transition="in" filter="fade">
                                      <p:cBhvr>
                                        <p:cTn id="52" dur="1000"/>
                                        <p:tgtEl>
                                          <p:spTgt spid="95247"/>
                                        </p:tgtEl>
                                      </p:cBhvr>
                                    </p:animEffect>
                                    <p:anim calcmode="lin" valueType="num">
                                      <p:cBhvr>
                                        <p:cTn id="53" dur="1000" fill="hold"/>
                                        <p:tgtEl>
                                          <p:spTgt spid="95247"/>
                                        </p:tgtEl>
                                        <p:attrNameLst>
                                          <p:attrName>ppt_x</p:attrName>
                                        </p:attrNameLst>
                                      </p:cBhvr>
                                      <p:tavLst>
                                        <p:tav tm="0">
                                          <p:val>
                                            <p:strVal val="#ppt_x"/>
                                          </p:val>
                                        </p:tav>
                                        <p:tav tm="100000">
                                          <p:val>
                                            <p:strVal val="#ppt_x"/>
                                          </p:val>
                                        </p:tav>
                                      </p:tavLst>
                                    </p:anim>
                                    <p:anim calcmode="lin" valueType="num">
                                      <p:cBhvr>
                                        <p:cTn id="54" dur="1000" fill="hold"/>
                                        <p:tgtEl>
                                          <p:spTgt spid="95247"/>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P spid="7" grpId="0" bldLvl="0" animBg="1"/>
      <p:bldP spid="10" grpId="0" bldLvl="0" animBg="1"/>
      <p:bldP spid="95244" grpId="0"/>
      <p:bldP spid="95245" grpId="0"/>
      <p:bldP spid="95246" grpId="0"/>
      <p:bldP spid="95247"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四、牢记“五慎”</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权</a:t>
            </a:r>
          </a:p>
        </p:txBody>
      </p:sp>
      <p:sp>
        <p:nvSpPr>
          <p:cNvPr id="97291" name="矩形 27"/>
          <p:cNvSpPr/>
          <p:nvPr/>
        </p:nvSpPr>
        <p:spPr>
          <a:xfrm>
            <a:off x="1156335" y="1839595"/>
            <a:ext cx="6068695" cy="3692525"/>
          </a:xfrm>
          <a:prstGeom prst="rect">
            <a:avLst/>
          </a:prstGeom>
          <a:noFill/>
          <a:ln w="9525">
            <a:noFill/>
          </a:ln>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“权”是把“双刀剑”：用权为公，可以赢得赞誉；用权为私最终必然导致身败名裂。</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对于干部个人来说，权力越大，腐败的危险就越大，防腐败的警惕性就要越高。如果利用手中的权利，搞权权交易、权钱交易、权色交易，最终就会成为“铁窗村”的一员，成为历史的罪人。</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所以每一名员工，每一名党员特别是领导干部都要牢固树立正确的权力观、地位观、利益观，真正认识手中的权，用权为公！</a:t>
            </a:r>
          </a:p>
        </p:txBody>
      </p:sp>
      <p:pic>
        <p:nvPicPr>
          <p:cNvPr id="97294" name="Picture 6"/>
          <p:cNvPicPr>
            <a:picLocks noChangeAspect="1"/>
          </p:cNvPicPr>
          <p:nvPr/>
        </p:nvPicPr>
        <p:blipFill>
          <a:blip r:embed="rId3"/>
          <a:srcRect r="8330"/>
          <a:stretch>
            <a:fillRect/>
          </a:stretch>
        </p:blipFill>
        <p:spPr>
          <a:xfrm>
            <a:off x="7674610" y="1071880"/>
            <a:ext cx="2967355" cy="2216150"/>
          </a:xfrm>
          <a:prstGeom prst="rect">
            <a:avLst/>
          </a:prstGeom>
          <a:noFill/>
          <a:ln w="9525">
            <a:noFill/>
          </a:ln>
        </p:spPr>
      </p:pic>
      <p:pic>
        <p:nvPicPr>
          <p:cNvPr id="97295" name="Picture 9" descr="http://zy.gsaic.gov.cn/upload/zy.gsaic.gov.cn/image/2010/08/16/1281949013640.jpg"/>
          <p:cNvPicPr>
            <a:picLocks noChangeAspect="1"/>
          </p:cNvPicPr>
          <p:nvPr/>
        </p:nvPicPr>
        <p:blipFill>
          <a:blip r:embed="rId4"/>
          <a:stretch>
            <a:fillRect/>
          </a:stretch>
        </p:blipFill>
        <p:spPr>
          <a:xfrm>
            <a:off x="7674610" y="3231515"/>
            <a:ext cx="2967355" cy="2256155"/>
          </a:xfrm>
          <a:prstGeom prst="rect">
            <a:avLst/>
          </a:prstGeom>
          <a:noFill/>
          <a:ln w="9525">
            <a:noFill/>
          </a:ln>
        </p:spPr>
      </p:pic>
    </p:spTree>
    <p:extLst>
      <p:ext uri="{BB962C8B-B14F-4D97-AF65-F5344CB8AC3E}">
        <p14:creationId xmlns:p14="http://schemas.microsoft.com/office/powerpoint/2010/main" val="36395205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97294"/>
                                        </p:tgtEl>
                                        <p:attrNameLst>
                                          <p:attrName>style.visibility</p:attrName>
                                        </p:attrNameLst>
                                      </p:cBhvr>
                                      <p:to>
                                        <p:strVal val="visible"/>
                                      </p:to>
                                    </p:set>
                                    <p:anim calcmode="lin" valueType="num">
                                      <p:cBhvr>
                                        <p:cTn id="17" dur="500" fill="hold"/>
                                        <p:tgtEl>
                                          <p:spTgt spid="97294"/>
                                        </p:tgtEl>
                                        <p:attrNameLst>
                                          <p:attrName>ppt_w</p:attrName>
                                        </p:attrNameLst>
                                      </p:cBhvr>
                                      <p:tavLst>
                                        <p:tav tm="0">
                                          <p:val>
                                            <p:fltVal val="0"/>
                                          </p:val>
                                        </p:tav>
                                        <p:tav tm="100000">
                                          <p:val>
                                            <p:strVal val="#ppt_w"/>
                                          </p:val>
                                        </p:tav>
                                      </p:tavLst>
                                    </p:anim>
                                    <p:anim calcmode="lin" valueType="num">
                                      <p:cBhvr>
                                        <p:cTn id="18" dur="500" fill="hold"/>
                                        <p:tgtEl>
                                          <p:spTgt spid="97294"/>
                                        </p:tgtEl>
                                        <p:attrNameLst>
                                          <p:attrName>ppt_h</p:attrName>
                                        </p:attrNameLst>
                                      </p:cBhvr>
                                      <p:tavLst>
                                        <p:tav tm="0">
                                          <p:val>
                                            <p:fltVal val="0"/>
                                          </p:val>
                                        </p:tav>
                                        <p:tav tm="100000">
                                          <p:val>
                                            <p:strVal val="#ppt_h"/>
                                          </p:val>
                                        </p:tav>
                                      </p:tavLst>
                                    </p:anim>
                                    <p:animEffect transition="in" filter="fade">
                                      <p:cBhvr>
                                        <p:cTn id="19" dur="500"/>
                                        <p:tgtEl>
                                          <p:spTgt spid="97294"/>
                                        </p:tgtEl>
                                      </p:cBhvr>
                                    </p:animEffect>
                                  </p:childTnLst>
                                </p:cTn>
                              </p:par>
                              <p:par>
                                <p:cTn id="20" presetID="53" presetClass="entr" presetSubtype="16" fill="hold" nodeType="withEffect">
                                  <p:stCondLst>
                                    <p:cond delay="0"/>
                                  </p:stCondLst>
                                  <p:childTnLst>
                                    <p:set>
                                      <p:cBhvr>
                                        <p:cTn id="21" dur="1" fill="hold">
                                          <p:stCondLst>
                                            <p:cond delay="0"/>
                                          </p:stCondLst>
                                        </p:cTn>
                                        <p:tgtEl>
                                          <p:spTgt spid="97295"/>
                                        </p:tgtEl>
                                        <p:attrNameLst>
                                          <p:attrName>style.visibility</p:attrName>
                                        </p:attrNameLst>
                                      </p:cBhvr>
                                      <p:to>
                                        <p:strVal val="visible"/>
                                      </p:to>
                                    </p:set>
                                    <p:anim calcmode="lin" valueType="num">
                                      <p:cBhvr>
                                        <p:cTn id="22" dur="500" fill="hold"/>
                                        <p:tgtEl>
                                          <p:spTgt spid="97295"/>
                                        </p:tgtEl>
                                        <p:attrNameLst>
                                          <p:attrName>ppt_w</p:attrName>
                                        </p:attrNameLst>
                                      </p:cBhvr>
                                      <p:tavLst>
                                        <p:tav tm="0">
                                          <p:val>
                                            <p:fltVal val="0"/>
                                          </p:val>
                                        </p:tav>
                                        <p:tav tm="100000">
                                          <p:val>
                                            <p:strVal val="#ppt_w"/>
                                          </p:val>
                                        </p:tav>
                                      </p:tavLst>
                                    </p:anim>
                                    <p:anim calcmode="lin" valueType="num">
                                      <p:cBhvr>
                                        <p:cTn id="23" dur="500" fill="hold"/>
                                        <p:tgtEl>
                                          <p:spTgt spid="97295"/>
                                        </p:tgtEl>
                                        <p:attrNameLst>
                                          <p:attrName>ppt_h</p:attrName>
                                        </p:attrNameLst>
                                      </p:cBhvr>
                                      <p:tavLst>
                                        <p:tav tm="0">
                                          <p:val>
                                            <p:fltVal val="0"/>
                                          </p:val>
                                        </p:tav>
                                        <p:tav tm="100000">
                                          <p:val>
                                            <p:strVal val="#ppt_h"/>
                                          </p:val>
                                        </p:tav>
                                      </p:tavLst>
                                    </p:anim>
                                    <p:animEffect transition="in" filter="fade">
                                      <p:cBhvr>
                                        <p:cTn id="24" dur="500"/>
                                        <p:tgtEl>
                                          <p:spTgt spid="97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欲</a:t>
            </a:r>
          </a:p>
        </p:txBody>
      </p:sp>
      <p:sp>
        <p:nvSpPr>
          <p:cNvPr id="97291" name="矩形 27"/>
          <p:cNvSpPr/>
          <p:nvPr/>
        </p:nvSpPr>
        <p:spPr>
          <a:xfrm>
            <a:off x="1156335" y="1839595"/>
            <a:ext cx="6068695" cy="353822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人有七情六欲，本无可厚非。共产党人也不是禁欲主义者，但对欲望有着科学的解释。不能谋取规定之外的特殊利益，不能放纵欲望。</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我们党历来坚决反对腐败。不贪吃喝、不贪金钱、不贪美色、不贪名利和地位，才能干干净净的做人、干干净净地做事。这也是古人所谓的“无欲则刚”。对于我们来说，要抵制腐朽思想文化的影响，不为声色犬马、灯红酒绿所动。 </a:t>
            </a:r>
          </a:p>
        </p:txBody>
      </p:sp>
      <p:pic>
        <p:nvPicPr>
          <p:cNvPr id="99337" name="Picture 6"/>
          <p:cNvPicPr>
            <a:picLocks noChangeAspect="1"/>
          </p:cNvPicPr>
          <p:nvPr/>
        </p:nvPicPr>
        <p:blipFill>
          <a:blip r:embed="rId3"/>
          <a:srcRect r="1981" b="4906"/>
          <a:stretch>
            <a:fillRect/>
          </a:stretch>
        </p:blipFill>
        <p:spPr>
          <a:xfrm>
            <a:off x="7664450" y="1071880"/>
            <a:ext cx="3253740" cy="4358005"/>
          </a:xfrm>
          <a:prstGeom prst="rect">
            <a:avLst/>
          </a:prstGeom>
          <a:noFill/>
          <a:ln w="9525">
            <a:noFill/>
          </a:ln>
        </p:spPr>
      </p:pic>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Tree>
    <p:extLst>
      <p:ext uri="{BB962C8B-B14F-4D97-AF65-F5344CB8AC3E}">
        <p14:creationId xmlns:p14="http://schemas.microsoft.com/office/powerpoint/2010/main" val="16273486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par>
                                <p:cTn id="14" presetID="53" presetClass="entr" presetSubtype="16" fill="hold" nodeType="withEffect">
                                  <p:stCondLst>
                                    <p:cond delay="0"/>
                                  </p:stCondLst>
                                  <p:childTnLst>
                                    <p:set>
                                      <p:cBhvr>
                                        <p:cTn id="15" dur="1" fill="hold">
                                          <p:stCondLst>
                                            <p:cond delay="0"/>
                                          </p:stCondLst>
                                        </p:cTn>
                                        <p:tgtEl>
                                          <p:spTgt spid="99337"/>
                                        </p:tgtEl>
                                        <p:attrNameLst>
                                          <p:attrName>style.visibility</p:attrName>
                                        </p:attrNameLst>
                                      </p:cBhvr>
                                      <p:to>
                                        <p:strVal val="visible"/>
                                      </p:to>
                                    </p:set>
                                    <p:anim calcmode="lin" valueType="num">
                                      <p:cBhvr>
                                        <p:cTn id="16" dur="500" fill="hold"/>
                                        <p:tgtEl>
                                          <p:spTgt spid="99337"/>
                                        </p:tgtEl>
                                        <p:attrNameLst>
                                          <p:attrName>ppt_w</p:attrName>
                                        </p:attrNameLst>
                                      </p:cBhvr>
                                      <p:tavLst>
                                        <p:tav tm="0">
                                          <p:val>
                                            <p:fltVal val="0"/>
                                          </p:val>
                                        </p:tav>
                                        <p:tav tm="100000">
                                          <p:val>
                                            <p:strVal val="#ppt_w"/>
                                          </p:val>
                                        </p:tav>
                                      </p:tavLst>
                                    </p:anim>
                                    <p:anim calcmode="lin" valueType="num">
                                      <p:cBhvr>
                                        <p:cTn id="17" dur="500" fill="hold"/>
                                        <p:tgtEl>
                                          <p:spTgt spid="99337"/>
                                        </p:tgtEl>
                                        <p:attrNameLst>
                                          <p:attrName>ppt_h</p:attrName>
                                        </p:attrNameLst>
                                      </p:cBhvr>
                                      <p:tavLst>
                                        <p:tav tm="0">
                                          <p:val>
                                            <p:fltVal val="0"/>
                                          </p:val>
                                        </p:tav>
                                        <p:tav tm="100000">
                                          <p:val>
                                            <p:strVal val="#ppt_h"/>
                                          </p:val>
                                        </p:tav>
                                      </p:tavLst>
                                    </p:anim>
                                    <p:animEffect transition="in" filter="fade">
                                      <p:cBhvr>
                                        <p:cTn id="18" dur="500"/>
                                        <p:tgtEl>
                                          <p:spTgt spid="99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微</a:t>
            </a:r>
          </a:p>
        </p:txBody>
      </p:sp>
      <p:sp>
        <p:nvSpPr>
          <p:cNvPr id="97291" name="矩形 27"/>
          <p:cNvSpPr/>
          <p:nvPr/>
        </p:nvSpPr>
        <p:spPr>
          <a:xfrm>
            <a:off x="1156335" y="1671955"/>
            <a:ext cx="6068695" cy="418211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古人云：“勿以恶小而为之，勿以善小而不为。”因此不要认为吃吃喝喝，收受礼品是小事—桩，不过是生活小节问题，只要在大是大非上别出纰漏就行。这种想法是非常危险的。</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公司员工特别是领导干部，一言一行都会给企业的事业带来或积极或消极的影响。生活无小事，人生无小事。骄纵起于奢侈，危亡起于细微，事物总是从量变到质变的。所以，我们必须注意从点滴小事上开始，对自己高标准、严要求，自觉地防微杜渐，防止因小节不保而酿成大错。</a:t>
            </a:r>
          </a:p>
        </p:txBody>
      </p:sp>
      <p:pic>
        <p:nvPicPr>
          <p:cNvPr id="101385" name="图片 14" descr="慎微.jpg"/>
          <p:cNvPicPr>
            <a:picLocks noChangeAspect="1"/>
          </p:cNvPicPr>
          <p:nvPr/>
        </p:nvPicPr>
        <p:blipFill>
          <a:blip r:embed="rId3"/>
          <a:srcRect l="14900"/>
          <a:stretch>
            <a:fillRect/>
          </a:stretch>
        </p:blipFill>
        <p:spPr>
          <a:xfrm>
            <a:off x="7576185" y="1071880"/>
            <a:ext cx="3644900" cy="4587875"/>
          </a:xfrm>
          <a:prstGeom prst="rect">
            <a:avLst/>
          </a:prstGeom>
          <a:noFill/>
          <a:ln w="9525">
            <a:noFill/>
          </a:ln>
        </p:spPr>
      </p:pic>
    </p:spTree>
    <p:extLst>
      <p:ext uri="{BB962C8B-B14F-4D97-AF65-F5344CB8AC3E}">
        <p14:creationId xmlns:p14="http://schemas.microsoft.com/office/powerpoint/2010/main" val="9727561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1385"/>
                                        </p:tgtEl>
                                        <p:attrNameLst>
                                          <p:attrName>style.visibility</p:attrName>
                                        </p:attrNameLst>
                                      </p:cBhvr>
                                      <p:to>
                                        <p:strVal val="visible"/>
                                      </p:to>
                                    </p:set>
                                    <p:anim calcmode="lin" valueType="num">
                                      <p:cBhvr>
                                        <p:cTn id="17" dur="500" fill="hold"/>
                                        <p:tgtEl>
                                          <p:spTgt spid="101385"/>
                                        </p:tgtEl>
                                        <p:attrNameLst>
                                          <p:attrName>ppt_w</p:attrName>
                                        </p:attrNameLst>
                                      </p:cBhvr>
                                      <p:tavLst>
                                        <p:tav tm="0">
                                          <p:val>
                                            <p:fltVal val="0"/>
                                          </p:val>
                                        </p:tav>
                                        <p:tav tm="100000">
                                          <p:val>
                                            <p:strVal val="#ppt_w"/>
                                          </p:val>
                                        </p:tav>
                                      </p:tavLst>
                                    </p:anim>
                                    <p:anim calcmode="lin" valueType="num">
                                      <p:cBhvr>
                                        <p:cTn id="18" dur="500" fill="hold"/>
                                        <p:tgtEl>
                                          <p:spTgt spid="101385"/>
                                        </p:tgtEl>
                                        <p:attrNameLst>
                                          <p:attrName>ppt_h</p:attrName>
                                        </p:attrNameLst>
                                      </p:cBhvr>
                                      <p:tavLst>
                                        <p:tav tm="0">
                                          <p:val>
                                            <p:fltVal val="0"/>
                                          </p:val>
                                        </p:tav>
                                        <p:tav tm="100000">
                                          <p:val>
                                            <p:strVal val="#ppt_h"/>
                                          </p:val>
                                        </p:tav>
                                      </p:tavLst>
                                    </p:anim>
                                    <p:animEffect transition="in" filter="fade">
                                      <p:cBhvr>
                                        <p:cTn id="19" dur="500"/>
                                        <p:tgtEl>
                                          <p:spTgt spid="10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独</a:t>
            </a:r>
          </a:p>
        </p:txBody>
      </p:sp>
      <p:sp>
        <p:nvSpPr>
          <p:cNvPr id="97291" name="矩形 27"/>
          <p:cNvSpPr/>
          <p:nvPr/>
        </p:nvSpPr>
        <p:spPr>
          <a:xfrm>
            <a:off x="1156335" y="1839595"/>
            <a:ext cx="6068695" cy="3964305"/>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就是说一个人在单独处事的时候要更加谨慎，能够做到自我约束和规范行为，审慎地对待欲望和诱惑。</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古代有个“太守拒金”的故事。东汉永初年间，东莱太守杨震到昌邑视察，县令是他当年的学生，由他举荐为官。为避人耳目，深夜送重金相谢。杨震不为所动，拒重金于门外并批评学生说：“为官要正，不能贪人钱财，你以为无人知晓，但此事天知、地知、你知、我知，乃为‘四知’”。</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因此，我们领导干部要有自觉接受组织和群众监督的意识，自我约束自己，努力做到襟怀坦白，清清白白。</a:t>
            </a:r>
          </a:p>
        </p:txBody>
      </p:sp>
      <p:pic>
        <p:nvPicPr>
          <p:cNvPr id="103433" name="Picture 4" descr="09070314521744"/>
          <p:cNvPicPr>
            <a:picLocks noChangeAspect="1"/>
          </p:cNvPicPr>
          <p:nvPr/>
        </p:nvPicPr>
        <p:blipFill>
          <a:blip r:embed="rId3"/>
          <a:stretch>
            <a:fillRect/>
          </a:stretch>
        </p:blipFill>
        <p:spPr>
          <a:xfrm>
            <a:off x="7566025" y="1071880"/>
            <a:ext cx="3217545" cy="5028565"/>
          </a:xfrm>
          <a:prstGeom prst="rect">
            <a:avLst/>
          </a:prstGeom>
          <a:noFill/>
          <a:ln w="9525">
            <a:noFill/>
          </a:ln>
        </p:spPr>
      </p:pic>
    </p:spTree>
    <p:extLst>
      <p:ext uri="{BB962C8B-B14F-4D97-AF65-F5344CB8AC3E}">
        <p14:creationId xmlns:p14="http://schemas.microsoft.com/office/powerpoint/2010/main" val="36921788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3433"/>
                                        </p:tgtEl>
                                        <p:attrNameLst>
                                          <p:attrName>style.visibility</p:attrName>
                                        </p:attrNameLst>
                                      </p:cBhvr>
                                      <p:to>
                                        <p:strVal val="visible"/>
                                      </p:to>
                                    </p:set>
                                    <p:anim calcmode="lin" valueType="num">
                                      <p:cBhvr>
                                        <p:cTn id="17" dur="500" fill="hold"/>
                                        <p:tgtEl>
                                          <p:spTgt spid="103433"/>
                                        </p:tgtEl>
                                        <p:attrNameLst>
                                          <p:attrName>ppt_w</p:attrName>
                                        </p:attrNameLst>
                                      </p:cBhvr>
                                      <p:tavLst>
                                        <p:tav tm="0">
                                          <p:val>
                                            <p:fltVal val="0"/>
                                          </p:val>
                                        </p:tav>
                                        <p:tav tm="100000">
                                          <p:val>
                                            <p:strVal val="#ppt_w"/>
                                          </p:val>
                                        </p:tav>
                                      </p:tavLst>
                                    </p:anim>
                                    <p:anim calcmode="lin" valueType="num">
                                      <p:cBhvr>
                                        <p:cTn id="18" dur="500" fill="hold"/>
                                        <p:tgtEl>
                                          <p:spTgt spid="103433"/>
                                        </p:tgtEl>
                                        <p:attrNameLst>
                                          <p:attrName>ppt_h</p:attrName>
                                        </p:attrNameLst>
                                      </p:cBhvr>
                                      <p:tavLst>
                                        <p:tav tm="0">
                                          <p:val>
                                            <p:fltVal val="0"/>
                                          </p:val>
                                        </p:tav>
                                        <p:tav tm="100000">
                                          <p:val>
                                            <p:strVal val="#ppt_h"/>
                                          </p:val>
                                        </p:tav>
                                      </p:tavLst>
                                    </p:anim>
                                    <p:animEffect transition="in" filter="fade">
                                      <p:cBhvr>
                                        <p:cTn id="19" dur="500"/>
                                        <p:tgtEl>
                                          <p:spTgt spid="103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一、十八大以来反腐败斗争始终保持高压态势</a:t>
            </a:r>
          </a:p>
        </p:txBody>
      </p:sp>
      <p:sp>
        <p:nvSpPr>
          <p:cNvPr id="13317" name="矩形 18"/>
          <p:cNvSpPr/>
          <p:nvPr/>
        </p:nvSpPr>
        <p:spPr>
          <a:xfrm>
            <a:off x="1106805" y="1595120"/>
            <a:ext cx="5708650" cy="3441700"/>
          </a:xfrm>
          <a:prstGeom prst="rect">
            <a:avLst/>
          </a:prstGeom>
          <a:noFill/>
          <a:ln w="9525">
            <a:noFill/>
          </a:ln>
        </p:spPr>
        <p:txBody>
          <a:bodyPr wrap="square">
            <a:spAutoFit/>
          </a:bodyPr>
          <a:lstStyle/>
          <a:p>
            <a:pPr algn="just" eaLnBrk="1" hangingPunct="1">
              <a:lnSpc>
                <a:spcPct val="110000"/>
              </a:lnSpc>
            </a:pPr>
            <a:r>
              <a:rPr lang="en-US" altLang="zh-CN"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pic>
        <p:nvPicPr>
          <p:cNvPr id="5" name="图片 4" descr="QQ截图20170918184520"/>
          <p:cNvPicPr>
            <a:picLocks noChangeAspect="1"/>
          </p:cNvPicPr>
          <p:nvPr/>
        </p:nvPicPr>
        <p:blipFill>
          <a:blip r:embed="rId3"/>
          <a:stretch>
            <a:fillRect/>
          </a:stretch>
        </p:blipFill>
        <p:spPr>
          <a:xfrm>
            <a:off x="7277735" y="1729740"/>
            <a:ext cx="3277870" cy="3132455"/>
          </a:xfrm>
          <a:prstGeom prst="rect">
            <a:avLst/>
          </a:prstGeom>
        </p:spPr>
      </p:pic>
    </p:spTree>
    <p:extLst>
      <p:ext uri="{BB962C8B-B14F-4D97-AF65-F5344CB8AC3E}">
        <p14:creationId xmlns:p14="http://schemas.microsoft.com/office/powerpoint/2010/main" val="39781758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wipe(up)">
                                      <p:cBhvr>
                                        <p:cTn id="13"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382395"/>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426528"/>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友</a:t>
            </a:r>
          </a:p>
        </p:txBody>
      </p:sp>
      <p:sp>
        <p:nvSpPr>
          <p:cNvPr id="97291" name="矩形 27"/>
          <p:cNvSpPr/>
          <p:nvPr/>
        </p:nvSpPr>
        <p:spPr>
          <a:xfrm>
            <a:off x="1156335" y="2150110"/>
            <a:ext cx="6068695" cy="310769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明代一位学者曾把朋友分为四类： 畏友、密友、昵友，贼友。“道义相砥，过失相规，畏友也；缓急可共，死生可托，密友也；甘言如饴， 游戏征逐， 昵友也； 利则相攘，患则相倾， 贼友也。”</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—个人在一生中，诸类朋友或多或少都会有一些，对我们每个人而言，交友一定要有原则，要慎重，警惕“贼友”，真正做到“交不为利，仕不谋禄”。</a:t>
            </a:r>
          </a:p>
        </p:txBody>
      </p:sp>
      <p:pic>
        <p:nvPicPr>
          <p:cNvPr id="105481" name="Picture 6"/>
          <p:cNvPicPr>
            <a:picLocks noChangeAspect="1"/>
          </p:cNvPicPr>
          <p:nvPr/>
        </p:nvPicPr>
        <p:blipFill>
          <a:blip r:embed="rId3"/>
          <a:stretch>
            <a:fillRect/>
          </a:stretch>
        </p:blipFill>
        <p:spPr>
          <a:xfrm>
            <a:off x="7831455" y="1241425"/>
            <a:ext cx="3018155" cy="3957320"/>
          </a:xfrm>
          <a:prstGeom prst="rect">
            <a:avLst/>
          </a:prstGeom>
          <a:noFill/>
          <a:ln w="9525">
            <a:noFill/>
          </a:ln>
        </p:spPr>
      </p:pic>
    </p:spTree>
    <p:extLst>
      <p:ext uri="{BB962C8B-B14F-4D97-AF65-F5344CB8AC3E}">
        <p14:creationId xmlns:p14="http://schemas.microsoft.com/office/powerpoint/2010/main" val="16692017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5481"/>
                                        </p:tgtEl>
                                        <p:attrNameLst>
                                          <p:attrName>style.visibility</p:attrName>
                                        </p:attrNameLst>
                                      </p:cBhvr>
                                      <p:to>
                                        <p:strVal val="visible"/>
                                      </p:to>
                                    </p:set>
                                    <p:anim calcmode="lin" valueType="num">
                                      <p:cBhvr>
                                        <p:cTn id="17" dur="500" fill="hold"/>
                                        <p:tgtEl>
                                          <p:spTgt spid="105481"/>
                                        </p:tgtEl>
                                        <p:attrNameLst>
                                          <p:attrName>ppt_w</p:attrName>
                                        </p:attrNameLst>
                                      </p:cBhvr>
                                      <p:tavLst>
                                        <p:tav tm="0">
                                          <p:val>
                                            <p:fltVal val="0"/>
                                          </p:val>
                                        </p:tav>
                                        <p:tav tm="100000">
                                          <p:val>
                                            <p:strVal val="#ppt_w"/>
                                          </p:val>
                                        </p:tav>
                                      </p:tavLst>
                                    </p:anim>
                                    <p:anim calcmode="lin" valueType="num">
                                      <p:cBhvr>
                                        <p:cTn id="18" dur="500" fill="hold"/>
                                        <p:tgtEl>
                                          <p:spTgt spid="105481"/>
                                        </p:tgtEl>
                                        <p:attrNameLst>
                                          <p:attrName>ppt_h</p:attrName>
                                        </p:attrNameLst>
                                      </p:cBhvr>
                                      <p:tavLst>
                                        <p:tav tm="0">
                                          <p:val>
                                            <p:fltVal val="0"/>
                                          </p:val>
                                        </p:tav>
                                        <p:tav tm="100000">
                                          <p:val>
                                            <p:strVal val="#ppt_h"/>
                                          </p:val>
                                        </p:tav>
                                      </p:tavLst>
                                    </p:anim>
                                    <p:animEffect transition="in" filter="fade">
                                      <p:cBhvr>
                                        <p:cTn id="19" dur="500"/>
                                        <p:tgtEl>
                                          <p:spTgt spid="105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626441" y="903764"/>
            <a:ext cx="3020060" cy="816610"/>
          </a:xfrm>
          <a:prstGeom prst="rect">
            <a:avLst/>
          </a:prstGeom>
        </p:spPr>
        <p:txBody>
          <a:bodyPr vert="horz" wrap="square" lIns="125694" tIns="62846" rIns="125694" bIns="62846">
            <a:spAutoFit/>
          </a:bodyPr>
          <a:lstStyle/>
          <a:p>
            <a:pPr marL="0" marR="0" lvl="0" indent="0" algn="r" defTabSz="735330" rtl="0" eaLnBrk="1" fontAlgn="base" latinLnBrk="0" hangingPunct="1">
              <a:lnSpc>
                <a:spcPct val="100000"/>
              </a:lnSpc>
              <a:spcBef>
                <a:spcPct val="0"/>
              </a:spcBef>
              <a:spcAft>
                <a:spcPct val="0"/>
              </a:spcAft>
              <a:buClrTx/>
              <a:buSzTx/>
              <a:buFontTx/>
              <a:buNone/>
              <a:tabLst/>
              <a:defRPr/>
            </a:pPr>
            <a:r>
              <a:rPr kumimoji="0" lang="zh-CN" altLang="en-US" sz="4500" b="1" i="0" u="none" strike="noStrike" kern="1200" cap="none" spc="0" normalizeH="0" baseline="0" noProof="0" dirty="0">
                <a:ln w="3175">
                  <a:noFill/>
                </a:ln>
                <a:solidFill>
                  <a:prstClr val="black">
                    <a:lumMod val="75000"/>
                    <a:lumOff val="25000"/>
                  </a:prstClr>
                </a:solidFill>
                <a:effectLst>
                  <a:outerShdw blurRad="127000" sx="102000" sy="102000" algn="ctr" rotWithShape="0">
                    <a:prstClr val="white">
                      <a:alpha val="84000"/>
                    </a:prstClr>
                  </a:outerShdw>
                </a:effectLst>
                <a:uLnTx/>
                <a:uFillTx/>
                <a:latin typeface="楷体" panose="02010609060101010101" pitchFamily="49" charset="-122"/>
                <a:ea typeface="楷体" panose="02010609060101010101" pitchFamily="49" charset="-122"/>
                <a:cs typeface="+mn-cs"/>
              </a:rPr>
              <a:t>结束语</a:t>
            </a:r>
          </a:p>
        </p:txBody>
      </p:sp>
      <p:sp>
        <p:nvSpPr>
          <p:cNvPr id="13" name="对角圆角矩形 12"/>
          <p:cNvSpPr/>
          <p:nvPr/>
        </p:nvSpPr>
        <p:spPr>
          <a:xfrm>
            <a:off x="1772285" y="1720215"/>
            <a:ext cx="8695055" cy="2810510"/>
          </a:xfrm>
          <a:prstGeom prst="round2DiagRect">
            <a:avLst>
              <a:gd name="adj1" fmla="val 21080"/>
              <a:gd name="adj2" fmla="val 0"/>
            </a:avLst>
          </a:prstGeom>
          <a:solidFill>
            <a:sysClr val="window" lastClr="FFFFFF">
              <a:lumMod val="95000"/>
              <a:alpha val="0"/>
            </a:sysClr>
          </a:solidFill>
          <a:ln w="12700" cap="flat" cmpd="sng" algn="ctr">
            <a:solidFill>
              <a:schemeClr val="accent6">
                <a:lumMod val="50000"/>
              </a:schemeClr>
            </a:solidFill>
            <a:prstDash val="sysDash"/>
          </a:ln>
          <a:effectLst/>
        </p:spPr>
        <p:txBody>
          <a:bodyPr lIns="98060" tIns="49030" rIns="98060" bIns="49030" anchor="ctr"/>
          <a:lstStyle/>
          <a:p>
            <a:pPr marL="0" marR="0" lvl="0" indent="0" algn="ctr" defTabSz="735330" rtl="0" eaLnBrk="1" fontAlgn="auto" latinLnBrk="0" hangingPunct="1">
              <a:lnSpc>
                <a:spcPct val="100000"/>
              </a:lnSpc>
              <a:spcBef>
                <a:spcPts val="0"/>
              </a:spcBef>
              <a:spcAft>
                <a:spcPts val="0"/>
              </a:spcAft>
              <a:buClrTx/>
              <a:buSzTx/>
              <a:buFontTx/>
              <a:buNone/>
              <a:tabLst/>
              <a:defRPr/>
            </a:pPr>
            <a:endParaRPr kumimoji="0" lang="zh-CN" altLang="en-US" sz="1865" b="0" i="0" u="none" strike="noStrike" kern="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TextBox 19"/>
          <p:cNvSpPr txBox="1"/>
          <p:nvPr/>
        </p:nvSpPr>
        <p:spPr>
          <a:xfrm>
            <a:off x="2004060" y="1884045"/>
            <a:ext cx="8176260" cy="2508250"/>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        </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一个懂得“慎”的人，不一定就是“完人”；但是一个不懂得“慎”的人，一定是“瑕人”。 慎权、慎欲、慎微、慎独、慎友，作为人格的主动内省自律方法，互相渗透、互为补充，对于党员干部和每一个社会人，都是一剂治病防病的良方，护我们远离贪欲，驻守清本，安得自在。</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秉持底线思维</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权衡好：</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自己的追求、工作的美好、未来的名声</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经营好：</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亲情、友情、爱情</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排除掉：</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小圈子、小嗜好、小兄弟</a:t>
            </a:r>
          </a:p>
        </p:txBody>
      </p:sp>
      <p:pic>
        <p:nvPicPr>
          <p:cNvPr id="5960" name="PA_淘宝店chenying0907 5959"/>
          <p:cNvPicPr>
            <a:picLocks noChangeAspect="1"/>
          </p:cNvPicPr>
          <p:nvPr>
            <p:custDataLst>
              <p:tags r:id="rId1"/>
            </p:custDataLst>
          </p:nvPr>
        </p:nvPicPr>
        <p:blipFill>
          <a:blip r:embed="rId4"/>
          <a:stretch>
            <a:fillRect/>
          </a:stretch>
        </p:blipFill>
        <p:spPr>
          <a:xfrm rot="960000">
            <a:off x="1644650" y="1200785"/>
            <a:ext cx="848360" cy="683260"/>
          </a:xfrm>
          <a:prstGeom prst="rect">
            <a:avLst/>
          </a:prstGeom>
        </p:spPr>
      </p:pic>
    </p:spTree>
    <p:extLst>
      <p:ext uri="{BB962C8B-B14F-4D97-AF65-F5344CB8AC3E}">
        <p14:creationId xmlns:p14="http://schemas.microsoft.com/office/powerpoint/2010/main" val="38739384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50" presetClass="entr" presetSubtype="0" decel="100000" fill="hold" nodeType="withEffect">
                                  <p:stCondLst>
                                    <p:cond delay="0"/>
                                  </p:stCondLst>
                                  <p:childTnLst>
                                    <p:set>
                                      <p:cBhvr>
                                        <p:cTn id="19" dur="1" fill="hold">
                                          <p:stCondLst>
                                            <p:cond delay="0"/>
                                          </p:stCondLst>
                                        </p:cTn>
                                        <p:tgtEl>
                                          <p:spTgt spid="5960"/>
                                        </p:tgtEl>
                                        <p:attrNameLst>
                                          <p:attrName>style.visibility</p:attrName>
                                        </p:attrNameLst>
                                      </p:cBhvr>
                                      <p:to>
                                        <p:strVal val="visible"/>
                                      </p:to>
                                    </p:set>
                                    <p:anim calcmode="lin" valueType="num">
                                      <p:cBhvr>
                                        <p:cTn id="20" dur="500" fill="hold"/>
                                        <p:tgtEl>
                                          <p:spTgt spid="5960"/>
                                        </p:tgtEl>
                                        <p:attrNameLst>
                                          <p:attrName>ppt_w</p:attrName>
                                        </p:attrNameLst>
                                      </p:cBhvr>
                                      <p:tavLst>
                                        <p:tav tm="0">
                                          <p:val>
                                            <p:strVal val="#ppt_w+.3"/>
                                          </p:val>
                                        </p:tav>
                                        <p:tav tm="100000">
                                          <p:val>
                                            <p:strVal val="#ppt_w"/>
                                          </p:val>
                                        </p:tav>
                                      </p:tavLst>
                                    </p:anim>
                                    <p:anim calcmode="lin" valueType="num">
                                      <p:cBhvr>
                                        <p:cTn id="21" dur="500" fill="hold"/>
                                        <p:tgtEl>
                                          <p:spTgt spid="5960"/>
                                        </p:tgtEl>
                                        <p:attrNameLst>
                                          <p:attrName>ppt_h</p:attrName>
                                        </p:attrNameLst>
                                      </p:cBhvr>
                                      <p:tavLst>
                                        <p:tav tm="0">
                                          <p:val>
                                            <p:strVal val="#ppt_h"/>
                                          </p:val>
                                        </p:tav>
                                        <p:tav tm="100000">
                                          <p:val>
                                            <p:strVal val="#ppt_h"/>
                                          </p:val>
                                        </p:tav>
                                      </p:tavLst>
                                    </p:anim>
                                    <p:animEffect transition="in" filter="fade">
                                      <p:cBhvr>
                                        <p:cTn id="22" dur="500"/>
                                        <p:tgtEl>
                                          <p:spTgt spid="5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1AFEC81-D66F-4E7C-A9FF-2DD68290A6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54115" y="1581013"/>
            <a:ext cx="7755549" cy="2361565"/>
          </a:xfrm>
          <a:prstGeom prst="rect">
            <a:avLst/>
          </a:prstGeom>
          <a:effectLst>
            <a:outerShdw blurRad="50800" dist="38100" dir="2700000" algn="tl" rotWithShape="0">
              <a:prstClr val="black">
                <a:alpha val="40000"/>
              </a:prstClr>
            </a:outerShdw>
          </a:effectLst>
        </p:spPr>
      </p:pic>
      <p:sp>
        <p:nvSpPr>
          <p:cNvPr id="8" name="文本框 7">
            <a:extLst>
              <a:ext uri="{FF2B5EF4-FFF2-40B4-BE49-F238E27FC236}">
                <a16:creationId xmlns:a16="http://schemas.microsoft.com/office/drawing/2014/main" id="{77C2FFDF-A7B4-4F14-B62D-E83966D7A818}"/>
              </a:ext>
            </a:extLst>
          </p:cNvPr>
          <p:cNvSpPr txBox="1"/>
          <p:nvPr/>
        </p:nvSpPr>
        <p:spPr>
          <a:xfrm>
            <a:off x="2733357" y="3942578"/>
            <a:ext cx="6988810" cy="477054"/>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lvl="0" algn="dist" defTabSz="855345">
              <a:defRPr/>
            </a:pPr>
            <a:r>
              <a:rPr lang="zh-CN" altLang="en-US" sz="2500" dirty="0">
                <a:solidFill>
                  <a:srgbClr val="110907"/>
                </a:solidFill>
                <a:effectLst/>
                <a:latin typeface="方正大标宋简体" panose="02010601030101010101" charset="-122"/>
                <a:ea typeface="方正大标宋简体" panose="02010601030101010101" charset="-122"/>
              </a:rPr>
              <a:t>严以修身、用权、律己；谋事、创业、做人要实</a:t>
            </a:r>
            <a:endParaRPr kumimoji="0" lang="zh-CN" altLang="en-US" sz="2500" b="1"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sp>
        <p:nvSpPr>
          <p:cNvPr id="9" name="PA_文本框 2">
            <a:extLst>
              <a:ext uri="{FF2B5EF4-FFF2-40B4-BE49-F238E27FC236}">
                <a16:creationId xmlns:a16="http://schemas.microsoft.com/office/drawing/2014/main" id="{22394C5D-A23C-4C92-9610-96298BE6B69F}"/>
              </a:ext>
            </a:extLst>
          </p:cNvPr>
          <p:cNvSpPr txBox="1"/>
          <p:nvPr>
            <p:custDataLst>
              <p:tags r:id="rId1"/>
            </p:custDataLst>
          </p:nvPr>
        </p:nvSpPr>
        <p:spPr>
          <a:xfrm>
            <a:off x="4309110" y="4431528"/>
            <a:ext cx="3837305" cy="32194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110907"/>
                </a:solidFill>
                <a:effectLst/>
                <a:uLnTx/>
                <a:uFillTx/>
                <a:latin typeface="Calibri"/>
                <a:ea typeface="微软雅黑" panose="020B0503020204020204" charset="-122"/>
                <a:cs typeface="+mn-cs"/>
                <a:sym typeface="Arial" panose="020B0604020202020204" pitchFamily="34" charset="0"/>
              </a:rPr>
              <a:t>【兴廉政之风  树浩然正气】</a:t>
            </a:r>
          </a:p>
        </p:txBody>
      </p:sp>
      <p:sp>
        <p:nvSpPr>
          <p:cNvPr id="10" name="文本框 9">
            <a:extLst>
              <a:ext uri="{FF2B5EF4-FFF2-40B4-BE49-F238E27FC236}">
                <a16:creationId xmlns:a16="http://schemas.microsoft.com/office/drawing/2014/main" id="{A55799F5-03D4-4620-8F1E-9B9C7CA6016F}"/>
              </a:ext>
            </a:extLst>
          </p:cNvPr>
          <p:cNvSpPr txBox="1"/>
          <p:nvPr/>
        </p:nvSpPr>
        <p:spPr>
          <a:xfrm>
            <a:off x="5127625" y="4697593"/>
            <a:ext cx="2200275" cy="349519"/>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marL="0" marR="0" lvl="0" indent="0" algn="ctr" defTabSz="855345" rtl="0" eaLnBrk="1" fontAlgn="auto" latinLnBrk="0" hangingPunct="1">
              <a:lnSpc>
                <a:spcPct val="12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rPr>
              <a:t>汇报人：</a:t>
            </a:r>
            <a:r>
              <a:rPr lang="zh-CN" altLang="en-US" sz="1500" b="0" dirty="0">
                <a:solidFill>
                  <a:srgbClr val="110907"/>
                </a:solidFill>
                <a:effectLst/>
                <a:latin typeface="方正大标宋简体" panose="02010601030101010101" charset="-122"/>
                <a:ea typeface="方正大标宋简体" panose="02010601030101010101" charset="-122"/>
              </a:rPr>
              <a:t>包小图</a:t>
            </a:r>
            <a:endParaRPr kumimoji="0" lang="zh-CN" altLang="en-US" sz="15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pic>
        <p:nvPicPr>
          <p:cNvPr id="15" name="图片 14" descr="7">
            <a:extLst>
              <a:ext uri="{FF2B5EF4-FFF2-40B4-BE49-F238E27FC236}">
                <a16:creationId xmlns:a16="http://schemas.microsoft.com/office/drawing/2014/main" id="{0AA8289C-2828-45B6-98E0-D350C3D6456C}"/>
              </a:ext>
            </a:extLst>
          </p:cNvPr>
          <p:cNvPicPr>
            <a:picLocks noChangeAspect="1"/>
          </p:cNvPicPr>
          <p:nvPr/>
        </p:nvPicPr>
        <p:blipFill rotWithShape="1">
          <a:blip r:embed="rId6"/>
          <a:srcRect l="6628"/>
          <a:stretch/>
        </p:blipFill>
        <p:spPr>
          <a:xfrm flipH="1">
            <a:off x="10101398" y="3978275"/>
            <a:ext cx="2090602" cy="2879725"/>
          </a:xfrm>
          <a:prstGeom prst="rect">
            <a:avLst/>
          </a:prstGeom>
        </p:spPr>
      </p:pic>
    </p:spTree>
    <p:extLst>
      <p:ext uri="{BB962C8B-B14F-4D97-AF65-F5344CB8AC3E}">
        <p14:creationId xmlns:p14="http://schemas.microsoft.com/office/powerpoint/2010/main" val="2060979503"/>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50" presetClass="entr" presetSubtype="0" decel="10000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strVal val="#ppt_w+.3"/>
                                          </p:val>
                                        </p:tav>
                                        <p:tav tm="100000">
                                          <p:val>
                                            <p:strVal val="#ppt_w"/>
                                          </p:val>
                                        </p:tav>
                                      </p:tavLst>
                                    </p:anim>
                                    <p:anim calcmode="lin" valueType="num">
                                      <p:cBhvr>
                                        <p:cTn id="31" dur="1000" fill="hold"/>
                                        <p:tgtEl>
                                          <p:spTgt spid="15"/>
                                        </p:tgtEl>
                                        <p:attrNameLst>
                                          <p:attrName>ppt_h</p:attrName>
                                        </p:attrNameLst>
                                      </p:cBhvr>
                                      <p:tavLst>
                                        <p:tav tm="0">
                                          <p:val>
                                            <p:strVal val="#ppt_h"/>
                                          </p:val>
                                        </p:tav>
                                        <p:tav tm="100000">
                                          <p:val>
                                            <p:strVal val="#ppt_h"/>
                                          </p:val>
                                        </p:tav>
                                      </p:tavLst>
                                    </p:anim>
                                    <p:animEffect transition="in" filter="fade">
                                      <p:cBhvr>
                                        <p:cTn id="3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a16="http://schemas.microsoft.com/office/drawing/2014/main" id="{C245A4C0-DCCE-4393-B514-2ECEF821F472}"/>
              </a:ext>
            </a:extLst>
          </p:cNvPr>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52" name="文本框 51">
            <a:extLst>
              <a:ext uri="{FF2B5EF4-FFF2-40B4-BE49-F238E27FC236}">
                <a16:creationId xmlns:a16="http://schemas.microsoft.com/office/drawing/2014/main" id="{A9631BF8-DB95-4CB1-9B4C-B0AB9197DFC2}"/>
              </a:ext>
            </a:extLst>
          </p:cNvPr>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chemeClr val="tx1"/>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chemeClr val="tx1"/>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chemeClr val="tx1"/>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chemeClr val="tx1"/>
              </a:solidFill>
              <a:effectLst/>
              <a:uLnTx/>
              <a:uFillTx/>
              <a:latin typeface="Calibri"/>
              <a:ea typeface="等线" panose="02010600030101010101" pitchFamily="2" charset="-122"/>
              <a:cs typeface="+mn-cs"/>
            </a:endParaRPr>
          </a:p>
        </p:txBody>
      </p:sp>
      <p:grpSp>
        <p:nvGrpSpPr>
          <p:cNvPr id="53" name="组合 52">
            <a:extLst>
              <a:ext uri="{FF2B5EF4-FFF2-40B4-BE49-F238E27FC236}">
                <a16:creationId xmlns:a16="http://schemas.microsoft.com/office/drawing/2014/main" id="{1DE34274-8411-40E6-A9EF-518776ECB1A1}"/>
              </a:ext>
            </a:extLst>
          </p:cNvPr>
          <p:cNvGrpSpPr/>
          <p:nvPr/>
        </p:nvGrpSpPr>
        <p:grpSpPr>
          <a:xfrm>
            <a:off x="9313097" y="4984409"/>
            <a:ext cx="1364139" cy="369332"/>
            <a:chOff x="8158550" y="5010841"/>
            <a:chExt cx="1364139" cy="369332"/>
          </a:xfrm>
          <a:effectLst/>
        </p:grpSpPr>
        <p:sp>
          <p:nvSpPr>
            <p:cNvPr id="54" name="矩形: 圆角 53">
              <a:extLst>
                <a:ext uri="{FF2B5EF4-FFF2-40B4-BE49-F238E27FC236}">
                  <a16:creationId xmlns:a16="http://schemas.microsoft.com/office/drawing/2014/main" id="{267DBBED-AA3F-4C28-BED7-F5A254EB2632}"/>
                </a:ext>
              </a:extLst>
            </p:cNvPr>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highlight>
                  <a:srgbClr val="FFFF00"/>
                </a:highlight>
                <a:uLnTx/>
                <a:uFillTx/>
                <a:latin typeface="Calibri"/>
                <a:ea typeface="等线" panose="02010600030101010101" pitchFamily="2" charset="-122"/>
                <a:cs typeface="+mn-cs"/>
              </a:endParaRPr>
            </a:p>
          </p:txBody>
        </p:sp>
        <p:sp>
          <p:nvSpPr>
            <p:cNvPr id="55" name="文本框 54">
              <a:extLst>
                <a:ext uri="{FF2B5EF4-FFF2-40B4-BE49-F238E27FC236}">
                  <a16:creationId xmlns:a16="http://schemas.microsoft.com/office/drawing/2014/main" id="{48592B45-BB51-483F-B56E-895BC9FEFBD7}"/>
                </a:ext>
              </a:extLst>
            </p:cNvPr>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14824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一、十八大以来反腐败斗争始终保持高压态势</a:t>
            </a:r>
          </a:p>
        </p:txBody>
      </p:sp>
      <p:sp>
        <p:nvSpPr>
          <p:cNvPr id="15365" name="矩形 10"/>
          <p:cNvSpPr/>
          <p:nvPr/>
        </p:nvSpPr>
        <p:spPr>
          <a:xfrm>
            <a:off x="1481455" y="3240405"/>
            <a:ext cx="9228455" cy="1106805"/>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solidFill>
                <a:latin typeface="楷体" panose="02010609060101010101" pitchFamily="49" charset="-122"/>
                <a:ea typeface="楷体" panose="02010609060101010101" pitchFamily="49" charset="-122"/>
              </a:rPr>
              <a:t>全党必须增强忧患意识、风险意识、责任意识，既要坚定果断刹风整纪，坚决遏制腐败现象蔓延势头；又要树立长期作战思想，逐步铲除滋生腐败的土壤和条件，不断以反腐倡廉实际成效推进廉洁政治建设。</a:t>
            </a:r>
          </a:p>
        </p:txBody>
      </p:sp>
      <p:sp>
        <p:nvSpPr>
          <p:cNvPr id="15368" name="矩形 17"/>
          <p:cNvSpPr/>
          <p:nvPr/>
        </p:nvSpPr>
        <p:spPr>
          <a:xfrm>
            <a:off x="1481455" y="1534478"/>
            <a:ext cx="9351963" cy="1198880"/>
          </a:xfrm>
          <a:prstGeom prst="rect">
            <a:avLst/>
          </a:prstGeom>
          <a:noFill/>
          <a:ln w="9525">
            <a:noFill/>
          </a:ln>
        </p:spPr>
        <p:txBody>
          <a:bodyPr>
            <a:spAutoFit/>
          </a:bodyPr>
          <a:lstStyle/>
          <a:p>
            <a:pPr algn="l" eaLnBrk="1" hangingPunct="1">
              <a:lnSpc>
                <a:spcPct val="120000"/>
              </a:lnSpc>
            </a:pPr>
            <a:r>
              <a:rPr lang="zh-CN" altLang="en-US" sz="2000" b="1" dirty="0">
                <a:solidFill>
                  <a:schemeClr val="tx1"/>
                </a:solidFill>
                <a:latin typeface="楷体" panose="02010609060101010101" pitchFamily="49" charset="-122"/>
                <a:ea typeface="楷体" panose="02010609060101010101" pitchFamily="49" charset="-122"/>
              </a:rPr>
              <a:t>党的十八大报告提出：</a:t>
            </a:r>
            <a:r>
              <a:rPr lang="zh-CN" altLang="en-US" sz="2000" dirty="0">
                <a:solidFill>
                  <a:schemeClr val="tx1"/>
                </a:solidFill>
                <a:latin typeface="楷体" panose="02010609060101010101" pitchFamily="49" charset="-122"/>
                <a:ea typeface="楷体" panose="02010609060101010101" pitchFamily="49" charset="-122"/>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15369" name="矩形 24"/>
          <p:cNvSpPr/>
          <p:nvPr/>
        </p:nvSpPr>
        <p:spPr>
          <a:xfrm>
            <a:off x="1481455" y="2840990"/>
            <a:ext cx="9229090" cy="368300"/>
          </a:xfrm>
          <a:prstGeom prst="rect">
            <a:avLst/>
          </a:prstGeom>
          <a:noFill/>
          <a:ln w="9525">
            <a:noFill/>
          </a:ln>
        </p:spPr>
        <p:txBody>
          <a:bodyPr wrap="square">
            <a:spAutoFit/>
          </a:bodyPr>
          <a:lstStyle/>
          <a:p>
            <a:pPr algn="l" eaLnBrk="1" hangingPunct="1"/>
            <a:r>
              <a:rPr lang="zh-CN" altLang="en-US" dirty="0">
                <a:solidFill>
                  <a:schemeClr val="tx1"/>
                </a:solidFill>
                <a:latin typeface="楷体" panose="02010609060101010101" pitchFamily="49" charset="-122"/>
                <a:ea typeface="楷体" panose="02010609060101010101" pitchFamily="49" charset="-122"/>
              </a:rPr>
              <a:t>习近平在</a:t>
            </a:r>
            <a:r>
              <a:rPr lang="en-US" altLang="zh-CN" dirty="0">
                <a:solidFill>
                  <a:schemeClr val="tx1"/>
                </a:solidFill>
                <a:latin typeface="楷体" panose="02010609060101010101" pitchFamily="49" charset="-122"/>
                <a:ea typeface="楷体" panose="02010609060101010101" pitchFamily="49" charset="-122"/>
              </a:rPr>
              <a:t>2012</a:t>
            </a:r>
            <a:r>
              <a:rPr lang="zh-CN" altLang="en-US" dirty="0">
                <a:solidFill>
                  <a:schemeClr val="tx1"/>
                </a:solidFill>
                <a:latin typeface="楷体" panose="02010609060101010101" pitchFamily="49" charset="-122"/>
                <a:ea typeface="楷体" panose="02010609060101010101" pitchFamily="49" charset="-122"/>
              </a:rPr>
              <a:t>年</a:t>
            </a:r>
            <a:r>
              <a:rPr lang="en-US" altLang="zh-CN" dirty="0">
                <a:solidFill>
                  <a:schemeClr val="tx1"/>
                </a:solidFill>
                <a:latin typeface="楷体" panose="02010609060101010101" pitchFamily="49" charset="-122"/>
                <a:ea typeface="楷体" panose="02010609060101010101" pitchFamily="49" charset="-122"/>
              </a:rPr>
              <a:t>12</a:t>
            </a:r>
            <a:r>
              <a:rPr lang="zh-CN" altLang="en-US" dirty="0">
                <a:solidFill>
                  <a:schemeClr val="tx1"/>
                </a:solidFill>
                <a:latin typeface="楷体" panose="02010609060101010101" pitchFamily="49" charset="-122"/>
                <a:ea typeface="楷体" panose="02010609060101010101" pitchFamily="49" charset="-122"/>
              </a:rPr>
              <a:t>月政治局会议听取中央纪律检查委员会工作汇报时说：</a:t>
            </a:r>
          </a:p>
        </p:txBody>
      </p:sp>
    </p:spTree>
    <p:extLst>
      <p:ext uri="{BB962C8B-B14F-4D97-AF65-F5344CB8AC3E}">
        <p14:creationId xmlns:p14="http://schemas.microsoft.com/office/powerpoint/2010/main" val="7713948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up)">
                                      <p:cBhvr>
                                        <p:cTn id="7" dur="500"/>
                                        <p:tgtEl>
                                          <p:spTgt spid="1536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369"/>
                                        </p:tgtEl>
                                        <p:attrNameLst>
                                          <p:attrName>style.visibility</p:attrName>
                                        </p:attrNameLst>
                                      </p:cBhvr>
                                      <p:to>
                                        <p:strVal val="visible"/>
                                      </p:to>
                                    </p:set>
                                    <p:animEffect transition="in" filter="wipe(up)">
                                      <p:cBhvr>
                                        <p:cTn id="10" dur="500"/>
                                        <p:tgtEl>
                                          <p:spTgt spid="1536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5365"/>
                                        </p:tgtEl>
                                        <p:attrNameLst>
                                          <p:attrName>style.visibility</p:attrName>
                                        </p:attrNameLst>
                                      </p:cBhvr>
                                      <p:to>
                                        <p:strVal val="visible"/>
                                      </p:to>
                                    </p:set>
                                    <p:animEffect transition="in" filter="wipe(up)">
                                      <p:cBhvr>
                                        <p:cTn id="13"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153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一、十八大以来反腐败斗争始终保持高压态势</a:t>
            </a:r>
          </a:p>
        </p:txBody>
      </p:sp>
      <p:sp>
        <p:nvSpPr>
          <p:cNvPr id="45" name="矩形 44"/>
          <p:cNvSpPr/>
          <p:nvPr/>
        </p:nvSpPr>
        <p:spPr>
          <a:xfrm rot="153902">
            <a:off x="1721485" y="1303020"/>
            <a:ext cx="3220085" cy="4121150"/>
          </a:xfrm>
          <a:prstGeom prst="rect">
            <a:avLst/>
          </a:prstGeom>
          <a:gradFill>
            <a:gsLst>
              <a:gs pos="0">
                <a:srgbClr val="14CD68"/>
              </a:gs>
              <a:gs pos="100000">
                <a:srgbClr val="0B6E38"/>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46" name="矩形 45"/>
          <p:cNvSpPr/>
          <p:nvPr/>
        </p:nvSpPr>
        <p:spPr>
          <a:xfrm>
            <a:off x="1795780" y="1431290"/>
            <a:ext cx="3105785" cy="4003040"/>
          </a:xfrm>
          <a:prstGeom prst="rect">
            <a:avLst/>
          </a:prstGeom>
          <a:solidFill>
            <a:srgbClr val="FFFFFF"/>
          </a:solidFill>
          <a:ln w="25400" cap="flat" cmpd="sng" algn="ctr">
            <a:solidFill>
              <a:schemeClr val="accent6">
                <a:lumMod val="50000"/>
              </a:schemeClr>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5" name="矩形 4"/>
          <p:cNvSpPr/>
          <p:nvPr/>
        </p:nvSpPr>
        <p:spPr>
          <a:xfrm rot="153902">
            <a:off x="7308215" y="1372235"/>
            <a:ext cx="3220085" cy="4121150"/>
          </a:xfrm>
          <a:prstGeom prst="rect">
            <a:avLst/>
          </a:prstGeom>
          <a:gradFill>
            <a:gsLst>
              <a:gs pos="0">
                <a:srgbClr val="14CD68"/>
              </a:gs>
              <a:gs pos="100000">
                <a:srgbClr val="0B6E38"/>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6" name="矩形 5"/>
          <p:cNvSpPr/>
          <p:nvPr/>
        </p:nvSpPr>
        <p:spPr>
          <a:xfrm>
            <a:off x="7369810" y="1496695"/>
            <a:ext cx="3105785" cy="4003040"/>
          </a:xfrm>
          <a:prstGeom prst="rect">
            <a:avLst/>
          </a:prstGeom>
          <a:solidFill>
            <a:srgbClr val="FFFFFF"/>
          </a:solidFill>
          <a:ln w="25400" cap="flat" cmpd="sng" algn="ctr">
            <a:solidFill>
              <a:schemeClr val="accent6">
                <a:lumMod val="50000"/>
              </a:schemeClr>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49" name="矩形 48"/>
          <p:cNvSpPr/>
          <p:nvPr/>
        </p:nvSpPr>
        <p:spPr>
          <a:xfrm>
            <a:off x="1783080" y="2284095"/>
            <a:ext cx="3118485" cy="259969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1、更加科学有效地防治腐败</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2、有腐必反、有贪必肃</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3、坚持“老虎”、“苍蝇”一起打</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4、把权力关进制度的笼子里</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5、决不允许“上有政策、下有对策”</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6、工作作风上的问题绝对不是小事</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7、坚决反对讲排场比阔气</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8、要以踏石留印、抓铁有痕的劲头抓作风</a:t>
            </a:r>
          </a:p>
        </p:txBody>
      </p:sp>
      <p:sp>
        <p:nvSpPr>
          <p:cNvPr id="17416" name="矩形 10"/>
          <p:cNvSpPr/>
          <p:nvPr/>
        </p:nvSpPr>
        <p:spPr>
          <a:xfrm>
            <a:off x="1927225" y="1887855"/>
            <a:ext cx="2807970" cy="368300"/>
          </a:xfrm>
          <a:prstGeom prst="rect">
            <a:avLst/>
          </a:prstGeom>
          <a:gradFill>
            <a:gsLst>
              <a:gs pos="0">
                <a:srgbClr val="14CD68"/>
              </a:gs>
              <a:gs pos="100000">
                <a:srgbClr val="0B6E38"/>
              </a:gs>
            </a:gsLst>
            <a:lin ang="5400000" scaled="0"/>
          </a:gradFill>
          <a:ln w="9525">
            <a:noFill/>
          </a:ln>
        </p:spPr>
        <p:txBody>
          <a:bodyPr wrap="square">
            <a:spAutoFit/>
          </a:bodyPr>
          <a:lstStyle/>
          <a:p>
            <a:pPr algn="ctr" eaLnBrk="1" hangingPunct="1"/>
            <a:r>
              <a:rPr b="1" dirty="0">
                <a:solidFill>
                  <a:schemeClr val="bg1"/>
                </a:solidFill>
                <a:latin typeface="楷体" panose="02010609060101010101" pitchFamily="49" charset="-122"/>
                <a:ea typeface="楷体" panose="02010609060101010101" pitchFamily="49" charset="-122"/>
              </a:rPr>
              <a:t>党中央对反腐提出的要求：</a:t>
            </a:r>
          </a:p>
        </p:txBody>
      </p:sp>
      <p:sp>
        <p:nvSpPr>
          <p:cNvPr id="7" name="矩形 6"/>
          <p:cNvSpPr/>
          <p:nvPr/>
        </p:nvSpPr>
        <p:spPr>
          <a:xfrm>
            <a:off x="7561580" y="2440940"/>
            <a:ext cx="2637790" cy="228600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sp>
        <p:nvSpPr>
          <p:cNvPr id="8" name="矩形 10"/>
          <p:cNvSpPr/>
          <p:nvPr/>
        </p:nvSpPr>
        <p:spPr>
          <a:xfrm>
            <a:off x="7519035" y="1887855"/>
            <a:ext cx="2807970" cy="368300"/>
          </a:xfrm>
          <a:prstGeom prst="rect">
            <a:avLst/>
          </a:prstGeom>
          <a:gradFill>
            <a:gsLst>
              <a:gs pos="0">
                <a:srgbClr val="14CD68"/>
              </a:gs>
              <a:gs pos="100000">
                <a:srgbClr val="0B6E38"/>
              </a:gs>
            </a:gsLst>
            <a:lin ang="5400000" scaled="0"/>
          </a:gradFill>
          <a:ln w="9525">
            <a:noFill/>
          </a:ln>
        </p:spPr>
        <p:txBody>
          <a:bodyPr wrap="square">
            <a:spAutoFit/>
          </a:bodyPr>
          <a:lstStyle/>
          <a:p>
            <a:pPr algn="ctr" eaLnBrk="1" hangingPunct="1"/>
            <a:r>
              <a:rPr b="1" dirty="0">
                <a:solidFill>
                  <a:schemeClr val="bg1"/>
                </a:solidFill>
                <a:latin typeface="楷体" panose="02010609060101010101" pitchFamily="49" charset="-122"/>
                <a:ea typeface="楷体" panose="02010609060101010101" pitchFamily="49" charset="-122"/>
              </a:rPr>
              <a:t>党中央对反腐提出的要求：</a:t>
            </a:r>
          </a:p>
        </p:txBody>
      </p:sp>
      <p:pic>
        <p:nvPicPr>
          <p:cNvPr id="9" name="图片 8" descr="E:\素材\中国风素材\e96c82cb90c8309f3935b6c4202a9d37.pnge96c82cb90c8309f3935b6c4202a9d37"/>
          <p:cNvPicPr>
            <a:picLocks noChangeAspect="1"/>
          </p:cNvPicPr>
          <p:nvPr/>
        </p:nvPicPr>
        <p:blipFill>
          <a:blip r:embed="rId3"/>
          <a:srcRect/>
          <a:stretch>
            <a:fillRect/>
          </a:stretch>
        </p:blipFill>
        <p:spPr>
          <a:xfrm>
            <a:off x="4975860" y="876935"/>
            <a:ext cx="2338705" cy="5991225"/>
          </a:xfrm>
          <a:prstGeom prst="rect">
            <a:avLst/>
          </a:prstGeom>
        </p:spPr>
      </p:pic>
    </p:spTree>
    <p:extLst>
      <p:ext uri="{BB962C8B-B14F-4D97-AF65-F5344CB8AC3E}">
        <p14:creationId xmlns:p14="http://schemas.microsoft.com/office/powerpoint/2010/main" val="41754828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一、十八大以来反腐败斗争始终保持高压态势</a:t>
            </a:r>
          </a:p>
        </p:txBody>
      </p:sp>
      <p:sp>
        <p:nvSpPr>
          <p:cNvPr id="19461" name="矩形 7"/>
          <p:cNvSpPr/>
          <p:nvPr/>
        </p:nvSpPr>
        <p:spPr>
          <a:xfrm>
            <a:off x="1421765" y="1381125"/>
            <a:ext cx="582930" cy="3496945"/>
          </a:xfrm>
          <a:prstGeom prst="rect">
            <a:avLst/>
          </a:prstGeom>
          <a:noFill/>
          <a:ln w="9525">
            <a:noFill/>
          </a:ln>
        </p:spPr>
        <p:txBody>
          <a:bodyPr vert="eaVert" wrap="square">
            <a:spAutoFit/>
          </a:bodyPr>
          <a:lstStyle/>
          <a:p>
            <a:pPr algn="dist" eaLnBrk="1" hangingPunct="1"/>
            <a:r>
              <a:rPr lang="zh-CN" altLang="en-US" sz="2600" b="1" dirty="0">
                <a:solidFill>
                  <a:schemeClr val="tx1"/>
                </a:solidFill>
                <a:latin typeface="楷体" panose="02010609060101010101" pitchFamily="49" charset="-122"/>
                <a:ea typeface="楷体" panose="02010609060101010101" pitchFamily="49" charset="-122"/>
              </a:rPr>
              <a:t>反腐败的发展趋势</a:t>
            </a:r>
          </a:p>
        </p:txBody>
      </p:sp>
      <p:sp>
        <p:nvSpPr>
          <p:cNvPr id="5" name="矩形 4"/>
          <p:cNvSpPr/>
          <p:nvPr/>
        </p:nvSpPr>
        <p:spPr>
          <a:xfrm>
            <a:off x="4468495" y="117411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6" name="矩形 5"/>
          <p:cNvSpPr/>
          <p:nvPr/>
        </p:nvSpPr>
        <p:spPr>
          <a:xfrm>
            <a:off x="5300366" y="960141"/>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态度方面</a:t>
            </a:r>
          </a:p>
        </p:txBody>
      </p:sp>
      <p:sp>
        <p:nvSpPr>
          <p:cNvPr id="7" name="六边形 6"/>
          <p:cNvSpPr/>
          <p:nvPr/>
        </p:nvSpPr>
        <p:spPr>
          <a:xfrm>
            <a:off x="1982041" y="2592357"/>
            <a:ext cx="1587419" cy="1367891"/>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3200" b="1" dirty="0">
                <a:latin typeface="楷体" panose="02010609060101010101" pitchFamily="49" charset="-122"/>
                <a:ea typeface="楷体" panose="02010609060101010101" pitchFamily="49" charset="-122"/>
              </a:rPr>
              <a:t>三个方面</a:t>
            </a:r>
          </a:p>
        </p:txBody>
      </p:sp>
      <p:cxnSp>
        <p:nvCxnSpPr>
          <p:cNvPr id="8" name="直接箭头连接符 7"/>
          <p:cNvCxnSpPr>
            <a:stCxn id="7" idx="5"/>
          </p:cNvCxnSpPr>
          <p:nvPr/>
        </p:nvCxnSpPr>
        <p:spPr>
          <a:xfrm flipV="1">
            <a:off x="3227979" y="1656432"/>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7" idx="0"/>
          </p:cNvCxnSpPr>
          <p:nvPr/>
        </p:nvCxnSpPr>
        <p:spPr>
          <a:xfrm>
            <a:off x="3569461" y="3275668"/>
            <a:ext cx="89886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7" idx="1"/>
          </p:cNvCxnSpPr>
          <p:nvPr/>
        </p:nvCxnSpPr>
        <p:spPr>
          <a:xfrm>
            <a:off x="3227979" y="3959613"/>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1" name="TextBox 9"/>
          <p:cNvSpPr txBox="1"/>
          <p:nvPr/>
        </p:nvSpPr>
        <p:spPr>
          <a:xfrm>
            <a:off x="4684395" y="1464310"/>
            <a:ext cx="5640705" cy="705485"/>
          </a:xfrm>
          <a:prstGeom prst="rect">
            <a:avLst/>
          </a:prstGeom>
          <a:noFill/>
        </p:spPr>
        <p:txBody>
          <a:bodyPr wrap="square" lIns="91433" tIns="45716" rIns="91433" bIns="45716" rtlCol="0">
            <a:spAutoFit/>
          </a:bodyPr>
          <a:lstStyle/>
          <a:p>
            <a:pPr>
              <a:lnSpc>
                <a:spcPct val="100000"/>
              </a:lnSpc>
            </a:pPr>
            <a:r>
              <a:rPr lang="zh-CN" altLang="en-US" sz="2000" dirty="0">
                <a:solidFill>
                  <a:schemeClr val="tx1"/>
                </a:solidFill>
                <a:latin typeface="楷体" panose="02010609060101010101" pitchFamily="49" charset="-122"/>
                <a:ea typeface="楷体" panose="02010609060101010101" pitchFamily="49" charset="-122"/>
              </a:rPr>
              <a:t>十八大以来，我国中央领导人密集发声反腐，态度坚决。</a:t>
            </a:r>
          </a:p>
        </p:txBody>
      </p:sp>
      <p:sp>
        <p:nvSpPr>
          <p:cNvPr id="12" name="矩形 11"/>
          <p:cNvSpPr/>
          <p:nvPr/>
        </p:nvSpPr>
        <p:spPr>
          <a:xfrm>
            <a:off x="4468495" y="280606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latin typeface="楷体" panose="02010609060101010101" pitchFamily="49" charset="-122"/>
              <a:ea typeface="楷体" panose="02010609060101010101" pitchFamily="49" charset="-122"/>
            </a:endParaRPr>
          </a:p>
        </p:txBody>
      </p:sp>
      <p:sp>
        <p:nvSpPr>
          <p:cNvPr id="13" name="矩形 12"/>
          <p:cNvSpPr/>
          <p:nvPr/>
        </p:nvSpPr>
        <p:spPr>
          <a:xfrm>
            <a:off x="5300366" y="2592358"/>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本质方面</a:t>
            </a:r>
          </a:p>
        </p:txBody>
      </p:sp>
      <p:sp>
        <p:nvSpPr>
          <p:cNvPr id="14" name="TextBox 12"/>
          <p:cNvSpPr txBox="1"/>
          <p:nvPr/>
        </p:nvSpPr>
        <p:spPr>
          <a:xfrm>
            <a:off x="4684395" y="3096260"/>
            <a:ext cx="5640705" cy="705485"/>
          </a:xfrm>
          <a:prstGeom prst="rect">
            <a:avLst/>
          </a:prstGeom>
          <a:noFill/>
        </p:spPr>
        <p:txBody>
          <a:bodyPr wrap="square" lIns="91433" tIns="45716" rIns="91433" bIns="45716" rtlCol="0">
            <a:spAutoFit/>
          </a:bodyPr>
          <a:lstStyle/>
          <a:p>
            <a:pPr>
              <a:lnSpc>
                <a:spcPct val="100000"/>
              </a:lnSpc>
            </a:pPr>
            <a:r>
              <a:rPr lang="zh-CN" altLang="en-US" sz="2000">
                <a:solidFill>
                  <a:schemeClr val="tx1"/>
                </a:solidFill>
                <a:latin typeface="楷体" panose="02010609060101010101" pitchFamily="49" charset="-122"/>
                <a:ea typeface="楷体" panose="02010609060101010101" pitchFamily="49" charset="-122"/>
              </a:rPr>
              <a:t>消极腐败现象同我们党的性质和宗旨是水火不容的</a:t>
            </a:r>
          </a:p>
        </p:txBody>
      </p:sp>
      <p:sp>
        <p:nvSpPr>
          <p:cNvPr id="15" name="矩形 14"/>
          <p:cNvSpPr/>
          <p:nvPr/>
        </p:nvSpPr>
        <p:spPr>
          <a:xfrm>
            <a:off x="4468495" y="4438015"/>
            <a:ext cx="6362700" cy="13049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latin typeface="楷体" panose="02010609060101010101" pitchFamily="49" charset="-122"/>
              <a:ea typeface="楷体" panose="02010609060101010101" pitchFamily="49" charset="-122"/>
            </a:endParaRPr>
          </a:p>
        </p:txBody>
      </p:sp>
      <p:sp>
        <p:nvSpPr>
          <p:cNvPr id="16" name="矩形 15"/>
          <p:cNvSpPr/>
          <p:nvPr/>
        </p:nvSpPr>
        <p:spPr>
          <a:xfrm>
            <a:off x="5300366" y="4224574"/>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国情方面</a:t>
            </a:r>
          </a:p>
        </p:txBody>
      </p:sp>
      <p:sp>
        <p:nvSpPr>
          <p:cNvPr id="17" name="TextBox 15"/>
          <p:cNvSpPr txBox="1"/>
          <p:nvPr/>
        </p:nvSpPr>
        <p:spPr>
          <a:xfrm>
            <a:off x="4684395" y="4728845"/>
            <a:ext cx="5640705" cy="1013460"/>
          </a:xfrm>
          <a:prstGeom prst="rect">
            <a:avLst/>
          </a:prstGeom>
          <a:noFill/>
        </p:spPr>
        <p:txBody>
          <a:bodyPr wrap="square" lIns="91433" tIns="45716" rIns="91433" bIns="45716" rtlCol="0">
            <a:spAutoFit/>
          </a:bodyPr>
          <a:lstStyle/>
          <a:p>
            <a:pPr>
              <a:lnSpc>
                <a:spcPct val="100000"/>
              </a:lnSpc>
            </a:pPr>
            <a:r>
              <a:rPr lang="zh-CN" altLang="en-US" sz="2000">
                <a:solidFill>
                  <a:schemeClr val="tx1"/>
                </a:solidFill>
                <a:latin typeface="楷体" panose="02010609060101010101" pitchFamily="49" charset="-122"/>
                <a:ea typeface="楷体" panose="02010609060101010101" pitchFamily="49" charset="-122"/>
              </a:rPr>
              <a:t>当前我国还处在经济体制深刻变革、社会结构深刻变动、利益格局深刻调整、思想观念深刻变化这样一个历史时期</a:t>
            </a:r>
          </a:p>
        </p:txBody>
      </p:sp>
    </p:spTree>
    <p:extLst>
      <p:ext uri="{BB962C8B-B14F-4D97-AF65-F5344CB8AC3E}">
        <p14:creationId xmlns:p14="http://schemas.microsoft.com/office/powerpoint/2010/main" val="27444330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0-#ppt_w/2"/>
                                          </p:val>
                                        </p:tav>
                                        <p:tav tm="100000">
                                          <p:val>
                                            <p:strVal val="#ppt_x"/>
                                          </p:val>
                                        </p:tav>
                                      </p:tavLst>
                                    </p:anim>
                                    <p:anim calcmode="lin" valueType="num">
                                      <p:cBhvr additive="base">
                                        <p:cTn id="8" dur="500" fill="hold"/>
                                        <p:tgtEl>
                                          <p:spTgt spid="194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5" grpId="0" animBg="1"/>
      <p:bldP spid="6" grpId="0" bldLvl="0" animBg="1"/>
      <p:bldP spid="7" grpId="0" bldLvl="0" animBg="1"/>
      <p:bldP spid="11" grpId="0"/>
      <p:bldP spid="12" grpId="0" animBg="1"/>
      <p:bldP spid="13" grpId="0" bldLvl="0" animBg="1"/>
      <p:bldP spid="14" grpId="0"/>
      <p:bldP spid="15" grpId="0" animBg="1"/>
      <p:bldP spid="16"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chemeClr val="tx1"/>
                </a:solidFill>
                <a:latin typeface="楷体" panose="02010609060101010101" pitchFamily="49" charset="-122"/>
                <a:ea typeface="楷体" panose="02010609060101010101" pitchFamily="49" charset="-122"/>
              </a:rPr>
              <a:t>二、如何看待当前的反腐斗争新形势</a:t>
            </a:r>
          </a:p>
        </p:txBody>
      </p:sp>
      <p:grpSp>
        <p:nvGrpSpPr>
          <p:cNvPr id="5" name="组合 4"/>
          <p:cNvGrpSpPr/>
          <p:nvPr/>
        </p:nvGrpSpPr>
        <p:grpSpPr>
          <a:xfrm>
            <a:off x="1158240" y="1776730"/>
            <a:ext cx="3159760" cy="1144905"/>
            <a:chOff x="1827008" y="2120901"/>
            <a:chExt cx="2298700" cy="1274087"/>
          </a:xfrm>
        </p:grpSpPr>
        <p:sp>
          <p:nvSpPr>
            <p:cNvPr id="6" name="矩形 5"/>
            <p:cNvSpPr/>
            <p:nvPr/>
          </p:nvSpPr>
          <p:spPr>
            <a:xfrm>
              <a:off x="1827008" y="2120901"/>
              <a:ext cx="2298700" cy="44450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7" name="矩形 6"/>
            <p:cNvSpPr/>
            <p:nvPr/>
          </p:nvSpPr>
          <p:spPr>
            <a:xfrm>
              <a:off x="1827008" y="2565383"/>
              <a:ext cx="2298700" cy="8296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21" name="文本框 29"/>
          <p:cNvSpPr txBox="1"/>
          <p:nvPr/>
        </p:nvSpPr>
        <p:spPr>
          <a:xfrm>
            <a:off x="1903901" y="1748669"/>
            <a:ext cx="1668438" cy="475615"/>
          </a:xfrm>
          <a:prstGeom prst="rect">
            <a:avLst/>
          </a:prstGeom>
          <a:noFill/>
        </p:spPr>
        <p:txBody>
          <a:bodyPr wrap="square" rtlCol="0">
            <a:spAutoFit/>
          </a:bodyPr>
          <a:lstStyle/>
          <a:p>
            <a:pPr algn="ctr"/>
            <a:r>
              <a:rPr lang="zh-CN" altLang="en-US" sz="2500" dirty="0">
                <a:solidFill>
                  <a:schemeClr val="bg1"/>
                </a:solidFill>
                <a:latin typeface="楷体" panose="02010609060101010101" pitchFamily="49" charset="-122"/>
                <a:ea typeface="楷体" panose="02010609060101010101" pitchFamily="49" charset="-122"/>
              </a:rPr>
              <a:t>结论1</a:t>
            </a:r>
          </a:p>
        </p:txBody>
      </p:sp>
      <p:sp>
        <p:nvSpPr>
          <p:cNvPr id="25" name="文本框 33"/>
          <p:cNvSpPr txBox="1"/>
          <p:nvPr/>
        </p:nvSpPr>
        <p:spPr>
          <a:xfrm>
            <a:off x="1369695" y="217614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楷体" panose="02010609060101010101" pitchFamily="49" charset="-122"/>
                <a:ea typeface="楷体" panose="02010609060101010101" pitchFamily="49" charset="-122"/>
              </a:rPr>
              <a:t>反腐败斗争仍是一项长期的艰巨的任务</a:t>
            </a:r>
          </a:p>
        </p:txBody>
      </p:sp>
      <p:grpSp>
        <p:nvGrpSpPr>
          <p:cNvPr id="8" name="组合 7"/>
          <p:cNvGrpSpPr/>
          <p:nvPr/>
        </p:nvGrpSpPr>
        <p:grpSpPr>
          <a:xfrm>
            <a:off x="1157605" y="3483610"/>
            <a:ext cx="3160395" cy="1120140"/>
            <a:chOff x="1827008" y="2132207"/>
            <a:chExt cx="2299162" cy="1246528"/>
          </a:xfrm>
        </p:grpSpPr>
        <p:sp>
          <p:nvSpPr>
            <p:cNvPr id="9" name="矩形 8"/>
            <p:cNvSpPr/>
            <p:nvPr/>
          </p:nvSpPr>
          <p:spPr>
            <a:xfrm>
              <a:off x="1827470" y="2132207"/>
              <a:ext cx="2298700" cy="44450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1827008" y="2565383"/>
              <a:ext cx="2298700" cy="813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11" name="文本框 29"/>
          <p:cNvSpPr txBox="1"/>
          <p:nvPr/>
        </p:nvSpPr>
        <p:spPr>
          <a:xfrm>
            <a:off x="1903266" y="3445389"/>
            <a:ext cx="1668438" cy="475615"/>
          </a:xfrm>
          <a:prstGeom prst="rect">
            <a:avLst/>
          </a:prstGeom>
          <a:noFill/>
        </p:spPr>
        <p:txBody>
          <a:bodyPr wrap="square" rtlCol="0">
            <a:spAutoFit/>
          </a:bodyPr>
          <a:lstStyle/>
          <a:p>
            <a:pPr algn="ctr"/>
            <a:r>
              <a:rPr lang="zh-CN" altLang="en-US" sz="2500" dirty="0">
                <a:solidFill>
                  <a:schemeClr val="bg1"/>
                </a:solidFill>
                <a:latin typeface="楷体" panose="02010609060101010101" pitchFamily="49" charset="-122"/>
                <a:ea typeface="楷体" panose="02010609060101010101" pitchFamily="49" charset="-122"/>
              </a:rPr>
              <a:t>结论2</a:t>
            </a:r>
          </a:p>
        </p:txBody>
      </p:sp>
      <p:sp>
        <p:nvSpPr>
          <p:cNvPr id="12" name="文本框 33"/>
          <p:cNvSpPr txBox="1"/>
          <p:nvPr/>
        </p:nvSpPr>
        <p:spPr>
          <a:xfrm>
            <a:off x="1369060" y="387286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楷体" panose="02010609060101010101" pitchFamily="49" charset="-122"/>
                <a:ea typeface="楷体" panose="02010609060101010101" pitchFamily="49" charset="-122"/>
              </a:rPr>
              <a:t>反腐败斗争关系到党的生死存亡</a:t>
            </a:r>
          </a:p>
        </p:txBody>
      </p:sp>
      <p:sp>
        <p:nvSpPr>
          <p:cNvPr id="21518" name="Freeform 11"/>
          <p:cNvSpPr/>
          <p:nvPr/>
        </p:nvSpPr>
        <p:spPr>
          <a:xfrm rot="10800000">
            <a:off x="4491355" y="1244600"/>
            <a:ext cx="923925" cy="3940175"/>
          </a:xfrm>
          <a:custGeom>
            <a:avLst/>
            <a:gdLst/>
            <a:ahLst/>
            <a:cxnLst>
              <a:cxn ang="0">
                <a:pos x="0" y="57906"/>
              </a:cxn>
              <a:cxn ang="0">
                <a:pos x="0" y="0"/>
              </a:cxn>
              <a:cxn ang="0">
                <a:pos x="199495" y="50138"/>
              </a:cxn>
              <a:cxn ang="0">
                <a:pos x="365154" y="128523"/>
              </a:cxn>
              <a:cxn ang="0">
                <a:pos x="509665" y="259165"/>
              </a:cxn>
              <a:cxn ang="0">
                <a:pos x="608355" y="421585"/>
              </a:cxn>
              <a:cxn ang="0">
                <a:pos x="659110" y="598834"/>
              </a:cxn>
              <a:cxn ang="0">
                <a:pos x="680963" y="805742"/>
              </a:cxn>
              <a:cxn ang="0">
                <a:pos x="656290" y="1059258"/>
              </a:cxn>
              <a:cxn ang="0">
                <a:pos x="603421" y="1293001"/>
              </a:cxn>
              <a:cxn ang="0">
                <a:pos x="583683" y="1536630"/>
              </a:cxn>
              <a:cxn ang="0">
                <a:pos x="612585" y="1766843"/>
              </a:cxn>
              <a:cxn ang="0">
                <a:pos x="677438" y="1897484"/>
              </a:cxn>
              <a:cxn ang="0">
                <a:pos x="782473" y="1987874"/>
              </a:cxn>
              <a:cxn ang="0">
                <a:pos x="876934" y="2040131"/>
              </a:cxn>
              <a:cxn ang="0">
                <a:pos x="995362" y="2062022"/>
              </a:cxn>
              <a:cxn ang="0">
                <a:pos x="995362" y="2174304"/>
              </a:cxn>
              <a:cxn ang="0">
                <a:pos x="814900" y="2234328"/>
              </a:cxn>
              <a:cxn ang="0">
                <a:pos x="704226" y="2324012"/>
              </a:cxn>
              <a:cxn ang="0">
                <a:pos x="620339" y="2477252"/>
              </a:cxn>
              <a:cxn ang="0">
                <a:pos x="582273" y="2686279"/>
              </a:cxn>
              <a:cxn ang="0">
                <a:pos x="599191" y="2960980"/>
              </a:cxn>
              <a:cxn ang="0">
                <a:pos x="623159" y="3143878"/>
              </a:cxn>
              <a:cxn ang="0">
                <a:pos x="659110" y="3355730"/>
              </a:cxn>
              <a:cxn ang="0">
                <a:pos x="665454" y="3563344"/>
              </a:cxn>
              <a:cxn ang="0">
                <a:pos x="629503" y="3764603"/>
              </a:cxn>
              <a:cxn ang="0">
                <a:pos x="558305" y="3921374"/>
              </a:cxn>
              <a:cxn ang="0">
                <a:pos x="450451" y="4051309"/>
              </a:cxn>
              <a:cxn ang="0">
                <a:pos x="322858" y="4151586"/>
              </a:cxn>
              <a:cxn ang="0">
                <a:pos x="218528" y="4213729"/>
              </a:cxn>
              <a:cxn ang="0">
                <a:pos x="149445" y="4240563"/>
              </a:cxn>
              <a:cxn ang="0">
                <a:pos x="120543" y="4217966"/>
              </a:cxn>
              <a:cxn ang="0">
                <a:pos x="146626" y="4169946"/>
              </a:cxn>
              <a:cxn ang="0">
                <a:pos x="211479" y="4124045"/>
              </a:cxn>
              <a:cxn ang="0">
                <a:pos x="313694" y="4028712"/>
              </a:cxn>
              <a:cxn ang="0">
                <a:pos x="397581" y="3892420"/>
              </a:cxn>
              <a:cxn ang="0">
                <a:pos x="440582" y="3753305"/>
              </a:cxn>
              <a:cxn ang="0">
                <a:pos x="449746" y="3616307"/>
              </a:cxn>
              <a:cxn ang="0">
                <a:pos x="435647" y="3407280"/>
              </a:cxn>
              <a:cxn ang="0">
                <a:pos x="411679" y="3117750"/>
              </a:cxn>
              <a:cxn ang="0">
                <a:pos x="407450" y="2858585"/>
              </a:cxn>
              <a:cxn ang="0">
                <a:pos x="445516" y="2615661"/>
              </a:cxn>
              <a:cxn ang="0">
                <a:pos x="544206" y="2409459"/>
              </a:cxn>
              <a:cxn ang="0">
                <a:pos x="663340" y="2270343"/>
              </a:cxn>
              <a:cxn ang="0">
                <a:pos x="897377" y="2126990"/>
              </a:cxn>
              <a:cxn ang="0">
                <a:pos x="728898" y="2033776"/>
              </a:cxn>
              <a:cxn ang="0">
                <a:pos x="623159" y="1953978"/>
              </a:cxn>
              <a:cxn ang="0">
                <a:pos x="520944" y="1810625"/>
              </a:cxn>
              <a:cxn ang="0">
                <a:pos x="430713" y="1609366"/>
              </a:cxn>
              <a:cxn ang="0">
                <a:pos x="393351" y="1393278"/>
              </a:cxn>
              <a:cxn ang="0">
                <a:pos x="396171" y="1163772"/>
              </a:cxn>
              <a:cxn ang="0">
                <a:pos x="426483" y="923673"/>
              </a:cxn>
              <a:cxn ang="0">
                <a:pos x="455385" y="638380"/>
              </a:cxn>
              <a:cxn ang="0">
                <a:pos x="436352" y="454775"/>
              </a:cxn>
              <a:cxn ang="0">
                <a:pos x="366564" y="311422"/>
              </a:cxn>
              <a:cxn ang="0">
                <a:pos x="240381" y="169481"/>
              </a:cxn>
              <a:cxn ang="0">
                <a:pos x="107149" y="93215"/>
              </a:cxn>
              <a:cxn ang="0">
                <a:pos x="0" y="57906"/>
              </a:cxn>
            </a:cxnLst>
            <a:rect l="0" t="0" r="0" b="0"/>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gradFill>
            <a:gsLst>
              <a:gs pos="0">
                <a:srgbClr val="14CD68"/>
              </a:gs>
              <a:gs pos="100000">
                <a:srgbClr val="0B6E38"/>
              </a:gs>
            </a:gsLst>
            <a:lin ang="5400000" scaled="0"/>
          </a:gradFill>
          <a:ln w="9525">
            <a:noFill/>
          </a:ln>
        </p:spPr>
        <p:txBody>
          <a:bodyPr/>
          <a:lstStyle/>
          <a:p>
            <a:endParaRPr lang="zh-CN" altLang="en-US">
              <a:latin typeface="楷体" panose="02010609060101010101" pitchFamily="49" charset="-122"/>
              <a:ea typeface="楷体" panose="02010609060101010101" pitchFamily="49" charset="-122"/>
            </a:endParaRPr>
          </a:p>
        </p:txBody>
      </p:sp>
      <p:sp>
        <p:nvSpPr>
          <p:cNvPr id="21512" name="矩形: 圆角 11"/>
          <p:cNvSpPr/>
          <p:nvPr/>
        </p:nvSpPr>
        <p:spPr>
          <a:xfrm>
            <a:off x="5271135" y="1671320"/>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3" name="矩形: 圆角 12"/>
          <p:cNvSpPr/>
          <p:nvPr/>
        </p:nvSpPr>
        <p:spPr>
          <a:xfrm>
            <a:off x="5271135" y="2957195"/>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4" name="矩形 13"/>
          <p:cNvSpPr/>
          <p:nvPr/>
        </p:nvSpPr>
        <p:spPr>
          <a:xfrm>
            <a:off x="5415280" y="17487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中央坚持反腐败、打击腐败的决心没有变；</a:t>
            </a:r>
          </a:p>
        </p:txBody>
      </p:sp>
      <p:sp>
        <p:nvSpPr>
          <p:cNvPr id="21515" name="矩形 14"/>
          <p:cNvSpPr/>
          <p:nvPr/>
        </p:nvSpPr>
        <p:spPr>
          <a:xfrm>
            <a:off x="5415280" y="30441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中央对腐败问题的零容忍的态度没有变；</a:t>
            </a:r>
          </a:p>
        </p:txBody>
      </p:sp>
      <p:sp>
        <p:nvSpPr>
          <p:cNvPr id="21516" name="矩形: 圆角 15"/>
          <p:cNvSpPr/>
          <p:nvPr/>
        </p:nvSpPr>
        <p:spPr>
          <a:xfrm>
            <a:off x="5271135" y="4252595"/>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7" name="矩形 16"/>
          <p:cNvSpPr/>
          <p:nvPr/>
        </p:nvSpPr>
        <p:spPr>
          <a:xfrm>
            <a:off x="5412105" y="4344670"/>
            <a:ext cx="498983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中央对腐败的高压态势没有变；</a:t>
            </a:r>
          </a:p>
        </p:txBody>
      </p:sp>
    </p:spTree>
    <p:extLst>
      <p:ext uri="{BB962C8B-B14F-4D97-AF65-F5344CB8AC3E}">
        <p14:creationId xmlns:p14="http://schemas.microsoft.com/office/powerpoint/2010/main" val="18103881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518"/>
                                        </p:tgtEl>
                                        <p:attrNameLst>
                                          <p:attrName>style.visibility</p:attrName>
                                        </p:attrNameLst>
                                      </p:cBhvr>
                                      <p:to>
                                        <p:strVal val="visible"/>
                                      </p:to>
                                    </p:set>
                                    <p:animEffect transition="in" filter="wipe(up)">
                                      <p:cBhvr>
                                        <p:cTn id="25" dur="500"/>
                                        <p:tgtEl>
                                          <p:spTgt spid="2151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512"/>
                                        </p:tgtEl>
                                        <p:attrNameLst>
                                          <p:attrName>style.visibility</p:attrName>
                                        </p:attrNameLst>
                                      </p:cBhvr>
                                      <p:to>
                                        <p:strVal val="visible"/>
                                      </p:to>
                                    </p:set>
                                    <p:animEffect transition="in" filter="wipe(up)">
                                      <p:cBhvr>
                                        <p:cTn id="28" dur="500"/>
                                        <p:tgtEl>
                                          <p:spTgt spid="2151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1513"/>
                                        </p:tgtEl>
                                        <p:attrNameLst>
                                          <p:attrName>style.visibility</p:attrName>
                                        </p:attrNameLst>
                                      </p:cBhvr>
                                      <p:to>
                                        <p:strVal val="visible"/>
                                      </p:to>
                                    </p:set>
                                    <p:animEffect transition="in" filter="wipe(up)">
                                      <p:cBhvr>
                                        <p:cTn id="31" dur="500"/>
                                        <p:tgtEl>
                                          <p:spTgt spid="2151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1514"/>
                                        </p:tgtEl>
                                        <p:attrNameLst>
                                          <p:attrName>style.visibility</p:attrName>
                                        </p:attrNameLst>
                                      </p:cBhvr>
                                      <p:to>
                                        <p:strVal val="visible"/>
                                      </p:to>
                                    </p:set>
                                    <p:animEffect transition="in" filter="wipe(up)">
                                      <p:cBhvr>
                                        <p:cTn id="34" dur="500"/>
                                        <p:tgtEl>
                                          <p:spTgt spid="2151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1515"/>
                                        </p:tgtEl>
                                        <p:attrNameLst>
                                          <p:attrName>style.visibility</p:attrName>
                                        </p:attrNameLst>
                                      </p:cBhvr>
                                      <p:to>
                                        <p:strVal val="visible"/>
                                      </p:to>
                                    </p:set>
                                    <p:animEffect transition="in" filter="wipe(up)">
                                      <p:cBhvr>
                                        <p:cTn id="37" dur="500"/>
                                        <p:tgtEl>
                                          <p:spTgt spid="215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1516"/>
                                        </p:tgtEl>
                                        <p:attrNameLst>
                                          <p:attrName>style.visibility</p:attrName>
                                        </p:attrNameLst>
                                      </p:cBhvr>
                                      <p:to>
                                        <p:strVal val="visible"/>
                                      </p:to>
                                    </p:set>
                                    <p:animEffect transition="in" filter="wipe(up)">
                                      <p:cBhvr>
                                        <p:cTn id="40" dur="500"/>
                                        <p:tgtEl>
                                          <p:spTgt spid="215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517"/>
                                        </p:tgtEl>
                                        <p:attrNameLst>
                                          <p:attrName>style.visibility</p:attrName>
                                        </p:attrNameLst>
                                      </p:cBhvr>
                                      <p:to>
                                        <p:strVal val="visible"/>
                                      </p:to>
                                    </p:set>
                                    <p:animEffect transition="in" filter="wipe(up)">
                                      <p:cBhvr>
                                        <p:cTn id="43"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P spid="12" grpId="0"/>
      <p:bldP spid="21518" grpId="0" bldLvl="0" animBg="1"/>
      <p:bldP spid="21512" grpId="0" bldLvl="0" animBg="1"/>
      <p:bldP spid="21513" grpId="0" bldLvl="0" animBg="1"/>
      <p:bldP spid="21514" grpId="0"/>
      <p:bldP spid="21515" grpId="0"/>
      <p:bldP spid="21516" grpId="0" bldLvl="0" animBg="1"/>
      <p:bldP spid="215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中国风党政党建廉政反腐倡廉教育PPT模板"/>
  <p:tag name="ISPRING_ULTRA_SCORM_COURSE_ID" val="AADCFFB0-57ED-428B-A4B9-B6664453109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7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TotalTime>
  <Words>5598</Words>
  <Application>Microsoft Office PowerPoint</Application>
  <PresentationFormat>宽屏</PresentationFormat>
  <Paragraphs>548</Paragraphs>
  <Slides>53</Slides>
  <Notes>53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53</vt:i4>
      </vt:variant>
    </vt:vector>
  </HeadingPairs>
  <TitlesOfParts>
    <vt:vector size="64" baseType="lpstr">
      <vt:lpstr>Roboto Condensed</vt:lpstr>
      <vt:lpstr>等线</vt:lpstr>
      <vt:lpstr>方正大标宋简体</vt:lpstr>
      <vt:lpstr>华文黑体</vt:lpstr>
      <vt:lpstr>楷体</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中国风党政党建廉政反腐倡廉教育PPT模板</dc:title>
  <dc:creator>歉然安可</dc:creator>
  <cp:lastModifiedBy>歉然安可</cp:lastModifiedBy>
  <cp:revision>10</cp:revision>
  <dcterms:created xsi:type="dcterms:W3CDTF">2017-11-29T05:54:12Z</dcterms:created>
  <dcterms:modified xsi:type="dcterms:W3CDTF">2017-11-29T06:53:49Z</dcterms:modified>
</cp:coreProperties>
</file>