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6" r:id="rId3"/>
    <p:sldId id="258" r:id="rId4"/>
    <p:sldId id="295" r:id="rId5"/>
    <p:sldId id="296" r:id="rId6"/>
    <p:sldId id="297" r:id="rId7"/>
    <p:sldId id="298" r:id="rId8"/>
    <p:sldId id="299" r:id="rId9"/>
    <p:sldId id="290" r:id="rId10"/>
    <p:sldId id="300" r:id="rId11"/>
    <p:sldId id="301" r:id="rId12"/>
    <p:sldId id="302" r:id="rId13"/>
    <p:sldId id="303" r:id="rId14"/>
    <p:sldId id="304" r:id="rId15"/>
    <p:sldId id="291" r:id="rId16"/>
    <p:sldId id="305" r:id="rId17"/>
    <p:sldId id="306" r:id="rId18"/>
    <p:sldId id="307" r:id="rId19"/>
    <p:sldId id="292" r:id="rId20"/>
    <p:sldId id="308" r:id="rId21"/>
    <p:sldId id="309" r:id="rId22"/>
    <p:sldId id="310" r:id="rId23"/>
    <p:sldId id="312" r:id="rId24"/>
    <p:sldId id="293" r:id="rId2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70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2018/3/14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E3B078-93F3-464F-9CC4-6BA678A9611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E3B078-93F3-464F-9CC4-6BA678A96114}" type="slidenum">
              <a:rPr lang="zh-CN" altLang="en-US" smtClean="0"/>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2018/3/14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12" cstate="print"/>
          <a:stretch>
            <a:fillRect/>
          </a:stretch>
        </p:blipFill>
        <p:spPr>
          <a:xfrm>
            <a:off x="-27940" y="-31750"/>
            <a:ext cx="12235180" cy="6918325"/>
          </a:xfrm>
          <a:prstGeom prst="rect">
            <a:avLst/>
          </a:prstGeom>
        </p:spPr>
      </p:pic>
      <p:sp>
        <p:nvSpPr>
          <p:cNvPr id="3074" name="矩形 3"/>
          <p:cNvSpPr/>
          <p:nvPr userDrawn="1"/>
        </p:nvSpPr>
        <p:spPr>
          <a:xfrm>
            <a:off x="10160" y="6712585"/>
            <a:ext cx="12197080" cy="173990"/>
          </a:xfrm>
          <a:prstGeom prst="rect">
            <a:avLst/>
          </a:prstGeom>
          <a:solidFill>
            <a:srgbClr val="C00000"/>
          </a:solidFill>
          <a:ln w="9525">
            <a:noFill/>
          </a:ln>
        </p:spPr>
        <p:txBody>
          <a:bodyPr/>
          <a:lstStyle/>
          <a:p>
            <a:pPr lvl="0" eaLnBrk="1" hangingPunct="1"/>
            <a:endParaRPr lang="zh-CN" altLang="en-US" dirty="0">
              <a:latin typeface="Arial" panose="020B0604020202020204" pitchFamily="34" charset="0"/>
            </a:endParaRPr>
          </a:p>
        </p:txBody>
      </p:sp>
      <p:sp>
        <p:nvSpPr>
          <p:cNvPr id="8" name="文本框 7"/>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openxmlformats.org/officeDocument/2006/relationships/tags" Target="../tags/tag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jpeg"/><Relationship Id="rId10" Type="http://schemas.openxmlformats.org/officeDocument/2006/relationships/image" Target="../media/image6.png"/><Relationship Id="rId4" Type="http://schemas.openxmlformats.org/officeDocument/2006/relationships/notesSlide" Target="../notesSlides/notesSlide1.xml"/><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24.xml"/><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xmlns="" val="0"/>
              </a:ext>
            </a:extLst>
          </a:blip>
          <a:srcRect r="47036" b="75016"/>
          <a:stretch>
            <a:fillRect/>
          </a:stretch>
        </p:blipFill>
        <p:spPr>
          <a:xfrm>
            <a:off x="-80645" y="-90806"/>
            <a:ext cx="6457361" cy="1522784"/>
          </a:xfrm>
          <a:prstGeom prst="rect">
            <a:avLst/>
          </a:prstGeom>
        </p:spPr>
      </p:pic>
      <p:pic>
        <p:nvPicPr>
          <p:cNvPr id="4" name="图片 3"/>
          <p:cNvPicPr>
            <a:picLocks noChangeAspect="1"/>
          </p:cNvPicPr>
          <p:nvPr/>
        </p:nvPicPr>
        <p:blipFill rotWithShape="1">
          <a:blip r:embed="rId6"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sp>
        <p:nvSpPr>
          <p:cNvPr id="11" name="文本框 10"/>
          <p:cNvSpPr txBox="1"/>
          <p:nvPr/>
        </p:nvSpPr>
        <p:spPr>
          <a:xfrm>
            <a:off x="3530600" y="4057650"/>
            <a:ext cx="6395085" cy="52197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charset="-122"/>
                <a:ea typeface="微软雅黑" panose="020B0503020204020204" charset="-122"/>
                <a:sym typeface="+mn-ea"/>
              </a:rPr>
              <a:t>“</a:t>
            </a:r>
            <a:r>
              <a:rPr lang="zh-CN" altLang="en-US" sz="2800" b="1" dirty="0" smtClean="0">
                <a:solidFill>
                  <a:srgbClr val="C00000"/>
                </a:solidFill>
                <a:latin typeface="微软雅黑" panose="020B0503020204020204" charset="-122"/>
                <a:ea typeface="微软雅黑" panose="020B0503020204020204" charset="-122"/>
                <a:sym typeface="+mn-ea"/>
              </a:rPr>
              <a:t>三严三实</a:t>
            </a:r>
            <a:r>
              <a:rPr lang="en-US" altLang="zh-CN" sz="2800" b="1" dirty="0" smtClean="0">
                <a:solidFill>
                  <a:srgbClr val="C00000"/>
                </a:solidFill>
                <a:latin typeface="微软雅黑" panose="020B0503020204020204" charset="-122"/>
                <a:ea typeface="微软雅黑" panose="020B0503020204020204" charset="-122"/>
                <a:sym typeface="+mn-ea"/>
              </a:rPr>
              <a:t>”</a:t>
            </a:r>
            <a:r>
              <a:rPr lang="zh-CN" altLang="en-US" sz="2800" b="1" dirty="0" smtClean="0">
                <a:solidFill>
                  <a:srgbClr val="C00000"/>
                </a:solidFill>
                <a:latin typeface="微软雅黑" panose="020B0503020204020204" charset="-122"/>
                <a:ea typeface="微软雅黑" panose="020B0503020204020204" charset="-122"/>
                <a:sym typeface="+mn-ea"/>
              </a:rPr>
              <a:t>四周年廉政建设党政模板</a:t>
            </a:r>
          </a:p>
        </p:txBody>
      </p:sp>
      <p:cxnSp>
        <p:nvCxnSpPr>
          <p:cNvPr id="13" name="直接连接符 12"/>
          <p:cNvCxnSpPr/>
          <p:nvPr/>
        </p:nvCxnSpPr>
        <p:spPr>
          <a:xfrm>
            <a:off x="3561020" y="405637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691890" y="4653280"/>
            <a:ext cx="6506845" cy="1651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682875" y="3837305"/>
            <a:ext cx="1247775" cy="962025"/>
          </a:xfrm>
          <a:prstGeom prst="rect">
            <a:avLst/>
          </a:prstGeom>
        </p:spPr>
      </p:pic>
      <p:sp>
        <p:nvSpPr>
          <p:cNvPr id="18" name="圆角矩形 17"/>
          <p:cNvSpPr/>
          <p:nvPr/>
        </p:nvSpPr>
        <p:spPr>
          <a:xfrm>
            <a:off x="5207635" y="5004435"/>
            <a:ext cx="2679700" cy="65278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350510" y="5100320"/>
            <a:ext cx="275526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汇报人</a:t>
            </a:r>
            <a:r>
              <a:rPr lang="zh-CN" altLang="en-US" sz="2400" b="1" dirty="0" smtClean="0">
                <a:solidFill>
                  <a:schemeClr val="bg1"/>
                </a:solidFill>
                <a:latin typeface="微软雅黑" panose="020B0503020204020204" charset="-122"/>
                <a:ea typeface="微软雅黑" panose="020B0503020204020204" charset="-122"/>
              </a:rPr>
              <a:t>：</a:t>
            </a:r>
            <a:r>
              <a:rPr lang="en-US" altLang="zh-CN" sz="2400" b="1" dirty="0" smtClean="0">
                <a:solidFill>
                  <a:schemeClr val="bg1"/>
                </a:solidFill>
                <a:latin typeface="微软雅黑" panose="020B0503020204020204" charset="-122"/>
                <a:ea typeface="微软雅黑" panose="020B0503020204020204" charset="-122"/>
              </a:rPr>
              <a:t>XXX</a:t>
            </a:r>
            <a:endParaRPr lang="zh-CN" altLang="en-US" sz="2400" b="1" dirty="0">
              <a:solidFill>
                <a:schemeClr val="bg1"/>
              </a:solidFill>
              <a:latin typeface="微软雅黑" panose="020B0503020204020204" charset="-122"/>
              <a:ea typeface="微软雅黑" panose="020B0503020204020204" charset="-122"/>
            </a:endParaRPr>
          </a:p>
        </p:txBody>
      </p:sp>
      <p:pic>
        <p:nvPicPr>
          <p:cNvPr id="74" name="中国人民解放军军乐团+-+歌唱祖国">
            <a:hlinkClick r:id="" action="ppaction://media"/>
          </p:cNvPr>
          <p:cNvPicPr>
            <a:picLocks noChangeAspect="1"/>
          </p:cNvPicPr>
          <p:nvPr>
            <a:audioFile r:link="rId2"/>
            <p:extLst>
              <p:ext uri="{DAA4B4D4-6D71-4841-9C94-3DE7FCFB9230}">
                <p14:media xmlns:p14="http://schemas.microsoft.com/office/powerpoint/2010/main" xmlns="" r:embed="rId9">
                  <p14:fade in="5000.000000" out="5000.000000"/>
                </p14:media>
              </p:ext>
            </p:extLst>
          </p:nvPr>
        </p:nvPicPr>
        <p:blipFill>
          <a:blip r:embed="rId10" cstate="print"/>
          <a:stretch>
            <a:fillRect/>
          </a:stretch>
        </p:blipFill>
        <p:spPr>
          <a:xfrm>
            <a:off x="9673432" y="-1185202"/>
            <a:ext cx="609600" cy="609600"/>
          </a:xfrm>
          <a:prstGeom prst="rect">
            <a:avLst/>
          </a:prstGeom>
        </p:spPr>
      </p:pic>
      <p:pic>
        <p:nvPicPr>
          <p:cNvPr id="8" name="图片 7"/>
          <p:cNvPicPr>
            <a:picLocks noChangeAspect="1"/>
          </p:cNvPicPr>
          <p:nvPr/>
        </p:nvPicPr>
        <p:blipFill>
          <a:blip r:embed="rId11" cstate="print"/>
          <a:stretch>
            <a:fillRect/>
          </a:stretch>
        </p:blipFill>
        <p:spPr>
          <a:xfrm>
            <a:off x="3817263" y="868062"/>
            <a:ext cx="5460442" cy="2797527"/>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74"/>
                                        </p:tgtEl>
                                      </p:cBhvr>
                                    </p:cmd>
                                  </p:childTnLst>
                                </p:cTn>
                              </p:par>
                            </p:childTnLst>
                          </p:cTn>
                        </p:par>
                        <p:par>
                          <p:cTn id="7" fill="hold">
                            <p:stCondLst>
                              <p:cond delay="0"/>
                            </p:stCondLst>
                            <p:childTnLst>
                              <p:par>
                                <p:cTn id="8" presetID="53" presetClass="entr" presetSubtype="528"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1000"/>
                                        <p:tgtEl>
                                          <p:spTgt spid="5"/>
                                        </p:tgtEl>
                                      </p:cBhvr>
                                    </p:animEffect>
                                  </p:childTnLst>
                                </p:cTn>
                              </p:par>
                              <p:par>
                                <p:cTn id="23" presetID="22" presetClass="entr" presetSubtype="4" fill="hold" nodeType="withEffect">
                                  <p:stCondLst>
                                    <p:cond delay="25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1000"/>
                                        <p:tgtEl>
                                          <p:spTgt spid="4"/>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1000"/>
                                        <p:tgtEl>
                                          <p:spTgt spid="3"/>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hold" display="0">
                  <p:stCondLst>
                    <p:cond delay="indefinite"/>
                  </p:stCondLst>
                  <p:endCondLst>
                    <p:cond evt="onStopAudio" delay="0">
                      <p:tgtEl>
                        <p:sldTgt/>
                      </p:tgtEl>
                    </p:cond>
                  </p:endCondLst>
                </p:cTn>
                <p:tgtEl>
                  <p:spTgt spid="74"/>
                </p:tgtEl>
              </p:cMediaNode>
            </p:audio>
          </p:childTnLst>
        </p:cTn>
      </p:par>
    </p:tnLst>
    <p:bldLst>
      <p:bldP spid="11" grpId="0"/>
      <p:bldP spid="18" grpId="0" bldLvl="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38404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smtClean="0">
                <a:solidFill>
                  <a:srgbClr val="C00000"/>
                </a:solidFill>
                <a:latin typeface="微软雅黑" panose="020B0503020204020204" charset="-122"/>
                <a:ea typeface="微软雅黑" panose="020B0503020204020204" charset="-122"/>
                <a:sym typeface="+mn-ea"/>
              </a:rPr>
              <a:t>三</a:t>
            </a:r>
            <a:r>
              <a:rPr lang="zh-CN" altLang="en-US" sz="3200" b="1" noProof="0" dirty="0">
                <a:solidFill>
                  <a:srgbClr val="C00000"/>
                </a:solidFill>
                <a:latin typeface="微软雅黑" panose="020B0503020204020204" charset="-122"/>
                <a:ea typeface="微软雅黑" panose="020B0503020204020204" charset="-122"/>
                <a:sym typeface="+mn-ea"/>
              </a:rPr>
              <a:t>严三</a:t>
            </a:r>
            <a:r>
              <a:rPr lang="zh-CN" altLang="en-US" sz="3200" b="1" noProof="0" dirty="0" smtClean="0">
                <a:solidFill>
                  <a:srgbClr val="C00000"/>
                </a:solidFill>
                <a:latin typeface="微软雅黑" panose="020B0503020204020204" charset="-122"/>
                <a:ea typeface="微软雅黑" panose="020B0503020204020204" charset="-122"/>
                <a:sym typeface="+mn-ea"/>
              </a:rPr>
              <a:t>实要点和</a:t>
            </a:r>
            <a:r>
              <a:rPr lang="zh-CN" altLang="en-US" sz="3200" b="1" noProof="0" dirty="0">
                <a:solidFill>
                  <a:srgbClr val="C00000"/>
                </a:solidFill>
                <a:latin typeface="微软雅黑" panose="020B0503020204020204" charset="-122"/>
                <a:ea typeface="微软雅黑" panose="020B0503020204020204" charset="-122"/>
                <a:sym typeface="+mn-ea"/>
              </a:rPr>
              <a:t>意义</a:t>
            </a:r>
            <a:endParaRPr lang="zh-CN" altLang="en-US" sz="3200" b="1" dirty="0">
              <a:solidFill>
                <a:srgbClr val="C02221"/>
              </a:solidFill>
            </a:endParaRPr>
          </a:p>
        </p:txBody>
      </p:sp>
      <p:sp>
        <p:nvSpPr>
          <p:cNvPr id="37" name="矩形 36"/>
          <p:cNvSpPr/>
          <p:nvPr/>
        </p:nvSpPr>
        <p:spPr bwMode="auto">
          <a:xfrm>
            <a:off x="1038225" y="1985963"/>
            <a:ext cx="10172700" cy="3600450"/>
          </a:xfrm>
          <a:prstGeom prst="rect">
            <a:avLst/>
          </a:prstGeom>
          <a:solidFill>
            <a:schemeClr val="bg2">
              <a:lumMod val="20000"/>
              <a:lumOff val="8000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TextBox 25"/>
          <p:cNvSpPr txBox="1"/>
          <p:nvPr/>
        </p:nvSpPr>
        <p:spPr>
          <a:xfrm>
            <a:off x="1139825" y="2262188"/>
            <a:ext cx="4967288" cy="3048000"/>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时间：</a:t>
            </a:r>
            <a:r>
              <a:rPr lang="en-US" altLang="zh-CN" sz="2400" dirty="0">
                <a:solidFill>
                  <a:srgbClr val="C00000"/>
                </a:solidFill>
                <a:latin typeface="微软雅黑" panose="020B0503020204020204" charset="-122"/>
                <a:ea typeface="微软雅黑" panose="020B0503020204020204" charset="-122"/>
              </a:rPr>
              <a:t>2014</a:t>
            </a:r>
            <a:r>
              <a:rPr lang="zh-CN" altLang="en-US" sz="2400" dirty="0">
                <a:solidFill>
                  <a:srgbClr val="C00000"/>
                </a:solidFill>
                <a:latin typeface="微软雅黑" panose="020B0503020204020204" charset="-122"/>
                <a:ea typeface="微软雅黑" panose="020B0503020204020204" charset="-122"/>
              </a:rPr>
              <a:t>年</a:t>
            </a:r>
            <a:r>
              <a:rPr lang="en-US" altLang="zh-CN" sz="2400" dirty="0">
                <a:solidFill>
                  <a:srgbClr val="C00000"/>
                </a:solidFill>
                <a:latin typeface="微软雅黑" panose="020B0503020204020204" charset="-122"/>
                <a:ea typeface="微软雅黑" panose="020B0503020204020204" charset="-122"/>
              </a:rPr>
              <a:t>3</a:t>
            </a:r>
            <a:r>
              <a:rPr lang="zh-CN" altLang="en-US" sz="2400" dirty="0">
                <a:solidFill>
                  <a:srgbClr val="C00000"/>
                </a:solidFill>
                <a:latin typeface="微软雅黑" panose="020B0503020204020204" charset="-122"/>
                <a:ea typeface="微软雅黑" panose="020B0503020204020204" charset="-122"/>
              </a:rPr>
              <a:t>月</a:t>
            </a:r>
            <a:r>
              <a:rPr lang="en-US" altLang="zh-CN" sz="2400" dirty="0">
                <a:solidFill>
                  <a:srgbClr val="C00000"/>
                </a:solidFill>
                <a:latin typeface="微软雅黑" panose="020B0503020204020204" charset="-122"/>
                <a:ea typeface="微软雅黑" panose="020B0503020204020204" charset="-122"/>
              </a:rPr>
              <a:t>9</a:t>
            </a:r>
            <a:r>
              <a:rPr lang="zh-CN" altLang="en-US" sz="2400" dirty="0">
                <a:solidFill>
                  <a:srgbClr val="C00000"/>
                </a:solidFill>
                <a:latin typeface="微软雅黑" panose="020B0503020204020204" charset="-122"/>
                <a:ea typeface="微软雅黑" panose="020B0503020204020204" charset="-122"/>
              </a:rPr>
              <a:t>日</a:t>
            </a:r>
          </a:p>
          <a:p>
            <a:pPr algn="just"/>
            <a:r>
              <a:rPr lang="zh-CN" altLang="en-US" sz="2400" dirty="0">
                <a:solidFill>
                  <a:srgbClr val="C00000"/>
                </a:solidFill>
                <a:latin typeface="微软雅黑" panose="020B0503020204020204" charset="-122"/>
                <a:ea typeface="微软雅黑" panose="020B0503020204020204" charset="-122"/>
              </a:rPr>
              <a:t>地点：北京</a:t>
            </a:r>
          </a:p>
          <a:p>
            <a:pPr algn="just"/>
            <a:r>
              <a:rPr lang="zh-CN" altLang="en-US" sz="2400" dirty="0">
                <a:solidFill>
                  <a:srgbClr val="C00000"/>
                </a:solidFill>
                <a:latin typeface="微软雅黑" panose="020B0503020204020204" charset="-122"/>
                <a:ea typeface="微软雅黑" panose="020B0503020204020204" charset="-122"/>
              </a:rPr>
              <a:t>事件：在安徽代表团参加审议</a:t>
            </a:r>
          </a:p>
          <a:p>
            <a:pPr algn="just"/>
            <a:endParaRPr lang="zh-CN" altLang="en-US" sz="2400" dirty="0">
              <a:solidFill>
                <a:srgbClr val="C00000"/>
              </a:solidFill>
              <a:latin typeface="微软雅黑" panose="020B0503020204020204" charset="-122"/>
              <a:ea typeface="微软雅黑" panose="020B0503020204020204" charset="-122"/>
            </a:endParaRPr>
          </a:p>
          <a:p>
            <a:pPr algn="just"/>
            <a:r>
              <a:rPr lang="zh-CN" altLang="en-US" sz="2400" dirty="0">
                <a:solidFill>
                  <a:srgbClr val="C00000"/>
                </a:solidFill>
                <a:latin typeface="微软雅黑" panose="020B0503020204020204" charset="-122"/>
                <a:ea typeface="微软雅黑" panose="020B0503020204020204" charset="-122"/>
              </a:rPr>
              <a:t>各级领导干部都要树立和发扬好的作风，既严以修身、严以用权、严以律己，又谋事要实、创业要实、做人要实。</a:t>
            </a:r>
          </a:p>
        </p:txBody>
      </p:sp>
      <p:cxnSp>
        <p:nvCxnSpPr>
          <p:cNvPr id="2" name="直接连接符 1"/>
          <p:cNvCxnSpPr/>
          <p:nvPr/>
        </p:nvCxnSpPr>
        <p:spPr>
          <a:xfrm>
            <a:off x="1038225" y="1824038"/>
            <a:ext cx="10172700" cy="0"/>
          </a:xfrm>
          <a:prstGeom prst="line">
            <a:avLst/>
          </a:prstGeom>
          <a:ln w="9525" cap="flat" cmpd="sng">
            <a:solidFill>
              <a:srgbClr val="C00000"/>
            </a:solidFill>
            <a:prstDash val="solid"/>
            <a:headEnd type="none" w="med" len="med"/>
            <a:tailEnd type="none" w="med" len="med"/>
          </a:ln>
        </p:spPr>
      </p:cxnSp>
      <p:sp>
        <p:nvSpPr>
          <p:cNvPr id="6" name="矩形 5"/>
          <p:cNvSpPr/>
          <p:nvPr/>
        </p:nvSpPr>
        <p:spPr>
          <a:xfrm>
            <a:off x="1038225" y="1298575"/>
            <a:ext cx="1387475" cy="525463"/>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28" name="TextBox 27"/>
          <p:cNvSpPr txBox="1"/>
          <p:nvPr/>
        </p:nvSpPr>
        <p:spPr>
          <a:xfrm>
            <a:off x="1139825" y="1319213"/>
            <a:ext cx="1285875" cy="522287"/>
          </a:xfrm>
          <a:prstGeom prst="rect">
            <a:avLst/>
          </a:prstGeom>
          <a:noFill/>
          <a:ln w="9525">
            <a:noFill/>
          </a:ln>
        </p:spPr>
        <p:txBody>
          <a:bodyPr>
            <a:spAutoFit/>
          </a:bodyPr>
          <a:lstStyle/>
          <a:p>
            <a:pPr algn="ctr"/>
            <a:r>
              <a:rPr lang="zh-CN" altLang="en-US" sz="2800" b="1" dirty="0">
                <a:solidFill>
                  <a:srgbClr val="FFFF00"/>
                </a:solidFill>
                <a:latin typeface="微软雅黑" panose="020B0503020204020204" charset="-122"/>
                <a:ea typeface="微软雅黑" panose="020B0503020204020204" charset="-122"/>
              </a:rPr>
              <a:t>一谈</a:t>
            </a:r>
          </a:p>
        </p:txBody>
      </p:sp>
      <p:sp>
        <p:nvSpPr>
          <p:cNvPr id="8" name="矩形 7"/>
          <p:cNvSpPr/>
          <p:nvPr/>
        </p:nvSpPr>
        <p:spPr>
          <a:xfrm>
            <a:off x="2460625" y="1254125"/>
            <a:ext cx="5570538" cy="554038"/>
          </a:xfrm>
          <a:prstGeom prst="rect">
            <a:avLst/>
          </a:prstGeom>
          <a:noFill/>
          <a:ln w="9525">
            <a:noFill/>
          </a:ln>
        </p:spPr>
        <p:txBody>
          <a:bodyPr>
            <a:spAutoFit/>
          </a:bodyPr>
          <a:lstStyle/>
          <a:p>
            <a:r>
              <a:rPr lang="zh-CN" altLang="en-US" sz="3000" b="1" dirty="0">
                <a:solidFill>
                  <a:srgbClr val="C00000"/>
                </a:solidFill>
                <a:latin typeface="微软雅黑" panose="020B0503020204020204" charset="-122"/>
                <a:ea typeface="微软雅黑" panose="020B0503020204020204" charset="-122"/>
              </a:rPr>
              <a:t>要求领导干部树立发扬好的作风</a:t>
            </a:r>
          </a:p>
        </p:txBody>
      </p:sp>
      <p:pic>
        <p:nvPicPr>
          <p:cNvPr id="9" name="图片 8"/>
          <p:cNvPicPr>
            <a:picLocks noChangeAspect="1"/>
          </p:cNvPicPr>
          <p:nvPr/>
        </p:nvPicPr>
        <p:blipFill>
          <a:blip r:embed="rId4" cstate="print"/>
          <a:stretch>
            <a:fillRect/>
          </a:stretch>
        </p:blipFill>
        <p:spPr>
          <a:xfrm>
            <a:off x="6217920" y="2262505"/>
            <a:ext cx="4993005" cy="28086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 calcmode="lin" valueType="num">
                                      <p:cBhvr>
                                        <p:cTn id="17" dur="500" fill="hold"/>
                                        <p:tgtEl>
                                          <p:spTgt spid="28"/>
                                        </p:tgtEl>
                                        <p:attrNameLst>
                                          <p:attrName>style.rotation</p:attrName>
                                        </p:attrNameLst>
                                      </p:cBhvr>
                                      <p:tavLst>
                                        <p:tav tm="0">
                                          <p:val>
                                            <p:fltVal val="90"/>
                                          </p:val>
                                        </p:tav>
                                        <p:tav tm="100000">
                                          <p:val>
                                            <p:fltVal val="0"/>
                                          </p:val>
                                        </p:tav>
                                      </p:tavLst>
                                    </p:anim>
                                    <p:animEffect transition="in" filter="fade">
                                      <p:cBhvr>
                                        <p:cTn id="18" dur="500"/>
                                        <p:tgtEl>
                                          <p:spTgt spid="2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by="(-#ppt_w*2)" calcmode="lin" valueType="num">
                                      <p:cBhvr rctx="PPT">
                                        <p:cTn id="22" dur="200" autoRev="1" fill="hold">
                                          <p:stCondLst>
                                            <p:cond delay="0"/>
                                          </p:stCondLst>
                                        </p:cTn>
                                        <p:tgtEl>
                                          <p:spTgt spid="8"/>
                                        </p:tgtEl>
                                        <p:attrNameLst>
                                          <p:attrName>ppt_w</p:attrName>
                                        </p:attrNameLst>
                                      </p:cBhvr>
                                    </p:anim>
                                    <p:anim by="(#ppt_w*0.50)" calcmode="lin" valueType="num">
                                      <p:cBhvr>
                                        <p:cTn id="23" dur="200" decel="50000" autoRev="1" fill="hold">
                                          <p:stCondLst>
                                            <p:cond delay="0"/>
                                          </p:stCondLst>
                                        </p:cTn>
                                        <p:tgtEl>
                                          <p:spTgt spid="8"/>
                                        </p:tgtEl>
                                        <p:attrNameLst>
                                          <p:attrName>ppt_x</p:attrName>
                                        </p:attrNameLst>
                                      </p:cBhvr>
                                    </p:anim>
                                    <p:anim from="(-#ppt_h/2)" to="(#ppt_y)" calcmode="lin" valueType="num">
                                      <p:cBhvr>
                                        <p:cTn id="24" dur="400" fill="hold">
                                          <p:stCondLst>
                                            <p:cond delay="0"/>
                                          </p:stCondLst>
                                        </p:cTn>
                                        <p:tgtEl>
                                          <p:spTgt spid="8"/>
                                        </p:tgtEl>
                                        <p:attrNameLst>
                                          <p:attrName>ppt_y</p:attrName>
                                        </p:attrNameLst>
                                      </p:cBhvr>
                                    </p:anim>
                                    <p:animRot by="21600000">
                                      <p:cBhvr>
                                        <p:cTn id="25" dur="400" fill="hold">
                                          <p:stCondLst>
                                            <p:cond delay="0"/>
                                          </p:stCondLst>
                                        </p:cTn>
                                        <p:tgtEl>
                                          <p:spTgt spid="8"/>
                                        </p:tgtEl>
                                        <p:attrNameLst>
                                          <p:attrName>r</p:attrName>
                                        </p:attrNameLst>
                                      </p:cBhvr>
                                    </p:animRot>
                                  </p:childTnLst>
                                </p:cTn>
                              </p:par>
                            </p:childTnLst>
                          </p:cTn>
                        </p:par>
                        <p:par>
                          <p:cTn id="26" fill="hold">
                            <p:stCondLst>
                              <p:cond delay="2420"/>
                            </p:stCondLst>
                            <p:childTnLst>
                              <p:par>
                                <p:cTn id="27" presetID="2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up)">
                                      <p:cBhvr>
                                        <p:cTn id="29" dur="500"/>
                                        <p:tgtEl>
                                          <p:spTgt spid="37"/>
                                        </p:tgtEl>
                                      </p:cBhvr>
                                    </p:animEffect>
                                  </p:childTnLst>
                                </p:cTn>
                              </p:par>
                            </p:childTnLst>
                          </p:cTn>
                        </p:par>
                        <p:par>
                          <p:cTn id="30" fill="hold">
                            <p:stCondLst>
                              <p:cond delay="2920"/>
                            </p:stCondLst>
                            <p:childTnLst>
                              <p:par>
                                <p:cTn id="31" presetID="42" presetClass="entr" presetSubtype="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par>
                          <p:cTn id="36" fill="hold">
                            <p:stCondLst>
                              <p:cond delay="3920"/>
                            </p:stCondLst>
                            <p:childTnLst>
                              <p:par>
                                <p:cTn id="37" presetID="42"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26" grpId="0"/>
      <p:bldP spid="6" grpId="0" bldLvl="0" animBg="1"/>
      <p:bldP spid="28"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38404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smtClean="0">
                <a:solidFill>
                  <a:srgbClr val="C00000"/>
                </a:solidFill>
                <a:latin typeface="微软雅黑" panose="020B0503020204020204" charset="-122"/>
                <a:ea typeface="微软雅黑" panose="020B0503020204020204" charset="-122"/>
                <a:sym typeface="+mn-ea"/>
              </a:rPr>
              <a:t>三</a:t>
            </a:r>
            <a:r>
              <a:rPr lang="zh-CN" altLang="en-US" sz="3200" b="1" noProof="0" dirty="0">
                <a:solidFill>
                  <a:srgbClr val="C00000"/>
                </a:solidFill>
                <a:latin typeface="微软雅黑" panose="020B0503020204020204" charset="-122"/>
                <a:ea typeface="微软雅黑" panose="020B0503020204020204" charset="-122"/>
                <a:sym typeface="+mn-ea"/>
              </a:rPr>
              <a:t>严三</a:t>
            </a:r>
            <a:r>
              <a:rPr lang="zh-CN" altLang="en-US" sz="3200" b="1" noProof="0" dirty="0" smtClean="0">
                <a:solidFill>
                  <a:srgbClr val="C00000"/>
                </a:solidFill>
                <a:latin typeface="微软雅黑" panose="020B0503020204020204" charset="-122"/>
                <a:ea typeface="微软雅黑" panose="020B0503020204020204" charset="-122"/>
                <a:sym typeface="+mn-ea"/>
              </a:rPr>
              <a:t>实要点和</a:t>
            </a:r>
            <a:r>
              <a:rPr lang="zh-CN" altLang="en-US" sz="3200" b="1" noProof="0" dirty="0">
                <a:solidFill>
                  <a:srgbClr val="C00000"/>
                </a:solidFill>
                <a:latin typeface="微软雅黑" panose="020B0503020204020204" charset="-122"/>
                <a:ea typeface="微软雅黑" panose="020B0503020204020204" charset="-122"/>
                <a:sym typeface="+mn-ea"/>
              </a:rPr>
              <a:t>意义</a:t>
            </a:r>
            <a:endParaRPr lang="zh-CN" altLang="en-US" sz="3200" b="1" dirty="0">
              <a:solidFill>
                <a:srgbClr val="C02221"/>
              </a:solidFill>
            </a:endParaRPr>
          </a:p>
        </p:txBody>
      </p:sp>
      <p:sp>
        <p:nvSpPr>
          <p:cNvPr id="3" name="矩形 2"/>
          <p:cNvSpPr/>
          <p:nvPr/>
        </p:nvSpPr>
        <p:spPr bwMode="auto">
          <a:xfrm>
            <a:off x="1038225" y="1985963"/>
            <a:ext cx="10172700" cy="3600450"/>
          </a:xfrm>
          <a:prstGeom prst="rect">
            <a:avLst/>
          </a:prstGeom>
          <a:solidFill>
            <a:schemeClr val="bg2">
              <a:lumMod val="20000"/>
              <a:lumOff val="80000"/>
            </a:schemeClr>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7" name="直接连接符 6"/>
          <p:cNvCxnSpPr/>
          <p:nvPr/>
        </p:nvCxnSpPr>
        <p:spPr>
          <a:xfrm>
            <a:off x="1038225" y="1824038"/>
            <a:ext cx="10172700" cy="0"/>
          </a:xfrm>
          <a:prstGeom prst="line">
            <a:avLst/>
          </a:prstGeom>
          <a:ln w="22225" cap="flat" cmpd="sng">
            <a:solidFill>
              <a:srgbClr val="C00000"/>
            </a:solidFill>
            <a:prstDash val="solid"/>
            <a:headEnd type="none" w="med" len="med"/>
            <a:tailEnd type="none" w="med" len="med"/>
          </a:ln>
        </p:spPr>
      </p:cxnSp>
      <p:sp>
        <p:nvSpPr>
          <p:cNvPr id="10" name="矩形 9"/>
          <p:cNvSpPr/>
          <p:nvPr/>
        </p:nvSpPr>
        <p:spPr>
          <a:xfrm>
            <a:off x="1038225" y="1298575"/>
            <a:ext cx="1387475" cy="525463"/>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11" name="TextBox 27"/>
          <p:cNvSpPr txBox="1"/>
          <p:nvPr/>
        </p:nvSpPr>
        <p:spPr>
          <a:xfrm>
            <a:off x="1139825" y="1319213"/>
            <a:ext cx="1285875" cy="522287"/>
          </a:xfrm>
          <a:prstGeom prst="rect">
            <a:avLst/>
          </a:prstGeom>
          <a:noFill/>
          <a:ln w="9525">
            <a:noFill/>
          </a:ln>
        </p:spPr>
        <p:txBody>
          <a:bodyPr>
            <a:spAutoFit/>
          </a:bodyPr>
          <a:lstStyle/>
          <a:p>
            <a:pPr algn="ctr"/>
            <a:r>
              <a:rPr lang="zh-CN" altLang="en-US" sz="2800" b="1" dirty="0">
                <a:solidFill>
                  <a:srgbClr val="FFFF00"/>
                </a:solidFill>
                <a:latin typeface="微软雅黑" panose="020B0503020204020204" charset="-122"/>
                <a:ea typeface="微软雅黑" panose="020B0503020204020204" charset="-122"/>
              </a:rPr>
              <a:t>二谈</a:t>
            </a:r>
          </a:p>
        </p:txBody>
      </p:sp>
      <p:sp>
        <p:nvSpPr>
          <p:cNvPr id="12" name="矩形 11"/>
          <p:cNvSpPr/>
          <p:nvPr/>
        </p:nvSpPr>
        <p:spPr>
          <a:xfrm>
            <a:off x="2460625" y="1254125"/>
            <a:ext cx="5570538" cy="554038"/>
          </a:xfrm>
          <a:prstGeom prst="rect">
            <a:avLst/>
          </a:prstGeom>
          <a:noFill/>
          <a:ln w="9525">
            <a:noFill/>
          </a:ln>
        </p:spPr>
        <p:txBody>
          <a:bodyPr>
            <a:spAutoFit/>
          </a:bodyPr>
          <a:lstStyle/>
          <a:p>
            <a:r>
              <a:rPr lang="zh-CN" altLang="en-US" sz="3000" b="1" dirty="0">
                <a:solidFill>
                  <a:srgbClr val="C00000"/>
                </a:solidFill>
                <a:latin typeface="微软雅黑" panose="020B0503020204020204" charset="-122"/>
                <a:ea typeface="微软雅黑" panose="020B0503020204020204" charset="-122"/>
              </a:rPr>
              <a:t>作风问题本质上是党性问题</a:t>
            </a:r>
          </a:p>
        </p:txBody>
      </p:sp>
      <p:sp>
        <p:nvSpPr>
          <p:cNvPr id="13" name="TextBox 10"/>
          <p:cNvSpPr txBox="1"/>
          <p:nvPr/>
        </p:nvSpPr>
        <p:spPr>
          <a:xfrm>
            <a:off x="6032500" y="2100263"/>
            <a:ext cx="4967288" cy="3415030"/>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时间：</a:t>
            </a:r>
            <a:r>
              <a:rPr lang="en-US" altLang="zh-CN" sz="2400" dirty="0">
                <a:solidFill>
                  <a:srgbClr val="C00000"/>
                </a:solidFill>
                <a:latin typeface="微软雅黑" panose="020B0503020204020204" charset="-122"/>
                <a:ea typeface="微软雅黑" panose="020B0503020204020204" charset="-122"/>
              </a:rPr>
              <a:t>2014</a:t>
            </a:r>
            <a:r>
              <a:rPr lang="zh-CN" altLang="en-US" sz="2400" dirty="0">
                <a:solidFill>
                  <a:srgbClr val="C00000"/>
                </a:solidFill>
                <a:latin typeface="微软雅黑" panose="020B0503020204020204" charset="-122"/>
                <a:ea typeface="微软雅黑" panose="020B0503020204020204" charset="-122"/>
              </a:rPr>
              <a:t>年</a:t>
            </a:r>
            <a:r>
              <a:rPr lang="en-US" altLang="zh-CN" sz="2400" dirty="0">
                <a:solidFill>
                  <a:srgbClr val="C00000"/>
                </a:solidFill>
                <a:latin typeface="微软雅黑" panose="020B0503020204020204" charset="-122"/>
                <a:ea typeface="微软雅黑" panose="020B0503020204020204" charset="-122"/>
              </a:rPr>
              <a:t>3</a:t>
            </a:r>
            <a:r>
              <a:rPr lang="zh-CN" altLang="en-US" sz="2400" dirty="0">
                <a:solidFill>
                  <a:srgbClr val="C00000"/>
                </a:solidFill>
                <a:latin typeface="微软雅黑" panose="020B0503020204020204" charset="-122"/>
                <a:ea typeface="微软雅黑" panose="020B0503020204020204" charset="-122"/>
              </a:rPr>
              <a:t>月</a:t>
            </a:r>
            <a:r>
              <a:rPr lang="en-US" altLang="zh-CN" sz="2400" dirty="0">
                <a:solidFill>
                  <a:srgbClr val="C00000"/>
                </a:solidFill>
                <a:latin typeface="微软雅黑" panose="020B0503020204020204" charset="-122"/>
                <a:ea typeface="微软雅黑" panose="020B0503020204020204" charset="-122"/>
              </a:rPr>
              <a:t>18</a:t>
            </a:r>
            <a:r>
              <a:rPr lang="zh-CN" altLang="en-US" sz="2400" dirty="0">
                <a:solidFill>
                  <a:srgbClr val="C00000"/>
                </a:solidFill>
                <a:latin typeface="微软雅黑" panose="020B0503020204020204" charset="-122"/>
                <a:ea typeface="微软雅黑" panose="020B0503020204020204" charset="-122"/>
              </a:rPr>
              <a:t>日</a:t>
            </a:r>
          </a:p>
          <a:p>
            <a:pPr algn="just"/>
            <a:r>
              <a:rPr lang="zh-CN" altLang="en-US" sz="2400" dirty="0">
                <a:solidFill>
                  <a:srgbClr val="C00000"/>
                </a:solidFill>
                <a:latin typeface="微软雅黑" panose="020B0503020204020204" charset="-122"/>
                <a:ea typeface="微软雅黑" panose="020B0503020204020204" charset="-122"/>
              </a:rPr>
              <a:t>地点：河南兰考</a:t>
            </a:r>
          </a:p>
          <a:p>
            <a:pPr algn="just"/>
            <a:r>
              <a:rPr lang="zh-CN" altLang="en-US" sz="2400" dirty="0">
                <a:solidFill>
                  <a:srgbClr val="C00000"/>
                </a:solidFill>
                <a:latin typeface="微软雅黑" panose="020B0503020204020204" charset="-122"/>
                <a:ea typeface="微软雅黑" panose="020B0503020204020204" charset="-122"/>
              </a:rPr>
              <a:t>事件：在河南省兰考县调研指导党的群众路线教育实践活动</a:t>
            </a:r>
          </a:p>
          <a:p>
            <a:pPr algn="just"/>
            <a:r>
              <a:rPr lang="zh-CN" altLang="en-US" sz="2400" dirty="0">
                <a:solidFill>
                  <a:srgbClr val="C00000"/>
                </a:solidFill>
                <a:latin typeface="微软雅黑" panose="020B0503020204020204" charset="-122"/>
                <a:ea typeface="微软雅黑" panose="020B0503020204020204" charset="-122"/>
              </a:rPr>
              <a:t>习近平强调，</a:t>
            </a:r>
            <a:r>
              <a:rPr lang="zh-CN" altLang="en-US" sz="2400" b="1" dirty="0">
                <a:solidFill>
                  <a:srgbClr val="C00000"/>
                </a:solidFill>
                <a:latin typeface="微软雅黑" panose="020B0503020204020204" charset="-122"/>
                <a:ea typeface="微软雅黑" panose="020B0503020204020204" charset="-122"/>
              </a:rPr>
              <a:t>作风问题本质上是党性问题。抓作风建设</a:t>
            </a:r>
            <a:r>
              <a:rPr lang="zh-CN" altLang="en-US" sz="2400" dirty="0">
                <a:solidFill>
                  <a:srgbClr val="C00000"/>
                </a:solidFill>
                <a:latin typeface="微软雅黑" panose="020B0503020204020204" charset="-122"/>
                <a:ea typeface="微软雅黑" panose="020B0503020204020204" charset="-122"/>
              </a:rPr>
              <a:t>，就要返璞归真、固本培元，重点突出坚定理想信念、践行根本宗旨、加强道德修养。</a:t>
            </a:r>
          </a:p>
        </p:txBody>
      </p:sp>
      <p:pic>
        <p:nvPicPr>
          <p:cNvPr id="15" name="图片 1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90625" y="2100580"/>
            <a:ext cx="4841875" cy="33712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200" autoRev="1" fill="hold">
                                          <p:stCondLst>
                                            <p:cond delay="0"/>
                                          </p:stCondLst>
                                        </p:cTn>
                                        <p:tgtEl>
                                          <p:spTgt spid="12"/>
                                        </p:tgtEl>
                                        <p:attrNameLst>
                                          <p:attrName>ppt_w</p:attrName>
                                        </p:attrNameLst>
                                      </p:cBhvr>
                                    </p:anim>
                                    <p:anim by="(#ppt_w*0.50)" calcmode="lin" valueType="num">
                                      <p:cBhvr>
                                        <p:cTn id="23" dur="200" decel="50000" autoRev="1" fill="hold">
                                          <p:stCondLst>
                                            <p:cond delay="0"/>
                                          </p:stCondLst>
                                        </p:cTn>
                                        <p:tgtEl>
                                          <p:spTgt spid="12"/>
                                        </p:tgtEl>
                                        <p:attrNameLst>
                                          <p:attrName>ppt_x</p:attrName>
                                        </p:attrNameLst>
                                      </p:cBhvr>
                                    </p:anim>
                                    <p:anim from="(-#ppt_h/2)" to="(#ppt_y)" calcmode="lin" valueType="num">
                                      <p:cBhvr>
                                        <p:cTn id="24" dur="400" fill="hold">
                                          <p:stCondLst>
                                            <p:cond delay="0"/>
                                          </p:stCondLst>
                                        </p:cTn>
                                        <p:tgtEl>
                                          <p:spTgt spid="12"/>
                                        </p:tgtEl>
                                        <p:attrNameLst>
                                          <p:attrName>ppt_y</p:attrName>
                                        </p:attrNameLst>
                                      </p:cBhvr>
                                    </p:anim>
                                    <p:animRot by="21600000">
                                      <p:cBhvr>
                                        <p:cTn id="25" dur="400" fill="hold">
                                          <p:stCondLst>
                                            <p:cond delay="0"/>
                                          </p:stCondLst>
                                        </p:cTn>
                                        <p:tgtEl>
                                          <p:spTgt spid="12"/>
                                        </p:tgtEl>
                                        <p:attrNameLst>
                                          <p:attrName>r</p:attrName>
                                        </p:attrNameLst>
                                      </p:cBhvr>
                                    </p:animRot>
                                  </p:childTnLst>
                                </p:cTn>
                              </p:par>
                            </p:childTnLst>
                          </p:cTn>
                        </p:par>
                        <p:par>
                          <p:cTn id="26" fill="hold">
                            <p:stCondLst>
                              <p:cond delay="234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2840"/>
                            </p:stCondLst>
                            <p:childTnLst>
                              <p:par>
                                <p:cTn id="31" presetID="42"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3340"/>
                            </p:stCondLst>
                            <p:childTnLst>
                              <p:par>
                                <p:cTn id="37" presetID="6" presetClass="entr" presetSubtype="3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circle(out)">
                                      <p:cBhvr>
                                        <p:cTn id="3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38404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smtClean="0">
                <a:solidFill>
                  <a:srgbClr val="C00000"/>
                </a:solidFill>
                <a:latin typeface="微软雅黑" panose="020B0503020204020204" charset="-122"/>
                <a:ea typeface="微软雅黑" panose="020B0503020204020204" charset="-122"/>
                <a:sym typeface="+mn-ea"/>
              </a:rPr>
              <a:t>三</a:t>
            </a:r>
            <a:r>
              <a:rPr lang="zh-CN" altLang="en-US" sz="3200" b="1" noProof="0" dirty="0">
                <a:solidFill>
                  <a:srgbClr val="C00000"/>
                </a:solidFill>
                <a:latin typeface="微软雅黑" panose="020B0503020204020204" charset="-122"/>
                <a:ea typeface="微软雅黑" panose="020B0503020204020204" charset="-122"/>
                <a:sym typeface="+mn-ea"/>
              </a:rPr>
              <a:t>严三</a:t>
            </a:r>
            <a:r>
              <a:rPr lang="zh-CN" altLang="en-US" sz="3200" b="1" noProof="0" dirty="0" smtClean="0">
                <a:solidFill>
                  <a:srgbClr val="C00000"/>
                </a:solidFill>
                <a:latin typeface="微软雅黑" panose="020B0503020204020204" charset="-122"/>
                <a:ea typeface="微软雅黑" panose="020B0503020204020204" charset="-122"/>
                <a:sym typeface="+mn-ea"/>
              </a:rPr>
              <a:t>实要点和</a:t>
            </a:r>
            <a:r>
              <a:rPr lang="zh-CN" altLang="en-US" sz="3200" b="1" noProof="0" dirty="0">
                <a:solidFill>
                  <a:srgbClr val="C00000"/>
                </a:solidFill>
                <a:latin typeface="微软雅黑" panose="020B0503020204020204" charset="-122"/>
                <a:ea typeface="微软雅黑" panose="020B0503020204020204" charset="-122"/>
                <a:sym typeface="+mn-ea"/>
              </a:rPr>
              <a:t>意义</a:t>
            </a:r>
            <a:endParaRPr lang="zh-CN" altLang="en-US" sz="3200" b="1" dirty="0">
              <a:solidFill>
                <a:srgbClr val="C02221"/>
              </a:solidFill>
            </a:endParaRPr>
          </a:p>
        </p:txBody>
      </p:sp>
      <p:sp>
        <p:nvSpPr>
          <p:cNvPr id="37" name="矩形 36"/>
          <p:cNvSpPr/>
          <p:nvPr/>
        </p:nvSpPr>
        <p:spPr bwMode="auto">
          <a:xfrm>
            <a:off x="1038225" y="1985963"/>
            <a:ext cx="10172700" cy="3600450"/>
          </a:xfrm>
          <a:prstGeom prst="rect">
            <a:avLst/>
          </a:prstGeom>
          <a:solidFill>
            <a:schemeClr val="bg2">
              <a:lumMod val="20000"/>
              <a:lumOff val="80000"/>
            </a:schemeClr>
          </a:solidFill>
          <a:ln w="222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2" name="直接连接符 1"/>
          <p:cNvCxnSpPr/>
          <p:nvPr/>
        </p:nvCxnSpPr>
        <p:spPr>
          <a:xfrm>
            <a:off x="1038225" y="1824038"/>
            <a:ext cx="10172700" cy="0"/>
          </a:xfrm>
          <a:prstGeom prst="line">
            <a:avLst/>
          </a:prstGeom>
          <a:ln w="22225" cap="flat" cmpd="sng">
            <a:solidFill>
              <a:srgbClr val="C00000"/>
            </a:solidFill>
            <a:prstDash val="solid"/>
            <a:headEnd type="none" w="med" len="med"/>
            <a:tailEnd type="none" w="med" len="med"/>
          </a:ln>
        </p:spPr>
      </p:cxnSp>
      <p:sp>
        <p:nvSpPr>
          <p:cNvPr id="6" name="矩形 5"/>
          <p:cNvSpPr/>
          <p:nvPr/>
        </p:nvSpPr>
        <p:spPr>
          <a:xfrm>
            <a:off x="1038225" y="1298575"/>
            <a:ext cx="1387475" cy="525463"/>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28" name="TextBox 27"/>
          <p:cNvSpPr txBox="1"/>
          <p:nvPr/>
        </p:nvSpPr>
        <p:spPr>
          <a:xfrm>
            <a:off x="1139825" y="1319213"/>
            <a:ext cx="1285875" cy="522287"/>
          </a:xfrm>
          <a:prstGeom prst="rect">
            <a:avLst/>
          </a:prstGeom>
          <a:noFill/>
          <a:ln w="9525">
            <a:noFill/>
          </a:ln>
        </p:spPr>
        <p:txBody>
          <a:bodyPr>
            <a:spAutoFit/>
          </a:bodyPr>
          <a:lstStyle/>
          <a:p>
            <a:pPr algn="ctr"/>
            <a:r>
              <a:rPr lang="zh-CN" altLang="en-US" sz="2800" b="1" dirty="0">
                <a:solidFill>
                  <a:srgbClr val="FFFF00"/>
                </a:solidFill>
                <a:latin typeface="微软雅黑" panose="020B0503020204020204" charset="-122"/>
                <a:ea typeface="微软雅黑" panose="020B0503020204020204" charset="-122"/>
              </a:rPr>
              <a:t>三谈</a:t>
            </a:r>
          </a:p>
        </p:txBody>
      </p:sp>
      <p:sp>
        <p:nvSpPr>
          <p:cNvPr id="8" name="矩形 7"/>
          <p:cNvSpPr/>
          <p:nvPr/>
        </p:nvSpPr>
        <p:spPr>
          <a:xfrm>
            <a:off x="2460625" y="1254125"/>
            <a:ext cx="8750300" cy="522288"/>
          </a:xfrm>
          <a:prstGeom prst="rect">
            <a:avLst/>
          </a:prstGeom>
          <a:noFill/>
          <a:ln w="9525">
            <a:noFill/>
          </a:ln>
        </p:spPr>
        <p:txBody>
          <a:bodyPr>
            <a:spAutoFit/>
          </a:bodyPr>
          <a:lstStyle/>
          <a:p>
            <a:r>
              <a:rPr lang="zh-CN" altLang="en-US" sz="2800" b="1" dirty="0">
                <a:solidFill>
                  <a:srgbClr val="C00000"/>
                </a:solidFill>
                <a:latin typeface="微软雅黑" panose="020B0503020204020204" charset="-122"/>
                <a:ea typeface="微软雅黑" panose="020B0503020204020204" charset="-122"/>
              </a:rPr>
              <a:t>“三严三实”是共产党人最基本的政治品格和做人准则</a:t>
            </a:r>
          </a:p>
        </p:txBody>
      </p:sp>
      <p:sp>
        <p:nvSpPr>
          <p:cNvPr id="9" name="TextBox 8"/>
          <p:cNvSpPr txBox="1"/>
          <p:nvPr/>
        </p:nvSpPr>
        <p:spPr>
          <a:xfrm>
            <a:off x="1171575" y="2047875"/>
            <a:ext cx="5359400" cy="3476625"/>
          </a:xfrm>
          <a:prstGeom prst="rect">
            <a:avLst/>
          </a:prstGeom>
          <a:noFill/>
          <a:ln w="9525">
            <a:noFill/>
          </a:ln>
        </p:spPr>
        <p:txBody>
          <a:bodyPr>
            <a:spAutoFit/>
          </a:bodyPr>
          <a:lstStyle/>
          <a:p>
            <a:pPr algn="just"/>
            <a:r>
              <a:rPr lang="zh-CN" altLang="en-US" sz="2000" dirty="0">
                <a:solidFill>
                  <a:srgbClr val="C00000"/>
                </a:solidFill>
                <a:latin typeface="微软雅黑" panose="020B0503020204020204" charset="-122"/>
                <a:ea typeface="微软雅黑" panose="020B0503020204020204" charset="-122"/>
              </a:rPr>
              <a:t>时间：</a:t>
            </a:r>
            <a:r>
              <a:rPr lang="en-US" altLang="zh-CN" sz="2000" dirty="0">
                <a:solidFill>
                  <a:srgbClr val="C00000"/>
                </a:solidFill>
                <a:latin typeface="微软雅黑" panose="020B0503020204020204" charset="-122"/>
                <a:ea typeface="微软雅黑" panose="020B0503020204020204" charset="-122"/>
              </a:rPr>
              <a:t>2014</a:t>
            </a:r>
            <a:r>
              <a:rPr lang="zh-CN" altLang="en-US" sz="2000" dirty="0">
                <a:solidFill>
                  <a:srgbClr val="C00000"/>
                </a:solidFill>
                <a:latin typeface="微软雅黑" panose="020B0503020204020204" charset="-122"/>
                <a:ea typeface="微软雅黑" panose="020B0503020204020204" charset="-122"/>
              </a:rPr>
              <a:t>年</a:t>
            </a:r>
            <a:r>
              <a:rPr lang="en-US" altLang="zh-CN" sz="2000" dirty="0">
                <a:solidFill>
                  <a:srgbClr val="C00000"/>
                </a:solidFill>
                <a:latin typeface="微软雅黑" panose="020B0503020204020204" charset="-122"/>
                <a:ea typeface="微软雅黑" panose="020B0503020204020204" charset="-122"/>
              </a:rPr>
              <a:t>10</a:t>
            </a:r>
            <a:r>
              <a:rPr lang="zh-CN" altLang="en-US" sz="2000" dirty="0">
                <a:solidFill>
                  <a:srgbClr val="C00000"/>
                </a:solidFill>
                <a:latin typeface="微软雅黑" panose="020B0503020204020204" charset="-122"/>
                <a:ea typeface="微软雅黑" panose="020B0503020204020204" charset="-122"/>
              </a:rPr>
              <a:t>月</a:t>
            </a:r>
            <a:r>
              <a:rPr lang="en-US" altLang="zh-CN" sz="2000" dirty="0">
                <a:solidFill>
                  <a:srgbClr val="C00000"/>
                </a:solidFill>
                <a:latin typeface="微软雅黑" panose="020B0503020204020204" charset="-122"/>
                <a:ea typeface="微软雅黑" panose="020B0503020204020204" charset="-122"/>
              </a:rPr>
              <a:t>8</a:t>
            </a:r>
            <a:r>
              <a:rPr lang="zh-CN" altLang="en-US" sz="2000" dirty="0">
                <a:solidFill>
                  <a:srgbClr val="C00000"/>
                </a:solidFill>
                <a:latin typeface="微软雅黑" panose="020B0503020204020204" charset="-122"/>
                <a:ea typeface="微软雅黑" panose="020B0503020204020204" charset="-122"/>
              </a:rPr>
              <a:t>日</a:t>
            </a:r>
          </a:p>
          <a:p>
            <a:pPr algn="just"/>
            <a:r>
              <a:rPr lang="zh-CN" altLang="en-US" sz="2000" dirty="0">
                <a:solidFill>
                  <a:srgbClr val="C00000"/>
                </a:solidFill>
                <a:latin typeface="微软雅黑" panose="020B0503020204020204" charset="-122"/>
                <a:ea typeface="微软雅黑" panose="020B0503020204020204" charset="-122"/>
              </a:rPr>
              <a:t>地点：北京</a:t>
            </a:r>
          </a:p>
          <a:p>
            <a:pPr algn="just"/>
            <a:r>
              <a:rPr lang="zh-CN" altLang="en-US" sz="2000" dirty="0">
                <a:solidFill>
                  <a:srgbClr val="C00000"/>
                </a:solidFill>
                <a:latin typeface="微软雅黑" panose="020B0503020204020204" charset="-122"/>
                <a:ea typeface="微软雅黑" panose="020B0503020204020204" charset="-122"/>
              </a:rPr>
              <a:t>事件：在党的群众路线教育实践活动总结大会上的讲话</a:t>
            </a:r>
          </a:p>
          <a:p>
            <a:pPr algn="just"/>
            <a:endParaRPr lang="zh-CN" altLang="en-US" sz="2000" dirty="0">
              <a:solidFill>
                <a:srgbClr val="C00000"/>
              </a:solidFill>
              <a:latin typeface="微软雅黑" panose="020B0503020204020204" charset="-122"/>
              <a:ea typeface="微软雅黑" panose="020B0503020204020204" charset="-122"/>
            </a:endParaRPr>
          </a:p>
          <a:p>
            <a:pPr algn="just"/>
            <a:r>
              <a:rPr lang="zh-CN" altLang="en-US" sz="2000" b="1" dirty="0">
                <a:solidFill>
                  <a:srgbClr val="C00000"/>
                </a:solidFill>
                <a:latin typeface="微软雅黑" panose="020B0503020204020204" charset="-122"/>
                <a:ea typeface="微软雅黑" panose="020B0503020204020204" charset="-122"/>
              </a:rPr>
              <a:t>党的干部都是人民公仆，自当在其位谋其政，既廉又勤，既干净又干事。</a:t>
            </a:r>
            <a:r>
              <a:rPr lang="zh-CN" altLang="en-US" sz="2000" dirty="0">
                <a:solidFill>
                  <a:srgbClr val="C00000"/>
                </a:solidFill>
                <a:latin typeface="微软雅黑" panose="020B0503020204020204" charset="-122"/>
                <a:ea typeface="微软雅黑" panose="020B0503020204020204" charset="-122"/>
              </a:rPr>
              <a:t>我一再强调，领导干部要</a:t>
            </a:r>
            <a:r>
              <a:rPr lang="zh-CN" altLang="en-US" sz="2000" b="1" dirty="0">
                <a:solidFill>
                  <a:srgbClr val="C00000"/>
                </a:solidFill>
                <a:latin typeface="微软雅黑" panose="020B0503020204020204" charset="-122"/>
                <a:ea typeface="微软雅黑" panose="020B0503020204020204" charset="-122"/>
              </a:rPr>
              <a:t>严以修身、严以用权、严以律己</a:t>
            </a:r>
            <a:r>
              <a:rPr lang="zh-CN" altLang="en-US" sz="2000" dirty="0">
                <a:solidFill>
                  <a:srgbClr val="C00000"/>
                </a:solidFill>
                <a:latin typeface="微软雅黑" panose="020B0503020204020204" charset="-122"/>
                <a:ea typeface="微软雅黑" panose="020B0503020204020204" charset="-122"/>
              </a:rPr>
              <a:t>，谋事要实、创业要实、做人要实。这些要求是共产党人最基本的政治品格和做人准则，也是党员、干部的修身之本、为政之道、成事之要。</a:t>
            </a:r>
          </a:p>
        </p:txBody>
      </p:sp>
      <p:pic>
        <p:nvPicPr>
          <p:cNvPr id="16" name="图片 15"/>
          <p:cNvPicPr>
            <a:picLocks noChangeAspect="1"/>
          </p:cNvPicPr>
          <p:nvPr/>
        </p:nvPicPr>
        <p:blipFill>
          <a:blip r:embed="rId4" cstate="print"/>
          <a:stretch>
            <a:fillRect/>
          </a:stretch>
        </p:blipFill>
        <p:spPr>
          <a:xfrm>
            <a:off x="6803390" y="2462530"/>
            <a:ext cx="4215765" cy="26473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 calcmode="lin" valueType="num">
                                      <p:cBhvr>
                                        <p:cTn id="17" dur="500" fill="hold"/>
                                        <p:tgtEl>
                                          <p:spTgt spid="28"/>
                                        </p:tgtEl>
                                        <p:attrNameLst>
                                          <p:attrName>style.rotation</p:attrName>
                                        </p:attrNameLst>
                                      </p:cBhvr>
                                      <p:tavLst>
                                        <p:tav tm="0">
                                          <p:val>
                                            <p:fltVal val="90"/>
                                          </p:val>
                                        </p:tav>
                                        <p:tav tm="100000">
                                          <p:val>
                                            <p:fltVal val="0"/>
                                          </p:val>
                                        </p:tav>
                                      </p:tavLst>
                                    </p:anim>
                                    <p:animEffect transition="in" filter="fade">
                                      <p:cBhvr>
                                        <p:cTn id="18" dur="500"/>
                                        <p:tgtEl>
                                          <p:spTgt spid="2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by="(-#ppt_w*2)" calcmode="lin" valueType="num">
                                      <p:cBhvr rctx="PPT">
                                        <p:cTn id="22" dur="200" autoRev="1" fill="hold">
                                          <p:stCondLst>
                                            <p:cond delay="0"/>
                                          </p:stCondLst>
                                        </p:cTn>
                                        <p:tgtEl>
                                          <p:spTgt spid="8"/>
                                        </p:tgtEl>
                                        <p:attrNameLst>
                                          <p:attrName>ppt_w</p:attrName>
                                        </p:attrNameLst>
                                      </p:cBhvr>
                                    </p:anim>
                                    <p:anim by="(#ppt_w*0.50)" calcmode="lin" valueType="num">
                                      <p:cBhvr>
                                        <p:cTn id="23" dur="200" decel="50000" autoRev="1" fill="hold">
                                          <p:stCondLst>
                                            <p:cond delay="0"/>
                                          </p:stCondLst>
                                        </p:cTn>
                                        <p:tgtEl>
                                          <p:spTgt spid="8"/>
                                        </p:tgtEl>
                                        <p:attrNameLst>
                                          <p:attrName>ppt_x</p:attrName>
                                        </p:attrNameLst>
                                      </p:cBhvr>
                                    </p:anim>
                                    <p:anim from="(-#ppt_h/2)" to="(#ppt_y)" calcmode="lin" valueType="num">
                                      <p:cBhvr>
                                        <p:cTn id="24" dur="400" fill="hold">
                                          <p:stCondLst>
                                            <p:cond delay="0"/>
                                          </p:stCondLst>
                                        </p:cTn>
                                        <p:tgtEl>
                                          <p:spTgt spid="8"/>
                                        </p:tgtEl>
                                        <p:attrNameLst>
                                          <p:attrName>ppt_y</p:attrName>
                                        </p:attrNameLst>
                                      </p:cBhvr>
                                    </p:anim>
                                    <p:animRot by="21600000">
                                      <p:cBhvr>
                                        <p:cTn id="25" dur="400" fill="hold">
                                          <p:stCondLst>
                                            <p:cond delay="0"/>
                                          </p:stCondLst>
                                        </p:cTn>
                                        <p:tgtEl>
                                          <p:spTgt spid="8"/>
                                        </p:tgtEl>
                                        <p:attrNameLst>
                                          <p:attrName>r</p:attrName>
                                        </p:attrNameLst>
                                      </p:cBhvr>
                                    </p:animRot>
                                  </p:childTnLst>
                                </p:cTn>
                              </p:par>
                            </p:childTnLst>
                          </p:cTn>
                        </p:par>
                        <p:par>
                          <p:cTn id="26" fill="hold">
                            <p:stCondLst>
                              <p:cond delay="2820"/>
                            </p:stCondLst>
                            <p:childTnLst>
                              <p:par>
                                <p:cTn id="27" presetID="2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up)">
                                      <p:cBhvr>
                                        <p:cTn id="29" dur="500"/>
                                        <p:tgtEl>
                                          <p:spTgt spid="37"/>
                                        </p:tgtEl>
                                      </p:cBhvr>
                                    </p:animEffect>
                                  </p:childTnLst>
                                </p:cTn>
                              </p:par>
                            </p:childTnLst>
                          </p:cTn>
                        </p:par>
                        <p:par>
                          <p:cTn id="30" fill="hold">
                            <p:stCondLst>
                              <p:cond delay="3320"/>
                            </p:stCondLst>
                            <p:childTnLst>
                              <p:par>
                                <p:cTn id="31" presetID="42"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820"/>
                            </p:stCondLst>
                            <p:childTnLst>
                              <p:par>
                                <p:cTn id="37" presetID="8"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amond(in)">
                                      <p:cBhvr>
                                        <p:cTn id="3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6" grpId="0" bldLvl="0" animBg="1"/>
      <p:bldP spid="28"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38404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smtClean="0">
                <a:solidFill>
                  <a:srgbClr val="C00000"/>
                </a:solidFill>
                <a:latin typeface="微软雅黑" panose="020B0503020204020204" charset="-122"/>
                <a:ea typeface="微软雅黑" panose="020B0503020204020204" charset="-122"/>
                <a:sym typeface="+mn-ea"/>
              </a:rPr>
              <a:t>三</a:t>
            </a:r>
            <a:r>
              <a:rPr lang="zh-CN" altLang="en-US" sz="3200" b="1" noProof="0" dirty="0">
                <a:solidFill>
                  <a:srgbClr val="C00000"/>
                </a:solidFill>
                <a:latin typeface="微软雅黑" panose="020B0503020204020204" charset="-122"/>
                <a:ea typeface="微软雅黑" panose="020B0503020204020204" charset="-122"/>
                <a:sym typeface="+mn-ea"/>
              </a:rPr>
              <a:t>严三</a:t>
            </a:r>
            <a:r>
              <a:rPr lang="zh-CN" altLang="en-US" sz="3200" b="1" noProof="0" dirty="0" smtClean="0">
                <a:solidFill>
                  <a:srgbClr val="C00000"/>
                </a:solidFill>
                <a:latin typeface="微软雅黑" panose="020B0503020204020204" charset="-122"/>
                <a:ea typeface="微软雅黑" panose="020B0503020204020204" charset="-122"/>
                <a:sym typeface="+mn-ea"/>
              </a:rPr>
              <a:t>实要点和</a:t>
            </a:r>
            <a:r>
              <a:rPr lang="zh-CN" altLang="en-US" sz="3200" b="1" noProof="0" dirty="0">
                <a:solidFill>
                  <a:srgbClr val="C00000"/>
                </a:solidFill>
                <a:latin typeface="微软雅黑" panose="020B0503020204020204" charset="-122"/>
                <a:ea typeface="微软雅黑" panose="020B0503020204020204" charset="-122"/>
                <a:sym typeface="+mn-ea"/>
              </a:rPr>
              <a:t>意义</a:t>
            </a:r>
            <a:endParaRPr lang="zh-CN" altLang="en-US" sz="3200" b="1" dirty="0">
              <a:solidFill>
                <a:srgbClr val="C02221"/>
              </a:solidFill>
            </a:endParaRPr>
          </a:p>
        </p:txBody>
      </p:sp>
      <p:sp>
        <p:nvSpPr>
          <p:cNvPr id="37" name="矩形 36"/>
          <p:cNvSpPr/>
          <p:nvPr/>
        </p:nvSpPr>
        <p:spPr bwMode="auto">
          <a:xfrm>
            <a:off x="1038225" y="1985963"/>
            <a:ext cx="10172700" cy="3600450"/>
          </a:xfrm>
          <a:prstGeom prst="rect">
            <a:avLst/>
          </a:prstGeom>
          <a:solidFill>
            <a:schemeClr val="bg2">
              <a:lumMod val="20000"/>
              <a:lumOff val="80000"/>
            </a:schemeClr>
          </a:solidFill>
          <a:ln w="222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2" name="直接连接符 1"/>
          <p:cNvCxnSpPr/>
          <p:nvPr/>
        </p:nvCxnSpPr>
        <p:spPr>
          <a:xfrm>
            <a:off x="1038225" y="1824038"/>
            <a:ext cx="10172700" cy="0"/>
          </a:xfrm>
          <a:prstGeom prst="line">
            <a:avLst/>
          </a:prstGeom>
          <a:ln w="19050" cap="flat" cmpd="sng">
            <a:solidFill>
              <a:srgbClr val="C00000"/>
            </a:solidFill>
            <a:prstDash val="solid"/>
            <a:headEnd type="none" w="med" len="med"/>
            <a:tailEnd type="none" w="med" len="med"/>
          </a:ln>
        </p:spPr>
      </p:cxnSp>
      <p:sp>
        <p:nvSpPr>
          <p:cNvPr id="6" name="矩形 5"/>
          <p:cNvSpPr/>
          <p:nvPr/>
        </p:nvSpPr>
        <p:spPr>
          <a:xfrm>
            <a:off x="1038225" y="1298575"/>
            <a:ext cx="1387475" cy="525463"/>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28" name="TextBox 27"/>
          <p:cNvSpPr txBox="1"/>
          <p:nvPr/>
        </p:nvSpPr>
        <p:spPr>
          <a:xfrm>
            <a:off x="1139825" y="1302068"/>
            <a:ext cx="1285875" cy="522287"/>
          </a:xfrm>
          <a:prstGeom prst="rect">
            <a:avLst/>
          </a:prstGeom>
          <a:noFill/>
          <a:ln w="9525">
            <a:noFill/>
          </a:ln>
        </p:spPr>
        <p:txBody>
          <a:bodyPr>
            <a:spAutoFit/>
          </a:bodyPr>
          <a:lstStyle/>
          <a:p>
            <a:pPr algn="ctr"/>
            <a:r>
              <a:rPr lang="zh-CN" altLang="en-US" sz="2800" b="1" dirty="0">
                <a:solidFill>
                  <a:srgbClr val="FFFF00"/>
                </a:solidFill>
                <a:latin typeface="微软雅黑" panose="020B0503020204020204" charset="-122"/>
                <a:ea typeface="微软雅黑" panose="020B0503020204020204" charset="-122"/>
              </a:rPr>
              <a:t>四谈</a:t>
            </a:r>
          </a:p>
        </p:txBody>
      </p:sp>
      <p:sp>
        <p:nvSpPr>
          <p:cNvPr id="8" name="矩形 7"/>
          <p:cNvSpPr/>
          <p:nvPr/>
        </p:nvSpPr>
        <p:spPr>
          <a:xfrm>
            <a:off x="2460625" y="1254125"/>
            <a:ext cx="5570538" cy="554038"/>
          </a:xfrm>
          <a:prstGeom prst="rect">
            <a:avLst/>
          </a:prstGeom>
          <a:noFill/>
          <a:ln w="9525">
            <a:noFill/>
          </a:ln>
        </p:spPr>
        <p:txBody>
          <a:bodyPr>
            <a:spAutoFit/>
          </a:bodyPr>
          <a:lstStyle/>
          <a:p>
            <a:r>
              <a:rPr lang="zh-CN" altLang="en-US" sz="3000" b="1" dirty="0">
                <a:solidFill>
                  <a:srgbClr val="C00000"/>
                </a:solidFill>
                <a:latin typeface="微软雅黑" panose="020B0503020204020204" charset="-122"/>
                <a:ea typeface="微软雅黑" panose="020B0503020204020204" charset="-122"/>
              </a:rPr>
              <a:t>持之以恒改作风正风气</a:t>
            </a:r>
          </a:p>
        </p:txBody>
      </p:sp>
      <p:sp>
        <p:nvSpPr>
          <p:cNvPr id="9" name="TextBox 8"/>
          <p:cNvSpPr txBox="1"/>
          <p:nvPr/>
        </p:nvSpPr>
        <p:spPr>
          <a:xfrm>
            <a:off x="5686108" y="2108518"/>
            <a:ext cx="5334000" cy="3476625"/>
          </a:xfrm>
          <a:prstGeom prst="rect">
            <a:avLst/>
          </a:prstGeom>
          <a:noFill/>
          <a:ln w="9525">
            <a:noFill/>
          </a:ln>
        </p:spPr>
        <p:txBody>
          <a:bodyPr>
            <a:spAutoFit/>
          </a:bodyPr>
          <a:lstStyle/>
          <a:p>
            <a:pPr algn="just"/>
            <a:r>
              <a:rPr lang="zh-CN" altLang="en-US" sz="2200" dirty="0">
                <a:solidFill>
                  <a:srgbClr val="C00000"/>
                </a:solidFill>
                <a:latin typeface="微软雅黑" panose="020B0503020204020204" charset="-122"/>
                <a:ea typeface="微软雅黑" panose="020B0503020204020204" charset="-122"/>
              </a:rPr>
              <a:t>时间：</a:t>
            </a:r>
            <a:r>
              <a:rPr lang="en-US" altLang="zh-CN" sz="2200" dirty="0">
                <a:solidFill>
                  <a:srgbClr val="C00000"/>
                </a:solidFill>
                <a:latin typeface="微软雅黑" panose="020B0503020204020204" charset="-122"/>
                <a:ea typeface="微软雅黑" panose="020B0503020204020204" charset="-122"/>
              </a:rPr>
              <a:t>2015</a:t>
            </a:r>
            <a:r>
              <a:rPr lang="zh-CN" altLang="en-US" sz="2200" dirty="0">
                <a:solidFill>
                  <a:srgbClr val="C00000"/>
                </a:solidFill>
                <a:latin typeface="微软雅黑" panose="020B0503020204020204" charset="-122"/>
                <a:ea typeface="微软雅黑" panose="020B0503020204020204" charset="-122"/>
              </a:rPr>
              <a:t>年</a:t>
            </a:r>
            <a:r>
              <a:rPr lang="en-US" altLang="zh-CN" sz="2200" dirty="0">
                <a:solidFill>
                  <a:srgbClr val="C00000"/>
                </a:solidFill>
                <a:latin typeface="微软雅黑" panose="020B0503020204020204" charset="-122"/>
                <a:ea typeface="微软雅黑" panose="020B0503020204020204" charset="-122"/>
              </a:rPr>
              <a:t>1</a:t>
            </a:r>
            <a:r>
              <a:rPr lang="zh-CN" altLang="en-US" sz="2200" dirty="0">
                <a:solidFill>
                  <a:srgbClr val="C00000"/>
                </a:solidFill>
                <a:latin typeface="微软雅黑" panose="020B0503020204020204" charset="-122"/>
                <a:ea typeface="微软雅黑" panose="020B0503020204020204" charset="-122"/>
              </a:rPr>
              <a:t>月</a:t>
            </a:r>
            <a:r>
              <a:rPr lang="en-US" altLang="zh-CN" sz="2200" dirty="0">
                <a:solidFill>
                  <a:srgbClr val="C00000"/>
                </a:solidFill>
                <a:latin typeface="微软雅黑" panose="020B0503020204020204" charset="-122"/>
                <a:ea typeface="微软雅黑" panose="020B0503020204020204" charset="-122"/>
              </a:rPr>
              <a:t>21</a:t>
            </a:r>
            <a:r>
              <a:rPr lang="zh-CN" altLang="en-US" sz="2200" dirty="0">
                <a:solidFill>
                  <a:srgbClr val="C00000"/>
                </a:solidFill>
                <a:latin typeface="微软雅黑" panose="020B0503020204020204" charset="-122"/>
                <a:ea typeface="微软雅黑" panose="020B0503020204020204" charset="-122"/>
              </a:rPr>
              <a:t>日</a:t>
            </a:r>
          </a:p>
          <a:p>
            <a:pPr algn="just"/>
            <a:r>
              <a:rPr lang="zh-CN" altLang="en-US" sz="2200" dirty="0">
                <a:solidFill>
                  <a:srgbClr val="C00000"/>
                </a:solidFill>
                <a:latin typeface="微软雅黑" panose="020B0503020204020204" charset="-122"/>
                <a:ea typeface="微软雅黑" panose="020B0503020204020204" charset="-122"/>
              </a:rPr>
              <a:t>地点：云南昆明</a:t>
            </a:r>
          </a:p>
          <a:p>
            <a:pPr algn="just"/>
            <a:r>
              <a:rPr lang="zh-CN" altLang="en-US" sz="2200" dirty="0">
                <a:solidFill>
                  <a:srgbClr val="C00000"/>
                </a:solidFill>
                <a:latin typeface="微软雅黑" panose="020B0503020204020204" charset="-122"/>
                <a:ea typeface="微软雅黑" panose="020B0503020204020204" charset="-122"/>
              </a:rPr>
              <a:t>事件：视察驻昆明部队</a:t>
            </a:r>
          </a:p>
          <a:p>
            <a:pPr algn="just"/>
            <a:r>
              <a:rPr lang="zh-CN" altLang="en-US" sz="2200" dirty="0">
                <a:solidFill>
                  <a:srgbClr val="C00000"/>
                </a:solidFill>
                <a:latin typeface="微软雅黑" panose="020B0503020204020204" charset="-122"/>
                <a:ea typeface="微软雅黑" panose="020B0503020204020204" charset="-122"/>
              </a:rPr>
              <a:t>要认真贯彻全军政治工作会议精神，深化党的创新理论武装，扎实抓好</a:t>
            </a:r>
            <a:r>
              <a:rPr lang="zh-CN" altLang="en-US" sz="2200" b="1" dirty="0">
                <a:solidFill>
                  <a:srgbClr val="C00000"/>
                </a:solidFill>
                <a:latin typeface="微软雅黑" panose="020B0503020204020204" charset="-122"/>
                <a:ea typeface="微软雅黑" panose="020B0503020204020204" charset="-122"/>
              </a:rPr>
              <a:t>“学习践行强军目标、做新一代革命军人”</a:t>
            </a:r>
            <a:r>
              <a:rPr lang="zh-CN" altLang="en-US" sz="2200" dirty="0">
                <a:solidFill>
                  <a:srgbClr val="C00000"/>
                </a:solidFill>
                <a:latin typeface="微软雅黑" panose="020B0503020204020204" charset="-122"/>
                <a:ea typeface="微软雅黑" panose="020B0503020204020204" charset="-122"/>
              </a:rPr>
              <a:t>主题教育活动和团以上党委机关“三严三实”专题教育整顿，持之以恒改作风正风气，</a:t>
            </a:r>
            <a:r>
              <a:rPr lang="zh-CN" altLang="en-US" sz="2200" b="1" dirty="0">
                <a:solidFill>
                  <a:srgbClr val="C00000"/>
                </a:solidFill>
                <a:latin typeface="微软雅黑" panose="020B0503020204020204" charset="-122"/>
                <a:ea typeface="微软雅黑" panose="020B0503020204020204" charset="-122"/>
              </a:rPr>
              <a:t>确保部队坚决听党指挥，确保部队高度集中统一和纯洁巩固。</a:t>
            </a:r>
          </a:p>
        </p:txBody>
      </p:sp>
      <p:pic>
        <p:nvPicPr>
          <p:cNvPr id="16" name="图片 15"/>
          <p:cNvPicPr>
            <a:picLocks noChangeAspect="1"/>
          </p:cNvPicPr>
          <p:nvPr/>
        </p:nvPicPr>
        <p:blipFill>
          <a:blip r:embed="rId4" cstate="print"/>
          <a:srcRect l="13977" t="356" r="5003" b="-356"/>
          <a:stretch>
            <a:fillRect/>
          </a:stretch>
        </p:blipFill>
        <p:spPr>
          <a:xfrm>
            <a:off x="1261110" y="2479040"/>
            <a:ext cx="4330065" cy="26155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 calcmode="lin" valueType="num">
                                      <p:cBhvr>
                                        <p:cTn id="17" dur="500" fill="hold"/>
                                        <p:tgtEl>
                                          <p:spTgt spid="28"/>
                                        </p:tgtEl>
                                        <p:attrNameLst>
                                          <p:attrName>style.rotation</p:attrName>
                                        </p:attrNameLst>
                                      </p:cBhvr>
                                      <p:tavLst>
                                        <p:tav tm="0">
                                          <p:val>
                                            <p:fltVal val="90"/>
                                          </p:val>
                                        </p:tav>
                                        <p:tav tm="100000">
                                          <p:val>
                                            <p:fltVal val="0"/>
                                          </p:val>
                                        </p:tav>
                                      </p:tavLst>
                                    </p:anim>
                                    <p:animEffect transition="in" filter="fade">
                                      <p:cBhvr>
                                        <p:cTn id="18" dur="500"/>
                                        <p:tgtEl>
                                          <p:spTgt spid="2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by="(-#ppt_w*2)" calcmode="lin" valueType="num">
                                      <p:cBhvr rctx="PPT">
                                        <p:cTn id="22" dur="200" autoRev="1" fill="hold">
                                          <p:stCondLst>
                                            <p:cond delay="0"/>
                                          </p:stCondLst>
                                        </p:cTn>
                                        <p:tgtEl>
                                          <p:spTgt spid="8"/>
                                        </p:tgtEl>
                                        <p:attrNameLst>
                                          <p:attrName>ppt_w</p:attrName>
                                        </p:attrNameLst>
                                      </p:cBhvr>
                                    </p:anim>
                                    <p:anim by="(#ppt_w*0.50)" calcmode="lin" valueType="num">
                                      <p:cBhvr>
                                        <p:cTn id="23" dur="200" decel="50000" autoRev="1" fill="hold">
                                          <p:stCondLst>
                                            <p:cond delay="0"/>
                                          </p:stCondLst>
                                        </p:cTn>
                                        <p:tgtEl>
                                          <p:spTgt spid="8"/>
                                        </p:tgtEl>
                                        <p:attrNameLst>
                                          <p:attrName>ppt_x</p:attrName>
                                        </p:attrNameLst>
                                      </p:cBhvr>
                                    </p:anim>
                                    <p:anim from="(-#ppt_h/2)" to="(#ppt_y)" calcmode="lin" valueType="num">
                                      <p:cBhvr>
                                        <p:cTn id="24" dur="400" fill="hold">
                                          <p:stCondLst>
                                            <p:cond delay="0"/>
                                          </p:stCondLst>
                                        </p:cTn>
                                        <p:tgtEl>
                                          <p:spTgt spid="8"/>
                                        </p:tgtEl>
                                        <p:attrNameLst>
                                          <p:attrName>ppt_y</p:attrName>
                                        </p:attrNameLst>
                                      </p:cBhvr>
                                    </p:anim>
                                    <p:animRot by="21600000">
                                      <p:cBhvr>
                                        <p:cTn id="25" dur="400" fill="hold">
                                          <p:stCondLst>
                                            <p:cond delay="0"/>
                                          </p:stCondLst>
                                        </p:cTn>
                                        <p:tgtEl>
                                          <p:spTgt spid="8"/>
                                        </p:tgtEl>
                                        <p:attrNameLst>
                                          <p:attrName>r</p:attrName>
                                        </p:attrNameLst>
                                      </p:cBhvr>
                                    </p:animRot>
                                  </p:childTnLst>
                                </p:cTn>
                              </p:par>
                            </p:childTnLst>
                          </p:cTn>
                        </p:par>
                        <p:par>
                          <p:cTn id="26" fill="hold">
                            <p:stCondLst>
                              <p:cond delay="2259"/>
                            </p:stCondLst>
                            <p:childTnLst>
                              <p:par>
                                <p:cTn id="27" presetID="2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up)">
                                      <p:cBhvr>
                                        <p:cTn id="29" dur="500"/>
                                        <p:tgtEl>
                                          <p:spTgt spid="37"/>
                                        </p:tgtEl>
                                      </p:cBhvr>
                                    </p:animEffect>
                                  </p:childTnLst>
                                </p:cTn>
                              </p:par>
                            </p:childTnLst>
                          </p:cTn>
                        </p:par>
                        <p:par>
                          <p:cTn id="30" fill="hold">
                            <p:stCondLst>
                              <p:cond delay="2759"/>
                            </p:stCondLst>
                            <p:childTnLst>
                              <p:par>
                                <p:cTn id="31" presetID="42"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259"/>
                            </p:stCondLst>
                            <p:childTnLst>
                              <p:par>
                                <p:cTn id="37" presetID="8"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amond(in)">
                                      <p:cBhvr>
                                        <p:cTn id="3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6" grpId="0" bldLvl="0" animBg="1"/>
      <p:bldP spid="28"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38404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smtClean="0">
                <a:solidFill>
                  <a:srgbClr val="C00000"/>
                </a:solidFill>
                <a:latin typeface="微软雅黑" panose="020B0503020204020204" charset="-122"/>
                <a:ea typeface="微软雅黑" panose="020B0503020204020204" charset="-122"/>
                <a:sym typeface="+mn-ea"/>
              </a:rPr>
              <a:t>三</a:t>
            </a:r>
            <a:r>
              <a:rPr lang="zh-CN" altLang="en-US" sz="3200" b="1" noProof="0" dirty="0">
                <a:solidFill>
                  <a:srgbClr val="C00000"/>
                </a:solidFill>
                <a:latin typeface="微软雅黑" panose="020B0503020204020204" charset="-122"/>
                <a:ea typeface="微软雅黑" panose="020B0503020204020204" charset="-122"/>
                <a:sym typeface="+mn-ea"/>
              </a:rPr>
              <a:t>严三</a:t>
            </a:r>
            <a:r>
              <a:rPr lang="zh-CN" altLang="en-US" sz="3200" b="1" noProof="0" dirty="0" smtClean="0">
                <a:solidFill>
                  <a:srgbClr val="C00000"/>
                </a:solidFill>
                <a:latin typeface="微软雅黑" panose="020B0503020204020204" charset="-122"/>
                <a:ea typeface="微软雅黑" panose="020B0503020204020204" charset="-122"/>
                <a:sym typeface="+mn-ea"/>
              </a:rPr>
              <a:t>实要点和</a:t>
            </a:r>
            <a:r>
              <a:rPr lang="zh-CN" altLang="en-US" sz="3200" b="1" noProof="0" dirty="0">
                <a:solidFill>
                  <a:srgbClr val="C00000"/>
                </a:solidFill>
                <a:latin typeface="微软雅黑" panose="020B0503020204020204" charset="-122"/>
                <a:ea typeface="微软雅黑" panose="020B0503020204020204" charset="-122"/>
                <a:sym typeface="+mn-ea"/>
              </a:rPr>
              <a:t>意义</a:t>
            </a:r>
            <a:endParaRPr lang="zh-CN" altLang="en-US" sz="3200" b="1" dirty="0">
              <a:solidFill>
                <a:srgbClr val="C02221"/>
              </a:solidFill>
            </a:endParaRPr>
          </a:p>
        </p:txBody>
      </p:sp>
      <p:sp>
        <p:nvSpPr>
          <p:cNvPr id="3" name="矩形 2"/>
          <p:cNvSpPr/>
          <p:nvPr/>
        </p:nvSpPr>
        <p:spPr bwMode="auto">
          <a:xfrm>
            <a:off x="1038225" y="1985963"/>
            <a:ext cx="10172700" cy="3600450"/>
          </a:xfrm>
          <a:prstGeom prst="rect">
            <a:avLst/>
          </a:prstGeom>
          <a:solidFill>
            <a:schemeClr val="bg2">
              <a:lumMod val="20000"/>
              <a:lumOff val="80000"/>
            </a:schemeClr>
          </a:solidFill>
          <a:ln w="222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7" name="直接连接符 6"/>
          <p:cNvCxnSpPr/>
          <p:nvPr/>
        </p:nvCxnSpPr>
        <p:spPr>
          <a:xfrm>
            <a:off x="1038225" y="1824038"/>
            <a:ext cx="10172700" cy="0"/>
          </a:xfrm>
          <a:prstGeom prst="line">
            <a:avLst/>
          </a:prstGeom>
          <a:ln w="19050" cap="flat" cmpd="sng">
            <a:solidFill>
              <a:srgbClr val="C00000"/>
            </a:solidFill>
            <a:prstDash val="solid"/>
            <a:headEnd type="none" w="med" len="med"/>
            <a:tailEnd type="none" w="med" len="med"/>
          </a:ln>
        </p:spPr>
      </p:cxnSp>
      <p:sp>
        <p:nvSpPr>
          <p:cNvPr id="10" name="矩形 9"/>
          <p:cNvSpPr/>
          <p:nvPr/>
        </p:nvSpPr>
        <p:spPr>
          <a:xfrm>
            <a:off x="1038225" y="1298575"/>
            <a:ext cx="1387475" cy="525463"/>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11" name="TextBox 27"/>
          <p:cNvSpPr txBox="1"/>
          <p:nvPr/>
        </p:nvSpPr>
        <p:spPr>
          <a:xfrm>
            <a:off x="1139825" y="1319213"/>
            <a:ext cx="1285875" cy="522287"/>
          </a:xfrm>
          <a:prstGeom prst="rect">
            <a:avLst/>
          </a:prstGeom>
          <a:noFill/>
          <a:ln w="9525">
            <a:noFill/>
          </a:ln>
        </p:spPr>
        <p:txBody>
          <a:bodyPr>
            <a:spAutoFit/>
          </a:bodyPr>
          <a:lstStyle/>
          <a:p>
            <a:pPr algn="ctr"/>
            <a:r>
              <a:rPr lang="zh-CN" altLang="en-US" sz="2800" b="1" dirty="0">
                <a:solidFill>
                  <a:srgbClr val="FFFF00"/>
                </a:solidFill>
                <a:latin typeface="微软雅黑" panose="020B0503020204020204" charset="-122"/>
                <a:ea typeface="微软雅黑" panose="020B0503020204020204" charset="-122"/>
              </a:rPr>
              <a:t>五谈</a:t>
            </a:r>
          </a:p>
        </p:txBody>
      </p:sp>
      <p:sp>
        <p:nvSpPr>
          <p:cNvPr id="12" name="矩形 11"/>
          <p:cNvSpPr/>
          <p:nvPr/>
        </p:nvSpPr>
        <p:spPr>
          <a:xfrm>
            <a:off x="2460625" y="1254125"/>
            <a:ext cx="5570538" cy="554038"/>
          </a:xfrm>
          <a:prstGeom prst="rect">
            <a:avLst/>
          </a:prstGeom>
          <a:noFill/>
          <a:ln w="9525">
            <a:noFill/>
          </a:ln>
        </p:spPr>
        <p:txBody>
          <a:bodyPr>
            <a:spAutoFit/>
          </a:bodyPr>
          <a:lstStyle/>
          <a:p>
            <a:r>
              <a:rPr lang="zh-CN" altLang="en-US" sz="3000" b="1" dirty="0">
                <a:solidFill>
                  <a:srgbClr val="C00000"/>
                </a:solidFill>
                <a:latin typeface="微软雅黑" panose="020B0503020204020204" charset="-122"/>
                <a:ea typeface="微软雅黑" panose="020B0503020204020204" charset="-122"/>
              </a:rPr>
              <a:t>抓住领导干部这个“关键少数”</a:t>
            </a:r>
          </a:p>
        </p:txBody>
      </p:sp>
      <p:sp>
        <p:nvSpPr>
          <p:cNvPr id="13" name="TextBox 8"/>
          <p:cNvSpPr txBox="1"/>
          <p:nvPr/>
        </p:nvSpPr>
        <p:spPr>
          <a:xfrm>
            <a:off x="1376363" y="2284095"/>
            <a:ext cx="4967287" cy="3138170"/>
          </a:xfrm>
          <a:prstGeom prst="rect">
            <a:avLst/>
          </a:prstGeom>
          <a:noFill/>
          <a:ln w="9525">
            <a:noFill/>
          </a:ln>
        </p:spPr>
        <p:txBody>
          <a:bodyPr>
            <a:spAutoFit/>
          </a:bodyPr>
          <a:lstStyle/>
          <a:p>
            <a:pPr algn="just"/>
            <a:r>
              <a:rPr lang="zh-CN" altLang="en-US" sz="2200" dirty="0">
                <a:solidFill>
                  <a:srgbClr val="C00000"/>
                </a:solidFill>
                <a:latin typeface="微软雅黑" panose="020B0503020204020204" charset="-122"/>
                <a:ea typeface="微软雅黑" panose="020B0503020204020204" charset="-122"/>
              </a:rPr>
              <a:t>时间：</a:t>
            </a:r>
            <a:r>
              <a:rPr lang="en-US" altLang="zh-CN" sz="2200" dirty="0">
                <a:solidFill>
                  <a:srgbClr val="C00000"/>
                </a:solidFill>
                <a:latin typeface="微软雅黑" panose="020B0503020204020204" charset="-122"/>
                <a:ea typeface="微软雅黑" panose="020B0503020204020204" charset="-122"/>
              </a:rPr>
              <a:t>2015</a:t>
            </a:r>
            <a:r>
              <a:rPr lang="zh-CN" altLang="en-US" sz="2200" dirty="0">
                <a:solidFill>
                  <a:srgbClr val="C00000"/>
                </a:solidFill>
                <a:latin typeface="微软雅黑" panose="020B0503020204020204" charset="-122"/>
                <a:ea typeface="微软雅黑" panose="020B0503020204020204" charset="-122"/>
              </a:rPr>
              <a:t>年</a:t>
            </a:r>
            <a:r>
              <a:rPr lang="en-US" altLang="zh-CN" sz="2200" dirty="0">
                <a:solidFill>
                  <a:srgbClr val="C00000"/>
                </a:solidFill>
                <a:latin typeface="微软雅黑" panose="020B0503020204020204" charset="-122"/>
                <a:ea typeface="微软雅黑" panose="020B0503020204020204" charset="-122"/>
              </a:rPr>
              <a:t>2</a:t>
            </a:r>
            <a:r>
              <a:rPr lang="zh-CN" altLang="en-US" sz="2200" dirty="0">
                <a:solidFill>
                  <a:srgbClr val="C00000"/>
                </a:solidFill>
                <a:latin typeface="微软雅黑" panose="020B0503020204020204" charset="-122"/>
                <a:ea typeface="微软雅黑" panose="020B0503020204020204" charset="-122"/>
              </a:rPr>
              <a:t>月</a:t>
            </a:r>
            <a:r>
              <a:rPr lang="en-US" altLang="zh-CN" sz="2200" dirty="0">
                <a:solidFill>
                  <a:srgbClr val="C00000"/>
                </a:solidFill>
                <a:latin typeface="微软雅黑" panose="020B0503020204020204" charset="-122"/>
                <a:ea typeface="微软雅黑" panose="020B0503020204020204" charset="-122"/>
              </a:rPr>
              <a:t>16</a:t>
            </a:r>
            <a:r>
              <a:rPr lang="zh-CN" altLang="en-US" sz="2200" dirty="0">
                <a:solidFill>
                  <a:srgbClr val="C00000"/>
                </a:solidFill>
                <a:latin typeface="微软雅黑" panose="020B0503020204020204" charset="-122"/>
                <a:ea typeface="微软雅黑" panose="020B0503020204020204" charset="-122"/>
              </a:rPr>
              <a:t>日</a:t>
            </a:r>
          </a:p>
          <a:p>
            <a:pPr algn="just"/>
            <a:r>
              <a:rPr lang="zh-CN" altLang="en-US" sz="2200" dirty="0">
                <a:solidFill>
                  <a:srgbClr val="C00000"/>
                </a:solidFill>
                <a:latin typeface="微软雅黑" panose="020B0503020204020204" charset="-122"/>
                <a:ea typeface="微软雅黑" panose="020B0503020204020204" charset="-122"/>
              </a:rPr>
              <a:t>地点：陕西西安</a:t>
            </a:r>
          </a:p>
          <a:p>
            <a:pPr algn="just"/>
            <a:r>
              <a:rPr lang="zh-CN" altLang="en-US" sz="2200" dirty="0">
                <a:solidFill>
                  <a:srgbClr val="C00000"/>
                </a:solidFill>
                <a:latin typeface="微软雅黑" panose="020B0503020204020204" charset="-122"/>
                <a:ea typeface="微软雅黑" panose="020B0503020204020204" charset="-122"/>
              </a:rPr>
              <a:t>事件：视察驻西安部队</a:t>
            </a:r>
          </a:p>
          <a:p>
            <a:pPr algn="just"/>
            <a:endParaRPr lang="zh-CN" altLang="en-US" sz="2200" dirty="0">
              <a:solidFill>
                <a:srgbClr val="C00000"/>
              </a:solidFill>
              <a:latin typeface="微软雅黑" panose="020B0503020204020204" charset="-122"/>
              <a:ea typeface="微软雅黑" panose="020B0503020204020204" charset="-122"/>
            </a:endParaRPr>
          </a:p>
          <a:p>
            <a:pPr algn="just"/>
            <a:r>
              <a:rPr lang="zh-CN" altLang="en-US" sz="2200" dirty="0">
                <a:solidFill>
                  <a:srgbClr val="C00000"/>
                </a:solidFill>
                <a:latin typeface="微软雅黑" panose="020B0503020204020204" charset="-122"/>
                <a:ea typeface="微软雅黑" panose="020B0503020204020204" charset="-122"/>
              </a:rPr>
              <a:t>当前，国防和军队建设目标任务已经明确，关键在抓好落实，抓住领导干部这个“</a:t>
            </a:r>
            <a:r>
              <a:rPr lang="zh-CN" altLang="en-US" sz="2200" b="1" dirty="0">
                <a:solidFill>
                  <a:srgbClr val="C00000"/>
                </a:solidFill>
                <a:latin typeface="微软雅黑" panose="020B0503020204020204" charset="-122"/>
                <a:ea typeface="微软雅黑" panose="020B0503020204020204" charset="-122"/>
              </a:rPr>
              <a:t>关键少数”</a:t>
            </a:r>
            <a:r>
              <a:rPr lang="zh-CN" altLang="en-US" sz="2200" dirty="0">
                <a:solidFill>
                  <a:srgbClr val="C00000"/>
                </a:solidFill>
                <a:latin typeface="微软雅黑" panose="020B0503020204020204" charset="-122"/>
                <a:ea typeface="微软雅黑" panose="020B0503020204020204" charset="-122"/>
              </a:rPr>
              <a:t>。各级领导干部要强化使命担当，践行</a:t>
            </a:r>
            <a:r>
              <a:rPr lang="zh-CN" altLang="en-US" sz="2200" b="1" dirty="0">
                <a:solidFill>
                  <a:srgbClr val="C00000"/>
                </a:solidFill>
                <a:latin typeface="微软雅黑" panose="020B0503020204020204" charset="-122"/>
                <a:ea typeface="微软雅黑" panose="020B0503020204020204" charset="-122"/>
              </a:rPr>
              <a:t>“三严三实”</a:t>
            </a:r>
            <a:r>
              <a:rPr lang="zh-CN" altLang="en-US" sz="2200" dirty="0">
                <a:solidFill>
                  <a:srgbClr val="C00000"/>
                </a:solidFill>
                <a:latin typeface="微软雅黑" panose="020B0503020204020204" charset="-122"/>
                <a:ea typeface="微软雅黑" panose="020B0503020204020204" charset="-122"/>
              </a:rPr>
              <a:t>要求，在实现强军目标中发挥模范带头作用。</a:t>
            </a:r>
          </a:p>
        </p:txBody>
      </p:sp>
      <p:pic>
        <p:nvPicPr>
          <p:cNvPr id="15" name="图片 14"/>
          <p:cNvPicPr>
            <a:picLocks noChangeAspect="1"/>
          </p:cNvPicPr>
          <p:nvPr/>
        </p:nvPicPr>
        <p:blipFill>
          <a:blip r:embed="rId4" cstate="print"/>
          <a:stretch>
            <a:fillRect/>
          </a:stretch>
        </p:blipFill>
        <p:spPr>
          <a:xfrm>
            <a:off x="6454775" y="2284095"/>
            <a:ext cx="4631055" cy="29914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200" autoRev="1" fill="hold">
                                          <p:stCondLst>
                                            <p:cond delay="0"/>
                                          </p:stCondLst>
                                        </p:cTn>
                                        <p:tgtEl>
                                          <p:spTgt spid="12"/>
                                        </p:tgtEl>
                                        <p:attrNameLst>
                                          <p:attrName>ppt_w</p:attrName>
                                        </p:attrNameLst>
                                      </p:cBhvr>
                                    </p:anim>
                                    <p:anim by="(#ppt_w*0.50)" calcmode="lin" valueType="num">
                                      <p:cBhvr>
                                        <p:cTn id="23" dur="200" decel="50000" autoRev="1" fill="hold">
                                          <p:stCondLst>
                                            <p:cond delay="0"/>
                                          </p:stCondLst>
                                        </p:cTn>
                                        <p:tgtEl>
                                          <p:spTgt spid="12"/>
                                        </p:tgtEl>
                                        <p:attrNameLst>
                                          <p:attrName>ppt_x</p:attrName>
                                        </p:attrNameLst>
                                      </p:cBhvr>
                                    </p:anim>
                                    <p:anim from="(-#ppt_h/2)" to="(#ppt_y)" calcmode="lin" valueType="num">
                                      <p:cBhvr>
                                        <p:cTn id="24" dur="400" fill="hold">
                                          <p:stCondLst>
                                            <p:cond delay="0"/>
                                          </p:stCondLst>
                                        </p:cTn>
                                        <p:tgtEl>
                                          <p:spTgt spid="12"/>
                                        </p:tgtEl>
                                        <p:attrNameLst>
                                          <p:attrName>ppt_y</p:attrName>
                                        </p:attrNameLst>
                                      </p:cBhvr>
                                    </p:anim>
                                    <p:animRot by="21600000">
                                      <p:cBhvr>
                                        <p:cTn id="25" dur="400" fill="hold">
                                          <p:stCondLst>
                                            <p:cond delay="0"/>
                                          </p:stCondLst>
                                        </p:cTn>
                                        <p:tgtEl>
                                          <p:spTgt spid="12"/>
                                        </p:tgtEl>
                                        <p:attrNameLst>
                                          <p:attrName>r</p:attrName>
                                        </p:attrNameLst>
                                      </p:cBhvr>
                                    </p:animRot>
                                  </p:childTnLst>
                                </p:cTn>
                              </p:par>
                            </p:childTnLst>
                          </p:cTn>
                        </p:par>
                        <p:par>
                          <p:cTn id="26" fill="hold">
                            <p:stCondLst>
                              <p:cond delay="242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2920"/>
                            </p:stCondLst>
                            <p:childTnLst>
                              <p:par>
                                <p:cTn id="31" presetID="47"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392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cxnSp>
        <p:nvCxnSpPr>
          <p:cNvPr id="13" name="直接连接符 12"/>
          <p:cNvCxnSpPr/>
          <p:nvPr/>
        </p:nvCxnSpPr>
        <p:spPr>
          <a:xfrm>
            <a:off x="2969260" y="2476500"/>
            <a:ext cx="8033385" cy="9525"/>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69260" y="4145915"/>
            <a:ext cx="8013065" cy="1270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60500" y="2572385"/>
            <a:ext cx="1914525" cy="1476375"/>
          </a:xfrm>
          <a:prstGeom prst="rect">
            <a:avLst/>
          </a:prstGeom>
        </p:spPr>
      </p:pic>
      <p:grpSp>
        <p:nvGrpSpPr>
          <p:cNvPr id="22" name="组合 21"/>
          <p:cNvGrpSpPr/>
          <p:nvPr/>
        </p:nvGrpSpPr>
        <p:grpSpPr>
          <a:xfrm>
            <a:off x="3375025" y="2735580"/>
            <a:ext cx="7954645" cy="768350"/>
            <a:chOff x="4441088" y="469835"/>
            <a:chExt cx="8403633" cy="877643"/>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861"/>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p>
            </p:txBody>
          </p:sp>
        </p:grpSp>
        <p:sp>
          <p:nvSpPr>
            <p:cNvPr id="27" name="矩形 39"/>
            <p:cNvSpPr>
              <a:spLocks noChangeArrowheads="1"/>
            </p:cNvSpPr>
            <p:nvPr/>
          </p:nvSpPr>
          <p:spPr bwMode="auto">
            <a:xfrm>
              <a:off x="5284336" y="469835"/>
              <a:ext cx="7560385" cy="877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4400" b="1" noProof="0" dirty="0">
                  <a:solidFill>
                    <a:srgbClr val="C00000"/>
                  </a:solidFill>
                  <a:latin typeface="微软雅黑" panose="020B0503020204020204" charset="-122"/>
                  <a:ea typeface="微软雅黑" panose="020B0503020204020204" charset="-122"/>
                  <a:sym typeface="+mn-ea"/>
                </a:rPr>
                <a:t>三严三实专题教育方案解读</a:t>
              </a:r>
              <a:endParaRPr lang="zh-CN" altLang="en-US" sz="4400" b="1" noProof="0" dirty="0" smtClean="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par>
                                <p:cTn id="12" presetID="22" presetClass="entr" presetSubtype="4"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0.70"/>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par>
                                <p:cTn id="30" presetID="55"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par>
                                <p:cTn id="35" presetID="4"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ox(in)">
                                      <p:cBhvr>
                                        <p:cTn id="3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0596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三严三实专题教育方案解读</a:t>
            </a:r>
            <a:endParaRPr lang="zh-CN" altLang="en-US" sz="3200" b="1" dirty="0">
              <a:solidFill>
                <a:srgbClr val="C02221"/>
              </a:solidFill>
            </a:endParaRPr>
          </a:p>
        </p:txBody>
      </p:sp>
      <p:sp>
        <p:nvSpPr>
          <p:cNvPr id="20" name="矩形 19"/>
          <p:cNvSpPr/>
          <p:nvPr/>
        </p:nvSpPr>
        <p:spPr bwMode="auto">
          <a:xfrm>
            <a:off x="1679575" y="2019300"/>
            <a:ext cx="9486900" cy="4433888"/>
          </a:xfrm>
          <a:prstGeom prst="rect">
            <a:avLst/>
          </a:prstGeom>
          <a:solidFill>
            <a:schemeClr val="bg2">
              <a:lumMod val="20000"/>
              <a:lumOff val="80000"/>
            </a:schemeClr>
          </a:solidFill>
          <a:ln w="222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TextBox 2"/>
          <p:cNvSpPr txBox="1"/>
          <p:nvPr/>
        </p:nvSpPr>
        <p:spPr>
          <a:xfrm>
            <a:off x="1938338" y="2579688"/>
            <a:ext cx="5816600" cy="3476625"/>
          </a:xfrm>
          <a:prstGeom prst="rect">
            <a:avLst/>
          </a:prstGeom>
          <a:noFill/>
          <a:ln w="9525">
            <a:noFill/>
          </a:ln>
        </p:spPr>
        <p:txBody>
          <a:bodyPr>
            <a:spAutoFit/>
          </a:bodyPr>
          <a:lstStyle/>
          <a:p>
            <a:pPr algn="just">
              <a:lnSpc>
                <a:spcPct val="110000"/>
              </a:lnSpc>
            </a:pPr>
            <a:r>
              <a:rPr lang="zh-CN" altLang="en-US" sz="2000" dirty="0">
                <a:solidFill>
                  <a:srgbClr val="C00000"/>
                </a:solidFill>
                <a:latin typeface="微软雅黑" panose="020B0503020204020204" charset="-122"/>
                <a:ea typeface="微软雅黑" panose="020B0503020204020204" charset="-122"/>
              </a:rPr>
              <a:t>开展“三严三实”专题教育，要深入学习贯彻党的十八大和十八届三中、四中全会精神，深入学习贯彻习近平总书记系列重要讲话精神，紧紧围绕协调推进“四个全面”战略布局，对照“</a:t>
            </a:r>
            <a:r>
              <a:rPr lang="zh-CN" altLang="en-US" sz="2000" b="1" dirty="0">
                <a:solidFill>
                  <a:srgbClr val="C00000"/>
                </a:solidFill>
                <a:latin typeface="微软雅黑" panose="020B0503020204020204" charset="-122"/>
                <a:ea typeface="微软雅黑" panose="020B0503020204020204" charset="-122"/>
              </a:rPr>
              <a:t>严以修身、严以用权、严以律己，谋事要实、创业要实、做人要实”</a:t>
            </a:r>
            <a:r>
              <a:rPr lang="zh-CN" altLang="en-US" sz="2000" dirty="0">
                <a:solidFill>
                  <a:srgbClr val="C00000"/>
                </a:solidFill>
                <a:latin typeface="微软雅黑" panose="020B0503020204020204" charset="-122"/>
                <a:ea typeface="微软雅黑" panose="020B0503020204020204" charset="-122"/>
              </a:rPr>
              <a:t>的要求，聚焦对党忠诚、个人干净、敢于担当，着力解决“不严不实”问题，切实增强践行“三严三实”要求的思想自觉和行动自觉，在守纪律讲规矩、营造良好政治生态上见实效，在真抓实干、推动改革发展稳定</a:t>
            </a:r>
            <a:r>
              <a:rPr lang="zh-CN" altLang="en-US" sz="2000" dirty="0">
                <a:solidFill>
                  <a:schemeClr val="bg1"/>
                </a:solidFill>
                <a:latin typeface="微软雅黑" panose="020B0503020204020204" charset="-122"/>
                <a:ea typeface="微软雅黑" panose="020B0503020204020204" charset="-122"/>
              </a:rPr>
              <a:t>上见实效。</a:t>
            </a:r>
          </a:p>
        </p:txBody>
      </p:sp>
      <p:sp>
        <p:nvSpPr>
          <p:cNvPr id="6" name="Freeform 5"/>
          <p:cNvSpPr/>
          <p:nvPr/>
        </p:nvSpPr>
        <p:spPr>
          <a:xfrm>
            <a:off x="1135063" y="2132013"/>
            <a:ext cx="219075" cy="192087"/>
          </a:xfrm>
          <a:custGeom>
            <a:avLst/>
            <a:gdLst/>
            <a:ahLst/>
            <a:cxnLst>
              <a:cxn ang="0">
                <a:pos x="109538" y="192088"/>
              </a:cxn>
              <a:cxn ang="0">
                <a:pos x="164306" y="96310"/>
              </a:cxn>
              <a:cxn ang="0">
                <a:pos x="219075" y="0"/>
              </a:cxn>
              <a:cxn ang="0">
                <a:pos x="109538" y="0"/>
              </a:cxn>
              <a:cxn ang="0">
                <a:pos x="0" y="0"/>
              </a:cxn>
              <a:cxn ang="0">
                <a:pos x="54769" y="96310"/>
              </a:cxn>
              <a:cxn ang="0">
                <a:pos x="109538" y="192088"/>
              </a:cxn>
            </a:cxnLst>
            <a:rect l="0" t="0" r="0" b="0"/>
            <a:pathLst>
              <a:path w="416" h="361">
                <a:moveTo>
                  <a:pt x="208" y="361"/>
                </a:moveTo>
                <a:lnTo>
                  <a:pt x="312" y="181"/>
                </a:lnTo>
                <a:lnTo>
                  <a:pt x="416" y="0"/>
                </a:lnTo>
                <a:lnTo>
                  <a:pt x="208" y="0"/>
                </a:lnTo>
                <a:lnTo>
                  <a:pt x="0" y="0"/>
                </a:lnTo>
                <a:lnTo>
                  <a:pt x="104" y="181"/>
                </a:lnTo>
                <a:lnTo>
                  <a:pt x="208" y="361"/>
                </a:lnTo>
                <a:close/>
              </a:path>
            </a:pathLst>
          </a:custGeom>
          <a:solidFill>
            <a:schemeClr val="bg1">
              <a:alpha val="100000"/>
            </a:schemeClr>
          </a:solidFill>
          <a:ln w="9525">
            <a:noFill/>
          </a:ln>
        </p:spPr>
        <p:txBody>
          <a:bodyPr/>
          <a:lstStyle/>
          <a:p>
            <a:endParaRPr lang="zh-CN" altLang="en-US"/>
          </a:p>
        </p:txBody>
      </p:sp>
      <p:sp>
        <p:nvSpPr>
          <p:cNvPr id="8" name="Line 6"/>
          <p:cNvSpPr/>
          <p:nvPr/>
        </p:nvSpPr>
        <p:spPr>
          <a:xfrm>
            <a:off x="1244600" y="2363788"/>
            <a:ext cx="0" cy="4494212"/>
          </a:xfrm>
          <a:prstGeom prst="line">
            <a:avLst/>
          </a:prstGeom>
          <a:ln w="38100" cap="flat" cmpd="sng">
            <a:solidFill>
              <a:srgbClr val="716F6E"/>
            </a:solidFill>
            <a:prstDash val="solid"/>
            <a:miter/>
            <a:headEnd type="none" w="med" len="med"/>
            <a:tailEnd type="none" w="med" len="med"/>
          </a:ln>
        </p:spPr>
      </p:sp>
      <p:sp>
        <p:nvSpPr>
          <p:cNvPr id="9" name="Oval 7"/>
          <p:cNvSpPr/>
          <p:nvPr/>
        </p:nvSpPr>
        <p:spPr>
          <a:xfrm>
            <a:off x="684213" y="985838"/>
            <a:ext cx="1112837" cy="1116012"/>
          </a:xfrm>
          <a:prstGeom prst="ellipse">
            <a:avLst/>
          </a:prstGeom>
          <a:solidFill>
            <a:srgbClr val="C00000"/>
          </a:solidFill>
          <a:ln w="7">
            <a:noFill/>
          </a:ln>
        </p:spPr>
        <p:txBody>
          <a:bodyPr/>
          <a:lstStyle/>
          <a:p>
            <a:endParaRPr lang="zh-CN" altLang="en-US" dirty="0">
              <a:latin typeface="Arial" panose="020B0604020202020204" pitchFamily="34" charset="0"/>
            </a:endParaRPr>
          </a:p>
        </p:txBody>
      </p:sp>
      <p:sp>
        <p:nvSpPr>
          <p:cNvPr id="14" name="TextBox 8"/>
          <p:cNvSpPr txBox="1"/>
          <p:nvPr/>
        </p:nvSpPr>
        <p:spPr>
          <a:xfrm>
            <a:off x="828675" y="1190625"/>
            <a:ext cx="868363" cy="706438"/>
          </a:xfrm>
          <a:prstGeom prst="rect">
            <a:avLst/>
          </a:prstGeom>
          <a:noFill/>
        </p:spPr>
        <p:txBody>
          <a:bodyPr wrap="square" rtlCol="0">
            <a:spAutoFit/>
          </a:bodyPr>
          <a:lstStyle/>
          <a:p>
            <a:pPr marR="0" defTabSz="914400">
              <a:buClrTx/>
              <a:buSzTx/>
              <a:buFont typeface="Arial" panose="020B0604020202020204" pitchFamily="34" charset="0"/>
              <a:buNone/>
              <a:defRPr/>
            </a:pPr>
            <a:r>
              <a:rPr kumimoji="0" lang="en-US" altLang="zh-CN" sz="4000" b="1" kern="1200" cap="none" spc="0" normalizeH="0" baseline="0" noProof="0" dirty="0" smtClean="0">
                <a:solidFill>
                  <a:schemeClr val="bg1"/>
                </a:solidFill>
                <a:latin typeface="+mj-ea"/>
                <a:ea typeface="+mj-ea"/>
                <a:cs typeface="+mn-cs"/>
              </a:rPr>
              <a:t>01</a:t>
            </a:r>
          </a:p>
        </p:txBody>
      </p:sp>
      <p:grpSp>
        <p:nvGrpSpPr>
          <p:cNvPr id="16" name="组合 15"/>
          <p:cNvGrpSpPr/>
          <p:nvPr/>
        </p:nvGrpSpPr>
        <p:grpSpPr>
          <a:xfrm>
            <a:off x="1063625" y="2924175"/>
            <a:ext cx="355600" cy="355600"/>
            <a:chOff x="957263" y="3209925"/>
            <a:chExt cx="288925" cy="288925"/>
          </a:xfrm>
          <a:solidFill>
            <a:srgbClr val="C00000"/>
          </a:solidFill>
        </p:grpSpPr>
        <p:sp>
          <p:nvSpPr>
            <p:cNvPr id="34829" name="Oval 15"/>
            <p:cNvSpPr/>
            <p:nvPr/>
          </p:nvSpPr>
          <p:spPr>
            <a:xfrm>
              <a:off x="957263" y="3209925"/>
              <a:ext cx="288925" cy="288925"/>
            </a:xfrm>
            <a:prstGeom prst="ellipse">
              <a:avLst/>
            </a:prstGeom>
            <a:grpFill/>
            <a:ln w="28575" cap="flat" cmpd="sng">
              <a:solidFill>
                <a:schemeClr val="bg1"/>
              </a:solidFill>
              <a:prstDash val="solid"/>
              <a:miter/>
              <a:headEnd type="none" w="med" len="med"/>
              <a:tailEnd type="none" w="med" len="med"/>
            </a:ln>
          </p:spPr>
          <p:txBody>
            <a:bodyPr/>
            <a:lstStyle/>
            <a:p>
              <a:endParaRPr lang="zh-CN" altLang="en-US" dirty="0">
                <a:latin typeface="Arial" panose="020B0604020202020204" pitchFamily="34" charset="0"/>
              </a:endParaRPr>
            </a:p>
          </p:txBody>
        </p:sp>
        <p:sp>
          <p:nvSpPr>
            <p:cNvPr id="34830" name="Freeform 16"/>
            <p:cNvSpPr/>
            <p:nvPr/>
          </p:nvSpPr>
          <p:spPr>
            <a:xfrm>
              <a:off x="1057275" y="3282950"/>
              <a:ext cx="130175" cy="150813"/>
            </a:xfrm>
            <a:custGeom>
              <a:avLst/>
              <a:gdLst/>
              <a:ahLst/>
              <a:cxnLst>
                <a:cxn ang="0">
                  <a:pos x="114942" y="61854"/>
                </a:cxn>
                <a:cxn ang="0">
                  <a:pos x="68550" y="35445"/>
                </a:cxn>
                <a:cxn ang="0">
                  <a:pos x="22157" y="8340"/>
                </a:cxn>
                <a:cxn ang="0">
                  <a:pos x="0" y="20850"/>
                </a:cxn>
                <a:cxn ang="0">
                  <a:pos x="0" y="75059"/>
                </a:cxn>
                <a:cxn ang="0">
                  <a:pos x="0" y="128573"/>
                </a:cxn>
                <a:cxn ang="0">
                  <a:pos x="22157" y="141778"/>
                </a:cxn>
                <a:cxn ang="0">
                  <a:pos x="68550" y="114673"/>
                </a:cxn>
                <a:cxn ang="0">
                  <a:pos x="114942" y="87569"/>
                </a:cxn>
                <a:cxn ang="0">
                  <a:pos x="114942" y="61854"/>
                </a:cxn>
              </a:cxnLst>
              <a:rect l="0" t="0" r="0" b="0"/>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grpFill/>
            <a:ln w="9525">
              <a:noFill/>
            </a:ln>
          </p:spPr>
          <p:txBody>
            <a:bodyPr/>
            <a:lstStyle/>
            <a:p>
              <a:endParaRPr lang="zh-CN" altLang="en-US"/>
            </a:p>
          </p:txBody>
        </p:sp>
      </p:grpSp>
      <p:sp>
        <p:nvSpPr>
          <p:cNvPr id="21" name="矩形 20"/>
          <p:cNvSpPr/>
          <p:nvPr/>
        </p:nvSpPr>
        <p:spPr>
          <a:xfrm>
            <a:off x="1828800" y="2133600"/>
            <a:ext cx="2493963" cy="497205"/>
          </a:xfrm>
          <a:prstGeom prst="rect">
            <a:avLst/>
          </a:prstGeom>
          <a:noFill/>
          <a:ln w="9525">
            <a:noFill/>
          </a:ln>
        </p:spPr>
        <p:txBody>
          <a:bodyPr>
            <a:spAutoFit/>
          </a:bodyPr>
          <a:lstStyle/>
          <a:p>
            <a:pPr>
              <a:lnSpc>
                <a:spcPct val="110000"/>
              </a:lnSpc>
            </a:pPr>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方案</a:t>
            </a:r>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要求</a:t>
            </a:r>
          </a:p>
        </p:txBody>
      </p:sp>
      <p:pic>
        <p:nvPicPr>
          <p:cNvPr id="22" name="图片 21"/>
          <p:cNvPicPr>
            <a:picLocks noChangeAspect="1"/>
          </p:cNvPicPr>
          <p:nvPr/>
        </p:nvPicPr>
        <p:blipFill>
          <a:blip r:embed="rId4" cstate="print"/>
          <a:srcRect l="33070" r="16281"/>
          <a:stretch>
            <a:fillRect/>
          </a:stretch>
        </p:blipFill>
        <p:spPr>
          <a:xfrm>
            <a:off x="7826375" y="2235200"/>
            <a:ext cx="3168650" cy="40020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300"/>
                                        <p:tgtEl>
                                          <p:spTgt spid="6"/>
                                        </p:tgtEl>
                                        <p:attrNameLst>
                                          <p:attrName>ppt_y</p:attrName>
                                        </p:attrNameLst>
                                      </p:cBhvr>
                                      <p:tavLst>
                                        <p:tav tm="0">
                                          <p:val>
                                            <p:strVal val="#ppt_y-#ppt_h*1.125000"/>
                                          </p:val>
                                        </p:tav>
                                        <p:tav tm="100000">
                                          <p:val>
                                            <p:strVal val="#ppt_y"/>
                                          </p:val>
                                        </p:tav>
                                      </p:tavLst>
                                    </p:anim>
                                    <p:animEffect transition="in" filter="wipe(down)">
                                      <p:cBhvr>
                                        <p:cTn id="14" dur="300"/>
                                        <p:tgtEl>
                                          <p:spTgt spid="6"/>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56" presetClass="entr" presetSubtype="0" fill="hold" grpId="0" nodeType="withEffect">
                                  <p:stCondLst>
                                    <p:cond delay="200"/>
                                  </p:stCondLst>
                                  <p:iterate type="lt">
                                    <p:tmPct val="10000"/>
                                  </p:iterate>
                                  <p:childTnLst>
                                    <p:set>
                                      <p:cBhvr>
                                        <p:cTn id="20" dur="1" fill="hold">
                                          <p:stCondLst>
                                            <p:cond delay="0"/>
                                          </p:stCondLst>
                                        </p:cTn>
                                        <p:tgtEl>
                                          <p:spTgt spid="14"/>
                                        </p:tgtEl>
                                        <p:attrNameLst>
                                          <p:attrName>style.visibility</p:attrName>
                                        </p:attrNameLst>
                                      </p:cBhvr>
                                      <p:to>
                                        <p:strVal val="visible"/>
                                      </p:to>
                                    </p:set>
                                    <p:anim by="(-#ppt_w*2)" calcmode="lin" valueType="num">
                                      <p:cBhvr rctx="PPT">
                                        <p:cTn id="21" dur="150" autoRev="1" fill="hold">
                                          <p:stCondLst>
                                            <p:cond delay="0"/>
                                          </p:stCondLst>
                                        </p:cTn>
                                        <p:tgtEl>
                                          <p:spTgt spid="14"/>
                                        </p:tgtEl>
                                        <p:attrNameLst>
                                          <p:attrName>ppt_w</p:attrName>
                                        </p:attrNameLst>
                                      </p:cBhvr>
                                    </p:anim>
                                    <p:anim by="(#ppt_w*0.50)" calcmode="lin" valueType="num">
                                      <p:cBhvr>
                                        <p:cTn id="22" dur="150" decel="50000" autoRev="1" fill="hold">
                                          <p:stCondLst>
                                            <p:cond delay="0"/>
                                          </p:stCondLst>
                                        </p:cTn>
                                        <p:tgtEl>
                                          <p:spTgt spid="14"/>
                                        </p:tgtEl>
                                        <p:attrNameLst>
                                          <p:attrName>ppt_x</p:attrName>
                                        </p:attrNameLst>
                                      </p:cBhvr>
                                    </p:anim>
                                    <p:anim from="(-#ppt_h/2)" to="(#ppt_y)" calcmode="lin" valueType="num">
                                      <p:cBhvr>
                                        <p:cTn id="23" dur="300" fill="hold">
                                          <p:stCondLst>
                                            <p:cond delay="0"/>
                                          </p:stCondLst>
                                        </p:cTn>
                                        <p:tgtEl>
                                          <p:spTgt spid="14"/>
                                        </p:tgtEl>
                                        <p:attrNameLst>
                                          <p:attrName>ppt_y</p:attrName>
                                        </p:attrNameLst>
                                      </p:cBhvr>
                                    </p:anim>
                                    <p:animRot by="21600000">
                                      <p:cBhvr>
                                        <p:cTn id="24" dur="300" fill="hold">
                                          <p:stCondLst>
                                            <p:cond delay="0"/>
                                          </p:stCondLst>
                                        </p:cTn>
                                        <p:tgtEl>
                                          <p:spTgt spid="14"/>
                                        </p:tgtEl>
                                        <p:attrNameLst>
                                          <p:attrName>r</p:attrName>
                                        </p:attrNameLst>
                                      </p:cBhvr>
                                    </p:animRot>
                                  </p:childTnLst>
                                </p:cTn>
                              </p:par>
                            </p:childTnLst>
                          </p:cTn>
                        </p:par>
                        <p:par>
                          <p:cTn id="25" fill="hold">
                            <p:stCondLst>
                              <p:cond delay="1330"/>
                            </p:stCondLst>
                            <p:childTnLst>
                              <p:par>
                                <p:cTn id="26" presetID="31"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400" fill="hold"/>
                                        <p:tgtEl>
                                          <p:spTgt spid="16"/>
                                        </p:tgtEl>
                                        <p:attrNameLst>
                                          <p:attrName>ppt_w</p:attrName>
                                        </p:attrNameLst>
                                      </p:cBhvr>
                                      <p:tavLst>
                                        <p:tav tm="0">
                                          <p:val>
                                            <p:fltVal val="0"/>
                                          </p:val>
                                        </p:tav>
                                        <p:tav tm="100000">
                                          <p:val>
                                            <p:strVal val="#ppt_w"/>
                                          </p:val>
                                        </p:tav>
                                      </p:tavLst>
                                    </p:anim>
                                    <p:anim calcmode="lin" valueType="num">
                                      <p:cBhvr>
                                        <p:cTn id="29" dur="400" fill="hold"/>
                                        <p:tgtEl>
                                          <p:spTgt spid="16"/>
                                        </p:tgtEl>
                                        <p:attrNameLst>
                                          <p:attrName>ppt_h</p:attrName>
                                        </p:attrNameLst>
                                      </p:cBhvr>
                                      <p:tavLst>
                                        <p:tav tm="0">
                                          <p:val>
                                            <p:fltVal val="0"/>
                                          </p:val>
                                        </p:tav>
                                        <p:tav tm="100000">
                                          <p:val>
                                            <p:strVal val="#ppt_h"/>
                                          </p:val>
                                        </p:tav>
                                      </p:tavLst>
                                    </p:anim>
                                    <p:anim calcmode="lin" valueType="num">
                                      <p:cBhvr>
                                        <p:cTn id="30" dur="400" fill="hold"/>
                                        <p:tgtEl>
                                          <p:spTgt spid="16"/>
                                        </p:tgtEl>
                                        <p:attrNameLst>
                                          <p:attrName>style.rotation</p:attrName>
                                        </p:attrNameLst>
                                      </p:cBhvr>
                                      <p:tavLst>
                                        <p:tav tm="0">
                                          <p:val>
                                            <p:fltVal val="90"/>
                                          </p:val>
                                        </p:tav>
                                        <p:tav tm="100000">
                                          <p:val>
                                            <p:fltVal val="0"/>
                                          </p:val>
                                        </p:tav>
                                      </p:tavLst>
                                    </p:anim>
                                    <p:animEffect transition="in" filter="fade">
                                      <p:cBhvr>
                                        <p:cTn id="31" dur="400"/>
                                        <p:tgtEl>
                                          <p:spTgt spid="16"/>
                                        </p:tgtEl>
                                      </p:cBhvr>
                                    </p:animEffect>
                                  </p:childTnLst>
                                </p:cTn>
                              </p:par>
                              <p:par>
                                <p:cTn id="32" presetID="8" presetClass="emph" presetSubtype="0" fill="hold" nodeType="withEffect">
                                  <p:stCondLst>
                                    <p:cond delay="0"/>
                                  </p:stCondLst>
                                  <p:childTnLst>
                                    <p:animRot by="-21600000">
                                      <p:cBhvr>
                                        <p:cTn id="33" dur="400" fill="hold"/>
                                        <p:tgtEl>
                                          <p:spTgt spid="16"/>
                                        </p:tgtEl>
                                        <p:attrNameLst>
                                          <p:attrName>r</p:attrName>
                                        </p:attrNameLst>
                                      </p:cBhvr>
                                    </p:animRot>
                                  </p:childTnLst>
                                </p:cTn>
                              </p:par>
                            </p:childTnLst>
                          </p:cTn>
                        </p:par>
                        <p:par>
                          <p:cTn id="34" fill="hold">
                            <p:stCondLst>
                              <p:cond delay="1830"/>
                            </p:stCondLst>
                            <p:childTnLst>
                              <p:par>
                                <p:cTn id="35" presetID="22"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par>
                          <p:cTn id="38" fill="hold">
                            <p:stCondLst>
                              <p:cond delay="2330"/>
                            </p:stCondLst>
                            <p:childTnLst>
                              <p:par>
                                <p:cTn id="39" presetID="31"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 calcmode="lin" valueType="num">
                                      <p:cBhvr>
                                        <p:cTn id="43" dur="500" fill="hold"/>
                                        <p:tgtEl>
                                          <p:spTgt spid="21"/>
                                        </p:tgtEl>
                                        <p:attrNameLst>
                                          <p:attrName>style.rotation</p:attrName>
                                        </p:attrNameLst>
                                      </p:cBhvr>
                                      <p:tavLst>
                                        <p:tav tm="0">
                                          <p:val>
                                            <p:fltVal val="90"/>
                                          </p:val>
                                        </p:tav>
                                        <p:tav tm="100000">
                                          <p:val>
                                            <p:fltVal val="0"/>
                                          </p:val>
                                        </p:tav>
                                      </p:tavLst>
                                    </p:anim>
                                    <p:animEffect transition="in" filter="fade">
                                      <p:cBhvr>
                                        <p:cTn id="44" dur="500"/>
                                        <p:tgtEl>
                                          <p:spTgt spid="21"/>
                                        </p:tgtEl>
                                      </p:cBhvr>
                                    </p:animEffect>
                                  </p:childTnLst>
                                </p:cTn>
                              </p:par>
                            </p:childTnLst>
                          </p:cTn>
                        </p:par>
                        <p:par>
                          <p:cTn id="45" fill="hold">
                            <p:stCondLst>
                              <p:cond delay="2830"/>
                            </p:stCondLst>
                            <p:childTnLst>
                              <p:par>
                                <p:cTn id="46" presetID="22" presetClass="entr" presetSubtype="4"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down)">
                                      <p:cBhvr>
                                        <p:cTn id="48" dur="500"/>
                                        <p:tgtEl>
                                          <p:spTgt spid="2"/>
                                        </p:tgtEl>
                                      </p:cBhvr>
                                    </p:animEffect>
                                  </p:childTnLst>
                                </p:cTn>
                              </p:par>
                            </p:childTnLst>
                          </p:cTn>
                        </p:par>
                        <p:par>
                          <p:cTn id="49" fill="hold">
                            <p:stCondLst>
                              <p:cond delay="3330"/>
                            </p:stCondLst>
                            <p:childTnLst>
                              <p:par>
                                <p:cTn id="50" presetID="47"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anim calcmode="lin" valueType="num">
                                      <p:cBhvr>
                                        <p:cTn id="53" dur="500" fill="hold"/>
                                        <p:tgtEl>
                                          <p:spTgt spid="22"/>
                                        </p:tgtEl>
                                        <p:attrNameLst>
                                          <p:attrName>ppt_x</p:attrName>
                                        </p:attrNameLst>
                                      </p:cBhvr>
                                      <p:tavLst>
                                        <p:tav tm="0">
                                          <p:val>
                                            <p:strVal val="#ppt_x"/>
                                          </p:val>
                                        </p:tav>
                                        <p:tav tm="100000">
                                          <p:val>
                                            <p:strVal val="#ppt_x"/>
                                          </p:val>
                                        </p:tav>
                                      </p:tavLst>
                                    </p:anim>
                                    <p:anim calcmode="lin" valueType="num">
                                      <p:cBhvr>
                                        <p:cTn id="5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 grpId="0"/>
      <p:bldP spid="9" grpId="0" bldLvl="0" animBg="1"/>
      <p:bldP spid="14"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0596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三严三实专题教育方案解读</a:t>
            </a:r>
            <a:endParaRPr lang="zh-CN" altLang="en-US" sz="3200" b="1" dirty="0">
              <a:solidFill>
                <a:srgbClr val="C02221"/>
              </a:solidFill>
            </a:endParaRPr>
          </a:p>
        </p:txBody>
      </p:sp>
      <p:sp>
        <p:nvSpPr>
          <p:cNvPr id="3" name="矩形 2"/>
          <p:cNvSpPr/>
          <p:nvPr/>
        </p:nvSpPr>
        <p:spPr bwMode="auto">
          <a:xfrm>
            <a:off x="2062480" y="1897063"/>
            <a:ext cx="9486900" cy="4184650"/>
          </a:xfrm>
          <a:prstGeom prst="rect">
            <a:avLst/>
          </a:prstGeom>
          <a:solidFill>
            <a:schemeClr val="bg2">
              <a:lumMod val="20000"/>
              <a:lumOff val="80000"/>
            </a:schemeClr>
          </a:solidFill>
          <a:ln w="222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TextBox 14"/>
          <p:cNvSpPr txBox="1"/>
          <p:nvPr/>
        </p:nvSpPr>
        <p:spPr>
          <a:xfrm>
            <a:off x="5472430" y="2208213"/>
            <a:ext cx="5816600" cy="3692525"/>
          </a:xfrm>
          <a:prstGeom prst="rect">
            <a:avLst/>
          </a:prstGeom>
          <a:noFill/>
          <a:ln w="9525">
            <a:noFill/>
          </a:ln>
        </p:spPr>
        <p:txBody>
          <a:bodyPr wrap="square">
            <a:spAutoFit/>
          </a:bodyPr>
          <a:lstStyle/>
          <a:p>
            <a:pPr algn="just">
              <a:lnSpc>
                <a:spcPct val="130000"/>
              </a:lnSpc>
            </a:pPr>
            <a:r>
              <a:rPr lang="en-US" altLang="zh-CN" sz="2000" dirty="0">
                <a:solidFill>
                  <a:srgbClr val="C00000"/>
                </a:solidFill>
                <a:latin typeface="微软雅黑" panose="020B0503020204020204" charset="-122"/>
                <a:ea typeface="微软雅黑" panose="020B0503020204020204" charset="-122"/>
              </a:rPr>
              <a:t>      </a:t>
            </a:r>
            <a:r>
              <a:rPr lang="zh-CN" altLang="en-US" sz="2000" b="1" dirty="0">
                <a:solidFill>
                  <a:srgbClr val="C00000"/>
                </a:solidFill>
                <a:latin typeface="微软雅黑" panose="020B0503020204020204" charset="-122"/>
                <a:ea typeface="微软雅黑" panose="020B0503020204020204" charset="-122"/>
              </a:rPr>
              <a:t>坚持从严要求，强化问题导向</a:t>
            </a:r>
            <a:r>
              <a:rPr lang="zh-CN" altLang="en-US" sz="2000" dirty="0">
                <a:solidFill>
                  <a:srgbClr val="C00000"/>
                </a:solidFill>
                <a:latin typeface="微软雅黑" panose="020B0503020204020204" charset="-122"/>
                <a:ea typeface="微软雅黑" panose="020B0503020204020204" charset="-122"/>
              </a:rPr>
              <a:t>，真正把自己摆进去，着力解决理想信念动摇、信仰迷茫、精神迷失，宗旨意识淡薄、忽视群众利益、漠视群众疾苦，党性修养缺失、不讲党的原则等问题；着力解决滥用权力、设租寻租，官商勾结、利益输送，不直面问题、不负责任、不敢担当，眼里无国法等问题，推动各级领导干部把“三严三实”作为修身做人用权律己的基本遵循、干事创业的行为准则，争做“三严三实”的好干部。</a:t>
            </a:r>
          </a:p>
        </p:txBody>
      </p:sp>
      <p:sp>
        <p:nvSpPr>
          <p:cNvPr id="18" name="矩形 17"/>
          <p:cNvSpPr/>
          <p:nvPr/>
        </p:nvSpPr>
        <p:spPr>
          <a:xfrm>
            <a:off x="2079943" y="2101850"/>
            <a:ext cx="2492375" cy="461963"/>
          </a:xfrm>
          <a:prstGeom prst="rect">
            <a:avLst/>
          </a:prstGeom>
          <a:noFill/>
          <a:ln w="9525">
            <a:noFill/>
          </a:ln>
        </p:spPr>
        <p:txBody>
          <a:bodyPr>
            <a:spAutoFit/>
          </a:bodyPr>
          <a:lstStyle/>
          <a:p>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方案</a:t>
            </a:r>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提出</a:t>
            </a:r>
          </a:p>
        </p:txBody>
      </p:sp>
      <p:sp>
        <p:nvSpPr>
          <p:cNvPr id="7" name="Freeform 5"/>
          <p:cNvSpPr/>
          <p:nvPr/>
        </p:nvSpPr>
        <p:spPr>
          <a:xfrm>
            <a:off x="1135063" y="2132013"/>
            <a:ext cx="219075" cy="192087"/>
          </a:xfrm>
          <a:custGeom>
            <a:avLst/>
            <a:gdLst/>
            <a:ahLst/>
            <a:cxnLst>
              <a:cxn ang="0">
                <a:pos x="109538" y="192088"/>
              </a:cxn>
              <a:cxn ang="0">
                <a:pos x="164306" y="96310"/>
              </a:cxn>
              <a:cxn ang="0">
                <a:pos x="219075" y="0"/>
              </a:cxn>
              <a:cxn ang="0">
                <a:pos x="109538" y="0"/>
              </a:cxn>
              <a:cxn ang="0">
                <a:pos x="0" y="0"/>
              </a:cxn>
              <a:cxn ang="0">
                <a:pos x="54769" y="96310"/>
              </a:cxn>
              <a:cxn ang="0">
                <a:pos x="109538" y="192088"/>
              </a:cxn>
            </a:cxnLst>
            <a:rect l="0" t="0" r="0" b="0"/>
            <a:pathLst>
              <a:path w="416" h="361">
                <a:moveTo>
                  <a:pt x="208" y="361"/>
                </a:moveTo>
                <a:lnTo>
                  <a:pt x="312" y="181"/>
                </a:lnTo>
                <a:lnTo>
                  <a:pt x="416" y="0"/>
                </a:lnTo>
                <a:lnTo>
                  <a:pt x="208" y="0"/>
                </a:lnTo>
                <a:lnTo>
                  <a:pt x="0" y="0"/>
                </a:lnTo>
                <a:lnTo>
                  <a:pt x="104" y="181"/>
                </a:lnTo>
                <a:lnTo>
                  <a:pt x="208" y="361"/>
                </a:lnTo>
                <a:close/>
              </a:path>
            </a:pathLst>
          </a:custGeom>
          <a:solidFill>
            <a:schemeClr val="bg1">
              <a:alpha val="100000"/>
            </a:schemeClr>
          </a:solidFill>
          <a:ln w="9525">
            <a:noFill/>
          </a:ln>
        </p:spPr>
        <p:txBody>
          <a:bodyPr/>
          <a:lstStyle/>
          <a:p>
            <a:endParaRPr lang="zh-CN" altLang="en-US"/>
          </a:p>
        </p:txBody>
      </p:sp>
      <p:sp>
        <p:nvSpPr>
          <p:cNvPr id="10" name="Line 6"/>
          <p:cNvSpPr/>
          <p:nvPr/>
        </p:nvSpPr>
        <p:spPr>
          <a:xfrm>
            <a:off x="1244600" y="2363788"/>
            <a:ext cx="0" cy="4494212"/>
          </a:xfrm>
          <a:prstGeom prst="line">
            <a:avLst/>
          </a:prstGeom>
          <a:ln w="38100" cap="flat" cmpd="sng">
            <a:solidFill>
              <a:srgbClr val="716F6E"/>
            </a:solidFill>
            <a:prstDash val="solid"/>
            <a:miter/>
            <a:headEnd type="none" w="med" len="med"/>
            <a:tailEnd type="none" w="med" len="med"/>
          </a:ln>
        </p:spPr>
      </p:sp>
      <p:sp>
        <p:nvSpPr>
          <p:cNvPr id="11" name="Oval 7"/>
          <p:cNvSpPr/>
          <p:nvPr/>
        </p:nvSpPr>
        <p:spPr>
          <a:xfrm>
            <a:off x="684213" y="985838"/>
            <a:ext cx="1112837" cy="1116012"/>
          </a:xfrm>
          <a:prstGeom prst="ellipse">
            <a:avLst/>
          </a:prstGeom>
          <a:solidFill>
            <a:srgbClr val="C00000"/>
          </a:solidFill>
          <a:ln w="7">
            <a:noFill/>
          </a:ln>
        </p:spPr>
        <p:txBody>
          <a:bodyPr/>
          <a:lstStyle/>
          <a:p>
            <a:endParaRPr lang="zh-CN" altLang="en-US" dirty="0">
              <a:latin typeface="Arial" panose="020B0604020202020204" pitchFamily="34" charset="0"/>
            </a:endParaRPr>
          </a:p>
        </p:txBody>
      </p:sp>
      <p:sp>
        <p:nvSpPr>
          <p:cNvPr id="12" name="TextBox 8"/>
          <p:cNvSpPr txBox="1"/>
          <p:nvPr/>
        </p:nvSpPr>
        <p:spPr>
          <a:xfrm>
            <a:off x="828675" y="1190625"/>
            <a:ext cx="868363" cy="706755"/>
          </a:xfrm>
          <a:prstGeom prst="rect">
            <a:avLst/>
          </a:prstGeom>
          <a:noFill/>
        </p:spPr>
        <p:txBody>
          <a:bodyPr wrap="square" rtlCol="0">
            <a:spAutoFit/>
          </a:bodyPr>
          <a:lstStyle/>
          <a:p>
            <a:pPr marR="0" defTabSz="914400">
              <a:buClrTx/>
              <a:buSzTx/>
              <a:buFont typeface="Arial" panose="020B0604020202020204" pitchFamily="34" charset="0"/>
              <a:buNone/>
              <a:defRPr/>
            </a:pPr>
            <a:r>
              <a:rPr kumimoji="0" lang="en-US" altLang="zh-CN" sz="4000" b="1" kern="1200" cap="none" spc="0" normalizeH="0" baseline="0" noProof="0" dirty="0" smtClean="0">
                <a:solidFill>
                  <a:schemeClr val="bg1"/>
                </a:solidFill>
                <a:latin typeface="+mj-ea"/>
                <a:ea typeface="+mj-ea"/>
                <a:cs typeface="+mn-cs"/>
              </a:rPr>
              <a:t>02</a:t>
            </a:r>
          </a:p>
        </p:txBody>
      </p:sp>
      <p:grpSp>
        <p:nvGrpSpPr>
          <p:cNvPr id="17" name="组合 16"/>
          <p:cNvGrpSpPr/>
          <p:nvPr/>
        </p:nvGrpSpPr>
        <p:grpSpPr>
          <a:xfrm>
            <a:off x="1063625" y="2924175"/>
            <a:ext cx="355600" cy="355600"/>
            <a:chOff x="957263" y="3209925"/>
            <a:chExt cx="288925" cy="288925"/>
          </a:xfrm>
          <a:solidFill>
            <a:srgbClr val="C00000"/>
          </a:solidFill>
        </p:grpSpPr>
        <p:sp>
          <p:nvSpPr>
            <p:cNvPr id="19" name="Oval 15"/>
            <p:cNvSpPr/>
            <p:nvPr/>
          </p:nvSpPr>
          <p:spPr>
            <a:xfrm>
              <a:off x="957263" y="3209925"/>
              <a:ext cx="288925" cy="288925"/>
            </a:xfrm>
            <a:prstGeom prst="ellipse">
              <a:avLst/>
            </a:prstGeom>
            <a:grpFill/>
            <a:ln w="28575" cap="flat" cmpd="sng">
              <a:solidFill>
                <a:schemeClr val="bg1"/>
              </a:solidFill>
              <a:prstDash val="solid"/>
              <a:miter/>
              <a:headEnd type="none" w="med" len="med"/>
              <a:tailEnd type="none" w="med" len="med"/>
            </a:ln>
          </p:spPr>
          <p:txBody>
            <a:bodyPr/>
            <a:lstStyle/>
            <a:p>
              <a:endParaRPr lang="zh-CN" altLang="en-US" dirty="0">
                <a:latin typeface="Arial" panose="020B0604020202020204" pitchFamily="34" charset="0"/>
              </a:endParaRPr>
            </a:p>
          </p:txBody>
        </p:sp>
        <p:sp>
          <p:nvSpPr>
            <p:cNvPr id="23" name="Freeform 16"/>
            <p:cNvSpPr/>
            <p:nvPr/>
          </p:nvSpPr>
          <p:spPr>
            <a:xfrm>
              <a:off x="1057275" y="3282950"/>
              <a:ext cx="130175" cy="150813"/>
            </a:xfrm>
            <a:custGeom>
              <a:avLst/>
              <a:gdLst/>
              <a:ahLst/>
              <a:cxnLst>
                <a:cxn ang="0">
                  <a:pos x="114942" y="61854"/>
                </a:cxn>
                <a:cxn ang="0">
                  <a:pos x="68550" y="35445"/>
                </a:cxn>
                <a:cxn ang="0">
                  <a:pos x="22157" y="8340"/>
                </a:cxn>
                <a:cxn ang="0">
                  <a:pos x="0" y="20850"/>
                </a:cxn>
                <a:cxn ang="0">
                  <a:pos x="0" y="75059"/>
                </a:cxn>
                <a:cxn ang="0">
                  <a:pos x="0" y="128573"/>
                </a:cxn>
                <a:cxn ang="0">
                  <a:pos x="22157" y="141778"/>
                </a:cxn>
                <a:cxn ang="0">
                  <a:pos x="68550" y="114673"/>
                </a:cxn>
                <a:cxn ang="0">
                  <a:pos x="114942" y="87569"/>
                </a:cxn>
                <a:cxn ang="0">
                  <a:pos x="114942" y="61854"/>
                </a:cxn>
              </a:cxnLst>
              <a:rect l="0" t="0" r="0" b="0"/>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grpFill/>
            <a:ln w="9525">
              <a:noFill/>
            </a:ln>
          </p:spPr>
          <p:txBody>
            <a:bodyPr/>
            <a:lstStyle/>
            <a:p>
              <a:endParaRPr lang="zh-CN" altLang="en-US"/>
            </a:p>
          </p:txBody>
        </p:sp>
      </p:grpSp>
      <p:pic>
        <p:nvPicPr>
          <p:cNvPr id="24" name="图片 23"/>
          <p:cNvPicPr>
            <a:picLocks noChangeAspect="1"/>
          </p:cNvPicPr>
          <p:nvPr/>
        </p:nvPicPr>
        <p:blipFill>
          <a:blip r:embed="rId4" cstate="print"/>
          <a:srcRect r="53114"/>
          <a:stretch>
            <a:fillRect/>
          </a:stretch>
        </p:blipFill>
        <p:spPr>
          <a:xfrm>
            <a:off x="2948940" y="2665095"/>
            <a:ext cx="1994535" cy="30118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400" fill="hold"/>
                                        <p:tgtEl>
                                          <p:spTgt spid="18"/>
                                        </p:tgtEl>
                                        <p:attrNameLst>
                                          <p:attrName>ppt_w</p:attrName>
                                        </p:attrNameLst>
                                      </p:cBhvr>
                                      <p:tavLst>
                                        <p:tav tm="0">
                                          <p:val>
                                            <p:fltVal val="0"/>
                                          </p:val>
                                        </p:tav>
                                        <p:tav tm="100000">
                                          <p:val>
                                            <p:strVal val="#ppt_w"/>
                                          </p:val>
                                        </p:tav>
                                      </p:tavLst>
                                    </p:anim>
                                    <p:anim calcmode="lin" valueType="num">
                                      <p:cBhvr>
                                        <p:cTn id="12" dur="400" fill="hold"/>
                                        <p:tgtEl>
                                          <p:spTgt spid="18"/>
                                        </p:tgtEl>
                                        <p:attrNameLst>
                                          <p:attrName>ppt_h</p:attrName>
                                        </p:attrNameLst>
                                      </p:cBhvr>
                                      <p:tavLst>
                                        <p:tav tm="0">
                                          <p:val>
                                            <p:fltVal val="0"/>
                                          </p:val>
                                        </p:tav>
                                        <p:tav tm="100000">
                                          <p:val>
                                            <p:strVal val="#ppt_h"/>
                                          </p:val>
                                        </p:tav>
                                      </p:tavLst>
                                    </p:anim>
                                    <p:animEffect transition="in" filter="fade">
                                      <p:cBhvr>
                                        <p:cTn id="13" dur="400"/>
                                        <p:tgtEl>
                                          <p:spTgt spid="18"/>
                                        </p:tgtEl>
                                      </p:cBhvr>
                                    </p:animEffect>
                                  </p:childTnLst>
                                </p:cTn>
                              </p:par>
                              <p:par>
                                <p:cTn id="14" presetID="8" presetClass="emph" presetSubtype="0" fill="hold" grpId="1" nodeType="withEffect">
                                  <p:stCondLst>
                                    <p:cond delay="0"/>
                                  </p:stCondLst>
                                  <p:childTnLst>
                                    <p:animRot by="21600000">
                                      <p:cBhvr>
                                        <p:cTn id="15" dur="400" fill="hold"/>
                                        <p:tgtEl>
                                          <p:spTgt spid="18"/>
                                        </p:tgtEl>
                                        <p:attrNameLst>
                                          <p:attrName>r</p:attrName>
                                        </p:attrNameLst>
                                      </p:cBhvr>
                                    </p:animRo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1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300"/>
                                        <p:tgtEl>
                                          <p:spTgt spid="7"/>
                                        </p:tgtEl>
                                        <p:attrNameLst>
                                          <p:attrName>ppt_y</p:attrName>
                                        </p:attrNameLst>
                                      </p:cBhvr>
                                      <p:tavLst>
                                        <p:tav tm="0">
                                          <p:val>
                                            <p:strVal val="#ppt_y-#ppt_h*1.125000"/>
                                          </p:val>
                                        </p:tav>
                                        <p:tav tm="100000">
                                          <p:val>
                                            <p:strVal val="#ppt_y"/>
                                          </p:val>
                                        </p:tav>
                                      </p:tavLst>
                                    </p:anim>
                                    <p:animEffect transition="in" filter="wipe(down)">
                                      <p:cBhvr>
                                        <p:cTn id="30" dur="300"/>
                                        <p:tgtEl>
                                          <p:spTgt spid="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par>
                                <p:cTn id="35" presetID="56" presetClass="entr" presetSubtype="0" fill="hold" grpId="0" nodeType="withEffect">
                                  <p:stCondLst>
                                    <p:cond delay="200"/>
                                  </p:stCondLst>
                                  <p:iterate type="lt">
                                    <p:tmPct val="10000"/>
                                  </p:iterate>
                                  <p:childTnLst>
                                    <p:set>
                                      <p:cBhvr>
                                        <p:cTn id="36" dur="1" fill="hold">
                                          <p:stCondLst>
                                            <p:cond delay="0"/>
                                          </p:stCondLst>
                                        </p:cTn>
                                        <p:tgtEl>
                                          <p:spTgt spid="12"/>
                                        </p:tgtEl>
                                        <p:attrNameLst>
                                          <p:attrName>style.visibility</p:attrName>
                                        </p:attrNameLst>
                                      </p:cBhvr>
                                      <p:to>
                                        <p:strVal val="visible"/>
                                      </p:to>
                                    </p:set>
                                    <p:anim by="(-#ppt_w*2)" calcmode="lin" valueType="num">
                                      <p:cBhvr rctx="PPT">
                                        <p:cTn id="37" dur="150" autoRev="1" fill="hold">
                                          <p:stCondLst>
                                            <p:cond delay="0"/>
                                          </p:stCondLst>
                                        </p:cTn>
                                        <p:tgtEl>
                                          <p:spTgt spid="12"/>
                                        </p:tgtEl>
                                        <p:attrNameLst>
                                          <p:attrName>ppt_w</p:attrName>
                                        </p:attrNameLst>
                                      </p:cBhvr>
                                    </p:anim>
                                    <p:anim by="(#ppt_w*0.50)" calcmode="lin" valueType="num">
                                      <p:cBhvr>
                                        <p:cTn id="38" dur="150" decel="50000" autoRev="1" fill="hold">
                                          <p:stCondLst>
                                            <p:cond delay="0"/>
                                          </p:stCondLst>
                                        </p:cTn>
                                        <p:tgtEl>
                                          <p:spTgt spid="12"/>
                                        </p:tgtEl>
                                        <p:attrNameLst>
                                          <p:attrName>ppt_x</p:attrName>
                                        </p:attrNameLst>
                                      </p:cBhvr>
                                    </p:anim>
                                    <p:anim from="(-#ppt_h/2)" to="(#ppt_y)" calcmode="lin" valueType="num">
                                      <p:cBhvr>
                                        <p:cTn id="39" dur="300" fill="hold">
                                          <p:stCondLst>
                                            <p:cond delay="0"/>
                                          </p:stCondLst>
                                        </p:cTn>
                                        <p:tgtEl>
                                          <p:spTgt spid="12"/>
                                        </p:tgtEl>
                                        <p:attrNameLst>
                                          <p:attrName>ppt_y</p:attrName>
                                        </p:attrNameLst>
                                      </p:cBhvr>
                                    </p:anim>
                                    <p:animRot by="21600000">
                                      <p:cBhvr>
                                        <p:cTn id="40" dur="300" fill="hold">
                                          <p:stCondLst>
                                            <p:cond delay="0"/>
                                          </p:stCondLst>
                                        </p:cTn>
                                        <p:tgtEl>
                                          <p:spTgt spid="12"/>
                                        </p:tgtEl>
                                        <p:attrNameLst>
                                          <p:attrName>r</p:attrName>
                                        </p:attrNameLst>
                                      </p:cBhvr>
                                    </p:animRot>
                                  </p:childTnLst>
                                </p:cTn>
                              </p:par>
                            </p:childTnLst>
                          </p:cTn>
                        </p:par>
                        <p:par>
                          <p:cTn id="41" fill="hold">
                            <p:stCondLst>
                              <p:cond delay="2730"/>
                            </p:stCondLst>
                            <p:childTnLst>
                              <p:par>
                                <p:cTn id="42" presetID="31"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400" fill="hold"/>
                                        <p:tgtEl>
                                          <p:spTgt spid="17"/>
                                        </p:tgtEl>
                                        <p:attrNameLst>
                                          <p:attrName>ppt_w</p:attrName>
                                        </p:attrNameLst>
                                      </p:cBhvr>
                                      <p:tavLst>
                                        <p:tav tm="0">
                                          <p:val>
                                            <p:fltVal val="0"/>
                                          </p:val>
                                        </p:tav>
                                        <p:tav tm="100000">
                                          <p:val>
                                            <p:strVal val="#ppt_w"/>
                                          </p:val>
                                        </p:tav>
                                      </p:tavLst>
                                    </p:anim>
                                    <p:anim calcmode="lin" valueType="num">
                                      <p:cBhvr>
                                        <p:cTn id="45" dur="400" fill="hold"/>
                                        <p:tgtEl>
                                          <p:spTgt spid="17"/>
                                        </p:tgtEl>
                                        <p:attrNameLst>
                                          <p:attrName>ppt_h</p:attrName>
                                        </p:attrNameLst>
                                      </p:cBhvr>
                                      <p:tavLst>
                                        <p:tav tm="0">
                                          <p:val>
                                            <p:fltVal val="0"/>
                                          </p:val>
                                        </p:tav>
                                        <p:tav tm="100000">
                                          <p:val>
                                            <p:strVal val="#ppt_h"/>
                                          </p:val>
                                        </p:tav>
                                      </p:tavLst>
                                    </p:anim>
                                    <p:anim calcmode="lin" valueType="num">
                                      <p:cBhvr>
                                        <p:cTn id="46" dur="400" fill="hold"/>
                                        <p:tgtEl>
                                          <p:spTgt spid="17"/>
                                        </p:tgtEl>
                                        <p:attrNameLst>
                                          <p:attrName>style.rotation</p:attrName>
                                        </p:attrNameLst>
                                      </p:cBhvr>
                                      <p:tavLst>
                                        <p:tav tm="0">
                                          <p:val>
                                            <p:fltVal val="90"/>
                                          </p:val>
                                        </p:tav>
                                        <p:tav tm="100000">
                                          <p:val>
                                            <p:fltVal val="0"/>
                                          </p:val>
                                        </p:tav>
                                      </p:tavLst>
                                    </p:anim>
                                    <p:animEffect transition="in" filter="fade">
                                      <p:cBhvr>
                                        <p:cTn id="47" dur="400"/>
                                        <p:tgtEl>
                                          <p:spTgt spid="17"/>
                                        </p:tgtEl>
                                      </p:cBhvr>
                                    </p:animEffect>
                                  </p:childTnLst>
                                </p:cTn>
                              </p:par>
                              <p:par>
                                <p:cTn id="48" presetID="8" presetClass="emph" presetSubtype="0" fill="hold" nodeType="withEffect">
                                  <p:stCondLst>
                                    <p:cond delay="0"/>
                                  </p:stCondLst>
                                  <p:childTnLst>
                                    <p:animRot by="-21600000">
                                      <p:cBhvr>
                                        <p:cTn id="49" dur="400" fill="hold"/>
                                        <p:tgtEl>
                                          <p:spTgt spid="17"/>
                                        </p:tgtEl>
                                        <p:attrNameLst>
                                          <p:attrName>r</p:attrName>
                                        </p:attrNameLst>
                                      </p:cBhvr>
                                    </p:animRot>
                                  </p:childTnLst>
                                </p:cTn>
                              </p:par>
                            </p:childTnLst>
                          </p:cTn>
                        </p:par>
                        <p:par>
                          <p:cTn id="50" fill="hold">
                            <p:stCondLst>
                              <p:cond delay="3230"/>
                            </p:stCondLst>
                            <p:childTnLst>
                              <p:par>
                                <p:cTn id="51" presetID="5" presetClass="entr" presetSubtype="1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checkerboard(across)">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p:bldP spid="18" grpId="0"/>
      <p:bldP spid="18" grpId="1"/>
      <p:bldP spid="11" grpId="0" bldLvl="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0596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三严三实专题教育方案解读</a:t>
            </a:r>
            <a:endParaRPr lang="zh-CN" altLang="en-US" sz="3200" b="1" dirty="0">
              <a:solidFill>
                <a:srgbClr val="C02221"/>
              </a:solidFill>
            </a:endParaRPr>
          </a:p>
        </p:txBody>
      </p:sp>
      <p:sp>
        <p:nvSpPr>
          <p:cNvPr id="7" name="Freeform 5"/>
          <p:cNvSpPr/>
          <p:nvPr/>
        </p:nvSpPr>
        <p:spPr>
          <a:xfrm>
            <a:off x="1135063" y="2132013"/>
            <a:ext cx="219075" cy="192087"/>
          </a:xfrm>
          <a:custGeom>
            <a:avLst/>
            <a:gdLst/>
            <a:ahLst/>
            <a:cxnLst>
              <a:cxn ang="0">
                <a:pos x="109538" y="192088"/>
              </a:cxn>
              <a:cxn ang="0">
                <a:pos x="164306" y="96310"/>
              </a:cxn>
              <a:cxn ang="0">
                <a:pos x="219075" y="0"/>
              </a:cxn>
              <a:cxn ang="0">
                <a:pos x="109538" y="0"/>
              </a:cxn>
              <a:cxn ang="0">
                <a:pos x="0" y="0"/>
              </a:cxn>
              <a:cxn ang="0">
                <a:pos x="54769" y="96310"/>
              </a:cxn>
              <a:cxn ang="0">
                <a:pos x="109538" y="192088"/>
              </a:cxn>
            </a:cxnLst>
            <a:rect l="0" t="0" r="0" b="0"/>
            <a:pathLst>
              <a:path w="416" h="361">
                <a:moveTo>
                  <a:pt x="208" y="361"/>
                </a:moveTo>
                <a:lnTo>
                  <a:pt x="312" y="181"/>
                </a:lnTo>
                <a:lnTo>
                  <a:pt x="416" y="0"/>
                </a:lnTo>
                <a:lnTo>
                  <a:pt x="208" y="0"/>
                </a:lnTo>
                <a:lnTo>
                  <a:pt x="0" y="0"/>
                </a:lnTo>
                <a:lnTo>
                  <a:pt x="104" y="181"/>
                </a:lnTo>
                <a:lnTo>
                  <a:pt x="208" y="361"/>
                </a:lnTo>
                <a:close/>
              </a:path>
            </a:pathLst>
          </a:custGeom>
          <a:solidFill>
            <a:schemeClr val="bg1">
              <a:alpha val="100000"/>
            </a:schemeClr>
          </a:solidFill>
          <a:ln w="9525">
            <a:noFill/>
          </a:ln>
        </p:spPr>
        <p:txBody>
          <a:bodyPr/>
          <a:lstStyle/>
          <a:p>
            <a:endParaRPr lang="zh-CN" altLang="en-US"/>
          </a:p>
        </p:txBody>
      </p:sp>
      <p:sp>
        <p:nvSpPr>
          <p:cNvPr id="10" name="Line 6"/>
          <p:cNvSpPr/>
          <p:nvPr/>
        </p:nvSpPr>
        <p:spPr>
          <a:xfrm>
            <a:off x="1244600" y="2363788"/>
            <a:ext cx="0" cy="4494212"/>
          </a:xfrm>
          <a:prstGeom prst="line">
            <a:avLst/>
          </a:prstGeom>
          <a:ln w="38100" cap="flat" cmpd="sng">
            <a:solidFill>
              <a:srgbClr val="716F6E"/>
            </a:solidFill>
            <a:prstDash val="solid"/>
            <a:miter/>
            <a:headEnd type="none" w="med" len="med"/>
            <a:tailEnd type="none" w="med" len="med"/>
          </a:ln>
        </p:spPr>
      </p:sp>
      <p:sp>
        <p:nvSpPr>
          <p:cNvPr id="11" name="Oval 7"/>
          <p:cNvSpPr/>
          <p:nvPr/>
        </p:nvSpPr>
        <p:spPr>
          <a:xfrm>
            <a:off x="684213" y="985838"/>
            <a:ext cx="1112837" cy="1116012"/>
          </a:xfrm>
          <a:prstGeom prst="ellipse">
            <a:avLst/>
          </a:prstGeom>
          <a:solidFill>
            <a:srgbClr val="C00000"/>
          </a:solidFill>
          <a:ln w="7">
            <a:noFill/>
          </a:ln>
        </p:spPr>
        <p:txBody>
          <a:bodyPr/>
          <a:lstStyle/>
          <a:p>
            <a:endParaRPr lang="zh-CN" altLang="en-US" dirty="0">
              <a:latin typeface="Arial" panose="020B0604020202020204" pitchFamily="34" charset="0"/>
            </a:endParaRPr>
          </a:p>
        </p:txBody>
      </p:sp>
      <p:sp>
        <p:nvSpPr>
          <p:cNvPr id="12" name="TextBox 8"/>
          <p:cNvSpPr txBox="1"/>
          <p:nvPr/>
        </p:nvSpPr>
        <p:spPr>
          <a:xfrm>
            <a:off x="828675" y="1190625"/>
            <a:ext cx="868363" cy="706755"/>
          </a:xfrm>
          <a:prstGeom prst="rect">
            <a:avLst/>
          </a:prstGeom>
          <a:noFill/>
        </p:spPr>
        <p:txBody>
          <a:bodyPr wrap="square" rtlCol="0">
            <a:spAutoFit/>
          </a:bodyPr>
          <a:lstStyle/>
          <a:p>
            <a:pPr marR="0" defTabSz="914400">
              <a:buClrTx/>
              <a:buSzTx/>
              <a:buFont typeface="Arial" panose="020B0604020202020204" pitchFamily="34" charset="0"/>
              <a:buNone/>
              <a:defRPr/>
            </a:pPr>
            <a:r>
              <a:rPr kumimoji="0" lang="en-US" altLang="zh-CN" sz="4000" b="1" kern="1200" cap="none" spc="0" normalizeH="0" baseline="0" noProof="0" dirty="0" smtClean="0">
                <a:solidFill>
                  <a:schemeClr val="bg1"/>
                </a:solidFill>
                <a:latin typeface="+mj-ea"/>
                <a:ea typeface="+mj-ea"/>
                <a:cs typeface="+mn-cs"/>
              </a:rPr>
              <a:t>03</a:t>
            </a:r>
          </a:p>
        </p:txBody>
      </p:sp>
      <p:grpSp>
        <p:nvGrpSpPr>
          <p:cNvPr id="17" name="组合 16"/>
          <p:cNvGrpSpPr/>
          <p:nvPr/>
        </p:nvGrpSpPr>
        <p:grpSpPr>
          <a:xfrm>
            <a:off x="1063625" y="2924175"/>
            <a:ext cx="355600" cy="355600"/>
            <a:chOff x="957263" y="3209925"/>
            <a:chExt cx="288925" cy="288925"/>
          </a:xfrm>
          <a:solidFill>
            <a:srgbClr val="C00000"/>
          </a:solidFill>
        </p:grpSpPr>
        <p:sp>
          <p:nvSpPr>
            <p:cNvPr id="19" name="Oval 15"/>
            <p:cNvSpPr/>
            <p:nvPr/>
          </p:nvSpPr>
          <p:spPr>
            <a:xfrm>
              <a:off x="957263" y="3209925"/>
              <a:ext cx="288925" cy="288925"/>
            </a:xfrm>
            <a:prstGeom prst="ellipse">
              <a:avLst/>
            </a:prstGeom>
            <a:grpFill/>
            <a:ln w="28575" cap="flat" cmpd="sng">
              <a:solidFill>
                <a:schemeClr val="bg1"/>
              </a:solidFill>
              <a:prstDash val="solid"/>
              <a:miter/>
              <a:headEnd type="none" w="med" len="med"/>
              <a:tailEnd type="none" w="med" len="med"/>
            </a:ln>
          </p:spPr>
          <p:txBody>
            <a:bodyPr/>
            <a:lstStyle/>
            <a:p>
              <a:endParaRPr lang="zh-CN" altLang="en-US" dirty="0">
                <a:latin typeface="Arial" panose="020B0604020202020204" pitchFamily="34" charset="0"/>
              </a:endParaRPr>
            </a:p>
          </p:txBody>
        </p:sp>
        <p:sp>
          <p:nvSpPr>
            <p:cNvPr id="23" name="Freeform 16"/>
            <p:cNvSpPr/>
            <p:nvPr/>
          </p:nvSpPr>
          <p:spPr>
            <a:xfrm>
              <a:off x="1057275" y="3282950"/>
              <a:ext cx="130175" cy="150813"/>
            </a:xfrm>
            <a:custGeom>
              <a:avLst/>
              <a:gdLst/>
              <a:ahLst/>
              <a:cxnLst>
                <a:cxn ang="0">
                  <a:pos x="114942" y="61854"/>
                </a:cxn>
                <a:cxn ang="0">
                  <a:pos x="68550" y="35445"/>
                </a:cxn>
                <a:cxn ang="0">
                  <a:pos x="22157" y="8340"/>
                </a:cxn>
                <a:cxn ang="0">
                  <a:pos x="0" y="20850"/>
                </a:cxn>
                <a:cxn ang="0">
                  <a:pos x="0" y="75059"/>
                </a:cxn>
                <a:cxn ang="0">
                  <a:pos x="0" y="128573"/>
                </a:cxn>
                <a:cxn ang="0">
                  <a:pos x="22157" y="141778"/>
                </a:cxn>
                <a:cxn ang="0">
                  <a:pos x="68550" y="114673"/>
                </a:cxn>
                <a:cxn ang="0">
                  <a:pos x="114942" y="87569"/>
                </a:cxn>
                <a:cxn ang="0">
                  <a:pos x="114942" y="61854"/>
                </a:cxn>
              </a:cxnLst>
              <a:rect l="0" t="0" r="0" b="0"/>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grpFill/>
            <a:ln w="9525">
              <a:noFill/>
            </a:ln>
          </p:spPr>
          <p:txBody>
            <a:bodyPr/>
            <a:lstStyle/>
            <a:p>
              <a:endParaRPr lang="zh-CN" altLang="en-US"/>
            </a:p>
          </p:txBody>
        </p:sp>
      </p:grpSp>
      <p:sp>
        <p:nvSpPr>
          <p:cNvPr id="14" name="矩形 13"/>
          <p:cNvSpPr/>
          <p:nvPr/>
        </p:nvSpPr>
        <p:spPr bwMode="auto">
          <a:xfrm>
            <a:off x="1697355" y="1897063"/>
            <a:ext cx="9486900" cy="4184650"/>
          </a:xfrm>
          <a:prstGeom prst="rect">
            <a:avLst/>
          </a:prstGeom>
          <a:solidFill>
            <a:schemeClr val="bg2">
              <a:lumMod val="20000"/>
              <a:lumOff val="80000"/>
            </a:schemeClr>
          </a:solidFill>
          <a:ln w="19050"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TextBox 14"/>
          <p:cNvSpPr txBox="1"/>
          <p:nvPr/>
        </p:nvSpPr>
        <p:spPr>
          <a:xfrm>
            <a:off x="1940243" y="2566988"/>
            <a:ext cx="4103687" cy="3169285"/>
          </a:xfrm>
          <a:prstGeom prst="rect">
            <a:avLst/>
          </a:prstGeom>
          <a:noFill/>
          <a:ln w="9525">
            <a:noFill/>
          </a:ln>
        </p:spPr>
        <p:txBody>
          <a:bodyPr>
            <a:spAutoFit/>
          </a:bodyPr>
          <a:lstStyle/>
          <a:p>
            <a:pPr algn="just"/>
            <a:r>
              <a:rPr lang="zh-CN" altLang="en-US" sz="2000" dirty="0">
                <a:solidFill>
                  <a:srgbClr val="C00000"/>
                </a:solidFill>
                <a:latin typeface="微软雅黑" panose="020B0503020204020204" charset="-122"/>
                <a:ea typeface="微软雅黑" panose="020B0503020204020204" charset="-122"/>
              </a:rPr>
              <a:t>坚持以上率下、示范带动。中央政治局带头开展“三严三实”专题教育。全国人大常委会党组、国务院党组、全国政协党组结合各自实际开展“</a:t>
            </a:r>
            <a:r>
              <a:rPr lang="zh-CN" altLang="en-US" sz="2000" b="1" dirty="0">
                <a:solidFill>
                  <a:srgbClr val="C00000"/>
                </a:solidFill>
                <a:latin typeface="微软雅黑" panose="020B0503020204020204" charset="-122"/>
                <a:ea typeface="微软雅黑" panose="020B0503020204020204" charset="-122"/>
              </a:rPr>
              <a:t>三严三实</a:t>
            </a:r>
            <a:r>
              <a:rPr lang="zh-CN" altLang="en-US" sz="2000" dirty="0">
                <a:solidFill>
                  <a:srgbClr val="C00000"/>
                </a:solidFill>
                <a:latin typeface="微软雅黑" panose="020B0503020204020204" charset="-122"/>
                <a:ea typeface="微软雅黑" panose="020B0503020204020204" charset="-122"/>
              </a:rPr>
              <a:t>”专题教育。同时，对省部级领导干部，市、县党政领导班子成员特别是党政主要负责同志，机关、企事业单位及其内设机构县处级以上领导干部和管理人员，分层提出要求。</a:t>
            </a:r>
          </a:p>
        </p:txBody>
      </p:sp>
      <p:sp>
        <p:nvSpPr>
          <p:cNvPr id="6" name="矩形 5"/>
          <p:cNvSpPr/>
          <p:nvPr/>
        </p:nvSpPr>
        <p:spPr>
          <a:xfrm>
            <a:off x="1714818" y="2101850"/>
            <a:ext cx="2492375" cy="461963"/>
          </a:xfrm>
          <a:prstGeom prst="rect">
            <a:avLst/>
          </a:prstGeom>
          <a:noFill/>
          <a:ln w="9525">
            <a:noFill/>
          </a:ln>
        </p:spPr>
        <p:txBody>
          <a:bodyPr>
            <a:spAutoFit/>
          </a:bodyPr>
          <a:lstStyle/>
          <a:p>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方案</a:t>
            </a:r>
            <a:r>
              <a:rPr lang="en-US" altLang="zh-CN" sz="2400" b="1" dirty="0">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提出</a:t>
            </a:r>
          </a:p>
        </p:txBody>
      </p:sp>
      <p:pic>
        <p:nvPicPr>
          <p:cNvPr id="8" name="图片 7"/>
          <p:cNvPicPr>
            <a:picLocks noChangeAspect="1"/>
          </p:cNvPicPr>
          <p:nvPr/>
        </p:nvPicPr>
        <p:blipFill>
          <a:blip r:embed="rId4" cstate="print"/>
          <a:srcRect b="16737"/>
          <a:stretch>
            <a:fillRect/>
          </a:stretch>
        </p:blipFill>
        <p:spPr>
          <a:xfrm>
            <a:off x="6548755" y="2171700"/>
            <a:ext cx="4364038" cy="36353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300"/>
                                        <p:tgtEl>
                                          <p:spTgt spid="7"/>
                                        </p:tgtEl>
                                        <p:attrNameLst>
                                          <p:attrName>ppt_y</p:attrName>
                                        </p:attrNameLst>
                                      </p:cBhvr>
                                      <p:tavLst>
                                        <p:tav tm="0">
                                          <p:val>
                                            <p:strVal val="#ppt_y-#ppt_h*1.125000"/>
                                          </p:val>
                                        </p:tav>
                                        <p:tav tm="100000">
                                          <p:val>
                                            <p:strVal val="#ppt_y"/>
                                          </p:val>
                                        </p:tav>
                                      </p:tavLst>
                                    </p:anim>
                                    <p:animEffect transition="in" filter="wipe(down)">
                                      <p:cBhvr>
                                        <p:cTn id="14" dur="300"/>
                                        <p:tgtEl>
                                          <p:spTgt spid="7"/>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56" presetClass="entr" presetSubtype="0" fill="hold" grpId="0" nodeType="withEffect">
                                  <p:stCondLst>
                                    <p:cond delay="200"/>
                                  </p:stCondLst>
                                  <p:iterate type="lt">
                                    <p:tmPct val="10000"/>
                                  </p:iterate>
                                  <p:childTnLst>
                                    <p:set>
                                      <p:cBhvr>
                                        <p:cTn id="20" dur="1" fill="hold">
                                          <p:stCondLst>
                                            <p:cond delay="0"/>
                                          </p:stCondLst>
                                        </p:cTn>
                                        <p:tgtEl>
                                          <p:spTgt spid="12"/>
                                        </p:tgtEl>
                                        <p:attrNameLst>
                                          <p:attrName>style.visibility</p:attrName>
                                        </p:attrNameLst>
                                      </p:cBhvr>
                                      <p:to>
                                        <p:strVal val="visible"/>
                                      </p:to>
                                    </p:set>
                                    <p:anim by="(-#ppt_w*2)" calcmode="lin" valueType="num">
                                      <p:cBhvr rctx="PPT">
                                        <p:cTn id="21" dur="150" autoRev="1" fill="hold">
                                          <p:stCondLst>
                                            <p:cond delay="0"/>
                                          </p:stCondLst>
                                        </p:cTn>
                                        <p:tgtEl>
                                          <p:spTgt spid="12"/>
                                        </p:tgtEl>
                                        <p:attrNameLst>
                                          <p:attrName>ppt_w</p:attrName>
                                        </p:attrNameLst>
                                      </p:cBhvr>
                                    </p:anim>
                                    <p:anim by="(#ppt_w*0.50)" calcmode="lin" valueType="num">
                                      <p:cBhvr>
                                        <p:cTn id="22" dur="150" decel="50000" autoRev="1" fill="hold">
                                          <p:stCondLst>
                                            <p:cond delay="0"/>
                                          </p:stCondLst>
                                        </p:cTn>
                                        <p:tgtEl>
                                          <p:spTgt spid="12"/>
                                        </p:tgtEl>
                                        <p:attrNameLst>
                                          <p:attrName>ppt_x</p:attrName>
                                        </p:attrNameLst>
                                      </p:cBhvr>
                                    </p:anim>
                                    <p:anim from="(-#ppt_h/2)" to="(#ppt_y)" calcmode="lin" valueType="num">
                                      <p:cBhvr>
                                        <p:cTn id="23" dur="300" fill="hold">
                                          <p:stCondLst>
                                            <p:cond delay="0"/>
                                          </p:stCondLst>
                                        </p:cTn>
                                        <p:tgtEl>
                                          <p:spTgt spid="12"/>
                                        </p:tgtEl>
                                        <p:attrNameLst>
                                          <p:attrName>ppt_y</p:attrName>
                                        </p:attrNameLst>
                                      </p:cBhvr>
                                    </p:anim>
                                    <p:animRot by="21600000">
                                      <p:cBhvr>
                                        <p:cTn id="24" dur="300" fill="hold">
                                          <p:stCondLst>
                                            <p:cond delay="0"/>
                                          </p:stCondLst>
                                        </p:cTn>
                                        <p:tgtEl>
                                          <p:spTgt spid="12"/>
                                        </p:tgtEl>
                                        <p:attrNameLst>
                                          <p:attrName>r</p:attrName>
                                        </p:attrNameLst>
                                      </p:cBhvr>
                                    </p:animRot>
                                  </p:childTnLst>
                                </p:cTn>
                              </p:par>
                            </p:childTnLst>
                          </p:cTn>
                        </p:par>
                        <p:par>
                          <p:cTn id="25" fill="hold">
                            <p:stCondLst>
                              <p:cond delay="1330"/>
                            </p:stCondLst>
                            <p:childTnLst>
                              <p:par>
                                <p:cTn id="26" presetID="31"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400" fill="hold"/>
                                        <p:tgtEl>
                                          <p:spTgt spid="17"/>
                                        </p:tgtEl>
                                        <p:attrNameLst>
                                          <p:attrName>ppt_w</p:attrName>
                                        </p:attrNameLst>
                                      </p:cBhvr>
                                      <p:tavLst>
                                        <p:tav tm="0">
                                          <p:val>
                                            <p:fltVal val="0"/>
                                          </p:val>
                                        </p:tav>
                                        <p:tav tm="100000">
                                          <p:val>
                                            <p:strVal val="#ppt_w"/>
                                          </p:val>
                                        </p:tav>
                                      </p:tavLst>
                                    </p:anim>
                                    <p:anim calcmode="lin" valueType="num">
                                      <p:cBhvr>
                                        <p:cTn id="29" dur="400" fill="hold"/>
                                        <p:tgtEl>
                                          <p:spTgt spid="17"/>
                                        </p:tgtEl>
                                        <p:attrNameLst>
                                          <p:attrName>ppt_h</p:attrName>
                                        </p:attrNameLst>
                                      </p:cBhvr>
                                      <p:tavLst>
                                        <p:tav tm="0">
                                          <p:val>
                                            <p:fltVal val="0"/>
                                          </p:val>
                                        </p:tav>
                                        <p:tav tm="100000">
                                          <p:val>
                                            <p:strVal val="#ppt_h"/>
                                          </p:val>
                                        </p:tav>
                                      </p:tavLst>
                                    </p:anim>
                                    <p:anim calcmode="lin" valueType="num">
                                      <p:cBhvr>
                                        <p:cTn id="30" dur="400" fill="hold"/>
                                        <p:tgtEl>
                                          <p:spTgt spid="17"/>
                                        </p:tgtEl>
                                        <p:attrNameLst>
                                          <p:attrName>style.rotation</p:attrName>
                                        </p:attrNameLst>
                                      </p:cBhvr>
                                      <p:tavLst>
                                        <p:tav tm="0">
                                          <p:val>
                                            <p:fltVal val="90"/>
                                          </p:val>
                                        </p:tav>
                                        <p:tav tm="100000">
                                          <p:val>
                                            <p:fltVal val="0"/>
                                          </p:val>
                                        </p:tav>
                                      </p:tavLst>
                                    </p:anim>
                                    <p:animEffect transition="in" filter="fade">
                                      <p:cBhvr>
                                        <p:cTn id="31" dur="400"/>
                                        <p:tgtEl>
                                          <p:spTgt spid="17"/>
                                        </p:tgtEl>
                                      </p:cBhvr>
                                    </p:animEffect>
                                  </p:childTnLst>
                                </p:cTn>
                              </p:par>
                              <p:par>
                                <p:cTn id="32" presetID="8" presetClass="emph" presetSubtype="0" fill="hold" nodeType="withEffect">
                                  <p:stCondLst>
                                    <p:cond delay="0"/>
                                  </p:stCondLst>
                                  <p:childTnLst>
                                    <p:animRot by="-21600000">
                                      <p:cBhvr>
                                        <p:cTn id="33" dur="400" fill="hold"/>
                                        <p:tgtEl>
                                          <p:spTgt spid="17"/>
                                        </p:tgtEl>
                                        <p:attrNameLst>
                                          <p:attrName>r</p:attrName>
                                        </p:attrNameLst>
                                      </p:cBhvr>
                                    </p:animRot>
                                  </p:childTnLst>
                                </p:cTn>
                              </p:par>
                            </p:childTnLst>
                          </p:cTn>
                        </p:par>
                        <p:par>
                          <p:cTn id="34" fill="hold">
                            <p:stCondLst>
                              <p:cond delay="183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2330"/>
                            </p:stCondLst>
                            <p:childTnLst>
                              <p:par>
                                <p:cTn id="39" presetID="53" presetClass="entr" presetSubtype="16"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400" fill="hold"/>
                                        <p:tgtEl>
                                          <p:spTgt spid="6"/>
                                        </p:tgtEl>
                                        <p:attrNameLst>
                                          <p:attrName>ppt_w</p:attrName>
                                        </p:attrNameLst>
                                      </p:cBhvr>
                                      <p:tavLst>
                                        <p:tav tm="0">
                                          <p:val>
                                            <p:fltVal val="0"/>
                                          </p:val>
                                        </p:tav>
                                        <p:tav tm="100000">
                                          <p:val>
                                            <p:strVal val="#ppt_w"/>
                                          </p:val>
                                        </p:tav>
                                      </p:tavLst>
                                    </p:anim>
                                    <p:anim calcmode="lin" valueType="num">
                                      <p:cBhvr>
                                        <p:cTn id="42" dur="400" fill="hold"/>
                                        <p:tgtEl>
                                          <p:spTgt spid="6"/>
                                        </p:tgtEl>
                                        <p:attrNameLst>
                                          <p:attrName>ppt_h</p:attrName>
                                        </p:attrNameLst>
                                      </p:cBhvr>
                                      <p:tavLst>
                                        <p:tav tm="0">
                                          <p:val>
                                            <p:fltVal val="0"/>
                                          </p:val>
                                        </p:tav>
                                        <p:tav tm="100000">
                                          <p:val>
                                            <p:strVal val="#ppt_h"/>
                                          </p:val>
                                        </p:tav>
                                      </p:tavLst>
                                    </p:anim>
                                    <p:animEffect transition="in" filter="fade">
                                      <p:cBhvr>
                                        <p:cTn id="43" dur="400"/>
                                        <p:tgtEl>
                                          <p:spTgt spid="6"/>
                                        </p:tgtEl>
                                      </p:cBhvr>
                                    </p:animEffect>
                                  </p:childTnLst>
                                </p:cTn>
                              </p:par>
                              <p:par>
                                <p:cTn id="44" presetID="8" presetClass="emph" presetSubtype="0" fill="hold" grpId="1" nodeType="withEffect">
                                  <p:stCondLst>
                                    <p:cond delay="0"/>
                                  </p:stCondLst>
                                  <p:childTnLst>
                                    <p:animRot by="21600000">
                                      <p:cBhvr>
                                        <p:cTn id="45" dur="400" fill="hold"/>
                                        <p:tgtEl>
                                          <p:spTgt spid="6"/>
                                        </p:tgtEl>
                                        <p:attrNameLst>
                                          <p:attrName>r</p:attrName>
                                        </p:attrNameLst>
                                      </p:cBhvr>
                                    </p:animRot>
                                  </p:childTnLst>
                                </p:cTn>
                              </p:par>
                            </p:childTnLst>
                          </p:cTn>
                        </p:par>
                        <p:par>
                          <p:cTn id="46" fill="hold">
                            <p:stCondLst>
                              <p:cond delay="2830"/>
                            </p:stCondLst>
                            <p:childTnLst>
                              <p:par>
                                <p:cTn id="47" presetID="22" presetClass="entr" presetSubtype="4"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00"/>
                                        <p:tgtEl>
                                          <p:spTgt spid="2"/>
                                        </p:tgtEl>
                                      </p:cBhvr>
                                    </p:animEffect>
                                  </p:childTnLst>
                                </p:cTn>
                              </p:par>
                              <p:par>
                                <p:cTn id="50" presetID="22" presetClass="entr" presetSubtype="1"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P spid="14" grpId="0" bldLvl="0" animBg="1"/>
      <p:bldP spid="2" grpId="0"/>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cxnSp>
        <p:nvCxnSpPr>
          <p:cNvPr id="13" name="直接连接符 12"/>
          <p:cNvCxnSpPr/>
          <p:nvPr/>
        </p:nvCxnSpPr>
        <p:spPr>
          <a:xfrm flipV="1">
            <a:off x="2566670" y="2486025"/>
            <a:ext cx="8525510" cy="1016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6670" y="4165600"/>
            <a:ext cx="8576310" cy="3175"/>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57910" y="2592070"/>
            <a:ext cx="1914525" cy="1476375"/>
          </a:xfrm>
          <a:prstGeom prst="rect">
            <a:avLst/>
          </a:prstGeom>
        </p:spPr>
      </p:pic>
      <p:grpSp>
        <p:nvGrpSpPr>
          <p:cNvPr id="22" name="组合 21"/>
          <p:cNvGrpSpPr/>
          <p:nvPr/>
        </p:nvGrpSpPr>
        <p:grpSpPr>
          <a:xfrm>
            <a:off x="2972435" y="2755265"/>
            <a:ext cx="8289290" cy="768350"/>
            <a:chOff x="4441088" y="469835"/>
            <a:chExt cx="8757167" cy="877643"/>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861"/>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p>
            </p:txBody>
          </p:sp>
        </p:grpSp>
        <p:sp>
          <p:nvSpPr>
            <p:cNvPr id="27" name="矩形 39"/>
            <p:cNvSpPr>
              <a:spLocks noChangeArrowheads="1"/>
            </p:cNvSpPr>
            <p:nvPr/>
          </p:nvSpPr>
          <p:spPr bwMode="auto">
            <a:xfrm>
              <a:off x="5284336" y="469835"/>
              <a:ext cx="7913919" cy="877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44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4400" b="1" noProof="0" dirty="0" smtClean="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par>
                                <p:cTn id="12" presetID="22" presetClass="entr" presetSubtype="4"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0.70"/>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par>
                                <p:cTn id="30" presetID="55"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par>
                                <p:cTn id="35" presetID="4"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ox(in)">
                                      <p:cBhvr>
                                        <p:cTn id="3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47036" b="75016"/>
          <a:stretch>
            <a:fillRect/>
          </a:stretch>
        </p:blipFill>
        <p:spPr>
          <a:xfrm>
            <a:off x="-80645" y="-41276"/>
            <a:ext cx="6457361" cy="152278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grpSp>
        <p:nvGrpSpPr>
          <p:cNvPr id="8" name="组合 7"/>
          <p:cNvGrpSpPr/>
          <p:nvPr/>
        </p:nvGrpSpPr>
        <p:grpSpPr>
          <a:xfrm>
            <a:off x="3862070" y="334010"/>
            <a:ext cx="193040" cy="6205855"/>
            <a:chOff x="3145138" y="-79498"/>
            <a:chExt cx="204202" cy="7089898"/>
          </a:xfrm>
        </p:grpSpPr>
        <p:cxnSp>
          <p:nvCxnSpPr>
            <p:cNvPr id="9" name="Straight Connector 31"/>
            <p:cNvCxnSpPr/>
            <p:nvPr/>
          </p:nvCxnSpPr>
          <p:spPr>
            <a:xfrm flipV="1">
              <a:off x="3247239" y="-79498"/>
              <a:ext cx="0" cy="7089898"/>
            </a:xfrm>
            <a:prstGeom prst="line">
              <a:avLst/>
            </a:prstGeom>
            <a:ln w="13970">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 name="Oval 5"/>
            <p:cNvSpPr/>
            <p:nvPr/>
          </p:nvSpPr>
          <p:spPr>
            <a:xfrm>
              <a:off x="3145138" y="6026634"/>
              <a:ext cx="204202" cy="204202"/>
            </a:xfrm>
            <a:prstGeom prst="ellipse">
              <a:avLst/>
            </a:prstGeom>
            <a:gradFill>
              <a:gsLst>
                <a:gs pos="0">
                  <a:srgbClr val="E30000"/>
                </a:gs>
                <a:gs pos="100000">
                  <a:srgbClr val="760303"/>
                </a:gs>
              </a:gsLst>
              <a:lin ang="11400000" scaled="0"/>
            </a:gra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微软雅黑" panose="020B0503020204020204" charset="-122"/>
                <a:ea typeface="微软雅黑" panose="020B0503020204020204" charset="-122"/>
              </a:endParaRPr>
            </a:p>
          </p:txBody>
        </p:sp>
        <p:sp>
          <p:nvSpPr>
            <p:cNvPr id="11" name="Oval 5"/>
            <p:cNvSpPr/>
            <p:nvPr/>
          </p:nvSpPr>
          <p:spPr>
            <a:xfrm>
              <a:off x="3145138" y="168759"/>
              <a:ext cx="204202" cy="204202"/>
            </a:xfrm>
            <a:prstGeom prst="ellipse">
              <a:avLst/>
            </a:prstGeom>
            <a:solidFill>
              <a:schemeClr val="bg2"/>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微软雅黑" panose="020B0503020204020204" charset="-122"/>
                <a:ea typeface="微软雅黑" panose="020B0503020204020204" charset="-122"/>
              </a:endParaRPr>
            </a:p>
          </p:txBody>
        </p:sp>
      </p:grpSp>
      <p:grpSp>
        <p:nvGrpSpPr>
          <p:cNvPr id="12" name="组合 11"/>
          <p:cNvGrpSpPr/>
          <p:nvPr/>
        </p:nvGrpSpPr>
        <p:grpSpPr>
          <a:xfrm>
            <a:off x="2938780" y="2394585"/>
            <a:ext cx="2033270" cy="1883410"/>
            <a:chOff x="1627086" y="1705794"/>
            <a:chExt cx="1610670" cy="1613928"/>
          </a:xfrm>
        </p:grpSpPr>
        <p:sp>
          <p:nvSpPr>
            <p:cNvPr id="13"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4"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5" name="TextBox 8"/>
            <p:cNvSpPr txBox="1"/>
            <p:nvPr/>
          </p:nvSpPr>
          <p:spPr>
            <a:xfrm>
              <a:off x="2088990" y="2295704"/>
              <a:ext cx="925830" cy="434192"/>
            </a:xfrm>
            <a:prstGeom prst="rect">
              <a:avLst/>
            </a:prstGeom>
            <a:noFill/>
          </p:spPr>
          <p:txBody>
            <a:bodyPr wrap="square" rtlCol="0">
              <a:spAutoFit/>
            </a:bodyPr>
            <a:lstStyle/>
            <a:p>
              <a:pPr marL="0" lvl="1"/>
              <a:r>
                <a:rPr lang="zh-CN" altLang="en-US" sz="2700" spc="225" dirty="0">
                  <a:solidFill>
                    <a:srgbClr val="C00000"/>
                  </a:solidFill>
                  <a:latin typeface="微软雅黑" panose="020B0503020204020204" charset="-122"/>
                  <a:ea typeface="微软雅黑" panose="020B0503020204020204" charset="-122"/>
                </a:rPr>
                <a:t>目录</a:t>
              </a:r>
            </a:p>
          </p:txBody>
        </p:sp>
      </p:grpSp>
      <p:grpSp>
        <p:nvGrpSpPr>
          <p:cNvPr id="48" name="组合 47"/>
          <p:cNvGrpSpPr/>
          <p:nvPr/>
        </p:nvGrpSpPr>
        <p:grpSpPr>
          <a:xfrm>
            <a:off x="5897245" y="2338937"/>
            <a:ext cx="5837555" cy="638428"/>
            <a:chOff x="4441088" y="761746"/>
            <a:chExt cx="6167051" cy="729238"/>
          </a:xfrm>
        </p:grpSpPr>
        <p:grpSp>
          <p:nvGrpSpPr>
            <p:cNvPr id="49" name="组合 48"/>
            <p:cNvGrpSpPr/>
            <p:nvPr/>
          </p:nvGrpSpPr>
          <p:grpSpPr>
            <a:xfrm>
              <a:off x="4441088" y="761746"/>
              <a:ext cx="727764" cy="729238"/>
              <a:chOff x="4339490" y="761746"/>
              <a:chExt cx="727764" cy="729238"/>
            </a:xfrm>
          </p:grpSpPr>
          <p:sp>
            <p:nvSpPr>
              <p:cNvPr id="5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51" name="TextBox 20"/>
              <p:cNvSpPr txBox="1"/>
              <p:nvPr/>
            </p:nvSpPr>
            <p:spPr>
              <a:xfrm>
                <a:off x="4469417" y="86317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grpSp>
        <p:sp>
          <p:nvSpPr>
            <p:cNvPr id="53" name="矩形 39"/>
            <p:cNvSpPr>
              <a:spLocks noChangeArrowheads="1"/>
            </p:cNvSpPr>
            <p:nvPr/>
          </p:nvSpPr>
          <p:spPr bwMode="auto">
            <a:xfrm>
              <a:off x="5206519" y="765107"/>
              <a:ext cx="5401620" cy="596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2800" b="1" noProof="0" dirty="0" smtClean="0">
                  <a:solidFill>
                    <a:srgbClr val="C00000"/>
                  </a:solidFill>
                  <a:latin typeface="微软雅黑" panose="020B0503020204020204" charset="-122"/>
                  <a:ea typeface="微软雅黑" panose="020B0503020204020204" charset="-122"/>
                  <a:sym typeface="+mn-ea"/>
                </a:rPr>
                <a:t>三</a:t>
              </a:r>
              <a:r>
                <a:rPr lang="zh-CN" altLang="en-US" sz="2800" b="1" noProof="0" dirty="0">
                  <a:solidFill>
                    <a:srgbClr val="C00000"/>
                  </a:solidFill>
                  <a:latin typeface="微软雅黑" panose="020B0503020204020204" charset="-122"/>
                  <a:ea typeface="微软雅黑" panose="020B0503020204020204" charset="-122"/>
                  <a:sym typeface="+mn-ea"/>
                </a:rPr>
                <a:t>严三</a:t>
              </a:r>
              <a:r>
                <a:rPr lang="zh-CN" altLang="en-US" sz="2800" b="1" noProof="0" dirty="0" smtClean="0">
                  <a:solidFill>
                    <a:srgbClr val="C00000"/>
                  </a:solidFill>
                  <a:latin typeface="微软雅黑" panose="020B0503020204020204" charset="-122"/>
                  <a:ea typeface="微软雅黑" panose="020B0503020204020204" charset="-122"/>
                  <a:sym typeface="+mn-ea"/>
                </a:rPr>
                <a:t>实要点和</a:t>
              </a:r>
              <a:r>
                <a:rPr lang="zh-CN" altLang="en-US" sz="2800" b="1" noProof="0" dirty="0">
                  <a:solidFill>
                    <a:srgbClr val="C00000"/>
                  </a:solidFill>
                  <a:latin typeface="微软雅黑" panose="020B0503020204020204" charset="-122"/>
                  <a:ea typeface="微软雅黑" panose="020B0503020204020204" charset="-122"/>
                  <a:sym typeface="+mn-ea"/>
                </a:rPr>
                <a:t>意义</a:t>
              </a:r>
              <a:endParaRPr lang="zh-CN" altLang="en-US" sz="2800" b="1" noProof="0" dirty="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54" name="组合 53"/>
          <p:cNvGrpSpPr/>
          <p:nvPr/>
        </p:nvGrpSpPr>
        <p:grpSpPr>
          <a:xfrm>
            <a:off x="5901690" y="3185795"/>
            <a:ext cx="5701030" cy="1922145"/>
            <a:chOff x="4441088" y="670090"/>
            <a:chExt cx="6022821" cy="2195818"/>
          </a:xfrm>
        </p:grpSpPr>
        <p:sp>
          <p:nvSpPr>
            <p:cNvPr id="59" name="矩形 39"/>
            <p:cNvSpPr>
              <a:spLocks noChangeArrowheads="1"/>
            </p:cNvSpPr>
            <p:nvPr/>
          </p:nvSpPr>
          <p:spPr bwMode="auto">
            <a:xfrm>
              <a:off x="5201823" y="670090"/>
              <a:ext cx="5262086" cy="21958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b="1" noProof="0" dirty="0">
                  <a:solidFill>
                    <a:srgbClr val="C00000"/>
                  </a:solidFill>
                  <a:latin typeface="微软雅黑" panose="020B0503020204020204" charset="-122"/>
                  <a:ea typeface="微软雅黑" panose="020B0503020204020204" charset="-122"/>
                  <a:sym typeface="+mn-ea"/>
                </a:rPr>
                <a:t>三严三实专题教育方案解读</a:t>
              </a:r>
              <a:endParaRPr kumimoji="0" lang="zh-CN" altLang="en-US" sz="2800" b="1" kern="1200" cap="none" spc="0" normalizeH="0" baseline="0" noProof="0" dirty="0">
                <a:solidFill>
                  <a:srgbClr val="C00000"/>
                </a:solidFill>
                <a:latin typeface="微软雅黑" panose="020B0503020204020204" charset="-122"/>
                <a:ea typeface="微软雅黑" panose="020B0503020204020204" charset="-122"/>
                <a:cs typeface="+mn-cs"/>
                <a:sym typeface="+mn-ea"/>
              </a:endParaRPr>
            </a:p>
            <a:p>
              <a:pPr>
                <a:lnSpc>
                  <a:spcPct val="150000"/>
                </a:lnSpc>
                <a:spcBef>
                  <a:spcPts val="750"/>
                </a:spcBef>
              </a:pPr>
              <a:endParaRPr lang="zh-CN" altLang="en-US" sz="280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a:lnSpc>
                  <a:spcPct val="150000"/>
                </a:lnSpc>
                <a:spcBef>
                  <a:spcPts val="750"/>
                </a:spcBef>
              </a:pPr>
              <a:r>
                <a:rPr lang="en-US" altLang="zh-CN" sz="1500" dirty="0">
                  <a:solidFill>
                    <a:schemeClr val="tx1"/>
                  </a:solidFill>
                  <a:latin typeface="微软雅黑" panose="020B0503020204020204" charset="-122"/>
                  <a:ea typeface="微软雅黑" panose="020B0503020204020204" charset="-122"/>
                  <a:cs typeface="宋体" panose="02010600030101010101" pitchFamily="2" charset="-122"/>
                </a:rPr>
                <a:t>】</a:t>
              </a:r>
            </a:p>
          </p:txBody>
        </p:sp>
        <p:grpSp>
          <p:nvGrpSpPr>
            <p:cNvPr id="55" name="组合 54"/>
            <p:cNvGrpSpPr/>
            <p:nvPr/>
          </p:nvGrpSpPr>
          <p:grpSpPr>
            <a:xfrm>
              <a:off x="4441088" y="761746"/>
              <a:ext cx="727764" cy="729238"/>
              <a:chOff x="4339490" y="761746"/>
              <a:chExt cx="727764" cy="729238"/>
            </a:xfrm>
          </p:grpSpPr>
          <p:sp>
            <p:nvSpPr>
              <p:cNvPr id="5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57" name="TextBox 26"/>
              <p:cNvSpPr txBox="1"/>
              <p:nvPr/>
            </p:nvSpPr>
            <p:spPr>
              <a:xfrm>
                <a:off x="4464722" y="863903"/>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p>
            </p:txBody>
          </p:sp>
        </p:grpSp>
      </p:grpSp>
      <p:grpSp>
        <p:nvGrpSpPr>
          <p:cNvPr id="16" name="组合 15"/>
          <p:cNvGrpSpPr/>
          <p:nvPr/>
        </p:nvGrpSpPr>
        <p:grpSpPr>
          <a:xfrm>
            <a:off x="5169535" y="4198852"/>
            <a:ext cx="5638801" cy="638422"/>
            <a:chOff x="4441088" y="761746"/>
            <a:chExt cx="5957079" cy="729238"/>
          </a:xfrm>
        </p:grpSpPr>
        <p:grpSp>
          <p:nvGrpSpPr>
            <p:cNvPr id="17" name="组合 16"/>
            <p:cNvGrpSpPr/>
            <p:nvPr/>
          </p:nvGrpSpPr>
          <p:grpSpPr>
            <a:xfrm>
              <a:off x="4441088" y="761746"/>
              <a:ext cx="727764" cy="729238"/>
              <a:chOff x="4339490" y="761746"/>
              <a:chExt cx="727764" cy="729238"/>
            </a:xfrm>
          </p:grpSpPr>
          <p:sp>
            <p:nvSpPr>
              <p:cNvPr id="1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9" name="TextBox 32"/>
              <p:cNvSpPr txBox="1"/>
              <p:nvPr/>
            </p:nvSpPr>
            <p:spPr>
              <a:xfrm>
                <a:off x="4477467" y="889295"/>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p>
            </p:txBody>
          </p:sp>
        </p:grpSp>
        <p:sp>
          <p:nvSpPr>
            <p:cNvPr id="21" name="矩形 39"/>
            <p:cNvSpPr>
              <a:spLocks noChangeArrowheads="1"/>
            </p:cNvSpPr>
            <p:nvPr/>
          </p:nvSpPr>
          <p:spPr bwMode="auto">
            <a:xfrm>
              <a:off x="5283666" y="854324"/>
              <a:ext cx="5114501" cy="59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28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2800" b="1" noProof="0" dirty="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22" name="组合 21"/>
          <p:cNvGrpSpPr/>
          <p:nvPr/>
        </p:nvGrpSpPr>
        <p:grpSpPr>
          <a:xfrm>
            <a:off x="5170170" y="1310640"/>
            <a:ext cx="4863465" cy="720593"/>
            <a:chOff x="4441088" y="450976"/>
            <a:chExt cx="5137976" cy="823093"/>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grpSp>
        <p:sp>
          <p:nvSpPr>
            <p:cNvPr id="27" name="矩形 39"/>
            <p:cNvSpPr>
              <a:spLocks noChangeArrowheads="1"/>
            </p:cNvSpPr>
            <p:nvPr/>
          </p:nvSpPr>
          <p:spPr bwMode="auto">
            <a:xfrm>
              <a:off x="5284336" y="450976"/>
              <a:ext cx="4294728" cy="59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2800" b="1" noProof="0" dirty="0">
                  <a:solidFill>
                    <a:srgbClr val="C00000"/>
                  </a:solidFill>
                  <a:latin typeface="微软雅黑" panose="020B0503020204020204" charset="-122"/>
                  <a:ea typeface="微软雅黑" panose="020B0503020204020204" charset="-122"/>
                  <a:sym typeface="+mn-ea"/>
                </a:rPr>
                <a:t>三严三实</a:t>
              </a:r>
              <a:r>
                <a:rPr lang="zh-CN" altLang="en-US" sz="2800" b="1" noProof="0" dirty="0" smtClean="0">
                  <a:solidFill>
                    <a:srgbClr val="C00000"/>
                  </a:solidFill>
                  <a:latin typeface="微软雅黑" panose="020B0503020204020204" charset="-122"/>
                  <a:ea typeface="微软雅黑" panose="020B0503020204020204" charset="-122"/>
                  <a:sym typeface="+mn-ea"/>
                </a:rPr>
                <a:t>的背</a:t>
              </a:r>
              <a:r>
                <a:rPr lang="zh-CN" altLang="en-US" sz="2800" b="1" noProof="0" dirty="0">
                  <a:solidFill>
                    <a:srgbClr val="C00000"/>
                  </a:solidFill>
                  <a:latin typeface="微软雅黑" panose="020B0503020204020204" charset="-122"/>
                  <a:ea typeface="微软雅黑" panose="020B0503020204020204" charset="-122"/>
                  <a:sym typeface="+mn-ea"/>
                </a:rPr>
                <a:t>景</a:t>
              </a:r>
              <a:r>
                <a:rPr lang="zh-CN" altLang="en-US" sz="2800" b="1" noProof="0" dirty="0" smtClean="0">
                  <a:solidFill>
                    <a:srgbClr val="C00000"/>
                  </a:solidFill>
                  <a:latin typeface="微软雅黑" panose="020B0503020204020204" charset="-122"/>
                  <a:ea typeface="微软雅黑" panose="020B0503020204020204" charset="-122"/>
                  <a:sym typeface="+mn-ea"/>
                </a:rPr>
                <a:t>及内涵</a:t>
              </a:r>
              <a:endParaRPr lang="zh-CN" altLang="en-US" sz="2800" b="1" noProof="0" dirty="0" smtClean="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par>
                                <p:cTn id="12" presetID="22" presetClass="entr" presetSubtype="4"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500"/>
                            </p:stCondLst>
                            <p:childTnLst>
                              <p:par>
                                <p:cTn id="20" presetID="2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par>
                                <p:cTn id="23" presetID="2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edge">
                                      <p:cBhvr>
                                        <p:cTn id="25" dur="2000"/>
                                        <p:tgtEl>
                                          <p:spTgt spid="12"/>
                                        </p:tgtEl>
                                      </p:cBhvr>
                                    </p:animEffect>
                                  </p:childTnLst>
                                </p:cTn>
                              </p:par>
                            </p:childTnLst>
                          </p:cTn>
                        </p:par>
                        <p:par>
                          <p:cTn id="26" fill="hold">
                            <p:stCondLst>
                              <p:cond delay="4500"/>
                            </p:stCondLst>
                            <p:childTnLst>
                              <p:par>
                                <p:cTn id="27" presetID="4" presetClass="entr" presetSubtype="16"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box(in)">
                                      <p:cBhvr>
                                        <p:cTn id="29" dur="2000"/>
                                        <p:tgtEl>
                                          <p:spTgt spid="48"/>
                                        </p:tgtEl>
                                      </p:cBhvr>
                                    </p:animEffect>
                                  </p:childTnLst>
                                </p:cTn>
                              </p:par>
                              <p:par>
                                <p:cTn id="30" presetID="4" presetClass="entr" presetSubtype="16" fill="hold"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box(in)">
                                      <p:cBhvr>
                                        <p:cTn id="32" dur="2000"/>
                                        <p:tgtEl>
                                          <p:spTgt spid="54"/>
                                        </p:tgtEl>
                                      </p:cBhvr>
                                    </p:animEffect>
                                  </p:childTnLst>
                                </p:cTn>
                              </p:par>
                              <p:par>
                                <p:cTn id="33" presetID="4" presetClass="entr" presetSubtype="16"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2000"/>
                                        <p:tgtEl>
                                          <p:spTgt spid="16"/>
                                        </p:tgtEl>
                                      </p:cBhvr>
                                    </p:animEffect>
                                  </p:childTnLst>
                                </p:cTn>
                              </p:par>
                              <p:par>
                                <p:cTn id="36" presetID="4" presetClass="entr" presetSubtype="16"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ox(in)">
                                      <p:cBhvr>
                                        <p:cTn id="3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4660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3200" b="1" dirty="0">
              <a:solidFill>
                <a:srgbClr val="C02221"/>
              </a:solidFill>
            </a:endParaRPr>
          </a:p>
        </p:txBody>
      </p:sp>
      <p:sp>
        <p:nvSpPr>
          <p:cNvPr id="22" name="矩形 21"/>
          <p:cNvSpPr/>
          <p:nvPr/>
        </p:nvSpPr>
        <p:spPr bwMode="auto">
          <a:xfrm>
            <a:off x="1679575" y="2997200"/>
            <a:ext cx="9602788" cy="1797050"/>
          </a:xfrm>
          <a:prstGeom prst="rect">
            <a:avLst/>
          </a:prstGeom>
          <a:solidFill>
            <a:schemeClr val="bg2">
              <a:lumMod val="20000"/>
              <a:lumOff val="80000"/>
            </a:schemeClr>
          </a:solidFill>
          <a:ln w="9525" cap="flat" cmpd="sng" algn="ctr">
            <a:solidFill>
              <a:schemeClr val="bg1">
                <a:lumMod val="40000"/>
                <a:lumOff val="6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1679575" y="5008563"/>
            <a:ext cx="9602788" cy="1157288"/>
          </a:xfrm>
          <a:prstGeom prst="rect">
            <a:avLst/>
          </a:prstGeom>
          <a:solidFill>
            <a:schemeClr val="bg2">
              <a:lumMod val="20000"/>
              <a:lumOff val="80000"/>
            </a:schemeClr>
          </a:solidFill>
          <a:ln w="9525" cap="flat" cmpd="sng" algn="ctr">
            <a:solidFill>
              <a:schemeClr val="bg1">
                <a:lumMod val="40000"/>
                <a:lumOff val="6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p:nvPr/>
        </p:nvSpPr>
        <p:spPr bwMode="auto">
          <a:xfrm>
            <a:off x="1679575" y="1341438"/>
            <a:ext cx="9602788" cy="1425575"/>
          </a:xfrm>
          <a:prstGeom prst="rect">
            <a:avLst/>
          </a:prstGeom>
          <a:solidFill>
            <a:schemeClr val="bg2">
              <a:lumMod val="20000"/>
              <a:lumOff val="80000"/>
            </a:schemeClr>
          </a:solidFill>
          <a:ln w="9525" cap="flat" cmpd="sng" algn="ctr">
            <a:solidFill>
              <a:schemeClr val="bg1">
                <a:lumMod val="40000"/>
                <a:lumOff val="6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TextBox 8"/>
          <p:cNvSpPr txBox="1"/>
          <p:nvPr/>
        </p:nvSpPr>
        <p:spPr>
          <a:xfrm>
            <a:off x="2138363" y="1477963"/>
            <a:ext cx="9001125" cy="1198880"/>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检验</a:t>
            </a:r>
            <a:r>
              <a:rPr lang="zh-CN" altLang="en-US" sz="2400" b="1" dirty="0">
                <a:solidFill>
                  <a:srgbClr val="C00000"/>
                </a:solidFill>
                <a:latin typeface="微软雅黑" panose="020B0503020204020204" charset="-122"/>
                <a:ea typeface="微软雅黑" panose="020B0503020204020204" charset="-122"/>
              </a:rPr>
              <a:t>“三严三实</a:t>
            </a:r>
            <a:r>
              <a:rPr lang="zh-CN" altLang="en-US" sz="2400" dirty="0">
                <a:solidFill>
                  <a:srgbClr val="C00000"/>
                </a:solidFill>
                <a:latin typeface="微软雅黑" panose="020B0503020204020204" charset="-122"/>
                <a:ea typeface="微软雅黑" panose="020B0503020204020204" charset="-122"/>
              </a:rPr>
              <a:t>”专题教育的成效</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开了多少会不是评价标准</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干了多少实事才是评价标准；表了多少态不是评价标准</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是否风清气正、奋发有为才是评价标准。</a:t>
            </a:r>
          </a:p>
        </p:txBody>
      </p:sp>
      <p:sp>
        <p:nvSpPr>
          <p:cNvPr id="13" name="TextBox 6"/>
          <p:cNvSpPr txBox="1"/>
          <p:nvPr/>
        </p:nvSpPr>
        <p:spPr>
          <a:xfrm>
            <a:off x="2138363" y="3151188"/>
            <a:ext cx="9001125" cy="1568450"/>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“三严三实”专题教育尤其要做到</a:t>
            </a:r>
            <a:r>
              <a:rPr lang="zh-CN" altLang="en-US" sz="2400" b="1" dirty="0">
                <a:solidFill>
                  <a:srgbClr val="C00000"/>
                </a:solidFill>
                <a:latin typeface="微软雅黑" panose="020B0503020204020204" charset="-122"/>
                <a:ea typeface="微软雅黑" panose="020B0503020204020204" charset="-122"/>
              </a:rPr>
              <a:t>“严”与“实”</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正如像越王勾践那样日夜卧薪尝胆</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才换来“三千越甲可吞吴”</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对“三严三实”这面镜子和标尺</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党员领导干部必须经常照、天天量</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扪心自问修身、用权、律己严不严</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谋事、创业、做人实不实。</a:t>
            </a:r>
          </a:p>
        </p:txBody>
      </p:sp>
      <p:sp>
        <p:nvSpPr>
          <p:cNvPr id="15" name="TextBox 7"/>
          <p:cNvSpPr txBox="1"/>
          <p:nvPr/>
        </p:nvSpPr>
        <p:spPr>
          <a:xfrm>
            <a:off x="2138363" y="5189538"/>
            <a:ext cx="9001125" cy="829945"/>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如此</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才能从我做起</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惟志、惟德、惟实</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补精神之钙、固思想之元、守为政之本</a:t>
            </a:r>
            <a:r>
              <a:rPr lang="en-US" altLang="zh-CN" sz="2400" dirty="0">
                <a:solidFill>
                  <a:srgbClr val="C00000"/>
                </a:solidFill>
                <a:latin typeface="微软雅黑" panose="020B0503020204020204" charset="-122"/>
                <a:ea typeface="微软雅黑" panose="020B0503020204020204" charset="-122"/>
              </a:rPr>
              <a:t>,</a:t>
            </a:r>
            <a:r>
              <a:rPr lang="zh-CN" altLang="en-US" sz="2400" dirty="0">
                <a:solidFill>
                  <a:srgbClr val="C00000"/>
                </a:solidFill>
                <a:latin typeface="微软雅黑" panose="020B0503020204020204" charset="-122"/>
                <a:ea typeface="微软雅黑" panose="020B0503020204020204" charset="-122"/>
              </a:rPr>
              <a:t>成为协调推进“</a:t>
            </a:r>
            <a:r>
              <a:rPr lang="zh-CN" altLang="en-US" sz="2400" b="1" dirty="0">
                <a:solidFill>
                  <a:srgbClr val="C00000"/>
                </a:solidFill>
                <a:latin typeface="微软雅黑" panose="020B0503020204020204" charset="-122"/>
                <a:ea typeface="微软雅黑" panose="020B0503020204020204" charset="-122"/>
              </a:rPr>
              <a:t>四个全面”</a:t>
            </a:r>
            <a:r>
              <a:rPr lang="zh-CN" altLang="en-US" sz="2400" dirty="0">
                <a:solidFill>
                  <a:srgbClr val="C00000"/>
                </a:solidFill>
                <a:latin typeface="微软雅黑" panose="020B0503020204020204" charset="-122"/>
                <a:ea typeface="微软雅黑" panose="020B0503020204020204" charset="-122"/>
              </a:rPr>
              <a:t>的马前卒、先锋队。</a:t>
            </a:r>
          </a:p>
        </p:txBody>
      </p:sp>
      <p:sp>
        <p:nvSpPr>
          <p:cNvPr id="16" name="椭圆 15"/>
          <p:cNvSpPr/>
          <p:nvPr/>
        </p:nvSpPr>
        <p:spPr>
          <a:xfrm>
            <a:off x="1279525" y="1765300"/>
            <a:ext cx="800100" cy="800100"/>
          </a:xfrm>
          <a:prstGeom prst="ellipse">
            <a:avLst/>
          </a:prstGeom>
          <a:solidFill>
            <a:srgbClr val="C00000"/>
          </a:solidFill>
          <a:ln w="9525">
            <a:noFill/>
          </a:ln>
        </p:spPr>
        <p:txBody>
          <a:bodyPr/>
          <a:lstStyle/>
          <a:p>
            <a:endParaRPr lang="zh-CN" altLang="en-US" dirty="0">
              <a:latin typeface="Arial" panose="020B0604020202020204" pitchFamily="34" charset="0"/>
            </a:endParaRPr>
          </a:p>
        </p:txBody>
      </p:sp>
      <p:sp>
        <p:nvSpPr>
          <p:cNvPr id="18" name="TextBox 10"/>
          <p:cNvSpPr txBox="1"/>
          <p:nvPr/>
        </p:nvSpPr>
        <p:spPr>
          <a:xfrm>
            <a:off x="1335088" y="1873250"/>
            <a:ext cx="690563" cy="584200"/>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j-ea"/>
                <a:ea typeface="+mj-ea"/>
                <a:cs typeface="+mn-cs"/>
              </a:rPr>
              <a:t>01</a:t>
            </a:r>
          </a:p>
        </p:txBody>
      </p:sp>
      <p:sp>
        <p:nvSpPr>
          <p:cNvPr id="20" name="椭圆 19"/>
          <p:cNvSpPr/>
          <p:nvPr/>
        </p:nvSpPr>
        <p:spPr>
          <a:xfrm>
            <a:off x="1225550" y="3495675"/>
            <a:ext cx="800100" cy="800100"/>
          </a:xfrm>
          <a:prstGeom prst="ellipse">
            <a:avLst/>
          </a:prstGeom>
          <a:solidFill>
            <a:srgbClr val="C00000"/>
          </a:solidFill>
          <a:ln w="9525">
            <a:noFill/>
          </a:ln>
        </p:spPr>
        <p:txBody>
          <a:bodyPr/>
          <a:lstStyle/>
          <a:p>
            <a:endParaRPr lang="zh-CN" altLang="en-US" dirty="0">
              <a:latin typeface="Arial" panose="020B0604020202020204" pitchFamily="34" charset="0"/>
            </a:endParaRPr>
          </a:p>
        </p:txBody>
      </p:sp>
      <p:sp>
        <p:nvSpPr>
          <p:cNvPr id="24" name="TextBox 12"/>
          <p:cNvSpPr txBox="1"/>
          <p:nvPr/>
        </p:nvSpPr>
        <p:spPr>
          <a:xfrm>
            <a:off x="1279525" y="3603625"/>
            <a:ext cx="692150" cy="584200"/>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j-ea"/>
                <a:ea typeface="+mj-ea"/>
                <a:cs typeface="+mn-cs"/>
              </a:rPr>
              <a:t>02</a:t>
            </a:r>
          </a:p>
        </p:txBody>
      </p:sp>
      <p:sp>
        <p:nvSpPr>
          <p:cNvPr id="25" name="椭圆 24"/>
          <p:cNvSpPr/>
          <p:nvPr/>
        </p:nvSpPr>
        <p:spPr>
          <a:xfrm>
            <a:off x="1279525" y="5205413"/>
            <a:ext cx="800100" cy="800100"/>
          </a:xfrm>
          <a:prstGeom prst="ellipse">
            <a:avLst/>
          </a:prstGeom>
          <a:solidFill>
            <a:srgbClr val="C00000"/>
          </a:solidFill>
          <a:ln w="9525">
            <a:noFill/>
          </a:ln>
        </p:spPr>
        <p:txBody>
          <a:bodyPr/>
          <a:lstStyle/>
          <a:p>
            <a:endParaRPr lang="zh-CN" altLang="en-US" dirty="0">
              <a:latin typeface="Arial" panose="020B0604020202020204" pitchFamily="34" charset="0"/>
            </a:endParaRPr>
          </a:p>
        </p:txBody>
      </p:sp>
      <p:sp>
        <p:nvSpPr>
          <p:cNvPr id="26" name="TextBox 14"/>
          <p:cNvSpPr txBox="1"/>
          <p:nvPr/>
        </p:nvSpPr>
        <p:spPr>
          <a:xfrm>
            <a:off x="1335088" y="5313363"/>
            <a:ext cx="690563" cy="584200"/>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j-ea"/>
                <a:ea typeface="+mj-ea"/>
                <a:cs typeface="+mn-cs"/>
              </a:rPr>
              <a:t>03</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15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 calcmode="lin" valueType="num">
                                      <p:cBhvr>
                                        <p:cTn id="29" dur="500" fill="hold"/>
                                        <p:tgtEl>
                                          <p:spTgt spid="18"/>
                                        </p:tgtEl>
                                        <p:attrNameLst>
                                          <p:attrName>style.rotation</p:attrName>
                                        </p:attrNameLst>
                                      </p:cBhvr>
                                      <p:tavLst>
                                        <p:tav tm="0">
                                          <p:val>
                                            <p:fltVal val="90"/>
                                          </p:val>
                                        </p:tav>
                                        <p:tav tm="100000">
                                          <p:val>
                                            <p:fltVal val="0"/>
                                          </p:val>
                                        </p:tav>
                                      </p:tavLst>
                                    </p:anim>
                                    <p:animEffect transition="in" filter="fade">
                                      <p:cBhvr>
                                        <p:cTn id="30" dur="500"/>
                                        <p:tgtEl>
                                          <p:spTgt spid="18"/>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3000"/>
                            </p:stCondLst>
                            <p:childTnLst>
                              <p:par>
                                <p:cTn id="40" presetID="31"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 calcmode="lin" valueType="num">
                                      <p:cBhvr>
                                        <p:cTn id="44" dur="500" fill="hold"/>
                                        <p:tgtEl>
                                          <p:spTgt spid="24"/>
                                        </p:tgtEl>
                                        <p:attrNameLst>
                                          <p:attrName>style.rotation</p:attrName>
                                        </p:attrNameLst>
                                      </p:cBhvr>
                                      <p:tavLst>
                                        <p:tav tm="0">
                                          <p:val>
                                            <p:fltVal val="90"/>
                                          </p:val>
                                        </p:tav>
                                        <p:tav tm="100000">
                                          <p:val>
                                            <p:fltVal val="0"/>
                                          </p:val>
                                        </p:tav>
                                      </p:tavLst>
                                    </p:anim>
                                    <p:animEffect transition="in" filter="fade">
                                      <p:cBhvr>
                                        <p:cTn id="45" dur="500"/>
                                        <p:tgtEl>
                                          <p:spTgt spid="24"/>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childTnLst>
                          </p:cTn>
                        </p:par>
                        <p:par>
                          <p:cTn id="54" fill="hold">
                            <p:stCondLst>
                              <p:cond delay="4500"/>
                            </p:stCondLst>
                            <p:childTnLst>
                              <p:par>
                                <p:cTn id="55" presetID="31"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 calcmode="lin" valueType="num">
                                      <p:cBhvr>
                                        <p:cTn id="59" dur="500" fill="hold"/>
                                        <p:tgtEl>
                                          <p:spTgt spid="26"/>
                                        </p:tgtEl>
                                        <p:attrNameLst>
                                          <p:attrName>style.rotation</p:attrName>
                                        </p:attrNameLst>
                                      </p:cBhvr>
                                      <p:tavLst>
                                        <p:tav tm="0">
                                          <p:val>
                                            <p:fltVal val="90"/>
                                          </p:val>
                                        </p:tav>
                                        <p:tav tm="100000">
                                          <p:val>
                                            <p:fltVal val="0"/>
                                          </p:val>
                                        </p:tav>
                                      </p:tavLst>
                                    </p:anim>
                                    <p:animEffect transition="in" filter="fade">
                                      <p:cBhvr>
                                        <p:cTn id="60" dur="500"/>
                                        <p:tgtEl>
                                          <p:spTgt spid="26"/>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3" grpId="0" bldLvl="0" animBg="1"/>
      <p:bldP spid="21" grpId="0" bldLvl="0" animBg="1"/>
      <p:bldP spid="9" grpId="0"/>
      <p:bldP spid="13" grpId="0"/>
      <p:bldP spid="15" grpId="0"/>
      <p:bldP spid="16" grpId="0" bldLvl="0" animBg="1"/>
      <p:bldP spid="18" grpId="0"/>
      <p:bldP spid="20" grpId="0" bldLvl="0" animBg="1"/>
      <p:bldP spid="24" grpId="0"/>
      <p:bldP spid="25" grpId="0" bldLvl="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4660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3200" b="1" dirty="0">
              <a:solidFill>
                <a:srgbClr val="C02221"/>
              </a:solidFill>
            </a:endParaRPr>
          </a:p>
        </p:txBody>
      </p:sp>
      <p:sp>
        <p:nvSpPr>
          <p:cNvPr id="7" name="矩形 6"/>
          <p:cNvSpPr/>
          <p:nvPr/>
        </p:nvSpPr>
        <p:spPr>
          <a:xfrm>
            <a:off x="1057275" y="1412875"/>
            <a:ext cx="9937750" cy="4752975"/>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8" name="矩形 7"/>
          <p:cNvSpPr/>
          <p:nvPr/>
        </p:nvSpPr>
        <p:spPr>
          <a:xfrm>
            <a:off x="1201738" y="1725613"/>
            <a:ext cx="6121400" cy="4154170"/>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2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焦裕禄</a:t>
            </a:r>
            <a:r>
              <a:rPr kumimoji="0" lang="zh-CN" altLang="en-US" sz="2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可以说是“三严三实”的典范，在“三严”方面，焦裕禄严格要求自己，在艰苦的环境中，始终不忘共产党人的远大理想，坚持权为民所用，从来不用权力为自己和家人谋取任何利益。在“三实”方面，他紧紧依靠群众，带领群众治理三害，面对困难局面，</a:t>
            </a:r>
            <a:r>
              <a:rPr kumimoji="0" lang="zh-CN" altLang="en-US" sz="22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他从来不搞什么花架子，而是出实招、办实事、求实效。</a:t>
            </a:r>
            <a:r>
              <a:rPr kumimoji="0" lang="zh-CN" altLang="en-US" sz="2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他拖着带病的身躯兢兢业业，夙兴夜寐地真干、实干、苦干、巧干，最终被肝癌夺取了年仅</a:t>
            </a:r>
            <a:r>
              <a:rPr kumimoji="0" lang="en-US" altLang="zh-CN" sz="2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42</a:t>
            </a:r>
            <a:r>
              <a:rPr kumimoji="0" lang="zh-CN" altLang="en-US" sz="2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岁的生命。榜样的力量是无穷的。焦裕禄能做到，我们也能够做到，</a:t>
            </a:r>
            <a:r>
              <a:rPr kumimoji="0" lang="zh-CN" altLang="en-US" sz="22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那种认为“三严三实”标准高、做不到的说法是站不住脚的。</a:t>
            </a:r>
          </a:p>
        </p:txBody>
      </p:sp>
      <p:sp>
        <p:nvSpPr>
          <p:cNvPr id="10" name="矩形 9"/>
          <p:cNvSpPr/>
          <p:nvPr/>
        </p:nvSpPr>
        <p:spPr>
          <a:xfrm>
            <a:off x="7740650" y="1639888"/>
            <a:ext cx="3021013" cy="4333875"/>
          </a:xfrm>
          <a:prstGeom prst="rect">
            <a:avLst/>
          </a:prstGeom>
          <a:solidFill>
            <a:schemeClr val="bg1"/>
          </a:solidFill>
          <a:ln w="9525">
            <a:noFill/>
          </a:ln>
        </p:spPr>
        <p:txBody>
          <a:bodyPr/>
          <a:lstStyle/>
          <a:p>
            <a:endParaRPr lang="zh-CN" altLang="en-US" dirty="0">
              <a:latin typeface="Arial" panose="020B0604020202020204" pitchFamily="34" charset="0"/>
            </a:endParaRPr>
          </a:p>
        </p:txBody>
      </p:sp>
      <p:sp>
        <p:nvSpPr>
          <p:cNvPr id="11" name="矩形 10"/>
          <p:cNvSpPr/>
          <p:nvPr/>
        </p:nvSpPr>
        <p:spPr>
          <a:xfrm>
            <a:off x="7881938" y="1792288"/>
            <a:ext cx="2744787" cy="3995737"/>
          </a:xfrm>
          <a:prstGeom prst="rect">
            <a:avLst/>
          </a:prstGeom>
          <a:blipFill rotWithShape="1">
            <a:blip r:embed="rId4" cstate="print"/>
            <a:stretch>
              <a:fillRect/>
            </a:stretch>
          </a:blipFill>
          <a:ln w="9525">
            <a:noFill/>
          </a:ln>
        </p:spPr>
        <p:txBody>
          <a:bodyPr/>
          <a:lstStyle/>
          <a:p>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10" grpId="0" bldLvl="0" animBg="1"/>
      <p:bldP spid="1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4660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3200" b="1" dirty="0">
              <a:solidFill>
                <a:srgbClr val="C02221"/>
              </a:solidFill>
            </a:endParaRPr>
          </a:p>
        </p:txBody>
      </p:sp>
      <p:sp>
        <p:nvSpPr>
          <p:cNvPr id="2" name="矩形 83"/>
          <p:cNvSpPr>
            <a:spLocks noChangeArrowheads="1"/>
          </p:cNvSpPr>
          <p:nvPr/>
        </p:nvSpPr>
        <p:spPr bwMode="auto">
          <a:xfrm>
            <a:off x="947103" y="1138555"/>
            <a:ext cx="10569575" cy="1944688"/>
          </a:xfrm>
          <a:prstGeom prst="rect">
            <a:avLst/>
          </a:prstGeom>
          <a:solidFill>
            <a:schemeClr val="bg1"/>
          </a:solidFill>
          <a:ln w="9525" cmpd="sng">
            <a:solidFill>
              <a:schemeClr val="bg1">
                <a:lumMod val="40000"/>
                <a:lumOff val="60000"/>
              </a:schemeClr>
            </a:solid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TextBox 84"/>
          <p:cNvSpPr txBox="1"/>
          <p:nvPr/>
        </p:nvSpPr>
        <p:spPr>
          <a:xfrm>
            <a:off x="1218565" y="1333818"/>
            <a:ext cx="10110788" cy="1570037"/>
          </a:xfrm>
          <a:prstGeom prst="rect">
            <a:avLst/>
          </a:prstGeom>
          <a:noFill/>
          <a:ln w="9525">
            <a:noFill/>
          </a:ln>
        </p:spPr>
        <p:txBody>
          <a:bodyPr>
            <a:spAutoFit/>
          </a:bodyPr>
          <a:lstStyle/>
          <a:p>
            <a:pPr algn="just"/>
            <a:r>
              <a:rPr lang="zh-CN" altLang="en-US" sz="2400" dirty="0">
                <a:solidFill>
                  <a:srgbClr val="C00000"/>
                </a:solidFill>
                <a:latin typeface="微软雅黑" panose="020B0503020204020204" charset="-122"/>
                <a:ea typeface="微软雅黑" panose="020B0503020204020204" charset="-122"/>
              </a:rPr>
              <a:t>“三严三实”使好干部的标准在内容上更加丰富、衡量上更加精准、品质上更加提升，体现了做人做事做官的高度统一，是领导干部的修身之本、成事之要、廉政之纲、为官之道。笔者认为，各级领导干部要以“三严三实”为准则，不断加强自身建设，争做新时期的好干部。</a:t>
            </a:r>
          </a:p>
        </p:txBody>
      </p:sp>
      <p:sp>
        <p:nvSpPr>
          <p:cNvPr id="6" name="Freeform 12"/>
          <p:cNvSpPr/>
          <p:nvPr/>
        </p:nvSpPr>
        <p:spPr>
          <a:xfrm>
            <a:off x="886778" y="1046480"/>
            <a:ext cx="528637" cy="530225"/>
          </a:xfrm>
          <a:custGeom>
            <a:avLst/>
            <a:gdLst/>
            <a:ahLst/>
            <a:cxnLst>
              <a:cxn ang="0">
                <a:pos x="0" y="0"/>
              </a:cxn>
              <a:cxn ang="0">
                <a:pos x="528638" y="0"/>
              </a:cxn>
              <a:cxn ang="0">
                <a:pos x="528638" y="167941"/>
              </a:cxn>
              <a:cxn ang="0">
                <a:pos x="160127" y="167941"/>
              </a:cxn>
              <a:cxn ang="0">
                <a:pos x="160127" y="530225"/>
              </a:cxn>
              <a:cxn ang="0">
                <a:pos x="0" y="530225"/>
              </a:cxn>
              <a:cxn ang="0">
                <a:pos x="0" y="0"/>
              </a:cxn>
            </a:cxnLst>
            <a:rect l="0" t="0" r="0" b="0"/>
            <a:pathLst>
              <a:path w="1446" h="1446">
                <a:moveTo>
                  <a:pt x="0" y="0"/>
                </a:moveTo>
                <a:lnTo>
                  <a:pt x="1446" y="0"/>
                </a:lnTo>
                <a:lnTo>
                  <a:pt x="1446" y="458"/>
                </a:lnTo>
                <a:lnTo>
                  <a:pt x="438" y="458"/>
                </a:lnTo>
                <a:lnTo>
                  <a:pt x="438" y="1446"/>
                </a:lnTo>
                <a:lnTo>
                  <a:pt x="0" y="1446"/>
                </a:lnTo>
                <a:lnTo>
                  <a:pt x="0" y="0"/>
                </a:lnTo>
                <a:close/>
              </a:path>
            </a:pathLst>
          </a:custGeom>
          <a:solidFill>
            <a:srgbClr val="C00000"/>
          </a:solidFill>
          <a:ln w="9525">
            <a:noFill/>
          </a:ln>
        </p:spPr>
        <p:txBody>
          <a:bodyPr/>
          <a:lstStyle/>
          <a:p>
            <a:endParaRPr lang="zh-CN" altLang="en-US"/>
          </a:p>
        </p:txBody>
      </p:sp>
      <p:sp>
        <p:nvSpPr>
          <p:cNvPr id="9" name="Freeform 12"/>
          <p:cNvSpPr/>
          <p:nvPr/>
        </p:nvSpPr>
        <p:spPr>
          <a:xfrm flipH="1" flipV="1">
            <a:off x="11083290" y="2775268"/>
            <a:ext cx="528638" cy="530225"/>
          </a:xfrm>
          <a:custGeom>
            <a:avLst/>
            <a:gdLst/>
            <a:ahLst/>
            <a:cxnLst>
              <a:cxn ang="0">
                <a:pos x="0" y="0"/>
              </a:cxn>
              <a:cxn ang="0">
                <a:pos x="528638" y="0"/>
              </a:cxn>
              <a:cxn ang="0">
                <a:pos x="528638" y="167941"/>
              </a:cxn>
              <a:cxn ang="0">
                <a:pos x="160127" y="167941"/>
              </a:cxn>
              <a:cxn ang="0">
                <a:pos x="160127" y="530225"/>
              </a:cxn>
              <a:cxn ang="0">
                <a:pos x="0" y="530225"/>
              </a:cxn>
              <a:cxn ang="0">
                <a:pos x="0" y="0"/>
              </a:cxn>
            </a:cxnLst>
            <a:rect l="0" t="0" r="0" b="0"/>
            <a:pathLst>
              <a:path w="1446" h="1446">
                <a:moveTo>
                  <a:pt x="0" y="0"/>
                </a:moveTo>
                <a:lnTo>
                  <a:pt x="1446" y="0"/>
                </a:lnTo>
                <a:lnTo>
                  <a:pt x="1446" y="458"/>
                </a:lnTo>
                <a:lnTo>
                  <a:pt x="438" y="458"/>
                </a:lnTo>
                <a:lnTo>
                  <a:pt x="438" y="1446"/>
                </a:lnTo>
                <a:lnTo>
                  <a:pt x="0" y="1446"/>
                </a:lnTo>
                <a:lnTo>
                  <a:pt x="0" y="0"/>
                </a:lnTo>
                <a:close/>
              </a:path>
            </a:pathLst>
          </a:custGeom>
          <a:solidFill>
            <a:srgbClr val="C00000"/>
          </a:solidFill>
          <a:ln w="9525">
            <a:noFill/>
          </a:ln>
        </p:spPr>
        <p:txBody>
          <a:bodyPr/>
          <a:lstStyle/>
          <a:p>
            <a:endParaRPr lang="zh-CN" altLang="en-US"/>
          </a:p>
        </p:txBody>
      </p:sp>
      <p:sp>
        <p:nvSpPr>
          <p:cNvPr id="20" name="矩形 19"/>
          <p:cNvSpPr/>
          <p:nvPr/>
        </p:nvSpPr>
        <p:spPr>
          <a:xfrm>
            <a:off x="2586990" y="3386455"/>
            <a:ext cx="7489825" cy="521970"/>
          </a:xfrm>
          <a:prstGeom prst="rect">
            <a:avLst/>
          </a:prstGeom>
          <a:noFill/>
          <a:ln>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一要正心修身，锤炼“三严三实”的精神特质。</a:t>
            </a:r>
          </a:p>
        </p:txBody>
      </p:sp>
      <p:sp>
        <p:nvSpPr>
          <p:cNvPr id="12" name="圆角矩形 11"/>
          <p:cNvSpPr/>
          <p:nvPr/>
        </p:nvSpPr>
        <p:spPr>
          <a:xfrm>
            <a:off x="1991678" y="3319780"/>
            <a:ext cx="8842375" cy="658813"/>
          </a:xfrm>
          <a:prstGeom prst="roundRect">
            <a:avLst>
              <a:gd name="adj" fmla="val 16667"/>
            </a:avLst>
          </a:prstGeom>
          <a:noFill/>
          <a:ln w="9525" cap="flat" cmpd="sng">
            <a:solidFill>
              <a:srgbClr val="C00000"/>
            </a:solidFill>
            <a:prstDash val="solid"/>
            <a:headEnd type="none" w="med" len="med"/>
            <a:tailEnd type="none" w="med" len="med"/>
          </a:ln>
        </p:spPr>
        <p:txBody>
          <a:bodyPr/>
          <a:lstStyle/>
          <a:p>
            <a:endParaRPr lang="zh-CN" altLang="en-US" dirty="0">
              <a:latin typeface="Arial" panose="020B0604020202020204" pitchFamily="34" charset="0"/>
            </a:endParaRPr>
          </a:p>
        </p:txBody>
      </p:sp>
      <p:grpSp>
        <p:nvGrpSpPr>
          <p:cNvPr id="17" name="组合 16"/>
          <p:cNvGrpSpPr/>
          <p:nvPr/>
        </p:nvGrpSpPr>
        <p:grpSpPr>
          <a:xfrm>
            <a:off x="1650365" y="3249930"/>
            <a:ext cx="792163" cy="798513"/>
            <a:chOff x="1454151" y="1939131"/>
            <a:chExt cx="930275" cy="938213"/>
          </a:xfrm>
        </p:grpSpPr>
        <p:sp>
          <p:nvSpPr>
            <p:cNvPr id="50200" name="Oval 18"/>
            <p:cNvSpPr/>
            <p:nvPr/>
          </p:nvSpPr>
          <p:spPr>
            <a:xfrm>
              <a:off x="1454151" y="1939131"/>
              <a:ext cx="930275" cy="938213"/>
            </a:xfrm>
            <a:prstGeom prst="ellipse">
              <a:avLst/>
            </a:prstGeom>
            <a:solidFill>
              <a:srgbClr val="C00000"/>
            </a:solidFill>
            <a:ln w="9525">
              <a:noFill/>
            </a:ln>
          </p:spPr>
          <p:txBody>
            <a:bodyPr/>
            <a:lstStyle/>
            <a:p>
              <a:endParaRPr lang="zh-CN" altLang="en-US" dirty="0">
                <a:latin typeface="Arial" panose="020B0604020202020204" pitchFamily="34" charset="0"/>
              </a:endParaRPr>
            </a:p>
          </p:txBody>
        </p:sp>
        <p:sp>
          <p:nvSpPr>
            <p:cNvPr id="19" name="TextBox 18"/>
            <p:cNvSpPr txBox="1"/>
            <p:nvPr/>
          </p:nvSpPr>
          <p:spPr>
            <a:xfrm>
              <a:off x="1454151" y="2051510"/>
              <a:ext cx="691215" cy="584775"/>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n-ea"/>
                  <a:ea typeface="+mn-ea"/>
                  <a:cs typeface="+mn-cs"/>
                </a:rPr>
                <a:t>01</a:t>
              </a:r>
            </a:p>
          </p:txBody>
        </p:sp>
      </p:grpSp>
      <p:sp>
        <p:nvSpPr>
          <p:cNvPr id="36" name="矩形 35"/>
          <p:cNvSpPr/>
          <p:nvPr/>
        </p:nvSpPr>
        <p:spPr>
          <a:xfrm>
            <a:off x="2586990" y="4348480"/>
            <a:ext cx="7489825" cy="523875"/>
          </a:xfrm>
          <a:prstGeom prst="rect">
            <a:avLst/>
          </a:prstGeom>
          <a:noFill/>
          <a:ln>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二要正道善为，遵循“三严三实”的行动指南。</a:t>
            </a:r>
          </a:p>
        </p:txBody>
      </p:sp>
      <p:sp>
        <p:nvSpPr>
          <p:cNvPr id="37" name="圆角矩形 36"/>
          <p:cNvSpPr/>
          <p:nvPr/>
        </p:nvSpPr>
        <p:spPr>
          <a:xfrm>
            <a:off x="1991678" y="4280218"/>
            <a:ext cx="8842375" cy="660400"/>
          </a:xfrm>
          <a:prstGeom prst="roundRect">
            <a:avLst>
              <a:gd name="adj" fmla="val 16667"/>
            </a:avLst>
          </a:prstGeom>
          <a:noFill/>
          <a:ln w="9525" cap="flat" cmpd="sng">
            <a:solidFill>
              <a:srgbClr val="C00000"/>
            </a:solidFill>
            <a:prstDash val="solid"/>
            <a:headEnd type="none" w="med" len="med"/>
            <a:tailEnd type="none" w="med" len="med"/>
          </a:ln>
        </p:spPr>
        <p:txBody>
          <a:bodyPr/>
          <a:lstStyle/>
          <a:p>
            <a:endParaRPr lang="zh-CN" altLang="en-US" dirty="0">
              <a:latin typeface="Arial" panose="020B0604020202020204" pitchFamily="34" charset="0"/>
            </a:endParaRPr>
          </a:p>
        </p:txBody>
      </p:sp>
      <p:grpSp>
        <p:nvGrpSpPr>
          <p:cNvPr id="38" name="组合 37"/>
          <p:cNvGrpSpPr/>
          <p:nvPr/>
        </p:nvGrpSpPr>
        <p:grpSpPr>
          <a:xfrm>
            <a:off x="1650365" y="4210368"/>
            <a:ext cx="792163" cy="800100"/>
            <a:chOff x="1454151" y="1939131"/>
            <a:chExt cx="930275" cy="938213"/>
          </a:xfrm>
        </p:grpSpPr>
        <p:sp>
          <p:nvSpPr>
            <p:cNvPr id="50198" name="Oval 18"/>
            <p:cNvSpPr/>
            <p:nvPr/>
          </p:nvSpPr>
          <p:spPr>
            <a:xfrm>
              <a:off x="1454151" y="1939131"/>
              <a:ext cx="930275" cy="938213"/>
            </a:xfrm>
            <a:prstGeom prst="ellipse">
              <a:avLst/>
            </a:prstGeom>
            <a:solidFill>
              <a:srgbClr val="C00000"/>
            </a:solidFill>
            <a:ln w="9525">
              <a:noFill/>
            </a:ln>
          </p:spPr>
          <p:txBody>
            <a:bodyPr/>
            <a:lstStyle/>
            <a:p>
              <a:endParaRPr lang="zh-CN" altLang="en-US" dirty="0">
                <a:solidFill>
                  <a:schemeClr val="bg1"/>
                </a:solidFill>
                <a:latin typeface="Arial" panose="020B0604020202020204" pitchFamily="34" charset="0"/>
              </a:endParaRPr>
            </a:p>
          </p:txBody>
        </p:sp>
        <p:sp>
          <p:nvSpPr>
            <p:cNvPr id="40" name="TextBox 39"/>
            <p:cNvSpPr txBox="1"/>
            <p:nvPr/>
          </p:nvSpPr>
          <p:spPr>
            <a:xfrm>
              <a:off x="1454151" y="2051510"/>
              <a:ext cx="811750" cy="686749"/>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n-ea"/>
                  <a:ea typeface="+mn-ea"/>
                  <a:cs typeface="+mn-cs"/>
                </a:rPr>
                <a:t>02</a:t>
              </a:r>
            </a:p>
          </p:txBody>
        </p:sp>
      </p:grpSp>
      <p:sp>
        <p:nvSpPr>
          <p:cNvPr id="41" name="矩形 40"/>
          <p:cNvSpPr/>
          <p:nvPr/>
        </p:nvSpPr>
        <p:spPr>
          <a:xfrm>
            <a:off x="2586990" y="5278755"/>
            <a:ext cx="7489825" cy="523875"/>
          </a:xfrm>
          <a:prstGeom prst="rect">
            <a:avLst/>
          </a:prstGeom>
          <a:noFill/>
          <a:ln>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三要正风肃纪，落实“三严三实”的作风要求。</a:t>
            </a:r>
          </a:p>
        </p:txBody>
      </p:sp>
      <p:sp>
        <p:nvSpPr>
          <p:cNvPr id="42" name="圆角矩形 41"/>
          <p:cNvSpPr/>
          <p:nvPr/>
        </p:nvSpPr>
        <p:spPr>
          <a:xfrm>
            <a:off x="1991678" y="5210493"/>
            <a:ext cx="8842375" cy="660400"/>
          </a:xfrm>
          <a:prstGeom prst="roundRect">
            <a:avLst>
              <a:gd name="adj" fmla="val 16667"/>
            </a:avLst>
          </a:prstGeom>
          <a:noFill/>
          <a:ln w="9525" cap="flat" cmpd="sng">
            <a:solidFill>
              <a:srgbClr val="C00000"/>
            </a:solidFill>
            <a:prstDash val="solid"/>
            <a:headEnd type="none" w="med" len="med"/>
            <a:tailEnd type="none" w="med" len="med"/>
          </a:ln>
        </p:spPr>
        <p:txBody>
          <a:bodyPr/>
          <a:lstStyle/>
          <a:p>
            <a:endParaRPr lang="zh-CN" altLang="en-US" dirty="0">
              <a:latin typeface="Arial" panose="020B0604020202020204" pitchFamily="34" charset="0"/>
            </a:endParaRPr>
          </a:p>
        </p:txBody>
      </p:sp>
      <p:grpSp>
        <p:nvGrpSpPr>
          <p:cNvPr id="43" name="组合 42"/>
          <p:cNvGrpSpPr/>
          <p:nvPr/>
        </p:nvGrpSpPr>
        <p:grpSpPr>
          <a:xfrm>
            <a:off x="1650365" y="5140643"/>
            <a:ext cx="792163" cy="800100"/>
            <a:chOff x="1454151" y="1939131"/>
            <a:chExt cx="930275" cy="938213"/>
          </a:xfrm>
        </p:grpSpPr>
        <p:sp>
          <p:nvSpPr>
            <p:cNvPr id="50196" name="Oval 18"/>
            <p:cNvSpPr/>
            <p:nvPr/>
          </p:nvSpPr>
          <p:spPr>
            <a:xfrm>
              <a:off x="1454151" y="1939131"/>
              <a:ext cx="930275" cy="938213"/>
            </a:xfrm>
            <a:prstGeom prst="ellipse">
              <a:avLst/>
            </a:prstGeom>
            <a:solidFill>
              <a:srgbClr val="C00000"/>
            </a:solidFill>
            <a:ln w="9525">
              <a:noFill/>
            </a:ln>
          </p:spPr>
          <p:txBody>
            <a:bodyPr/>
            <a:lstStyle/>
            <a:p>
              <a:endParaRPr lang="zh-CN" altLang="en-US" dirty="0">
                <a:solidFill>
                  <a:schemeClr val="bg1"/>
                </a:solidFill>
                <a:latin typeface="Arial" panose="020B0604020202020204" pitchFamily="34" charset="0"/>
              </a:endParaRPr>
            </a:p>
          </p:txBody>
        </p:sp>
        <p:sp>
          <p:nvSpPr>
            <p:cNvPr id="45" name="TextBox 44"/>
            <p:cNvSpPr txBox="1"/>
            <p:nvPr/>
          </p:nvSpPr>
          <p:spPr>
            <a:xfrm>
              <a:off x="1454151" y="2051510"/>
              <a:ext cx="811750" cy="686749"/>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en-US" altLang="zh-CN" sz="3200" b="1" kern="1200" cap="none" spc="0" normalizeH="0" baseline="0" noProof="0" dirty="0" smtClean="0">
                  <a:solidFill>
                    <a:schemeClr val="bg1"/>
                  </a:solidFill>
                  <a:latin typeface="+mn-ea"/>
                  <a:ea typeface="+mn-ea"/>
                  <a:cs typeface="+mn-cs"/>
                </a:rPr>
                <a:t>03</a:t>
              </a: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35" presetClass="path" presetSubtype="0" accel="50000" decel="50000" fill="hold" nodeType="withEffect">
                                  <p:stCondLst>
                                    <p:cond delay="0"/>
                                  </p:stCondLst>
                                  <p:childTnLst>
                                    <p:animMotion origin="layout" path="M 4.07831E-6 7.40741E-7 L 0.40692 0.12014 " pathEditMode="relative" rAng="0" ptsTypes="AA">
                                      <p:cBhvr>
                                        <p:cTn id="8" dur="500" spd="-99900" fill="hold"/>
                                        <p:tgtEl>
                                          <p:spTgt spid="6"/>
                                        </p:tgtEl>
                                        <p:attrNameLst>
                                          <p:attrName>ppt_x</p:attrName>
                                          <p:attrName>ppt_y</p:attrName>
                                        </p:attrNameLst>
                                      </p:cBhvr>
                                      <p:rCtr x="20300" y="6000"/>
                                    </p:animMotion>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4626E-6 -1.11111E-6 L -0.42864 -0.13171 " pathEditMode="relative" rAng="0" ptsTypes="AA">
                                      <p:cBhvr>
                                        <p:cTn id="12" dur="500" spd="-99900" fill="hold"/>
                                        <p:tgtEl>
                                          <p:spTgt spid="9"/>
                                        </p:tgtEl>
                                        <p:attrNameLst>
                                          <p:attrName>ppt_x</p:attrName>
                                          <p:attrName>ppt_y</p:attrName>
                                        </p:attrNameLst>
                                      </p:cBhvr>
                                      <p:rCtr x="-21400" y="-6600"/>
                                    </p:animMotion>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0"/>
                            </p:stCondLst>
                            <p:childTnLst>
                              <p:par>
                                <p:cTn id="19" presetID="22" presetClass="entr" presetSubtype="1"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up)">
                                      <p:cBhvr>
                                        <p:cTn id="21" dur="500"/>
                                        <p:tgtEl>
                                          <p:spTgt spid="3">
                                            <p:txEl>
                                              <p:pRg st="0" end="0"/>
                                            </p:txEl>
                                          </p:spTgt>
                                        </p:tgtEl>
                                      </p:cBhvr>
                                    </p:animEffect>
                                  </p:childTnLst>
                                </p:cTn>
                              </p:par>
                            </p:childTnLst>
                          </p:cTn>
                        </p:par>
                        <p:par>
                          <p:cTn id="22" fill="hold">
                            <p:stCondLst>
                              <p:cond delay="5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0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0-#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p:val>
                                            <p:fltVal val="0"/>
                                          </p:val>
                                        </p:tav>
                                        <p:tav tm="100000">
                                          <p:val>
                                            <p:strVal val="#ppt_w"/>
                                          </p:val>
                                        </p:tav>
                                      </p:tavLst>
                                    </p:anim>
                                    <p:anim calcmode="lin" valueType="num">
                                      <p:cBhvr>
                                        <p:cTn id="39" dur="300" fill="hold"/>
                                        <p:tgtEl>
                                          <p:spTgt spid="17"/>
                                        </p:tgtEl>
                                        <p:attrNameLst>
                                          <p:attrName>ppt_h</p:attrName>
                                        </p:attrNameLst>
                                      </p:cBhvr>
                                      <p:tavLst>
                                        <p:tav tm="0">
                                          <p:val>
                                            <p:fltVal val="0"/>
                                          </p:val>
                                        </p:tav>
                                        <p:tav tm="100000">
                                          <p:val>
                                            <p:strVal val="#ppt_h"/>
                                          </p:val>
                                        </p:tav>
                                      </p:tavLst>
                                    </p:anim>
                                    <p:animEffect transition="in" filter="fade">
                                      <p:cBhvr>
                                        <p:cTn id="40" dur="300"/>
                                        <p:tgtEl>
                                          <p:spTgt spid="1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300" fill="hold"/>
                                        <p:tgtEl>
                                          <p:spTgt spid="38"/>
                                        </p:tgtEl>
                                        <p:attrNameLst>
                                          <p:attrName>ppt_w</p:attrName>
                                        </p:attrNameLst>
                                      </p:cBhvr>
                                      <p:tavLst>
                                        <p:tav tm="0">
                                          <p:val>
                                            <p:fltVal val="0"/>
                                          </p:val>
                                        </p:tav>
                                        <p:tav tm="100000">
                                          <p:val>
                                            <p:strVal val="#ppt_w"/>
                                          </p:val>
                                        </p:tav>
                                      </p:tavLst>
                                    </p:anim>
                                    <p:anim calcmode="lin" valueType="num">
                                      <p:cBhvr>
                                        <p:cTn id="49" dur="300" fill="hold"/>
                                        <p:tgtEl>
                                          <p:spTgt spid="38"/>
                                        </p:tgtEl>
                                        <p:attrNameLst>
                                          <p:attrName>ppt_h</p:attrName>
                                        </p:attrNameLst>
                                      </p:cBhvr>
                                      <p:tavLst>
                                        <p:tav tm="0">
                                          <p:val>
                                            <p:fltVal val="0"/>
                                          </p:val>
                                        </p:tav>
                                        <p:tav tm="100000">
                                          <p:val>
                                            <p:strVal val="#ppt_h"/>
                                          </p:val>
                                        </p:tav>
                                      </p:tavLst>
                                    </p:anim>
                                    <p:animEffect transition="in" filter="fade">
                                      <p:cBhvr>
                                        <p:cTn id="50" dur="300"/>
                                        <p:tgtEl>
                                          <p:spTgt spid="38"/>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par>
                          <p:cTn id="55" fill="hold">
                            <p:stCondLst>
                              <p:cond delay="3000"/>
                            </p:stCondLst>
                            <p:childTnLst>
                              <p:par>
                                <p:cTn id="56" presetID="53" presetClass="entr" presetSubtype="16"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300" fill="hold"/>
                                        <p:tgtEl>
                                          <p:spTgt spid="43"/>
                                        </p:tgtEl>
                                        <p:attrNameLst>
                                          <p:attrName>ppt_w</p:attrName>
                                        </p:attrNameLst>
                                      </p:cBhvr>
                                      <p:tavLst>
                                        <p:tav tm="0">
                                          <p:val>
                                            <p:fltVal val="0"/>
                                          </p:val>
                                        </p:tav>
                                        <p:tav tm="100000">
                                          <p:val>
                                            <p:strVal val="#ppt_w"/>
                                          </p:val>
                                        </p:tav>
                                      </p:tavLst>
                                    </p:anim>
                                    <p:anim calcmode="lin" valueType="num">
                                      <p:cBhvr>
                                        <p:cTn id="59" dur="300" fill="hold"/>
                                        <p:tgtEl>
                                          <p:spTgt spid="43"/>
                                        </p:tgtEl>
                                        <p:attrNameLst>
                                          <p:attrName>ppt_h</p:attrName>
                                        </p:attrNameLst>
                                      </p:cBhvr>
                                      <p:tavLst>
                                        <p:tav tm="0">
                                          <p:val>
                                            <p:fltVal val="0"/>
                                          </p:val>
                                        </p:tav>
                                        <p:tav tm="100000">
                                          <p:val>
                                            <p:strVal val="#ppt_h"/>
                                          </p:val>
                                        </p:tav>
                                      </p:tavLst>
                                    </p:anim>
                                    <p:animEffect transition="in" filter="fade">
                                      <p:cBhvr>
                                        <p:cTn id="60" dur="300"/>
                                        <p:tgtEl>
                                          <p:spTgt spid="43"/>
                                        </p:tgtEl>
                                      </p:cBhvr>
                                    </p:animEffect>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left)">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0" grpId="0"/>
      <p:bldP spid="12" grpId="0" bldLvl="0" animBg="1"/>
      <p:bldP spid="36" grpId="0"/>
      <p:bldP spid="37" grpId="0" bldLvl="0" animBg="1"/>
      <p:bldP spid="41" grpId="0"/>
      <p:bldP spid="4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54660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践行三严三实，推进作风建设</a:t>
            </a:r>
            <a:endParaRPr lang="zh-CN" altLang="en-US" sz="3200" b="1" dirty="0">
              <a:solidFill>
                <a:srgbClr val="C02221"/>
              </a:solidFill>
            </a:endParaRPr>
          </a:p>
        </p:txBody>
      </p:sp>
      <p:sp>
        <p:nvSpPr>
          <p:cNvPr id="7" name="矩形 6"/>
          <p:cNvSpPr/>
          <p:nvPr/>
        </p:nvSpPr>
        <p:spPr>
          <a:xfrm>
            <a:off x="1036955" y="1372235"/>
            <a:ext cx="9937750" cy="4752975"/>
          </a:xfrm>
          <a:prstGeom prst="rect">
            <a:avLst/>
          </a:prstGeom>
          <a:solidFill>
            <a:srgbClr val="C00000"/>
          </a:solidFill>
          <a:ln w="9525">
            <a:noFill/>
          </a:ln>
        </p:spPr>
        <p:txBody>
          <a:bodyPr/>
          <a:lstStyle/>
          <a:p>
            <a:endParaRPr lang="zh-CN" altLang="en-US" dirty="0">
              <a:latin typeface="Arial" panose="020B0604020202020204" pitchFamily="34" charset="0"/>
            </a:endParaRPr>
          </a:p>
        </p:txBody>
      </p:sp>
      <p:sp>
        <p:nvSpPr>
          <p:cNvPr id="8" name="矩形 7"/>
          <p:cNvSpPr/>
          <p:nvPr/>
        </p:nvSpPr>
        <p:spPr>
          <a:xfrm>
            <a:off x="5645468" y="1684973"/>
            <a:ext cx="5040313" cy="304609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党员领导干部，尤其是“关键少数”，不但要有现代化的治理能力做支撑，而且要有强大的人格力理做保证。唯有对党忠诚、个人干净、敢于担当，才能顶住目前经济社会发展的巨大压力，抓住经济新常态下的新机遇，在改革发展稳定上有所作为。</a:t>
            </a:r>
          </a:p>
        </p:txBody>
      </p:sp>
      <p:sp>
        <p:nvSpPr>
          <p:cNvPr id="10" name="矩形 9"/>
          <p:cNvSpPr/>
          <p:nvPr/>
        </p:nvSpPr>
        <p:spPr>
          <a:xfrm>
            <a:off x="1297305" y="1627823"/>
            <a:ext cx="4119563" cy="4241800"/>
          </a:xfrm>
          <a:prstGeom prst="rect">
            <a:avLst/>
          </a:prstGeom>
          <a:solidFill>
            <a:schemeClr val="accent2"/>
          </a:solidFill>
          <a:ln w="9525">
            <a:noFill/>
          </a:ln>
        </p:spPr>
        <p:txBody>
          <a:bodyPr/>
          <a:lstStyle/>
          <a:p>
            <a:endParaRPr lang="zh-CN" altLang="en-US" dirty="0">
              <a:latin typeface="Arial" panose="020B0604020202020204" pitchFamily="34" charset="0"/>
            </a:endParaRPr>
          </a:p>
        </p:txBody>
      </p:sp>
      <p:pic>
        <p:nvPicPr>
          <p:cNvPr id="11" name="Picture 2"/>
          <p:cNvPicPr>
            <a:picLocks noChangeAspect="1" noChangeArrowheads="1"/>
          </p:cNvPicPr>
          <p:nvPr/>
        </p:nvPicPr>
        <p:blipFill>
          <a:blip r:embed="rId4" cstate="print"/>
          <a:srcRect/>
          <a:stretch>
            <a:fillRect/>
          </a:stretch>
        </p:blipFill>
        <p:spPr bwMode="auto">
          <a:xfrm>
            <a:off x="1448118" y="1759585"/>
            <a:ext cx="3816350" cy="3978275"/>
          </a:xfrm>
          <a:prstGeom prst="rect">
            <a:avLst/>
          </a:prstGeom>
          <a:noFill/>
          <a:ln w="9525">
            <a:solidFill>
              <a:schemeClr val="bg1">
                <a:lumMod val="20000"/>
                <a:lumOff val="8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90"/>
                                          </p:val>
                                        </p:tav>
                                        <p:tav tm="100000">
                                          <p:val>
                                            <p:fltVal val="0"/>
                                          </p:val>
                                        </p:tav>
                                      </p:tavLst>
                                    </p:anim>
                                    <p:animEffect transition="in" filter="fade">
                                      <p:cBhvr>
                                        <p:cTn id="20" dur="500"/>
                                        <p:tgtEl>
                                          <p:spTgt spid="10"/>
                                        </p:tgtEl>
                                      </p:cBhvr>
                                    </p:animEffect>
                                  </p:childTnLst>
                                </p:cTn>
                              </p:par>
                              <p:par>
                                <p:cTn id="21" presetID="3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90"/>
                                          </p:val>
                                        </p:tav>
                                        <p:tav tm="100000">
                                          <p:val>
                                            <p:fltVal val="0"/>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1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xmlns="" val="0"/>
              </a:ext>
            </a:extLst>
          </a:blip>
          <a:srcRect r="47036" b="75016"/>
          <a:stretch>
            <a:fillRect/>
          </a:stretch>
        </p:blipFill>
        <p:spPr>
          <a:xfrm>
            <a:off x="0" y="-1"/>
            <a:ext cx="6457361" cy="1522784"/>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sp>
        <p:nvSpPr>
          <p:cNvPr id="11" name="文本框 10"/>
          <p:cNvSpPr txBox="1"/>
          <p:nvPr/>
        </p:nvSpPr>
        <p:spPr>
          <a:xfrm>
            <a:off x="3530600" y="3964940"/>
            <a:ext cx="6395085" cy="829945"/>
          </a:xfrm>
          <a:prstGeom prst="rect">
            <a:avLst/>
          </a:prstGeom>
          <a:noFill/>
        </p:spPr>
        <p:txBody>
          <a:bodyPr wrap="square" rtlCol="0">
            <a:spAutoFit/>
          </a:bodyPr>
          <a:lstStyle/>
          <a:p>
            <a:pPr algn="ctr"/>
            <a:r>
              <a:rPr lang="zh-CN" sz="4800" b="1" dirty="0" smtClean="0">
                <a:solidFill>
                  <a:srgbClr val="C00000"/>
                </a:solidFill>
                <a:latin typeface="微软雅黑" panose="020B0503020204020204" charset="-122"/>
                <a:ea typeface="微软雅黑" panose="020B0503020204020204" charset="-122"/>
                <a:sym typeface="+mn-ea"/>
              </a:rPr>
              <a:t>感 谢 聆 听</a:t>
            </a:r>
          </a:p>
        </p:txBody>
      </p:sp>
      <p:cxnSp>
        <p:nvCxnSpPr>
          <p:cNvPr id="13" name="直接连接符 12"/>
          <p:cNvCxnSpPr/>
          <p:nvPr/>
        </p:nvCxnSpPr>
        <p:spPr>
          <a:xfrm>
            <a:off x="3614995" y="3837300"/>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691890" y="4799330"/>
            <a:ext cx="6506845" cy="1651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682875" y="3837305"/>
            <a:ext cx="1247775" cy="962025"/>
          </a:xfrm>
          <a:prstGeom prst="rect">
            <a:avLst/>
          </a:prstGeom>
        </p:spPr>
      </p:pic>
      <p:sp>
        <p:nvSpPr>
          <p:cNvPr id="18" name="圆角矩形 17"/>
          <p:cNvSpPr/>
          <p:nvPr/>
        </p:nvSpPr>
        <p:spPr>
          <a:xfrm>
            <a:off x="5207635" y="5004435"/>
            <a:ext cx="2679700" cy="65278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350510" y="5100320"/>
            <a:ext cx="2755265" cy="46037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汇报人：小包包</a:t>
            </a:r>
          </a:p>
        </p:txBody>
      </p:sp>
      <p:pic>
        <p:nvPicPr>
          <p:cNvPr id="8" name="图片 7"/>
          <p:cNvPicPr>
            <a:picLocks noChangeAspect="1"/>
          </p:cNvPicPr>
          <p:nvPr/>
        </p:nvPicPr>
        <p:blipFill>
          <a:blip r:embed="rId8" cstate="print"/>
          <a:stretch>
            <a:fillRect/>
          </a:stretch>
        </p:blipFill>
        <p:spPr>
          <a:xfrm>
            <a:off x="3817263" y="868062"/>
            <a:ext cx="5460442" cy="2797527"/>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par>
                                <p:cTn id="20" presetID="22" presetClass="entr" presetSubtype="4" fill="hold" nodeType="with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1000"/>
                                        <p:tgtEl>
                                          <p:spTgt spid="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bldLvl="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cxnSp>
        <p:nvCxnSpPr>
          <p:cNvPr id="13" name="直接连接符 12"/>
          <p:cNvCxnSpPr/>
          <p:nvPr/>
        </p:nvCxnSpPr>
        <p:spPr>
          <a:xfrm>
            <a:off x="3684845" y="247649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4145776"/>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176145" y="2572385"/>
            <a:ext cx="1914525" cy="1476375"/>
          </a:xfrm>
          <a:prstGeom prst="rect">
            <a:avLst/>
          </a:prstGeom>
        </p:spPr>
      </p:pic>
      <p:grpSp>
        <p:nvGrpSpPr>
          <p:cNvPr id="22" name="组合 21"/>
          <p:cNvGrpSpPr/>
          <p:nvPr/>
        </p:nvGrpSpPr>
        <p:grpSpPr>
          <a:xfrm>
            <a:off x="4090670" y="2735580"/>
            <a:ext cx="6888480" cy="768350"/>
            <a:chOff x="4441088" y="469835"/>
            <a:chExt cx="7277290" cy="877643"/>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grpSp>
        <p:sp>
          <p:nvSpPr>
            <p:cNvPr id="27" name="矩形 39"/>
            <p:cNvSpPr>
              <a:spLocks noChangeArrowheads="1"/>
            </p:cNvSpPr>
            <p:nvPr/>
          </p:nvSpPr>
          <p:spPr bwMode="auto">
            <a:xfrm>
              <a:off x="5284336" y="469835"/>
              <a:ext cx="6434042" cy="877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4400" b="1" noProof="0" dirty="0">
                  <a:solidFill>
                    <a:srgbClr val="C00000"/>
                  </a:solidFill>
                  <a:latin typeface="微软雅黑" panose="020B0503020204020204" charset="-122"/>
                  <a:ea typeface="微软雅黑" panose="020B0503020204020204" charset="-122"/>
                  <a:sym typeface="+mn-ea"/>
                </a:rPr>
                <a:t>三严三实</a:t>
              </a:r>
              <a:r>
                <a:rPr lang="zh-CN" altLang="en-US" sz="4400" b="1" noProof="0" dirty="0" smtClean="0">
                  <a:solidFill>
                    <a:srgbClr val="C00000"/>
                  </a:solidFill>
                  <a:latin typeface="微软雅黑" panose="020B0503020204020204" charset="-122"/>
                  <a:ea typeface="微软雅黑" panose="020B0503020204020204" charset="-122"/>
                  <a:sym typeface="+mn-ea"/>
                </a:rPr>
                <a:t>的背</a:t>
              </a:r>
              <a:r>
                <a:rPr lang="zh-CN" altLang="en-US" sz="4400" b="1" noProof="0" dirty="0">
                  <a:solidFill>
                    <a:srgbClr val="C00000"/>
                  </a:solidFill>
                  <a:latin typeface="微软雅黑" panose="020B0503020204020204" charset="-122"/>
                  <a:ea typeface="微软雅黑" panose="020B0503020204020204" charset="-122"/>
                  <a:sym typeface="+mn-ea"/>
                </a:rPr>
                <a:t>景</a:t>
              </a:r>
              <a:r>
                <a:rPr lang="zh-CN" altLang="en-US" sz="4400" b="1" noProof="0" dirty="0" smtClean="0">
                  <a:solidFill>
                    <a:srgbClr val="C00000"/>
                  </a:solidFill>
                  <a:latin typeface="微软雅黑" panose="020B0503020204020204" charset="-122"/>
                  <a:ea typeface="微软雅黑" panose="020B0503020204020204" charset="-122"/>
                  <a:sym typeface="+mn-ea"/>
                </a:rPr>
                <a:t>及内涵</a:t>
              </a:r>
              <a:endParaRPr lang="zh-CN" altLang="en-US" sz="4400" b="1" noProof="0" dirty="0" smtClean="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par>
                                <p:cTn id="12" presetID="22" presetClass="entr" presetSubtype="4"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0.70"/>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par>
                                <p:cTn id="30" presetID="55"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par>
                                <p:cTn id="35" presetID="4"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ox(in)">
                                      <p:cBhvr>
                                        <p:cTn id="3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42468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a:t>
            </a:r>
            <a:r>
              <a:rPr lang="zh-CN" altLang="en-US" sz="3200" b="1" noProof="0" dirty="0" smtClean="0">
                <a:solidFill>
                  <a:srgbClr val="C00000"/>
                </a:solidFill>
                <a:latin typeface="微软雅黑" panose="020B0503020204020204" charset="-122"/>
                <a:ea typeface="微软雅黑" panose="020B0503020204020204" charset="-122"/>
                <a:sym typeface="+mn-ea"/>
              </a:rPr>
              <a:t>的背</a:t>
            </a:r>
            <a:r>
              <a:rPr lang="zh-CN" altLang="en-US" sz="3200" b="1" noProof="0" dirty="0">
                <a:solidFill>
                  <a:srgbClr val="C00000"/>
                </a:solidFill>
                <a:latin typeface="微软雅黑" panose="020B0503020204020204" charset="-122"/>
                <a:ea typeface="微软雅黑" panose="020B0503020204020204" charset="-122"/>
                <a:sym typeface="+mn-ea"/>
              </a:rPr>
              <a:t>景</a:t>
            </a:r>
            <a:r>
              <a:rPr lang="zh-CN" altLang="en-US" sz="3200" b="1" noProof="0" dirty="0" smtClean="0">
                <a:solidFill>
                  <a:srgbClr val="C00000"/>
                </a:solidFill>
                <a:latin typeface="微软雅黑" panose="020B0503020204020204" charset="-122"/>
                <a:ea typeface="微软雅黑" panose="020B0503020204020204" charset="-122"/>
                <a:sym typeface="+mn-ea"/>
              </a:rPr>
              <a:t>及内涵</a:t>
            </a:r>
            <a:endParaRPr lang="zh-CN" altLang="en-US" sz="3200" b="1" dirty="0">
              <a:solidFill>
                <a:srgbClr val="C02221"/>
              </a:solidFill>
            </a:endParaRPr>
          </a:p>
        </p:txBody>
      </p:sp>
      <p:sp>
        <p:nvSpPr>
          <p:cNvPr id="6" name="TextBox 2"/>
          <p:cNvSpPr txBox="1"/>
          <p:nvPr/>
        </p:nvSpPr>
        <p:spPr>
          <a:xfrm>
            <a:off x="6530975" y="1901825"/>
            <a:ext cx="4792663" cy="4004945"/>
          </a:xfrm>
          <a:prstGeom prst="rect">
            <a:avLst/>
          </a:prstGeom>
          <a:noFill/>
          <a:ln w="25400">
            <a:solidFill>
              <a:srgbClr val="C00000"/>
            </a:solidFill>
          </a:ln>
        </p:spPr>
        <p:txBody>
          <a:bodyPr wrap="square">
            <a:spAutoFit/>
          </a:bodyPr>
          <a:lstStyle/>
          <a:p>
            <a:pPr algn="just">
              <a:lnSpc>
                <a:spcPct val="120000"/>
              </a:lnSpc>
            </a:pPr>
            <a:r>
              <a:rPr lang="en-US" altLang="zh-CN" sz="2400" dirty="0">
                <a:solidFill>
                  <a:srgbClr val="C00000"/>
                </a:solidFill>
                <a:latin typeface="微软雅黑" panose="020B0503020204020204" charset="-122"/>
                <a:ea typeface="微软雅黑" panose="020B0503020204020204" charset="-122"/>
              </a:rPr>
              <a:t>     </a:t>
            </a:r>
            <a:r>
              <a:rPr lang="zh-CN" altLang="en-US" sz="2400" dirty="0">
                <a:solidFill>
                  <a:srgbClr val="C00000"/>
                </a:solidFill>
                <a:latin typeface="微软雅黑" panose="020B0503020204020204" charset="-122"/>
                <a:ea typeface="微软雅黑" panose="020B0503020204020204" charset="-122"/>
              </a:rPr>
              <a:t>习近平总书记在中华人民共和国第十二届全国人民代表大会第二次会议安徽代表团参加审议时，关于推进作风建设的讲话中，提到</a:t>
            </a:r>
            <a:r>
              <a:rPr lang="zh-CN" altLang="en-US" sz="2400" b="1" dirty="0">
                <a:solidFill>
                  <a:srgbClr val="C00000"/>
                </a:solidFill>
                <a:latin typeface="微软雅黑" panose="020B0503020204020204" charset="-122"/>
                <a:ea typeface="微软雅黑" panose="020B0503020204020204" charset="-122"/>
              </a:rPr>
              <a:t>“既严以修身、严以用权、严以律己，又谋事要实、创业要实、做人要实”</a:t>
            </a:r>
            <a:r>
              <a:rPr lang="zh-CN" altLang="en-US" sz="2400" dirty="0">
                <a:solidFill>
                  <a:srgbClr val="C00000"/>
                </a:solidFill>
                <a:latin typeface="微软雅黑" panose="020B0503020204020204" charset="-122"/>
                <a:ea typeface="微软雅黑" panose="020B0503020204020204" charset="-122"/>
              </a:rPr>
              <a:t>的重要论述，称为“三严三实”讲话。</a:t>
            </a:r>
          </a:p>
          <a:p>
            <a:pPr algn="just"/>
            <a:endParaRPr lang="zh-CN" altLang="en-US" sz="2400" dirty="0">
              <a:solidFill>
                <a:schemeClr val="bg1"/>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4" cstate="print"/>
          <a:stretch>
            <a:fillRect/>
          </a:stretch>
        </p:blipFill>
        <p:spPr>
          <a:xfrm>
            <a:off x="953770" y="2212975"/>
            <a:ext cx="4761865" cy="32378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42468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a:t>
            </a:r>
            <a:r>
              <a:rPr lang="zh-CN" altLang="en-US" sz="3200" b="1" noProof="0" dirty="0" smtClean="0">
                <a:solidFill>
                  <a:srgbClr val="C00000"/>
                </a:solidFill>
                <a:latin typeface="微软雅黑" panose="020B0503020204020204" charset="-122"/>
                <a:ea typeface="微软雅黑" panose="020B0503020204020204" charset="-122"/>
                <a:sym typeface="+mn-ea"/>
              </a:rPr>
              <a:t>的背</a:t>
            </a:r>
            <a:r>
              <a:rPr lang="zh-CN" altLang="en-US" sz="3200" b="1" noProof="0" dirty="0">
                <a:solidFill>
                  <a:srgbClr val="C00000"/>
                </a:solidFill>
                <a:latin typeface="微软雅黑" panose="020B0503020204020204" charset="-122"/>
                <a:ea typeface="微软雅黑" panose="020B0503020204020204" charset="-122"/>
                <a:sym typeface="+mn-ea"/>
              </a:rPr>
              <a:t>景</a:t>
            </a:r>
            <a:r>
              <a:rPr lang="zh-CN" altLang="en-US" sz="3200" b="1" noProof="0" dirty="0" smtClean="0">
                <a:solidFill>
                  <a:srgbClr val="C00000"/>
                </a:solidFill>
                <a:latin typeface="微软雅黑" panose="020B0503020204020204" charset="-122"/>
                <a:ea typeface="微软雅黑" panose="020B0503020204020204" charset="-122"/>
                <a:sym typeface="+mn-ea"/>
              </a:rPr>
              <a:t>及内涵</a:t>
            </a:r>
            <a:endParaRPr lang="zh-CN" altLang="en-US" sz="3200" b="1" dirty="0">
              <a:solidFill>
                <a:srgbClr val="C02221"/>
              </a:solidFill>
            </a:endParaRPr>
          </a:p>
        </p:txBody>
      </p:sp>
      <p:grpSp>
        <p:nvGrpSpPr>
          <p:cNvPr id="15" name="组合 14"/>
          <p:cNvGrpSpPr/>
          <p:nvPr/>
        </p:nvGrpSpPr>
        <p:grpSpPr>
          <a:xfrm>
            <a:off x="2038668" y="2392680"/>
            <a:ext cx="2184400" cy="2185988"/>
            <a:chOff x="1926765" y="2530100"/>
            <a:chExt cx="2184400" cy="2185987"/>
          </a:xfrm>
          <a:solidFill>
            <a:srgbClr val="C00000"/>
          </a:solidFill>
        </p:grpSpPr>
        <p:sp>
          <p:nvSpPr>
            <p:cNvPr id="10255" name="Oval 5"/>
            <p:cNvSpPr/>
            <p:nvPr/>
          </p:nvSpPr>
          <p:spPr>
            <a:xfrm>
              <a:off x="1926765" y="2530100"/>
              <a:ext cx="2184400" cy="2185987"/>
            </a:xfrm>
            <a:prstGeom prst="ellipse">
              <a:avLst/>
            </a:prstGeom>
            <a:grpFill/>
            <a:ln w="9525">
              <a:noFill/>
            </a:ln>
          </p:spPr>
          <p:txBody>
            <a:bodyPr/>
            <a:lstStyle/>
            <a:p>
              <a:endParaRPr lang="zh-CN" altLang="en-US" dirty="0">
                <a:latin typeface="Arial" panose="020B0604020202020204" pitchFamily="34" charset="0"/>
              </a:endParaRPr>
            </a:p>
          </p:txBody>
        </p:sp>
        <p:sp>
          <p:nvSpPr>
            <p:cNvPr id="10256" name="Oval 5"/>
            <p:cNvSpPr/>
            <p:nvPr/>
          </p:nvSpPr>
          <p:spPr>
            <a:xfrm>
              <a:off x="2002143" y="2605533"/>
              <a:ext cx="2033644" cy="2035120"/>
            </a:xfrm>
            <a:prstGeom prst="ellipse">
              <a:avLst/>
            </a:prstGeom>
            <a:grpFill/>
            <a:ln w="9525" cap="flat" cmpd="sng">
              <a:solidFill>
                <a:schemeClr val="bg1"/>
              </a:solidFill>
              <a:prstDash val="dash"/>
              <a:headEnd type="none" w="med" len="med"/>
              <a:tailEnd type="none" w="med" len="med"/>
            </a:ln>
          </p:spPr>
          <p:txBody>
            <a:bodyPr/>
            <a:lstStyle/>
            <a:p>
              <a:endParaRPr lang="zh-CN" altLang="en-US" dirty="0">
                <a:latin typeface="Arial" panose="020B0604020202020204" pitchFamily="34" charset="0"/>
              </a:endParaRPr>
            </a:p>
          </p:txBody>
        </p:sp>
      </p:grpSp>
      <p:sp>
        <p:nvSpPr>
          <p:cNvPr id="33" name="Freeform 6"/>
          <p:cNvSpPr/>
          <p:nvPr/>
        </p:nvSpPr>
        <p:spPr bwMode="auto">
          <a:xfrm>
            <a:off x="5085080" y="1535430"/>
            <a:ext cx="4270375" cy="811213"/>
          </a:xfrm>
          <a:custGeom>
            <a:avLst/>
            <a:gdLst>
              <a:gd name="T0" fmla="*/ 214 w 5523"/>
              <a:gd name="T1" fmla="*/ 0 h 1049"/>
              <a:gd name="T2" fmla="*/ 5309 w 5523"/>
              <a:gd name="T3" fmla="*/ 0 h 1049"/>
              <a:gd name="T4" fmla="*/ 5523 w 5523"/>
              <a:gd name="T5" fmla="*/ 214 h 1049"/>
              <a:gd name="T6" fmla="*/ 5523 w 5523"/>
              <a:gd name="T7" fmla="*/ 835 h 1049"/>
              <a:gd name="T8" fmla="*/ 5309 w 5523"/>
              <a:gd name="T9" fmla="*/ 1049 h 1049"/>
              <a:gd name="T10" fmla="*/ 214 w 5523"/>
              <a:gd name="T11" fmla="*/ 1049 h 1049"/>
              <a:gd name="T12" fmla="*/ 0 w 5523"/>
              <a:gd name="T13" fmla="*/ 835 h 1049"/>
              <a:gd name="T14" fmla="*/ 0 w 5523"/>
              <a:gd name="T15" fmla="*/ 214 h 1049"/>
              <a:gd name="T16" fmla="*/ 214 w 5523"/>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3" h="1049">
                <a:moveTo>
                  <a:pt x="214" y="0"/>
                </a:moveTo>
                <a:lnTo>
                  <a:pt x="5309" y="0"/>
                </a:lnTo>
                <a:cubicBezTo>
                  <a:pt x="5426" y="0"/>
                  <a:pt x="5523" y="96"/>
                  <a:pt x="5523" y="214"/>
                </a:cubicBezTo>
                <a:lnTo>
                  <a:pt x="5523" y="835"/>
                </a:lnTo>
                <a:cubicBezTo>
                  <a:pt x="5523" y="953"/>
                  <a:pt x="5426" y="1049"/>
                  <a:pt x="5309" y="1049"/>
                </a:cubicBezTo>
                <a:lnTo>
                  <a:pt x="214" y="1049"/>
                </a:lnTo>
                <a:cubicBezTo>
                  <a:pt x="96" y="1049"/>
                  <a:pt x="0" y="953"/>
                  <a:pt x="0" y="835"/>
                </a:cubicBezTo>
                <a:lnTo>
                  <a:pt x="0" y="214"/>
                </a:lnTo>
                <a:cubicBezTo>
                  <a:pt x="0" y="96"/>
                  <a:pt x="96" y="0"/>
                  <a:pt x="214" y="0"/>
                </a:cubicBezTo>
                <a:close/>
              </a:path>
            </a:pathLst>
          </a:custGeom>
          <a:solidFill>
            <a:schemeClr val="bg2">
              <a:lumMod val="20000"/>
              <a:lumOff val="80000"/>
            </a:schemeClr>
          </a:solidFill>
          <a:ln w="349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7"/>
          <p:cNvSpPr/>
          <p:nvPr/>
        </p:nvSpPr>
        <p:spPr bwMode="auto">
          <a:xfrm>
            <a:off x="5497830" y="3000693"/>
            <a:ext cx="4270375" cy="812800"/>
          </a:xfrm>
          <a:custGeom>
            <a:avLst/>
            <a:gdLst>
              <a:gd name="T0" fmla="*/ 214 w 5523"/>
              <a:gd name="T1" fmla="*/ 0 h 1049"/>
              <a:gd name="T2" fmla="*/ 5309 w 5523"/>
              <a:gd name="T3" fmla="*/ 0 h 1049"/>
              <a:gd name="T4" fmla="*/ 5523 w 5523"/>
              <a:gd name="T5" fmla="*/ 215 h 1049"/>
              <a:gd name="T6" fmla="*/ 5523 w 5523"/>
              <a:gd name="T7" fmla="*/ 835 h 1049"/>
              <a:gd name="T8" fmla="*/ 5309 w 5523"/>
              <a:gd name="T9" fmla="*/ 1049 h 1049"/>
              <a:gd name="T10" fmla="*/ 214 w 5523"/>
              <a:gd name="T11" fmla="*/ 1049 h 1049"/>
              <a:gd name="T12" fmla="*/ 0 w 5523"/>
              <a:gd name="T13" fmla="*/ 835 h 1049"/>
              <a:gd name="T14" fmla="*/ 0 w 5523"/>
              <a:gd name="T15" fmla="*/ 215 h 1049"/>
              <a:gd name="T16" fmla="*/ 214 w 5523"/>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3" h="1049">
                <a:moveTo>
                  <a:pt x="214" y="0"/>
                </a:moveTo>
                <a:lnTo>
                  <a:pt x="5309" y="0"/>
                </a:lnTo>
                <a:cubicBezTo>
                  <a:pt x="5426" y="0"/>
                  <a:pt x="5523" y="97"/>
                  <a:pt x="5523" y="215"/>
                </a:cubicBezTo>
                <a:lnTo>
                  <a:pt x="5523" y="835"/>
                </a:lnTo>
                <a:cubicBezTo>
                  <a:pt x="5523" y="953"/>
                  <a:pt x="5426" y="1049"/>
                  <a:pt x="5309" y="1049"/>
                </a:cubicBezTo>
                <a:lnTo>
                  <a:pt x="214" y="1049"/>
                </a:lnTo>
                <a:cubicBezTo>
                  <a:pt x="96" y="1049"/>
                  <a:pt x="0" y="953"/>
                  <a:pt x="0" y="835"/>
                </a:cubicBezTo>
                <a:lnTo>
                  <a:pt x="0" y="215"/>
                </a:lnTo>
                <a:cubicBezTo>
                  <a:pt x="0" y="97"/>
                  <a:pt x="96" y="0"/>
                  <a:pt x="214" y="0"/>
                </a:cubicBezTo>
                <a:close/>
              </a:path>
            </a:pathLst>
          </a:custGeom>
          <a:solidFill>
            <a:schemeClr val="bg2">
              <a:lumMod val="20000"/>
              <a:lumOff val="80000"/>
            </a:schemeClr>
          </a:solidFill>
          <a:ln w="349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8"/>
          <p:cNvSpPr/>
          <p:nvPr/>
        </p:nvSpPr>
        <p:spPr bwMode="auto">
          <a:xfrm>
            <a:off x="5085080" y="4467543"/>
            <a:ext cx="4270375" cy="811213"/>
          </a:xfrm>
          <a:custGeom>
            <a:avLst/>
            <a:gdLst>
              <a:gd name="T0" fmla="*/ 214 w 5523"/>
              <a:gd name="T1" fmla="*/ 0 h 1049"/>
              <a:gd name="T2" fmla="*/ 5309 w 5523"/>
              <a:gd name="T3" fmla="*/ 0 h 1049"/>
              <a:gd name="T4" fmla="*/ 5523 w 5523"/>
              <a:gd name="T5" fmla="*/ 214 h 1049"/>
              <a:gd name="T6" fmla="*/ 5523 w 5523"/>
              <a:gd name="T7" fmla="*/ 835 h 1049"/>
              <a:gd name="T8" fmla="*/ 5309 w 5523"/>
              <a:gd name="T9" fmla="*/ 1049 h 1049"/>
              <a:gd name="T10" fmla="*/ 214 w 5523"/>
              <a:gd name="T11" fmla="*/ 1049 h 1049"/>
              <a:gd name="T12" fmla="*/ 0 w 5523"/>
              <a:gd name="T13" fmla="*/ 835 h 1049"/>
              <a:gd name="T14" fmla="*/ 0 w 5523"/>
              <a:gd name="T15" fmla="*/ 214 h 1049"/>
              <a:gd name="T16" fmla="*/ 214 w 5523"/>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3" h="1049">
                <a:moveTo>
                  <a:pt x="214" y="0"/>
                </a:moveTo>
                <a:lnTo>
                  <a:pt x="5309" y="0"/>
                </a:lnTo>
                <a:cubicBezTo>
                  <a:pt x="5426" y="0"/>
                  <a:pt x="5523" y="96"/>
                  <a:pt x="5523" y="214"/>
                </a:cubicBezTo>
                <a:lnTo>
                  <a:pt x="5523" y="835"/>
                </a:lnTo>
                <a:cubicBezTo>
                  <a:pt x="5523" y="953"/>
                  <a:pt x="5426" y="1049"/>
                  <a:pt x="5309" y="1049"/>
                </a:cubicBezTo>
                <a:lnTo>
                  <a:pt x="214" y="1049"/>
                </a:lnTo>
                <a:cubicBezTo>
                  <a:pt x="96" y="1049"/>
                  <a:pt x="0" y="953"/>
                  <a:pt x="0" y="835"/>
                </a:cubicBezTo>
                <a:lnTo>
                  <a:pt x="0" y="214"/>
                </a:lnTo>
                <a:cubicBezTo>
                  <a:pt x="0" y="96"/>
                  <a:pt x="96" y="0"/>
                  <a:pt x="214" y="0"/>
                </a:cubicBezTo>
                <a:close/>
              </a:path>
            </a:pathLst>
          </a:custGeom>
          <a:solidFill>
            <a:schemeClr val="bg2">
              <a:lumMod val="20000"/>
              <a:lumOff val="80000"/>
            </a:schemeClr>
          </a:solidFill>
          <a:ln w="349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Line 9"/>
          <p:cNvSpPr/>
          <p:nvPr/>
        </p:nvSpPr>
        <p:spPr>
          <a:xfrm flipV="1">
            <a:off x="4107180" y="1952943"/>
            <a:ext cx="798513" cy="758825"/>
          </a:xfrm>
          <a:prstGeom prst="line">
            <a:avLst/>
          </a:prstGeom>
          <a:ln w="28575" cap="flat" cmpd="sng">
            <a:solidFill>
              <a:srgbClr val="C00000"/>
            </a:solidFill>
            <a:prstDash val="solid"/>
            <a:miter/>
            <a:headEnd type="none" w="med" len="med"/>
            <a:tailEnd type="triangle" w="lg" len="lg"/>
          </a:ln>
        </p:spPr>
      </p:sp>
      <p:sp>
        <p:nvSpPr>
          <p:cNvPr id="37" name="Line 10"/>
          <p:cNvSpPr/>
          <p:nvPr/>
        </p:nvSpPr>
        <p:spPr>
          <a:xfrm>
            <a:off x="4331018" y="3422968"/>
            <a:ext cx="993775" cy="0"/>
          </a:xfrm>
          <a:prstGeom prst="line">
            <a:avLst/>
          </a:prstGeom>
          <a:ln w="28575" cap="flat" cmpd="sng">
            <a:solidFill>
              <a:srgbClr val="C00000"/>
            </a:solidFill>
            <a:prstDash val="solid"/>
            <a:miter/>
            <a:headEnd type="none" w="med" len="med"/>
            <a:tailEnd type="triangle" w="lg" len="lg"/>
          </a:ln>
        </p:spPr>
      </p:sp>
      <p:sp>
        <p:nvSpPr>
          <p:cNvPr id="38" name="Line 11"/>
          <p:cNvSpPr/>
          <p:nvPr/>
        </p:nvSpPr>
        <p:spPr>
          <a:xfrm>
            <a:off x="4107180" y="4159568"/>
            <a:ext cx="798513" cy="758825"/>
          </a:xfrm>
          <a:prstGeom prst="line">
            <a:avLst/>
          </a:prstGeom>
          <a:ln w="28575" cap="flat" cmpd="sng">
            <a:solidFill>
              <a:srgbClr val="C00000"/>
            </a:solidFill>
            <a:prstDash val="solid"/>
            <a:miter/>
            <a:headEnd type="none" w="med" len="med"/>
            <a:tailEnd type="triangle" w="lg" len="lg"/>
          </a:ln>
        </p:spPr>
      </p:sp>
      <p:sp>
        <p:nvSpPr>
          <p:cNvPr id="24" name="TextBox 23"/>
          <p:cNvSpPr txBox="1"/>
          <p:nvPr/>
        </p:nvSpPr>
        <p:spPr>
          <a:xfrm>
            <a:off x="2362518" y="3043555"/>
            <a:ext cx="1538288" cy="768350"/>
          </a:xfrm>
          <a:prstGeom prst="rect">
            <a:avLst/>
          </a:prstGeom>
          <a:noFill/>
        </p:spPr>
        <p:txBody>
          <a:bodyPr wrap="square" rtlCol="0">
            <a:spAutoFit/>
          </a:bodyPr>
          <a:lstStyle/>
          <a:p>
            <a:pPr marR="0" algn="ctr" defTabSz="914400">
              <a:buClrTx/>
              <a:buSzTx/>
              <a:buFont typeface="Arial" panose="020B0604020202020204" pitchFamily="34" charset="0"/>
              <a:buNone/>
              <a:defRPr/>
            </a:pPr>
            <a:r>
              <a:rPr kumimoji="0" lang="zh-CN" altLang="en-US" sz="4400" b="1" kern="1200" cap="none" spc="0" normalizeH="0" baseline="0" noProof="0" dirty="0" smtClean="0">
                <a:solidFill>
                  <a:schemeClr val="bg1"/>
                </a:solidFill>
                <a:latin typeface="微软雅黑" panose="020B0503020204020204" charset="-122"/>
                <a:ea typeface="微软雅黑" panose="020B0503020204020204" charset="-122"/>
                <a:cs typeface="+mn-cs"/>
              </a:rPr>
              <a:t>三严</a:t>
            </a:r>
          </a:p>
        </p:txBody>
      </p:sp>
      <p:sp>
        <p:nvSpPr>
          <p:cNvPr id="39" name="TextBox 38"/>
          <p:cNvSpPr txBox="1"/>
          <p:nvPr/>
        </p:nvSpPr>
        <p:spPr>
          <a:xfrm>
            <a:off x="5310505" y="1616393"/>
            <a:ext cx="3641725" cy="647700"/>
          </a:xfrm>
          <a:prstGeom prst="rect">
            <a:avLst/>
          </a:prstGeom>
          <a:noFill/>
        </p:spPr>
        <p:txBody>
          <a:bodyPr wrap="square" rtlCol="0">
            <a:spAutoFit/>
          </a:bodyPr>
          <a:lstStyle/>
          <a:p>
            <a:pPr marR="0" algn="ctr" defTabSz="914400">
              <a:buClrTx/>
              <a:buSzTx/>
              <a:buFont typeface="Arial" panose="020B0604020202020204" pitchFamily="34" charset="0"/>
              <a:buNone/>
              <a:defRPr/>
            </a:pPr>
            <a:r>
              <a:rPr kumimoji="0" lang="zh-CN" altLang="en-US" sz="3600" b="1" kern="1200" cap="none" spc="0" normalizeH="0" baseline="0" noProof="0" dirty="0" smtClean="0">
                <a:solidFill>
                  <a:srgbClr val="C00000"/>
                </a:solidFill>
                <a:latin typeface="+mj-ea"/>
                <a:ea typeface="+mj-ea"/>
                <a:cs typeface="+mn-cs"/>
              </a:rPr>
              <a:t>严以修身</a:t>
            </a:r>
          </a:p>
        </p:txBody>
      </p:sp>
      <p:sp>
        <p:nvSpPr>
          <p:cNvPr id="40" name="TextBox 39"/>
          <p:cNvSpPr txBox="1"/>
          <p:nvPr/>
        </p:nvSpPr>
        <p:spPr>
          <a:xfrm>
            <a:off x="5783580" y="3083243"/>
            <a:ext cx="3641725" cy="646113"/>
          </a:xfrm>
          <a:prstGeom prst="rect">
            <a:avLst/>
          </a:prstGeom>
          <a:noFill/>
        </p:spPr>
        <p:txBody>
          <a:bodyPr wrap="square" rtlCol="0">
            <a:spAutoFit/>
          </a:bodyPr>
          <a:lstStyle/>
          <a:p>
            <a:pPr marR="0" algn="ctr" defTabSz="914400">
              <a:buClrTx/>
              <a:buSzTx/>
              <a:buFont typeface="Arial" panose="020B0604020202020204" pitchFamily="34" charset="0"/>
              <a:buNone/>
              <a:defRPr/>
            </a:pPr>
            <a:r>
              <a:rPr kumimoji="0" lang="zh-CN" altLang="en-US" sz="3600" b="1" kern="1200" cap="none" spc="0" normalizeH="0" baseline="0" noProof="0" dirty="0" smtClean="0">
                <a:solidFill>
                  <a:srgbClr val="C00000"/>
                </a:solidFill>
                <a:latin typeface="+mj-ea"/>
                <a:ea typeface="+mj-ea"/>
                <a:cs typeface="+mn-cs"/>
              </a:rPr>
              <a:t>严以用权</a:t>
            </a:r>
          </a:p>
        </p:txBody>
      </p:sp>
      <p:sp>
        <p:nvSpPr>
          <p:cNvPr id="41" name="TextBox 40"/>
          <p:cNvSpPr txBox="1"/>
          <p:nvPr/>
        </p:nvSpPr>
        <p:spPr>
          <a:xfrm>
            <a:off x="5310505" y="4534218"/>
            <a:ext cx="3641725" cy="646113"/>
          </a:xfrm>
          <a:prstGeom prst="rect">
            <a:avLst/>
          </a:prstGeom>
          <a:noFill/>
        </p:spPr>
        <p:txBody>
          <a:bodyPr wrap="square" rtlCol="0">
            <a:spAutoFit/>
          </a:bodyPr>
          <a:lstStyle/>
          <a:p>
            <a:pPr marR="0" algn="ctr" defTabSz="914400">
              <a:buClrTx/>
              <a:buSzTx/>
              <a:buFont typeface="Arial" panose="020B0604020202020204" pitchFamily="34" charset="0"/>
              <a:buNone/>
              <a:defRPr/>
            </a:pPr>
            <a:r>
              <a:rPr kumimoji="0" lang="zh-CN" altLang="en-US" sz="3600" b="1" kern="1200" cap="none" spc="0" normalizeH="0" baseline="0" noProof="0" dirty="0" smtClean="0">
                <a:solidFill>
                  <a:srgbClr val="C00000"/>
                </a:solidFill>
                <a:latin typeface="+mj-ea"/>
                <a:ea typeface="+mj-ea"/>
                <a:cs typeface="+mn-cs"/>
              </a:rPr>
              <a:t>严以律己</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by="(-#ppt_w*2)" calcmode="lin" valueType="num">
                                      <p:cBhvr rctx="PPT">
                                        <p:cTn id="11" dur="400" autoRev="1" fill="hold">
                                          <p:stCondLst>
                                            <p:cond delay="0"/>
                                          </p:stCondLst>
                                        </p:cTn>
                                        <p:tgtEl>
                                          <p:spTgt spid="24"/>
                                        </p:tgtEl>
                                        <p:attrNameLst>
                                          <p:attrName>ppt_w</p:attrName>
                                        </p:attrNameLst>
                                      </p:cBhvr>
                                    </p:anim>
                                    <p:anim by="(#ppt_w*0.50)" calcmode="lin" valueType="num">
                                      <p:cBhvr>
                                        <p:cTn id="12" dur="400" decel="50000" autoRev="1" fill="hold">
                                          <p:stCondLst>
                                            <p:cond delay="0"/>
                                          </p:stCondLst>
                                        </p:cTn>
                                        <p:tgtEl>
                                          <p:spTgt spid="24"/>
                                        </p:tgtEl>
                                        <p:attrNameLst>
                                          <p:attrName>ppt_x</p:attrName>
                                        </p:attrNameLst>
                                      </p:cBhvr>
                                    </p:anim>
                                    <p:anim from="(-#ppt_h/2)" to="(#ppt_y)" calcmode="lin" valueType="num">
                                      <p:cBhvr>
                                        <p:cTn id="13" dur="800" fill="hold">
                                          <p:stCondLst>
                                            <p:cond delay="0"/>
                                          </p:stCondLst>
                                        </p:cTn>
                                        <p:tgtEl>
                                          <p:spTgt spid="24"/>
                                        </p:tgtEl>
                                        <p:attrNameLst>
                                          <p:attrName>ppt_y</p:attrName>
                                        </p:attrNameLst>
                                      </p:cBhvr>
                                    </p:anim>
                                    <p:animRot by="21600000">
                                      <p:cBhvr>
                                        <p:cTn id="14" dur="800" fill="hold">
                                          <p:stCondLst>
                                            <p:cond delay="0"/>
                                          </p:stCondLst>
                                        </p:cTn>
                                        <p:tgtEl>
                                          <p:spTgt spid="24"/>
                                        </p:tgtEl>
                                        <p:attrNameLst>
                                          <p:attrName>r</p:attrName>
                                        </p:attrNameLst>
                                      </p:cBhvr>
                                    </p:animRot>
                                  </p:childTnLst>
                                </p:cTn>
                              </p:par>
                            </p:childTnLst>
                          </p:cTn>
                        </p:par>
                        <p:par>
                          <p:cTn id="15" fill="hold">
                            <p:stCondLst>
                              <p:cond delay="1879"/>
                            </p:stCondLst>
                            <p:childTnLst>
                              <p:par>
                                <p:cTn id="16" presetID="2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par>
                                <p:cTn id="19" presetID="2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379"/>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22" presetClass="entr" presetSubtype="8"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2879"/>
                            </p:stCondLst>
                            <p:childTnLst>
                              <p:par>
                                <p:cTn id="36" presetID="31" presetClass="entr" presetSubtype="0"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 calcmode="lin" valueType="num">
                                      <p:cBhvr>
                                        <p:cTn id="40" dur="500" fill="hold"/>
                                        <p:tgtEl>
                                          <p:spTgt spid="39"/>
                                        </p:tgtEl>
                                        <p:attrNameLst>
                                          <p:attrName>style.rotation</p:attrName>
                                        </p:attrNameLst>
                                      </p:cBhvr>
                                      <p:tavLst>
                                        <p:tav tm="0">
                                          <p:val>
                                            <p:fltVal val="90"/>
                                          </p:val>
                                        </p:tav>
                                        <p:tav tm="100000">
                                          <p:val>
                                            <p:fltVal val="0"/>
                                          </p:val>
                                        </p:tav>
                                      </p:tavLst>
                                    </p:anim>
                                    <p:animEffect transition="in" filter="fade">
                                      <p:cBhvr>
                                        <p:cTn id="41" dur="500"/>
                                        <p:tgtEl>
                                          <p:spTgt spid="3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 calcmode="lin" valueType="num">
                                      <p:cBhvr>
                                        <p:cTn id="46" dur="500" fill="hold"/>
                                        <p:tgtEl>
                                          <p:spTgt spid="40"/>
                                        </p:tgtEl>
                                        <p:attrNameLst>
                                          <p:attrName>style.rotation</p:attrName>
                                        </p:attrNameLst>
                                      </p:cBhvr>
                                      <p:tavLst>
                                        <p:tav tm="0">
                                          <p:val>
                                            <p:fltVal val="90"/>
                                          </p:val>
                                        </p:tav>
                                        <p:tav tm="100000">
                                          <p:val>
                                            <p:fltVal val="0"/>
                                          </p:val>
                                        </p:tav>
                                      </p:tavLst>
                                    </p:anim>
                                    <p:animEffect transition="in" filter="fade">
                                      <p:cBhvr>
                                        <p:cTn id="47" dur="500"/>
                                        <p:tgtEl>
                                          <p:spTgt spid="40"/>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 calcmode="lin" valueType="num">
                                      <p:cBhvr>
                                        <p:cTn id="52" dur="500" fill="hold"/>
                                        <p:tgtEl>
                                          <p:spTgt spid="41"/>
                                        </p:tgtEl>
                                        <p:attrNameLst>
                                          <p:attrName>style.rotation</p:attrName>
                                        </p:attrNameLst>
                                      </p:cBhvr>
                                      <p:tavLst>
                                        <p:tav tm="0">
                                          <p:val>
                                            <p:fltVal val="90"/>
                                          </p:val>
                                        </p:tav>
                                        <p:tav tm="100000">
                                          <p:val>
                                            <p:fltVal val="0"/>
                                          </p:val>
                                        </p:tav>
                                      </p:tavLst>
                                    </p:anim>
                                    <p:animEffect transition="in" filter="fade">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42468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a:t>
            </a:r>
            <a:r>
              <a:rPr lang="zh-CN" altLang="en-US" sz="3200" b="1" noProof="0" dirty="0" smtClean="0">
                <a:solidFill>
                  <a:srgbClr val="C00000"/>
                </a:solidFill>
                <a:latin typeface="微软雅黑" panose="020B0503020204020204" charset="-122"/>
                <a:ea typeface="微软雅黑" panose="020B0503020204020204" charset="-122"/>
                <a:sym typeface="+mn-ea"/>
              </a:rPr>
              <a:t>的背</a:t>
            </a:r>
            <a:r>
              <a:rPr lang="zh-CN" altLang="en-US" sz="3200" b="1" noProof="0" dirty="0">
                <a:solidFill>
                  <a:srgbClr val="C00000"/>
                </a:solidFill>
                <a:latin typeface="微软雅黑" panose="020B0503020204020204" charset="-122"/>
                <a:ea typeface="微软雅黑" panose="020B0503020204020204" charset="-122"/>
                <a:sym typeface="+mn-ea"/>
              </a:rPr>
              <a:t>景</a:t>
            </a:r>
            <a:r>
              <a:rPr lang="zh-CN" altLang="en-US" sz="3200" b="1" noProof="0" dirty="0" smtClean="0">
                <a:solidFill>
                  <a:srgbClr val="C00000"/>
                </a:solidFill>
                <a:latin typeface="微软雅黑" panose="020B0503020204020204" charset="-122"/>
                <a:ea typeface="微软雅黑" panose="020B0503020204020204" charset="-122"/>
                <a:sym typeface="+mn-ea"/>
              </a:rPr>
              <a:t>及内涵</a:t>
            </a:r>
            <a:endParaRPr lang="zh-CN" altLang="en-US" sz="3200" b="1" dirty="0">
              <a:solidFill>
                <a:srgbClr val="C02221"/>
              </a:solidFill>
            </a:endParaRPr>
          </a:p>
        </p:txBody>
      </p:sp>
      <p:sp>
        <p:nvSpPr>
          <p:cNvPr id="6" name="对角圆角矩形 5"/>
          <p:cNvSpPr/>
          <p:nvPr/>
        </p:nvSpPr>
        <p:spPr bwMode="auto">
          <a:xfrm>
            <a:off x="874713" y="1025525"/>
            <a:ext cx="2520950" cy="647700"/>
          </a:xfrm>
          <a:prstGeom prst="round2Diag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TextBox 3"/>
          <p:cNvSpPr txBox="1"/>
          <p:nvPr/>
        </p:nvSpPr>
        <p:spPr>
          <a:xfrm>
            <a:off x="1273175" y="1073150"/>
            <a:ext cx="1706880" cy="553085"/>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zh-CN" altLang="en-US" sz="3000" b="1" kern="1200" cap="none" spc="0" normalizeH="0" baseline="0" noProof="0" dirty="0" smtClean="0">
                <a:solidFill>
                  <a:schemeClr val="bg1"/>
                </a:solidFill>
                <a:latin typeface="微软雅黑" panose="020B0503020204020204" charset="-122"/>
                <a:ea typeface="微软雅黑" panose="020B0503020204020204" charset="-122"/>
                <a:cs typeface="+mn-cs"/>
              </a:rPr>
              <a:t>严以修身</a:t>
            </a:r>
          </a:p>
        </p:txBody>
      </p:sp>
      <p:sp>
        <p:nvSpPr>
          <p:cNvPr id="7" name="矩形 6"/>
          <p:cNvSpPr/>
          <p:nvPr/>
        </p:nvSpPr>
        <p:spPr>
          <a:xfrm>
            <a:off x="6180773" y="2036445"/>
            <a:ext cx="5327650" cy="3744913"/>
          </a:xfrm>
          <a:prstGeom prst="rect">
            <a:avLst/>
          </a:prstGeom>
          <a:blipFill rotWithShape="1">
            <a:blip r:embed="rId4" cstate="print"/>
            <a:stretch>
              <a:fillRect/>
            </a:stretch>
          </a:blipFill>
          <a:ln w="38100" cap="flat" cmpd="sng">
            <a:solidFill>
              <a:srgbClr val="C00000"/>
            </a:solidFill>
            <a:prstDash val="solid"/>
            <a:round/>
            <a:headEnd type="none" w="med" len="med"/>
            <a:tailEnd type="none" w="med" len="med"/>
          </a:ln>
        </p:spPr>
        <p:txBody>
          <a:bodyPr/>
          <a:lstStyle/>
          <a:p>
            <a:endParaRPr lang="zh-CN" altLang="en-US" dirty="0">
              <a:latin typeface="Arial" panose="020B0604020202020204" pitchFamily="34" charset="0"/>
            </a:endParaRPr>
          </a:p>
        </p:txBody>
      </p:sp>
      <p:sp>
        <p:nvSpPr>
          <p:cNvPr id="8" name="矩形 7"/>
          <p:cNvSpPr/>
          <p:nvPr/>
        </p:nvSpPr>
        <p:spPr>
          <a:xfrm>
            <a:off x="874713" y="1959610"/>
            <a:ext cx="4864100" cy="1691640"/>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就是要加强党性修养，坚定理想信念，提升道德境界，追求高尚情操，自觉远离低级趣味，自觉抵制歪风邪气</a:t>
            </a:r>
            <a:r>
              <a:rPr kumimoji="0" lang="zh-CN" altLang="en-US" sz="2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a:t>
            </a:r>
          </a:p>
        </p:txBody>
      </p:sp>
      <p:sp>
        <p:nvSpPr>
          <p:cNvPr id="9" name="矩形 8"/>
          <p:cNvSpPr/>
          <p:nvPr/>
        </p:nvSpPr>
        <p:spPr>
          <a:xfrm>
            <a:off x="731838" y="3650933"/>
            <a:ext cx="4864100" cy="2526665"/>
          </a:xfrm>
          <a:prstGeom prst="rect">
            <a:avLst/>
          </a:prstGeom>
          <a:noFill/>
        </p:spPr>
        <p:txBody>
          <a:bodyPr wrap="square" rtlCol="0">
            <a:spAutoFit/>
          </a:bodyPr>
          <a:lstStyle/>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正所谓“</a:t>
            </a: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修身、齐家、治国、平天下”</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，为政为官者要做到以德为先，修身养性，只有树立正确的世界观、人生观、价值观才能更好地治国、平天下，提高为人民服务的本领。</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ppt_w</p:attrName>
                                        </p:attrNameLst>
                                      </p:cBhvr>
                                      <p:tavLst>
                                        <p:tav tm="0">
                                          <p:val>
                                            <p:fltVal val="0"/>
                                          </p:val>
                                        </p:tav>
                                        <p:tav tm="100000">
                                          <p:val>
                                            <p:strVal val="#ppt_w"/>
                                          </p:val>
                                        </p:tav>
                                      </p:tavLst>
                                    </p:anim>
                                    <p:anim calcmode="lin" valueType="num">
                                      <p:cBhvr>
                                        <p:cTn id="8" dur="400" fill="hold"/>
                                        <p:tgtEl>
                                          <p:spTgt spid="6"/>
                                        </p:tgtEl>
                                        <p:attrNameLst>
                                          <p:attrName>ppt_h</p:attrName>
                                        </p:attrNameLst>
                                      </p:cBhvr>
                                      <p:tavLst>
                                        <p:tav tm="0">
                                          <p:val>
                                            <p:fltVal val="0"/>
                                          </p:val>
                                        </p:tav>
                                        <p:tav tm="100000">
                                          <p:val>
                                            <p:strVal val="#ppt_h"/>
                                          </p:val>
                                        </p:tav>
                                      </p:tavLst>
                                    </p:anim>
                                    <p:animEffect transition="in" filter="fade">
                                      <p:cBhvr>
                                        <p:cTn id="9" dur="400"/>
                                        <p:tgtEl>
                                          <p:spTgt spid="6"/>
                                        </p:tgtEl>
                                      </p:cBhvr>
                                    </p:animEffect>
                                  </p:childTnLst>
                                </p:cTn>
                              </p:par>
                              <p:par>
                                <p:cTn id="10" presetID="8" presetClass="emph" presetSubtype="0" fill="hold" nodeType="withEffect">
                                  <p:stCondLst>
                                    <p:cond delay="0"/>
                                  </p:stCondLst>
                                  <p:childTnLst>
                                    <p:animRot by="21600000">
                                      <p:cBhvr>
                                        <p:cTn id="11" dur="400" fill="hold"/>
                                        <p:tgtEl>
                                          <p:spTgt spid="6"/>
                                        </p:tgtEl>
                                        <p:attrNameLst>
                                          <p:attrName>r</p:attrName>
                                        </p:attrNameLst>
                                      </p:cBhvr>
                                    </p:animRot>
                                  </p:childTnLst>
                                </p:cTn>
                              </p:par>
                            </p:childTnLst>
                          </p:cTn>
                        </p:par>
                        <p:par>
                          <p:cTn id="12" fill="hold">
                            <p:stCondLst>
                              <p:cond delay="5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200" autoRev="1" fill="hold">
                                          <p:stCondLst>
                                            <p:cond delay="0"/>
                                          </p:stCondLst>
                                        </p:cTn>
                                        <p:tgtEl>
                                          <p:spTgt spid="2"/>
                                        </p:tgtEl>
                                        <p:attrNameLst>
                                          <p:attrName>ppt_w</p:attrName>
                                        </p:attrNameLst>
                                      </p:cBhvr>
                                    </p:anim>
                                    <p:anim by="(#ppt_w*0.50)" calcmode="lin" valueType="num">
                                      <p:cBhvr>
                                        <p:cTn id="16" dur="200" decel="50000" autoRev="1" fill="hold">
                                          <p:stCondLst>
                                            <p:cond delay="0"/>
                                          </p:stCondLst>
                                        </p:cTn>
                                        <p:tgtEl>
                                          <p:spTgt spid="2"/>
                                        </p:tgtEl>
                                        <p:attrNameLst>
                                          <p:attrName>ppt_x</p:attrName>
                                        </p:attrNameLst>
                                      </p:cBhvr>
                                    </p:anim>
                                    <p:anim from="(-#ppt_h/2)" to="(#ppt_y)" calcmode="lin" valueType="num">
                                      <p:cBhvr>
                                        <p:cTn id="17" dur="400" fill="hold">
                                          <p:stCondLst>
                                            <p:cond delay="0"/>
                                          </p:stCondLst>
                                        </p:cTn>
                                        <p:tgtEl>
                                          <p:spTgt spid="2"/>
                                        </p:tgtEl>
                                        <p:attrNameLst>
                                          <p:attrName>ppt_y</p:attrName>
                                        </p:attrNameLst>
                                      </p:cBhvr>
                                    </p:anim>
                                    <p:animRot by="21600000">
                                      <p:cBhvr>
                                        <p:cTn id="18" dur="400" fill="hold">
                                          <p:stCondLst>
                                            <p:cond delay="0"/>
                                          </p:stCondLst>
                                        </p:cTn>
                                        <p:tgtEl>
                                          <p:spTgt spid="2"/>
                                        </p:tgtEl>
                                        <p:attrNameLst>
                                          <p:attrName>r</p:attrName>
                                        </p:attrNameLst>
                                      </p:cBhvr>
                                    </p:animRot>
                                  </p:childTnLst>
                                </p:cTn>
                              </p:par>
                            </p:childTnLst>
                          </p:cTn>
                        </p:par>
                        <p:par>
                          <p:cTn id="19" fill="hold">
                            <p:stCondLst>
                              <p:cond delay="919"/>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919"/>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419"/>
                            </p:stCondLst>
                            <p:childTnLst>
                              <p:par>
                                <p:cTn id="30" presetID="14" presetClass="entr" presetSubtype="1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42468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a:t>
            </a:r>
            <a:r>
              <a:rPr lang="zh-CN" altLang="en-US" sz="3200" b="1" noProof="0" dirty="0" smtClean="0">
                <a:solidFill>
                  <a:srgbClr val="C00000"/>
                </a:solidFill>
                <a:latin typeface="微软雅黑" panose="020B0503020204020204" charset="-122"/>
                <a:ea typeface="微软雅黑" panose="020B0503020204020204" charset="-122"/>
                <a:sym typeface="+mn-ea"/>
              </a:rPr>
              <a:t>的背</a:t>
            </a:r>
            <a:r>
              <a:rPr lang="zh-CN" altLang="en-US" sz="3200" b="1" noProof="0" dirty="0">
                <a:solidFill>
                  <a:srgbClr val="C00000"/>
                </a:solidFill>
                <a:latin typeface="微软雅黑" panose="020B0503020204020204" charset="-122"/>
                <a:ea typeface="微软雅黑" panose="020B0503020204020204" charset="-122"/>
                <a:sym typeface="+mn-ea"/>
              </a:rPr>
              <a:t>景</a:t>
            </a:r>
            <a:r>
              <a:rPr lang="zh-CN" altLang="en-US" sz="3200" b="1" noProof="0" dirty="0" smtClean="0">
                <a:solidFill>
                  <a:srgbClr val="C00000"/>
                </a:solidFill>
                <a:latin typeface="微软雅黑" panose="020B0503020204020204" charset="-122"/>
                <a:ea typeface="微软雅黑" panose="020B0503020204020204" charset="-122"/>
                <a:sym typeface="+mn-ea"/>
              </a:rPr>
              <a:t>及内涵</a:t>
            </a:r>
            <a:endParaRPr lang="zh-CN" altLang="en-US" sz="3200" b="1" dirty="0">
              <a:solidFill>
                <a:srgbClr val="C02221"/>
              </a:solidFill>
            </a:endParaRPr>
          </a:p>
        </p:txBody>
      </p:sp>
      <p:sp>
        <p:nvSpPr>
          <p:cNvPr id="6" name="对角圆角矩形 5"/>
          <p:cNvSpPr/>
          <p:nvPr/>
        </p:nvSpPr>
        <p:spPr bwMode="auto">
          <a:xfrm>
            <a:off x="874713" y="1025525"/>
            <a:ext cx="2520950" cy="647700"/>
          </a:xfrm>
          <a:prstGeom prst="round2Diag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TextBox 3"/>
          <p:cNvSpPr txBox="1"/>
          <p:nvPr/>
        </p:nvSpPr>
        <p:spPr>
          <a:xfrm>
            <a:off x="1273175" y="1073150"/>
            <a:ext cx="1706880" cy="553085"/>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zh-CN" altLang="en-US" sz="3000" b="1" kern="1200" cap="none" spc="0" normalizeH="0" baseline="0" noProof="0" dirty="0" smtClean="0">
                <a:solidFill>
                  <a:schemeClr val="bg1"/>
                </a:solidFill>
                <a:latin typeface="微软雅黑" panose="020B0503020204020204" charset="-122"/>
                <a:ea typeface="微软雅黑" panose="020B0503020204020204" charset="-122"/>
                <a:cs typeface="+mn-cs"/>
              </a:rPr>
              <a:t>严以用权</a:t>
            </a:r>
          </a:p>
        </p:txBody>
      </p:sp>
      <p:sp>
        <p:nvSpPr>
          <p:cNvPr id="12292" name="矩形 6"/>
          <p:cNvSpPr/>
          <p:nvPr/>
        </p:nvSpPr>
        <p:spPr>
          <a:xfrm>
            <a:off x="874713" y="1911350"/>
            <a:ext cx="5329237" cy="3744913"/>
          </a:xfrm>
          <a:prstGeom prst="rect">
            <a:avLst/>
          </a:prstGeom>
          <a:blipFill rotWithShape="1">
            <a:blip r:embed="rId4" cstate="print"/>
            <a:stretch>
              <a:fillRect/>
            </a:stretch>
          </a:blipFill>
          <a:ln w="9525" cap="flat" cmpd="sng">
            <a:solidFill>
              <a:schemeClr val="tx1"/>
            </a:solidFill>
            <a:prstDash val="solid"/>
            <a:round/>
            <a:headEnd type="none" w="med" len="med"/>
            <a:tailEnd type="none" w="med" len="med"/>
          </a:ln>
        </p:spPr>
        <p:txBody>
          <a:bodyPr/>
          <a:lstStyle/>
          <a:p>
            <a:endParaRPr lang="zh-CN" altLang="en-US" dirty="0">
              <a:latin typeface="Arial" panose="020B0604020202020204" pitchFamily="34" charset="0"/>
            </a:endParaRPr>
          </a:p>
        </p:txBody>
      </p:sp>
      <p:sp>
        <p:nvSpPr>
          <p:cNvPr id="8" name="矩形 7"/>
          <p:cNvSpPr/>
          <p:nvPr/>
        </p:nvSpPr>
        <p:spPr>
          <a:xfrm>
            <a:off x="6545898" y="1626235"/>
            <a:ext cx="4862513" cy="1863725"/>
          </a:xfrm>
          <a:prstGeom prst="rect">
            <a:avLst/>
          </a:prstGeom>
          <a:noFill/>
        </p:spPr>
        <p:txBody>
          <a:bodyPr wrap="square" rtlCol="0">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就是要坚持用权为民，按规则、按制度行使权力，把权力关进制度的笼子里，任何时候都</a:t>
            </a: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不搞特权、不以权谋私。</a:t>
            </a:r>
          </a:p>
        </p:txBody>
      </p:sp>
      <p:sp>
        <p:nvSpPr>
          <p:cNvPr id="9" name="矩形 8"/>
          <p:cNvSpPr/>
          <p:nvPr/>
        </p:nvSpPr>
        <p:spPr>
          <a:xfrm>
            <a:off x="6346508" y="3409633"/>
            <a:ext cx="4862513" cy="2306320"/>
          </a:xfrm>
          <a:prstGeom prst="rect">
            <a:avLst/>
          </a:prstGeom>
          <a:noFill/>
        </p:spPr>
        <p:txBody>
          <a:bodyPr wrap="square" rtlCol="0">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作为一名党员干部只有将自己放在与群众平等的位置，坚持“</a:t>
            </a: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情为民所系、权为民所用、利为民所谋”</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，做到让权力在阳光下运行，才能赢得百姓的信任与支持。</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ppt_w</p:attrName>
                                        </p:attrNameLst>
                                      </p:cBhvr>
                                      <p:tavLst>
                                        <p:tav tm="0">
                                          <p:val>
                                            <p:fltVal val="0"/>
                                          </p:val>
                                        </p:tav>
                                        <p:tav tm="100000">
                                          <p:val>
                                            <p:strVal val="#ppt_w"/>
                                          </p:val>
                                        </p:tav>
                                      </p:tavLst>
                                    </p:anim>
                                    <p:anim calcmode="lin" valueType="num">
                                      <p:cBhvr>
                                        <p:cTn id="8" dur="400" fill="hold"/>
                                        <p:tgtEl>
                                          <p:spTgt spid="6"/>
                                        </p:tgtEl>
                                        <p:attrNameLst>
                                          <p:attrName>ppt_h</p:attrName>
                                        </p:attrNameLst>
                                      </p:cBhvr>
                                      <p:tavLst>
                                        <p:tav tm="0">
                                          <p:val>
                                            <p:fltVal val="0"/>
                                          </p:val>
                                        </p:tav>
                                        <p:tav tm="100000">
                                          <p:val>
                                            <p:strVal val="#ppt_h"/>
                                          </p:val>
                                        </p:tav>
                                      </p:tavLst>
                                    </p:anim>
                                    <p:animEffect transition="in" filter="fade">
                                      <p:cBhvr>
                                        <p:cTn id="9" dur="400"/>
                                        <p:tgtEl>
                                          <p:spTgt spid="6"/>
                                        </p:tgtEl>
                                      </p:cBhvr>
                                    </p:animEffect>
                                  </p:childTnLst>
                                </p:cTn>
                              </p:par>
                              <p:par>
                                <p:cTn id="10" presetID="8" presetClass="emph" presetSubtype="0" fill="hold" nodeType="withEffect">
                                  <p:stCondLst>
                                    <p:cond delay="0"/>
                                  </p:stCondLst>
                                  <p:childTnLst>
                                    <p:animRot by="21600000">
                                      <p:cBhvr>
                                        <p:cTn id="11" dur="400" fill="hold"/>
                                        <p:tgtEl>
                                          <p:spTgt spid="6"/>
                                        </p:tgtEl>
                                        <p:attrNameLst>
                                          <p:attrName>r</p:attrName>
                                        </p:attrNameLst>
                                      </p:cBhvr>
                                    </p:animRot>
                                  </p:childTnLst>
                                </p:cTn>
                              </p:par>
                            </p:childTnLst>
                          </p:cTn>
                        </p:par>
                        <p:par>
                          <p:cTn id="12" fill="hold">
                            <p:stCondLst>
                              <p:cond delay="5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200" autoRev="1" fill="hold">
                                          <p:stCondLst>
                                            <p:cond delay="0"/>
                                          </p:stCondLst>
                                        </p:cTn>
                                        <p:tgtEl>
                                          <p:spTgt spid="2"/>
                                        </p:tgtEl>
                                        <p:attrNameLst>
                                          <p:attrName>ppt_w</p:attrName>
                                        </p:attrNameLst>
                                      </p:cBhvr>
                                    </p:anim>
                                    <p:anim by="(#ppt_w*0.50)" calcmode="lin" valueType="num">
                                      <p:cBhvr>
                                        <p:cTn id="16" dur="200" decel="50000" autoRev="1" fill="hold">
                                          <p:stCondLst>
                                            <p:cond delay="0"/>
                                          </p:stCondLst>
                                        </p:cTn>
                                        <p:tgtEl>
                                          <p:spTgt spid="2"/>
                                        </p:tgtEl>
                                        <p:attrNameLst>
                                          <p:attrName>ppt_x</p:attrName>
                                        </p:attrNameLst>
                                      </p:cBhvr>
                                    </p:anim>
                                    <p:anim from="(-#ppt_h/2)" to="(#ppt_y)" calcmode="lin" valueType="num">
                                      <p:cBhvr>
                                        <p:cTn id="17" dur="400" fill="hold">
                                          <p:stCondLst>
                                            <p:cond delay="0"/>
                                          </p:stCondLst>
                                        </p:cTn>
                                        <p:tgtEl>
                                          <p:spTgt spid="2"/>
                                        </p:tgtEl>
                                        <p:attrNameLst>
                                          <p:attrName>ppt_y</p:attrName>
                                        </p:attrNameLst>
                                      </p:cBhvr>
                                    </p:anim>
                                    <p:animRot by="21600000">
                                      <p:cBhvr>
                                        <p:cTn id="18" dur="400" fill="hold">
                                          <p:stCondLst>
                                            <p:cond delay="0"/>
                                          </p:stCondLst>
                                        </p:cTn>
                                        <p:tgtEl>
                                          <p:spTgt spid="2"/>
                                        </p:tgtEl>
                                        <p:attrNameLst>
                                          <p:attrName>r</p:attrName>
                                        </p:attrNameLst>
                                      </p:cBhvr>
                                    </p:animRot>
                                  </p:childTnLst>
                                </p:cTn>
                              </p:par>
                            </p:childTnLst>
                          </p:cTn>
                        </p:par>
                        <p:par>
                          <p:cTn id="19" fill="hold">
                            <p:stCondLst>
                              <p:cond delay="919"/>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919"/>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flipH="1">
            <a:off x="-29845" y="32385"/>
            <a:ext cx="1066800" cy="853440"/>
          </a:xfrm>
          <a:prstGeom prst="rect">
            <a:avLst/>
          </a:prstGeom>
        </p:spPr>
      </p:pic>
      <p:sp>
        <p:nvSpPr>
          <p:cNvPr id="5" name="文本框 4"/>
          <p:cNvSpPr txBox="1"/>
          <p:nvPr/>
        </p:nvSpPr>
        <p:spPr>
          <a:xfrm>
            <a:off x="1140460" y="302175"/>
            <a:ext cx="4246880" cy="583565"/>
          </a:xfrm>
          <a:prstGeom prst="rect">
            <a:avLst/>
          </a:prstGeom>
          <a:noFill/>
        </p:spPr>
        <p:txBody>
          <a:bodyPr wrap="none" rtlCol="0">
            <a:spAutoFit/>
          </a:bodyPr>
          <a:lstStyle/>
          <a:p>
            <a:pPr marR="0" algn="l" defTabSz="914400">
              <a:buClrTx/>
              <a:buSzTx/>
              <a:buFont typeface="Arial" panose="020B0604020202020204" pitchFamily="34" charset="0"/>
              <a:buNone/>
              <a:defRPr/>
            </a:pPr>
            <a:r>
              <a:rPr lang="zh-CN" altLang="en-US" sz="3200" b="1" noProof="0" dirty="0">
                <a:solidFill>
                  <a:srgbClr val="C00000"/>
                </a:solidFill>
                <a:latin typeface="微软雅黑" panose="020B0503020204020204" charset="-122"/>
                <a:ea typeface="微软雅黑" panose="020B0503020204020204" charset="-122"/>
                <a:sym typeface="+mn-ea"/>
              </a:rPr>
              <a:t>三严三实</a:t>
            </a:r>
            <a:r>
              <a:rPr lang="zh-CN" altLang="en-US" sz="3200" b="1" noProof="0" dirty="0" smtClean="0">
                <a:solidFill>
                  <a:srgbClr val="C00000"/>
                </a:solidFill>
                <a:latin typeface="微软雅黑" panose="020B0503020204020204" charset="-122"/>
                <a:ea typeface="微软雅黑" panose="020B0503020204020204" charset="-122"/>
                <a:sym typeface="+mn-ea"/>
              </a:rPr>
              <a:t>的背</a:t>
            </a:r>
            <a:r>
              <a:rPr lang="zh-CN" altLang="en-US" sz="3200" b="1" noProof="0" dirty="0">
                <a:solidFill>
                  <a:srgbClr val="C00000"/>
                </a:solidFill>
                <a:latin typeface="微软雅黑" panose="020B0503020204020204" charset="-122"/>
                <a:ea typeface="微软雅黑" panose="020B0503020204020204" charset="-122"/>
                <a:sym typeface="+mn-ea"/>
              </a:rPr>
              <a:t>景</a:t>
            </a:r>
            <a:r>
              <a:rPr lang="zh-CN" altLang="en-US" sz="3200" b="1" noProof="0" dirty="0" smtClean="0">
                <a:solidFill>
                  <a:srgbClr val="C00000"/>
                </a:solidFill>
                <a:latin typeface="微软雅黑" panose="020B0503020204020204" charset="-122"/>
                <a:ea typeface="微软雅黑" panose="020B0503020204020204" charset="-122"/>
                <a:sym typeface="+mn-ea"/>
              </a:rPr>
              <a:t>及内涵</a:t>
            </a:r>
            <a:endParaRPr lang="zh-CN" altLang="en-US" sz="3200" b="1" dirty="0">
              <a:solidFill>
                <a:srgbClr val="C02221"/>
              </a:solidFill>
            </a:endParaRPr>
          </a:p>
        </p:txBody>
      </p:sp>
      <p:sp>
        <p:nvSpPr>
          <p:cNvPr id="3" name="对角圆角矩形 2"/>
          <p:cNvSpPr/>
          <p:nvPr/>
        </p:nvSpPr>
        <p:spPr bwMode="auto">
          <a:xfrm>
            <a:off x="975678" y="1257300"/>
            <a:ext cx="2520950" cy="647700"/>
          </a:xfrm>
          <a:prstGeom prst="round2Diag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TextBox 3"/>
          <p:cNvSpPr txBox="1"/>
          <p:nvPr/>
        </p:nvSpPr>
        <p:spPr>
          <a:xfrm>
            <a:off x="1374140" y="1304925"/>
            <a:ext cx="1706880" cy="553085"/>
          </a:xfrm>
          <a:prstGeom prst="rect">
            <a:avLst/>
          </a:prstGeom>
          <a:noFill/>
        </p:spPr>
        <p:txBody>
          <a:bodyPr wrap="none" rtlCol="0">
            <a:spAutoFit/>
          </a:bodyPr>
          <a:lstStyle/>
          <a:p>
            <a:pPr marR="0" defTabSz="914400">
              <a:buClrTx/>
              <a:buSzTx/>
              <a:buFont typeface="Arial" panose="020B0604020202020204" pitchFamily="34" charset="0"/>
              <a:buNone/>
              <a:defRPr/>
            </a:pPr>
            <a:r>
              <a:rPr kumimoji="0" lang="zh-CN" altLang="en-US" sz="3000" b="1" kern="1200" cap="none" spc="0" normalizeH="0" baseline="0" noProof="0" dirty="0" smtClean="0">
                <a:solidFill>
                  <a:schemeClr val="bg1"/>
                </a:solidFill>
                <a:latin typeface="微软雅黑" panose="020B0503020204020204" charset="-122"/>
                <a:ea typeface="微软雅黑" panose="020B0503020204020204" charset="-122"/>
                <a:cs typeface="+mn-cs"/>
              </a:rPr>
              <a:t>严以律己</a:t>
            </a:r>
          </a:p>
        </p:txBody>
      </p:sp>
      <p:sp>
        <p:nvSpPr>
          <p:cNvPr id="10" name="矩形 9"/>
          <p:cNvSpPr/>
          <p:nvPr/>
        </p:nvSpPr>
        <p:spPr>
          <a:xfrm>
            <a:off x="6271578" y="2076450"/>
            <a:ext cx="5327650" cy="3744913"/>
          </a:xfrm>
          <a:prstGeom prst="rect">
            <a:avLst/>
          </a:prstGeom>
          <a:blipFill rotWithShape="1">
            <a:blip r:embed="rId4" cstate="print"/>
            <a:stretch>
              <a:fillRect/>
            </a:stretch>
          </a:blipFill>
          <a:ln w="9525" cap="flat" cmpd="sng">
            <a:noFill/>
            <a:prstDash val="solid"/>
            <a:round/>
            <a:headEnd type="none" w="med" len="med"/>
            <a:tailEnd type="none" w="med" len="med"/>
          </a:ln>
        </p:spPr>
        <p:txBody>
          <a:bodyPr/>
          <a:lstStyle/>
          <a:p>
            <a:endParaRPr lang="zh-CN" altLang="en-US" dirty="0">
              <a:latin typeface="Arial" panose="020B0604020202020204" pitchFamily="34" charset="0"/>
            </a:endParaRPr>
          </a:p>
        </p:txBody>
      </p:sp>
      <p:sp>
        <p:nvSpPr>
          <p:cNvPr id="11" name="矩形 10"/>
          <p:cNvSpPr/>
          <p:nvPr/>
        </p:nvSpPr>
        <p:spPr>
          <a:xfrm>
            <a:off x="1140143" y="2239010"/>
            <a:ext cx="4864100" cy="1420495"/>
          </a:xfrm>
          <a:prstGeom prst="rect">
            <a:avLst/>
          </a:prstGeom>
          <a:noFill/>
        </p:spPr>
        <p:txBody>
          <a:bodyPr wrap="square" rtlCol="0">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就是要心存敬畏、手握戒尺，慎独慎微、勤于自省，遵守党纪国法，做到为政清廉。</a:t>
            </a:r>
          </a:p>
        </p:txBody>
      </p:sp>
      <p:sp>
        <p:nvSpPr>
          <p:cNvPr id="12" name="矩形 11"/>
          <p:cNvSpPr/>
          <p:nvPr/>
        </p:nvSpPr>
        <p:spPr>
          <a:xfrm>
            <a:off x="975678" y="3599498"/>
            <a:ext cx="4864100" cy="1863725"/>
          </a:xfrm>
          <a:prstGeom prst="rect">
            <a:avLst/>
          </a:prstGeom>
          <a:noFill/>
        </p:spPr>
        <p:txBody>
          <a:bodyPr wrap="square" rtlCol="0">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为政为官者要敬</a:t>
            </a: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畏群众、时时自省；敬畏规则、清正廉洁，做到“为官一 任、造福一方”</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，唯有如此才称得上一名合格的党员干部。 </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par>
                                <p:cTn id="10" presetID="8" presetClass="emph" presetSubtype="0" fill="hold" nodeType="withEffect">
                                  <p:stCondLst>
                                    <p:cond delay="0"/>
                                  </p:stCondLst>
                                  <p:childTnLst>
                                    <p:animRot by="21600000">
                                      <p:cBhvr>
                                        <p:cTn id="11" dur="400" fill="hold"/>
                                        <p:tgtEl>
                                          <p:spTgt spid="3"/>
                                        </p:tgtEl>
                                        <p:attrNameLst>
                                          <p:attrName>r</p:attrName>
                                        </p:attrNameLst>
                                      </p:cBhvr>
                                    </p:animRot>
                                  </p:childTnLst>
                                </p:cTn>
                              </p:par>
                            </p:childTnLst>
                          </p:cTn>
                        </p:par>
                        <p:par>
                          <p:cTn id="12" fill="hold">
                            <p:stCondLst>
                              <p:cond delay="5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200" autoRev="1" fill="hold">
                                          <p:stCondLst>
                                            <p:cond delay="0"/>
                                          </p:stCondLst>
                                        </p:cTn>
                                        <p:tgtEl>
                                          <p:spTgt spid="7"/>
                                        </p:tgtEl>
                                        <p:attrNameLst>
                                          <p:attrName>ppt_w</p:attrName>
                                        </p:attrNameLst>
                                      </p:cBhvr>
                                    </p:anim>
                                    <p:anim by="(#ppt_w*0.50)" calcmode="lin" valueType="num">
                                      <p:cBhvr>
                                        <p:cTn id="16" dur="200" decel="50000" autoRev="1" fill="hold">
                                          <p:stCondLst>
                                            <p:cond delay="0"/>
                                          </p:stCondLst>
                                        </p:cTn>
                                        <p:tgtEl>
                                          <p:spTgt spid="7"/>
                                        </p:tgtEl>
                                        <p:attrNameLst>
                                          <p:attrName>ppt_x</p:attrName>
                                        </p:attrNameLst>
                                      </p:cBhvr>
                                    </p:anim>
                                    <p:anim from="(-#ppt_h/2)" to="(#ppt_y)" calcmode="lin" valueType="num">
                                      <p:cBhvr>
                                        <p:cTn id="17" dur="400" fill="hold">
                                          <p:stCondLst>
                                            <p:cond delay="0"/>
                                          </p:stCondLst>
                                        </p:cTn>
                                        <p:tgtEl>
                                          <p:spTgt spid="7"/>
                                        </p:tgtEl>
                                        <p:attrNameLst>
                                          <p:attrName>ppt_y</p:attrName>
                                        </p:attrNameLst>
                                      </p:cBhvr>
                                    </p:anim>
                                    <p:animRot by="21600000">
                                      <p:cBhvr>
                                        <p:cTn id="18" dur="400" fill="hold">
                                          <p:stCondLst>
                                            <p:cond delay="0"/>
                                          </p:stCondLst>
                                        </p:cTn>
                                        <p:tgtEl>
                                          <p:spTgt spid="7"/>
                                        </p:tgtEl>
                                        <p:attrNameLst>
                                          <p:attrName>r</p:attrName>
                                        </p:attrNameLst>
                                      </p:cBhvr>
                                    </p:animRot>
                                  </p:childTnLst>
                                </p:cTn>
                              </p:par>
                            </p:childTnLst>
                          </p:cTn>
                        </p:par>
                        <p:par>
                          <p:cTn id="19" fill="hold">
                            <p:stCondLst>
                              <p:cond delay="919"/>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1919"/>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419"/>
                            </p:stCondLst>
                            <p:childTnLst>
                              <p:par>
                                <p:cTn id="30" presetID="31"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400" fill="hold"/>
                                        <p:tgtEl>
                                          <p:spTgt spid="10"/>
                                        </p:tgtEl>
                                        <p:attrNameLst>
                                          <p:attrName>ppt_w</p:attrName>
                                        </p:attrNameLst>
                                      </p:cBhvr>
                                      <p:tavLst>
                                        <p:tav tm="0">
                                          <p:val>
                                            <p:fltVal val="0"/>
                                          </p:val>
                                        </p:tav>
                                        <p:tav tm="100000">
                                          <p:val>
                                            <p:strVal val="#ppt_w"/>
                                          </p:val>
                                        </p:tav>
                                      </p:tavLst>
                                    </p:anim>
                                    <p:anim calcmode="lin" valueType="num">
                                      <p:cBhvr>
                                        <p:cTn id="33" dur="400" fill="hold"/>
                                        <p:tgtEl>
                                          <p:spTgt spid="10"/>
                                        </p:tgtEl>
                                        <p:attrNameLst>
                                          <p:attrName>ppt_h</p:attrName>
                                        </p:attrNameLst>
                                      </p:cBhvr>
                                      <p:tavLst>
                                        <p:tav tm="0">
                                          <p:val>
                                            <p:fltVal val="0"/>
                                          </p:val>
                                        </p:tav>
                                        <p:tav tm="100000">
                                          <p:val>
                                            <p:strVal val="#ppt_h"/>
                                          </p:val>
                                        </p:tav>
                                      </p:tavLst>
                                    </p:anim>
                                    <p:anim calcmode="lin" valueType="num">
                                      <p:cBhvr>
                                        <p:cTn id="34" dur="400" fill="hold"/>
                                        <p:tgtEl>
                                          <p:spTgt spid="10"/>
                                        </p:tgtEl>
                                        <p:attrNameLst>
                                          <p:attrName>style.rotation</p:attrName>
                                        </p:attrNameLst>
                                      </p:cBhvr>
                                      <p:tavLst>
                                        <p:tav tm="0">
                                          <p:val>
                                            <p:fltVal val="90"/>
                                          </p:val>
                                        </p:tav>
                                        <p:tav tm="100000">
                                          <p:val>
                                            <p:fltVal val="0"/>
                                          </p:val>
                                        </p:tav>
                                      </p:tavLst>
                                    </p:anim>
                                    <p:animEffect transition="in" filter="fade">
                                      <p:cBhvr>
                                        <p:cTn id="35"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t="26375" r="47191"/>
          <a:stretch>
            <a:fillRect/>
          </a:stretch>
        </p:blipFill>
        <p:spPr>
          <a:xfrm>
            <a:off x="0" y="2370487"/>
            <a:ext cx="6438507" cy="4487514"/>
          </a:xfrm>
          <a:prstGeom prst="rect">
            <a:avLst/>
          </a:prstGeom>
        </p:spPr>
      </p:pic>
      <p:cxnSp>
        <p:nvCxnSpPr>
          <p:cNvPr id="13" name="直接连接符 12"/>
          <p:cNvCxnSpPr/>
          <p:nvPr/>
        </p:nvCxnSpPr>
        <p:spPr>
          <a:xfrm>
            <a:off x="3684845" y="247649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4145776"/>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176145" y="2572385"/>
            <a:ext cx="1914525" cy="1476375"/>
          </a:xfrm>
          <a:prstGeom prst="rect">
            <a:avLst/>
          </a:prstGeom>
        </p:spPr>
      </p:pic>
      <p:grpSp>
        <p:nvGrpSpPr>
          <p:cNvPr id="22" name="组合 21"/>
          <p:cNvGrpSpPr/>
          <p:nvPr/>
        </p:nvGrpSpPr>
        <p:grpSpPr>
          <a:xfrm>
            <a:off x="4090670" y="2735580"/>
            <a:ext cx="6888480" cy="768350"/>
            <a:chOff x="4441088" y="469835"/>
            <a:chExt cx="7277290" cy="877643"/>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861"/>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grpSp>
        <p:sp>
          <p:nvSpPr>
            <p:cNvPr id="27" name="矩形 39"/>
            <p:cNvSpPr>
              <a:spLocks noChangeArrowheads="1"/>
            </p:cNvSpPr>
            <p:nvPr/>
          </p:nvSpPr>
          <p:spPr bwMode="auto">
            <a:xfrm>
              <a:off x="5284336" y="469835"/>
              <a:ext cx="6434042" cy="877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defTabSz="914400">
                <a:buClrTx/>
                <a:buSzTx/>
                <a:buFont typeface="Arial" panose="020B0604020202020204" pitchFamily="34" charset="0"/>
                <a:buNone/>
                <a:defRPr/>
              </a:pPr>
              <a:r>
                <a:rPr lang="zh-CN" altLang="en-US" sz="4400" b="1" noProof="0" dirty="0" smtClean="0">
                  <a:solidFill>
                    <a:srgbClr val="C00000"/>
                  </a:solidFill>
                  <a:latin typeface="微软雅黑" panose="020B0503020204020204" charset="-122"/>
                  <a:ea typeface="微软雅黑" panose="020B0503020204020204" charset="-122"/>
                  <a:sym typeface="+mn-ea"/>
                </a:rPr>
                <a:t>三</a:t>
              </a:r>
              <a:r>
                <a:rPr lang="zh-CN" altLang="en-US" sz="4400" b="1" noProof="0" dirty="0">
                  <a:solidFill>
                    <a:srgbClr val="C00000"/>
                  </a:solidFill>
                  <a:latin typeface="微软雅黑" panose="020B0503020204020204" charset="-122"/>
                  <a:ea typeface="微软雅黑" panose="020B0503020204020204" charset="-122"/>
                  <a:sym typeface="+mn-ea"/>
                </a:rPr>
                <a:t>严三</a:t>
              </a:r>
              <a:r>
                <a:rPr lang="zh-CN" altLang="en-US" sz="4400" b="1" noProof="0" dirty="0" smtClean="0">
                  <a:solidFill>
                    <a:srgbClr val="C00000"/>
                  </a:solidFill>
                  <a:latin typeface="微软雅黑" panose="020B0503020204020204" charset="-122"/>
                  <a:ea typeface="微软雅黑" panose="020B0503020204020204" charset="-122"/>
                  <a:sym typeface="+mn-ea"/>
                </a:rPr>
                <a:t>实要点和</a:t>
              </a:r>
              <a:r>
                <a:rPr lang="zh-CN" altLang="en-US" sz="4400" b="1" noProof="0" dirty="0">
                  <a:solidFill>
                    <a:srgbClr val="C00000"/>
                  </a:solidFill>
                  <a:latin typeface="微软雅黑" panose="020B0503020204020204" charset="-122"/>
                  <a:ea typeface="微软雅黑" panose="020B0503020204020204" charset="-122"/>
                  <a:sym typeface="+mn-ea"/>
                </a:rPr>
                <a:t>意义</a:t>
              </a:r>
              <a:endParaRPr lang="zh-CN" altLang="en-US" sz="4400" b="1" noProof="0" dirty="0" smtClean="0">
                <a:solidFill>
                  <a:srgbClr val="C00000"/>
                </a:solidFill>
                <a:latin typeface="微软雅黑" panose="020B0503020204020204" charset="-122"/>
                <a:ea typeface="微软雅黑" panose="020B0503020204020204"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par>
                                <p:cTn id="12" presetID="22" presetClass="entr" presetSubtype="4"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0.70"/>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par>
                                <p:cTn id="30" presetID="55"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par>
                                <p:cTn id="35" presetID="4"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ox(in)">
                                      <p:cBhvr>
                                        <p:cTn id="3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1850</Words>
  <Application>Microsoft Office PowerPoint</Application>
  <PresentationFormat>自定义</PresentationFormat>
  <Paragraphs>135</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hlf</cp:lastModifiedBy>
  <cp:revision>12</cp:revision>
  <dcterms:created xsi:type="dcterms:W3CDTF">2017-11-07T12:09:00Z</dcterms:created>
  <dcterms:modified xsi:type="dcterms:W3CDTF">2018-03-14T02:26:13Z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D5CDD505-2E9C-101B-9397-08002B2CF9AE}" pid="3" name="KSORubyTemplateID">
    <vt:lpwstr>2</vt:lpwstr>
  </property>
</Properties>
</file>