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36"/>
  </p:notesMasterIdLst>
  <p:sldIdLst>
    <p:sldId id="440" r:id="rId2"/>
    <p:sldId id="479" r:id="rId3"/>
    <p:sldId id="441" r:id="rId4"/>
    <p:sldId id="420" r:id="rId5"/>
    <p:sldId id="482" r:id="rId6"/>
    <p:sldId id="444" r:id="rId7"/>
    <p:sldId id="516" r:id="rId8"/>
    <p:sldId id="514" r:id="rId9"/>
    <p:sldId id="515" r:id="rId10"/>
    <p:sldId id="511" r:id="rId11"/>
    <p:sldId id="512" r:id="rId12"/>
    <p:sldId id="519" r:id="rId13"/>
    <p:sldId id="513" r:id="rId14"/>
    <p:sldId id="520" r:id="rId15"/>
    <p:sldId id="517" r:id="rId16"/>
    <p:sldId id="518" r:id="rId17"/>
    <p:sldId id="521" r:id="rId18"/>
    <p:sldId id="522" r:id="rId19"/>
    <p:sldId id="525" r:id="rId20"/>
    <p:sldId id="524" r:id="rId21"/>
    <p:sldId id="523" r:id="rId22"/>
    <p:sldId id="528" r:id="rId23"/>
    <p:sldId id="534" r:id="rId24"/>
    <p:sldId id="526" r:id="rId25"/>
    <p:sldId id="532" r:id="rId26"/>
    <p:sldId id="533" r:id="rId27"/>
    <p:sldId id="527" r:id="rId28"/>
    <p:sldId id="535" r:id="rId29"/>
    <p:sldId id="529" r:id="rId30"/>
    <p:sldId id="530" r:id="rId31"/>
    <p:sldId id="531" r:id="rId32"/>
    <p:sldId id="536" r:id="rId33"/>
    <p:sldId id="467" r:id="rId34"/>
    <p:sldId id="438" r:id="rId35"/>
  </p:sldIdLst>
  <p:sldSz cx="12192000" cy="6858000"/>
  <p:notesSz cx="6858000" cy="9144000"/>
  <p:custDataLst>
    <p:tags r:id="rId37"/>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00"/>
    <a:srgbClr val="FEE2DE"/>
    <a:srgbClr val="FFECEB"/>
    <a:srgbClr val="FEE5E2"/>
    <a:srgbClr val="FFE7E5"/>
    <a:srgbClr val="FFEDEB"/>
    <a:srgbClr val="FED7D2"/>
    <a:srgbClr val="FDF1E9"/>
    <a:srgbClr val="FED0CA"/>
    <a:srgbClr val="8E1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38" autoAdjust="0"/>
    <p:restoredTop sz="93705" autoAdjust="0"/>
  </p:normalViewPr>
  <p:slideViewPr>
    <p:cSldViewPr snapToGrid="0">
      <p:cViewPr varScale="1">
        <p:scale>
          <a:sx n="83" d="100"/>
          <a:sy n="83" d="100"/>
        </p:scale>
        <p:origin x="355" y="5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03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996775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046626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952968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1634595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30325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545194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818040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954268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4229290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092207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fld id="{A944A74E-AF01-46B8-B89D-E7BA5CE9CE02}" type="slidenum">
              <a:rPr lang="zh-CN" altLang="en-US"/>
              <a:pPr eaLnBrk="1" hangingPunct="1"/>
              <a:t>2</a:t>
            </a:fld>
            <a:endParaRPr lang="zh-CN" altLang="en-US"/>
          </a:p>
        </p:txBody>
      </p:sp>
    </p:spTree>
    <p:extLst>
      <p:ext uri="{BB962C8B-B14F-4D97-AF65-F5344CB8AC3E}">
        <p14:creationId xmlns:p14="http://schemas.microsoft.com/office/powerpoint/2010/main" val="1903514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384287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1260697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35357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7861191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937154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8701967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8253666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7767120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92947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563469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CAF725-84FC-41F9-98CC-55792997877A}" type="slidenum">
              <a:rPr lang="zh-CN" altLang="en-US" smtClean="0"/>
              <a:t>3</a:t>
            </a:fld>
            <a:endParaRPr lang="zh-CN" altLang="en-US"/>
          </a:p>
        </p:txBody>
      </p:sp>
    </p:spTree>
    <p:extLst>
      <p:ext uri="{BB962C8B-B14F-4D97-AF65-F5344CB8AC3E}">
        <p14:creationId xmlns:p14="http://schemas.microsoft.com/office/powerpoint/2010/main" val="33053447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635806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1660475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7293191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8069152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0944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46429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254489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127670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412714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3178289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Tree>
    <p:extLst>
      <p:ext uri="{BB962C8B-B14F-4D97-AF65-F5344CB8AC3E}">
        <p14:creationId xmlns:p14="http://schemas.microsoft.com/office/powerpoint/2010/main" val="12537886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560857" y="367939"/>
            <a:ext cx="9057703" cy="523220"/>
          </a:xfrm>
          <a:prstGeom prst="rect">
            <a:avLst/>
          </a:prstGeom>
          <a:noFill/>
        </p:spPr>
        <p:txBody>
          <a:bodyPr wrap="square" rtlCol="0">
            <a:spAutoFit/>
          </a:bodyPr>
          <a:lstStyle/>
          <a:p>
            <a:pPr algn="ctr"/>
            <a:r>
              <a:rPr lang="zh-CN" altLang="en-US" sz="2800" b="1" dirty="0" smtClean="0">
                <a:gradFill>
                  <a:gsLst>
                    <a:gs pos="10000">
                      <a:srgbClr val="C00000"/>
                    </a:gs>
                    <a:gs pos="70000">
                      <a:srgbClr val="FF0000"/>
                    </a:gs>
                  </a:gsLst>
                  <a:lin ang="5400000" scaled="1"/>
                </a:gradFill>
                <a:latin typeface="+mj-ea"/>
                <a:ea typeface="+mj-ea"/>
              </a:rPr>
              <a:t>坚持习近平新时代中国特色社会主义经济思想</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9" name="Picture 2" descr="E:\0000000我图PPT\00001PNG素材\01党委政府\天安门抽象.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9871534" y="60479"/>
            <a:ext cx="2308888" cy="96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7897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682046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89463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666397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978867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5681033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460794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3479941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676833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7172282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2017/12/25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0514319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560858" y="367939"/>
            <a:ext cx="7309928" cy="523220"/>
          </a:xfrm>
          <a:prstGeom prst="rect">
            <a:avLst/>
          </a:prstGeom>
          <a:noFill/>
        </p:spPr>
        <p:txBody>
          <a:bodyPr wrap="square" rtlCol="0">
            <a:spAutoFit/>
          </a:bodyPr>
          <a:lstStyle/>
          <a:p>
            <a:pPr algn="ctr"/>
            <a:r>
              <a:rPr lang="zh-CN" altLang="en-US" sz="2800" b="1" dirty="0" smtClean="0">
                <a:gradFill>
                  <a:gsLst>
                    <a:gs pos="10000">
                      <a:srgbClr val="C00000"/>
                    </a:gs>
                    <a:gs pos="70000">
                      <a:srgbClr val="FF0000"/>
                    </a:gs>
                  </a:gsLst>
                  <a:lin ang="5400000" scaled="1"/>
                </a:gradFill>
                <a:latin typeface="+mj-ea"/>
                <a:ea typeface="+mj-ea"/>
              </a:rPr>
              <a:t>大力推动我国经济实现高质量发展</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9" name="Picture 2" descr="E:\0000000我图PPT\00001PNG素材\01党委政府\天安门抽象.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9871534" y="60479"/>
            <a:ext cx="2308888" cy="96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7715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9" name="文本框 8"/>
          <p:cNvSpPr txBox="1"/>
          <p:nvPr userDrawn="1"/>
        </p:nvSpPr>
        <p:spPr>
          <a:xfrm>
            <a:off x="324305" y="-955745"/>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31095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9815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3002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47986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418489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和内容">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560857" y="367939"/>
            <a:ext cx="6271743" cy="523220"/>
          </a:xfrm>
          <a:prstGeom prst="rect">
            <a:avLst/>
          </a:prstGeom>
          <a:noFill/>
        </p:spPr>
        <p:txBody>
          <a:bodyPr wrap="square" rtlCol="0">
            <a:spAutoFit/>
          </a:bodyPr>
          <a:lstStyle/>
          <a:p>
            <a:pPr algn="ctr"/>
            <a:r>
              <a:rPr lang="zh-CN" altLang="en-US" sz="2800" b="1" dirty="0" smtClean="0">
                <a:gradFill>
                  <a:gsLst>
                    <a:gs pos="10000">
                      <a:srgbClr val="C00000"/>
                    </a:gs>
                    <a:gs pos="70000">
                      <a:srgbClr val="FF0000"/>
                    </a:gs>
                  </a:gsLst>
                  <a:lin ang="5400000" scaled="1"/>
                </a:gradFill>
                <a:latin typeface="+mj-ea"/>
                <a:ea typeface="+mj-ea"/>
              </a:rPr>
              <a:t>坚持稳中求进 加强政策协同</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9" name="Picture 2" descr="E:\0000000我图PPT\00001PNG素材\01党委政府\天安门抽象.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9871534" y="60479"/>
            <a:ext cx="2308888" cy="96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5428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标题和内容">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560858" y="367939"/>
            <a:ext cx="6187076" cy="523220"/>
          </a:xfrm>
          <a:prstGeom prst="rect">
            <a:avLst/>
          </a:prstGeom>
          <a:noFill/>
        </p:spPr>
        <p:txBody>
          <a:bodyPr wrap="square" rtlCol="0">
            <a:spAutoFit/>
          </a:bodyPr>
          <a:lstStyle/>
          <a:p>
            <a:pPr algn="ctr"/>
            <a:r>
              <a:rPr lang="zh-CN" altLang="en-US" sz="2800" b="1" dirty="0" smtClean="0">
                <a:gradFill>
                  <a:gsLst>
                    <a:gs pos="10000">
                      <a:srgbClr val="C00000"/>
                    </a:gs>
                    <a:gs pos="70000">
                      <a:srgbClr val="FF0000"/>
                    </a:gs>
                  </a:gsLst>
                  <a:lin ang="5400000" scaled="1"/>
                </a:gradFill>
                <a:latin typeface="+mj-ea"/>
                <a:ea typeface="+mj-ea"/>
              </a:rPr>
              <a:t>全力完成改革发展重点任务</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9" name="Picture 2" descr="E:\0000000我图PPT\00001PNG素材\01党委政府\天安门抽象.png"/>
          <p:cNvPicPr>
            <a:picLocks noChangeAspect="1" noChangeArrowheads="1"/>
          </p:cNvPicPr>
          <p:nvPr userDrawn="1"/>
        </p:nvPicPr>
        <p:blipFill>
          <a:blip r:embed="rId6" cstate="print">
            <a:extLst>
              <a:ext uri="{BEBA8EAE-BF5A-486C-A8C5-ECC9F3942E4B}">
                <a14:imgProps xmlns:a14="http://schemas.microsoft.com/office/drawing/2010/main">
                  <a14:imgLayer r:embed="rId7">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9871534" y="60479"/>
            <a:ext cx="2308888" cy="96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78900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标题和内容">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1362301" y="325036"/>
            <a:ext cx="6948322" cy="600164"/>
          </a:xfrm>
          <a:prstGeom prst="rect">
            <a:avLst/>
          </a:prstGeom>
          <a:noFill/>
        </p:spPr>
        <p:txBody>
          <a:bodyPr wrap="square" rtlCol="0">
            <a:spAutoFit/>
          </a:bodyPr>
          <a:lstStyle/>
          <a:p>
            <a:pPr algn="l"/>
            <a:r>
              <a:rPr lang="zh-CN" altLang="en-US" sz="3300" b="1" dirty="0" smtClean="0">
                <a:gradFill>
                  <a:gsLst>
                    <a:gs pos="10000">
                      <a:srgbClr val="C00000"/>
                    </a:gs>
                    <a:gs pos="70000">
                      <a:srgbClr val="FF0000"/>
                    </a:gs>
                  </a:gsLst>
                  <a:lin ang="5400000" scaled="1"/>
                </a:gradFill>
                <a:latin typeface="方正清刻本悦宋简体" panose="02000000000000000000" pitchFamily="2" charset="-122"/>
                <a:ea typeface="方正清刻本悦宋简体" panose="02000000000000000000" pitchFamily="2" charset="-122"/>
              </a:rPr>
              <a:t>十九大保障改善民生“七个”措施</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26714" y="-277646"/>
            <a:ext cx="2265284" cy="1311615"/>
          </a:xfrm>
          <a:prstGeom prst="rect">
            <a:avLst/>
          </a:prstGeom>
        </p:spPr>
      </p:pic>
      <p:pic>
        <p:nvPicPr>
          <p:cNvPr id="10" name="图片 9"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5" cstate="print">
            <a:extLst>
              <a:ext uri="{BEBA8EAE-BF5A-486C-A8C5-ECC9F3942E4B}">
                <a14:imgProps xmlns:a14="http://schemas.microsoft.com/office/drawing/2010/main">
                  <a14:imgLayer r:embed="rId6">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spTree>
    <p:extLst>
      <p:ext uri="{BB962C8B-B14F-4D97-AF65-F5344CB8AC3E}">
        <p14:creationId xmlns:p14="http://schemas.microsoft.com/office/powerpoint/2010/main" val="40387012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标题和内容">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1347937" y="325036"/>
            <a:ext cx="7101581" cy="600164"/>
          </a:xfrm>
          <a:prstGeom prst="rect">
            <a:avLst/>
          </a:prstGeom>
          <a:noFill/>
        </p:spPr>
        <p:txBody>
          <a:bodyPr wrap="square" rtlCol="0">
            <a:spAutoFit/>
          </a:bodyPr>
          <a:lstStyle/>
          <a:p>
            <a:pPr algn="l"/>
            <a:r>
              <a:rPr lang="zh-CN" altLang="en-US" sz="3300" b="1" dirty="0" smtClean="0">
                <a:gradFill>
                  <a:gsLst>
                    <a:gs pos="10000">
                      <a:srgbClr val="C00000"/>
                    </a:gs>
                    <a:gs pos="70000">
                      <a:srgbClr val="FF0000"/>
                    </a:gs>
                  </a:gsLst>
                  <a:lin ang="5400000" scaled="1"/>
                </a:gradFill>
                <a:latin typeface="方正清刻本悦宋简体" panose="02000000000000000000" pitchFamily="2" charset="-122"/>
                <a:ea typeface="方正清刻本悦宋简体" panose="02000000000000000000" pitchFamily="2" charset="-122"/>
              </a:rPr>
              <a:t>十九大保障和改善民生“八个”方面</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26714" y="-277646"/>
            <a:ext cx="2265284" cy="1311615"/>
          </a:xfrm>
          <a:prstGeom prst="rect">
            <a:avLst/>
          </a:prstGeom>
        </p:spPr>
      </p:pic>
      <p:pic>
        <p:nvPicPr>
          <p:cNvPr id="10" name="图片 9"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5" cstate="print">
            <a:extLst>
              <a:ext uri="{BEBA8EAE-BF5A-486C-A8C5-ECC9F3942E4B}">
                <a14:imgProps xmlns:a14="http://schemas.microsoft.com/office/drawing/2010/main">
                  <a14:imgLayer r:embed="rId6">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spTree>
    <p:extLst>
      <p:ext uri="{BB962C8B-B14F-4D97-AF65-F5344CB8AC3E}">
        <p14:creationId xmlns:p14="http://schemas.microsoft.com/office/powerpoint/2010/main" val="23577702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1243765" y="325036"/>
            <a:ext cx="5515850" cy="600164"/>
          </a:xfrm>
          <a:prstGeom prst="rect">
            <a:avLst/>
          </a:prstGeom>
          <a:noFill/>
        </p:spPr>
        <p:txBody>
          <a:bodyPr wrap="square" rtlCol="0">
            <a:spAutoFit/>
          </a:bodyPr>
          <a:lstStyle/>
          <a:p>
            <a:pPr algn="ctr"/>
            <a:r>
              <a:rPr lang="zh-CN" altLang="en-US" sz="3300" b="1" dirty="0" smtClean="0">
                <a:gradFill>
                  <a:gsLst>
                    <a:gs pos="10000">
                      <a:srgbClr val="C00000"/>
                    </a:gs>
                    <a:gs pos="70000">
                      <a:srgbClr val="FF0000"/>
                    </a:gs>
                  </a:gsLst>
                  <a:lin ang="5400000" scaled="1"/>
                </a:gradFill>
                <a:latin typeface="方正清刻本悦宋简体" panose="02000000000000000000" pitchFamily="2" charset="-122"/>
                <a:ea typeface="方正清刻本悦宋简体" panose="02000000000000000000" pitchFamily="2" charset="-122"/>
              </a:rPr>
              <a:t>幸福民生改革“九个”领域</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10" name="图片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26714" y="-277646"/>
            <a:ext cx="2265284" cy="1311615"/>
          </a:xfrm>
          <a:prstGeom prst="rect">
            <a:avLst/>
          </a:prstGeom>
        </p:spPr>
      </p:pic>
    </p:spTree>
    <p:extLst>
      <p:ext uri="{BB962C8B-B14F-4D97-AF65-F5344CB8AC3E}">
        <p14:creationId xmlns:p14="http://schemas.microsoft.com/office/powerpoint/2010/main" val="35200152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7" cy="6493933"/>
          </a:xfrm>
          <a:prstGeom prst="rect">
            <a:avLst/>
          </a:prstGeom>
          <a:effectLst>
            <a:glow>
              <a:schemeClr val="accent1"/>
            </a:glow>
          </a:effectLst>
        </p:spPr>
      </p:pic>
      <p:cxnSp>
        <p:nvCxnSpPr>
          <p:cNvPr id="11" name="直接连接符 10">
            <a:extLst>
              <a:ext uri="{FF2B5EF4-FFF2-40B4-BE49-F238E27FC236}">
                <a16:creationId xmlns="" xmlns:a16="http://schemas.microsoft.com/office/drawing/2014/main"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B3D3A93F-CBE0-4F91-B298-DC0E7AB65D2D}"/>
              </a:ext>
            </a:extLst>
          </p:cNvPr>
          <p:cNvSpPr txBox="1"/>
          <p:nvPr userDrawn="1"/>
        </p:nvSpPr>
        <p:spPr>
          <a:xfrm>
            <a:off x="1243765" y="325036"/>
            <a:ext cx="6383950" cy="600164"/>
          </a:xfrm>
          <a:prstGeom prst="rect">
            <a:avLst/>
          </a:prstGeom>
          <a:noFill/>
        </p:spPr>
        <p:txBody>
          <a:bodyPr wrap="square" rtlCol="0">
            <a:spAutoFit/>
          </a:bodyPr>
          <a:lstStyle/>
          <a:p>
            <a:pPr algn="ctr"/>
            <a:r>
              <a:rPr lang="zh-CN" altLang="en-US" sz="3300" b="1" dirty="0" smtClean="0">
                <a:gradFill>
                  <a:gsLst>
                    <a:gs pos="10000">
                      <a:srgbClr val="C00000"/>
                    </a:gs>
                    <a:gs pos="70000">
                      <a:srgbClr val="FF0000"/>
                    </a:gs>
                  </a:gsLst>
                  <a:lin ang="5400000" scaled="1"/>
                </a:gradFill>
                <a:latin typeface="方正清刻本悦宋简体" panose="02000000000000000000" pitchFamily="2" charset="-122"/>
                <a:ea typeface="方正清刻本悦宋简体" panose="02000000000000000000" pitchFamily="2" charset="-122"/>
              </a:rPr>
              <a:t>不忘初心做合格党员永远跟党走</a:t>
            </a:r>
          </a:p>
        </p:txBody>
      </p:sp>
      <p:pic>
        <p:nvPicPr>
          <p:cNvPr id="12"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descr="图片包含 室内, 就坐&#10;&#10;已生成高可信度的说明">
            <a:extLst>
              <a:ext uri="{FF2B5EF4-FFF2-40B4-BE49-F238E27FC236}">
                <a16:creationId xmlns="" xmlns:a16="http://schemas.microsoft.com/office/drawing/2014/main" id="{304DCBBC-EF22-4C6E-9187-0D1D55B88666}"/>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10" name="图片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26714" y="-277646"/>
            <a:ext cx="2265284" cy="1311615"/>
          </a:xfrm>
          <a:prstGeom prst="rect">
            <a:avLst/>
          </a:prstGeom>
        </p:spPr>
      </p:pic>
    </p:spTree>
    <p:extLst>
      <p:ext uri="{BB962C8B-B14F-4D97-AF65-F5344CB8AC3E}">
        <p14:creationId xmlns:p14="http://schemas.microsoft.com/office/powerpoint/2010/main" val="31636604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7277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37975-6AF7-4301-9DC5-87C074AA59D1}" type="datetimeFigureOut">
              <a:rPr lang="zh-CN" altLang="en-US" smtClean="0"/>
              <a:t>2017/12/25</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00878318"/>
      </p:ext>
    </p:extLst>
  </p:cSld>
  <p:clrMap bg1="lt1" tx1="dk1" bg2="lt2" tx2="dk2" accent1="accent1" accent2="accent2" accent3="accent3" accent4="accent4" accent5="accent5" accent6="accent6" hlink="hlink" folHlink="folHlink"/>
  <p:sldLayoutIdLst>
    <p:sldLayoutId id="2147483732" r:id="rId1"/>
    <p:sldLayoutId id="2147483743" r:id="rId2"/>
    <p:sldLayoutId id="2147483744" r:id="rId3"/>
    <p:sldLayoutId id="2147483745" r:id="rId4"/>
    <p:sldLayoutId id="2147483738" r:id="rId5"/>
    <p:sldLayoutId id="2147483739" r:id="rId6"/>
    <p:sldLayoutId id="2147483740" r:id="rId7"/>
    <p:sldLayoutId id="2147483741" r:id="rId8"/>
    <p:sldLayoutId id="2147483725"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673" r:id="rId20"/>
    <p:sldLayoutId id="2147483674" r:id="rId21"/>
    <p:sldLayoutId id="2147483710" r:id="rId22"/>
    <p:sldLayoutId id="2147483735" r:id="rId23"/>
    <p:sldLayoutId id="2147483742" r:id="rId24"/>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microsoft.com/office/2007/relationships/hdphoto" Target="../media/hdphoto4.wdp"/></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910665" y="3562516"/>
            <a:ext cx="4647426" cy="984885"/>
          </a:xfrm>
          <a:prstGeom prst="rect">
            <a:avLst/>
          </a:prstGeom>
          <a:effectLst>
            <a:glow rad="63500">
              <a:schemeClr val="accent4">
                <a:satMod val="175000"/>
                <a:alpha val="40000"/>
              </a:schemeClr>
            </a:glow>
          </a:effectLst>
        </p:spPr>
        <p:txBody>
          <a:bodyPr wrap="none">
            <a:spAutoFit/>
          </a:bodyPr>
          <a:lstStyle/>
          <a:p>
            <a:pPr algn="ctr"/>
            <a:r>
              <a:rPr lang="zh-CN" altLang="en-US" sz="5800" b="1" dirty="0" smtClean="0">
                <a:gradFill>
                  <a:gsLst>
                    <a:gs pos="10000">
                      <a:srgbClr val="C00000"/>
                    </a:gs>
                    <a:gs pos="70000">
                      <a:srgbClr val="FF0000"/>
                    </a:gs>
                  </a:gsLst>
                  <a:lin ang="5400000" scaled="1"/>
                </a:gradFill>
                <a:latin typeface="+mn-ea"/>
                <a:cs typeface="+mn-ea"/>
                <a:sym typeface="Arial" panose="020B0604020202020204" pitchFamily="34" charset="0"/>
              </a:rPr>
              <a:t>重点权威解读</a:t>
            </a:r>
            <a:endParaRPr lang="en-US" altLang="zh-CN" sz="5800" b="1" dirty="0">
              <a:gradFill>
                <a:gsLst>
                  <a:gs pos="10000">
                    <a:srgbClr val="C00000"/>
                  </a:gs>
                  <a:gs pos="70000">
                    <a:srgbClr val="FF0000"/>
                  </a:gs>
                </a:gsLst>
                <a:lin ang="5400000" scaled="1"/>
              </a:gradFill>
              <a:latin typeface="+mn-ea"/>
              <a:cs typeface="+mn-ea"/>
              <a:sym typeface="Arial" panose="020B0604020202020204" pitchFamily="34" charset="0"/>
            </a:endParaRPr>
          </a:p>
        </p:txBody>
      </p:sp>
      <p:pic>
        <p:nvPicPr>
          <p:cNvPr id="45" name="纯音乐-红旗颂">
            <a:hlinkClick r:id="" action="ppaction://media"/>
            <a:extLst>
              <a:ext uri="{FF2B5EF4-FFF2-40B4-BE49-F238E27FC236}">
                <a16:creationId xmlns:a16="http://schemas.microsoft.com/office/drawing/2014/main" xmlns="" id="{C14CE029-0488-4D1C-9AA8-7F83E75CA3B6}"/>
              </a:ext>
            </a:extLst>
          </p:cNvPr>
          <p:cNvPicPr>
            <a:picLocks noChangeAspect="1"/>
          </p:cNvPicPr>
          <p:nvPr>
            <a:audioFile r:link="rId1"/>
            <p:extLst>
              <p:ext uri="{DAA4B4D4-6D71-4841-9C94-3DE7FCFB9230}">
                <p14:media xmlns:p14="http://schemas.microsoft.com/office/powerpoint/2010/main" r:embed="rId2">
                  <p14:trim st="57000"/>
                </p14:media>
              </p:ext>
            </p:extLst>
          </p:nvPr>
        </p:nvPicPr>
        <p:blipFill>
          <a:blip r:embed="rId5"/>
          <a:stretch>
            <a:fillRect/>
          </a:stretch>
        </p:blipFill>
        <p:spPr>
          <a:xfrm>
            <a:off x="-783220" y="0"/>
            <a:ext cx="609600" cy="609600"/>
          </a:xfrm>
          <a:prstGeom prst="rect">
            <a:avLst/>
          </a:prstGeom>
        </p:spPr>
      </p:pic>
      <p:sp>
        <p:nvSpPr>
          <p:cNvPr id="28" name="矩形 27"/>
          <p:cNvSpPr/>
          <p:nvPr/>
        </p:nvSpPr>
        <p:spPr>
          <a:xfrm>
            <a:off x="1847439" y="2167776"/>
            <a:ext cx="8802410" cy="1384995"/>
          </a:xfrm>
          <a:prstGeom prst="rect">
            <a:avLst/>
          </a:prstGeom>
        </p:spPr>
        <p:txBody>
          <a:bodyPr wrap="none">
            <a:spAutoFit/>
          </a:bodyPr>
          <a:lstStyle/>
          <a:p>
            <a:pPr algn="ctr"/>
            <a:r>
              <a:rPr lang="zh-CN" altLang="en-US" sz="8400" b="1" dirty="0" smtClean="0">
                <a:gradFill>
                  <a:gsLst>
                    <a:gs pos="10000">
                      <a:srgbClr val="C00000"/>
                    </a:gs>
                    <a:gs pos="70000">
                      <a:srgbClr val="FF0000"/>
                    </a:gs>
                  </a:gsLst>
                  <a:lin ang="5400000" scaled="1"/>
                </a:gradFill>
                <a:latin typeface="+mn-ea"/>
                <a:cs typeface="+mn-ea"/>
                <a:sym typeface="Arial" panose="020B0604020202020204" pitchFamily="34" charset="0"/>
              </a:rPr>
              <a:t>中央经济工作会议</a:t>
            </a:r>
            <a:endParaRPr lang="en-US" altLang="zh-CN" sz="8400" b="1" dirty="0">
              <a:latin typeface="+mn-ea"/>
              <a:cs typeface="+mn-ea"/>
              <a:sym typeface="Arial" panose="020B0604020202020204" pitchFamily="34" charset="0"/>
            </a:endParaRPr>
          </a:p>
        </p:txBody>
      </p:sp>
      <p:pic>
        <p:nvPicPr>
          <p:cNvPr id="9" name="Picture 11" descr="F:\桌面\党政机关\素材\党徽\Nipic_20180988_201509091138025270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89796" y="1082414"/>
            <a:ext cx="1349125" cy="103964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4"/>
          <p:cNvSpPr txBox="1">
            <a:spLocks noChangeArrowheads="1"/>
          </p:cNvSpPr>
          <p:nvPr/>
        </p:nvSpPr>
        <p:spPr bwMode="auto">
          <a:xfrm>
            <a:off x="3019413" y="4520972"/>
            <a:ext cx="6008841" cy="58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lgn="r" defTabSz="914400" fontAlgn="base">
              <a:spcBef>
                <a:spcPct val="0"/>
              </a:spcBef>
              <a:spcAft>
                <a:spcPct val="0"/>
              </a:spcAft>
              <a:defRPr/>
            </a:pPr>
            <a:r>
              <a:rPr lang="en-US" altLang="zh-CN" sz="2800" b="0" kern="0" dirty="0" smtClean="0">
                <a:solidFill>
                  <a:srgbClr val="C00000">
                    <a:lumMod val="50000"/>
                  </a:srgbClr>
                </a:solidFill>
                <a:latin typeface="微软雅黑"/>
                <a:sym typeface="Arial" panose="020B0604020202020204" pitchFamily="34" charset="0"/>
              </a:rPr>
              <a:t>—</a:t>
            </a:r>
            <a:r>
              <a:rPr lang="zh-CN" altLang="en-US" sz="2800" b="0" kern="0" dirty="0" smtClean="0">
                <a:solidFill>
                  <a:srgbClr val="C00000">
                    <a:lumMod val="50000"/>
                  </a:srgbClr>
                </a:solidFill>
                <a:latin typeface="微软雅黑"/>
                <a:sym typeface="Arial" panose="020B0604020202020204" pitchFamily="34" charset="0"/>
              </a:rPr>
              <a:t>论</a:t>
            </a:r>
            <a:r>
              <a:rPr lang="zh-CN" altLang="en-US" sz="2800" b="0" kern="0" dirty="0">
                <a:solidFill>
                  <a:srgbClr val="C00000">
                    <a:lumMod val="50000"/>
                  </a:srgbClr>
                </a:solidFill>
                <a:latin typeface="微软雅黑"/>
                <a:sym typeface="Arial" panose="020B0604020202020204" pitchFamily="34" charset="0"/>
              </a:rPr>
              <a:t>贯彻落实中央经济工作会议精神</a:t>
            </a:r>
            <a:endParaRPr kumimoji="0" lang="zh-CN" altLang="en-US" sz="28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
        <p:nvSpPr>
          <p:cNvPr id="8" name="矩形 7"/>
          <p:cNvSpPr/>
          <p:nvPr/>
        </p:nvSpPr>
        <p:spPr>
          <a:xfrm>
            <a:off x="5517465" y="940516"/>
            <a:ext cx="2191627" cy="1323439"/>
          </a:xfrm>
          <a:prstGeom prst="rect">
            <a:avLst/>
          </a:prstGeom>
          <a:effectLst>
            <a:glow rad="63500">
              <a:schemeClr val="accent4">
                <a:satMod val="175000"/>
                <a:alpha val="40000"/>
              </a:schemeClr>
            </a:glow>
          </a:effectLst>
        </p:spPr>
        <p:txBody>
          <a:bodyPr wrap="none">
            <a:spAutoFit/>
          </a:bodyPr>
          <a:lstStyle/>
          <a:p>
            <a:pPr algn="ctr"/>
            <a:r>
              <a:rPr lang="en-US" altLang="zh-CN" sz="8000" b="1" dirty="0" smtClean="0">
                <a:gradFill>
                  <a:gsLst>
                    <a:gs pos="10000">
                      <a:srgbClr val="C00000"/>
                    </a:gs>
                    <a:gs pos="70000">
                      <a:srgbClr val="FF0000"/>
                    </a:gs>
                  </a:gsLst>
                  <a:lin ang="5400000" scaled="1"/>
                </a:gradFill>
                <a:latin typeface="Impact" panose="020B0806030902050204" pitchFamily="34" charset="0"/>
                <a:cs typeface="+mn-ea"/>
                <a:sym typeface="Arial" panose="020B0604020202020204" pitchFamily="34" charset="0"/>
              </a:rPr>
              <a:t>2018</a:t>
            </a:r>
            <a:endParaRPr lang="en-US" altLang="zh-CN" sz="8000" b="1" dirty="0">
              <a:gradFill>
                <a:gsLst>
                  <a:gs pos="10000">
                    <a:srgbClr val="C00000"/>
                  </a:gs>
                  <a:gs pos="70000">
                    <a:srgbClr val="FF0000"/>
                  </a:gs>
                </a:gsLst>
                <a:lin ang="5400000" scaled="1"/>
              </a:gradFill>
              <a:latin typeface="Impact" panose="020B0806030902050204" pitchFamily="34" charset="0"/>
              <a:cs typeface="+mn-ea"/>
              <a:sym typeface="Arial" panose="020B0604020202020204" pitchFamily="34" charset="0"/>
            </a:endParaRPr>
          </a:p>
        </p:txBody>
      </p:sp>
    </p:spTree>
    <p:extLst>
      <p:ext uri="{BB962C8B-B14F-4D97-AF65-F5344CB8AC3E}">
        <p14:creationId xmlns:p14="http://schemas.microsoft.com/office/powerpoint/2010/main" val="146362301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000"/>
                            </p:stCondLst>
                            <p:childTnLst>
                              <p:par>
                                <p:cTn id="18" presetID="23" presetClass="entr" presetSubtype="3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strVal val="4*#ppt_w"/>
                                          </p:val>
                                        </p:tav>
                                        <p:tav tm="100000">
                                          <p:val>
                                            <p:strVal val="#ppt_w"/>
                                          </p:val>
                                        </p:tav>
                                      </p:tavLst>
                                    </p:anim>
                                    <p:anim calcmode="lin" valueType="num">
                                      <p:cBhvr>
                                        <p:cTn id="21" dur="500" fill="hold"/>
                                        <p:tgtEl>
                                          <p:spTgt spid="28"/>
                                        </p:tgtEl>
                                        <p:attrNameLst>
                                          <p:attrName>ppt_h</p:attrName>
                                        </p:attrNameLst>
                                      </p:cBhvr>
                                      <p:tavLst>
                                        <p:tav tm="0">
                                          <p:val>
                                            <p:strVal val="4*#ppt_h"/>
                                          </p:val>
                                        </p:tav>
                                        <p:tav tm="100000">
                                          <p:val>
                                            <p:strVal val="#ppt_h"/>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numSld="999" showWhenStopped="0">
                <p:cTn id="32" repeatCount="indefinite" fill="hold" display="0">
                  <p:stCondLst>
                    <p:cond delay="indefinite"/>
                  </p:stCondLst>
                  <p:endCondLst>
                    <p:cond evt="onStopAudio" delay="0">
                      <p:tgtEl>
                        <p:sldTgt/>
                      </p:tgtEl>
                    </p:cond>
                  </p:endCondLst>
                </p:cTn>
                <p:tgtEl>
                  <p:spTgt spid="45"/>
                </p:tgtEl>
              </p:cMediaNode>
            </p:audio>
          </p:childTnLst>
        </p:cTn>
      </p:par>
    </p:tnLst>
    <p:bldLst>
      <p:bldP spid="19" grpId="0"/>
      <p:bldP spid="28" grpId="0"/>
      <p:bldP spid="10"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xmlns="" id="{A409CFA2-A290-4F69-97E2-CD233167172B}"/>
              </a:ext>
            </a:extLst>
          </p:cNvPr>
          <p:cNvSpPr/>
          <p:nvPr/>
        </p:nvSpPr>
        <p:spPr>
          <a:xfrm>
            <a:off x="2708433" y="2100739"/>
            <a:ext cx="5822109"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defTabSz="914400"/>
            <a:r>
              <a:rPr lang="zh-CN" altLang="en-US" sz="2000" b="1" kern="0" dirty="0">
                <a:solidFill>
                  <a:srgbClr val="FFFAE3"/>
                </a:solidFill>
                <a:latin typeface="微软雅黑" panose="020B0503020204020204" pitchFamily="34" charset="-122"/>
                <a:cs typeface="Times New Roman" panose="02020603050405020304" pitchFamily="18" charset="0"/>
              </a:rPr>
              <a:t>是</a:t>
            </a:r>
            <a:r>
              <a:rPr lang="en-US" altLang="zh-CN" sz="2000" b="1" kern="0" dirty="0">
                <a:solidFill>
                  <a:srgbClr val="FFFAE3"/>
                </a:solidFill>
                <a:latin typeface="微软雅黑" panose="020B0503020204020204" pitchFamily="34" charset="-122"/>
                <a:cs typeface="Times New Roman" panose="02020603050405020304" pitchFamily="18" charset="0"/>
              </a:rPr>
              <a:t>5</a:t>
            </a:r>
            <a:r>
              <a:rPr lang="zh-CN" altLang="en-US" sz="2000" b="1" kern="0" dirty="0">
                <a:solidFill>
                  <a:srgbClr val="FFFAE3"/>
                </a:solidFill>
                <a:latin typeface="微软雅黑" panose="020B0503020204020204" pitchFamily="34" charset="-122"/>
                <a:cs typeface="Times New Roman" panose="02020603050405020304" pitchFamily="18" charset="0"/>
              </a:rPr>
              <a:t>年来推动我国经济发展实践的理论结晶</a:t>
            </a:r>
            <a:endParaRPr kumimoji="0" lang="zh-CN" altLang="en-US" sz="2000" b="1" i="0" u="none" strike="noStrike" kern="0" cap="none" spc="0" normalizeH="0" baseline="0" noProof="0" dirty="0" smtClean="0">
              <a:ln>
                <a:noFill/>
              </a:ln>
              <a:solidFill>
                <a:srgbClr val="FFFAE3"/>
              </a:solidFill>
              <a:effectLst/>
              <a:uLnTx/>
              <a:uFillTx/>
              <a:latin typeface="微软雅黑"/>
              <a:ea typeface="微软雅黑"/>
            </a:endParaRPr>
          </a:p>
        </p:txBody>
      </p:sp>
      <p:cxnSp>
        <p:nvCxnSpPr>
          <p:cNvPr id="4" name="直接连接符 3">
            <a:extLst>
              <a:ext uri="{FF2B5EF4-FFF2-40B4-BE49-F238E27FC236}">
                <a16:creationId xmlns:a16="http://schemas.microsoft.com/office/drawing/2014/main" xmlns="" id="{ED9E0336-C3E6-4B89-8E20-EDD041327648}"/>
              </a:ext>
            </a:extLst>
          </p:cNvPr>
          <p:cNvCxnSpPr>
            <a:cxnSpLocks/>
            <a:stCxn id="15" idx="2"/>
            <a:endCxn id="18" idx="0"/>
          </p:cNvCxnSpPr>
          <p:nvPr/>
        </p:nvCxnSpPr>
        <p:spPr>
          <a:xfrm>
            <a:off x="1509785" y="2748739"/>
            <a:ext cx="0" cy="266565"/>
          </a:xfrm>
          <a:prstGeom prst="line">
            <a:avLst/>
          </a:prstGeom>
          <a:noFill/>
          <a:ln w="9525" cap="flat" cmpd="sng" algn="ctr">
            <a:solidFill>
              <a:srgbClr val="591300"/>
            </a:solidFill>
            <a:prstDash val="solid"/>
            <a:miter lim="800000"/>
          </a:ln>
          <a:effectLst/>
        </p:spPr>
      </p:cxnSp>
      <p:sp>
        <p:nvSpPr>
          <p:cNvPr id="5" name="矩形: 圆角 11">
            <a:extLst>
              <a:ext uri="{FF2B5EF4-FFF2-40B4-BE49-F238E27FC236}">
                <a16:creationId xmlns:a16="http://schemas.microsoft.com/office/drawing/2014/main" xmlns="" id="{D38F283A-6FAD-4CC6-A753-D715ADAD5511}"/>
              </a:ext>
            </a:extLst>
          </p:cNvPr>
          <p:cNvSpPr/>
          <p:nvPr/>
        </p:nvSpPr>
        <p:spPr>
          <a:xfrm>
            <a:off x="2708433" y="3087304"/>
            <a:ext cx="8275942"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algn="ctr" defTabSz="914400"/>
            <a:r>
              <a:rPr lang="zh-CN" altLang="en-US" sz="2000" b="1" kern="0" dirty="0">
                <a:solidFill>
                  <a:srgbClr val="FFFAE3"/>
                </a:solidFill>
                <a:latin typeface="微软雅黑" panose="020B0503020204020204" pitchFamily="34" charset="-122"/>
                <a:cs typeface="Times New Roman" panose="02020603050405020304" pitchFamily="18" charset="0"/>
              </a:rPr>
              <a:t>是运用马克思主义基本原理对中国特色社会主义政治经济学的理性概括</a:t>
            </a:r>
            <a:endParaRPr kumimoji="0" lang="zh-CN" altLang="en-US" sz="2000" b="1" i="0" u="none" strike="noStrike" kern="0" cap="none" spc="0" normalizeH="0" baseline="0" noProof="0" dirty="0" smtClean="0">
              <a:ln>
                <a:noFill/>
              </a:ln>
              <a:solidFill>
                <a:srgbClr val="FFFAE3"/>
              </a:solidFill>
              <a:effectLst/>
              <a:uLnTx/>
              <a:uFillTx/>
              <a:latin typeface="微软雅黑"/>
              <a:ea typeface="微软雅黑"/>
            </a:endParaRPr>
          </a:p>
        </p:txBody>
      </p:sp>
      <p:cxnSp>
        <p:nvCxnSpPr>
          <p:cNvPr id="8" name="直接连接符 7">
            <a:extLst>
              <a:ext uri="{FF2B5EF4-FFF2-40B4-BE49-F238E27FC236}">
                <a16:creationId xmlns:a16="http://schemas.microsoft.com/office/drawing/2014/main" xmlns="" id="{579C7F37-8EF3-4FDD-8CBC-0487EDCE6952}"/>
              </a:ext>
            </a:extLst>
          </p:cNvPr>
          <p:cNvCxnSpPr>
            <a:cxnSpLocks/>
            <a:stCxn id="18" idx="2"/>
          </p:cNvCxnSpPr>
          <p:nvPr/>
        </p:nvCxnSpPr>
        <p:spPr>
          <a:xfrm>
            <a:off x="1509785" y="3735304"/>
            <a:ext cx="0" cy="837724"/>
          </a:xfrm>
          <a:prstGeom prst="line">
            <a:avLst/>
          </a:prstGeom>
          <a:noFill/>
          <a:ln w="9525" cap="flat" cmpd="sng" algn="ctr">
            <a:solidFill>
              <a:srgbClr val="591300"/>
            </a:solidFill>
            <a:prstDash val="solid"/>
            <a:miter lim="800000"/>
          </a:ln>
          <a:effectLst/>
        </p:spPr>
      </p:cxnSp>
      <p:sp>
        <p:nvSpPr>
          <p:cNvPr id="9" name="矩形: 圆角 35">
            <a:extLst>
              <a:ext uri="{FF2B5EF4-FFF2-40B4-BE49-F238E27FC236}">
                <a16:creationId xmlns:a16="http://schemas.microsoft.com/office/drawing/2014/main" xmlns="" id="{24CEABBE-1AA7-45BE-91F0-EF8E7DD57036}"/>
              </a:ext>
            </a:extLst>
          </p:cNvPr>
          <p:cNvSpPr/>
          <p:nvPr/>
        </p:nvSpPr>
        <p:spPr>
          <a:xfrm>
            <a:off x="2708433" y="4156121"/>
            <a:ext cx="5729511"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defTabSz="914400"/>
            <a:r>
              <a:rPr lang="zh-CN" altLang="en-US" sz="2000" b="1" kern="0" dirty="0">
                <a:solidFill>
                  <a:srgbClr val="FFFAE3"/>
                </a:solidFill>
                <a:latin typeface="微软雅黑" panose="020B0503020204020204" pitchFamily="34" charset="-122"/>
                <a:cs typeface="Times New Roman" panose="02020603050405020304" pitchFamily="18" charset="0"/>
              </a:rPr>
              <a:t>是中国特色社会主义政治经济学的最新成果</a:t>
            </a:r>
            <a:endParaRPr kumimoji="0" lang="zh-CN" altLang="en-US" sz="2000" b="1" i="0" u="none" strike="noStrike" kern="0" cap="none" spc="0" normalizeH="0" baseline="0" noProof="0" dirty="0" smtClean="0">
              <a:ln>
                <a:noFill/>
              </a:ln>
              <a:solidFill>
                <a:srgbClr val="FFFAE3"/>
              </a:solidFill>
              <a:effectLst/>
              <a:uLnTx/>
              <a:uFillTx/>
              <a:latin typeface="微软雅黑"/>
              <a:ea typeface="微软雅黑"/>
            </a:endParaRPr>
          </a:p>
        </p:txBody>
      </p:sp>
      <p:sp>
        <p:nvSpPr>
          <p:cNvPr id="10" name="矩形: 圆角 43">
            <a:extLst>
              <a:ext uri="{FF2B5EF4-FFF2-40B4-BE49-F238E27FC236}">
                <a16:creationId xmlns:a16="http://schemas.microsoft.com/office/drawing/2014/main" xmlns="" id="{69258E25-D8FB-4424-9690-AB310206D862}"/>
              </a:ext>
            </a:extLst>
          </p:cNvPr>
          <p:cNvSpPr>
            <a:spLocks noChangeAspect="1"/>
          </p:cNvSpPr>
          <p:nvPr/>
        </p:nvSpPr>
        <p:spPr>
          <a:xfrm>
            <a:off x="2397560" y="2172739"/>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1</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sp>
        <p:nvSpPr>
          <p:cNvPr id="11" name="矩形: 圆角 44">
            <a:extLst>
              <a:ext uri="{FF2B5EF4-FFF2-40B4-BE49-F238E27FC236}">
                <a16:creationId xmlns:a16="http://schemas.microsoft.com/office/drawing/2014/main" xmlns="" id="{C8847817-6C07-41AC-A48B-5223B1DC741C}"/>
              </a:ext>
            </a:extLst>
          </p:cNvPr>
          <p:cNvSpPr>
            <a:spLocks noChangeAspect="1"/>
          </p:cNvSpPr>
          <p:nvPr/>
        </p:nvSpPr>
        <p:spPr>
          <a:xfrm>
            <a:off x="2397560" y="3177304"/>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2</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sp>
        <p:nvSpPr>
          <p:cNvPr id="12" name="矩形: 圆角 45">
            <a:extLst>
              <a:ext uri="{FF2B5EF4-FFF2-40B4-BE49-F238E27FC236}">
                <a16:creationId xmlns:a16="http://schemas.microsoft.com/office/drawing/2014/main" xmlns="" id="{5727BA1B-F178-4753-9230-D6839D5C966E}"/>
              </a:ext>
            </a:extLst>
          </p:cNvPr>
          <p:cNvSpPr>
            <a:spLocks noChangeAspect="1"/>
          </p:cNvSpPr>
          <p:nvPr/>
        </p:nvSpPr>
        <p:spPr>
          <a:xfrm>
            <a:off x="2397560" y="4246121"/>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3</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cxnSp>
        <p:nvCxnSpPr>
          <p:cNvPr id="13" name="直接连接符 12">
            <a:extLst>
              <a:ext uri="{FF2B5EF4-FFF2-40B4-BE49-F238E27FC236}">
                <a16:creationId xmlns:a16="http://schemas.microsoft.com/office/drawing/2014/main" xmlns="" id="{A3C5B5D3-9FE6-4643-B2BB-351B859A23F7}"/>
              </a:ext>
            </a:extLst>
          </p:cNvPr>
          <p:cNvCxnSpPr>
            <a:cxnSpLocks/>
            <a:stCxn id="21" idx="2"/>
          </p:cNvCxnSpPr>
          <p:nvPr/>
        </p:nvCxnSpPr>
        <p:spPr>
          <a:xfrm>
            <a:off x="1525361" y="4787189"/>
            <a:ext cx="0" cy="1052238"/>
          </a:xfrm>
          <a:prstGeom prst="line">
            <a:avLst/>
          </a:prstGeom>
          <a:noFill/>
          <a:ln w="9525" cap="flat" cmpd="sng" algn="ctr">
            <a:solidFill>
              <a:srgbClr val="591300"/>
            </a:solidFill>
            <a:prstDash val="solid"/>
            <a:miter lim="800000"/>
          </a:ln>
          <a:effectLst/>
        </p:spPr>
      </p:cxnSp>
      <p:grpSp>
        <p:nvGrpSpPr>
          <p:cNvPr id="14" name="组合 13">
            <a:extLst>
              <a:ext uri="{FF2B5EF4-FFF2-40B4-BE49-F238E27FC236}">
                <a16:creationId xmlns:a16="http://schemas.microsoft.com/office/drawing/2014/main" xmlns="" id="{E88F69F4-FF78-451B-9920-39DFD8B06CB8}"/>
              </a:ext>
            </a:extLst>
          </p:cNvPr>
          <p:cNvGrpSpPr/>
          <p:nvPr/>
        </p:nvGrpSpPr>
        <p:grpSpPr>
          <a:xfrm>
            <a:off x="1149785" y="2028739"/>
            <a:ext cx="720000" cy="720000"/>
            <a:chOff x="2052609" y="1752600"/>
            <a:chExt cx="720000" cy="720000"/>
          </a:xfrm>
        </p:grpSpPr>
        <p:sp>
          <p:nvSpPr>
            <p:cNvPr id="15" name="矩形: 圆角 2">
              <a:extLst>
                <a:ext uri="{FF2B5EF4-FFF2-40B4-BE49-F238E27FC236}">
                  <a16:creationId xmlns:a16="http://schemas.microsoft.com/office/drawing/2014/main" xmlns="" id="{16899DDF-2000-40C1-93EB-5C7618DD8F7D}"/>
                </a:ext>
              </a:extLst>
            </p:cNvPr>
            <p:cNvSpPr>
              <a:spLocks noChangeAspect="1"/>
            </p:cNvSpPr>
            <p:nvPr/>
          </p:nvSpPr>
          <p:spPr>
            <a:xfrm>
              <a:off x="2052609" y="1752600"/>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6" name="Freeform 5">
              <a:extLst>
                <a:ext uri="{FF2B5EF4-FFF2-40B4-BE49-F238E27FC236}">
                  <a16:creationId xmlns:a16="http://schemas.microsoft.com/office/drawing/2014/main" xmlns=""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grpSp>
        <p:nvGrpSpPr>
          <p:cNvPr id="17" name="组合 16">
            <a:extLst>
              <a:ext uri="{FF2B5EF4-FFF2-40B4-BE49-F238E27FC236}">
                <a16:creationId xmlns:a16="http://schemas.microsoft.com/office/drawing/2014/main" xmlns="" id="{53F17058-5EA8-408E-9F10-EC588C51E043}"/>
              </a:ext>
            </a:extLst>
          </p:cNvPr>
          <p:cNvGrpSpPr/>
          <p:nvPr/>
        </p:nvGrpSpPr>
        <p:grpSpPr>
          <a:xfrm>
            <a:off x="1149785" y="3015304"/>
            <a:ext cx="720000" cy="720000"/>
            <a:chOff x="2052609" y="3310324"/>
            <a:chExt cx="720000" cy="720000"/>
          </a:xfrm>
        </p:grpSpPr>
        <p:sp>
          <p:nvSpPr>
            <p:cNvPr id="18" name="矩形: 圆角 23">
              <a:extLst>
                <a:ext uri="{FF2B5EF4-FFF2-40B4-BE49-F238E27FC236}">
                  <a16:creationId xmlns:a16="http://schemas.microsoft.com/office/drawing/2014/main" xmlns="" id="{E019ED39-2362-4689-ABFD-A92C14D58178}"/>
                </a:ext>
              </a:extLst>
            </p:cNvPr>
            <p:cNvSpPr>
              <a:spLocks noChangeAspect="1"/>
            </p:cNvSpPr>
            <p:nvPr/>
          </p:nvSpPr>
          <p:spPr>
            <a:xfrm>
              <a:off x="2052609" y="3310324"/>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9" name="Freeform 5">
              <a:extLst>
                <a:ext uri="{FF2B5EF4-FFF2-40B4-BE49-F238E27FC236}">
                  <a16:creationId xmlns:a16="http://schemas.microsoft.com/office/drawing/2014/main" xmlns="" id="{65D02FB4-AE32-4E1F-8A7B-EF38F4981DB3}"/>
                </a:ext>
              </a:extLst>
            </p:cNvPr>
            <p:cNvSpPr>
              <a:spLocks noChangeAspect="1"/>
            </p:cNvSpPr>
            <p:nvPr/>
          </p:nvSpPr>
          <p:spPr bwMode="auto">
            <a:xfrm>
              <a:off x="2216189" y="3475485"/>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grpSp>
        <p:nvGrpSpPr>
          <p:cNvPr id="20" name="组合 19">
            <a:extLst>
              <a:ext uri="{FF2B5EF4-FFF2-40B4-BE49-F238E27FC236}">
                <a16:creationId xmlns:a16="http://schemas.microsoft.com/office/drawing/2014/main" xmlns="" id="{2CF99CCC-F190-4E90-834E-FC6D50EE63BE}"/>
              </a:ext>
            </a:extLst>
          </p:cNvPr>
          <p:cNvGrpSpPr/>
          <p:nvPr/>
        </p:nvGrpSpPr>
        <p:grpSpPr>
          <a:xfrm>
            <a:off x="1165361" y="4067189"/>
            <a:ext cx="720000" cy="720000"/>
            <a:chOff x="2052609" y="4868048"/>
            <a:chExt cx="720000" cy="720000"/>
          </a:xfrm>
        </p:grpSpPr>
        <p:sp>
          <p:nvSpPr>
            <p:cNvPr id="21" name="矩形: 圆角 29">
              <a:extLst>
                <a:ext uri="{FF2B5EF4-FFF2-40B4-BE49-F238E27FC236}">
                  <a16:creationId xmlns:a16="http://schemas.microsoft.com/office/drawing/2014/main" xmlns="" id="{B95A3EF1-96EB-46ED-9C18-2F431ABC82E3}"/>
                </a:ext>
              </a:extLst>
            </p:cNvPr>
            <p:cNvSpPr>
              <a:spLocks noChangeAspect="1"/>
            </p:cNvSpPr>
            <p:nvPr/>
          </p:nvSpPr>
          <p:spPr>
            <a:xfrm>
              <a:off x="2052609" y="4868048"/>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22" name="Freeform 5">
              <a:extLst>
                <a:ext uri="{FF2B5EF4-FFF2-40B4-BE49-F238E27FC236}">
                  <a16:creationId xmlns:a16="http://schemas.microsoft.com/office/drawing/2014/main" xmlns="" id="{A23BFD0B-B1E1-4972-87CC-B631711B98A0}"/>
                </a:ext>
              </a:extLst>
            </p:cNvPr>
            <p:cNvSpPr>
              <a:spLocks noChangeAspect="1"/>
            </p:cNvSpPr>
            <p:nvPr/>
          </p:nvSpPr>
          <p:spPr bwMode="auto">
            <a:xfrm>
              <a:off x="2216189" y="5030048"/>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sp>
        <p:nvSpPr>
          <p:cNvPr id="23" name="文本框 22">
            <a:extLst>
              <a:ext uri="{FF2B5EF4-FFF2-40B4-BE49-F238E27FC236}">
                <a16:creationId xmlns:a16="http://schemas.microsoft.com/office/drawing/2014/main" xmlns="" id="{8BABE546-D7D4-4745-A72E-D957CB556EB0}"/>
              </a:ext>
            </a:extLst>
          </p:cNvPr>
          <p:cNvSpPr txBox="1"/>
          <p:nvPr/>
        </p:nvSpPr>
        <p:spPr>
          <a:xfrm>
            <a:off x="1438634" y="1383574"/>
            <a:ext cx="9673062" cy="430887"/>
          </a:xfrm>
          <a:prstGeom prst="rect">
            <a:avLst/>
          </a:prstGeom>
          <a:noFill/>
        </p:spPr>
        <p:txBody>
          <a:bodyPr wrap="square" rtlCol="0">
            <a:spAutoFit/>
          </a:bodyPr>
          <a:lstStyle/>
          <a:p>
            <a:pPr defTabSz="914400"/>
            <a:r>
              <a:rPr lang="zh-CN" altLang="en-US" sz="2200" b="1" dirty="0">
                <a:solidFill>
                  <a:srgbClr val="FF0000"/>
                </a:solidFill>
                <a:latin typeface="微软雅黑"/>
              </a:rPr>
              <a:t>科学的理论指引伟大的实践。习近平新时代中国特色社会主义经济思想</a:t>
            </a:r>
          </a:p>
        </p:txBody>
      </p:sp>
      <p:sp>
        <p:nvSpPr>
          <p:cNvPr id="24" name="矩形: 圆角 35">
            <a:extLst>
              <a:ext uri="{FF2B5EF4-FFF2-40B4-BE49-F238E27FC236}">
                <a16:creationId xmlns:a16="http://schemas.microsoft.com/office/drawing/2014/main" xmlns="" id="{24CEABBE-1AA7-45BE-91F0-EF8E7DD57036}"/>
              </a:ext>
            </a:extLst>
          </p:cNvPr>
          <p:cNvSpPr/>
          <p:nvPr/>
        </p:nvSpPr>
        <p:spPr>
          <a:xfrm>
            <a:off x="2708433" y="5208359"/>
            <a:ext cx="5729511"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defTabSz="914400"/>
            <a:r>
              <a:rPr lang="zh-CN" altLang="en-US" sz="2000" b="1" kern="0" dirty="0">
                <a:solidFill>
                  <a:srgbClr val="FFFAE3"/>
                </a:solidFill>
                <a:latin typeface="微软雅黑" panose="020B0503020204020204" pitchFamily="34" charset="-122"/>
                <a:cs typeface="Times New Roman" panose="02020603050405020304" pitchFamily="18" charset="0"/>
              </a:rPr>
              <a:t>是党和国家十分宝贵的精神财富</a:t>
            </a:r>
            <a:endParaRPr kumimoji="0" lang="zh-CN" altLang="en-US" sz="2000" b="1" i="0" u="none" strike="noStrike" kern="0" cap="none" spc="0" normalizeH="0" baseline="0" noProof="0" dirty="0" smtClean="0">
              <a:ln>
                <a:noFill/>
              </a:ln>
              <a:solidFill>
                <a:srgbClr val="FFFAE3"/>
              </a:solidFill>
              <a:effectLst/>
              <a:uLnTx/>
              <a:uFillTx/>
              <a:latin typeface="微软雅黑"/>
              <a:ea typeface="微软雅黑"/>
            </a:endParaRPr>
          </a:p>
        </p:txBody>
      </p:sp>
      <p:sp>
        <p:nvSpPr>
          <p:cNvPr id="25" name="矩形: 圆角 45">
            <a:extLst>
              <a:ext uri="{FF2B5EF4-FFF2-40B4-BE49-F238E27FC236}">
                <a16:creationId xmlns:a16="http://schemas.microsoft.com/office/drawing/2014/main" xmlns="" id="{5727BA1B-F178-4753-9230-D6839D5C966E}"/>
              </a:ext>
            </a:extLst>
          </p:cNvPr>
          <p:cNvSpPr>
            <a:spLocks noChangeAspect="1"/>
          </p:cNvSpPr>
          <p:nvPr/>
        </p:nvSpPr>
        <p:spPr>
          <a:xfrm>
            <a:off x="2397560" y="5298359"/>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4</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grpSp>
        <p:nvGrpSpPr>
          <p:cNvPr id="26" name="组合 25">
            <a:extLst>
              <a:ext uri="{FF2B5EF4-FFF2-40B4-BE49-F238E27FC236}">
                <a16:creationId xmlns:a16="http://schemas.microsoft.com/office/drawing/2014/main" xmlns="" id="{2CF99CCC-F190-4E90-834E-FC6D50EE63BE}"/>
              </a:ext>
            </a:extLst>
          </p:cNvPr>
          <p:cNvGrpSpPr/>
          <p:nvPr/>
        </p:nvGrpSpPr>
        <p:grpSpPr>
          <a:xfrm>
            <a:off x="1165361" y="5119427"/>
            <a:ext cx="720000" cy="720000"/>
            <a:chOff x="2052609" y="4868048"/>
            <a:chExt cx="720000" cy="720000"/>
          </a:xfrm>
        </p:grpSpPr>
        <p:sp>
          <p:nvSpPr>
            <p:cNvPr id="27" name="矩形: 圆角 29">
              <a:extLst>
                <a:ext uri="{FF2B5EF4-FFF2-40B4-BE49-F238E27FC236}">
                  <a16:creationId xmlns:a16="http://schemas.microsoft.com/office/drawing/2014/main" xmlns="" id="{B95A3EF1-96EB-46ED-9C18-2F431ABC82E3}"/>
                </a:ext>
              </a:extLst>
            </p:cNvPr>
            <p:cNvSpPr>
              <a:spLocks noChangeAspect="1"/>
            </p:cNvSpPr>
            <p:nvPr/>
          </p:nvSpPr>
          <p:spPr>
            <a:xfrm>
              <a:off x="2052609" y="4868048"/>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28" name="Freeform 5">
              <a:extLst>
                <a:ext uri="{FF2B5EF4-FFF2-40B4-BE49-F238E27FC236}">
                  <a16:creationId xmlns:a16="http://schemas.microsoft.com/office/drawing/2014/main" xmlns="" id="{A23BFD0B-B1E1-4972-87CC-B631711B98A0}"/>
                </a:ext>
              </a:extLst>
            </p:cNvPr>
            <p:cNvSpPr>
              <a:spLocks noChangeAspect="1"/>
            </p:cNvSpPr>
            <p:nvPr/>
          </p:nvSpPr>
          <p:spPr bwMode="auto">
            <a:xfrm>
              <a:off x="2216189" y="5030048"/>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spTree>
    <p:extLst>
      <p:ext uri="{BB962C8B-B14F-4D97-AF65-F5344CB8AC3E}">
        <p14:creationId xmlns:p14="http://schemas.microsoft.com/office/powerpoint/2010/main" val="1994786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4500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0-#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decel="45000" fill="hold" nodeType="withEffect">
                                  <p:stCondLst>
                                    <p:cond delay="1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0-#ppt_w/2"/>
                                          </p:val>
                                        </p:tav>
                                        <p:tav tm="100000">
                                          <p:val>
                                            <p:strVal val="#ppt_x"/>
                                          </p:val>
                                        </p:tav>
                                      </p:tavLst>
                                    </p:anim>
                                    <p:anim calcmode="lin" valueType="num">
                                      <p:cBhvr additive="base">
                                        <p:cTn id="18" dur="10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decel="45000" fill="hold" nodeType="withEffect">
                                  <p:stCondLst>
                                    <p:cond delay="3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0" fill="hold"/>
                                        <p:tgtEl>
                                          <p:spTgt spid="20"/>
                                        </p:tgtEl>
                                        <p:attrNameLst>
                                          <p:attrName>ppt_x</p:attrName>
                                        </p:attrNameLst>
                                      </p:cBhvr>
                                      <p:tavLst>
                                        <p:tav tm="0">
                                          <p:val>
                                            <p:strVal val="0-#ppt_w/2"/>
                                          </p:val>
                                        </p:tav>
                                        <p:tav tm="100000">
                                          <p:val>
                                            <p:strVal val="#ppt_x"/>
                                          </p:val>
                                        </p:tav>
                                      </p:tavLst>
                                    </p:anim>
                                    <p:anim calcmode="lin" valueType="num">
                                      <p:cBhvr additive="base">
                                        <p:cTn id="22" dur="10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decel="45000" fill="hold" nodeType="withEffect">
                                  <p:stCondLst>
                                    <p:cond delay="3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0-#ppt_w/2"/>
                                          </p:val>
                                        </p:tav>
                                        <p:tav tm="100000">
                                          <p:val>
                                            <p:strVal val="#ppt_x"/>
                                          </p:val>
                                        </p:tav>
                                      </p:tavLst>
                                    </p:anim>
                                    <p:anim calcmode="lin" valueType="num">
                                      <p:cBhvr additive="base">
                                        <p:cTn id="26" dur="10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22" presetClass="entr" presetSubtype="1"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par>
                                <p:cTn id="31" presetID="22" presetClass="entr" presetSubtype="1"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par>
                                <p:cTn id="34" presetID="22" presetClass="entr" presetSubtype="1"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par>
                          <p:cTn id="37" fill="hold">
                            <p:stCondLst>
                              <p:cond delay="2800"/>
                            </p:stCondLst>
                            <p:childTnLst>
                              <p:par>
                                <p:cTn id="38" presetID="5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Effect transition="in" filter="fade">
                                      <p:cBhvr>
                                        <p:cTn id="42" dur="1000"/>
                                        <p:tgtEl>
                                          <p:spTgt spid="1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1000" fill="hold"/>
                                        <p:tgtEl>
                                          <p:spTgt spid="11"/>
                                        </p:tgtEl>
                                        <p:attrNameLst>
                                          <p:attrName>ppt_w</p:attrName>
                                        </p:attrNameLst>
                                      </p:cBhvr>
                                      <p:tavLst>
                                        <p:tav tm="0">
                                          <p:val>
                                            <p:fltVal val="0"/>
                                          </p:val>
                                        </p:tav>
                                        <p:tav tm="100000">
                                          <p:val>
                                            <p:strVal val="#ppt_w"/>
                                          </p:val>
                                        </p:tav>
                                      </p:tavLst>
                                    </p:anim>
                                    <p:anim calcmode="lin" valueType="num">
                                      <p:cBhvr>
                                        <p:cTn id="46" dur="1000" fill="hold"/>
                                        <p:tgtEl>
                                          <p:spTgt spid="11"/>
                                        </p:tgtEl>
                                        <p:attrNameLst>
                                          <p:attrName>ppt_h</p:attrName>
                                        </p:attrNameLst>
                                      </p:cBhvr>
                                      <p:tavLst>
                                        <p:tav tm="0">
                                          <p:val>
                                            <p:fltVal val="0"/>
                                          </p:val>
                                        </p:tav>
                                        <p:tav tm="100000">
                                          <p:val>
                                            <p:strVal val="#ppt_h"/>
                                          </p:val>
                                        </p:tav>
                                      </p:tavLst>
                                    </p:anim>
                                    <p:animEffect transition="in" filter="fade">
                                      <p:cBhvr>
                                        <p:cTn id="47" dur="1000"/>
                                        <p:tgtEl>
                                          <p:spTgt spid="1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ppt_w</p:attrName>
                                        </p:attrNameLst>
                                      </p:cBhvr>
                                      <p:tavLst>
                                        <p:tav tm="0">
                                          <p:val>
                                            <p:fltVal val="0"/>
                                          </p:val>
                                        </p:tav>
                                        <p:tav tm="100000">
                                          <p:val>
                                            <p:strVal val="#ppt_w"/>
                                          </p:val>
                                        </p:tav>
                                      </p:tavLst>
                                    </p:anim>
                                    <p:anim calcmode="lin" valueType="num">
                                      <p:cBhvr>
                                        <p:cTn id="51" dur="1000" fill="hold"/>
                                        <p:tgtEl>
                                          <p:spTgt spid="12"/>
                                        </p:tgtEl>
                                        <p:attrNameLst>
                                          <p:attrName>ppt_h</p:attrName>
                                        </p:attrNameLst>
                                      </p:cBhvr>
                                      <p:tavLst>
                                        <p:tav tm="0">
                                          <p:val>
                                            <p:fltVal val="0"/>
                                          </p:val>
                                        </p:tav>
                                        <p:tav tm="100000">
                                          <p:val>
                                            <p:strVal val="#ppt_h"/>
                                          </p:val>
                                        </p:tav>
                                      </p:tavLst>
                                    </p:anim>
                                    <p:animEffect transition="in" filter="fade">
                                      <p:cBhvr>
                                        <p:cTn id="52" dur="1000"/>
                                        <p:tgtEl>
                                          <p:spTgt spid="1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Effect transition="in" filter="fade">
                                      <p:cBhvr>
                                        <p:cTn id="57" dur="1000"/>
                                        <p:tgtEl>
                                          <p:spTgt spid="2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1000"/>
                                        <p:tgtEl>
                                          <p:spTgt spid="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1000"/>
                                        <p:tgtEl>
                                          <p:spTgt spid="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1000"/>
                                        <p:tgtEl>
                                          <p:spTgt spid="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left)">
                                      <p:cBhvr>
                                        <p:cTn id="6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9" grpId="0" animBg="1"/>
      <p:bldP spid="10" grpId="0" animBg="1"/>
      <p:bldP spid="11" grpId="0" animBg="1"/>
      <p:bldP spid="12" grpId="0" animBg="1"/>
      <p:bldP spid="23" grpId="0"/>
      <p:bldP spid="24"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330947" y="1813462"/>
            <a:ext cx="6769175"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0494" y="1778119"/>
            <a:ext cx="1282587" cy="947637"/>
          </a:xfrm>
          <a:prstGeom prst="rect">
            <a:avLst/>
          </a:prstGeom>
        </p:spPr>
      </p:pic>
      <p:sp>
        <p:nvSpPr>
          <p:cNvPr id="4" name="文本框 3"/>
          <p:cNvSpPr txBox="1"/>
          <p:nvPr/>
        </p:nvSpPr>
        <p:spPr>
          <a:xfrm>
            <a:off x="4330566" y="2010339"/>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Light" panose="020B0502040204020203" pitchFamily="34" charset="-122"/>
                <a:ea typeface="微软雅黑 Light" panose="020B0502040204020203" pitchFamily="34" charset="-122"/>
              </a:rPr>
              <a:t>01</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5216146" y="1842815"/>
            <a:ext cx="5756654" cy="799706"/>
          </a:xfrm>
          <a:prstGeom prst="rect">
            <a:avLst/>
          </a:prstGeom>
          <a:noFill/>
        </p:spPr>
        <p:txBody>
          <a:bodyPr wrap="square" rtlCol="0">
            <a:spAutoFit/>
          </a:bodyPr>
          <a:lstStyle/>
          <a:p>
            <a:pPr algn="just" defTabSz="1219170">
              <a:lnSpc>
                <a:spcPct val="120000"/>
              </a:lnSpc>
            </a:pPr>
            <a:r>
              <a:rPr lang="zh-CN" altLang="en-US" sz="2000" dirty="0">
                <a:solidFill>
                  <a:srgbClr val="5F5F5F"/>
                </a:solidFill>
                <a:latin typeface="+mj-ea"/>
                <a:ea typeface="+mj-ea"/>
              </a:rPr>
              <a:t>我国经济实力再上新台阶，成为世界经济增长的主要动力源和稳定器；</a:t>
            </a:r>
          </a:p>
        </p:txBody>
      </p:sp>
      <p:sp>
        <p:nvSpPr>
          <p:cNvPr id="10" name="椭圆 9"/>
          <p:cNvSpPr/>
          <p:nvPr/>
        </p:nvSpPr>
        <p:spPr>
          <a:xfrm>
            <a:off x="1080664" y="2309958"/>
            <a:ext cx="2496277" cy="2496277"/>
          </a:xfrm>
          <a:prstGeom prst="ellipse">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sp>
        <p:nvSpPr>
          <p:cNvPr id="11" name="矩形 10"/>
          <p:cNvSpPr/>
          <p:nvPr/>
        </p:nvSpPr>
        <p:spPr>
          <a:xfrm>
            <a:off x="1045231" y="3060491"/>
            <a:ext cx="2567141" cy="995209"/>
          </a:xfrm>
          <a:prstGeom prst="rect">
            <a:avLst/>
          </a:prstGeom>
        </p:spPr>
        <p:txBody>
          <a:bodyPr wrap="square">
            <a:spAutoFit/>
          </a:bodyPr>
          <a:lstStyle/>
          <a:p>
            <a:pPr algn="ctr" defTabSz="1219170"/>
            <a:r>
              <a:rPr lang="zh-CN" altLang="en-US" sz="5867" b="1" dirty="0" smtClean="0">
                <a:solidFill>
                  <a:srgbClr val="FFFFFF"/>
                </a:solidFill>
                <a:latin typeface="+mj-ea"/>
                <a:ea typeface="+mj-ea"/>
              </a:rPr>
              <a:t>五年来</a:t>
            </a:r>
            <a:endParaRPr lang="zh-CN" altLang="en-US" sz="5867" b="1" dirty="0">
              <a:solidFill>
                <a:srgbClr val="FFFFFF"/>
              </a:solidFill>
              <a:latin typeface="+mj-ea"/>
              <a:ea typeface="+mj-ea"/>
            </a:endParaRPr>
          </a:p>
        </p:txBody>
      </p:sp>
      <p:sp>
        <p:nvSpPr>
          <p:cNvPr id="12" name="矩形 11"/>
          <p:cNvSpPr>
            <a:spLocks noChangeArrowheads="1"/>
          </p:cNvSpPr>
          <p:nvPr/>
        </p:nvSpPr>
        <p:spPr bwMode="auto">
          <a:xfrm>
            <a:off x="4330947" y="3165282"/>
            <a:ext cx="6769175"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0494" y="3129939"/>
            <a:ext cx="1282587" cy="947637"/>
          </a:xfrm>
          <a:prstGeom prst="rect">
            <a:avLst/>
          </a:prstGeom>
        </p:spPr>
      </p:pic>
      <p:sp>
        <p:nvSpPr>
          <p:cNvPr id="14" name="文本框 13"/>
          <p:cNvSpPr txBox="1"/>
          <p:nvPr/>
        </p:nvSpPr>
        <p:spPr>
          <a:xfrm>
            <a:off x="4330566" y="3362159"/>
            <a:ext cx="672075" cy="461665"/>
          </a:xfrm>
          <a:prstGeom prst="rect">
            <a:avLst/>
          </a:prstGeom>
          <a:noFill/>
        </p:spPr>
        <p:txBody>
          <a:bodyPr wrap="square" rtlCol="0">
            <a:spAutoFit/>
          </a:bodyPr>
          <a:lstStyle/>
          <a:p>
            <a:pPr defTabSz="1219170"/>
            <a:r>
              <a:rPr lang="en-US" altLang="zh-CN" sz="2400" b="1" dirty="0" smtClean="0">
                <a:solidFill>
                  <a:srgbClr val="FFFFFF"/>
                </a:solidFill>
                <a:latin typeface="微软雅黑 Light" panose="020B0502040204020203" pitchFamily="34" charset="-122"/>
                <a:ea typeface="微软雅黑 Light" panose="020B0502040204020203" pitchFamily="34" charset="-122"/>
              </a:rPr>
              <a:t>02</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5216146" y="3194635"/>
            <a:ext cx="5756654" cy="799706"/>
          </a:xfrm>
          <a:prstGeom prst="rect">
            <a:avLst/>
          </a:prstGeom>
          <a:noFill/>
        </p:spPr>
        <p:txBody>
          <a:bodyPr wrap="square" rtlCol="0">
            <a:spAutoFit/>
          </a:bodyPr>
          <a:lstStyle/>
          <a:p>
            <a:pPr algn="just" defTabSz="1219170">
              <a:lnSpc>
                <a:spcPct val="120000"/>
              </a:lnSpc>
            </a:pPr>
            <a:r>
              <a:rPr lang="zh-CN" altLang="en-US" sz="2000" dirty="0">
                <a:solidFill>
                  <a:srgbClr val="5F5F5F"/>
                </a:solidFill>
                <a:latin typeface="+mj-ea"/>
                <a:ea typeface="+mj-ea"/>
              </a:rPr>
              <a:t>经济结构出现重大变革，新动能对经济的支撑作用明显</a:t>
            </a:r>
            <a:r>
              <a:rPr lang="zh-CN" altLang="en-US" sz="2000" dirty="0" smtClean="0">
                <a:solidFill>
                  <a:srgbClr val="5F5F5F"/>
                </a:solidFill>
                <a:latin typeface="+mj-ea"/>
                <a:ea typeface="+mj-ea"/>
              </a:rPr>
              <a:t>增强；</a:t>
            </a:r>
            <a:endParaRPr lang="zh-CN" altLang="en-US" sz="2000" dirty="0">
              <a:solidFill>
                <a:srgbClr val="5F5F5F"/>
              </a:solidFill>
              <a:latin typeface="+mj-ea"/>
              <a:ea typeface="+mj-ea"/>
            </a:endParaRPr>
          </a:p>
        </p:txBody>
      </p:sp>
      <p:sp>
        <p:nvSpPr>
          <p:cNvPr id="16" name="矩形 15"/>
          <p:cNvSpPr>
            <a:spLocks noChangeArrowheads="1"/>
          </p:cNvSpPr>
          <p:nvPr/>
        </p:nvSpPr>
        <p:spPr bwMode="auto">
          <a:xfrm>
            <a:off x="4330947" y="4590729"/>
            <a:ext cx="6769175"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0494" y="4555386"/>
            <a:ext cx="1282587" cy="947637"/>
          </a:xfrm>
          <a:prstGeom prst="rect">
            <a:avLst/>
          </a:prstGeom>
        </p:spPr>
      </p:pic>
      <p:sp>
        <p:nvSpPr>
          <p:cNvPr id="18" name="文本框 17"/>
          <p:cNvSpPr txBox="1"/>
          <p:nvPr/>
        </p:nvSpPr>
        <p:spPr>
          <a:xfrm>
            <a:off x="4330566" y="4787606"/>
            <a:ext cx="672075" cy="461665"/>
          </a:xfrm>
          <a:prstGeom prst="rect">
            <a:avLst/>
          </a:prstGeom>
          <a:noFill/>
        </p:spPr>
        <p:txBody>
          <a:bodyPr wrap="square" rtlCol="0">
            <a:spAutoFit/>
          </a:bodyPr>
          <a:lstStyle/>
          <a:p>
            <a:pPr defTabSz="1219170"/>
            <a:r>
              <a:rPr lang="en-US" altLang="zh-CN" sz="2400" b="1" dirty="0" smtClean="0">
                <a:solidFill>
                  <a:srgbClr val="FFFFFF"/>
                </a:solidFill>
                <a:latin typeface="微软雅黑 Light" panose="020B0502040204020203" pitchFamily="34" charset="-122"/>
                <a:ea typeface="微软雅黑 Light" panose="020B0502040204020203" pitchFamily="34" charset="-122"/>
              </a:rPr>
              <a:t>03</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5216146" y="4620082"/>
            <a:ext cx="5756654" cy="799706"/>
          </a:xfrm>
          <a:prstGeom prst="rect">
            <a:avLst/>
          </a:prstGeom>
          <a:noFill/>
        </p:spPr>
        <p:txBody>
          <a:bodyPr wrap="square" rtlCol="0">
            <a:spAutoFit/>
          </a:bodyPr>
          <a:lstStyle/>
          <a:p>
            <a:pPr algn="just" defTabSz="1219170">
              <a:lnSpc>
                <a:spcPct val="120000"/>
              </a:lnSpc>
            </a:pPr>
            <a:r>
              <a:rPr lang="zh-CN" altLang="en-US" sz="2000" dirty="0">
                <a:solidFill>
                  <a:srgbClr val="5F5F5F"/>
                </a:solidFill>
                <a:latin typeface="+mj-ea"/>
                <a:ea typeface="+mj-ea"/>
              </a:rPr>
              <a:t>经济更具活力和韧性，一些关键性、基础性改革取得重大突破；</a:t>
            </a:r>
          </a:p>
        </p:txBody>
      </p:sp>
    </p:spTree>
    <p:extLst>
      <p:ext uri="{BB962C8B-B14F-4D97-AF65-F5344CB8AC3E}">
        <p14:creationId xmlns:p14="http://schemas.microsoft.com/office/powerpoint/2010/main" val="1487158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000"/>
                            </p:stCondLst>
                            <p:childTnLst>
                              <p:par>
                                <p:cTn id="50" presetID="14" presetClass="entr" presetSubtype="1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randombar(horizontal)">
                                      <p:cBhvr>
                                        <p:cTn id="52" dur="500"/>
                                        <p:tgtEl>
                                          <p:spTgt spid="15"/>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4500"/>
                            </p:stCondLst>
                            <p:childTnLst>
                              <p:par>
                                <p:cTn id="69" presetID="14" presetClass="entr" presetSubtype="1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randombar(horizontal)">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10" grpId="0" animBg="1"/>
      <p:bldP spid="11" grpId="0"/>
      <p:bldP spid="12" grpId="0" animBg="1"/>
      <p:bldP spid="14" grpId="0"/>
      <p:bldP spid="15" grpId="0"/>
      <p:bldP spid="16"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330947" y="1813462"/>
            <a:ext cx="6769175"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0494" y="1778119"/>
            <a:ext cx="1282587" cy="947637"/>
          </a:xfrm>
          <a:prstGeom prst="rect">
            <a:avLst/>
          </a:prstGeom>
        </p:spPr>
      </p:pic>
      <p:sp>
        <p:nvSpPr>
          <p:cNvPr id="4" name="文本框 3"/>
          <p:cNvSpPr txBox="1"/>
          <p:nvPr/>
        </p:nvSpPr>
        <p:spPr>
          <a:xfrm>
            <a:off x="4330566" y="2010339"/>
            <a:ext cx="672075" cy="461665"/>
          </a:xfrm>
          <a:prstGeom prst="rect">
            <a:avLst/>
          </a:prstGeom>
          <a:noFill/>
        </p:spPr>
        <p:txBody>
          <a:bodyPr wrap="square" rtlCol="0">
            <a:spAutoFit/>
          </a:bodyPr>
          <a:lstStyle/>
          <a:p>
            <a:pPr defTabSz="1219170"/>
            <a:r>
              <a:rPr lang="en-US" altLang="zh-CN" sz="2400" b="1" dirty="0" smtClean="0">
                <a:solidFill>
                  <a:srgbClr val="FFFFFF"/>
                </a:solidFill>
                <a:latin typeface="微软雅黑 Light" panose="020B0502040204020203" pitchFamily="34" charset="-122"/>
                <a:ea typeface="微软雅黑 Light" panose="020B0502040204020203" pitchFamily="34" charset="-122"/>
              </a:rPr>
              <a:t>04</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5216146" y="1842815"/>
            <a:ext cx="5756654" cy="799706"/>
          </a:xfrm>
          <a:prstGeom prst="rect">
            <a:avLst/>
          </a:prstGeom>
          <a:noFill/>
        </p:spPr>
        <p:txBody>
          <a:bodyPr wrap="square" rtlCol="0">
            <a:spAutoFit/>
          </a:bodyPr>
          <a:lstStyle/>
          <a:p>
            <a:pPr algn="just" defTabSz="1219170">
              <a:lnSpc>
                <a:spcPct val="120000"/>
              </a:lnSpc>
            </a:pPr>
            <a:r>
              <a:rPr lang="zh-CN" altLang="en-US" sz="2000" dirty="0">
                <a:solidFill>
                  <a:srgbClr val="5F5F5F"/>
                </a:solidFill>
                <a:latin typeface="+mj-ea"/>
                <a:ea typeface="+mj-ea"/>
              </a:rPr>
              <a:t>推动对外开放深入发展，对全球经济治理的话语权大幅度提升；</a:t>
            </a:r>
          </a:p>
        </p:txBody>
      </p:sp>
      <p:sp>
        <p:nvSpPr>
          <p:cNvPr id="10" name="椭圆 9"/>
          <p:cNvSpPr/>
          <p:nvPr/>
        </p:nvSpPr>
        <p:spPr>
          <a:xfrm>
            <a:off x="1080664" y="2309958"/>
            <a:ext cx="2496277" cy="2496277"/>
          </a:xfrm>
          <a:prstGeom prst="ellipse">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sp>
        <p:nvSpPr>
          <p:cNvPr id="11" name="矩形 10"/>
          <p:cNvSpPr/>
          <p:nvPr/>
        </p:nvSpPr>
        <p:spPr>
          <a:xfrm>
            <a:off x="1045231" y="3060491"/>
            <a:ext cx="2567141" cy="995209"/>
          </a:xfrm>
          <a:prstGeom prst="rect">
            <a:avLst/>
          </a:prstGeom>
        </p:spPr>
        <p:txBody>
          <a:bodyPr wrap="square">
            <a:spAutoFit/>
          </a:bodyPr>
          <a:lstStyle/>
          <a:p>
            <a:pPr algn="ctr" defTabSz="1219170"/>
            <a:r>
              <a:rPr lang="zh-CN" altLang="en-US" sz="5867" b="1" dirty="0" smtClean="0">
                <a:solidFill>
                  <a:srgbClr val="FFFFFF"/>
                </a:solidFill>
                <a:latin typeface="+mj-ea"/>
                <a:ea typeface="+mj-ea"/>
              </a:rPr>
              <a:t>五年来</a:t>
            </a:r>
            <a:endParaRPr lang="zh-CN" altLang="en-US" sz="5867" b="1" dirty="0">
              <a:solidFill>
                <a:srgbClr val="FFFFFF"/>
              </a:solidFill>
              <a:latin typeface="+mj-ea"/>
              <a:ea typeface="+mj-ea"/>
            </a:endParaRPr>
          </a:p>
        </p:txBody>
      </p:sp>
      <p:sp>
        <p:nvSpPr>
          <p:cNvPr id="12" name="矩形 11"/>
          <p:cNvSpPr>
            <a:spLocks noChangeArrowheads="1"/>
          </p:cNvSpPr>
          <p:nvPr/>
        </p:nvSpPr>
        <p:spPr bwMode="auto">
          <a:xfrm>
            <a:off x="4330947" y="3165282"/>
            <a:ext cx="6769175"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0494" y="3129939"/>
            <a:ext cx="1282587" cy="947637"/>
          </a:xfrm>
          <a:prstGeom prst="rect">
            <a:avLst/>
          </a:prstGeom>
        </p:spPr>
      </p:pic>
      <p:sp>
        <p:nvSpPr>
          <p:cNvPr id="14" name="文本框 13"/>
          <p:cNvSpPr txBox="1"/>
          <p:nvPr/>
        </p:nvSpPr>
        <p:spPr>
          <a:xfrm>
            <a:off x="4330566" y="3362159"/>
            <a:ext cx="672075" cy="461665"/>
          </a:xfrm>
          <a:prstGeom prst="rect">
            <a:avLst/>
          </a:prstGeom>
          <a:noFill/>
        </p:spPr>
        <p:txBody>
          <a:bodyPr wrap="square" rtlCol="0">
            <a:spAutoFit/>
          </a:bodyPr>
          <a:lstStyle/>
          <a:p>
            <a:pPr defTabSz="1219170"/>
            <a:r>
              <a:rPr lang="en-US" altLang="zh-CN" sz="2400" b="1" dirty="0" smtClean="0">
                <a:solidFill>
                  <a:srgbClr val="FFFFFF"/>
                </a:solidFill>
                <a:latin typeface="微软雅黑 Light" panose="020B0502040204020203" pitchFamily="34" charset="-122"/>
                <a:ea typeface="微软雅黑 Light" panose="020B0502040204020203" pitchFamily="34" charset="-122"/>
              </a:rPr>
              <a:t>05</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5216146" y="3194635"/>
            <a:ext cx="5756654" cy="799706"/>
          </a:xfrm>
          <a:prstGeom prst="rect">
            <a:avLst/>
          </a:prstGeom>
          <a:noFill/>
        </p:spPr>
        <p:txBody>
          <a:bodyPr wrap="square" rtlCol="0">
            <a:spAutoFit/>
          </a:bodyPr>
          <a:lstStyle/>
          <a:p>
            <a:pPr algn="just" defTabSz="1219170">
              <a:lnSpc>
                <a:spcPct val="120000"/>
              </a:lnSpc>
            </a:pPr>
            <a:r>
              <a:rPr lang="zh-CN" altLang="en-US" sz="2000" dirty="0">
                <a:solidFill>
                  <a:srgbClr val="5F5F5F"/>
                </a:solidFill>
                <a:latin typeface="+mj-ea"/>
                <a:ea typeface="+mj-ea"/>
              </a:rPr>
              <a:t>人民获得感、幸福感明显增强，形成世界上人口最多的中等收入群体；</a:t>
            </a:r>
          </a:p>
        </p:txBody>
      </p:sp>
      <p:sp>
        <p:nvSpPr>
          <p:cNvPr id="16" name="矩形 15"/>
          <p:cNvSpPr>
            <a:spLocks noChangeArrowheads="1"/>
          </p:cNvSpPr>
          <p:nvPr/>
        </p:nvSpPr>
        <p:spPr bwMode="auto">
          <a:xfrm>
            <a:off x="4330947" y="4590729"/>
            <a:ext cx="6769175"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0494" y="4555386"/>
            <a:ext cx="1282587" cy="947637"/>
          </a:xfrm>
          <a:prstGeom prst="rect">
            <a:avLst/>
          </a:prstGeom>
        </p:spPr>
      </p:pic>
      <p:sp>
        <p:nvSpPr>
          <p:cNvPr id="18" name="文本框 17"/>
          <p:cNvSpPr txBox="1"/>
          <p:nvPr/>
        </p:nvSpPr>
        <p:spPr>
          <a:xfrm>
            <a:off x="4330566" y="4787606"/>
            <a:ext cx="672075" cy="461665"/>
          </a:xfrm>
          <a:prstGeom prst="rect">
            <a:avLst/>
          </a:prstGeom>
          <a:noFill/>
        </p:spPr>
        <p:txBody>
          <a:bodyPr wrap="square" rtlCol="0">
            <a:spAutoFit/>
          </a:bodyPr>
          <a:lstStyle/>
          <a:p>
            <a:pPr defTabSz="1219170"/>
            <a:r>
              <a:rPr lang="en-US" altLang="zh-CN" sz="2400" b="1" dirty="0" smtClean="0">
                <a:solidFill>
                  <a:srgbClr val="FFFFFF"/>
                </a:solidFill>
                <a:latin typeface="微软雅黑 Light" panose="020B0502040204020203" pitchFamily="34" charset="-122"/>
                <a:ea typeface="微软雅黑 Light" panose="020B0502040204020203" pitchFamily="34" charset="-122"/>
              </a:rPr>
              <a:t>06</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5216146" y="4620082"/>
            <a:ext cx="5756654" cy="799706"/>
          </a:xfrm>
          <a:prstGeom prst="rect">
            <a:avLst/>
          </a:prstGeom>
          <a:noFill/>
        </p:spPr>
        <p:txBody>
          <a:bodyPr wrap="square" rtlCol="0">
            <a:spAutoFit/>
          </a:bodyPr>
          <a:lstStyle/>
          <a:p>
            <a:pPr algn="just" defTabSz="1219170">
              <a:lnSpc>
                <a:spcPct val="120000"/>
              </a:lnSpc>
            </a:pPr>
            <a:r>
              <a:rPr lang="zh-CN" altLang="en-US" sz="2000" dirty="0">
                <a:solidFill>
                  <a:srgbClr val="5F5F5F"/>
                </a:solidFill>
                <a:latin typeface="+mj-ea"/>
                <a:ea typeface="+mj-ea"/>
              </a:rPr>
              <a:t>生态环境状况明显好转，全党全国贯彻绿色发展理念的自觉性和主动性显著增强。</a:t>
            </a:r>
          </a:p>
        </p:txBody>
      </p:sp>
    </p:spTree>
    <p:extLst>
      <p:ext uri="{BB962C8B-B14F-4D97-AF65-F5344CB8AC3E}">
        <p14:creationId xmlns:p14="http://schemas.microsoft.com/office/powerpoint/2010/main" val="3715857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000"/>
                            </p:stCondLst>
                            <p:childTnLst>
                              <p:par>
                                <p:cTn id="50" presetID="14" presetClass="entr" presetSubtype="1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randombar(horizontal)">
                                      <p:cBhvr>
                                        <p:cTn id="52" dur="500"/>
                                        <p:tgtEl>
                                          <p:spTgt spid="15"/>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4500"/>
                            </p:stCondLst>
                            <p:childTnLst>
                              <p:par>
                                <p:cTn id="69" presetID="14" presetClass="entr" presetSubtype="1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randombar(horizontal)">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10" grpId="0" animBg="1"/>
      <p:bldP spid="11" grpId="0"/>
      <p:bldP spid="12" grpId="0" animBg="1"/>
      <p:bldP spid="14" grpId="0"/>
      <p:bldP spid="15" grpId="0"/>
      <p:bldP spid="16" grpId="0" animBg="1"/>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965" y="1397278"/>
            <a:ext cx="10026738" cy="367240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4213" y="1896813"/>
            <a:ext cx="7124599" cy="2673335"/>
          </a:xfrm>
          <a:prstGeom prst="rect">
            <a:avLst/>
          </a:prstGeom>
        </p:spPr>
      </p:pic>
      <p:pic>
        <p:nvPicPr>
          <p:cNvPr id="4" name="Picture 272" descr="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37870" y="2028210"/>
            <a:ext cx="1275721" cy="97474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338093" y="5109577"/>
            <a:ext cx="9889350" cy="700898"/>
          </a:xfrm>
          <a:prstGeom prst="rect">
            <a:avLst/>
          </a:prstGeom>
        </p:spPr>
        <p:txBody>
          <a:bodyPr wrap="square">
            <a:spAutoFit/>
          </a:bodyPr>
          <a:lstStyle/>
          <a:p>
            <a:pPr>
              <a:lnSpc>
                <a:spcPct val="130000"/>
              </a:lnSpc>
            </a:pPr>
            <a:r>
              <a:rPr lang="zh-CN" altLang="en-US" sz="1600" b="1" dirty="0">
                <a:solidFill>
                  <a:srgbClr val="FF0000"/>
                </a:solidFill>
              </a:rPr>
              <a:t>长期坚持、不断丰富发展习近平新时代中国特色社会主义经济思想，把中央经济工作会议精神落到实处，我们就一定能确保明年经济工作开好局、起好步，推动我国经济发展产生更深刻、更广泛的历史性变革。</a:t>
            </a:r>
          </a:p>
        </p:txBody>
      </p:sp>
    </p:spTree>
    <p:extLst>
      <p:ext uri="{BB962C8B-B14F-4D97-AF65-F5344CB8AC3E}">
        <p14:creationId xmlns:p14="http://schemas.microsoft.com/office/powerpoint/2010/main" val="3958024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63" presetClass="path" presetSubtype="0" accel="50000" fill="hold" nodeType="withEffect">
                                  <p:stCondLst>
                                    <p:cond delay="0"/>
                                  </p:stCondLst>
                                  <p:childTnLst>
                                    <p:animMotion origin="layout" path="M -0.39467 -0.01505 L -0.02461 -0.01505 " pathEditMode="relative" rAng="0" ptsTypes="AA">
                                      <p:cBhvr>
                                        <p:cTn id="17" dur="1000" fill="hold"/>
                                        <p:tgtEl>
                                          <p:spTgt spid="4"/>
                                        </p:tgtEl>
                                        <p:attrNameLst>
                                          <p:attrName>ppt_x</p:attrName>
                                          <p:attrName>ppt_y</p:attrName>
                                        </p:attrNameLst>
                                      </p:cBhvr>
                                      <p:rCtr x="18503" y="0"/>
                                    </p:animMotion>
                                  </p:childTnLst>
                                </p:cTn>
                              </p:par>
                            </p:childTnLst>
                          </p:cTn>
                        </p:par>
                        <p:par>
                          <p:cTn id="18" fill="hold">
                            <p:stCondLst>
                              <p:cond delay="1500"/>
                            </p:stCondLst>
                            <p:childTnLst>
                              <p:par>
                                <p:cTn id="19" presetID="10" presetClass="exit" presetSubtype="0" fill="hold" nodeType="afterEffect">
                                  <p:stCondLst>
                                    <p:cond delay="0"/>
                                  </p:stCondLst>
                                  <p:childTnLst>
                                    <p:animEffect transition="out" filter="fade">
                                      <p:cBhvr>
                                        <p:cTn id="20" dur="1000"/>
                                        <p:tgtEl>
                                          <p:spTgt spid="4"/>
                                        </p:tgtEl>
                                      </p:cBhvr>
                                    </p:animEffect>
                                    <p:set>
                                      <p:cBhvr>
                                        <p:cTn id="21" dur="1" fill="hold">
                                          <p:stCondLst>
                                            <p:cond delay="999"/>
                                          </p:stCondLst>
                                        </p:cTn>
                                        <p:tgtEl>
                                          <p:spTgt spid="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strips(downLeft)">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49418" y="1653790"/>
            <a:ext cx="673989" cy="476174"/>
          </a:xfrm>
          <a:prstGeom prst="rect">
            <a:avLst/>
          </a:prstGeom>
          <a:solidFill>
            <a:srgbClr val="E60000"/>
          </a:solidFill>
        </p:spPr>
        <p:txBody>
          <a:bodyPr wrap="none" rtlCol="0" anchor="ctr" anchorCtr="1">
            <a:noAutofit/>
          </a:bodyPr>
          <a:lstStyle/>
          <a:p>
            <a:r>
              <a:rPr lang="en-US" altLang="zh-CN" sz="2800" b="1" dirty="0" smtClean="0">
                <a:solidFill>
                  <a:schemeClr val="bg1"/>
                </a:solidFill>
                <a:latin typeface="+mj-ea"/>
                <a:ea typeface="+mj-ea"/>
              </a:rPr>
              <a:t>02</a:t>
            </a:r>
            <a:endParaRPr lang="zh-CN" altLang="en-US" sz="2800" b="1" dirty="0">
              <a:solidFill>
                <a:schemeClr val="bg1"/>
              </a:solidFill>
              <a:latin typeface="+mj-ea"/>
              <a:ea typeface="+mj-ea"/>
            </a:endParaRPr>
          </a:p>
        </p:txBody>
      </p:sp>
      <p:sp>
        <p:nvSpPr>
          <p:cNvPr id="7" name="矩形 6"/>
          <p:cNvSpPr/>
          <p:nvPr/>
        </p:nvSpPr>
        <p:spPr>
          <a:xfrm>
            <a:off x="5213459" y="1384045"/>
            <a:ext cx="3262432" cy="1015663"/>
          </a:xfrm>
          <a:prstGeom prst="rect">
            <a:avLst/>
          </a:prstGeom>
        </p:spPr>
        <p:txBody>
          <a:bodyPr wrap="none">
            <a:spAutoFit/>
          </a:bodyPr>
          <a:lstStyle/>
          <a:p>
            <a:pPr algn="ctr"/>
            <a:r>
              <a:rPr lang="zh-CN" altLang="en-US" sz="6000" b="1" dirty="0" smtClean="0">
                <a:gradFill>
                  <a:gsLst>
                    <a:gs pos="10000">
                      <a:srgbClr val="C00000"/>
                    </a:gs>
                    <a:gs pos="70000">
                      <a:srgbClr val="FF0000"/>
                    </a:gs>
                  </a:gsLst>
                  <a:lin ang="5400000" scaled="1"/>
                </a:gradFill>
                <a:latin typeface="+mj-ea"/>
                <a:ea typeface="+mj-ea"/>
                <a:cs typeface="+mn-ea"/>
                <a:sym typeface="Arial" panose="020B0604020202020204" pitchFamily="34" charset="0"/>
              </a:rPr>
              <a:t>第二章节</a:t>
            </a:r>
            <a:endParaRPr lang="en-US" altLang="zh-CN" sz="6000" b="1" dirty="0">
              <a:gradFill>
                <a:gsLst>
                  <a:gs pos="10000">
                    <a:srgbClr val="C00000"/>
                  </a:gs>
                  <a:gs pos="70000">
                    <a:srgbClr val="FF0000"/>
                  </a:gs>
                </a:gsLst>
                <a:lin ang="5400000" scaled="1"/>
              </a:gradFill>
              <a:latin typeface="+mj-ea"/>
              <a:ea typeface="+mj-ea"/>
              <a:cs typeface="+mn-ea"/>
              <a:sym typeface="Arial" panose="020B0604020202020204" pitchFamily="34" charset="0"/>
            </a:endParaRPr>
          </a:p>
        </p:txBody>
      </p:sp>
      <p:grpSp>
        <p:nvGrpSpPr>
          <p:cNvPr id="8" name="组合 7"/>
          <p:cNvGrpSpPr/>
          <p:nvPr/>
        </p:nvGrpSpPr>
        <p:grpSpPr>
          <a:xfrm>
            <a:off x="3458172" y="2440640"/>
            <a:ext cx="5798918" cy="1888292"/>
            <a:chOff x="4919239" y="1896632"/>
            <a:chExt cx="5798918" cy="1888292"/>
          </a:xfrm>
        </p:grpSpPr>
        <p:sp>
          <p:nvSpPr>
            <p:cNvPr id="9" name="矩形 8"/>
            <p:cNvSpPr/>
            <p:nvPr/>
          </p:nvSpPr>
          <p:spPr>
            <a:xfrm>
              <a:off x="4919239" y="2386295"/>
              <a:ext cx="5798918"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rgbClr val="E60000"/>
                  </a:solidFill>
                  <a:latin typeface="+mj-ea"/>
                  <a:ea typeface="+mj-ea"/>
                  <a:cs typeface="+mn-ea"/>
                  <a:sym typeface="+mn-lt"/>
                </a:rPr>
                <a:t>大力推动我国经济实现高质量发展</a:t>
              </a:r>
            </a:p>
          </p:txBody>
        </p:sp>
        <p:sp>
          <p:nvSpPr>
            <p:cNvPr id="10" name="矩形 9"/>
            <p:cNvSpPr/>
            <p:nvPr/>
          </p:nvSpPr>
          <p:spPr>
            <a:xfrm>
              <a:off x="4919240" y="1896632"/>
              <a:ext cx="5798917" cy="1888292"/>
            </a:xfrm>
            <a:prstGeom prst="rect">
              <a:avLst/>
            </a:prstGeom>
            <a:noFill/>
            <a:ln w="1651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Rectangle 4"/>
          <p:cNvSpPr txBox="1">
            <a:spLocks noChangeArrowheads="1"/>
          </p:cNvSpPr>
          <p:nvPr/>
        </p:nvSpPr>
        <p:spPr bwMode="auto">
          <a:xfrm>
            <a:off x="2892093" y="4335777"/>
            <a:ext cx="6008841" cy="58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lgn="r" defTabSz="914400" fontAlgn="base">
              <a:spcBef>
                <a:spcPct val="0"/>
              </a:spcBef>
              <a:spcAft>
                <a:spcPct val="0"/>
              </a:spcAft>
              <a:defRPr/>
            </a:pPr>
            <a:r>
              <a:rPr lang="zh-CN" altLang="en-US" sz="2400" b="0" kern="0" dirty="0" smtClean="0">
                <a:solidFill>
                  <a:srgbClr val="C00000">
                    <a:lumMod val="50000"/>
                  </a:srgbClr>
                </a:solidFill>
                <a:latin typeface="微软雅黑"/>
                <a:sym typeface="Arial" panose="020B0604020202020204" pitchFamily="34" charset="0"/>
              </a:rPr>
              <a:t>二论</a:t>
            </a:r>
            <a:r>
              <a:rPr lang="zh-CN" altLang="en-US" sz="2400" b="0" kern="0" dirty="0">
                <a:solidFill>
                  <a:srgbClr val="C00000">
                    <a:lumMod val="50000"/>
                  </a:srgbClr>
                </a:solidFill>
                <a:latin typeface="微软雅黑"/>
                <a:sym typeface="Arial" panose="020B0604020202020204" pitchFamily="34" charset="0"/>
              </a:rPr>
              <a:t>贯彻落实中央经济工作会议精神</a:t>
            </a:r>
            <a:endParaRPr kumimoji="0" lang="zh-CN" altLang="en-US" sz="24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Tree>
    <p:extLst>
      <p:ext uri="{BB962C8B-B14F-4D97-AF65-F5344CB8AC3E}">
        <p14:creationId xmlns:p14="http://schemas.microsoft.com/office/powerpoint/2010/main" val="1159223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900" decel="100000" fill="hold"/>
                                        <p:tgtEl>
                                          <p:spTgt spid="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099595" y="1445989"/>
            <a:ext cx="9977377" cy="1656026"/>
            <a:chOff x="4152022" y="1775637"/>
            <a:chExt cx="5485504" cy="1656026"/>
          </a:xfrm>
        </p:grpSpPr>
        <p:sp>
          <p:nvSpPr>
            <p:cNvPr id="3" name="矩形 2"/>
            <p:cNvSpPr/>
            <p:nvPr/>
          </p:nvSpPr>
          <p:spPr>
            <a:xfrm>
              <a:off x="4152022" y="1775637"/>
              <a:ext cx="5485504" cy="1656026"/>
            </a:xfrm>
            <a:prstGeom prst="rect">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a:spLocks/>
            </p:cNvSpPr>
            <p:nvPr/>
          </p:nvSpPr>
          <p:spPr>
            <a:xfrm>
              <a:off x="4228386" y="1993093"/>
              <a:ext cx="5348237" cy="74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fontAlgn="base">
                <a:lnSpc>
                  <a:spcPct val="100000"/>
                </a:lnSpc>
                <a:spcBef>
                  <a:spcPts val="0"/>
                </a:spcBef>
                <a:spcAft>
                  <a:spcPct val="0"/>
                </a:spcAft>
              </a:pPr>
              <a:r>
                <a:rPr lang="zh-CN" altLang="en-US" sz="4400" b="1" kern="0" dirty="0">
                  <a:solidFill>
                    <a:srgbClr val="FFFFFF"/>
                  </a:solidFill>
                  <a:latin typeface="Arial" panose="020B0604020202020204" pitchFamily="34" charset="0"/>
                  <a:sym typeface="Arial" panose="020B0604020202020204" pitchFamily="34" charset="0"/>
                </a:rPr>
                <a:t>量积累到一定阶段，必须转向质的提升</a:t>
              </a:r>
            </a:p>
          </p:txBody>
        </p:sp>
      </p:grpSp>
      <p:sp>
        <p:nvSpPr>
          <p:cNvPr id="5" name="矩形 4"/>
          <p:cNvSpPr/>
          <p:nvPr/>
        </p:nvSpPr>
        <p:spPr>
          <a:xfrm>
            <a:off x="2164466" y="2512712"/>
            <a:ext cx="7879080" cy="461665"/>
          </a:xfrm>
          <a:prstGeom prst="rect">
            <a:avLst/>
          </a:prstGeom>
        </p:spPr>
        <p:txBody>
          <a:bodyPr wrap="none">
            <a:spAutoFit/>
          </a:bodyPr>
          <a:lstStyle/>
          <a:p>
            <a:r>
              <a:rPr lang="zh-CN" altLang="en-US" sz="2400" dirty="0">
                <a:solidFill>
                  <a:schemeClr val="bg1"/>
                </a:solidFill>
              </a:rPr>
              <a:t>这是经济发展的规律使然，也合乎唯物辩证法的</a:t>
            </a:r>
            <a:r>
              <a:rPr lang="zh-CN" altLang="en-US" sz="2400" dirty="0" smtClean="0">
                <a:solidFill>
                  <a:schemeClr val="bg1"/>
                </a:solidFill>
              </a:rPr>
              <a:t>基本原理</a:t>
            </a:r>
            <a:endParaRPr lang="zh-CN" altLang="en-US" sz="2400" dirty="0">
              <a:solidFill>
                <a:schemeClr val="bg1"/>
              </a:solidFill>
            </a:endParaRPr>
          </a:p>
        </p:txBody>
      </p:sp>
      <p:sp>
        <p:nvSpPr>
          <p:cNvPr id="6" name="矩形 5">
            <a:extLst>
              <a:ext uri="{FF2B5EF4-FFF2-40B4-BE49-F238E27FC236}">
                <a16:creationId xmlns:a16="http://schemas.microsoft.com/office/drawing/2014/main" xmlns="" id="{DA5497DD-6AA0-44EB-8590-41CEEA44D906}"/>
              </a:ext>
            </a:extLst>
          </p:cNvPr>
          <p:cNvSpPr/>
          <p:nvPr/>
        </p:nvSpPr>
        <p:spPr>
          <a:xfrm>
            <a:off x="1099595" y="3319471"/>
            <a:ext cx="9977377" cy="2444721"/>
          </a:xfrm>
          <a:prstGeom prst="rect">
            <a:avLst/>
          </a:prstGeom>
          <a:noFill/>
          <a:ln w="1905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等线" panose="020F0502020204030204"/>
            </a:endParaRPr>
          </a:p>
        </p:txBody>
      </p:sp>
      <p:sp>
        <p:nvSpPr>
          <p:cNvPr id="7" name="文本框 6"/>
          <p:cNvSpPr txBox="1"/>
          <p:nvPr/>
        </p:nvSpPr>
        <p:spPr>
          <a:xfrm>
            <a:off x="1294833" y="3406290"/>
            <a:ext cx="9671365" cy="2259080"/>
          </a:xfrm>
          <a:prstGeom prst="rect">
            <a:avLst/>
          </a:prstGeom>
          <a:noFill/>
        </p:spPr>
        <p:txBody>
          <a:bodyPr wrap="square" rtlCol="0">
            <a:spAutoFit/>
          </a:bodyPr>
          <a:lstStyle/>
          <a:p>
            <a:pPr defTabSz="914400">
              <a:lnSpc>
                <a:spcPct val="160000"/>
              </a:lnSpc>
            </a:pPr>
            <a:r>
              <a:rPr lang="zh-CN" altLang="en-US" sz="2200" b="1" dirty="0">
                <a:solidFill>
                  <a:srgbClr val="E60000"/>
                </a:solidFill>
                <a:latin typeface="等线" panose="020F0502020204030204"/>
              </a:rPr>
              <a:t>“我国经济已由高速增长阶段转向高质量发展阶段”</a:t>
            </a:r>
            <a:r>
              <a:rPr lang="zh-CN" altLang="en-US" sz="2200" dirty="0">
                <a:solidFill>
                  <a:srgbClr val="003300"/>
                </a:solidFill>
                <a:latin typeface="等线" panose="020F0502020204030204"/>
              </a:rPr>
              <a:t>，这次中央经济工作会议把党的十九大报告作出的这一重大判断，进一步明确为新时代我国经济发展的基本特征，进而作出了推动高质量发展的重大部署，对于引领我国经济向高质量发展阶段迈进具有重大现实意义和深远历史意义。</a:t>
            </a:r>
            <a:endParaRPr lang="zh-CN" altLang="en-US" sz="2200" b="1" dirty="0">
              <a:solidFill>
                <a:srgbClr val="003300"/>
              </a:solidFill>
              <a:latin typeface="等线" panose="020F0502020204030204"/>
            </a:endParaRPr>
          </a:p>
        </p:txBody>
      </p:sp>
    </p:spTree>
    <p:extLst>
      <p:ext uri="{BB962C8B-B14F-4D97-AF65-F5344CB8AC3E}">
        <p14:creationId xmlns:p14="http://schemas.microsoft.com/office/powerpoint/2010/main" val="2400354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par>
                          <p:cTn id="19" fill="hold">
                            <p:stCondLst>
                              <p:cond delay="3000"/>
                            </p:stCondLst>
                            <p:childTnLst>
                              <p:par>
                                <p:cTn id="20" presetID="18" presetClass="entr" presetSubtype="1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p:nvPr/>
        </p:nvSpPr>
        <p:spPr>
          <a:xfrm>
            <a:off x="3328886" y="1588663"/>
            <a:ext cx="5827175" cy="769441"/>
          </a:xfrm>
          <a:prstGeom prst="rect">
            <a:avLst/>
          </a:prstGeom>
          <a:noFill/>
        </p:spPr>
        <p:txBody>
          <a:bodyPr vert="horz" wrap="square">
            <a:spAutoFit/>
            <a:scene3d>
              <a:camera prst="orthographicFront"/>
              <a:lightRig rig="contrasting" dir="t"/>
            </a:scene3d>
            <a:sp3d>
              <a:extrusionClr>
                <a:srgbClr val="CC0000"/>
              </a:extrusionClr>
            </a:sp3d>
          </a:bodyPr>
          <a:lstStyle/>
          <a:p>
            <a:pPr lvl="0" algn="ctr"/>
            <a:r>
              <a:rPr lang="zh-CN" altLang="en-US" sz="4400" b="1" kern="0" dirty="0">
                <a:solidFill>
                  <a:srgbClr val="C00000"/>
                </a:solidFill>
              </a:rPr>
              <a:t>高质量发展</a:t>
            </a:r>
            <a:endParaRPr lang="zh-CN" altLang="en-US" sz="4400" b="1" kern="0" dirty="0">
              <a:solidFill>
                <a:srgbClr val="C00000"/>
              </a:solidFill>
              <a:ea typeface="微软雅黑"/>
            </a:endParaRPr>
          </a:p>
        </p:txBody>
      </p:sp>
      <p:sp>
        <p:nvSpPr>
          <p:cNvPr id="3" name="圆角矩形 2"/>
          <p:cNvSpPr/>
          <p:nvPr/>
        </p:nvSpPr>
        <p:spPr>
          <a:xfrm>
            <a:off x="2881473" y="1593014"/>
            <a:ext cx="6783154" cy="765090"/>
          </a:xfrm>
          <a:prstGeom prst="roundRect">
            <a:avLst/>
          </a:prstGeom>
          <a:noFill/>
          <a:ln w="12700">
            <a:solidFill>
              <a:srgbClr val="9B23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zh-CN" altLang="en-US" sz="2160">
              <a:solidFill>
                <a:prstClr val="white"/>
              </a:solidFill>
              <a:latin typeface="华文新魏" panose="02010800040101010101" pitchFamily="2" charset="-122"/>
              <a:ea typeface="华文新魏" panose="02010800040101010101" pitchFamily="2" charset="-122"/>
            </a:endParaRPr>
          </a:p>
        </p:txBody>
      </p:sp>
      <p:sp>
        <p:nvSpPr>
          <p:cNvPr id="4" name="五角星 3"/>
          <p:cNvSpPr/>
          <p:nvPr/>
        </p:nvSpPr>
        <p:spPr>
          <a:xfrm>
            <a:off x="2707246" y="1782559"/>
            <a:ext cx="345638" cy="345638"/>
          </a:xfrm>
          <a:prstGeom prst="star5">
            <a:avLst>
              <a:gd name="adj" fmla="val 23884"/>
              <a:gd name="hf" fmla="val 105146"/>
              <a:gd name="vf" fmla="val 110557"/>
            </a:avLst>
          </a:prstGeom>
          <a:solidFill>
            <a:srgbClr val="9B232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zh-CN" altLang="en-US" sz="2160">
              <a:solidFill>
                <a:prstClr val="white"/>
              </a:solidFill>
              <a:latin typeface="华文新魏" panose="02010800040101010101" pitchFamily="2" charset="-122"/>
              <a:ea typeface="华文新魏" panose="02010800040101010101" pitchFamily="2" charset="-122"/>
            </a:endParaRPr>
          </a:p>
        </p:txBody>
      </p:sp>
      <p:sp>
        <p:nvSpPr>
          <p:cNvPr id="5" name="五角星 4"/>
          <p:cNvSpPr/>
          <p:nvPr/>
        </p:nvSpPr>
        <p:spPr>
          <a:xfrm>
            <a:off x="9491808" y="1791703"/>
            <a:ext cx="345638" cy="345638"/>
          </a:xfrm>
          <a:prstGeom prst="star5">
            <a:avLst>
              <a:gd name="adj" fmla="val 23884"/>
              <a:gd name="hf" fmla="val 105146"/>
              <a:gd name="vf" fmla="val 110557"/>
            </a:avLst>
          </a:prstGeom>
          <a:solidFill>
            <a:srgbClr val="9B232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zh-CN" altLang="en-US" sz="2160">
              <a:solidFill>
                <a:prstClr val="white"/>
              </a:solidFill>
              <a:latin typeface="华文新魏" panose="02010800040101010101" pitchFamily="2" charset="-122"/>
              <a:ea typeface="华文新魏" panose="02010800040101010101" pitchFamily="2" charset="-122"/>
            </a:endParaRPr>
          </a:p>
        </p:txBody>
      </p:sp>
      <p:grpSp>
        <p:nvGrpSpPr>
          <p:cNvPr id="6" name="组合 5"/>
          <p:cNvGrpSpPr/>
          <p:nvPr/>
        </p:nvGrpSpPr>
        <p:grpSpPr>
          <a:xfrm>
            <a:off x="1396667" y="2836833"/>
            <a:ext cx="9411540" cy="596065"/>
            <a:chOff x="-1836806" y="1800632"/>
            <a:chExt cx="7842951" cy="496721"/>
          </a:xfrm>
        </p:grpSpPr>
        <p:sp>
          <p:nvSpPr>
            <p:cNvPr id="7" name="圆角矩形 6"/>
            <p:cNvSpPr/>
            <p:nvPr/>
          </p:nvSpPr>
          <p:spPr>
            <a:xfrm>
              <a:off x="-1301435" y="1800632"/>
              <a:ext cx="7307580" cy="496721"/>
            </a:xfrm>
            <a:prstGeom prst="roundRect">
              <a:avLst>
                <a:gd name="adj" fmla="val 0"/>
              </a:avLst>
            </a:prstGeom>
            <a:solidFill>
              <a:schemeClr val="bg1">
                <a:alpha val="48000"/>
              </a:schemeClr>
            </a:solidFill>
            <a:ln w="12700">
              <a:solidFill>
                <a:schemeClr val="tx1">
                  <a:lumMod val="85000"/>
                  <a:lumOff val="15000"/>
                </a:schemeClr>
              </a:solidFill>
            </a:ln>
          </p:spPr>
          <p:style>
            <a:lnRef idx="2">
              <a:schemeClr val="accent6"/>
            </a:lnRef>
            <a:fillRef idx="1">
              <a:schemeClr val="lt1"/>
            </a:fillRef>
            <a:effectRef idx="0">
              <a:schemeClr val="accent6"/>
            </a:effectRef>
            <a:fontRef idx="minor">
              <a:schemeClr val="dk1"/>
            </a:fontRef>
          </p:style>
          <p:txBody>
            <a:bodyPr lIns="604800" rIns="216000" rtlCol="0" anchor="ctr"/>
            <a:lstStyle/>
            <a:p>
              <a:pPr>
                <a:lnSpc>
                  <a:spcPct val="120000"/>
                </a:lnSpc>
              </a:pPr>
              <a:r>
                <a:rPr lang="zh-CN" altLang="en-US" sz="25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能够很好满足人民日益增长的美好生活需要的发展</a:t>
              </a:r>
              <a:endParaRPr lang="zh-CN" altLang="zh-CN" sz="25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五边形 7"/>
            <p:cNvSpPr/>
            <p:nvPr/>
          </p:nvSpPr>
          <p:spPr>
            <a:xfrm>
              <a:off x="-1836806" y="1800632"/>
              <a:ext cx="885891" cy="496721"/>
            </a:xfrm>
            <a:prstGeom prst="homePlate">
              <a:avLst/>
            </a:prstGeom>
            <a:solidFill>
              <a:srgbClr val="E60000"/>
            </a:solid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r>
                <a:rPr lang="zh-CN" altLang="en-US" sz="2880" b="1" dirty="0" smtClean="0">
                  <a:solidFill>
                    <a:schemeClr val="bg1">
                      <a:lumMod val="95000"/>
                    </a:schemeClr>
                  </a:solidFill>
                  <a:latin typeface="微软雅黑" panose="020B0503020204020204" pitchFamily="34" charset="-122"/>
                  <a:ea typeface="微软雅黑" panose="020B0503020204020204" pitchFamily="34" charset="-122"/>
                </a:rPr>
                <a:t>是</a:t>
              </a:r>
              <a:endParaRPr lang="zh-CN" altLang="en-US" sz="288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396667" y="3867057"/>
            <a:ext cx="9411540" cy="596065"/>
            <a:chOff x="-1836806" y="1800632"/>
            <a:chExt cx="7842951" cy="496721"/>
          </a:xfrm>
        </p:grpSpPr>
        <p:sp>
          <p:nvSpPr>
            <p:cNvPr id="16" name="圆角矩形 15"/>
            <p:cNvSpPr/>
            <p:nvPr/>
          </p:nvSpPr>
          <p:spPr>
            <a:xfrm>
              <a:off x="-1301435" y="1800632"/>
              <a:ext cx="7307580" cy="496721"/>
            </a:xfrm>
            <a:prstGeom prst="roundRect">
              <a:avLst>
                <a:gd name="adj" fmla="val 0"/>
              </a:avLst>
            </a:prstGeom>
            <a:solidFill>
              <a:schemeClr val="bg1">
                <a:alpha val="48000"/>
              </a:schemeClr>
            </a:solidFill>
            <a:ln w="12700">
              <a:solidFill>
                <a:schemeClr val="tx1">
                  <a:lumMod val="85000"/>
                  <a:lumOff val="15000"/>
                </a:schemeClr>
              </a:solidFill>
            </a:ln>
          </p:spPr>
          <p:style>
            <a:lnRef idx="2">
              <a:schemeClr val="accent6"/>
            </a:lnRef>
            <a:fillRef idx="1">
              <a:schemeClr val="lt1"/>
            </a:fillRef>
            <a:effectRef idx="0">
              <a:schemeClr val="accent6"/>
            </a:effectRef>
            <a:fontRef idx="minor">
              <a:schemeClr val="dk1"/>
            </a:fontRef>
          </p:style>
          <p:txBody>
            <a:bodyPr lIns="604800" rIns="216000" rtlCol="0" anchor="ctr"/>
            <a:lstStyle/>
            <a:p>
              <a:pPr>
                <a:lnSpc>
                  <a:spcPct val="120000"/>
                </a:lnSpc>
              </a:pPr>
              <a:r>
                <a:rPr lang="zh-CN" altLang="en-US" sz="25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体现新发展理念的发展</a:t>
              </a:r>
              <a:endParaRPr lang="zh-CN" altLang="zh-CN" sz="25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五边形 16"/>
            <p:cNvSpPr/>
            <p:nvPr/>
          </p:nvSpPr>
          <p:spPr>
            <a:xfrm>
              <a:off x="-1836806" y="1800632"/>
              <a:ext cx="885891" cy="496721"/>
            </a:xfrm>
            <a:prstGeom prst="homePlate">
              <a:avLst/>
            </a:prstGeom>
            <a:solidFill>
              <a:srgbClr val="E60000"/>
            </a:solid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r>
                <a:rPr lang="zh-CN" altLang="en-US" sz="2880" b="1" dirty="0" smtClean="0">
                  <a:solidFill>
                    <a:schemeClr val="bg1">
                      <a:lumMod val="95000"/>
                    </a:schemeClr>
                  </a:solidFill>
                  <a:latin typeface="微软雅黑" panose="020B0503020204020204" pitchFamily="34" charset="-122"/>
                  <a:ea typeface="微软雅黑" panose="020B0503020204020204" pitchFamily="34" charset="-122"/>
                </a:rPr>
                <a:t>是</a:t>
              </a:r>
              <a:endParaRPr lang="zh-CN" altLang="en-US" sz="288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396667" y="4924713"/>
            <a:ext cx="9411540" cy="596065"/>
            <a:chOff x="-1836806" y="1800632"/>
            <a:chExt cx="7842951" cy="496721"/>
          </a:xfrm>
        </p:grpSpPr>
        <p:sp>
          <p:nvSpPr>
            <p:cNvPr id="19" name="圆角矩形 18"/>
            <p:cNvSpPr/>
            <p:nvPr/>
          </p:nvSpPr>
          <p:spPr>
            <a:xfrm>
              <a:off x="-1301435" y="1800632"/>
              <a:ext cx="7307580" cy="496721"/>
            </a:xfrm>
            <a:prstGeom prst="roundRect">
              <a:avLst>
                <a:gd name="adj" fmla="val 0"/>
              </a:avLst>
            </a:prstGeom>
            <a:solidFill>
              <a:schemeClr val="bg1">
                <a:alpha val="48000"/>
              </a:schemeClr>
            </a:solidFill>
            <a:ln w="12700">
              <a:solidFill>
                <a:schemeClr val="tx1">
                  <a:lumMod val="85000"/>
                  <a:lumOff val="15000"/>
                </a:schemeClr>
              </a:solidFill>
            </a:ln>
          </p:spPr>
          <p:style>
            <a:lnRef idx="2">
              <a:schemeClr val="accent6"/>
            </a:lnRef>
            <a:fillRef idx="1">
              <a:schemeClr val="lt1"/>
            </a:fillRef>
            <a:effectRef idx="0">
              <a:schemeClr val="accent6"/>
            </a:effectRef>
            <a:fontRef idx="minor">
              <a:schemeClr val="dk1"/>
            </a:fontRef>
          </p:style>
          <p:txBody>
            <a:bodyPr lIns="604800" rIns="216000" rtlCol="0" anchor="ct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创新成为第一动力、协调成为内生特点、绿色成为普遍形态、开放成为必由之路、共享成为根本目的的发展。</a:t>
              </a:r>
              <a:endParaRPr lang="zh-CN" altLang="zh-CN"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五边形 19"/>
            <p:cNvSpPr/>
            <p:nvPr/>
          </p:nvSpPr>
          <p:spPr>
            <a:xfrm>
              <a:off x="-1836806" y="1800632"/>
              <a:ext cx="885891" cy="496721"/>
            </a:xfrm>
            <a:prstGeom prst="homePlate">
              <a:avLst/>
            </a:prstGeom>
            <a:solidFill>
              <a:srgbClr val="E60000"/>
            </a:solidFill>
            <a:ln>
              <a:solidFill>
                <a:srgbClr val="E6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r>
                <a:rPr lang="zh-CN" altLang="en-US" sz="2880" b="1" dirty="0" smtClean="0">
                  <a:solidFill>
                    <a:schemeClr val="bg1">
                      <a:lumMod val="95000"/>
                    </a:schemeClr>
                  </a:solidFill>
                  <a:latin typeface="微软雅黑" panose="020B0503020204020204" pitchFamily="34" charset="-122"/>
                  <a:ea typeface="微软雅黑" panose="020B0503020204020204" pitchFamily="34" charset="-122"/>
                </a:rPr>
                <a:t>是</a:t>
              </a:r>
              <a:endParaRPr lang="zh-CN" altLang="en-US" sz="2880" b="1" dirty="0">
                <a:solidFill>
                  <a:schemeClr val="bg1">
                    <a:lumMod val="9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015321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50"/>
                                        <p:tgtEl>
                                          <p:spTgt spid="5"/>
                                        </p:tgtEl>
                                      </p:cBhvr>
                                    </p:animEffect>
                                  </p:childTnLst>
                                </p:cTn>
                              </p:par>
                              <p:par>
                                <p:cTn id="11" presetID="56" presetClass="path" presetSubtype="0" accel="50000" decel="50000" fill="hold" grpId="1" nodeType="withEffect">
                                  <p:stCondLst>
                                    <p:cond delay="0"/>
                                  </p:stCondLst>
                                  <p:childTnLst>
                                    <p:animMotion origin="layout" path="M -0.03924 0.04223 L 1.66667E-6 -4.44444E-6 " pathEditMode="relative" rAng="0" ptsTypes="AA">
                                      <p:cBhvr>
                                        <p:cTn id="12" dur="250" fill="hold"/>
                                        <p:tgtEl>
                                          <p:spTgt spid="4"/>
                                        </p:tgtEl>
                                        <p:attrNameLst>
                                          <p:attrName>ppt_x</p:attrName>
                                          <p:attrName>ppt_y</p:attrName>
                                        </p:attrNameLst>
                                      </p:cBhvr>
                                      <p:rCtr x="1962" y="-2111"/>
                                    </p:animMotion>
                                  </p:childTnLst>
                                </p:cTn>
                              </p:par>
                              <p:par>
                                <p:cTn id="13" presetID="56" presetClass="path" presetSubtype="0" accel="50000" decel="50000" fill="hold" grpId="1" nodeType="withEffect">
                                  <p:stCondLst>
                                    <p:cond delay="0"/>
                                  </p:stCondLst>
                                  <p:childTnLst>
                                    <p:animMotion origin="layout" path="M 0.05069 0.04223 L 2.5E-6 -4.44444E-6 " pathEditMode="relative" rAng="0" ptsTypes="AA">
                                      <p:cBhvr>
                                        <p:cTn id="14" dur="250" fill="hold"/>
                                        <p:tgtEl>
                                          <p:spTgt spid="5"/>
                                        </p:tgtEl>
                                        <p:attrNameLst>
                                          <p:attrName>ppt_x</p:attrName>
                                          <p:attrName>ppt_y</p:attrName>
                                        </p:attrNameLst>
                                      </p:cBhvr>
                                      <p:rCtr x="-2535" y="-2111"/>
                                    </p:animMotion>
                                  </p:childTnLst>
                                </p:cTn>
                              </p:par>
                              <p:par>
                                <p:cTn id="15" presetID="8" presetClass="emph" presetSubtype="0" fill="hold" grpId="2" nodeType="withEffect">
                                  <p:stCondLst>
                                    <p:cond delay="0"/>
                                  </p:stCondLst>
                                  <p:childTnLst>
                                    <p:animRot by="21600000">
                                      <p:cBhvr>
                                        <p:cTn id="16" dur="300" fill="hold"/>
                                        <p:tgtEl>
                                          <p:spTgt spid="4"/>
                                        </p:tgtEl>
                                        <p:attrNameLst>
                                          <p:attrName>r</p:attrName>
                                        </p:attrNameLst>
                                      </p:cBhvr>
                                    </p:animRot>
                                  </p:childTnLst>
                                </p:cTn>
                              </p:par>
                              <p:par>
                                <p:cTn id="17" presetID="8" presetClass="emph" presetSubtype="0" fill="hold" grpId="2" nodeType="withEffect">
                                  <p:stCondLst>
                                    <p:cond delay="0"/>
                                  </p:stCondLst>
                                  <p:childTnLst>
                                    <p:animRot by="21600000">
                                      <p:cBhvr>
                                        <p:cTn id="18" dur="300" fill="hold"/>
                                        <p:tgtEl>
                                          <p:spTgt spid="5"/>
                                        </p:tgtEl>
                                        <p:attrNameLst>
                                          <p:attrName>r</p:attrName>
                                        </p:attrNameLst>
                                      </p:cBhvr>
                                    </p:animRot>
                                  </p:childTnLst>
                                </p:cTn>
                              </p:par>
                            </p:childTnLst>
                          </p:cTn>
                        </p:par>
                        <p:par>
                          <p:cTn id="19" fill="hold">
                            <p:stCondLst>
                              <p:cond delay="300"/>
                            </p:stCondLst>
                            <p:childTnLst>
                              <p:par>
                                <p:cTn id="20" presetID="16" presetClass="entr" presetSubtype="2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 grpId="1" animBg="1"/>
      <p:bldP spid="4" grpId="2" animBg="1"/>
      <p:bldP spid="5" grpId="0" animBg="1"/>
      <p:bldP spid="5" grpId="1" animBg="1"/>
      <p:bldP spid="5" grpId="2"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3416800" y="1865818"/>
            <a:ext cx="7764197" cy="770183"/>
            <a:chOff x="3390900" y="1795362"/>
            <a:chExt cx="7764197" cy="770183"/>
          </a:xfrm>
        </p:grpSpPr>
        <p:sp>
          <p:nvSpPr>
            <p:cNvPr id="3" name="矩形 2"/>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4" name="矩形 3"/>
            <p:cNvSpPr/>
            <p:nvPr/>
          </p:nvSpPr>
          <p:spPr>
            <a:xfrm>
              <a:off x="3840155" y="1929744"/>
              <a:ext cx="7314942" cy="461665"/>
            </a:xfrm>
            <a:prstGeom prst="rect">
              <a:avLst/>
            </a:prstGeom>
          </p:spPr>
          <p:txBody>
            <a:bodyPr wrap="square">
              <a:spAutoFit/>
            </a:bodyPr>
            <a:lstStyle/>
            <a:p>
              <a:pPr lvl="0" defTabSz="914400"/>
              <a:r>
                <a:rPr lang="zh-CN" altLang="en-US" sz="2400" kern="0" dirty="0" smtClean="0">
                  <a:solidFill>
                    <a:srgbClr val="591300"/>
                  </a:solidFill>
                  <a:cs typeface="+mn-ea"/>
                  <a:sym typeface="+mn-lt"/>
                </a:rPr>
                <a:t>是保持</a:t>
              </a:r>
              <a:r>
                <a:rPr lang="zh-CN" altLang="en-US" sz="2400" kern="0" dirty="0">
                  <a:solidFill>
                    <a:srgbClr val="591300"/>
                  </a:solidFill>
                  <a:cs typeface="+mn-ea"/>
                  <a:sym typeface="+mn-lt"/>
                </a:rPr>
                <a:t>经济持续健康发展的必然要求</a:t>
              </a:r>
              <a:endParaRPr kumimoji="0" lang="zh-CN" altLang="en-US" sz="2400" b="0" i="0" u="none" strike="noStrike" kern="0" cap="none" spc="0" normalizeH="0" baseline="0" noProof="0" dirty="0" smtClean="0">
                <a:ln>
                  <a:noFill/>
                </a:ln>
                <a:solidFill>
                  <a:srgbClr val="591300"/>
                </a:solidFill>
                <a:effectLst/>
                <a:uLnTx/>
                <a:uFillTx/>
                <a:cs typeface="+mn-ea"/>
                <a:sym typeface="+mn-lt"/>
              </a:endParaRPr>
            </a:p>
          </p:txBody>
        </p:sp>
        <p:sp>
          <p:nvSpPr>
            <p:cNvPr id="5" name="椭圆 4"/>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1</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6" name="组合 5"/>
          <p:cNvGrpSpPr/>
          <p:nvPr/>
        </p:nvGrpSpPr>
        <p:grpSpPr>
          <a:xfrm>
            <a:off x="1114121" y="1858389"/>
            <a:ext cx="2114550" cy="3408557"/>
            <a:chOff x="523875" y="3281731"/>
            <a:chExt cx="2114550" cy="2457704"/>
          </a:xfrm>
        </p:grpSpPr>
        <p:sp>
          <p:nvSpPr>
            <p:cNvPr id="7" name="矩形 6"/>
            <p:cNvSpPr/>
            <p:nvPr/>
          </p:nvSpPr>
          <p:spPr>
            <a:xfrm>
              <a:off x="523875" y="3281731"/>
              <a:ext cx="2114550" cy="245770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ea"/>
                <a:sym typeface="+mn-lt"/>
              </a:endParaRPr>
            </a:p>
          </p:txBody>
        </p:sp>
        <p:sp>
          <p:nvSpPr>
            <p:cNvPr id="8" name="矩形 7"/>
            <p:cNvSpPr/>
            <p:nvPr/>
          </p:nvSpPr>
          <p:spPr>
            <a:xfrm>
              <a:off x="613456" y="4525890"/>
              <a:ext cx="1935389" cy="1043020"/>
            </a:xfrm>
            <a:prstGeom prst="rect">
              <a:avLst/>
            </a:prstGeom>
          </p:spPr>
          <p:txBody>
            <a:bodyPr wrap="square">
              <a:spAutoFit/>
            </a:bodyPr>
            <a:lstStyle/>
            <a:p>
              <a:pPr lvl="0" algn="ctr" defTabSz="914400">
                <a:defRPr/>
              </a:pPr>
              <a:r>
                <a:rPr lang="zh-CN" altLang="en-US" sz="4400" b="1" kern="0" dirty="0">
                  <a:gradFill>
                    <a:gsLst>
                      <a:gs pos="24000">
                        <a:prstClr val="white"/>
                      </a:gs>
                      <a:gs pos="84000">
                        <a:srgbClr val="FFFF00"/>
                      </a:gs>
                    </a:gsLst>
                    <a:lin ang="5400000" scaled="1"/>
                  </a:gradFill>
                  <a:cs typeface="+mn-ea"/>
                  <a:sym typeface="+mn-lt"/>
                </a:rPr>
                <a:t>三个必然要求</a:t>
              </a:r>
              <a:endParaRPr kumimoji="0" lang="en-US" altLang="zh-CN" sz="44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sp>
          <p:nvSpPr>
            <p:cNvPr id="9" name="矩形 8"/>
            <p:cNvSpPr/>
            <p:nvPr/>
          </p:nvSpPr>
          <p:spPr>
            <a:xfrm>
              <a:off x="723361" y="3449104"/>
              <a:ext cx="1761476" cy="732333"/>
            </a:xfrm>
            <a:prstGeom prst="rect">
              <a:avLst/>
            </a:prstGeom>
          </p:spPr>
          <p:txBody>
            <a:bodyPr wrap="square">
              <a:spAutoFit/>
            </a:bodyPr>
            <a:lstStyle/>
            <a:p>
              <a:pPr lvl="0" algn="ctr" defTabSz="914400">
                <a:defRPr/>
              </a:pPr>
              <a:r>
                <a:rPr lang="zh-CN" altLang="en-US" sz="3000" kern="0" dirty="0">
                  <a:gradFill>
                    <a:gsLst>
                      <a:gs pos="24000">
                        <a:prstClr val="white"/>
                      </a:gs>
                      <a:gs pos="84000">
                        <a:srgbClr val="FFFF00"/>
                      </a:gs>
                    </a:gsLst>
                    <a:lin ang="5400000" scaled="1"/>
                  </a:gradFill>
                  <a:cs typeface="+mn-ea"/>
                  <a:sym typeface="+mn-lt"/>
                </a:rPr>
                <a:t>推动高质量发展</a:t>
              </a:r>
              <a:endParaRPr kumimoji="0" lang="en-US" altLang="zh-CN" sz="30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cxnSp>
          <p:nvCxnSpPr>
            <p:cNvPr id="10" name="直接箭头连接符 9"/>
            <p:cNvCxnSpPr/>
            <p:nvPr/>
          </p:nvCxnSpPr>
          <p:spPr>
            <a:xfrm>
              <a:off x="1599438" y="4228773"/>
              <a:ext cx="0" cy="254794"/>
            </a:xfrm>
            <a:prstGeom prst="straightConnector1">
              <a:avLst/>
            </a:prstGeom>
            <a:noFill/>
            <a:ln w="19050" cap="flat" cmpd="sng" algn="ctr">
              <a:solidFill>
                <a:srgbClr val="FFF8E5"/>
              </a:solidFill>
              <a:prstDash val="sysDot"/>
              <a:miter lim="800000"/>
              <a:headEnd type="oval"/>
              <a:tailEnd type="stealth" w="lg" len="lg"/>
            </a:ln>
            <a:effectLst/>
          </p:spPr>
        </p:cxnSp>
      </p:grpSp>
      <p:grpSp>
        <p:nvGrpSpPr>
          <p:cNvPr id="11" name="组合 10"/>
          <p:cNvGrpSpPr/>
          <p:nvPr/>
        </p:nvGrpSpPr>
        <p:grpSpPr>
          <a:xfrm>
            <a:off x="3416800" y="3146655"/>
            <a:ext cx="7705467" cy="770183"/>
            <a:chOff x="3390900" y="1795362"/>
            <a:chExt cx="7705467" cy="770183"/>
          </a:xfrm>
        </p:grpSpPr>
        <p:sp>
          <p:nvSpPr>
            <p:cNvPr id="12" name="矩形 11"/>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13" name="矩形 12"/>
            <p:cNvSpPr/>
            <p:nvPr/>
          </p:nvSpPr>
          <p:spPr>
            <a:xfrm>
              <a:off x="3781425" y="1830710"/>
              <a:ext cx="7314942" cy="707886"/>
            </a:xfrm>
            <a:prstGeom prst="rect">
              <a:avLst/>
            </a:prstGeom>
          </p:spPr>
          <p:txBody>
            <a:bodyPr wrap="square">
              <a:spAutoFit/>
            </a:bodyPr>
            <a:lstStyle/>
            <a:p>
              <a:pPr lvl="0" defTabSz="914400"/>
              <a:r>
                <a:rPr lang="zh-CN" altLang="en-US" sz="2000" kern="0" dirty="0">
                  <a:solidFill>
                    <a:srgbClr val="591300"/>
                  </a:solidFill>
                  <a:cs typeface="+mn-ea"/>
                  <a:sym typeface="+mn-lt"/>
                </a:rPr>
                <a:t>是适应我国社会主要矛盾变化和全面建成小康社会、全面建设社会主义现代化国家的必然要求</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14" name="椭圆 13"/>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2</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15" name="组合 14"/>
          <p:cNvGrpSpPr/>
          <p:nvPr/>
        </p:nvGrpSpPr>
        <p:grpSpPr>
          <a:xfrm>
            <a:off x="3416800" y="4473212"/>
            <a:ext cx="7705467" cy="770183"/>
            <a:chOff x="3390900" y="1795362"/>
            <a:chExt cx="7705467" cy="770183"/>
          </a:xfrm>
        </p:grpSpPr>
        <p:sp>
          <p:nvSpPr>
            <p:cNvPr id="16" name="矩形 15"/>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17" name="矩形 16"/>
            <p:cNvSpPr/>
            <p:nvPr/>
          </p:nvSpPr>
          <p:spPr>
            <a:xfrm>
              <a:off x="3781425" y="1958032"/>
              <a:ext cx="7314942" cy="461665"/>
            </a:xfrm>
            <a:prstGeom prst="rect">
              <a:avLst/>
            </a:prstGeom>
          </p:spPr>
          <p:txBody>
            <a:bodyPr wrap="square">
              <a:spAutoFit/>
            </a:bodyPr>
            <a:lstStyle/>
            <a:p>
              <a:pPr lvl="0" defTabSz="914400"/>
              <a:r>
                <a:rPr lang="zh-CN" altLang="en-US" sz="2400" kern="0" dirty="0">
                  <a:solidFill>
                    <a:srgbClr val="591300"/>
                  </a:solidFill>
                  <a:cs typeface="+mn-ea"/>
                  <a:sym typeface="+mn-lt"/>
                </a:rPr>
                <a:t>是遵循经济规律发展的必然要求</a:t>
              </a:r>
              <a:endParaRPr kumimoji="0" lang="zh-CN" altLang="en-US" sz="2400" b="0" i="0" u="none" strike="noStrike" kern="0" cap="none" spc="0" normalizeH="0" baseline="0" noProof="0" dirty="0" smtClean="0">
                <a:ln>
                  <a:noFill/>
                </a:ln>
                <a:solidFill>
                  <a:srgbClr val="591300"/>
                </a:solidFill>
                <a:effectLst/>
                <a:uLnTx/>
                <a:uFillTx/>
                <a:cs typeface="+mn-ea"/>
                <a:sym typeface="+mn-lt"/>
              </a:endParaRPr>
            </a:p>
          </p:txBody>
        </p:sp>
        <p:sp>
          <p:nvSpPr>
            <p:cNvPr id="18" name="椭圆 17"/>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3</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spTree>
    <p:extLst>
      <p:ext uri="{BB962C8B-B14F-4D97-AF65-F5344CB8AC3E}">
        <p14:creationId xmlns:p14="http://schemas.microsoft.com/office/powerpoint/2010/main" val="3640149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500"/>
                                        <p:tgtEl>
                                          <p:spTgt spid="11"/>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strips(downRigh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711048" y="1683177"/>
            <a:ext cx="4389640" cy="940514"/>
            <a:chOff x="891802" y="2119114"/>
            <a:chExt cx="4389640" cy="940514"/>
          </a:xfrm>
        </p:grpSpPr>
        <p:sp>
          <p:nvSpPr>
            <p:cNvPr id="3" name="矩形 2"/>
            <p:cNvSpPr/>
            <p:nvPr/>
          </p:nvSpPr>
          <p:spPr>
            <a:xfrm>
              <a:off x="1692148" y="2119114"/>
              <a:ext cx="3589294" cy="940514"/>
            </a:xfrm>
            <a:prstGeom prst="rect">
              <a:avLst/>
            </a:prstGeom>
            <a:ln>
              <a:noFill/>
            </a:ln>
          </p:spPr>
          <p:txBody>
            <a:bodyPr wrap="square">
              <a:spAutoFit/>
            </a:bodyPr>
            <a:lstStyle/>
            <a:p>
              <a:pPr defTabSz="914400">
                <a:lnSpc>
                  <a:spcPct val="120000"/>
                </a:lnSpc>
                <a:spcAft>
                  <a:spcPts val="300"/>
                </a:spcAft>
              </a:pPr>
              <a:r>
                <a:rPr lang="zh-CN" altLang="en-US" sz="2400" b="1" dirty="0">
                  <a:solidFill>
                    <a:srgbClr val="C00000"/>
                  </a:solidFill>
                  <a:cs typeface="+mn-ea"/>
                  <a:sym typeface="+mn-lt"/>
                </a:rPr>
                <a:t>解决我国社会的主要矛盾，就必须推动高质量发展。</a:t>
              </a:r>
            </a:p>
          </p:txBody>
        </p:sp>
        <p:sp>
          <p:nvSpPr>
            <p:cNvPr id="4" name="party emblem"/>
            <p:cNvSpPr>
              <a:spLocks/>
            </p:cNvSpPr>
            <p:nvPr/>
          </p:nvSpPr>
          <p:spPr bwMode="auto">
            <a:xfrm>
              <a:off x="891802" y="2169302"/>
              <a:ext cx="822698" cy="777384"/>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p:spPr>
          <p:txBody>
            <a:bodyPr vert="horz" wrap="square" lIns="91440" tIns="45720" rIns="91440" bIns="45720" numCol="1" anchor="t" anchorCtr="0" compatLnSpc="1">
              <a:prstTxWarp prst="textNoShape">
                <a:avLst/>
              </a:prstTxWarp>
            </a:bodyPr>
            <a:lstStyle/>
            <a:p>
              <a:pPr algn="ctr" defTabSz="914400"/>
              <a:endParaRPr lang="zh-CN" altLang="en-US">
                <a:solidFill>
                  <a:prstClr val="black"/>
                </a:solidFill>
                <a:cs typeface="+mn-ea"/>
                <a:sym typeface="+mn-lt"/>
              </a:endParaRPr>
            </a:p>
          </p:txBody>
        </p:sp>
      </p:grpSp>
      <p:sp>
        <p:nvSpPr>
          <p:cNvPr id="5" name="矩形 4"/>
          <p:cNvSpPr/>
          <p:nvPr/>
        </p:nvSpPr>
        <p:spPr>
          <a:xfrm>
            <a:off x="695545" y="2797063"/>
            <a:ext cx="4478295" cy="1563120"/>
          </a:xfrm>
          <a:prstGeom prst="rect">
            <a:avLst/>
          </a:prstGeom>
          <a:ln>
            <a:noFill/>
          </a:ln>
        </p:spPr>
        <p:txBody>
          <a:bodyPr wrap="square">
            <a:spAutoFit/>
          </a:bodyPr>
          <a:lstStyle/>
          <a:p>
            <a:pPr defTabSz="914400">
              <a:lnSpc>
                <a:spcPct val="130000"/>
              </a:lnSpc>
              <a:spcAft>
                <a:spcPts val="300"/>
              </a:spcAft>
            </a:pPr>
            <a:r>
              <a:rPr lang="zh-CN" altLang="en-US" sz="1500" b="1" dirty="0" smtClean="0">
                <a:solidFill>
                  <a:srgbClr val="C00000"/>
                </a:solidFill>
                <a:cs typeface="+mn-ea"/>
                <a:sym typeface="+mn-lt"/>
              </a:rPr>
              <a:t>一方面，</a:t>
            </a:r>
            <a:r>
              <a:rPr lang="zh-CN" altLang="en-US" sz="1500" dirty="0">
                <a:solidFill>
                  <a:srgbClr val="591300"/>
                </a:solidFill>
                <a:cs typeface="+mn-ea"/>
                <a:sym typeface="+mn-lt"/>
              </a:rPr>
              <a:t>我国正处于转变发展方式的关键阶段，传统发展方式难以为继，同时世界新一轮科技革命和产业变革正在多点突破，只有推动高质量发展，形成优质高效多样化的供给体系，才能在新的水平上实现供求均衡，实现经济持续健康发展。</a:t>
            </a:r>
          </a:p>
        </p:txBody>
      </p:sp>
      <p:grpSp>
        <p:nvGrpSpPr>
          <p:cNvPr id="6" name="组合 5"/>
          <p:cNvGrpSpPr/>
          <p:nvPr/>
        </p:nvGrpSpPr>
        <p:grpSpPr>
          <a:xfrm>
            <a:off x="5300002" y="1796003"/>
            <a:ext cx="2858198" cy="742950"/>
            <a:chOff x="5429956" y="2266950"/>
            <a:chExt cx="2858198" cy="742950"/>
          </a:xfrm>
        </p:grpSpPr>
        <p:sp>
          <p:nvSpPr>
            <p:cNvPr id="7" name="矩形 6"/>
            <p:cNvSpPr/>
            <p:nvPr/>
          </p:nvSpPr>
          <p:spPr>
            <a:xfrm>
              <a:off x="6544734" y="2266950"/>
              <a:ext cx="1743420" cy="742950"/>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rgbClr val="FFF8E5"/>
                  </a:solidFill>
                  <a:effectLst/>
                  <a:uLnTx/>
                  <a:uFillTx/>
                  <a:latin typeface="Arial" panose="020F0502020204030204"/>
                  <a:ea typeface="微软雅黑"/>
                  <a:cs typeface="+mn-ea"/>
                  <a:sym typeface="+mn-lt"/>
                </a:rPr>
                <a:t>发展不平衡</a:t>
              </a:r>
            </a:p>
          </p:txBody>
        </p:sp>
        <p:sp>
          <p:nvSpPr>
            <p:cNvPr id="8" name="矩形 7"/>
            <p:cNvSpPr/>
            <p:nvPr/>
          </p:nvSpPr>
          <p:spPr>
            <a:xfrm>
              <a:off x="5429956" y="2266950"/>
              <a:ext cx="1117599" cy="742950"/>
            </a:xfrm>
            <a:prstGeom prst="rect">
              <a:avLst/>
            </a:prstGeom>
            <a:solidFill>
              <a:srgbClr val="591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gradFill>
                    <a:gsLst>
                      <a:gs pos="32000">
                        <a:prstClr val="white"/>
                      </a:gs>
                      <a:gs pos="100000">
                        <a:srgbClr val="FFFF00"/>
                      </a:gs>
                      <a:gs pos="74000">
                        <a:srgbClr val="FFFF00"/>
                      </a:gs>
                    </a:gsLst>
                    <a:lin ang="5400000" scaled="1"/>
                  </a:gradFill>
                  <a:effectLst/>
                  <a:uLnTx/>
                  <a:uFillTx/>
                  <a:latin typeface="Arial" panose="020F0502020204030204"/>
                  <a:ea typeface="微软雅黑"/>
                  <a:cs typeface="+mn-ea"/>
                  <a:sym typeface="+mn-lt"/>
                </a:rPr>
                <a:t>主要</a:t>
              </a:r>
              <a:endParaRPr kumimoji="0" lang="en-US" altLang="zh-CN" sz="2400" b="1" i="0" u="none" strike="noStrike" kern="0" cap="none" spc="0" normalizeH="0" baseline="0" noProof="0" dirty="0" smtClean="0">
                <a:ln>
                  <a:noFill/>
                </a:ln>
                <a:gradFill>
                  <a:gsLst>
                    <a:gs pos="32000">
                      <a:prstClr val="white"/>
                    </a:gs>
                    <a:gs pos="100000">
                      <a:srgbClr val="FFFF00"/>
                    </a:gs>
                    <a:gs pos="74000">
                      <a:srgbClr val="FFFF00"/>
                    </a:gs>
                  </a:gsLst>
                  <a:lin ang="5400000" scaled="1"/>
                </a:gradFill>
                <a:effectLst/>
                <a:uLnTx/>
                <a:uFillTx/>
                <a:latin typeface="Arial" panose="020F0502020204030204"/>
                <a:ea typeface="微软雅黑"/>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gradFill>
                    <a:gsLst>
                      <a:gs pos="32000">
                        <a:prstClr val="white"/>
                      </a:gs>
                      <a:gs pos="100000">
                        <a:srgbClr val="FFFF00"/>
                      </a:gs>
                      <a:gs pos="74000">
                        <a:srgbClr val="FFFF00"/>
                      </a:gs>
                    </a:gsLst>
                    <a:lin ang="5400000" scaled="1"/>
                  </a:gradFill>
                  <a:effectLst/>
                  <a:uLnTx/>
                  <a:uFillTx/>
                  <a:latin typeface="Arial" panose="020F0502020204030204"/>
                  <a:ea typeface="微软雅黑"/>
                  <a:cs typeface="+mn-ea"/>
                  <a:sym typeface="+mn-lt"/>
                </a:rPr>
                <a:t>矛盾</a:t>
              </a:r>
            </a:p>
          </p:txBody>
        </p:sp>
      </p:grpSp>
      <p:grpSp>
        <p:nvGrpSpPr>
          <p:cNvPr id="9" name="组合 8"/>
          <p:cNvGrpSpPr/>
          <p:nvPr/>
        </p:nvGrpSpPr>
        <p:grpSpPr>
          <a:xfrm>
            <a:off x="8602002" y="1796003"/>
            <a:ext cx="2901244" cy="742950"/>
            <a:chOff x="8782756" y="2266950"/>
            <a:chExt cx="2901244" cy="742950"/>
          </a:xfrm>
        </p:grpSpPr>
        <p:sp>
          <p:nvSpPr>
            <p:cNvPr id="10" name="矩形 9"/>
            <p:cNvSpPr/>
            <p:nvPr/>
          </p:nvSpPr>
          <p:spPr>
            <a:xfrm>
              <a:off x="9897533" y="2266950"/>
              <a:ext cx="1786467" cy="742950"/>
            </a:xfrm>
            <a:prstGeom prst="rect">
              <a:avLst/>
            </a:prstGeom>
            <a:solidFill>
              <a:srgbClr val="C00000"/>
            </a:solidFill>
            <a:ln w="12700" cap="flat" cmpd="sng" algn="ctr">
              <a:noFill/>
              <a:prstDash val="solid"/>
              <a:miter lim="800000"/>
            </a:ln>
            <a:effectLst/>
          </p:spPr>
          <p:txBody>
            <a:bodyPr rtlCol="0" anchor="ctr"/>
            <a:lstStyle/>
            <a:p>
              <a:pPr lvl="0" algn="ctr" defTabSz="914400"/>
              <a:r>
                <a:rPr lang="zh-CN" altLang="en-US" sz="1600" kern="0" dirty="0">
                  <a:solidFill>
                    <a:srgbClr val="FFF8E5"/>
                  </a:solidFill>
                  <a:cs typeface="+mn-ea"/>
                  <a:sym typeface="+mn-lt"/>
                </a:rPr>
                <a:t>实现经济</a:t>
              </a:r>
              <a:r>
                <a:rPr lang="zh-CN" altLang="en-US" sz="1600" kern="0" dirty="0" smtClean="0">
                  <a:solidFill>
                    <a:srgbClr val="FFF8E5"/>
                  </a:solidFill>
                  <a:cs typeface="+mn-ea"/>
                  <a:sym typeface="+mn-lt"/>
                </a:rPr>
                <a:t>持续</a:t>
              </a:r>
              <a:endParaRPr lang="en-US" altLang="zh-CN" sz="1600" kern="0" dirty="0" smtClean="0">
                <a:solidFill>
                  <a:srgbClr val="FFF8E5"/>
                </a:solidFill>
                <a:cs typeface="+mn-ea"/>
                <a:sym typeface="+mn-lt"/>
              </a:endParaRPr>
            </a:p>
            <a:p>
              <a:pPr lvl="0" algn="ctr" defTabSz="914400"/>
              <a:r>
                <a:rPr lang="zh-CN" altLang="en-US" sz="1600" kern="0" dirty="0" smtClean="0">
                  <a:solidFill>
                    <a:srgbClr val="FFF8E5"/>
                  </a:solidFill>
                  <a:cs typeface="+mn-ea"/>
                  <a:sym typeface="+mn-lt"/>
                </a:rPr>
                <a:t>健康</a:t>
              </a:r>
              <a:r>
                <a:rPr lang="zh-CN" altLang="en-US" sz="1600" kern="0" dirty="0">
                  <a:solidFill>
                    <a:srgbClr val="FFF8E5"/>
                  </a:solidFill>
                  <a:cs typeface="+mn-ea"/>
                  <a:sym typeface="+mn-lt"/>
                </a:rPr>
                <a:t>发展</a:t>
              </a:r>
              <a:endParaRPr kumimoji="0" lang="zh-CN" altLang="en-US" sz="1600" b="0" i="0" u="none" strike="noStrike" kern="0" cap="none" spc="0" normalizeH="0" baseline="0" noProof="0" dirty="0" smtClean="0">
                <a:ln>
                  <a:noFill/>
                </a:ln>
                <a:solidFill>
                  <a:srgbClr val="FFF8E5"/>
                </a:solidFill>
                <a:effectLst/>
                <a:uLnTx/>
                <a:uFillTx/>
                <a:latin typeface="Arial" panose="020F0502020204030204"/>
                <a:ea typeface="微软雅黑"/>
                <a:cs typeface="+mn-ea"/>
                <a:sym typeface="+mn-lt"/>
              </a:endParaRPr>
            </a:p>
          </p:txBody>
        </p:sp>
        <p:sp>
          <p:nvSpPr>
            <p:cNvPr id="11" name="矩形 10"/>
            <p:cNvSpPr/>
            <p:nvPr/>
          </p:nvSpPr>
          <p:spPr>
            <a:xfrm>
              <a:off x="8782756" y="2266950"/>
              <a:ext cx="1117599" cy="742950"/>
            </a:xfrm>
            <a:prstGeom prst="rect">
              <a:avLst/>
            </a:prstGeom>
            <a:solidFill>
              <a:srgbClr val="5913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gradFill>
                    <a:gsLst>
                      <a:gs pos="32000">
                        <a:prstClr val="white"/>
                      </a:gs>
                      <a:gs pos="100000">
                        <a:srgbClr val="FFFF00"/>
                      </a:gs>
                      <a:gs pos="74000">
                        <a:srgbClr val="FFFF00"/>
                      </a:gs>
                    </a:gsLst>
                    <a:lin ang="5400000" scaled="1"/>
                  </a:gradFill>
                  <a:effectLst/>
                  <a:uLnTx/>
                  <a:uFillTx/>
                  <a:latin typeface="Arial" panose="020F0502020204030204"/>
                  <a:ea typeface="微软雅黑"/>
                  <a:cs typeface="+mn-ea"/>
                  <a:sym typeface="+mn-lt"/>
                </a:rPr>
                <a:t>推动高质量发展</a:t>
              </a:r>
            </a:p>
          </p:txBody>
        </p:sp>
      </p:grpSp>
      <p:sp>
        <p:nvSpPr>
          <p:cNvPr id="12" name="矩形 11"/>
          <p:cNvSpPr/>
          <p:nvPr/>
        </p:nvSpPr>
        <p:spPr>
          <a:xfrm>
            <a:off x="5305646" y="2928700"/>
            <a:ext cx="6197600" cy="2744063"/>
          </a:xfrm>
          <a:prstGeom prst="rect">
            <a:avLst/>
          </a:pr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ea"/>
              <a:sym typeface="+mn-lt"/>
            </a:endParaRPr>
          </a:p>
        </p:txBody>
      </p:sp>
      <p:sp>
        <p:nvSpPr>
          <p:cNvPr id="13" name="矩形 12"/>
          <p:cNvSpPr/>
          <p:nvPr/>
        </p:nvSpPr>
        <p:spPr>
          <a:xfrm>
            <a:off x="695545" y="4302775"/>
            <a:ext cx="4478295" cy="1433406"/>
          </a:xfrm>
          <a:prstGeom prst="rect">
            <a:avLst/>
          </a:prstGeom>
          <a:ln>
            <a:noFill/>
          </a:ln>
        </p:spPr>
        <p:txBody>
          <a:bodyPr wrap="square">
            <a:spAutoFit/>
          </a:bodyPr>
          <a:lstStyle/>
          <a:p>
            <a:pPr defTabSz="914400">
              <a:lnSpc>
                <a:spcPct val="140000"/>
              </a:lnSpc>
              <a:spcAft>
                <a:spcPts val="300"/>
              </a:spcAft>
            </a:pPr>
            <a:r>
              <a:rPr lang="zh-CN" altLang="en-US" sz="1600" b="1" dirty="0" smtClean="0">
                <a:solidFill>
                  <a:srgbClr val="C00000"/>
                </a:solidFill>
                <a:cs typeface="+mn-ea"/>
                <a:sym typeface="+mn-lt"/>
              </a:rPr>
              <a:t>另一方面，</a:t>
            </a:r>
            <a:r>
              <a:rPr lang="zh-CN" altLang="en-US" sz="1600" dirty="0">
                <a:solidFill>
                  <a:srgbClr val="591300"/>
                </a:solidFill>
                <a:cs typeface="+mn-ea"/>
                <a:sym typeface="+mn-lt"/>
              </a:rPr>
              <a:t>我国社会主要矛盾已经转化为人民日益增长的美好生活需要和不平衡不充分的发展之间的矛盾，不平衡不充分的发展就是发展质量不高的表现。</a:t>
            </a:r>
          </a:p>
        </p:txBody>
      </p:sp>
    </p:spTree>
    <p:extLst>
      <p:ext uri="{BB962C8B-B14F-4D97-AF65-F5344CB8AC3E}">
        <p14:creationId xmlns:p14="http://schemas.microsoft.com/office/powerpoint/2010/main" val="3128001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5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50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50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50000">
                                          <p:cBhvr additive="base">
                                            <p:cTn id="1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1000"/>
                                            <p:tgtEl>
                                              <p:spTgt spid="5"/>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文本框 1"/>
          <p:cNvSpPr txBox="1"/>
          <p:nvPr/>
        </p:nvSpPr>
        <p:spPr>
          <a:xfrm>
            <a:off x="2802679" y="1423983"/>
            <a:ext cx="6724918" cy="615553"/>
          </a:xfrm>
          <a:prstGeom prst="rect">
            <a:avLst/>
          </a:prstGeom>
          <a:noFill/>
        </p:spPr>
        <p:txBody>
          <a:bodyPr wrap="none" rtlCol="0">
            <a:spAutoFit/>
          </a:bodyPr>
          <a:lstStyle/>
          <a:p>
            <a:r>
              <a:rPr lang="zh-CN" altLang="en-US" sz="3400" b="1" dirty="0">
                <a:solidFill>
                  <a:srgbClr val="C00000"/>
                </a:solidFill>
                <a:latin typeface="微软雅黑" panose="020B0503020204020204" pitchFamily="82" charset="2"/>
                <a:ea typeface="微软雅黑" panose="020B0503020204020204" pitchFamily="82" charset="2"/>
              </a:rPr>
              <a:t>量变积累到一定程度必然引起质变</a:t>
            </a:r>
          </a:p>
        </p:txBody>
      </p:sp>
      <p:cxnSp>
        <p:nvCxnSpPr>
          <p:cNvPr id="3" name="直接连接符 2"/>
          <p:cNvCxnSpPr>
            <a:cxnSpLocks/>
          </p:cNvCxnSpPr>
          <p:nvPr/>
        </p:nvCxnSpPr>
        <p:spPr>
          <a:xfrm>
            <a:off x="9500165" y="1804861"/>
            <a:ext cx="155217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矩形: 圆角 24"/>
          <p:cNvSpPr/>
          <p:nvPr/>
        </p:nvSpPr>
        <p:spPr>
          <a:xfrm>
            <a:off x="1197011" y="2198726"/>
            <a:ext cx="9927772" cy="3598265"/>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1480695" y="3571572"/>
            <a:ext cx="9379131" cy="7524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45000"/>
              </a:lnSpc>
            </a:pPr>
            <a:r>
              <a:rPr lang="zh-CN" altLang="en-US" sz="1900" dirty="0">
                <a:solidFill>
                  <a:schemeClr val="bg1"/>
                </a:solidFill>
                <a:latin typeface="微软雅黑" panose="020B0503020204020204" pitchFamily="82" charset="2"/>
                <a:ea typeface="微软雅黑" panose="020B0503020204020204" pitchFamily="82" charset="2"/>
              </a:rPr>
              <a:t>上世纪</a:t>
            </a:r>
            <a:r>
              <a:rPr lang="en-US" altLang="zh-CN" sz="1900" dirty="0">
                <a:solidFill>
                  <a:schemeClr val="bg1"/>
                </a:solidFill>
                <a:latin typeface="微软雅黑" panose="020B0503020204020204" pitchFamily="82" charset="2"/>
                <a:ea typeface="微软雅黑" panose="020B0503020204020204" pitchFamily="82" charset="2"/>
              </a:rPr>
              <a:t>60</a:t>
            </a:r>
            <a:r>
              <a:rPr lang="zh-CN" altLang="en-US" sz="1900" dirty="0">
                <a:solidFill>
                  <a:schemeClr val="bg1"/>
                </a:solidFill>
                <a:latin typeface="微软雅黑" panose="020B0503020204020204" pitchFamily="82" charset="2"/>
                <a:ea typeface="微软雅黑" panose="020B0503020204020204" pitchFamily="82" charset="2"/>
              </a:rPr>
              <a:t>年代以来，全球</a:t>
            </a:r>
            <a:r>
              <a:rPr lang="en-US" altLang="zh-CN" sz="1900" dirty="0">
                <a:solidFill>
                  <a:schemeClr val="bg1"/>
                </a:solidFill>
                <a:latin typeface="微软雅黑" panose="020B0503020204020204" pitchFamily="82" charset="2"/>
                <a:ea typeface="微软雅黑" panose="020B0503020204020204" pitchFamily="82" charset="2"/>
              </a:rPr>
              <a:t>100</a:t>
            </a:r>
            <a:r>
              <a:rPr lang="zh-CN" altLang="en-US" sz="1900" dirty="0">
                <a:solidFill>
                  <a:schemeClr val="bg1"/>
                </a:solidFill>
                <a:latin typeface="微软雅黑" panose="020B0503020204020204" pitchFamily="82" charset="2"/>
                <a:ea typeface="微软雅黑" panose="020B0503020204020204" pitchFamily="82" charset="2"/>
              </a:rPr>
              <a:t>多个中等收入经济体中只有十几个成功进入高收入经济体。事实表明，那些取得成功的国家，就是在经历高速增长阶段后，实现了经济发展从量的扩张转向质的提高。那些徘徊不前甚至倒退的国家，就是没有抓住时机，实现这种根本性转变。</a:t>
            </a:r>
            <a:r>
              <a:rPr lang="en-US" altLang="zh-CN" sz="1900" dirty="0">
                <a:solidFill>
                  <a:schemeClr val="bg1"/>
                </a:solidFill>
                <a:latin typeface="微软雅黑" panose="020B0503020204020204" pitchFamily="82" charset="2"/>
                <a:ea typeface="微软雅黑" panose="020B0503020204020204" pitchFamily="82" charset="2"/>
              </a:rPr>
              <a:t>5</a:t>
            </a:r>
            <a:r>
              <a:rPr lang="zh-CN" altLang="en-US" sz="1900" dirty="0">
                <a:solidFill>
                  <a:schemeClr val="bg1"/>
                </a:solidFill>
                <a:latin typeface="微软雅黑" panose="020B0503020204020204" pitchFamily="82" charset="2"/>
                <a:ea typeface="微软雅黑" panose="020B0503020204020204" pitchFamily="82" charset="2"/>
              </a:rPr>
              <a:t>年来我国经济保持了中高速增长，现在经济总量已达到</a:t>
            </a:r>
            <a:r>
              <a:rPr lang="en-US" altLang="zh-CN" sz="1900" dirty="0">
                <a:solidFill>
                  <a:schemeClr val="bg1"/>
                </a:solidFill>
                <a:latin typeface="微软雅黑" panose="020B0503020204020204" pitchFamily="82" charset="2"/>
                <a:ea typeface="微软雅黑" panose="020B0503020204020204" pitchFamily="82" charset="2"/>
              </a:rPr>
              <a:t>80</a:t>
            </a:r>
            <a:r>
              <a:rPr lang="zh-CN" altLang="en-US" sz="1900" dirty="0">
                <a:solidFill>
                  <a:schemeClr val="bg1"/>
                </a:solidFill>
                <a:latin typeface="微软雅黑" panose="020B0503020204020204" pitchFamily="82" charset="2"/>
                <a:ea typeface="微软雅黑" panose="020B0503020204020204" pitchFamily="82" charset="2"/>
              </a:rPr>
              <a:t>万亿元。我们要重视量的发展，但更要重视解决质的问题，把主要着力点转向质的提升正当其时，在质的大幅提升中才能实现量的有效增长。</a:t>
            </a:r>
            <a:r>
              <a:rPr lang="zh-CN" altLang="en-US" sz="1900" b="1" dirty="0">
                <a:solidFill>
                  <a:srgbClr val="FFFF00"/>
                </a:solidFill>
                <a:latin typeface="微软雅黑" panose="020B0503020204020204" pitchFamily="82" charset="2"/>
                <a:ea typeface="微软雅黑" panose="020B0503020204020204" pitchFamily="82" charset="2"/>
              </a:rPr>
              <a:t>推动高质量发展，正是以习近平同志为核心的党中央审时度势、把握时机作出的战略决策，是运用马克思主义基本原理解决实际问题的生动体现，是遵循经济规律发展的必然要求。</a:t>
            </a:r>
          </a:p>
        </p:txBody>
      </p:sp>
      <p:cxnSp>
        <p:nvCxnSpPr>
          <p:cNvPr id="6" name="直接连接符 5"/>
          <p:cNvCxnSpPr>
            <a:cxnSpLocks/>
          </p:cNvCxnSpPr>
          <p:nvPr/>
        </p:nvCxnSpPr>
        <p:spPr>
          <a:xfrm>
            <a:off x="1249345" y="1737343"/>
            <a:ext cx="155217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1173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par>
                          <p:cTn id="20" fill="hold">
                            <p:stCondLst>
                              <p:cond delay="20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6" name="矩形 25"/>
          <p:cNvSpPr/>
          <p:nvPr/>
        </p:nvSpPr>
        <p:spPr>
          <a:xfrm>
            <a:off x="-323686" y="6701933"/>
            <a:ext cx="12286523" cy="192571"/>
          </a:xfrm>
          <a:prstGeom prst="rect">
            <a:avLst/>
          </a:prstGeom>
          <a:solidFill>
            <a:srgbClr val="FF0517"/>
          </a:solidFill>
          <a:ln w="19050" cap="flat" cmpd="sng" algn="ctr">
            <a:noFill/>
            <a:prstDash val="solid"/>
          </a:ln>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sp>
        <p:nvSpPr>
          <p:cNvPr id="27" name="矩形 26"/>
          <p:cNvSpPr/>
          <p:nvPr/>
        </p:nvSpPr>
        <p:spPr>
          <a:xfrm>
            <a:off x="2205" y="749128"/>
            <a:ext cx="12189178" cy="3212356"/>
          </a:xfrm>
          <a:prstGeom prst="rect">
            <a:avLst/>
          </a:prstGeom>
          <a:blipFill dpi="0" rotWithShape="1">
            <a:blip r:embed="rId4"/>
            <a:srcRect/>
            <a:stretch>
              <a:fillRect/>
            </a:stretch>
          </a:blipFill>
          <a:ln w="25400" cap="flat" cmpd="sng" algn="ctr">
            <a:noFill/>
            <a:prstDash val="solid"/>
          </a:ln>
          <a:effectLst/>
        </p:spPr>
        <p:txBody>
          <a:bodyPr lIns="91419" tIns="45709" rIns="91419" bIns="45709" anchor="ctr"/>
          <a:lstStyle/>
          <a:p>
            <a:pPr algn="ctr" defTabSz="914217">
              <a:defRPr/>
            </a:pPr>
            <a:endParaRPr lang="zh-CN" altLang="en-US" sz="2133" kern="0">
              <a:solidFill>
                <a:srgbClr val="FFFFFF"/>
              </a:solidFill>
              <a:latin typeface="Arial"/>
              <a:ea typeface="微软雅黑"/>
              <a:cs typeface="+mn-ea"/>
              <a:sym typeface="+mn-lt"/>
            </a:endParaRPr>
          </a:p>
        </p:txBody>
      </p:sp>
      <p:sp>
        <p:nvSpPr>
          <p:cNvPr id="28" name="矩形 27"/>
          <p:cNvSpPr/>
          <p:nvPr/>
        </p:nvSpPr>
        <p:spPr>
          <a:xfrm>
            <a:off x="-46468" y="3908579"/>
            <a:ext cx="12286524" cy="192571"/>
          </a:xfrm>
          <a:prstGeom prst="rect">
            <a:avLst/>
          </a:prstGeom>
          <a:solidFill>
            <a:srgbClr val="FF0517"/>
          </a:solidFill>
          <a:ln w="19050" cap="flat" cmpd="sng" algn="ctr">
            <a:noFill/>
            <a:prstDash val="solid"/>
          </a:ln>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sp>
        <p:nvSpPr>
          <p:cNvPr id="29" name="TextBox 19"/>
          <p:cNvSpPr txBox="1"/>
          <p:nvPr/>
        </p:nvSpPr>
        <p:spPr>
          <a:xfrm>
            <a:off x="1354425" y="4213219"/>
            <a:ext cx="7091309" cy="2253437"/>
          </a:xfrm>
          <a:prstGeom prst="rect">
            <a:avLst/>
          </a:prstGeom>
          <a:noFill/>
        </p:spPr>
        <p:txBody>
          <a:bodyPr lIns="0" tIns="0" rIns="0" bIns="0">
            <a:spAutoFit/>
          </a:bodyPr>
          <a:lstStyle/>
          <a:p>
            <a:pPr algn="just">
              <a:lnSpc>
                <a:spcPct val="150000"/>
              </a:lnSpc>
              <a:defRPr/>
            </a:pP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日前召开的中央经济工作会议，总结党的十八大以来我国经济发展历程，分析当前经济形势，部署</a:t>
            </a:r>
            <a:r>
              <a:rPr lang="en-US" altLang="zh-CN" sz="2000" kern="0" dirty="0">
                <a:gradFill>
                  <a:gsLst>
                    <a:gs pos="0">
                      <a:srgbClr val="000000">
                        <a:lumMod val="75000"/>
                        <a:lumOff val="25000"/>
                      </a:srgbClr>
                    </a:gs>
                    <a:gs pos="100000">
                      <a:srgbClr val="000000">
                        <a:lumMod val="85000"/>
                        <a:lumOff val="15000"/>
                      </a:srgbClr>
                    </a:gs>
                  </a:gsLst>
                  <a:lin ang="18900000" scaled="1"/>
                </a:gradFill>
                <a:cs typeface="+mn-ea"/>
                <a:sym typeface="+mn-lt"/>
              </a:rPr>
              <a:t>2018</a:t>
            </a:r>
            <a:r>
              <a:rPr lang="zh-CN" altLang="en-US" sz="2000" kern="0" dirty="0">
                <a:gradFill>
                  <a:gsLst>
                    <a:gs pos="0">
                      <a:srgbClr val="000000">
                        <a:lumMod val="75000"/>
                        <a:lumOff val="25000"/>
                      </a:srgbClr>
                    </a:gs>
                    <a:gs pos="100000">
                      <a:srgbClr val="000000">
                        <a:lumMod val="85000"/>
                        <a:lumOff val="15000"/>
                      </a:srgbClr>
                    </a:gs>
                  </a:gsLst>
                  <a:lin ang="18900000" scaled="1"/>
                </a:gradFill>
                <a:cs typeface="+mn-ea"/>
                <a:sym typeface="+mn-lt"/>
              </a:rPr>
              <a:t>年经济工作。习近平总书记强调，中国特色社会主义进入了新时代，我国经济发展也进入了新时代，基本特征就是我国经济已由</a:t>
            </a:r>
            <a:r>
              <a:rPr lang="zh-CN" altLang="en-US" sz="2000" b="1" kern="0" dirty="0">
                <a:solidFill>
                  <a:srgbClr val="FF0000"/>
                </a:solidFill>
                <a:cs typeface="+mn-ea"/>
                <a:sym typeface="+mn-lt"/>
              </a:rPr>
              <a:t>高速增长阶段转向高质量发展阶段。</a:t>
            </a:r>
          </a:p>
        </p:txBody>
      </p:sp>
      <p:sp>
        <p:nvSpPr>
          <p:cNvPr id="30" name="Freeform 5"/>
          <p:cNvSpPr>
            <a:spLocks/>
          </p:cNvSpPr>
          <p:nvPr/>
        </p:nvSpPr>
        <p:spPr bwMode="auto">
          <a:xfrm rot="10800000">
            <a:off x="485502" y="428250"/>
            <a:ext cx="1838026" cy="1838317"/>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31" name="Freeform 5"/>
          <p:cNvSpPr>
            <a:spLocks/>
          </p:cNvSpPr>
          <p:nvPr/>
        </p:nvSpPr>
        <p:spPr bwMode="auto">
          <a:xfrm rot="10800000">
            <a:off x="689593" y="632688"/>
            <a:ext cx="1429844" cy="1429437"/>
          </a:xfrm>
          <a:prstGeom prst="ellipse">
            <a:avLst/>
          </a:prstGeom>
          <a:gradFill flip="none" rotWithShape="1">
            <a:gsLst>
              <a:gs pos="0">
                <a:srgbClr val="FF0517"/>
              </a:gs>
              <a:gs pos="100000">
                <a:srgbClr val="FF0517">
                  <a:lumMod val="75000"/>
                </a:srgbClr>
              </a:gs>
            </a:gsLst>
            <a:lin ang="2700000" scaled="1"/>
            <a:tileRect/>
          </a:gradFill>
          <a:ln w="25400">
            <a:gradFill flip="none" rotWithShape="1">
              <a:gsLst>
                <a:gs pos="0">
                  <a:srgbClr val="FF0517">
                    <a:lumMod val="75000"/>
                  </a:srgbClr>
                </a:gs>
                <a:gs pos="100000">
                  <a:srgbClr val="FF0517"/>
                </a:gs>
              </a:gsLst>
              <a:lin ang="2700000" scaled="1"/>
              <a:tileRect/>
            </a:gradFill>
          </a:ln>
          <a:effectLst>
            <a:outerShdw blurRad="254000" dist="114300" dir="2700000" algn="tl" rotWithShape="0">
              <a:prstClr val="black">
                <a:alpha val="25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32" name="TextBox 4"/>
          <p:cNvSpPr txBox="1"/>
          <p:nvPr/>
        </p:nvSpPr>
        <p:spPr>
          <a:xfrm>
            <a:off x="914278" y="1060206"/>
            <a:ext cx="1053856" cy="574320"/>
          </a:xfrm>
          <a:prstGeom prst="rect">
            <a:avLst/>
          </a:prstGeom>
          <a:noFill/>
        </p:spPr>
        <p:txBody>
          <a:bodyPr lIns="0" tIns="0" rIns="0" bIns="0">
            <a:spAutoFit/>
          </a:bodyPr>
          <a:lstStyle/>
          <a:p>
            <a:pPr algn="ctr">
              <a:defRPr/>
            </a:pPr>
            <a:r>
              <a:rPr lang="zh-CN" altLang="en-US" sz="3732" b="1" spc="400" dirty="0">
                <a:solidFill>
                  <a:srgbClr val="FFFFFF"/>
                </a:solidFill>
                <a:latin typeface="Arial"/>
                <a:ea typeface="微软雅黑"/>
                <a:cs typeface="+mn-ea"/>
                <a:sym typeface="+mn-lt"/>
              </a:rPr>
              <a:t>前言</a:t>
            </a:r>
          </a:p>
        </p:txBody>
      </p:sp>
      <p:sp>
        <p:nvSpPr>
          <p:cNvPr id="33" name="Freeform 5"/>
          <p:cNvSpPr>
            <a:spLocks/>
          </p:cNvSpPr>
          <p:nvPr/>
        </p:nvSpPr>
        <p:spPr bwMode="auto">
          <a:xfrm rot="10800000">
            <a:off x="2084846" y="184264"/>
            <a:ext cx="442773" cy="442698"/>
          </a:xfrm>
          <a:prstGeom prst="ellipse">
            <a:avLst/>
          </a:prstGeom>
          <a:gradFill flip="none" rotWithShape="1">
            <a:gsLst>
              <a:gs pos="100000">
                <a:srgbClr val="BC000D"/>
              </a:gs>
              <a:gs pos="0">
                <a:srgbClr val="BC000D">
                  <a:lumMod val="75000"/>
                </a:srgbClr>
              </a:gs>
            </a:gsLst>
            <a:lin ang="18900000" scaled="0"/>
            <a:tileRect/>
          </a:gradFill>
          <a:ln w="25400">
            <a:gradFill flip="none" rotWithShape="1">
              <a:gsLst>
                <a:gs pos="0">
                  <a:srgbClr val="BC000D"/>
                </a:gs>
                <a:gs pos="100000">
                  <a:srgbClr val="BC000D">
                    <a:lumMod val="75000"/>
                  </a:srgbClr>
                </a:gs>
              </a:gsLst>
              <a:lin ang="18900000" scaled="0"/>
              <a:tileRect/>
            </a:gradFill>
          </a:ln>
          <a:effectLst>
            <a:outerShdw blurRad="381000" dist="127000" dir="2700000" algn="tl" rotWithShape="0">
              <a:prstClr val="black">
                <a:alpha val="35000"/>
              </a:prstClr>
            </a:outerShdw>
          </a:effectLst>
        </p:spPr>
        <p:txBody>
          <a:bodyPr lIns="91419" tIns="45709" rIns="91419" bIns="45709"/>
          <a:lstStyle/>
          <a:p>
            <a:pPr defTabSz="914217">
              <a:defRPr/>
            </a:pPr>
            <a:endParaRPr lang="zh-CN" altLang="en-US" sz="2133" kern="0">
              <a:solidFill>
                <a:srgbClr val="000000"/>
              </a:solidFill>
              <a:latin typeface="Arial"/>
              <a:ea typeface="微软雅黑"/>
              <a:cs typeface="+mn-ea"/>
              <a:sym typeface="+mn-lt"/>
            </a:endParaRPr>
          </a:p>
        </p:txBody>
      </p:sp>
      <p:pic>
        <p:nvPicPr>
          <p:cNvPr id="34" name="Picture 7" descr="G:\2016我图\两会\ooopic_10194892_b0c64675b11c678cafbc\0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494" y="3605967"/>
            <a:ext cx="1572320" cy="344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Freeform 5"/>
          <p:cNvSpPr>
            <a:spLocks/>
          </p:cNvSpPr>
          <p:nvPr/>
        </p:nvSpPr>
        <p:spPr bwMode="auto">
          <a:xfrm rot="10800000" flipH="1">
            <a:off x="9197570" y="4073139"/>
            <a:ext cx="3450436" cy="3450573"/>
          </a:xfrm>
          <a:prstGeom prst="ellipse">
            <a:avLst/>
          </a:prstGeom>
          <a:gradFill>
            <a:gsLst>
              <a:gs pos="0">
                <a:srgbClr val="FFFFFF">
                  <a:lumMod val="82000"/>
                </a:srgbClr>
              </a:gs>
              <a:gs pos="100000">
                <a:srgbClr val="FFFFFF">
                  <a:lumMod val="88000"/>
                </a:srgbClr>
              </a:gs>
            </a:gsLst>
            <a:lin ang="18900000" scaled="1"/>
          </a:gradFill>
          <a:ln w="50800" cap="flat" cmpd="sng" algn="ctr">
            <a:gradFill flip="none" rotWithShape="1">
              <a:gsLst>
                <a:gs pos="0">
                  <a:srgbClr val="FFFFFF">
                    <a:alpha val="0"/>
                  </a:srgbClr>
                </a:gs>
                <a:gs pos="100000">
                  <a:srgbClr val="FFFFFF"/>
                </a:gs>
              </a:gsLst>
              <a:lin ang="18900000" scaled="1"/>
              <a:tileRect/>
            </a:gradFill>
            <a:prstDash val="solid"/>
          </a:ln>
          <a:effectLst>
            <a:innerShdw blurRad="190500" dist="63500" dir="8100000">
              <a:prstClr val="black">
                <a:alpha val="30000"/>
              </a:prstClr>
            </a:innerShdw>
            <a:softEdge rad="50800"/>
          </a:effectLst>
        </p:spPr>
        <p:txBody>
          <a:bodyPr lIns="91419" tIns="45709" rIns="91419" bIns="45709" anchor="ctr"/>
          <a:lstStyle/>
          <a:p>
            <a:pPr algn="ctr" defTabSz="914217">
              <a:defRPr/>
            </a:pPr>
            <a:endParaRPr lang="zh-CN" altLang="en-US" sz="2133" kern="0">
              <a:solidFill>
                <a:srgbClr val="FFFFFF"/>
              </a:solidFill>
              <a:latin typeface="Arial"/>
              <a:ea typeface="微软雅黑"/>
              <a:cs typeface="+mn-ea"/>
              <a:sym typeface="+mn-lt"/>
            </a:endParaRPr>
          </a:p>
        </p:txBody>
      </p:sp>
      <p:grpSp>
        <p:nvGrpSpPr>
          <p:cNvPr id="36" name="组合 35"/>
          <p:cNvGrpSpPr>
            <a:grpSpLocks/>
          </p:cNvGrpSpPr>
          <p:nvPr/>
        </p:nvGrpSpPr>
        <p:grpSpPr bwMode="auto">
          <a:xfrm>
            <a:off x="9491142" y="4228123"/>
            <a:ext cx="2471695" cy="2469579"/>
            <a:chOff x="9912424" y="4649384"/>
            <a:chExt cx="1954833" cy="1732555"/>
          </a:xfrm>
        </p:grpSpPr>
        <p:sp>
          <p:nvSpPr>
            <p:cNvPr id="37" name="Freeform 5"/>
            <p:cNvSpPr>
              <a:spLocks/>
            </p:cNvSpPr>
            <p:nvPr/>
          </p:nvSpPr>
          <p:spPr bwMode="auto">
            <a:xfrm rot="10800000">
              <a:off x="9912424" y="4649384"/>
              <a:ext cx="1954833" cy="1732555"/>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a:lstStyle/>
            <a:p>
              <a:pPr defTabSz="914217">
                <a:defRPr/>
              </a:pPr>
              <a:endParaRPr lang="zh-CN" altLang="en-US" sz="2133" kern="0">
                <a:solidFill>
                  <a:prstClr val="black"/>
                </a:solidFill>
                <a:latin typeface="Arial"/>
                <a:ea typeface="微软雅黑"/>
                <a:cs typeface="+mn-ea"/>
                <a:sym typeface="+mn-lt"/>
              </a:endParaRPr>
            </a:p>
          </p:txBody>
        </p:sp>
        <p:sp>
          <p:nvSpPr>
            <p:cNvPr id="38" name="Freeform 5"/>
            <p:cNvSpPr>
              <a:spLocks/>
            </p:cNvSpPr>
            <p:nvPr/>
          </p:nvSpPr>
          <p:spPr bwMode="auto">
            <a:xfrm>
              <a:off x="10129484" y="4832770"/>
              <a:ext cx="1520711" cy="1347796"/>
            </a:xfrm>
            <a:prstGeom prst="ellipse">
              <a:avLst/>
            </a:prstGeom>
            <a:blipFill dpi="0" rotWithShape="1">
              <a:blip r:embed="rId6"/>
              <a:srcRect/>
              <a:stretch>
                <a:fillRect l="-9965" r="-47089"/>
              </a:stretch>
            </a:blipFill>
            <a:ln w="25400" cap="flat" cmpd="sng" algn="ctr">
              <a:noFill/>
              <a:prstDash val="solid"/>
            </a:ln>
            <a:effectLst>
              <a:innerShdw blurRad="63500" dist="50800" dir="18900000">
                <a:prstClr val="black">
                  <a:alpha val="50000"/>
                </a:prstClr>
              </a:innerShdw>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grpSp>
      <p:grpSp>
        <p:nvGrpSpPr>
          <p:cNvPr id="40" name="组合 39"/>
          <p:cNvGrpSpPr>
            <a:grpSpLocks/>
          </p:cNvGrpSpPr>
          <p:nvPr/>
        </p:nvGrpSpPr>
        <p:grpSpPr bwMode="auto">
          <a:xfrm>
            <a:off x="10094254" y="2816633"/>
            <a:ext cx="1595598" cy="1595598"/>
            <a:chOff x="9912424" y="2833284"/>
            <a:chExt cx="1954833" cy="1732555"/>
          </a:xfrm>
        </p:grpSpPr>
        <p:sp>
          <p:nvSpPr>
            <p:cNvPr id="41" name="Freeform 5"/>
            <p:cNvSpPr>
              <a:spLocks/>
            </p:cNvSpPr>
            <p:nvPr/>
          </p:nvSpPr>
          <p:spPr bwMode="auto">
            <a:xfrm rot="10800000">
              <a:off x="9912424" y="2833284"/>
              <a:ext cx="1954833" cy="1732555"/>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a:lstStyle/>
            <a:p>
              <a:pPr defTabSz="914217">
                <a:defRPr/>
              </a:pPr>
              <a:endParaRPr lang="zh-CN" altLang="en-US" sz="2133" kern="0">
                <a:solidFill>
                  <a:prstClr val="black"/>
                </a:solidFill>
                <a:latin typeface="Arial"/>
                <a:ea typeface="微软雅黑"/>
                <a:cs typeface="+mn-ea"/>
                <a:sym typeface="+mn-lt"/>
              </a:endParaRPr>
            </a:p>
          </p:txBody>
        </p:sp>
        <p:sp>
          <p:nvSpPr>
            <p:cNvPr id="57" name="Freeform 5"/>
            <p:cNvSpPr>
              <a:spLocks/>
            </p:cNvSpPr>
            <p:nvPr/>
          </p:nvSpPr>
          <p:spPr bwMode="auto">
            <a:xfrm>
              <a:off x="10129484" y="3016670"/>
              <a:ext cx="1520711" cy="1347796"/>
            </a:xfrm>
            <a:prstGeom prst="ellipse">
              <a:avLst/>
            </a:prstGeom>
            <a:blipFill dpi="0" rotWithShape="1">
              <a:blip r:embed="rId7"/>
              <a:srcRect/>
              <a:stretch>
                <a:fillRect/>
              </a:stretch>
            </a:blipFill>
            <a:ln w="25400" cap="flat" cmpd="sng" algn="ctr">
              <a:noFill/>
              <a:prstDash val="solid"/>
            </a:ln>
            <a:effectLst>
              <a:innerShdw blurRad="63500" dist="50800" dir="18900000">
                <a:prstClr val="black">
                  <a:alpha val="50000"/>
                </a:prstClr>
              </a:innerShdw>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grpSp>
      <p:sp>
        <p:nvSpPr>
          <p:cNvPr id="58" name="Freeform 5"/>
          <p:cNvSpPr>
            <a:spLocks/>
          </p:cNvSpPr>
          <p:nvPr/>
        </p:nvSpPr>
        <p:spPr bwMode="auto">
          <a:xfrm rot="10800000">
            <a:off x="8815875" y="5518681"/>
            <a:ext cx="951003" cy="950180"/>
          </a:xfrm>
          <a:prstGeom prst="ellipse">
            <a:avLst/>
          </a:prstGeom>
          <a:gradFill flip="none" rotWithShape="1">
            <a:gsLst>
              <a:gs pos="0">
                <a:srgbClr val="FF0517"/>
              </a:gs>
              <a:gs pos="100000">
                <a:srgbClr val="FF0517">
                  <a:lumMod val="75000"/>
                </a:srgbClr>
              </a:gs>
            </a:gsLst>
            <a:lin ang="2700000" scaled="1"/>
            <a:tileRect/>
          </a:gradFill>
          <a:ln w="25400">
            <a:gradFill flip="none" rotWithShape="1">
              <a:gsLst>
                <a:gs pos="0">
                  <a:srgbClr val="FF0517">
                    <a:lumMod val="75000"/>
                  </a:srgbClr>
                </a:gs>
                <a:gs pos="100000">
                  <a:srgbClr val="FF0517"/>
                </a:gs>
              </a:gsLst>
              <a:lin ang="2700000" scaled="1"/>
              <a:tileRect/>
            </a:gradFill>
          </a:ln>
          <a:effectLst>
            <a:outerShdw blurRad="254000" dist="114300" dir="2700000" algn="tl" rotWithShape="0">
              <a:prstClr val="black">
                <a:alpha val="25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59" name="Freeform 5"/>
          <p:cNvSpPr>
            <a:spLocks/>
          </p:cNvSpPr>
          <p:nvPr/>
        </p:nvSpPr>
        <p:spPr bwMode="auto">
          <a:xfrm>
            <a:off x="11486759" y="6073802"/>
            <a:ext cx="592036" cy="593863"/>
          </a:xfrm>
          <a:prstGeom prst="ellipse">
            <a:avLst/>
          </a:prstGeom>
          <a:gradFill flip="none" rotWithShape="1">
            <a:gsLst>
              <a:gs pos="100000">
                <a:srgbClr val="FFFFFF"/>
              </a:gs>
              <a:gs pos="0">
                <a:srgbClr val="FFFFFF">
                  <a:lumMod val="75000"/>
                </a:srgbClr>
              </a:gs>
            </a:gsLst>
            <a:lin ang="18900000" scaled="0"/>
            <a:tileRect/>
          </a:gradFill>
          <a:ln w="25400">
            <a:gradFill flip="none" rotWithShape="1">
              <a:gsLst>
                <a:gs pos="0">
                  <a:srgbClr val="FFFFFF"/>
                </a:gs>
                <a:gs pos="100000">
                  <a:srgbClr val="FFFFFF">
                    <a:lumMod val="75000"/>
                  </a:srgbClr>
                </a:gs>
              </a:gsLst>
              <a:lin ang="18900000" scaled="0"/>
              <a:tileRect/>
            </a:gradFill>
          </a:ln>
          <a:effectLst>
            <a:outerShdw blurRad="381000" dist="152400" dir="2700000" algn="tl" rotWithShape="0">
              <a:prstClr val="black">
                <a:alpha val="35000"/>
              </a:prstClr>
            </a:outerShdw>
          </a:effectLst>
        </p:spPr>
        <p:txBody>
          <a:bodyPr lIns="91419" tIns="45709" rIns="91419" bIns="45709"/>
          <a:lstStyle/>
          <a:p>
            <a:pPr defTabSz="914217">
              <a:defRPr/>
            </a:pPr>
            <a:endParaRPr lang="zh-CN" altLang="en-US" sz="2133" kern="0">
              <a:solidFill>
                <a:srgbClr val="000000"/>
              </a:solidFill>
              <a:latin typeface="Arial"/>
              <a:ea typeface="微软雅黑"/>
              <a:cs typeface="+mn-ea"/>
              <a:sym typeface="+mn-lt"/>
            </a:endParaRPr>
          </a:p>
        </p:txBody>
      </p:sp>
      <p:sp>
        <p:nvSpPr>
          <p:cNvPr id="60" name="Freeform 5"/>
          <p:cNvSpPr>
            <a:spLocks/>
          </p:cNvSpPr>
          <p:nvPr/>
        </p:nvSpPr>
        <p:spPr bwMode="auto">
          <a:xfrm>
            <a:off x="11324781" y="3817529"/>
            <a:ext cx="951003" cy="950180"/>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61" name="Freeform 5"/>
          <p:cNvSpPr>
            <a:spLocks/>
          </p:cNvSpPr>
          <p:nvPr/>
        </p:nvSpPr>
        <p:spPr bwMode="auto">
          <a:xfrm rot="10800000">
            <a:off x="8660386" y="6260137"/>
            <a:ext cx="442773" cy="442698"/>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62" name="Freeform 5"/>
          <p:cNvSpPr>
            <a:spLocks/>
          </p:cNvSpPr>
          <p:nvPr/>
        </p:nvSpPr>
        <p:spPr bwMode="auto">
          <a:xfrm rot="10800000">
            <a:off x="8104392" y="6228486"/>
            <a:ext cx="284542" cy="284494"/>
          </a:xfrm>
          <a:prstGeom prst="ellipse">
            <a:avLst/>
          </a:prstGeom>
          <a:gradFill flip="none" rotWithShape="1">
            <a:gsLst>
              <a:gs pos="100000">
                <a:srgbClr val="FFFFFF"/>
              </a:gs>
              <a:gs pos="0">
                <a:srgbClr val="FFFFFF">
                  <a:lumMod val="75000"/>
                </a:srgbClr>
              </a:gs>
            </a:gsLst>
            <a:lin ang="18900000" scaled="0"/>
            <a:tileRect/>
          </a:gradFill>
          <a:ln w="25400">
            <a:gradFill flip="none" rotWithShape="1">
              <a:gsLst>
                <a:gs pos="0">
                  <a:srgbClr val="FFFFFF"/>
                </a:gs>
                <a:gs pos="100000">
                  <a:srgbClr val="FFFFFF">
                    <a:lumMod val="75000"/>
                  </a:srgbClr>
                </a:gs>
              </a:gsLst>
              <a:lin ang="18900000" scaled="0"/>
              <a:tileRect/>
            </a:gradFill>
          </a:ln>
          <a:effectLst>
            <a:outerShdw blurRad="381000" dist="152400" dir="2700000" algn="tl" rotWithShape="0">
              <a:prstClr val="black">
                <a:alpha val="35000"/>
              </a:prstClr>
            </a:outerShdw>
          </a:effectLst>
        </p:spPr>
        <p:txBody>
          <a:bodyPr lIns="91419" tIns="45709" rIns="91419" bIns="45709"/>
          <a:lstStyle/>
          <a:p>
            <a:pPr defTabSz="914217">
              <a:defRPr/>
            </a:pPr>
            <a:endParaRPr lang="zh-CN" altLang="en-US" sz="2133" kern="0">
              <a:solidFill>
                <a:srgbClr val="000000"/>
              </a:solidFill>
              <a:latin typeface="Arial"/>
              <a:ea typeface="微软雅黑"/>
              <a:cs typeface="+mn-ea"/>
              <a:sym typeface="+mn-lt"/>
            </a:endParaRPr>
          </a:p>
        </p:txBody>
      </p:sp>
    </p:spTree>
    <p:extLst>
      <p:ext uri="{BB962C8B-B14F-4D97-AF65-F5344CB8AC3E}">
        <p14:creationId xmlns:p14="http://schemas.microsoft.com/office/powerpoint/2010/main" val="857503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nodeType="withEffect">
                                  <p:stCondLst>
                                    <p:cond delay="2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2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3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nodeType="withEffect">
                                  <p:stCondLst>
                                    <p:cond delay="60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nodeType="withEffect">
                                  <p:stCondLst>
                                    <p:cond delay="80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nodeType="withEffect">
                                  <p:stCondLst>
                                    <p:cond delay="10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130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1800"/>
                            </p:stCondLst>
                            <p:childTnLst>
                              <p:par>
                                <p:cTn id="61" presetID="10" presetClass="entr" presetSubtype="0"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2300"/>
                            </p:stCondLst>
                            <p:childTnLst>
                              <p:par>
                                <p:cTn id="65" presetID="16" presetClass="entr" presetSubtype="2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arn(inVertical)">
                                      <p:cBhvr>
                                        <p:cTn id="67" dur="1000"/>
                                        <p:tgtEl>
                                          <p:spTgt spid="27"/>
                                        </p:tgtEl>
                                      </p:cBhvr>
                                    </p:animEffect>
                                  </p:childTnLst>
                                </p:cTn>
                              </p:par>
                              <p:par>
                                <p:cTn id="68" presetID="42" presetClass="entr" presetSubtype="0"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par>
                          <p:cTn id="73" fill="hold">
                            <p:stCondLst>
                              <p:cond delay="3300"/>
                            </p:stCondLst>
                            <p:childTnLst>
                              <p:par>
                                <p:cTn id="74" presetID="22" presetClass="entr" presetSubtype="8"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500"/>
                                        <p:tgtEl>
                                          <p:spTgt spid="28"/>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right)">
                                      <p:cBhvr>
                                        <p:cTn id="79" dur="500"/>
                                        <p:tgtEl>
                                          <p:spTgt spid="26"/>
                                        </p:tgtEl>
                                      </p:cBhvr>
                                    </p:animEffect>
                                  </p:childTnLst>
                                </p:cTn>
                              </p:par>
                            </p:childTnLst>
                          </p:cTn>
                        </p:par>
                        <p:par>
                          <p:cTn id="80" fill="hold">
                            <p:stCondLst>
                              <p:cond delay="3800"/>
                            </p:stCondLst>
                            <p:childTnLst>
                              <p:par>
                                <p:cTn id="81" presetID="41" presetClass="entr" presetSubtype="0" fill="hold" grpId="0" nodeType="afterEffect">
                                  <p:stCondLst>
                                    <p:cond delay="0"/>
                                  </p:stCondLst>
                                  <p:iterate type="lt">
                                    <p:tmPct val="4000"/>
                                  </p:iterate>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9"/>
                                        </p:tgtEl>
                                        <p:attrNameLst>
                                          <p:attrName>ppt_y</p:attrName>
                                        </p:attrNameLst>
                                      </p:cBhvr>
                                      <p:tavLst>
                                        <p:tav tm="0">
                                          <p:val>
                                            <p:strVal val="#ppt_y"/>
                                          </p:val>
                                        </p:tav>
                                        <p:tav tm="100000">
                                          <p:val>
                                            <p:strVal val="#ppt_y"/>
                                          </p:val>
                                        </p:tav>
                                      </p:tavLst>
                                    </p:anim>
                                    <p:anim calcmode="lin" valueType="num">
                                      <p:cBhvr>
                                        <p:cTn id="85"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712911" y="1662991"/>
            <a:ext cx="6127489"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2458" y="1627648"/>
            <a:ext cx="1282587" cy="947637"/>
          </a:xfrm>
          <a:prstGeom prst="rect">
            <a:avLst/>
          </a:prstGeom>
        </p:spPr>
      </p:pic>
      <p:sp>
        <p:nvSpPr>
          <p:cNvPr id="4" name="文本框 3"/>
          <p:cNvSpPr txBox="1"/>
          <p:nvPr/>
        </p:nvSpPr>
        <p:spPr>
          <a:xfrm>
            <a:off x="4712530" y="1859868"/>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Light" panose="020B0502040204020203" pitchFamily="34" charset="-122"/>
                <a:ea typeface="微软雅黑 Light" panose="020B0502040204020203" pitchFamily="34" charset="-122"/>
              </a:rPr>
              <a:t>01</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5" name="文本框 4"/>
          <p:cNvSpPr txBox="1"/>
          <p:nvPr/>
        </p:nvSpPr>
        <p:spPr>
          <a:xfrm>
            <a:off x="5579822" y="1775220"/>
            <a:ext cx="5141706" cy="622863"/>
          </a:xfrm>
          <a:prstGeom prst="rect">
            <a:avLst/>
          </a:prstGeom>
          <a:noFill/>
        </p:spPr>
        <p:txBody>
          <a:bodyPr wrap="square" rtlCol="0">
            <a:spAutoFit/>
          </a:bodyPr>
          <a:lstStyle/>
          <a:p>
            <a:pPr algn="just" defTabSz="1219170">
              <a:lnSpc>
                <a:spcPct val="120000"/>
              </a:lnSpc>
            </a:pPr>
            <a:r>
              <a:rPr lang="zh-CN" altLang="en-US" sz="1500" dirty="0">
                <a:solidFill>
                  <a:srgbClr val="5F5F5F"/>
                </a:solidFill>
                <a:latin typeface="+mj-ea"/>
                <a:ea typeface="+mj-ea"/>
              </a:rPr>
              <a:t>就是非常规的我国经济发展现阶段特有的关口，特别是要打好防范化解重大风险、精准脱贫、污染防治三大攻坚战。</a:t>
            </a:r>
          </a:p>
        </p:txBody>
      </p:sp>
      <p:sp>
        <p:nvSpPr>
          <p:cNvPr id="6" name="矩形 5"/>
          <p:cNvSpPr>
            <a:spLocks noChangeArrowheads="1"/>
          </p:cNvSpPr>
          <p:nvPr/>
        </p:nvSpPr>
        <p:spPr bwMode="auto">
          <a:xfrm>
            <a:off x="4712911" y="2972370"/>
            <a:ext cx="6127489" cy="864440"/>
          </a:xfrm>
          <a:prstGeom prst="rect">
            <a:avLst/>
          </a:prstGeom>
          <a:noFill/>
          <a:ln w="3175">
            <a:solidFill>
              <a:srgbClr val="E71E17"/>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2458" y="2937027"/>
            <a:ext cx="1282587" cy="947637"/>
          </a:xfrm>
          <a:prstGeom prst="rect">
            <a:avLst/>
          </a:prstGeom>
        </p:spPr>
      </p:pic>
      <p:sp>
        <p:nvSpPr>
          <p:cNvPr id="8" name="文本框 7"/>
          <p:cNvSpPr txBox="1"/>
          <p:nvPr/>
        </p:nvSpPr>
        <p:spPr>
          <a:xfrm>
            <a:off x="4712530" y="3169247"/>
            <a:ext cx="672075" cy="461665"/>
          </a:xfrm>
          <a:prstGeom prst="rect">
            <a:avLst/>
          </a:prstGeom>
          <a:noFill/>
        </p:spPr>
        <p:txBody>
          <a:bodyPr wrap="square" rtlCol="0">
            <a:spAutoFit/>
          </a:bodyPr>
          <a:lstStyle/>
          <a:p>
            <a:pPr defTabSz="1219170"/>
            <a:r>
              <a:rPr lang="en-US" altLang="zh-CN" sz="2400" b="1" dirty="0" smtClean="0">
                <a:solidFill>
                  <a:srgbClr val="FFFFFF"/>
                </a:solidFill>
                <a:latin typeface="微软雅黑 Light" panose="020B0502040204020203" pitchFamily="34" charset="-122"/>
                <a:ea typeface="微软雅黑 Light" panose="020B0502040204020203" pitchFamily="34" charset="-122"/>
              </a:rPr>
              <a:t>02</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5570678" y="2993159"/>
            <a:ext cx="5141706" cy="836383"/>
          </a:xfrm>
          <a:prstGeom prst="rect">
            <a:avLst/>
          </a:prstGeom>
          <a:noFill/>
        </p:spPr>
        <p:txBody>
          <a:bodyPr wrap="square" rtlCol="0">
            <a:spAutoFit/>
          </a:bodyPr>
          <a:lstStyle/>
          <a:p>
            <a:pPr algn="just" defTabSz="1219170">
              <a:lnSpc>
                <a:spcPct val="110000"/>
              </a:lnSpc>
            </a:pPr>
            <a:r>
              <a:rPr lang="zh-CN" altLang="en-US" sz="1500" dirty="0">
                <a:solidFill>
                  <a:srgbClr val="5F5F5F"/>
                </a:solidFill>
                <a:latin typeface="+mj-ea"/>
                <a:ea typeface="+mj-ea"/>
              </a:rPr>
              <a:t>就是常规性的长期性的关口，也就是要大力转变经济发展方式、优化经济结构、转换增长动力，特别是要净化市场环境，提升人力资本素质，增强国家治理能力。</a:t>
            </a:r>
          </a:p>
        </p:txBody>
      </p:sp>
      <p:sp>
        <p:nvSpPr>
          <p:cNvPr id="10" name="矩形 9"/>
          <p:cNvSpPr/>
          <p:nvPr/>
        </p:nvSpPr>
        <p:spPr>
          <a:xfrm>
            <a:off x="1360886" y="4175164"/>
            <a:ext cx="9584481" cy="1497205"/>
          </a:xfrm>
          <a:prstGeom prst="rect">
            <a:avLst/>
          </a:prstGeom>
        </p:spPr>
        <p:txBody>
          <a:bodyPr wrap="square">
            <a:spAutoFit/>
          </a:bodyPr>
          <a:lstStyle/>
          <a:p>
            <a:pPr algn="just">
              <a:lnSpc>
                <a:spcPct val="130000"/>
              </a:lnSpc>
            </a:pPr>
            <a:r>
              <a:rPr lang="zh-CN" altLang="en-US" dirty="0">
                <a:solidFill>
                  <a:schemeClr val="tx1">
                    <a:lumMod val="75000"/>
                    <a:lumOff val="25000"/>
                  </a:schemeClr>
                </a:solidFill>
              </a:rPr>
              <a:t>建设现代化经济体系，是跨越这两大关口的迫切要求，也是我国发展的战略目标。按照十九大报告的部署，牢牢把握高质量发展的要求、把握工作主线、把握基本路径、把握着力点、把握制度保障，不断增强我国经济创新力和竞争力，我们就一定能建设好现代化经济体系，实现我国经济的高质量发展。</a:t>
            </a:r>
          </a:p>
        </p:txBody>
      </p:sp>
      <p:sp>
        <p:nvSpPr>
          <p:cNvPr id="11" name="椭圆 10"/>
          <p:cNvSpPr/>
          <p:nvPr/>
        </p:nvSpPr>
        <p:spPr>
          <a:xfrm>
            <a:off x="1370031" y="1502650"/>
            <a:ext cx="2496277" cy="2496277"/>
          </a:xfrm>
          <a:prstGeom prst="ellipse">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sp>
        <p:nvSpPr>
          <p:cNvPr id="12" name="矩形 11"/>
          <p:cNvSpPr/>
          <p:nvPr/>
        </p:nvSpPr>
        <p:spPr>
          <a:xfrm>
            <a:off x="1463637" y="2096934"/>
            <a:ext cx="2311231" cy="707886"/>
          </a:xfrm>
          <a:prstGeom prst="rect">
            <a:avLst/>
          </a:prstGeom>
        </p:spPr>
        <p:txBody>
          <a:bodyPr wrap="square">
            <a:spAutoFit/>
          </a:bodyPr>
          <a:lstStyle/>
          <a:p>
            <a:pPr algn="ctr" defTabSz="1219170"/>
            <a:r>
              <a:rPr lang="zh-CN" altLang="en-US" sz="2000" b="1" dirty="0">
                <a:solidFill>
                  <a:srgbClr val="FFFFFF"/>
                </a:solidFill>
                <a:latin typeface="+mj-ea"/>
                <a:ea typeface="+mj-ea"/>
              </a:rPr>
              <a:t>高速增长阶段转向高质量发展阶段</a:t>
            </a:r>
          </a:p>
        </p:txBody>
      </p:sp>
      <p:sp>
        <p:nvSpPr>
          <p:cNvPr id="13" name="矩形 12"/>
          <p:cNvSpPr/>
          <p:nvPr/>
        </p:nvSpPr>
        <p:spPr>
          <a:xfrm>
            <a:off x="1417917" y="2768244"/>
            <a:ext cx="2417448" cy="707886"/>
          </a:xfrm>
          <a:prstGeom prst="rect">
            <a:avLst/>
          </a:prstGeom>
        </p:spPr>
        <p:txBody>
          <a:bodyPr wrap="square">
            <a:spAutoFit/>
          </a:bodyPr>
          <a:lstStyle/>
          <a:p>
            <a:pPr algn="ctr" defTabSz="1219170"/>
            <a:r>
              <a:rPr lang="zh-CN" altLang="en-US" sz="4000" b="1" dirty="0" smtClean="0">
                <a:solidFill>
                  <a:schemeClr val="accent4">
                    <a:lumMod val="20000"/>
                    <a:lumOff val="80000"/>
                  </a:schemeClr>
                </a:solidFill>
                <a:latin typeface="+mj-ea"/>
                <a:ea typeface="+mj-ea"/>
              </a:rPr>
              <a:t>两个关口</a:t>
            </a:r>
            <a:endParaRPr lang="zh-CN" altLang="en-US" sz="4000" b="1" dirty="0">
              <a:solidFill>
                <a:schemeClr val="accent4">
                  <a:lumMod val="20000"/>
                  <a:lumOff val="80000"/>
                </a:schemeClr>
              </a:solidFill>
              <a:latin typeface="+mj-ea"/>
              <a:ea typeface="+mj-ea"/>
            </a:endParaRPr>
          </a:p>
        </p:txBody>
      </p:sp>
    </p:spTree>
    <p:extLst>
      <p:ext uri="{BB962C8B-B14F-4D97-AF65-F5344CB8AC3E}">
        <p14:creationId xmlns:p14="http://schemas.microsoft.com/office/powerpoint/2010/main" val="862051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900" decel="100000" fill="hold"/>
                                        <p:tgtEl>
                                          <p:spTgt spid="1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par>
                          <p:cTn id="59" fill="hold">
                            <p:stCondLst>
                              <p:cond delay="3500"/>
                            </p:stCondLst>
                            <p:childTnLst>
                              <p:par>
                                <p:cTn id="60" presetID="14" presetClass="entr" presetSubtype="1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randombar(horizontal)">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strips(downLeft)">
                                      <p:cBhvr>
                                        <p:cTn id="6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animBg="1"/>
      <p:bldP spid="8" grpId="0"/>
      <p:bldP spid="9" grpId="0"/>
      <p:bldP spid="10" grpId="0"/>
      <p:bldP spid="11" grpId="0" animBg="1"/>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A5497DD-6AA0-44EB-8590-41CEEA44D906}"/>
              </a:ext>
            </a:extLst>
          </p:cNvPr>
          <p:cNvSpPr/>
          <p:nvPr/>
        </p:nvSpPr>
        <p:spPr>
          <a:xfrm>
            <a:off x="3596698" y="1612797"/>
            <a:ext cx="7090907" cy="3980545"/>
          </a:xfrm>
          <a:prstGeom prst="rect">
            <a:avLst/>
          </a:prstGeom>
          <a:noFill/>
          <a:ln w="1905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等线" panose="020F0502020204030204"/>
            </a:endParaRPr>
          </a:p>
        </p:txBody>
      </p:sp>
      <p:sp>
        <p:nvSpPr>
          <p:cNvPr id="3" name="文本框 2"/>
          <p:cNvSpPr txBox="1"/>
          <p:nvPr/>
        </p:nvSpPr>
        <p:spPr>
          <a:xfrm>
            <a:off x="3709640" y="1754480"/>
            <a:ext cx="6993288" cy="3637919"/>
          </a:xfrm>
          <a:prstGeom prst="rect">
            <a:avLst/>
          </a:prstGeom>
          <a:noFill/>
        </p:spPr>
        <p:txBody>
          <a:bodyPr wrap="square" rtlCol="0">
            <a:spAutoFit/>
          </a:bodyPr>
          <a:lstStyle/>
          <a:p>
            <a:pPr defTabSz="914400">
              <a:lnSpc>
                <a:spcPct val="160000"/>
              </a:lnSpc>
            </a:pPr>
            <a:r>
              <a:rPr lang="zh-CN" altLang="en-US" sz="2400" b="1" dirty="0">
                <a:solidFill>
                  <a:srgbClr val="E60000"/>
                </a:solidFill>
                <a:latin typeface="等线" panose="020F0502020204030204"/>
              </a:rPr>
              <a:t>推动高质量发展</a:t>
            </a:r>
            <a:r>
              <a:rPr lang="zh-CN" altLang="en-US" sz="2400" dirty="0">
                <a:solidFill>
                  <a:srgbClr val="003300"/>
                </a:solidFill>
                <a:latin typeface="等线" panose="020F0502020204030204"/>
              </a:rPr>
              <a:t>，是当前和今后一个时期确定发展思路、制定经济政策、实施宏观调控的根本要求。我们要牢牢把握这一根本要求，认真贯彻落实中央经济工作会议精神，适应新时代、聚焦新目标、落实新部署，全面做好明年经济工作，</a:t>
            </a:r>
            <a:r>
              <a:rPr lang="zh-CN" altLang="en-US" sz="2400" b="1" dirty="0">
                <a:solidFill>
                  <a:srgbClr val="E60000"/>
                </a:solidFill>
                <a:latin typeface="等线" panose="020F0502020204030204"/>
              </a:rPr>
              <a:t>为</a:t>
            </a:r>
            <a:r>
              <a:rPr lang="en-US" altLang="zh-CN" sz="2400" b="1" dirty="0">
                <a:solidFill>
                  <a:srgbClr val="E60000"/>
                </a:solidFill>
                <a:latin typeface="等线" panose="020F0502020204030204"/>
              </a:rPr>
              <a:t>2020</a:t>
            </a:r>
            <a:r>
              <a:rPr lang="zh-CN" altLang="en-US" sz="2400" b="1" dirty="0">
                <a:solidFill>
                  <a:srgbClr val="E60000"/>
                </a:solidFill>
                <a:latin typeface="等线" panose="020F0502020204030204"/>
              </a:rPr>
              <a:t>年全面建成小康社会打下更坚实的物质基础。</a:t>
            </a:r>
          </a:p>
        </p:txBody>
      </p:sp>
      <p:pic>
        <p:nvPicPr>
          <p:cNvPr id="4" name="图片 3">
            <a:extLst>
              <a:ext uri="{FF2B5EF4-FFF2-40B4-BE49-F238E27FC236}">
                <a16:creationId xmlns:a16="http://schemas.microsoft.com/office/drawing/2014/main" xmlns="" id="{3895E5A9-E347-45C1-94EA-3C4BD8A8F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283" y="1617493"/>
            <a:ext cx="2948796" cy="3975850"/>
          </a:xfrm>
          <a:prstGeom prst="rect">
            <a:avLst/>
          </a:prstGeom>
        </p:spPr>
      </p:pic>
      <p:sp>
        <p:nvSpPr>
          <p:cNvPr id="5" name="矩形 4">
            <a:extLst>
              <a:ext uri="{FF2B5EF4-FFF2-40B4-BE49-F238E27FC236}">
                <a16:creationId xmlns:a16="http://schemas.microsoft.com/office/drawing/2014/main" xmlns="" id="{3E03EEB4-195D-4F18-B087-0C3E2445F8E4}"/>
              </a:ext>
            </a:extLst>
          </p:cNvPr>
          <p:cNvSpPr/>
          <p:nvPr/>
        </p:nvSpPr>
        <p:spPr>
          <a:xfrm>
            <a:off x="0" y="1612797"/>
            <a:ext cx="432017" cy="39805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1449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par>
                                <p:cTn id="8" presetID="2" presetClass="entr" presetSubtype="4" decel="44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ppt_x"/>
                                          </p:val>
                                        </p:tav>
                                        <p:tav tm="100000">
                                          <p:val>
                                            <p:strVal val="#ppt_x"/>
                                          </p:val>
                                        </p:tav>
                                      </p:tavLst>
                                    </p:anim>
                                    <p:anim calcmode="lin" valueType="num">
                                      <p:cBhvr additive="base">
                                        <p:cTn id="11" dur="1000" fill="hold"/>
                                        <p:tgtEl>
                                          <p:spTgt spid="4"/>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strips(down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49418" y="1653790"/>
            <a:ext cx="673989" cy="476174"/>
          </a:xfrm>
          <a:prstGeom prst="rect">
            <a:avLst/>
          </a:prstGeom>
          <a:solidFill>
            <a:srgbClr val="E60000"/>
          </a:solidFill>
        </p:spPr>
        <p:txBody>
          <a:bodyPr wrap="none" rtlCol="0" anchor="ctr" anchorCtr="1">
            <a:noAutofit/>
          </a:bodyPr>
          <a:lstStyle/>
          <a:p>
            <a:r>
              <a:rPr lang="en-US" altLang="zh-CN" sz="2800" b="1" dirty="0" smtClean="0">
                <a:solidFill>
                  <a:schemeClr val="bg1"/>
                </a:solidFill>
                <a:latin typeface="+mj-ea"/>
                <a:ea typeface="+mj-ea"/>
              </a:rPr>
              <a:t>03</a:t>
            </a:r>
            <a:endParaRPr lang="zh-CN" altLang="en-US" sz="2800" b="1" dirty="0">
              <a:solidFill>
                <a:schemeClr val="bg1"/>
              </a:solidFill>
              <a:latin typeface="+mj-ea"/>
              <a:ea typeface="+mj-ea"/>
            </a:endParaRPr>
          </a:p>
        </p:txBody>
      </p:sp>
      <p:sp>
        <p:nvSpPr>
          <p:cNvPr id="7" name="矩形 6"/>
          <p:cNvSpPr/>
          <p:nvPr/>
        </p:nvSpPr>
        <p:spPr>
          <a:xfrm>
            <a:off x="5213459" y="1384045"/>
            <a:ext cx="3262432" cy="1015663"/>
          </a:xfrm>
          <a:prstGeom prst="rect">
            <a:avLst/>
          </a:prstGeom>
        </p:spPr>
        <p:txBody>
          <a:bodyPr wrap="none">
            <a:spAutoFit/>
          </a:bodyPr>
          <a:lstStyle/>
          <a:p>
            <a:pPr algn="ctr"/>
            <a:r>
              <a:rPr lang="zh-CN" altLang="en-US" sz="6000" b="1" dirty="0" smtClean="0">
                <a:gradFill>
                  <a:gsLst>
                    <a:gs pos="10000">
                      <a:srgbClr val="C00000"/>
                    </a:gs>
                    <a:gs pos="70000">
                      <a:srgbClr val="FF0000"/>
                    </a:gs>
                  </a:gsLst>
                  <a:lin ang="5400000" scaled="1"/>
                </a:gradFill>
                <a:latin typeface="+mj-ea"/>
                <a:ea typeface="+mj-ea"/>
                <a:cs typeface="+mn-ea"/>
                <a:sym typeface="Arial" panose="020B0604020202020204" pitchFamily="34" charset="0"/>
              </a:rPr>
              <a:t>第三章节</a:t>
            </a:r>
            <a:endParaRPr lang="en-US" altLang="zh-CN" sz="6000" b="1" dirty="0">
              <a:gradFill>
                <a:gsLst>
                  <a:gs pos="10000">
                    <a:srgbClr val="C00000"/>
                  </a:gs>
                  <a:gs pos="70000">
                    <a:srgbClr val="FF0000"/>
                  </a:gs>
                </a:gsLst>
                <a:lin ang="5400000" scaled="1"/>
              </a:gradFill>
              <a:latin typeface="+mj-ea"/>
              <a:ea typeface="+mj-ea"/>
              <a:cs typeface="+mn-ea"/>
              <a:sym typeface="Arial" panose="020B0604020202020204" pitchFamily="34" charset="0"/>
            </a:endParaRPr>
          </a:p>
        </p:txBody>
      </p:sp>
      <p:grpSp>
        <p:nvGrpSpPr>
          <p:cNvPr id="8" name="组合 7"/>
          <p:cNvGrpSpPr/>
          <p:nvPr/>
        </p:nvGrpSpPr>
        <p:grpSpPr>
          <a:xfrm>
            <a:off x="3458172" y="2440640"/>
            <a:ext cx="5798918" cy="1888292"/>
            <a:chOff x="4919239" y="1896632"/>
            <a:chExt cx="5798918" cy="1888292"/>
          </a:xfrm>
        </p:grpSpPr>
        <p:sp>
          <p:nvSpPr>
            <p:cNvPr id="9" name="矩形 8"/>
            <p:cNvSpPr/>
            <p:nvPr/>
          </p:nvSpPr>
          <p:spPr>
            <a:xfrm>
              <a:off x="4919239" y="2386295"/>
              <a:ext cx="5798918"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dirty="0">
                  <a:solidFill>
                    <a:srgbClr val="E60000"/>
                  </a:solidFill>
                  <a:latin typeface="+mj-ea"/>
                  <a:ea typeface="+mj-ea"/>
                  <a:cs typeface="+mn-ea"/>
                  <a:sym typeface="+mn-lt"/>
                </a:rPr>
                <a:t>坚持稳中求进 </a:t>
              </a:r>
              <a:endParaRPr lang="en-US" altLang="zh-CN" sz="5500" b="1" dirty="0" smtClean="0">
                <a:solidFill>
                  <a:srgbClr val="E60000"/>
                </a:solidFill>
                <a:latin typeface="+mj-ea"/>
                <a:ea typeface="+mj-ea"/>
                <a:cs typeface="+mn-ea"/>
                <a:sym typeface="+mn-lt"/>
              </a:endParaRPr>
            </a:p>
            <a:p>
              <a:pPr algn="ctr"/>
              <a:r>
                <a:rPr lang="zh-CN" altLang="en-US" sz="5500" b="1" dirty="0" smtClean="0">
                  <a:solidFill>
                    <a:srgbClr val="E60000"/>
                  </a:solidFill>
                  <a:latin typeface="+mj-ea"/>
                  <a:ea typeface="+mj-ea"/>
                  <a:cs typeface="+mn-ea"/>
                  <a:sym typeface="+mn-lt"/>
                </a:rPr>
                <a:t>加强</a:t>
              </a:r>
              <a:r>
                <a:rPr lang="zh-CN" altLang="en-US" sz="5500" b="1" dirty="0">
                  <a:solidFill>
                    <a:srgbClr val="E60000"/>
                  </a:solidFill>
                  <a:latin typeface="+mj-ea"/>
                  <a:ea typeface="+mj-ea"/>
                  <a:cs typeface="+mn-ea"/>
                  <a:sym typeface="+mn-lt"/>
                </a:rPr>
                <a:t>政策协同</a:t>
              </a:r>
            </a:p>
          </p:txBody>
        </p:sp>
        <p:sp>
          <p:nvSpPr>
            <p:cNvPr id="10" name="矩形 9"/>
            <p:cNvSpPr/>
            <p:nvPr/>
          </p:nvSpPr>
          <p:spPr>
            <a:xfrm>
              <a:off x="4919240" y="1896632"/>
              <a:ext cx="5798917" cy="1888292"/>
            </a:xfrm>
            <a:prstGeom prst="rect">
              <a:avLst/>
            </a:prstGeom>
            <a:noFill/>
            <a:ln w="1651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Rectangle 4"/>
          <p:cNvSpPr txBox="1">
            <a:spLocks noChangeArrowheads="1"/>
          </p:cNvSpPr>
          <p:nvPr/>
        </p:nvSpPr>
        <p:spPr bwMode="auto">
          <a:xfrm>
            <a:off x="2892093" y="4335777"/>
            <a:ext cx="6008841" cy="58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lgn="r" defTabSz="914400" fontAlgn="base">
              <a:spcBef>
                <a:spcPct val="0"/>
              </a:spcBef>
              <a:spcAft>
                <a:spcPct val="0"/>
              </a:spcAft>
              <a:defRPr/>
            </a:pPr>
            <a:r>
              <a:rPr lang="zh-CN" altLang="en-US" sz="2400" b="0" kern="0" dirty="0" smtClean="0">
                <a:solidFill>
                  <a:srgbClr val="C00000">
                    <a:lumMod val="50000"/>
                  </a:srgbClr>
                </a:solidFill>
                <a:latin typeface="微软雅黑"/>
                <a:sym typeface="Arial" panose="020B0604020202020204" pitchFamily="34" charset="0"/>
              </a:rPr>
              <a:t>三论</a:t>
            </a:r>
            <a:r>
              <a:rPr lang="zh-CN" altLang="en-US" sz="2400" b="0" kern="0" dirty="0">
                <a:solidFill>
                  <a:srgbClr val="C00000">
                    <a:lumMod val="50000"/>
                  </a:srgbClr>
                </a:solidFill>
                <a:latin typeface="微软雅黑"/>
                <a:sym typeface="Arial" panose="020B0604020202020204" pitchFamily="34" charset="0"/>
              </a:rPr>
              <a:t>贯彻落实中央经济工作会议精神</a:t>
            </a:r>
            <a:endParaRPr kumimoji="0" lang="zh-CN" altLang="en-US" sz="24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Tree>
    <p:extLst>
      <p:ext uri="{BB962C8B-B14F-4D97-AF65-F5344CB8AC3E}">
        <p14:creationId xmlns:p14="http://schemas.microsoft.com/office/powerpoint/2010/main" val="319499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900" decel="100000" fill="hold"/>
                                        <p:tgtEl>
                                          <p:spTgt spid="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椭圆 1"/>
          <p:cNvSpPr/>
          <p:nvPr/>
        </p:nvSpPr>
        <p:spPr>
          <a:xfrm>
            <a:off x="1214580" y="1873789"/>
            <a:ext cx="2496277" cy="249627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Ping Hei"/>
              <a:ea typeface="方正兰亭超细黑简体"/>
            </a:endParaRPr>
          </a:p>
        </p:txBody>
      </p:sp>
      <p:sp>
        <p:nvSpPr>
          <p:cNvPr id="3" name="矩形 2"/>
          <p:cNvSpPr/>
          <p:nvPr/>
        </p:nvSpPr>
        <p:spPr>
          <a:xfrm>
            <a:off x="1368839" y="2411817"/>
            <a:ext cx="2744042" cy="1384995"/>
          </a:xfrm>
          <a:prstGeom prst="rect">
            <a:avLst/>
          </a:prstGeom>
        </p:spPr>
        <p:txBody>
          <a:bodyPr wrap="square">
            <a:spAutoFit/>
          </a:bodyPr>
          <a:lstStyle/>
          <a:p>
            <a:pPr lvl="0">
              <a:defRPr/>
            </a:pPr>
            <a:r>
              <a:rPr lang="zh-CN" altLang="en-US" sz="28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适应</a:t>
            </a:r>
            <a:r>
              <a:rPr lang="zh-CN" altLang="en-US" sz="2800" b="1" spc="400" dirty="0" smtClean="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新时代</a:t>
            </a:r>
            <a:endParaRPr lang="en-US" altLang="zh-CN" sz="2800" b="1" spc="400" dirty="0" smtClean="0">
              <a:gradFill>
                <a:gsLst>
                  <a:gs pos="100000">
                    <a:schemeClr val="bg1"/>
                  </a:gs>
                  <a:gs pos="0">
                    <a:schemeClr val="bg1">
                      <a:lumMod val="95000"/>
                    </a:schemeClr>
                  </a:gs>
                </a:gsLst>
                <a:path path="circle">
                  <a:fillToRect l="100000" b="100000"/>
                </a:path>
              </a:gradFill>
              <a:latin typeface="Impact" pitchFamily="34" charset="0"/>
              <a:ea typeface="微软雅黑" pitchFamily="34" charset="-122"/>
            </a:endParaRPr>
          </a:p>
          <a:p>
            <a:pPr lvl="0">
              <a:defRPr/>
            </a:pPr>
            <a:r>
              <a:rPr lang="zh-CN" altLang="en-US" sz="2800" b="1" spc="400" dirty="0" smtClean="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聚焦</a:t>
            </a:r>
            <a:r>
              <a:rPr lang="zh-CN" altLang="en-US" sz="28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新</a:t>
            </a:r>
            <a:r>
              <a:rPr lang="zh-CN" altLang="en-US" sz="2800" b="1" spc="400" dirty="0" smtClean="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目标</a:t>
            </a:r>
            <a:endParaRPr lang="en-US" altLang="zh-CN" sz="2800" b="1" spc="400" dirty="0" smtClean="0">
              <a:gradFill>
                <a:gsLst>
                  <a:gs pos="100000">
                    <a:schemeClr val="bg1"/>
                  </a:gs>
                  <a:gs pos="0">
                    <a:schemeClr val="bg1">
                      <a:lumMod val="95000"/>
                    </a:schemeClr>
                  </a:gs>
                </a:gsLst>
                <a:path path="circle">
                  <a:fillToRect l="100000" b="100000"/>
                </a:path>
              </a:gradFill>
              <a:latin typeface="Impact" pitchFamily="34" charset="0"/>
              <a:ea typeface="微软雅黑" pitchFamily="34" charset="-122"/>
            </a:endParaRPr>
          </a:p>
          <a:p>
            <a:pPr lvl="0">
              <a:defRPr/>
            </a:pPr>
            <a:r>
              <a:rPr lang="zh-CN" altLang="en-US" sz="2800" b="1" spc="400" dirty="0" smtClean="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落实</a:t>
            </a:r>
            <a:r>
              <a:rPr lang="zh-CN" altLang="en-US" sz="2800" b="1" spc="400" dirty="0">
                <a:gradFill>
                  <a:gsLst>
                    <a:gs pos="100000">
                      <a:schemeClr val="bg1"/>
                    </a:gs>
                    <a:gs pos="0">
                      <a:schemeClr val="bg1">
                        <a:lumMod val="95000"/>
                      </a:schemeClr>
                    </a:gs>
                  </a:gsLst>
                  <a:path path="circle">
                    <a:fillToRect l="100000" b="100000"/>
                  </a:path>
                </a:gradFill>
                <a:latin typeface="Impact" pitchFamily="34" charset="0"/>
                <a:ea typeface="微软雅黑" pitchFamily="34" charset="-122"/>
              </a:rPr>
              <a:t>新部署</a:t>
            </a:r>
          </a:p>
        </p:txBody>
      </p:sp>
      <p:sp>
        <p:nvSpPr>
          <p:cNvPr id="4" name="文本框 3"/>
          <p:cNvSpPr txBox="1"/>
          <p:nvPr/>
        </p:nvSpPr>
        <p:spPr>
          <a:xfrm>
            <a:off x="873135" y="4626840"/>
            <a:ext cx="3131937" cy="790088"/>
          </a:xfrm>
          <a:prstGeom prst="rect">
            <a:avLst/>
          </a:prstGeom>
          <a:noFill/>
        </p:spPr>
        <p:txBody>
          <a:bodyPr wrap="square" rtlCol="0">
            <a:spAutoFit/>
          </a:bodyPr>
          <a:lstStyle/>
          <a:p>
            <a:pPr algn="ctr" defTabSz="1219170"/>
            <a:r>
              <a:rPr lang="zh-CN" altLang="en-US" sz="2267" dirty="0">
                <a:solidFill>
                  <a:srgbClr val="C00000"/>
                </a:solidFill>
                <a:latin typeface="微软雅黑" panose="020B0503020204020204" pitchFamily="34" charset="-122"/>
                <a:ea typeface="微软雅黑" panose="020B0503020204020204" pitchFamily="34" charset="-122"/>
              </a:rPr>
              <a:t>贯彻落实中央</a:t>
            </a:r>
            <a:r>
              <a:rPr lang="zh-CN" altLang="en-US" sz="2267" dirty="0" smtClean="0">
                <a:solidFill>
                  <a:srgbClr val="C00000"/>
                </a:solidFill>
                <a:latin typeface="微软雅黑" panose="020B0503020204020204" pitchFamily="34" charset="-122"/>
                <a:ea typeface="微软雅黑" panose="020B0503020204020204" pitchFamily="34" charset="-122"/>
              </a:rPr>
              <a:t>经济</a:t>
            </a:r>
            <a:endParaRPr lang="en-US" altLang="zh-CN" sz="2267" dirty="0" smtClean="0">
              <a:solidFill>
                <a:srgbClr val="C00000"/>
              </a:solidFill>
              <a:latin typeface="微软雅黑" panose="020B0503020204020204" pitchFamily="34" charset="-122"/>
              <a:ea typeface="微软雅黑" panose="020B0503020204020204" pitchFamily="34" charset="-122"/>
            </a:endParaRPr>
          </a:p>
          <a:p>
            <a:pPr algn="ctr" defTabSz="1219170"/>
            <a:r>
              <a:rPr lang="zh-CN" altLang="en-US" sz="2267" dirty="0" smtClean="0">
                <a:solidFill>
                  <a:srgbClr val="C00000"/>
                </a:solidFill>
                <a:latin typeface="微软雅黑" panose="020B0503020204020204" pitchFamily="34" charset="-122"/>
                <a:ea typeface="微软雅黑" panose="020B0503020204020204" pitchFamily="34" charset="-122"/>
              </a:rPr>
              <a:t>工作会议</a:t>
            </a:r>
            <a:r>
              <a:rPr lang="zh-CN" altLang="en-US" sz="2267" dirty="0">
                <a:solidFill>
                  <a:srgbClr val="C00000"/>
                </a:solidFill>
                <a:latin typeface="微软雅黑" panose="020B0503020204020204" pitchFamily="34" charset="-122"/>
                <a:ea typeface="微软雅黑" panose="020B0503020204020204" pitchFamily="34" charset="-122"/>
              </a:rPr>
              <a:t>精神</a:t>
            </a:r>
          </a:p>
        </p:txBody>
      </p:sp>
      <p:cxnSp>
        <p:nvCxnSpPr>
          <p:cNvPr id="5" name="直接连接符 4"/>
          <p:cNvCxnSpPr/>
          <p:nvPr/>
        </p:nvCxnSpPr>
        <p:spPr>
          <a:xfrm>
            <a:off x="4342664" y="3566152"/>
            <a:ext cx="6648739"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57265" y="1608613"/>
            <a:ext cx="6734137" cy="1883037"/>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7" name="矩形 6"/>
          <p:cNvSpPr/>
          <p:nvPr/>
        </p:nvSpPr>
        <p:spPr>
          <a:xfrm>
            <a:off x="4257265" y="3566152"/>
            <a:ext cx="6734138" cy="1993238"/>
          </a:xfrm>
          <a:prstGeom prst="rect">
            <a:avLst/>
          </a:prstGeom>
          <a:solidFill>
            <a:schemeClr val="bg1">
              <a:alpha val="50000"/>
            </a:schemeClr>
          </a:solidFill>
          <a:ln>
            <a:solidFill>
              <a:srgbClr val="C00000"/>
            </a:solidFill>
          </a:ln>
        </p:spPr>
        <p:txBody>
          <a:bodyPr wrap="square">
            <a:spAutoFit/>
          </a:bodyPr>
          <a:lstStyle/>
          <a:p>
            <a:pPr algn="just">
              <a:lnSpc>
                <a:spcPct val="150000"/>
              </a:lnSpc>
            </a:pPr>
            <a:r>
              <a:rPr lang="en-US" altLang="zh-CN" sz="1400" dirty="0">
                <a:solidFill>
                  <a:schemeClr val="tx1">
                    <a:lumMod val="65000"/>
                    <a:lumOff val="35000"/>
                  </a:schemeClr>
                </a:solidFill>
                <a:latin typeface="微软雅黑" pitchFamily="34" charset="-122"/>
                <a:ea typeface="微软雅黑" pitchFamily="34" charset="-122"/>
              </a:rPr>
              <a:t>2018</a:t>
            </a:r>
            <a:r>
              <a:rPr lang="zh-CN" altLang="en-US" sz="1400" dirty="0">
                <a:solidFill>
                  <a:schemeClr val="tx1">
                    <a:lumMod val="65000"/>
                    <a:lumOff val="35000"/>
                  </a:schemeClr>
                </a:solidFill>
                <a:latin typeface="微软雅黑" pitchFamily="34" charset="-122"/>
                <a:ea typeface="微软雅黑" pitchFamily="34" charset="-122"/>
              </a:rPr>
              <a:t>年是贯彻党的十九大精神的开局之年，是改革开放</a:t>
            </a:r>
            <a:r>
              <a:rPr lang="en-US" altLang="zh-CN" sz="1400" dirty="0">
                <a:solidFill>
                  <a:schemeClr val="tx1">
                    <a:lumMod val="65000"/>
                    <a:lumOff val="35000"/>
                  </a:schemeClr>
                </a:solidFill>
                <a:latin typeface="微软雅黑" pitchFamily="34" charset="-122"/>
                <a:ea typeface="微软雅黑" pitchFamily="34" charset="-122"/>
              </a:rPr>
              <a:t>40</a:t>
            </a:r>
            <a:r>
              <a:rPr lang="zh-CN" altLang="en-US" sz="1400" dirty="0">
                <a:solidFill>
                  <a:schemeClr val="tx1">
                    <a:lumMod val="65000"/>
                    <a:lumOff val="35000"/>
                  </a:schemeClr>
                </a:solidFill>
                <a:latin typeface="微软雅黑" pitchFamily="34" charset="-122"/>
                <a:ea typeface="微软雅黑" pitchFamily="34" charset="-122"/>
              </a:rPr>
              <a:t>周年，是决胜全面建成小康社会、实施“十三五”规划承上启下的关键一年。中央经济工作会议把握我国发展的大局大势，提出了明年经济工作的总体要求和政策导向，对于我们做好明年经济工作，为</a:t>
            </a:r>
            <a:r>
              <a:rPr lang="en-US" altLang="zh-CN" sz="1400" dirty="0">
                <a:solidFill>
                  <a:schemeClr val="tx1">
                    <a:lumMod val="65000"/>
                    <a:lumOff val="35000"/>
                  </a:schemeClr>
                </a:solidFill>
                <a:latin typeface="微软雅黑" pitchFamily="34" charset="-122"/>
                <a:ea typeface="微软雅黑" pitchFamily="34" charset="-122"/>
              </a:rPr>
              <a:t>2020</a:t>
            </a:r>
            <a:r>
              <a:rPr lang="zh-CN" altLang="en-US" sz="1400" dirty="0">
                <a:solidFill>
                  <a:schemeClr val="tx1">
                    <a:lumMod val="65000"/>
                    <a:lumOff val="35000"/>
                  </a:schemeClr>
                </a:solidFill>
                <a:latin typeface="微软雅黑" pitchFamily="34" charset="-122"/>
                <a:ea typeface="微软雅黑" pitchFamily="34" charset="-122"/>
              </a:rPr>
              <a:t>年全面建成小康社会打下更坚实的物质基础，具有十分重要的意义。贯彻落实中央经济工作会议精神，就要坚持稳中求进工作总基调，加强政策协同，抓好任务落实，确保经济工作明年开好局、起好步。</a:t>
            </a:r>
            <a:endParaRPr lang="zh-CN"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8180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xmlns="" id="{FF138670-1F20-446A-A6F1-85DEE9D45D2E}"/>
              </a:ext>
            </a:extLst>
          </p:cNvPr>
          <p:cNvSpPr/>
          <p:nvPr/>
        </p:nvSpPr>
        <p:spPr>
          <a:xfrm>
            <a:off x="1202077" y="1851507"/>
            <a:ext cx="9791272" cy="3875880"/>
          </a:xfrm>
          <a:prstGeom prst="roundRect">
            <a:avLst>
              <a:gd name="adj" fmla="val 0"/>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0C726E06-FF55-4054-ACE1-A74261023250}"/>
              </a:ext>
            </a:extLst>
          </p:cNvPr>
          <p:cNvSpPr/>
          <p:nvPr/>
        </p:nvSpPr>
        <p:spPr>
          <a:xfrm>
            <a:off x="1595723" y="2286192"/>
            <a:ext cx="9161319" cy="3194721"/>
          </a:xfrm>
          <a:prstGeom prst="rect">
            <a:avLst/>
          </a:prstGeom>
        </p:spPr>
        <p:txBody>
          <a:bodyPr wrap="square">
            <a:spAutoFit/>
          </a:bodyPr>
          <a:lstStyle/>
          <a:p>
            <a:pPr>
              <a:lnSpc>
                <a:spcPct val="160000"/>
              </a:lnSpc>
            </a:pPr>
            <a:r>
              <a:rPr lang="zh-CN" altLang="en-US" b="1" dirty="0">
                <a:solidFill>
                  <a:srgbClr val="E60000"/>
                </a:solidFill>
                <a:ea typeface="微软雅黑" panose="020B0503020204020204" pitchFamily="34" charset="-122"/>
                <a:cs typeface="Times New Roman" panose="02020603050405020304" pitchFamily="18" charset="0"/>
              </a:rPr>
              <a:t>“稳”和“进”是辩证统一的，要作为一个整体来把握。</a:t>
            </a:r>
            <a:r>
              <a:rPr lang="zh-CN" altLang="en-US" dirty="0">
                <a:solidFill>
                  <a:schemeClr val="tx1">
                    <a:lumMod val="95000"/>
                    <a:lumOff val="5000"/>
                  </a:schemeClr>
                </a:solidFill>
                <a:ea typeface="微软雅黑" panose="020B0503020204020204" pitchFamily="34" charset="-122"/>
                <a:cs typeface="Times New Roman" panose="02020603050405020304" pitchFamily="18" charset="0"/>
              </a:rPr>
              <a:t>推进各项工作，看问题、想对策、抓落实，都要审时度势、深思熟虑、尊重规律。该稳的要稳住，经济运行保持在合理区间，居民消费价格涨幅平稳，城乡居民收入增长和经济增长基本同步，完成城镇新增就业和调查失业率既定目标，国际收支保持基本平衡；该进的要进取，推动供给侧结构性改革取得实质性进展，宏观杠杆率保持基本稳定，金融财政风险有序有效防控。稳中求进蕴含着深刻的哲学理念，既反对消极应付、不思进取，又反对冲动蛮干、急于求成，要懂得过犹不及的道理，持中守正把握好工作的节奏和力度。</a:t>
            </a:r>
            <a:endParaRPr lang="zh-CN" altLang="en-US" b="1" dirty="0">
              <a:solidFill>
                <a:srgbClr val="FF0000"/>
              </a:solidFill>
              <a:ea typeface="微软雅黑" panose="020B0503020204020204" pitchFamily="34" charset="-122"/>
              <a:cs typeface="Times New Roman" panose="02020603050405020304" pitchFamily="18" charset="0"/>
            </a:endParaRPr>
          </a:p>
        </p:txBody>
      </p:sp>
      <p:sp>
        <p:nvSpPr>
          <p:cNvPr id="4" name="矩形: 圆角 6">
            <a:extLst>
              <a:ext uri="{FF2B5EF4-FFF2-40B4-BE49-F238E27FC236}">
                <a16:creationId xmlns:a16="http://schemas.microsoft.com/office/drawing/2014/main" xmlns="" id="{E5ABFA45-273A-4FC0-9EE3-D6FD5EFA09DA}"/>
              </a:ext>
            </a:extLst>
          </p:cNvPr>
          <p:cNvSpPr/>
          <p:nvPr/>
        </p:nvSpPr>
        <p:spPr>
          <a:xfrm>
            <a:off x="2210767" y="1404376"/>
            <a:ext cx="7917083" cy="69234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6EF"/>
                </a:solidFill>
                <a:ea typeface="微软雅黑" panose="020B0503020204020204" pitchFamily="34" charset="-122"/>
                <a:cs typeface="Times New Roman" panose="02020603050405020304" pitchFamily="18" charset="0"/>
              </a:rPr>
              <a:t>稳中求进工作总基调是做好经济工作的方法论</a:t>
            </a:r>
            <a:endParaRPr lang="zh-CN" altLang="en-US" sz="2800" b="1" dirty="0">
              <a:solidFill>
                <a:srgbClr val="FFF6EF"/>
              </a:solidFill>
            </a:endParaRPr>
          </a:p>
        </p:txBody>
      </p:sp>
    </p:spTree>
    <p:extLst>
      <p:ext uri="{BB962C8B-B14F-4D97-AF65-F5344CB8AC3E}">
        <p14:creationId xmlns:p14="http://schemas.microsoft.com/office/powerpoint/2010/main" val="158133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p:tgtEl>
                                          <p:spTgt spid="3"/>
                                        </p:tgtEl>
                                        <p:attrNameLst>
                                          <p:attrName>ppt_y</p:attrName>
                                        </p:attrNameLst>
                                      </p:cBhvr>
                                      <p:tavLst>
                                        <p:tav tm="0">
                                          <p:val>
                                            <p:strVal val="#ppt_y+#ppt_h*1.125000"/>
                                          </p:val>
                                        </p:tav>
                                        <p:tav tm="100000">
                                          <p:val>
                                            <p:strVal val="#ppt_y"/>
                                          </p:val>
                                        </p:tav>
                                      </p:tavLst>
                                    </p:anim>
                                    <p:animEffect transition="in" filter="wipe(up)">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p:nvPr/>
        </p:nvSpPr>
        <p:spPr>
          <a:xfrm>
            <a:off x="1475100" y="1783856"/>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gradFill>
                  <a:gsLst>
                    <a:gs pos="34000">
                      <a:schemeClr val="bg1"/>
                    </a:gs>
                    <a:gs pos="85000">
                      <a:srgbClr val="FFFF00"/>
                    </a:gs>
                  </a:gsLst>
                  <a:lin ang="5400000" scaled="1"/>
                </a:gradFill>
                <a:cs typeface="+mn-ea"/>
                <a:sym typeface="+mn-lt"/>
              </a:rPr>
              <a:t>货币政策</a:t>
            </a:r>
          </a:p>
        </p:txBody>
      </p:sp>
      <p:grpSp>
        <p:nvGrpSpPr>
          <p:cNvPr id="3" name="组合 2"/>
          <p:cNvGrpSpPr/>
          <p:nvPr/>
        </p:nvGrpSpPr>
        <p:grpSpPr>
          <a:xfrm>
            <a:off x="3255053" y="1783856"/>
            <a:ext cx="7499218" cy="1681391"/>
            <a:chOff x="3225443" y="1885454"/>
            <a:chExt cx="7499218" cy="1681391"/>
          </a:xfrm>
        </p:grpSpPr>
        <p:sp>
          <p:nvSpPr>
            <p:cNvPr id="4" name="矩形 3"/>
            <p:cNvSpPr/>
            <p:nvPr/>
          </p:nvSpPr>
          <p:spPr>
            <a:xfrm>
              <a:off x="3225443" y="1885454"/>
              <a:ext cx="7499218"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5" name="矩形 4"/>
            <p:cNvSpPr/>
            <p:nvPr/>
          </p:nvSpPr>
          <p:spPr>
            <a:xfrm>
              <a:off x="3433494" y="1904852"/>
              <a:ext cx="7207944" cy="1661993"/>
            </a:xfrm>
            <a:prstGeom prst="rect">
              <a:avLst/>
            </a:prstGeom>
            <a:noFill/>
          </p:spPr>
          <p:txBody>
            <a:bodyPr wrap="square">
              <a:spAutoFit/>
            </a:bodyPr>
            <a:lstStyle/>
            <a:p>
              <a:pPr>
                <a:lnSpc>
                  <a:spcPct val="150000"/>
                </a:lnSpc>
              </a:pPr>
              <a:r>
                <a:rPr lang="zh-CN" altLang="en-US" sz="1700" dirty="0">
                  <a:solidFill>
                    <a:srgbClr val="591300"/>
                  </a:solidFill>
                  <a:latin typeface="微软雅黑" panose="020B0503020204020204" pitchFamily="34" charset="-122"/>
                  <a:ea typeface="微软雅黑" panose="020B0503020204020204" pitchFamily="34" charset="-122"/>
                </a:rPr>
                <a:t>稳健的货币政策要保持中性，管住货币供给总闸门，保持货币信贷和社会融资规模合理增长，保持人民币汇率在合理均衡水平上的基本稳定，促进多层次资本市场健康发展，更好为实体经济服务，守住不发生系统性金融风险的底线。</a:t>
              </a:r>
              <a:endParaRPr lang="en-US" altLang="zh-CN" sz="1700" dirty="0">
                <a:solidFill>
                  <a:srgbClr val="591300"/>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1475100" y="3893072"/>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gradFill>
                  <a:gsLst>
                    <a:gs pos="34000">
                      <a:schemeClr val="bg1"/>
                    </a:gs>
                    <a:gs pos="85000">
                      <a:srgbClr val="FFFF00"/>
                    </a:gs>
                  </a:gsLst>
                  <a:lin ang="5400000" scaled="1"/>
                </a:gradFill>
                <a:cs typeface="+mn-ea"/>
                <a:sym typeface="+mn-lt"/>
              </a:rPr>
              <a:t>结构性</a:t>
            </a:r>
            <a:endParaRPr lang="en-US" altLang="zh-CN" sz="3200" b="1" dirty="0" smtClean="0">
              <a:gradFill>
                <a:gsLst>
                  <a:gs pos="34000">
                    <a:schemeClr val="bg1"/>
                  </a:gs>
                  <a:gs pos="85000">
                    <a:srgbClr val="FFFF00"/>
                  </a:gs>
                </a:gsLst>
                <a:lin ang="5400000" scaled="1"/>
              </a:gradFill>
              <a:cs typeface="+mn-ea"/>
              <a:sym typeface="+mn-lt"/>
            </a:endParaRPr>
          </a:p>
          <a:p>
            <a:pPr algn="ctr"/>
            <a:r>
              <a:rPr lang="zh-CN" altLang="en-US" sz="4800" b="1" dirty="0" smtClean="0">
                <a:gradFill>
                  <a:gsLst>
                    <a:gs pos="34000">
                      <a:schemeClr val="bg1"/>
                    </a:gs>
                    <a:gs pos="85000">
                      <a:srgbClr val="FFFF00"/>
                    </a:gs>
                  </a:gsLst>
                  <a:lin ang="5400000" scaled="1"/>
                </a:gradFill>
                <a:cs typeface="+mn-ea"/>
                <a:sym typeface="+mn-lt"/>
              </a:rPr>
              <a:t>政策</a:t>
            </a:r>
            <a:endParaRPr lang="zh-CN" altLang="en-US" sz="4800" b="1" dirty="0">
              <a:gradFill>
                <a:gsLst>
                  <a:gs pos="34000">
                    <a:schemeClr val="bg1"/>
                  </a:gs>
                  <a:gs pos="85000">
                    <a:srgbClr val="FFFF00"/>
                  </a:gs>
                </a:gsLst>
                <a:lin ang="5400000" scaled="1"/>
              </a:gradFill>
              <a:cs typeface="+mn-ea"/>
              <a:sym typeface="+mn-lt"/>
            </a:endParaRPr>
          </a:p>
        </p:txBody>
      </p:sp>
      <p:grpSp>
        <p:nvGrpSpPr>
          <p:cNvPr id="7" name="组合 6"/>
          <p:cNvGrpSpPr/>
          <p:nvPr/>
        </p:nvGrpSpPr>
        <p:grpSpPr>
          <a:xfrm>
            <a:off x="3255053" y="3893072"/>
            <a:ext cx="7499218" cy="1672848"/>
            <a:chOff x="3225443" y="1885454"/>
            <a:chExt cx="7499218" cy="1672848"/>
          </a:xfrm>
        </p:grpSpPr>
        <p:sp>
          <p:nvSpPr>
            <p:cNvPr id="8" name="矩形 7"/>
            <p:cNvSpPr/>
            <p:nvPr/>
          </p:nvSpPr>
          <p:spPr>
            <a:xfrm>
              <a:off x="3225443" y="1885454"/>
              <a:ext cx="7499218"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9" name="矩形 8"/>
            <p:cNvSpPr/>
            <p:nvPr/>
          </p:nvSpPr>
          <p:spPr>
            <a:xfrm>
              <a:off x="3424350" y="1978004"/>
              <a:ext cx="7207944" cy="1422954"/>
            </a:xfrm>
            <a:prstGeom prst="rect">
              <a:avLst/>
            </a:prstGeom>
            <a:noFill/>
          </p:spPr>
          <p:txBody>
            <a:bodyPr wrap="square">
              <a:spAutoFit/>
            </a:bodyPr>
            <a:lstStyle/>
            <a:p>
              <a:pPr>
                <a:lnSpc>
                  <a:spcPct val="150000"/>
                </a:lnSpc>
              </a:pPr>
              <a:r>
                <a:rPr lang="zh-CN" altLang="en-US" sz="2000" dirty="0">
                  <a:solidFill>
                    <a:srgbClr val="591300"/>
                  </a:solidFill>
                  <a:latin typeface="微软雅黑" panose="020B0503020204020204" pitchFamily="34" charset="-122"/>
                  <a:ea typeface="微软雅黑" panose="020B0503020204020204" pitchFamily="34" charset="-122"/>
                </a:rPr>
                <a:t>结构性政策要发挥更大作用，强化实体经济吸引力和竞争力，优化存量资源配置，强化创新驱动，发挥好消费的基础性作用，促进有效投资特别是民间投资合理增长。</a:t>
              </a:r>
              <a:endParaRPr lang="en-US" altLang="zh-CN" sz="2000" dirty="0">
                <a:solidFill>
                  <a:srgbClr val="5913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87410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Righ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18" presetClass="entr" presetSubtype="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p:nvPr/>
        </p:nvSpPr>
        <p:spPr>
          <a:xfrm>
            <a:off x="1475100" y="1783856"/>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gradFill>
                  <a:gsLst>
                    <a:gs pos="34000">
                      <a:schemeClr val="bg1"/>
                    </a:gs>
                    <a:gs pos="85000">
                      <a:srgbClr val="FFFF00"/>
                    </a:gs>
                  </a:gsLst>
                  <a:lin ang="5400000" scaled="1"/>
                </a:gradFill>
                <a:cs typeface="+mn-ea"/>
                <a:sym typeface="+mn-lt"/>
              </a:rPr>
              <a:t>社会政策</a:t>
            </a:r>
          </a:p>
        </p:txBody>
      </p:sp>
      <p:grpSp>
        <p:nvGrpSpPr>
          <p:cNvPr id="3" name="组合 2"/>
          <p:cNvGrpSpPr/>
          <p:nvPr/>
        </p:nvGrpSpPr>
        <p:grpSpPr>
          <a:xfrm>
            <a:off x="3255053" y="1783856"/>
            <a:ext cx="7499218" cy="1672848"/>
            <a:chOff x="3225443" y="1885454"/>
            <a:chExt cx="7499218" cy="1672848"/>
          </a:xfrm>
        </p:grpSpPr>
        <p:sp>
          <p:nvSpPr>
            <p:cNvPr id="4" name="矩形 3"/>
            <p:cNvSpPr/>
            <p:nvPr/>
          </p:nvSpPr>
          <p:spPr>
            <a:xfrm>
              <a:off x="3225443" y="1885454"/>
              <a:ext cx="7499218"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5" name="矩形 4"/>
            <p:cNvSpPr/>
            <p:nvPr/>
          </p:nvSpPr>
          <p:spPr>
            <a:xfrm>
              <a:off x="3433494" y="1904852"/>
              <a:ext cx="7207944" cy="1556003"/>
            </a:xfrm>
            <a:prstGeom prst="rect">
              <a:avLst/>
            </a:prstGeom>
            <a:noFill/>
          </p:spPr>
          <p:txBody>
            <a:bodyPr wrap="square">
              <a:spAutoFit/>
            </a:bodyPr>
            <a:lstStyle/>
            <a:p>
              <a:pPr>
                <a:lnSpc>
                  <a:spcPct val="150000"/>
                </a:lnSpc>
              </a:pPr>
              <a:r>
                <a:rPr lang="zh-CN" altLang="en-US" sz="2200" dirty="0">
                  <a:solidFill>
                    <a:srgbClr val="591300"/>
                  </a:solidFill>
                  <a:latin typeface="微软雅黑" panose="020B0503020204020204" pitchFamily="34" charset="-122"/>
                  <a:ea typeface="微软雅黑" panose="020B0503020204020204" pitchFamily="34" charset="-122"/>
                </a:rPr>
                <a:t>社会政策要注重解决突出民生问题，积极主动回应群众关切，加强基本公共服务，加强基本民生保障，及时化解社会矛盾。</a:t>
              </a:r>
              <a:endParaRPr lang="en-US" altLang="zh-CN" sz="2200" dirty="0">
                <a:solidFill>
                  <a:srgbClr val="591300"/>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1475100" y="3893072"/>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gradFill>
                  <a:gsLst>
                    <a:gs pos="34000">
                      <a:schemeClr val="bg1"/>
                    </a:gs>
                    <a:gs pos="85000">
                      <a:srgbClr val="FFFF00"/>
                    </a:gs>
                  </a:gsLst>
                  <a:lin ang="5400000" scaled="1"/>
                </a:gradFill>
                <a:cs typeface="+mn-ea"/>
                <a:sym typeface="+mn-lt"/>
              </a:rPr>
              <a:t>改革</a:t>
            </a:r>
            <a:r>
              <a:rPr lang="zh-CN" altLang="en-US" sz="4800" b="1" dirty="0" smtClean="0">
                <a:gradFill>
                  <a:gsLst>
                    <a:gs pos="34000">
                      <a:schemeClr val="bg1"/>
                    </a:gs>
                    <a:gs pos="85000">
                      <a:srgbClr val="FFFF00"/>
                    </a:gs>
                  </a:gsLst>
                  <a:lin ang="5400000" scaled="1"/>
                </a:gradFill>
                <a:cs typeface="+mn-ea"/>
                <a:sym typeface="+mn-lt"/>
              </a:rPr>
              <a:t>政策</a:t>
            </a:r>
            <a:endParaRPr lang="zh-CN" altLang="en-US" sz="4800" b="1" dirty="0">
              <a:gradFill>
                <a:gsLst>
                  <a:gs pos="34000">
                    <a:schemeClr val="bg1"/>
                  </a:gs>
                  <a:gs pos="85000">
                    <a:srgbClr val="FFFF00"/>
                  </a:gs>
                </a:gsLst>
                <a:lin ang="5400000" scaled="1"/>
              </a:gradFill>
              <a:cs typeface="+mn-ea"/>
              <a:sym typeface="+mn-lt"/>
            </a:endParaRPr>
          </a:p>
        </p:txBody>
      </p:sp>
      <p:grpSp>
        <p:nvGrpSpPr>
          <p:cNvPr id="7" name="组合 6"/>
          <p:cNvGrpSpPr/>
          <p:nvPr/>
        </p:nvGrpSpPr>
        <p:grpSpPr>
          <a:xfrm>
            <a:off x="3255053" y="3893072"/>
            <a:ext cx="7499218" cy="1672848"/>
            <a:chOff x="3225443" y="1885454"/>
            <a:chExt cx="7499218" cy="1672848"/>
          </a:xfrm>
        </p:grpSpPr>
        <p:sp>
          <p:nvSpPr>
            <p:cNvPr id="8" name="矩形 7"/>
            <p:cNvSpPr/>
            <p:nvPr/>
          </p:nvSpPr>
          <p:spPr>
            <a:xfrm>
              <a:off x="3225443" y="1885454"/>
              <a:ext cx="7499218"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9" name="矩形 8"/>
            <p:cNvSpPr/>
            <p:nvPr/>
          </p:nvSpPr>
          <p:spPr>
            <a:xfrm>
              <a:off x="3424350" y="2042012"/>
              <a:ext cx="7207944" cy="1289905"/>
            </a:xfrm>
            <a:prstGeom prst="rect">
              <a:avLst/>
            </a:prstGeom>
            <a:noFill/>
          </p:spPr>
          <p:txBody>
            <a:bodyPr wrap="square">
              <a:spAutoFit/>
            </a:bodyPr>
            <a:lstStyle/>
            <a:p>
              <a:pPr>
                <a:lnSpc>
                  <a:spcPct val="150000"/>
                </a:lnSpc>
              </a:pPr>
              <a:r>
                <a:rPr lang="zh-CN" altLang="en-US" dirty="0">
                  <a:solidFill>
                    <a:srgbClr val="591300"/>
                  </a:solidFill>
                  <a:latin typeface="微软雅黑" panose="020B0503020204020204" pitchFamily="34" charset="-122"/>
                  <a:ea typeface="微软雅黑" panose="020B0503020204020204" pitchFamily="34" charset="-122"/>
                </a:rPr>
                <a:t>改革开放要加大力度，在经济体制改革上步子再快一些，以完善产权制度和要素市场化配置为重点，推进基础性关键领域改革取得新的突破。扩大对外开放，大幅放宽市场准入，加快形成全面开放新格局。</a:t>
              </a:r>
              <a:endParaRPr lang="en-US" altLang="zh-CN" dirty="0">
                <a:solidFill>
                  <a:srgbClr val="5913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36867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Righ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18" presetClass="entr" presetSubtype="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椭圆 1"/>
          <p:cNvSpPr/>
          <p:nvPr/>
        </p:nvSpPr>
        <p:spPr>
          <a:xfrm>
            <a:off x="1453022" y="2427351"/>
            <a:ext cx="2496277" cy="2496277"/>
          </a:xfrm>
          <a:prstGeom prst="ellipse">
            <a:avLst/>
          </a:prstGeom>
          <a:solidFill>
            <a:srgbClr val="E71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sp>
        <p:nvSpPr>
          <p:cNvPr id="3" name="矩形 2"/>
          <p:cNvSpPr/>
          <p:nvPr/>
        </p:nvSpPr>
        <p:spPr>
          <a:xfrm>
            <a:off x="1654444" y="2921151"/>
            <a:ext cx="2112235" cy="1569660"/>
          </a:xfrm>
          <a:prstGeom prst="rect">
            <a:avLst/>
          </a:prstGeom>
        </p:spPr>
        <p:txBody>
          <a:bodyPr wrap="square">
            <a:spAutoFit/>
          </a:bodyPr>
          <a:lstStyle/>
          <a:p>
            <a:pPr algn="ctr" defTabSz="1219170"/>
            <a:r>
              <a:rPr lang="zh-CN" altLang="en-US" sz="4800" b="1" dirty="0">
                <a:solidFill>
                  <a:srgbClr val="FFFFFF"/>
                </a:solidFill>
                <a:latin typeface="+mj-ea"/>
                <a:ea typeface="+mj-ea"/>
              </a:rPr>
              <a:t>做好经济工作</a:t>
            </a:r>
          </a:p>
        </p:txBody>
      </p:sp>
      <p:sp>
        <p:nvSpPr>
          <p:cNvPr id="8" name="矩形 7"/>
          <p:cNvSpPr/>
          <p:nvPr/>
        </p:nvSpPr>
        <p:spPr>
          <a:xfrm>
            <a:off x="4387163" y="1918421"/>
            <a:ext cx="6329718" cy="3586751"/>
          </a:xfrm>
          <a:prstGeom prst="rect">
            <a:avLst/>
          </a:prstGeom>
        </p:spPr>
        <p:txBody>
          <a:bodyPr wrap="square">
            <a:spAutoFit/>
          </a:bodyPr>
          <a:lstStyle/>
          <a:p>
            <a:pPr algn="just">
              <a:lnSpc>
                <a:spcPct val="150000"/>
              </a:lnSpc>
            </a:pPr>
            <a:r>
              <a:rPr lang="zh-CN" altLang="en-US" sz="2200" dirty="0"/>
              <a:t>必须增强“四个意识”，自觉维护党中央权威和集中统一领导，绝不允许搞上有政策、下有对策，更不能搞选择性执行。党的十八大以来，党中央加强了对经济工作的领导</a:t>
            </a:r>
            <a:r>
              <a:rPr lang="en-US" altLang="zh-CN" sz="2200" dirty="0"/>
              <a:t>,</a:t>
            </a:r>
            <a:r>
              <a:rPr lang="zh-CN" altLang="en-US" sz="2200" dirty="0"/>
              <a:t>形成了一系列体制机制，要坚持并不断完善，把行之有效的做法制度化、规范化。要完善对党中央决策部署的执行、监督、考评、奖惩等工作机制，落实主体责任，确保令行禁止。</a:t>
            </a:r>
          </a:p>
        </p:txBody>
      </p:sp>
    </p:spTree>
    <p:extLst>
      <p:ext uri="{BB962C8B-B14F-4D97-AF65-F5344CB8AC3E}">
        <p14:creationId xmlns:p14="http://schemas.microsoft.com/office/powerpoint/2010/main" val="2398440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strips(downLeft)">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49418" y="1653790"/>
            <a:ext cx="673989" cy="476174"/>
          </a:xfrm>
          <a:prstGeom prst="rect">
            <a:avLst/>
          </a:prstGeom>
          <a:solidFill>
            <a:srgbClr val="E60000"/>
          </a:solidFill>
        </p:spPr>
        <p:txBody>
          <a:bodyPr wrap="none" rtlCol="0" anchor="ctr" anchorCtr="1">
            <a:noAutofit/>
          </a:bodyPr>
          <a:lstStyle/>
          <a:p>
            <a:r>
              <a:rPr lang="en-US" altLang="zh-CN" sz="2800" b="1" dirty="0" smtClean="0">
                <a:solidFill>
                  <a:schemeClr val="bg1"/>
                </a:solidFill>
                <a:latin typeface="+mj-ea"/>
                <a:ea typeface="+mj-ea"/>
              </a:rPr>
              <a:t>04</a:t>
            </a:r>
            <a:endParaRPr lang="zh-CN" altLang="en-US" sz="2800" b="1" dirty="0">
              <a:solidFill>
                <a:schemeClr val="bg1"/>
              </a:solidFill>
              <a:latin typeface="+mj-ea"/>
              <a:ea typeface="+mj-ea"/>
            </a:endParaRPr>
          </a:p>
        </p:txBody>
      </p:sp>
      <p:sp>
        <p:nvSpPr>
          <p:cNvPr id="7" name="矩形 6"/>
          <p:cNvSpPr/>
          <p:nvPr/>
        </p:nvSpPr>
        <p:spPr>
          <a:xfrm>
            <a:off x="5213459" y="1384045"/>
            <a:ext cx="3262432" cy="1015663"/>
          </a:xfrm>
          <a:prstGeom prst="rect">
            <a:avLst/>
          </a:prstGeom>
        </p:spPr>
        <p:txBody>
          <a:bodyPr wrap="none">
            <a:spAutoFit/>
          </a:bodyPr>
          <a:lstStyle/>
          <a:p>
            <a:pPr algn="ctr"/>
            <a:r>
              <a:rPr lang="zh-CN" altLang="en-US" sz="6000" b="1" dirty="0" smtClean="0">
                <a:gradFill>
                  <a:gsLst>
                    <a:gs pos="10000">
                      <a:srgbClr val="C00000"/>
                    </a:gs>
                    <a:gs pos="70000">
                      <a:srgbClr val="FF0000"/>
                    </a:gs>
                  </a:gsLst>
                  <a:lin ang="5400000" scaled="1"/>
                </a:gradFill>
                <a:latin typeface="+mj-ea"/>
                <a:ea typeface="+mj-ea"/>
                <a:cs typeface="+mn-ea"/>
                <a:sym typeface="Arial" panose="020B0604020202020204" pitchFamily="34" charset="0"/>
              </a:rPr>
              <a:t>第四章节</a:t>
            </a:r>
            <a:endParaRPr lang="en-US" altLang="zh-CN" sz="6000" b="1" dirty="0">
              <a:gradFill>
                <a:gsLst>
                  <a:gs pos="10000">
                    <a:srgbClr val="C00000"/>
                  </a:gs>
                  <a:gs pos="70000">
                    <a:srgbClr val="FF0000"/>
                  </a:gs>
                </a:gsLst>
                <a:lin ang="5400000" scaled="1"/>
              </a:gradFill>
              <a:latin typeface="+mj-ea"/>
              <a:ea typeface="+mj-ea"/>
              <a:cs typeface="+mn-ea"/>
              <a:sym typeface="Arial" panose="020B0604020202020204" pitchFamily="34" charset="0"/>
            </a:endParaRPr>
          </a:p>
        </p:txBody>
      </p:sp>
      <p:grpSp>
        <p:nvGrpSpPr>
          <p:cNvPr id="8" name="组合 7"/>
          <p:cNvGrpSpPr/>
          <p:nvPr/>
        </p:nvGrpSpPr>
        <p:grpSpPr>
          <a:xfrm>
            <a:off x="3458172" y="2440640"/>
            <a:ext cx="5798918" cy="1888292"/>
            <a:chOff x="4919239" y="1896632"/>
            <a:chExt cx="5798918" cy="1888292"/>
          </a:xfrm>
        </p:grpSpPr>
        <p:sp>
          <p:nvSpPr>
            <p:cNvPr id="9" name="矩形 8"/>
            <p:cNvSpPr/>
            <p:nvPr/>
          </p:nvSpPr>
          <p:spPr>
            <a:xfrm>
              <a:off x="4919239" y="2386295"/>
              <a:ext cx="5798918"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dirty="0">
                  <a:solidFill>
                    <a:srgbClr val="E60000"/>
                  </a:solidFill>
                  <a:latin typeface="+mj-ea"/>
                  <a:ea typeface="+mj-ea"/>
                  <a:cs typeface="+mn-ea"/>
                  <a:sym typeface="+mn-lt"/>
                </a:rPr>
                <a:t>全力完成</a:t>
              </a:r>
              <a:r>
                <a:rPr lang="zh-CN" altLang="en-US" sz="5500" b="1" dirty="0" smtClean="0">
                  <a:solidFill>
                    <a:srgbClr val="E60000"/>
                  </a:solidFill>
                  <a:latin typeface="+mj-ea"/>
                  <a:ea typeface="+mj-ea"/>
                  <a:cs typeface="+mn-ea"/>
                  <a:sym typeface="+mn-lt"/>
                </a:rPr>
                <a:t>改革</a:t>
              </a:r>
              <a:endParaRPr lang="en-US" altLang="zh-CN" sz="5500" b="1" dirty="0" smtClean="0">
                <a:solidFill>
                  <a:srgbClr val="E60000"/>
                </a:solidFill>
                <a:latin typeface="+mj-ea"/>
                <a:ea typeface="+mj-ea"/>
                <a:cs typeface="+mn-ea"/>
                <a:sym typeface="+mn-lt"/>
              </a:endParaRPr>
            </a:p>
            <a:p>
              <a:pPr algn="ctr"/>
              <a:r>
                <a:rPr lang="zh-CN" altLang="en-US" sz="5500" b="1" dirty="0" smtClean="0">
                  <a:solidFill>
                    <a:srgbClr val="E60000"/>
                  </a:solidFill>
                  <a:latin typeface="+mj-ea"/>
                  <a:ea typeface="+mj-ea"/>
                  <a:cs typeface="+mn-ea"/>
                  <a:sym typeface="+mn-lt"/>
                </a:rPr>
                <a:t>发展</a:t>
              </a:r>
              <a:r>
                <a:rPr lang="zh-CN" altLang="en-US" sz="5500" b="1" dirty="0">
                  <a:solidFill>
                    <a:srgbClr val="E60000"/>
                  </a:solidFill>
                  <a:latin typeface="+mj-ea"/>
                  <a:ea typeface="+mj-ea"/>
                  <a:cs typeface="+mn-ea"/>
                  <a:sym typeface="+mn-lt"/>
                </a:rPr>
                <a:t>重点任务</a:t>
              </a:r>
            </a:p>
          </p:txBody>
        </p:sp>
        <p:sp>
          <p:nvSpPr>
            <p:cNvPr id="10" name="矩形 9"/>
            <p:cNvSpPr/>
            <p:nvPr/>
          </p:nvSpPr>
          <p:spPr>
            <a:xfrm>
              <a:off x="4919240" y="1896632"/>
              <a:ext cx="5798917" cy="1888292"/>
            </a:xfrm>
            <a:prstGeom prst="rect">
              <a:avLst/>
            </a:prstGeom>
            <a:noFill/>
            <a:ln w="1651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Rectangle 4"/>
          <p:cNvSpPr txBox="1">
            <a:spLocks noChangeArrowheads="1"/>
          </p:cNvSpPr>
          <p:nvPr/>
        </p:nvSpPr>
        <p:spPr bwMode="auto">
          <a:xfrm>
            <a:off x="2892093" y="4335777"/>
            <a:ext cx="6008841" cy="58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lgn="r" defTabSz="914400" fontAlgn="base">
              <a:spcBef>
                <a:spcPct val="0"/>
              </a:spcBef>
              <a:spcAft>
                <a:spcPct val="0"/>
              </a:spcAft>
              <a:defRPr/>
            </a:pPr>
            <a:r>
              <a:rPr lang="zh-CN" altLang="en-US" sz="2400" b="0" kern="0" dirty="0" smtClean="0">
                <a:solidFill>
                  <a:srgbClr val="C00000">
                    <a:lumMod val="50000"/>
                  </a:srgbClr>
                </a:solidFill>
                <a:latin typeface="微软雅黑"/>
                <a:sym typeface="Arial" panose="020B0604020202020204" pitchFamily="34" charset="0"/>
              </a:rPr>
              <a:t>四论</a:t>
            </a:r>
            <a:r>
              <a:rPr lang="zh-CN" altLang="en-US" sz="2400" b="0" kern="0" dirty="0">
                <a:solidFill>
                  <a:srgbClr val="C00000">
                    <a:lumMod val="50000"/>
                  </a:srgbClr>
                </a:solidFill>
                <a:latin typeface="微软雅黑"/>
                <a:sym typeface="Arial" panose="020B0604020202020204" pitchFamily="34" charset="0"/>
              </a:rPr>
              <a:t>贯彻落实中央经济工作会议精神</a:t>
            </a:r>
            <a:endParaRPr kumimoji="0" lang="zh-CN" altLang="en-US" sz="24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Tree>
    <p:extLst>
      <p:ext uri="{BB962C8B-B14F-4D97-AF65-F5344CB8AC3E}">
        <p14:creationId xmlns:p14="http://schemas.microsoft.com/office/powerpoint/2010/main" val="2252488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900" decel="100000" fill="hold"/>
                                        <p:tgtEl>
                                          <p:spTgt spid="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3416800" y="1820098"/>
            <a:ext cx="7764197" cy="1022029"/>
            <a:chOff x="3390900" y="1795362"/>
            <a:chExt cx="7764197" cy="1022029"/>
          </a:xfrm>
        </p:grpSpPr>
        <p:sp>
          <p:nvSpPr>
            <p:cNvPr id="3" name="矩形 2"/>
            <p:cNvSpPr/>
            <p:nvPr/>
          </p:nvSpPr>
          <p:spPr>
            <a:xfrm>
              <a:off x="3603624" y="1795362"/>
              <a:ext cx="7492743" cy="1020801"/>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4" name="矩形 3"/>
            <p:cNvSpPr/>
            <p:nvPr/>
          </p:nvSpPr>
          <p:spPr>
            <a:xfrm>
              <a:off x="3840155" y="1801728"/>
              <a:ext cx="7314942" cy="1015663"/>
            </a:xfrm>
            <a:prstGeom prst="rect">
              <a:avLst/>
            </a:prstGeom>
          </p:spPr>
          <p:txBody>
            <a:bodyPr wrap="square">
              <a:spAutoFit/>
            </a:bodyPr>
            <a:lstStyle/>
            <a:p>
              <a:pPr lvl="0" defTabSz="914400"/>
              <a:r>
                <a:rPr lang="zh-CN" altLang="en-US" sz="2000" kern="0" dirty="0">
                  <a:solidFill>
                    <a:srgbClr val="591300"/>
                  </a:solidFill>
                  <a:cs typeface="+mn-ea"/>
                  <a:sym typeface="+mn-lt"/>
                </a:rPr>
                <a:t>打好防范化解重大风险攻坚战，重点是防控金融风险，做好重点领域风险防范和处置，坚决打击违法违规金融活动，加强薄弱环节监管制度建设；</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5" name="椭圆 4"/>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1</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6" name="组合 5"/>
          <p:cNvGrpSpPr/>
          <p:nvPr/>
        </p:nvGrpSpPr>
        <p:grpSpPr>
          <a:xfrm>
            <a:off x="1114121" y="1812669"/>
            <a:ext cx="2114550" cy="3408557"/>
            <a:chOff x="523875" y="3281731"/>
            <a:chExt cx="2114550" cy="2457704"/>
          </a:xfrm>
        </p:grpSpPr>
        <p:sp>
          <p:nvSpPr>
            <p:cNvPr id="7" name="矩形 6"/>
            <p:cNvSpPr/>
            <p:nvPr/>
          </p:nvSpPr>
          <p:spPr>
            <a:xfrm>
              <a:off x="523875" y="3281731"/>
              <a:ext cx="2114550" cy="245770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ea"/>
                <a:sym typeface="+mn-lt"/>
              </a:endParaRPr>
            </a:p>
          </p:txBody>
        </p:sp>
        <p:sp>
          <p:nvSpPr>
            <p:cNvPr id="8" name="矩形 7"/>
            <p:cNvSpPr/>
            <p:nvPr/>
          </p:nvSpPr>
          <p:spPr>
            <a:xfrm>
              <a:off x="601158" y="3503587"/>
              <a:ext cx="2024969" cy="998636"/>
            </a:xfrm>
            <a:prstGeom prst="rect">
              <a:avLst/>
            </a:prstGeom>
          </p:spPr>
          <p:txBody>
            <a:bodyPr wrap="square">
              <a:spAutoFit/>
            </a:bodyPr>
            <a:lstStyle/>
            <a:p>
              <a:pPr lvl="0" algn="ctr" defTabSz="914400">
                <a:defRPr/>
              </a:pPr>
              <a:r>
                <a:rPr lang="zh-CN" altLang="en-US" sz="4000" b="1" kern="0" dirty="0" smtClean="0">
                  <a:gradFill>
                    <a:gsLst>
                      <a:gs pos="24000">
                        <a:prstClr val="white"/>
                      </a:gs>
                      <a:gs pos="84000">
                        <a:srgbClr val="FFFF00"/>
                      </a:gs>
                    </a:gsLst>
                    <a:lin ang="5400000" scaled="1"/>
                  </a:gradFill>
                  <a:cs typeface="+mn-ea"/>
                  <a:sym typeface="+mn-lt"/>
                </a:rPr>
                <a:t>三大</a:t>
              </a:r>
              <a:endParaRPr lang="en-US" altLang="zh-CN" sz="4000" b="1" kern="0" dirty="0" smtClean="0">
                <a:gradFill>
                  <a:gsLst>
                    <a:gs pos="24000">
                      <a:prstClr val="white"/>
                    </a:gs>
                    <a:gs pos="84000">
                      <a:srgbClr val="FFFF00"/>
                    </a:gs>
                  </a:gsLst>
                  <a:lin ang="5400000" scaled="1"/>
                </a:gradFill>
                <a:cs typeface="+mn-ea"/>
                <a:sym typeface="+mn-lt"/>
              </a:endParaRPr>
            </a:p>
            <a:p>
              <a:pPr lvl="0" algn="ctr" defTabSz="914400">
                <a:defRPr/>
              </a:pPr>
              <a:r>
                <a:rPr lang="zh-CN" altLang="en-US" sz="4400" b="1" kern="0" dirty="0" smtClean="0">
                  <a:gradFill>
                    <a:gsLst>
                      <a:gs pos="24000">
                        <a:prstClr val="white"/>
                      </a:gs>
                      <a:gs pos="84000">
                        <a:srgbClr val="FFFF00"/>
                      </a:gs>
                    </a:gsLst>
                    <a:lin ang="5400000" scaled="1"/>
                  </a:gradFill>
                  <a:cs typeface="+mn-ea"/>
                  <a:sym typeface="+mn-lt"/>
                </a:rPr>
                <a:t>攻坚战</a:t>
              </a:r>
              <a:endParaRPr kumimoji="0" lang="en-US" altLang="zh-CN" sz="44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sp>
          <p:nvSpPr>
            <p:cNvPr id="9" name="矩形 8"/>
            <p:cNvSpPr/>
            <p:nvPr/>
          </p:nvSpPr>
          <p:spPr>
            <a:xfrm>
              <a:off x="691268" y="4768677"/>
              <a:ext cx="1761476" cy="865485"/>
            </a:xfrm>
            <a:prstGeom prst="rect">
              <a:avLst/>
            </a:prstGeom>
          </p:spPr>
          <p:txBody>
            <a:bodyPr wrap="square">
              <a:spAutoFit/>
            </a:bodyPr>
            <a:lstStyle/>
            <a:p>
              <a:pPr lvl="0" algn="ctr" defTabSz="914400">
                <a:defRPr/>
              </a:pPr>
              <a:r>
                <a:rPr lang="zh-CN" altLang="en-US" sz="2400" kern="0" dirty="0" smtClean="0">
                  <a:gradFill>
                    <a:gsLst>
                      <a:gs pos="24000">
                        <a:prstClr val="white"/>
                      </a:gs>
                      <a:gs pos="84000">
                        <a:srgbClr val="FFFF00"/>
                      </a:gs>
                    </a:gsLst>
                    <a:lin ang="5400000" scaled="1"/>
                  </a:gradFill>
                  <a:cs typeface="+mn-ea"/>
                  <a:sym typeface="+mn-lt"/>
                </a:rPr>
                <a:t>今后三年</a:t>
              </a:r>
              <a:endParaRPr lang="en-US" altLang="zh-CN" sz="2400" kern="0" dirty="0" smtClean="0">
                <a:gradFill>
                  <a:gsLst>
                    <a:gs pos="24000">
                      <a:prstClr val="white"/>
                    </a:gs>
                    <a:gs pos="84000">
                      <a:srgbClr val="FFFF00"/>
                    </a:gs>
                  </a:gsLst>
                  <a:lin ang="5400000" scaled="1"/>
                </a:gradFill>
                <a:cs typeface="+mn-ea"/>
                <a:sym typeface="+mn-lt"/>
              </a:endParaRPr>
            </a:p>
            <a:p>
              <a:pPr lvl="0" algn="ctr" defTabSz="914400">
                <a:defRPr/>
              </a:pPr>
              <a:r>
                <a:rPr lang="zh-CN" altLang="en-US" sz="2400" kern="0" dirty="0" smtClean="0">
                  <a:gradFill>
                    <a:gsLst>
                      <a:gs pos="24000">
                        <a:prstClr val="white"/>
                      </a:gs>
                      <a:gs pos="84000">
                        <a:srgbClr val="FFFF00"/>
                      </a:gs>
                    </a:gsLst>
                    <a:lin ang="5400000" scaled="1"/>
                  </a:gradFill>
                  <a:cs typeface="+mn-ea"/>
                  <a:sym typeface="+mn-lt"/>
                </a:rPr>
                <a:t>必须完成</a:t>
              </a:r>
              <a:endParaRPr lang="en-US" altLang="zh-CN" sz="2400" kern="0" dirty="0" smtClean="0">
                <a:gradFill>
                  <a:gsLst>
                    <a:gs pos="24000">
                      <a:prstClr val="white"/>
                    </a:gs>
                    <a:gs pos="84000">
                      <a:srgbClr val="FFFF00"/>
                    </a:gs>
                  </a:gsLst>
                  <a:lin ang="5400000" scaled="1"/>
                </a:gradFill>
                <a:cs typeface="+mn-ea"/>
                <a:sym typeface="+mn-lt"/>
              </a:endParaRPr>
            </a:p>
            <a:p>
              <a:pPr lvl="0" algn="ctr" defTabSz="914400">
                <a:defRPr/>
              </a:pPr>
              <a:r>
                <a:rPr lang="zh-CN" altLang="en-US" sz="2400" kern="0" dirty="0" smtClean="0">
                  <a:gradFill>
                    <a:gsLst>
                      <a:gs pos="24000">
                        <a:prstClr val="white"/>
                      </a:gs>
                      <a:gs pos="84000">
                        <a:srgbClr val="FFFF00"/>
                      </a:gs>
                    </a:gsLst>
                    <a:lin ang="5400000" scaled="1"/>
                  </a:gradFill>
                  <a:cs typeface="+mn-ea"/>
                  <a:sym typeface="+mn-lt"/>
                </a:rPr>
                <a:t>重点</a:t>
              </a:r>
              <a:r>
                <a:rPr lang="zh-CN" altLang="en-US" sz="2400" kern="0" dirty="0">
                  <a:gradFill>
                    <a:gsLst>
                      <a:gs pos="24000">
                        <a:prstClr val="white"/>
                      </a:gs>
                      <a:gs pos="84000">
                        <a:srgbClr val="FFFF00"/>
                      </a:gs>
                    </a:gsLst>
                    <a:lin ang="5400000" scaled="1"/>
                  </a:gradFill>
                  <a:cs typeface="+mn-ea"/>
                  <a:sym typeface="+mn-lt"/>
                </a:rPr>
                <a:t>任务</a:t>
              </a:r>
              <a:endParaRPr kumimoji="0" lang="en-US" altLang="zh-CN"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cxnSp>
          <p:nvCxnSpPr>
            <p:cNvPr id="10" name="直接箭头连接符 9"/>
            <p:cNvCxnSpPr/>
            <p:nvPr/>
          </p:nvCxnSpPr>
          <p:spPr>
            <a:xfrm>
              <a:off x="1581150" y="4520477"/>
              <a:ext cx="0" cy="254794"/>
            </a:xfrm>
            <a:prstGeom prst="straightConnector1">
              <a:avLst/>
            </a:prstGeom>
            <a:noFill/>
            <a:ln w="19050" cap="flat" cmpd="sng" algn="ctr">
              <a:solidFill>
                <a:srgbClr val="FFF8E5"/>
              </a:solidFill>
              <a:prstDash val="sysDot"/>
              <a:miter lim="800000"/>
              <a:headEnd type="oval"/>
              <a:tailEnd type="stealth" w="lg" len="lg"/>
            </a:ln>
            <a:effectLst/>
          </p:spPr>
        </p:cxnSp>
      </p:grpSp>
      <p:grpSp>
        <p:nvGrpSpPr>
          <p:cNvPr id="11" name="组合 10"/>
          <p:cNvGrpSpPr/>
          <p:nvPr/>
        </p:nvGrpSpPr>
        <p:grpSpPr>
          <a:xfrm>
            <a:off x="3416800" y="3256383"/>
            <a:ext cx="7705467" cy="770183"/>
            <a:chOff x="3390900" y="1795362"/>
            <a:chExt cx="7705467" cy="770183"/>
          </a:xfrm>
        </p:grpSpPr>
        <p:sp>
          <p:nvSpPr>
            <p:cNvPr id="12" name="矩形 11"/>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13" name="矩形 12"/>
            <p:cNvSpPr/>
            <p:nvPr/>
          </p:nvSpPr>
          <p:spPr>
            <a:xfrm>
              <a:off x="3781425" y="1830710"/>
              <a:ext cx="7314942" cy="707886"/>
            </a:xfrm>
            <a:prstGeom prst="rect">
              <a:avLst/>
            </a:prstGeom>
          </p:spPr>
          <p:txBody>
            <a:bodyPr wrap="square">
              <a:spAutoFit/>
            </a:bodyPr>
            <a:lstStyle/>
            <a:p>
              <a:pPr lvl="0" defTabSz="914400"/>
              <a:r>
                <a:rPr lang="zh-CN" altLang="en-US" sz="2000" kern="0" dirty="0">
                  <a:solidFill>
                    <a:srgbClr val="591300"/>
                  </a:solidFill>
                  <a:cs typeface="+mn-ea"/>
                  <a:sym typeface="+mn-lt"/>
                </a:rPr>
                <a:t>打好精准脱贫攻坚战，关键是瞄准特定贫困群众精准帮扶，向深度贫困地区聚焦发力，激发贫困人口内生动力，加强考核监督；</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14" name="椭圆 13"/>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2</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15" name="组合 14"/>
          <p:cNvGrpSpPr/>
          <p:nvPr/>
        </p:nvGrpSpPr>
        <p:grpSpPr>
          <a:xfrm>
            <a:off x="3416800" y="4427492"/>
            <a:ext cx="7705467" cy="770183"/>
            <a:chOff x="3390900" y="1795362"/>
            <a:chExt cx="7705467" cy="770183"/>
          </a:xfrm>
        </p:grpSpPr>
        <p:sp>
          <p:nvSpPr>
            <p:cNvPr id="16" name="矩形 15"/>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17" name="矩形 16"/>
            <p:cNvSpPr/>
            <p:nvPr/>
          </p:nvSpPr>
          <p:spPr>
            <a:xfrm>
              <a:off x="3781425" y="1857448"/>
              <a:ext cx="7314942" cy="677108"/>
            </a:xfrm>
            <a:prstGeom prst="rect">
              <a:avLst/>
            </a:prstGeom>
          </p:spPr>
          <p:txBody>
            <a:bodyPr wrap="square">
              <a:spAutoFit/>
            </a:bodyPr>
            <a:lstStyle/>
            <a:p>
              <a:pPr lvl="0" defTabSz="914400"/>
              <a:r>
                <a:rPr lang="zh-CN" altLang="en-US" sz="1900" kern="0" dirty="0">
                  <a:solidFill>
                    <a:srgbClr val="591300"/>
                  </a:solidFill>
                  <a:cs typeface="+mn-ea"/>
                  <a:sym typeface="+mn-lt"/>
                </a:rPr>
                <a:t>打好污染防治攻坚战，重点是打赢蓝天保卫战，调整产业结构，淘汰落后产能，调整能源结构，加大节能力度和考核，调整运输结构。</a:t>
              </a:r>
              <a:endParaRPr kumimoji="0" lang="zh-CN" altLang="en-US" sz="1900" b="0" i="0" u="none" strike="noStrike" kern="0" cap="none" spc="0" normalizeH="0" baseline="0" noProof="0" dirty="0" smtClean="0">
                <a:ln>
                  <a:noFill/>
                </a:ln>
                <a:solidFill>
                  <a:srgbClr val="591300"/>
                </a:solidFill>
                <a:effectLst/>
                <a:uLnTx/>
                <a:uFillTx/>
                <a:cs typeface="+mn-ea"/>
                <a:sym typeface="+mn-lt"/>
              </a:endParaRPr>
            </a:p>
          </p:txBody>
        </p:sp>
        <p:sp>
          <p:nvSpPr>
            <p:cNvPr id="18" name="椭圆 17"/>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3</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spTree>
    <p:extLst>
      <p:ext uri="{BB962C8B-B14F-4D97-AF65-F5344CB8AC3E}">
        <p14:creationId xmlns:p14="http://schemas.microsoft.com/office/powerpoint/2010/main" val="32289416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500"/>
                                        <p:tgtEl>
                                          <p:spTgt spid="11"/>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strips(downRigh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CAAF6590-6BB5-4442-9CB4-B030AAC949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20815463" flipH="1">
            <a:off x="10648163" y="508242"/>
            <a:ext cx="1283421" cy="1168244"/>
          </a:xfrm>
          <a:prstGeom prst="rect">
            <a:avLst/>
          </a:prstGeom>
        </p:spPr>
      </p:pic>
      <p:pic>
        <p:nvPicPr>
          <p:cNvPr id="12" name="图片 11">
            <a:extLst>
              <a:ext uri="{FF2B5EF4-FFF2-40B4-BE49-F238E27FC236}">
                <a16:creationId xmlns="" xmlns:a16="http://schemas.microsoft.com/office/drawing/2014/main" id="{32416014-2631-4A69-BEC4-2E0CBC7613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020882" y="566031"/>
            <a:ext cx="482044" cy="684816"/>
          </a:xfrm>
          <a:prstGeom prst="rect">
            <a:avLst/>
          </a:prstGeom>
        </p:spPr>
      </p:pic>
      <p:grpSp>
        <p:nvGrpSpPr>
          <p:cNvPr id="2" name="组合 1"/>
          <p:cNvGrpSpPr/>
          <p:nvPr/>
        </p:nvGrpSpPr>
        <p:grpSpPr>
          <a:xfrm>
            <a:off x="2145686" y="1551475"/>
            <a:ext cx="1476530" cy="2916506"/>
            <a:chOff x="1891044" y="507590"/>
            <a:chExt cx="1476530" cy="2916506"/>
          </a:xfrm>
        </p:grpSpPr>
        <p:sp>
          <p:nvSpPr>
            <p:cNvPr id="30" name="矩形 29"/>
            <p:cNvSpPr/>
            <p:nvPr/>
          </p:nvSpPr>
          <p:spPr>
            <a:xfrm>
              <a:off x="1891044" y="507590"/>
              <a:ext cx="1118376" cy="1169551"/>
            </a:xfrm>
            <a:prstGeom prst="rect">
              <a:avLst/>
            </a:prstGeom>
          </p:spPr>
          <p:txBody>
            <a:bodyPr wrap="square">
              <a:spAutoFit/>
            </a:bodyPr>
            <a:lstStyle/>
            <a:p>
              <a:pPr algn="ctr"/>
              <a:r>
                <a:rPr lang="zh-CN" altLang="en-US" sz="7000" b="1" dirty="0" smtClean="0">
                  <a:solidFill>
                    <a:srgbClr val="FF0000"/>
                  </a:solidFill>
                  <a:latin typeface="+mj-ea"/>
                  <a:ea typeface="+mj-ea"/>
                </a:rPr>
                <a:t>目</a:t>
              </a:r>
            </a:p>
          </p:txBody>
        </p:sp>
        <p:sp>
          <p:nvSpPr>
            <p:cNvPr id="31" name="矩形 30"/>
            <p:cNvSpPr/>
            <p:nvPr/>
          </p:nvSpPr>
          <p:spPr>
            <a:xfrm>
              <a:off x="1891044" y="1568492"/>
              <a:ext cx="1118376" cy="1169551"/>
            </a:xfrm>
            <a:prstGeom prst="rect">
              <a:avLst/>
            </a:prstGeom>
          </p:spPr>
          <p:txBody>
            <a:bodyPr wrap="square">
              <a:spAutoFit/>
            </a:bodyPr>
            <a:lstStyle/>
            <a:p>
              <a:pPr algn="ctr"/>
              <a:r>
                <a:rPr lang="zh-CN" altLang="en-US" sz="7000" b="1" dirty="0" smtClean="0">
                  <a:solidFill>
                    <a:srgbClr val="FF0000"/>
                  </a:solidFill>
                  <a:latin typeface="+mj-ea"/>
                  <a:ea typeface="+mj-ea"/>
                </a:rPr>
                <a:t>录</a:t>
              </a:r>
            </a:p>
          </p:txBody>
        </p:sp>
        <p:sp>
          <p:nvSpPr>
            <p:cNvPr id="32" name="矩形 31"/>
            <p:cNvSpPr/>
            <p:nvPr/>
          </p:nvSpPr>
          <p:spPr>
            <a:xfrm rot="5400000">
              <a:off x="1952423" y="2008945"/>
              <a:ext cx="2368637" cy="461665"/>
            </a:xfrm>
            <a:prstGeom prst="rect">
              <a:avLst/>
            </a:prstGeom>
          </p:spPr>
          <p:txBody>
            <a:bodyPr wrap="square">
              <a:spAutoFit/>
            </a:bodyPr>
            <a:lstStyle/>
            <a:p>
              <a:pPr algn="ctr"/>
              <a:r>
                <a:rPr lang="en-US" altLang="zh-CN" sz="2400" b="1" dirty="0" smtClean="0">
                  <a:solidFill>
                    <a:srgbClr val="FF0000"/>
                  </a:solidFill>
                  <a:latin typeface="+mj-ea"/>
                  <a:ea typeface="+mj-ea"/>
                </a:rPr>
                <a:t>CONTENTS</a:t>
              </a:r>
              <a:endParaRPr lang="zh-CN" altLang="en-US" sz="2400" b="1" dirty="0" smtClean="0">
                <a:solidFill>
                  <a:srgbClr val="FF0000"/>
                </a:solidFill>
                <a:latin typeface="+mj-ea"/>
                <a:ea typeface="+mj-ea"/>
              </a:endParaRPr>
            </a:p>
          </p:txBody>
        </p:sp>
      </p:grpSp>
      <p:sp>
        <p:nvSpPr>
          <p:cNvPr id="33" name="文本框 32"/>
          <p:cNvSpPr txBox="1"/>
          <p:nvPr/>
        </p:nvSpPr>
        <p:spPr>
          <a:xfrm>
            <a:off x="3979033" y="1665136"/>
            <a:ext cx="673989" cy="476174"/>
          </a:xfrm>
          <a:prstGeom prst="rect">
            <a:avLst/>
          </a:prstGeom>
          <a:solidFill>
            <a:srgbClr val="E60000"/>
          </a:solidFill>
        </p:spPr>
        <p:txBody>
          <a:bodyPr wrap="none" rtlCol="0" anchor="ctr" anchorCtr="1">
            <a:noAutofit/>
          </a:bodyPr>
          <a:lstStyle/>
          <a:p>
            <a:r>
              <a:rPr lang="en-US" altLang="zh-CN" sz="2800" dirty="0" smtClean="0">
                <a:solidFill>
                  <a:schemeClr val="bg1"/>
                </a:solidFill>
                <a:latin typeface="+mj-ea"/>
                <a:ea typeface="+mj-ea"/>
              </a:rPr>
              <a:t>01</a:t>
            </a:r>
            <a:endParaRPr lang="zh-CN" altLang="en-US" sz="2800" dirty="0">
              <a:solidFill>
                <a:schemeClr val="bg1"/>
              </a:solidFill>
              <a:latin typeface="+mj-ea"/>
              <a:ea typeface="+mj-ea"/>
            </a:endParaRPr>
          </a:p>
        </p:txBody>
      </p:sp>
      <p:grpSp>
        <p:nvGrpSpPr>
          <p:cNvPr id="3" name="组合 2"/>
          <p:cNvGrpSpPr/>
          <p:nvPr/>
        </p:nvGrpSpPr>
        <p:grpSpPr>
          <a:xfrm>
            <a:off x="4699322" y="1641986"/>
            <a:ext cx="6220160" cy="517106"/>
            <a:chOff x="4919240" y="1873483"/>
            <a:chExt cx="6220160" cy="517106"/>
          </a:xfrm>
        </p:grpSpPr>
        <p:sp>
          <p:nvSpPr>
            <p:cNvPr id="34" name="矩形 33"/>
            <p:cNvSpPr/>
            <p:nvPr/>
          </p:nvSpPr>
          <p:spPr>
            <a:xfrm>
              <a:off x="4988687" y="1873483"/>
              <a:ext cx="6150713" cy="517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100" b="1" dirty="0">
                  <a:solidFill>
                    <a:srgbClr val="E60000"/>
                  </a:solidFill>
                  <a:latin typeface="+mj-ea"/>
                  <a:ea typeface="+mj-ea"/>
                  <a:cs typeface="+mn-ea"/>
                  <a:sym typeface="+mn-lt"/>
                </a:rPr>
                <a:t>坚持习近平新时代中国特色社会主义经济思想</a:t>
              </a:r>
            </a:p>
          </p:txBody>
        </p:sp>
        <p:sp>
          <p:nvSpPr>
            <p:cNvPr id="35" name="矩形 34"/>
            <p:cNvSpPr/>
            <p:nvPr/>
          </p:nvSpPr>
          <p:spPr>
            <a:xfrm>
              <a:off x="4919240" y="1896632"/>
              <a:ext cx="5625297" cy="476175"/>
            </a:xfrm>
            <a:prstGeom prst="rect">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6" name="文本框 35"/>
          <p:cNvSpPr txBox="1"/>
          <p:nvPr/>
        </p:nvSpPr>
        <p:spPr>
          <a:xfrm>
            <a:off x="3969386" y="2430996"/>
            <a:ext cx="673989" cy="476174"/>
          </a:xfrm>
          <a:prstGeom prst="rect">
            <a:avLst/>
          </a:prstGeom>
          <a:solidFill>
            <a:srgbClr val="E60000"/>
          </a:solidFill>
        </p:spPr>
        <p:txBody>
          <a:bodyPr wrap="none" rtlCol="0" anchor="ctr" anchorCtr="1">
            <a:noAutofit/>
          </a:bodyPr>
          <a:lstStyle/>
          <a:p>
            <a:r>
              <a:rPr lang="en-US" altLang="zh-CN" sz="2800" dirty="0" smtClean="0">
                <a:solidFill>
                  <a:schemeClr val="bg1"/>
                </a:solidFill>
                <a:latin typeface="+mj-ea"/>
                <a:ea typeface="+mj-ea"/>
              </a:rPr>
              <a:t>02</a:t>
            </a:r>
            <a:endParaRPr lang="zh-CN" altLang="en-US" sz="2800" dirty="0">
              <a:solidFill>
                <a:schemeClr val="bg1"/>
              </a:solidFill>
              <a:latin typeface="+mj-ea"/>
              <a:ea typeface="+mj-ea"/>
            </a:endParaRPr>
          </a:p>
        </p:txBody>
      </p:sp>
      <p:grpSp>
        <p:nvGrpSpPr>
          <p:cNvPr id="37" name="组合 36"/>
          <p:cNvGrpSpPr/>
          <p:nvPr/>
        </p:nvGrpSpPr>
        <p:grpSpPr>
          <a:xfrm>
            <a:off x="4689675" y="2419421"/>
            <a:ext cx="6231735" cy="517106"/>
            <a:chOff x="4919240" y="1885058"/>
            <a:chExt cx="6231735" cy="517106"/>
          </a:xfrm>
        </p:grpSpPr>
        <p:sp>
          <p:nvSpPr>
            <p:cNvPr id="38" name="矩形 37"/>
            <p:cNvSpPr/>
            <p:nvPr/>
          </p:nvSpPr>
          <p:spPr>
            <a:xfrm>
              <a:off x="5000262" y="1885058"/>
              <a:ext cx="6150713" cy="517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400" b="1" dirty="0">
                  <a:solidFill>
                    <a:srgbClr val="E60000"/>
                  </a:solidFill>
                  <a:latin typeface="+mj-ea"/>
                  <a:ea typeface="+mj-ea"/>
                  <a:cs typeface="+mn-ea"/>
                  <a:sym typeface="+mn-lt"/>
                </a:rPr>
                <a:t>大力推动我国经济实现高质量发展</a:t>
              </a:r>
            </a:p>
          </p:txBody>
        </p:sp>
        <p:sp>
          <p:nvSpPr>
            <p:cNvPr id="39" name="矩形 38"/>
            <p:cNvSpPr/>
            <p:nvPr/>
          </p:nvSpPr>
          <p:spPr>
            <a:xfrm>
              <a:off x="4919240" y="1896632"/>
              <a:ext cx="5634944" cy="476175"/>
            </a:xfrm>
            <a:prstGeom prst="rect">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0" name="文本框 39"/>
          <p:cNvSpPr txBox="1"/>
          <p:nvPr/>
        </p:nvSpPr>
        <p:spPr>
          <a:xfrm>
            <a:off x="3979033" y="3196855"/>
            <a:ext cx="673989" cy="476174"/>
          </a:xfrm>
          <a:prstGeom prst="rect">
            <a:avLst/>
          </a:prstGeom>
          <a:solidFill>
            <a:srgbClr val="E60000"/>
          </a:solidFill>
        </p:spPr>
        <p:txBody>
          <a:bodyPr wrap="none" rtlCol="0" anchor="ctr" anchorCtr="1">
            <a:noAutofit/>
          </a:bodyPr>
          <a:lstStyle/>
          <a:p>
            <a:r>
              <a:rPr lang="en-US" altLang="zh-CN" sz="2800" dirty="0" smtClean="0">
                <a:solidFill>
                  <a:schemeClr val="bg1"/>
                </a:solidFill>
                <a:latin typeface="+mj-ea"/>
                <a:ea typeface="+mj-ea"/>
              </a:rPr>
              <a:t>03</a:t>
            </a:r>
            <a:endParaRPr lang="zh-CN" altLang="en-US" sz="2800" dirty="0">
              <a:solidFill>
                <a:schemeClr val="bg1"/>
              </a:solidFill>
              <a:latin typeface="+mj-ea"/>
              <a:ea typeface="+mj-ea"/>
            </a:endParaRPr>
          </a:p>
        </p:txBody>
      </p:sp>
      <p:grpSp>
        <p:nvGrpSpPr>
          <p:cNvPr id="41" name="组合 40"/>
          <p:cNvGrpSpPr/>
          <p:nvPr/>
        </p:nvGrpSpPr>
        <p:grpSpPr>
          <a:xfrm>
            <a:off x="4699322" y="3173705"/>
            <a:ext cx="6220160" cy="517106"/>
            <a:chOff x="4919240" y="1873483"/>
            <a:chExt cx="6220160" cy="517106"/>
          </a:xfrm>
        </p:grpSpPr>
        <p:sp>
          <p:nvSpPr>
            <p:cNvPr id="42" name="矩形 41"/>
            <p:cNvSpPr/>
            <p:nvPr/>
          </p:nvSpPr>
          <p:spPr>
            <a:xfrm>
              <a:off x="4988687" y="1873483"/>
              <a:ext cx="6150713" cy="517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400" b="1" dirty="0">
                  <a:solidFill>
                    <a:srgbClr val="E60000"/>
                  </a:solidFill>
                  <a:latin typeface="+mj-ea"/>
                  <a:ea typeface="+mj-ea"/>
                  <a:cs typeface="+mn-ea"/>
                  <a:sym typeface="+mn-lt"/>
                </a:rPr>
                <a:t>坚持稳中求进 加强政策协同</a:t>
              </a:r>
            </a:p>
          </p:txBody>
        </p:sp>
        <p:sp>
          <p:nvSpPr>
            <p:cNvPr id="43" name="矩形 42"/>
            <p:cNvSpPr/>
            <p:nvPr/>
          </p:nvSpPr>
          <p:spPr>
            <a:xfrm>
              <a:off x="4919240" y="1896632"/>
              <a:ext cx="5625297" cy="476175"/>
            </a:xfrm>
            <a:prstGeom prst="rect">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4" name="文本框 43"/>
          <p:cNvSpPr txBox="1"/>
          <p:nvPr/>
        </p:nvSpPr>
        <p:spPr>
          <a:xfrm>
            <a:off x="3979033" y="3956884"/>
            <a:ext cx="673989" cy="476174"/>
          </a:xfrm>
          <a:prstGeom prst="rect">
            <a:avLst/>
          </a:prstGeom>
          <a:solidFill>
            <a:srgbClr val="E60000"/>
          </a:solidFill>
        </p:spPr>
        <p:txBody>
          <a:bodyPr wrap="none" rtlCol="0" anchor="ctr" anchorCtr="1">
            <a:noAutofit/>
          </a:bodyPr>
          <a:lstStyle/>
          <a:p>
            <a:r>
              <a:rPr lang="en-US" altLang="zh-CN" sz="2800" dirty="0" smtClean="0">
                <a:solidFill>
                  <a:schemeClr val="bg1"/>
                </a:solidFill>
                <a:latin typeface="+mj-ea"/>
                <a:ea typeface="+mj-ea"/>
              </a:rPr>
              <a:t>04</a:t>
            </a:r>
            <a:endParaRPr lang="zh-CN" altLang="en-US" sz="2800" dirty="0">
              <a:solidFill>
                <a:schemeClr val="bg1"/>
              </a:solidFill>
              <a:latin typeface="+mj-ea"/>
              <a:ea typeface="+mj-ea"/>
            </a:endParaRPr>
          </a:p>
        </p:txBody>
      </p:sp>
      <p:grpSp>
        <p:nvGrpSpPr>
          <p:cNvPr id="45" name="组合 44"/>
          <p:cNvGrpSpPr/>
          <p:nvPr/>
        </p:nvGrpSpPr>
        <p:grpSpPr>
          <a:xfrm>
            <a:off x="4699323" y="3945309"/>
            <a:ext cx="6208584" cy="517106"/>
            <a:chOff x="4919241" y="1885058"/>
            <a:chExt cx="6208584" cy="517106"/>
          </a:xfrm>
        </p:grpSpPr>
        <p:sp>
          <p:nvSpPr>
            <p:cNvPr id="46" name="矩形 45"/>
            <p:cNvSpPr/>
            <p:nvPr/>
          </p:nvSpPr>
          <p:spPr>
            <a:xfrm>
              <a:off x="4977112" y="1885058"/>
              <a:ext cx="6150713" cy="517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400" b="1" dirty="0">
                  <a:solidFill>
                    <a:srgbClr val="E60000"/>
                  </a:solidFill>
                  <a:latin typeface="+mj-ea"/>
                  <a:ea typeface="+mj-ea"/>
                  <a:cs typeface="+mn-ea"/>
                  <a:sym typeface="+mn-lt"/>
                </a:rPr>
                <a:t>全力完成改革发展重点任务</a:t>
              </a:r>
            </a:p>
          </p:txBody>
        </p:sp>
        <p:sp>
          <p:nvSpPr>
            <p:cNvPr id="47" name="矩形 46"/>
            <p:cNvSpPr/>
            <p:nvPr/>
          </p:nvSpPr>
          <p:spPr>
            <a:xfrm>
              <a:off x="4919241" y="1896632"/>
              <a:ext cx="5625296" cy="476175"/>
            </a:xfrm>
            <a:prstGeom prst="rect">
              <a:avLst/>
            </a:prstGeom>
            <a:noFill/>
            <a:ln w="1270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extLst>
      <p:ext uri="{BB962C8B-B14F-4D97-AF65-F5344CB8AC3E}">
        <p14:creationId xmlns:p14="http://schemas.microsoft.com/office/powerpoint/2010/main" val="3514649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6" presetClass="emph" presetSubtype="0" fill="hold" grpId="1" nodeType="afterEffect">
                                  <p:stCondLst>
                                    <p:cond delay="0"/>
                                  </p:stCondLst>
                                  <p:childTnLst>
                                    <p:animEffect transition="out" filter="fade">
                                      <p:cBhvr>
                                        <p:cTn id="18" dur="500" tmFilter="0, 0; .2, .5; .8, .5; 1, 0"/>
                                        <p:tgtEl>
                                          <p:spTgt spid="33"/>
                                        </p:tgtEl>
                                      </p:cBhvr>
                                    </p:animEffect>
                                    <p:animScale>
                                      <p:cBhvr>
                                        <p:cTn id="19" dur="250" autoRev="1" fill="hold"/>
                                        <p:tgtEl>
                                          <p:spTgt spid="33"/>
                                        </p:tgtEl>
                                      </p:cBhvr>
                                      <p:by x="105000" y="105000"/>
                                    </p:animScale>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26" presetClass="emph" presetSubtype="0" fill="hold" grpId="1" nodeType="afterEffect">
                                  <p:stCondLst>
                                    <p:cond delay="0"/>
                                  </p:stCondLst>
                                  <p:childTnLst>
                                    <p:animEffect transition="out" filter="fade">
                                      <p:cBhvr>
                                        <p:cTn id="31" dur="500" tmFilter="0, 0; .2, .5; .8, .5; 1, 0"/>
                                        <p:tgtEl>
                                          <p:spTgt spid="36"/>
                                        </p:tgtEl>
                                      </p:cBhvr>
                                    </p:animEffect>
                                    <p:animScale>
                                      <p:cBhvr>
                                        <p:cTn id="32" dur="250" autoRev="1" fill="hold"/>
                                        <p:tgtEl>
                                          <p:spTgt spid="36"/>
                                        </p:tgtEl>
                                      </p:cBhvr>
                                      <p:by x="105000" y="105000"/>
                                    </p:animScale>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4000"/>
                            </p:stCondLst>
                            <p:childTnLst>
                              <p:par>
                                <p:cTn id="38" presetID="23" presetClass="entr" presetSubtype="16"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childTnLst>
                                </p:cTn>
                              </p:par>
                            </p:childTnLst>
                          </p:cTn>
                        </p:par>
                        <p:par>
                          <p:cTn id="42" fill="hold">
                            <p:stCondLst>
                              <p:cond delay="4500"/>
                            </p:stCondLst>
                            <p:childTnLst>
                              <p:par>
                                <p:cTn id="43" presetID="26" presetClass="emph" presetSubtype="0" fill="hold" grpId="1" nodeType="afterEffect">
                                  <p:stCondLst>
                                    <p:cond delay="0"/>
                                  </p:stCondLst>
                                  <p:childTnLst>
                                    <p:animEffect transition="out" filter="fade">
                                      <p:cBhvr>
                                        <p:cTn id="44" dur="500" tmFilter="0, 0; .2, .5; .8, .5; 1, 0"/>
                                        <p:tgtEl>
                                          <p:spTgt spid="40"/>
                                        </p:tgtEl>
                                      </p:cBhvr>
                                    </p:animEffect>
                                    <p:animScale>
                                      <p:cBhvr>
                                        <p:cTn id="45" dur="250" autoRev="1" fill="hold"/>
                                        <p:tgtEl>
                                          <p:spTgt spid="40"/>
                                        </p:tgtEl>
                                      </p:cBhvr>
                                      <p:by x="105000" y="105000"/>
                                    </p:animScale>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23" presetClass="entr" presetSubtype="16"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childTnLst>
                                </p:cTn>
                              </p:par>
                            </p:childTnLst>
                          </p:cTn>
                        </p:par>
                        <p:par>
                          <p:cTn id="55" fill="hold">
                            <p:stCondLst>
                              <p:cond delay="6000"/>
                            </p:stCondLst>
                            <p:childTnLst>
                              <p:par>
                                <p:cTn id="56" presetID="26" presetClass="emph" presetSubtype="0" fill="hold" grpId="1" nodeType="afterEffect">
                                  <p:stCondLst>
                                    <p:cond delay="0"/>
                                  </p:stCondLst>
                                  <p:childTnLst>
                                    <p:animEffect transition="out" filter="fade">
                                      <p:cBhvr>
                                        <p:cTn id="57" dur="500" tmFilter="0, 0; .2, .5; .8, .5; 1, 0"/>
                                        <p:tgtEl>
                                          <p:spTgt spid="44"/>
                                        </p:tgtEl>
                                      </p:cBhvr>
                                    </p:animEffect>
                                    <p:animScale>
                                      <p:cBhvr>
                                        <p:cTn id="58" dur="250" autoRev="1" fill="hold"/>
                                        <p:tgtEl>
                                          <p:spTgt spid="44"/>
                                        </p:tgtEl>
                                      </p:cBhvr>
                                      <p:by x="105000" y="105000"/>
                                    </p:animScale>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left)">
                                      <p:cBhvr>
                                        <p:cTn id="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6" grpId="0" animBg="1"/>
      <p:bldP spid="36" grpId="1" animBg="1"/>
      <p:bldP spid="40" grpId="0" animBg="1"/>
      <p:bldP spid="40" grpId="1" animBg="1"/>
      <p:bldP spid="44" grpId="0" animBg="1"/>
      <p:bldP spid="44" grpId="1"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AEDDB757-45EA-4423-9BA6-6E666F56F4B0}"/>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5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a:xfrm>
            <a:off x="2052609" y="1551940"/>
            <a:ext cx="3388097" cy="4106890"/>
          </a:xfrm>
          <a:custGeom>
            <a:avLst/>
            <a:gdLst>
              <a:gd name="connsiteX0" fmla="*/ 0 w 3388097"/>
              <a:gd name="connsiteY0" fmla="*/ 0 h 4106890"/>
              <a:gd name="connsiteX1" fmla="*/ 3388097 w 3388097"/>
              <a:gd name="connsiteY1" fmla="*/ 0 h 4106890"/>
              <a:gd name="connsiteX2" fmla="*/ 3388097 w 3388097"/>
              <a:gd name="connsiteY2" fmla="*/ 4106890 h 4106890"/>
              <a:gd name="connsiteX3" fmla="*/ 0 w 3388097"/>
              <a:gd name="connsiteY3" fmla="*/ 4106890 h 4106890"/>
            </a:gdLst>
            <a:ahLst/>
            <a:cxnLst>
              <a:cxn ang="0">
                <a:pos x="connsiteX0" y="connsiteY0"/>
              </a:cxn>
              <a:cxn ang="0">
                <a:pos x="connsiteX1" y="connsiteY1"/>
              </a:cxn>
              <a:cxn ang="0">
                <a:pos x="connsiteX2" y="connsiteY2"/>
              </a:cxn>
              <a:cxn ang="0">
                <a:pos x="connsiteX3" y="connsiteY3"/>
              </a:cxn>
            </a:cxnLst>
            <a:rect l="l" t="t" r="r" b="b"/>
            <a:pathLst>
              <a:path w="3388097" h="4106890">
                <a:moveTo>
                  <a:pt x="0" y="0"/>
                </a:moveTo>
                <a:lnTo>
                  <a:pt x="3388097" y="0"/>
                </a:lnTo>
                <a:lnTo>
                  <a:pt x="3388097" y="4106890"/>
                </a:lnTo>
                <a:lnTo>
                  <a:pt x="0" y="4106890"/>
                </a:lnTo>
                <a:close/>
              </a:path>
            </a:pathLst>
          </a:custGeom>
          <a:effectLst>
            <a:reflection blurRad="6350" stA="52000" endA="300" endPos="10000" dir="5400000" sy="-100000" algn="bl" rotWithShape="0"/>
          </a:effectLst>
        </p:spPr>
      </p:pic>
      <p:grpSp>
        <p:nvGrpSpPr>
          <p:cNvPr id="3" name="组合 2">
            <a:extLst>
              <a:ext uri="{FF2B5EF4-FFF2-40B4-BE49-F238E27FC236}">
                <a16:creationId xmlns="" xmlns:a16="http://schemas.microsoft.com/office/drawing/2014/main" id="{D561BEE3-0FF6-4B55-A785-0510A9EC7335}"/>
              </a:ext>
            </a:extLst>
          </p:cNvPr>
          <p:cNvGrpSpPr/>
          <p:nvPr/>
        </p:nvGrpSpPr>
        <p:grpSpPr>
          <a:xfrm>
            <a:off x="5639787" y="1551288"/>
            <a:ext cx="6552213" cy="4107542"/>
            <a:chOff x="1358073" y="2002972"/>
            <a:chExt cx="6552213" cy="4107542"/>
          </a:xfrm>
        </p:grpSpPr>
        <p:sp>
          <p:nvSpPr>
            <p:cNvPr id="4" name="矩形: 圆角 5">
              <a:extLst>
                <a:ext uri="{FF2B5EF4-FFF2-40B4-BE49-F238E27FC236}">
                  <a16:creationId xmlns="" xmlns:a16="http://schemas.microsoft.com/office/drawing/2014/main" id="{74936B91-2B63-4A3A-AA31-957FFAF8CBF7}"/>
                </a:ext>
              </a:extLst>
            </p:cNvPr>
            <p:cNvSpPr/>
            <p:nvPr/>
          </p:nvSpPr>
          <p:spPr>
            <a:xfrm>
              <a:off x="1358073" y="2002972"/>
              <a:ext cx="6552213" cy="4107542"/>
            </a:xfrm>
            <a:prstGeom prst="roundRect">
              <a:avLst>
                <a:gd name="adj" fmla="val 0"/>
              </a:avLst>
            </a:prstGeom>
            <a:solidFill>
              <a:srgbClr val="FF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CA276954-7034-43F1-862E-85D1D4C41012}"/>
                </a:ext>
              </a:extLst>
            </p:cNvPr>
            <p:cNvSpPr/>
            <p:nvPr/>
          </p:nvSpPr>
          <p:spPr>
            <a:xfrm>
              <a:off x="1699158" y="2336685"/>
              <a:ext cx="5623297" cy="646331"/>
            </a:xfrm>
            <a:prstGeom prst="rect">
              <a:avLst/>
            </a:prstGeom>
          </p:spPr>
          <p:txBody>
            <a:bodyPr wrap="square">
              <a:spAutoFit/>
            </a:bodyPr>
            <a:lstStyle/>
            <a:p>
              <a:r>
                <a:rPr lang="zh-CN" altLang="en-US" sz="3600" b="1" dirty="0" smtClean="0">
                  <a:solidFill>
                    <a:srgbClr val="FFFF00"/>
                  </a:solidFill>
                </a:rPr>
                <a:t>打好三大攻坚战</a:t>
              </a:r>
              <a:endParaRPr lang="zh-CN" altLang="en-US" sz="3600" b="1" dirty="0">
                <a:solidFill>
                  <a:srgbClr val="FFFF00"/>
                </a:solidFill>
              </a:endParaRPr>
            </a:p>
          </p:txBody>
        </p:sp>
      </p:grpSp>
      <p:sp>
        <p:nvSpPr>
          <p:cNvPr id="7" name="矩形 6">
            <a:extLst>
              <a:ext uri="{FF2B5EF4-FFF2-40B4-BE49-F238E27FC236}">
                <a16:creationId xmlns="" xmlns:a16="http://schemas.microsoft.com/office/drawing/2014/main" id="{C8258441-9F7F-4582-8C3A-5A1CD681D0C1}"/>
              </a:ext>
            </a:extLst>
          </p:cNvPr>
          <p:cNvSpPr/>
          <p:nvPr/>
        </p:nvSpPr>
        <p:spPr>
          <a:xfrm>
            <a:off x="5980871" y="2722456"/>
            <a:ext cx="5439985" cy="2400657"/>
          </a:xfrm>
          <a:prstGeom prst="rect">
            <a:avLst/>
          </a:prstGeom>
        </p:spPr>
        <p:txBody>
          <a:bodyPr wrap="square">
            <a:spAutoFit/>
          </a:bodyPr>
          <a:lstStyle/>
          <a:p>
            <a:pPr algn="just">
              <a:lnSpc>
                <a:spcPct val="150000"/>
              </a:lnSpc>
            </a:pPr>
            <a:r>
              <a:rPr lang="zh-CN" altLang="en-US" sz="2000" dirty="0">
                <a:solidFill>
                  <a:srgbClr val="FFFAE3"/>
                </a:solidFill>
                <a:latin typeface="微软雅黑" panose="020B0503020204020204" pitchFamily="34" charset="-122"/>
                <a:ea typeface="微软雅黑" panose="020B0503020204020204" pitchFamily="34" charset="-122"/>
              </a:rPr>
              <a:t>应当认识到，打好这三大攻坚战，关系到我们能不能成功跨越我国经济发展现阶段特有的关口，关系到我国经济能否顺利迈向高质量发展阶段。我们必须坚定跨越关口的紧迫感和责任感，全神贯注、全力以赴打赢三大攻坚战。</a:t>
            </a:r>
            <a:endParaRPr lang="zh-CN" altLang="en-US" sz="2000" b="1" dirty="0">
              <a:solidFill>
                <a:srgbClr val="FFFF00"/>
              </a:solidFill>
            </a:endParaRPr>
          </a:p>
        </p:txBody>
      </p:sp>
    </p:spTree>
    <p:extLst>
      <p:ext uri="{BB962C8B-B14F-4D97-AF65-F5344CB8AC3E}">
        <p14:creationId xmlns:p14="http://schemas.microsoft.com/office/powerpoint/2010/main" val="920842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23">
            <a:extLst>
              <a:ext uri="{FF2B5EF4-FFF2-40B4-BE49-F238E27FC236}">
                <a16:creationId xmlns="" xmlns:a16="http://schemas.microsoft.com/office/drawing/2014/main" id="{A7C79226-48DE-4A31-8BD7-B3CCDEA6CD32}"/>
              </a:ext>
            </a:extLst>
          </p:cNvPr>
          <p:cNvSpPr>
            <a:spLocks noChangeAspect="1"/>
          </p:cNvSpPr>
          <p:nvPr/>
        </p:nvSpPr>
        <p:spPr>
          <a:xfrm>
            <a:off x="3311232" y="3343983"/>
            <a:ext cx="2352450"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深化供给侧结构性改革</a:t>
            </a:r>
            <a:endParaRPr lang="zh-CN" altLang="en-US" sz="1700" dirty="0"/>
          </a:p>
        </p:txBody>
      </p:sp>
      <p:grpSp>
        <p:nvGrpSpPr>
          <p:cNvPr id="3" name="组合 2">
            <a:extLst>
              <a:ext uri="{FF2B5EF4-FFF2-40B4-BE49-F238E27FC236}">
                <a16:creationId xmlns="" xmlns:a16="http://schemas.microsoft.com/office/drawing/2014/main" id="{ED80DAF0-2BE0-492D-BDA1-531C5048EE15}"/>
              </a:ext>
            </a:extLst>
          </p:cNvPr>
          <p:cNvGrpSpPr/>
          <p:nvPr/>
        </p:nvGrpSpPr>
        <p:grpSpPr>
          <a:xfrm>
            <a:off x="4083934" y="1609133"/>
            <a:ext cx="8108066" cy="1403698"/>
            <a:chOff x="4083934" y="1929173"/>
            <a:chExt cx="8108066" cy="1403698"/>
          </a:xfrm>
        </p:grpSpPr>
        <p:sp>
          <p:nvSpPr>
            <p:cNvPr id="4" name="矩形: 圆角 12">
              <a:extLst>
                <a:ext uri="{FF2B5EF4-FFF2-40B4-BE49-F238E27FC236}">
                  <a16:creationId xmlns="" xmlns:a16="http://schemas.microsoft.com/office/drawing/2014/main" id="{29DD675B-16E5-44AC-968C-EAEC81F748EA}"/>
                </a:ext>
              </a:extLst>
            </p:cNvPr>
            <p:cNvSpPr/>
            <p:nvPr/>
          </p:nvSpPr>
          <p:spPr>
            <a:xfrm>
              <a:off x="4083934" y="1929173"/>
              <a:ext cx="8108066" cy="1403698"/>
            </a:xfrm>
            <a:prstGeom prst="roundRect">
              <a:avLst>
                <a:gd name="adj" fmla="val 0"/>
              </a:avLst>
            </a:prstGeom>
            <a:solidFill>
              <a:srgbClr val="8E1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2C64F688-2745-4176-B1D1-2EADD798C221}"/>
                </a:ext>
              </a:extLst>
            </p:cNvPr>
            <p:cNvSpPr/>
            <p:nvPr/>
          </p:nvSpPr>
          <p:spPr>
            <a:xfrm>
              <a:off x="4399295" y="2093190"/>
              <a:ext cx="6173201" cy="1138773"/>
            </a:xfrm>
            <a:prstGeom prst="rect">
              <a:avLst/>
            </a:prstGeom>
          </p:spPr>
          <p:txBody>
            <a:bodyPr wrap="square">
              <a:spAutoFit/>
            </a:bodyPr>
            <a:lstStyle/>
            <a:p>
              <a:pPr algn="just"/>
              <a:r>
                <a:rPr lang="zh-CN" altLang="en-US" sz="1700"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对这</a:t>
              </a:r>
              <a:r>
                <a:rPr lang="en-US" altLang="zh-CN" sz="1700"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1700"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rPr>
                <a:t>项重点工作，中央经济工作会议都作出了具体部署、提出了明确要求，深刻体现了创新成为第一动力、协调成为内生特点、绿色成为普遍形态、开放成为必由之路、共享成为根本目的的新发展理念，是推动高质量发展的必然要求。</a:t>
              </a:r>
              <a:endParaRPr lang="zh-CN" altLang="zh-CN" sz="1700" dirty="0">
                <a:solidFill>
                  <a:srgbClr val="FFFAE3"/>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6" name="组合 5">
            <a:extLst>
              <a:ext uri="{FF2B5EF4-FFF2-40B4-BE49-F238E27FC236}">
                <a16:creationId xmlns="" xmlns:a16="http://schemas.microsoft.com/office/drawing/2014/main" id="{F2FC13F1-AF36-4F51-808E-4E5EFCEF05DF}"/>
              </a:ext>
            </a:extLst>
          </p:cNvPr>
          <p:cNvGrpSpPr/>
          <p:nvPr/>
        </p:nvGrpSpPr>
        <p:grpSpPr>
          <a:xfrm>
            <a:off x="1752089" y="1609133"/>
            <a:ext cx="2170699" cy="1403698"/>
            <a:chOff x="1752089" y="1929173"/>
            <a:chExt cx="2170699" cy="1403698"/>
          </a:xfrm>
        </p:grpSpPr>
        <p:sp>
          <p:nvSpPr>
            <p:cNvPr id="7" name="矩形: 圆角 11">
              <a:extLst>
                <a:ext uri="{FF2B5EF4-FFF2-40B4-BE49-F238E27FC236}">
                  <a16:creationId xmlns="" xmlns:a16="http://schemas.microsoft.com/office/drawing/2014/main" id="{5BEC7A08-CCEC-44CB-8156-F3FD098B6704}"/>
                </a:ext>
              </a:extLst>
            </p:cNvPr>
            <p:cNvSpPr/>
            <p:nvPr/>
          </p:nvSpPr>
          <p:spPr>
            <a:xfrm>
              <a:off x="1752089" y="1929173"/>
              <a:ext cx="2170699" cy="1403698"/>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731CB818-7211-4A1A-9A01-B419886F0E37}"/>
                </a:ext>
              </a:extLst>
            </p:cNvPr>
            <p:cNvSpPr/>
            <p:nvPr/>
          </p:nvSpPr>
          <p:spPr>
            <a:xfrm>
              <a:off x="1760177" y="2092413"/>
              <a:ext cx="2154522" cy="1077218"/>
            </a:xfrm>
            <a:prstGeom prst="rect">
              <a:avLst/>
            </a:prstGeom>
          </p:spPr>
          <p:txBody>
            <a:bodyPr wrap="square">
              <a:spAutoFit/>
            </a:bodyPr>
            <a:lstStyle/>
            <a:p>
              <a:pPr algn="ctr"/>
              <a:r>
                <a:rPr lang="zh-CN" altLang="en-US" sz="3200" b="1" dirty="0" smtClean="0">
                  <a:solidFill>
                    <a:srgbClr val="FFFAE3"/>
                  </a:solidFill>
                  <a:latin typeface="微软雅黑" panose="020B0503020204020204" pitchFamily="34" charset="-122"/>
                  <a:ea typeface="微软雅黑" panose="020B0503020204020204" pitchFamily="34" charset="-122"/>
                </a:rPr>
                <a:t>八项</a:t>
              </a:r>
              <a:endParaRPr lang="en-US" altLang="zh-CN" sz="3200" b="1" dirty="0" smtClean="0">
                <a:solidFill>
                  <a:srgbClr val="FFFAE3"/>
                </a:solidFill>
                <a:latin typeface="微软雅黑" panose="020B0503020204020204" pitchFamily="34" charset="-122"/>
                <a:ea typeface="微软雅黑" panose="020B0503020204020204" pitchFamily="34" charset="-122"/>
              </a:endParaRPr>
            </a:p>
            <a:p>
              <a:pPr algn="ctr"/>
              <a:r>
                <a:rPr lang="zh-CN" altLang="en-US" sz="3200" b="1" dirty="0" smtClean="0">
                  <a:solidFill>
                    <a:srgbClr val="FFFAE3"/>
                  </a:solidFill>
                  <a:latin typeface="微软雅黑" panose="020B0503020204020204" pitchFamily="34" charset="-122"/>
                  <a:ea typeface="微软雅黑" panose="020B0503020204020204" pitchFamily="34" charset="-122"/>
                </a:rPr>
                <a:t>重点</a:t>
              </a:r>
              <a:r>
                <a:rPr lang="zh-CN" altLang="en-US" sz="3200" b="1" dirty="0">
                  <a:solidFill>
                    <a:srgbClr val="FFFAE3"/>
                  </a:solidFill>
                  <a:latin typeface="微软雅黑" panose="020B0503020204020204" pitchFamily="34" charset="-122"/>
                  <a:ea typeface="微软雅黑" panose="020B0503020204020204" pitchFamily="34" charset="-122"/>
                </a:rPr>
                <a:t>工作</a:t>
              </a:r>
            </a:p>
          </p:txBody>
        </p:sp>
      </p:grpSp>
      <p:sp>
        <p:nvSpPr>
          <p:cNvPr id="9" name="矩形: 圆角 14">
            <a:extLst>
              <a:ext uri="{FF2B5EF4-FFF2-40B4-BE49-F238E27FC236}">
                <a16:creationId xmlns="" xmlns:a16="http://schemas.microsoft.com/office/drawing/2014/main" id="{4108C334-42B4-49AE-AE7A-3D4F3161F5F0}"/>
              </a:ext>
            </a:extLst>
          </p:cNvPr>
          <p:cNvSpPr>
            <a:spLocks noChangeAspect="1"/>
          </p:cNvSpPr>
          <p:nvPr/>
        </p:nvSpPr>
        <p:spPr>
          <a:xfrm>
            <a:off x="2581729" y="3343983"/>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1</a:t>
            </a:r>
            <a:endParaRPr lang="zh-CN" altLang="en-US" b="1" dirty="0">
              <a:solidFill>
                <a:srgbClr val="FFFAE3"/>
              </a:solidFill>
              <a:latin typeface="Century Gothic" panose="020B0502020202020204" pitchFamily="34" charset="0"/>
            </a:endParaRPr>
          </a:p>
        </p:txBody>
      </p:sp>
      <p:sp>
        <p:nvSpPr>
          <p:cNvPr id="10" name="矩形: 圆角 16">
            <a:extLst>
              <a:ext uri="{FF2B5EF4-FFF2-40B4-BE49-F238E27FC236}">
                <a16:creationId xmlns="" xmlns:a16="http://schemas.microsoft.com/office/drawing/2014/main" id="{025F1CDE-5604-4AE6-8869-ABD026CF292D}"/>
              </a:ext>
            </a:extLst>
          </p:cNvPr>
          <p:cNvSpPr>
            <a:spLocks noChangeAspect="1"/>
          </p:cNvSpPr>
          <p:nvPr/>
        </p:nvSpPr>
        <p:spPr>
          <a:xfrm>
            <a:off x="2581729" y="4009769"/>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2</a:t>
            </a:r>
            <a:endParaRPr lang="zh-CN" altLang="en-US" b="1" dirty="0">
              <a:solidFill>
                <a:srgbClr val="FFFAE3"/>
              </a:solidFill>
              <a:latin typeface="Century Gothic" panose="020B0502020202020204" pitchFamily="34" charset="0"/>
            </a:endParaRPr>
          </a:p>
        </p:txBody>
      </p:sp>
      <p:sp>
        <p:nvSpPr>
          <p:cNvPr id="11" name="矩形: 圆角 17">
            <a:extLst>
              <a:ext uri="{FF2B5EF4-FFF2-40B4-BE49-F238E27FC236}">
                <a16:creationId xmlns="" xmlns:a16="http://schemas.microsoft.com/office/drawing/2014/main" id="{8604430F-8420-4305-945C-AD8BB4D2EC88}"/>
              </a:ext>
            </a:extLst>
          </p:cNvPr>
          <p:cNvSpPr>
            <a:spLocks noChangeAspect="1"/>
          </p:cNvSpPr>
          <p:nvPr/>
        </p:nvSpPr>
        <p:spPr>
          <a:xfrm>
            <a:off x="2581729" y="4675555"/>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3</a:t>
            </a:r>
            <a:endParaRPr lang="zh-CN" altLang="en-US" b="1" dirty="0">
              <a:solidFill>
                <a:srgbClr val="FFFAE3"/>
              </a:solidFill>
              <a:latin typeface="Century Gothic" panose="020B0502020202020204" pitchFamily="34" charset="0"/>
            </a:endParaRPr>
          </a:p>
        </p:txBody>
      </p:sp>
      <p:sp>
        <p:nvSpPr>
          <p:cNvPr id="12" name="矩形: 圆角 18">
            <a:extLst>
              <a:ext uri="{FF2B5EF4-FFF2-40B4-BE49-F238E27FC236}">
                <a16:creationId xmlns="" xmlns:a16="http://schemas.microsoft.com/office/drawing/2014/main" id="{B63C718B-9D4A-4252-877F-4157E767ED4D}"/>
              </a:ext>
            </a:extLst>
          </p:cNvPr>
          <p:cNvSpPr>
            <a:spLocks noChangeAspect="1"/>
          </p:cNvSpPr>
          <p:nvPr/>
        </p:nvSpPr>
        <p:spPr>
          <a:xfrm>
            <a:off x="2581729" y="5341387"/>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4</a:t>
            </a:r>
            <a:endParaRPr lang="zh-CN" altLang="en-US" b="1" dirty="0">
              <a:solidFill>
                <a:srgbClr val="FFFAE3"/>
              </a:solidFill>
              <a:latin typeface="Century Gothic" panose="020B0502020202020204" pitchFamily="34" charset="0"/>
            </a:endParaRPr>
          </a:p>
        </p:txBody>
      </p:sp>
      <p:sp>
        <p:nvSpPr>
          <p:cNvPr id="13" name="矩形: 圆角 19">
            <a:extLst>
              <a:ext uri="{FF2B5EF4-FFF2-40B4-BE49-F238E27FC236}">
                <a16:creationId xmlns="" xmlns:a16="http://schemas.microsoft.com/office/drawing/2014/main" id="{56F89710-413E-4EFE-BBB6-6DFB70BE4D04}"/>
              </a:ext>
            </a:extLst>
          </p:cNvPr>
          <p:cNvSpPr>
            <a:spLocks noChangeAspect="1"/>
          </p:cNvSpPr>
          <p:nvPr/>
        </p:nvSpPr>
        <p:spPr>
          <a:xfrm>
            <a:off x="6651174" y="3343983"/>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5</a:t>
            </a:r>
            <a:endParaRPr lang="zh-CN" altLang="en-US" b="1" dirty="0">
              <a:solidFill>
                <a:srgbClr val="FFFAE3"/>
              </a:solidFill>
              <a:latin typeface="Century Gothic" panose="020B0502020202020204" pitchFamily="34" charset="0"/>
            </a:endParaRPr>
          </a:p>
        </p:txBody>
      </p:sp>
      <p:sp>
        <p:nvSpPr>
          <p:cNvPr id="14" name="矩形: 圆角 20">
            <a:extLst>
              <a:ext uri="{FF2B5EF4-FFF2-40B4-BE49-F238E27FC236}">
                <a16:creationId xmlns="" xmlns:a16="http://schemas.microsoft.com/office/drawing/2014/main" id="{0BAA669D-D0C4-4974-95B6-E9AEC395502A}"/>
              </a:ext>
            </a:extLst>
          </p:cNvPr>
          <p:cNvSpPr>
            <a:spLocks noChangeAspect="1"/>
          </p:cNvSpPr>
          <p:nvPr/>
        </p:nvSpPr>
        <p:spPr>
          <a:xfrm>
            <a:off x="6651174" y="4009769"/>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6</a:t>
            </a:r>
            <a:endParaRPr lang="zh-CN" altLang="en-US" b="1" dirty="0">
              <a:solidFill>
                <a:srgbClr val="FFFAE3"/>
              </a:solidFill>
              <a:latin typeface="Century Gothic" panose="020B0502020202020204" pitchFamily="34" charset="0"/>
            </a:endParaRPr>
          </a:p>
        </p:txBody>
      </p:sp>
      <p:sp>
        <p:nvSpPr>
          <p:cNvPr id="15" name="矩形: 圆角 21">
            <a:extLst>
              <a:ext uri="{FF2B5EF4-FFF2-40B4-BE49-F238E27FC236}">
                <a16:creationId xmlns="" xmlns:a16="http://schemas.microsoft.com/office/drawing/2014/main" id="{70C22D41-2098-4892-B5B7-243992682789}"/>
              </a:ext>
            </a:extLst>
          </p:cNvPr>
          <p:cNvSpPr>
            <a:spLocks noChangeAspect="1"/>
          </p:cNvSpPr>
          <p:nvPr/>
        </p:nvSpPr>
        <p:spPr>
          <a:xfrm>
            <a:off x="6651174" y="4675555"/>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7</a:t>
            </a:r>
            <a:endParaRPr lang="zh-CN" altLang="en-US" b="1" dirty="0">
              <a:solidFill>
                <a:srgbClr val="FFFAE3"/>
              </a:solidFill>
              <a:latin typeface="Century Gothic" panose="020B0502020202020204" pitchFamily="34" charset="0"/>
            </a:endParaRPr>
          </a:p>
        </p:txBody>
      </p:sp>
      <p:sp>
        <p:nvSpPr>
          <p:cNvPr id="16" name="矩形: 圆角 22">
            <a:extLst>
              <a:ext uri="{FF2B5EF4-FFF2-40B4-BE49-F238E27FC236}">
                <a16:creationId xmlns="" xmlns:a16="http://schemas.microsoft.com/office/drawing/2014/main" id="{C364C059-892B-402F-AC0D-0CCC5B8DE9B5}"/>
              </a:ext>
            </a:extLst>
          </p:cNvPr>
          <p:cNvSpPr>
            <a:spLocks noChangeAspect="1"/>
          </p:cNvSpPr>
          <p:nvPr/>
        </p:nvSpPr>
        <p:spPr>
          <a:xfrm>
            <a:off x="6651174" y="5341387"/>
            <a:ext cx="540000" cy="54000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FFFAE3"/>
                </a:solidFill>
                <a:latin typeface="Century Gothic" panose="020B0502020202020204" pitchFamily="34" charset="0"/>
              </a:rPr>
              <a:t>8</a:t>
            </a:r>
            <a:endParaRPr lang="zh-CN" altLang="en-US" b="1" dirty="0">
              <a:solidFill>
                <a:srgbClr val="FFFAE3"/>
              </a:solidFill>
              <a:latin typeface="Century Gothic" panose="020B0502020202020204" pitchFamily="34" charset="0"/>
            </a:endParaRPr>
          </a:p>
        </p:txBody>
      </p:sp>
      <p:sp>
        <p:nvSpPr>
          <p:cNvPr id="17" name="矩形: 圆角 24">
            <a:extLst>
              <a:ext uri="{FF2B5EF4-FFF2-40B4-BE49-F238E27FC236}">
                <a16:creationId xmlns="" xmlns:a16="http://schemas.microsoft.com/office/drawing/2014/main" id="{2EF9E61C-5B5D-4989-B0AD-B61DBC105C8D}"/>
              </a:ext>
            </a:extLst>
          </p:cNvPr>
          <p:cNvSpPr>
            <a:spLocks noChangeAspect="1"/>
          </p:cNvSpPr>
          <p:nvPr/>
        </p:nvSpPr>
        <p:spPr>
          <a:xfrm>
            <a:off x="3311231" y="4009746"/>
            <a:ext cx="2352451"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激发各类市场主体活力</a:t>
            </a:r>
            <a:endParaRPr lang="zh-CN" altLang="en-US" sz="1700" dirty="0"/>
          </a:p>
        </p:txBody>
      </p:sp>
      <p:sp>
        <p:nvSpPr>
          <p:cNvPr id="18" name="矩形: 圆角 25">
            <a:extLst>
              <a:ext uri="{FF2B5EF4-FFF2-40B4-BE49-F238E27FC236}">
                <a16:creationId xmlns="" xmlns:a16="http://schemas.microsoft.com/office/drawing/2014/main" id="{BFA0843D-A6F0-4A08-82B4-AA984B927AFE}"/>
              </a:ext>
            </a:extLst>
          </p:cNvPr>
          <p:cNvSpPr>
            <a:spLocks noChangeAspect="1"/>
          </p:cNvSpPr>
          <p:nvPr/>
        </p:nvSpPr>
        <p:spPr>
          <a:xfrm>
            <a:off x="3311231" y="4675555"/>
            <a:ext cx="2352451"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实施乡村振兴战略</a:t>
            </a:r>
            <a:endParaRPr lang="zh-CN" altLang="en-US" dirty="0"/>
          </a:p>
        </p:txBody>
      </p:sp>
      <p:sp>
        <p:nvSpPr>
          <p:cNvPr id="19" name="矩形: 圆角 26">
            <a:extLst>
              <a:ext uri="{FF2B5EF4-FFF2-40B4-BE49-F238E27FC236}">
                <a16:creationId xmlns="" xmlns:a16="http://schemas.microsoft.com/office/drawing/2014/main" id="{9E14915E-B636-4C0E-A5AA-A8F773456DB0}"/>
              </a:ext>
            </a:extLst>
          </p:cNvPr>
          <p:cNvSpPr>
            <a:spLocks noChangeAspect="1"/>
          </p:cNvSpPr>
          <p:nvPr/>
        </p:nvSpPr>
        <p:spPr>
          <a:xfrm>
            <a:off x="3311231" y="5341387"/>
            <a:ext cx="2352451"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实施区域协调发展战略</a:t>
            </a:r>
            <a:endParaRPr lang="zh-CN" altLang="en-US" sz="1700" dirty="0"/>
          </a:p>
        </p:txBody>
      </p:sp>
      <p:sp>
        <p:nvSpPr>
          <p:cNvPr id="20" name="矩形: 圆角 27">
            <a:extLst>
              <a:ext uri="{FF2B5EF4-FFF2-40B4-BE49-F238E27FC236}">
                <a16:creationId xmlns="" xmlns:a16="http://schemas.microsoft.com/office/drawing/2014/main" id="{72C98E35-B7DC-426F-AEF5-767FD220E93A}"/>
              </a:ext>
            </a:extLst>
          </p:cNvPr>
          <p:cNvSpPr>
            <a:spLocks noChangeAspect="1"/>
          </p:cNvSpPr>
          <p:nvPr/>
        </p:nvSpPr>
        <p:spPr>
          <a:xfrm>
            <a:off x="7386958" y="3343983"/>
            <a:ext cx="3090542"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推动形成全面开放新格局</a:t>
            </a:r>
            <a:endParaRPr lang="zh-CN" altLang="en-US" dirty="0"/>
          </a:p>
        </p:txBody>
      </p:sp>
      <p:sp>
        <p:nvSpPr>
          <p:cNvPr id="21" name="矩形: 圆角 28">
            <a:extLst>
              <a:ext uri="{FF2B5EF4-FFF2-40B4-BE49-F238E27FC236}">
                <a16:creationId xmlns="" xmlns:a16="http://schemas.microsoft.com/office/drawing/2014/main" id="{DA9D8148-5B33-4709-9BE5-87B15C527E0A}"/>
              </a:ext>
            </a:extLst>
          </p:cNvPr>
          <p:cNvSpPr>
            <a:spLocks noChangeAspect="1"/>
          </p:cNvSpPr>
          <p:nvPr/>
        </p:nvSpPr>
        <p:spPr>
          <a:xfrm>
            <a:off x="7386958" y="4009746"/>
            <a:ext cx="3090542"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提高保障和改善民生水平</a:t>
            </a:r>
            <a:endParaRPr lang="zh-CN" altLang="en-US" dirty="0"/>
          </a:p>
        </p:txBody>
      </p:sp>
      <p:sp>
        <p:nvSpPr>
          <p:cNvPr id="22" name="矩形: 圆角 29">
            <a:extLst>
              <a:ext uri="{FF2B5EF4-FFF2-40B4-BE49-F238E27FC236}">
                <a16:creationId xmlns="" xmlns:a16="http://schemas.microsoft.com/office/drawing/2014/main" id="{B0D41A9D-0E20-41D7-B299-5D45D98D3E53}"/>
              </a:ext>
            </a:extLst>
          </p:cNvPr>
          <p:cNvSpPr>
            <a:spLocks noChangeAspect="1"/>
          </p:cNvSpPr>
          <p:nvPr/>
        </p:nvSpPr>
        <p:spPr>
          <a:xfrm>
            <a:off x="7386958" y="4675555"/>
            <a:ext cx="3090542"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7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加快建立多主体供应、多渠道保障、租购并举的住房制度</a:t>
            </a:r>
            <a:endParaRPr lang="zh-CN" altLang="en-US" sz="1700" dirty="0"/>
          </a:p>
        </p:txBody>
      </p:sp>
      <p:sp>
        <p:nvSpPr>
          <p:cNvPr id="23" name="矩形: 圆角 30">
            <a:extLst>
              <a:ext uri="{FF2B5EF4-FFF2-40B4-BE49-F238E27FC236}">
                <a16:creationId xmlns="" xmlns:a16="http://schemas.microsoft.com/office/drawing/2014/main" id="{82A525AB-B510-40B7-BE24-3DDEF905AF89}"/>
              </a:ext>
            </a:extLst>
          </p:cNvPr>
          <p:cNvSpPr>
            <a:spLocks noChangeAspect="1"/>
          </p:cNvSpPr>
          <p:nvPr/>
        </p:nvSpPr>
        <p:spPr>
          <a:xfrm>
            <a:off x="7386958" y="5341364"/>
            <a:ext cx="3090542" cy="540000"/>
          </a:xfrm>
          <a:prstGeom prst="roundRect">
            <a:avLst>
              <a:gd name="adj" fmla="val 0"/>
            </a:avLst>
          </a:prstGeom>
          <a:noFill/>
          <a:ln w="9525">
            <a:solidFill>
              <a:srgbClr val="591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加快推进生态文明建设</a:t>
            </a:r>
            <a:endParaRPr lang="zh-CN" altLang="en-US" dirty="0"/>
          </a:p>
        </p:txBody>
      </p:sp>
    </p:spTree>
    <p:extLst>
      <p:ext uri="{BB962C8B-B14F-4D97-AF65-F5344CB8AC3E}">
        <p14:creationId xmlns:p14="http://schemas.microsoft.com/office/powerpoint/2010/main" val="3219266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750" fill="hold"/>
                                        <p:tgtEl>
                                          <p:spTgt spid="9"/>
                                        </p:tgtEl>
                                        <p:attrNameLst>
                                          <p:attrName>ppt_w</p:attrName>
                                        </p:attrNameLst>
                                      </p:cBhvr>
                                      <p:tavLst>
                                        <p:tav tm="0">
                                          <p:val>
                                            <p:fltVal val="0"/>
                                          </p:val>
                                        </p:tav>
                                        <p:tav tm="100000">
                                          <p:val>
                                            <p:strVal val="#ppt_w"/>
                                          </p:val>
                                        </p:tav>
                                      </p:tavLst>
                                    </p:anim>
                                    <p:anim calcmode="lin" valueType="num">
                                      <p:cBhvr>
                                        <p:cTn id="17" dur="750" fill="hold"/>
                                        <p:tgtEl>
                                          <p:spTgt spid="9"/>
                                        </p:tgtEl>
                                        <p:attrNameLst>
                                          <p:attrName>ppt_h</p:attrName>
                                        </p:attrNameLst>
                                      </p:cBhvr>
                                      <p:tavLst>
                                        <p:tav tm="0">
                                          <p:val>
                                            <p:fltVal val="0"/>
                                          </p:val>
                                        </p:tav>
                                        <p:tav tm="100000">
                                          <p:val>
                                            <p:strVal val="#ppt_h"/>
                                          </p:val>
                                        </p:tav>
                                      </p:tavLst>
                                    </p:anim>
                                    <p:anim calcmode="lin" valueType="num">
                                      <p:cBhvr>
                                        <p:cTn id="18" dur="750" fill="hold"/>
                                        <p:tgtEl>
                                          <p:spTgt spid="9"/>
                                        </p:tgtEl>
                                        <p:attrNameLst>
                                          <p:attrName>style.rotation</p:attrName>
                                        </p:attrNameLst>
                                      </p:cBhvr>
                                      <p:tavLst>
                                        <p:tav tm="0">
                                          <p:val>
                                            <p:fltVal val="90"/>
                                          </p:val>
                                        </p:tav>
                                        <p:tav tm="100000">
                                          <p:val>
                                            <p:fltVal val="0"/>
                                          </p:val>
                                        </p:tav>
                                      </p:tavLst>
                                    </p:anim>
                                    <p:animEffect transition="in" filter="fade">
                                      <p:cBhvr>
                                        <p:cTn id="19" dur="750"/>
                                        <p:tgtEl>
                                          <p:spTgt spid="9"/>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750" fill="hold"/>
                                        <p:tgtEl>
                                          <p:spTgt spid="10"/>
                                        </p:tgtEl>
                                        <p:attrNameLst>
                                          <p:attrName>ppt_w</p:attrName>
                                        </p:attrNameLst>
                                      </p:cBhvr>
                                      <p:tavLst>
                                        <p:tav tm="0">
                                          <p:val>
                                            <p:fltVal val="0"/>
                                          </p:val>
                                        </p:tav>
                                        <p:tav tm="100000">
                                          <p:val>
                                            <p:strVal val="#ppt_w"/>
                                          </p:val>
                                        </p:tav>
                                      </p:tavLst>
                                    </p:anim>
                                    <p:anim calcmode="lin" valueType="num">
                                      <p:cBhvr>
                                        <p:cTn id="23" dur="750" fill="hold"/>
                                        <p:tgtEl>
                                          <p:spTgt spid="10"/>
                                        </p:tgtEl>
                                        <p:attrNameLst>
                                          <p:attrName>ppt_h</p:attrName>
                                        </p:attrNameLst>
                                      </p:cBhvr>
                                      <p:tavLst>
                                        <p:tav tm="0">
                                          <p:val>
                                            <p:fltVal val="0"/>
                                          </p:val>
                                        </p:tav>
                                        <p:tav tm="100000">
                                          <p:val>
                                            <p:strVal val="#ppt_h"/>
                                          </p:val>
                                        </p:tav>
                                      </p:tavLst>
                                    </p:anim>
                                    <p:anim calcmode="lin" valueType="num">
                                      <p:cBhvr>
                                        <p:cTn id="24" dur="750" fill="hold"/>
                                        <p:tgtEl>
                                          <p:spTgt spid="10"/>
                                        </p:tgtEl>
                                        <p:attrNameLst>
                                          <p:attrName>style.rotation</p:attrName>
                                        </p:attrNameLst>
                                      </p:cBhvr>
                                      <p:tavLst>
                                        <p:tav tm="0">
                                          <p:val>
                                            <p:fltVal val="90"/>
                                          </p:val>
                                        </p:tav>
                                        <p:tav tm="100000">
                                          <p:val>
                                            <p:fltVal val="0"/>
                                          </p:val>
                                        </p:tav>
                                      </p:tavLst>
                                    </p:anim>
                                    <p:animEffect transition="in" filter="fade">
                                      <p:cBhvr>
                                        <p:cTn id="25" dur="750"/>
                                        <p:tgtEl>
                                          <p:spTgt spid="10"/>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750" fill="hold"/>
                                        <p:tgtEl>
                                          <p:spTgt spid="11"/>
                                        </p:tgtEl>
                                        <p:attrNameLst>
                                          <p:attrName>ppt_w</p:attrName>
                                        </p:attrNameLst>
                                      </p:cBhvr>
                                      <p:tavLst>
                                        <p:tav tm="0">
                                          <p:val>
                                            <p:fltVal val="0"/>
                                          </p:val>
                                        </p:tav>
                                        <p:tav tm="100000">
                                          <p:val>
                                            <p:strVal val="#ppt_w"/>
                                          </p:val>
                                        </p:tav>
                                      </p:tavLst>
                                    </p:anim>
                                    <p:anim calcmode="lin" valueType="num">
                                      <p:cBhvr>
                                        <p:cTn id="29" dur="750" fill="hold"/>
                                        <p:tgtEl>
                                          <p:spTgt spid="11"/>
                                        </p:tgtEl>
                                        <p:attrNameLst>
                                          <p:attrName>ppt_h</p:attrName>
                                        </p:attrNameLst>
                                      </p:cBhvr>
                                      <p:tavLst>
                                        <p:tav tm="0">
                                          <p:val>
                                            <p:fltVal val="0"/>
                                          </p:val>
                                        </p:tav>
                                        <p:tav tm="100000">
                                          <p:val>
                                            <p:strVal val="#ppt_h"/>
                                          </p:val>
                                        </p:tav>
                                      </p:tavLst>
                                    </p:anim>
                                    <p:anim calcmode="lin" valueType="num">
                                      <p:cBhvr>
                                        <p:cTn id="30" dur="750" fill="hold"/>
                                        <p:tgtEl>
                                          <p:spTgt spid="11"/>
                                        </p:tgtEl>
                                        <p:attrNameLst>
                                          <p:attrName>style.rotation</p:attrName>
                                        </p:attrNameLst>
                                      </p:cBhvr>
                                      <p:tavLst>
                                        <p:tav tm="0">
                                          <p:val>
                                            <p:fltVal val="90"/>
                                          </p:val>
                                        </p:tav>
                                        <p:tav tm="100000">
                                          <p:val>
                                            <p:fltVal val="0"/>
                                          </p:val>
                                        </p:tav>
                                      </p:tavLst>
                                    </p:anim>
                                    <p:animEffect transition="in" filter="fade">
                                      <p:cBhvr>
                                        <p:cTn id="31" dur="750"/>
                                        <p:tgtEl>
                                          <p:spTgt spid="11"/>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750" fill="hold"/>
                                        <p:tgtEl>
                                          <p:spTgt spid="12"/>
                                        </p:tgtEl>
                                        <p:attrNameLst>
                                          <p:attrName>ppt_w</p:attrName>
                                        </p:attrNameLst>
                                      </p:cBhvr>
                                      <p:tavLst>
                                        <p:tav tm="0">
                                          <p:val>
                                            <p:fltVal val="0"/>
                                          </p:val>
                                        </p:tav>
                                        <p:tav tm="100000">
                                          <p:val>
                                            <p:strVal val="#ppt_w"/>
                                          </p:val>
                                        </p:tav>
                                      </p:tavLst>
                                    </p:anim>
                                    <p:anim calcmode="lin" valueType="num">
                                      <p:cBhvr>
                                        <p:cTn id="35" dur="750" fill="hold"/>
                                        <p:tgtEl>
                                          <p:spTgt spid="12"/>
                                        </p:tgtEl>
                                        <p:attrNameLst>
                                          <p:attrName>ppt_h</p:attrName>
                                        </p:attrNameLst>
                                      </p:cBhvr>
                                      <p:tavLst>
                                        <p:tav tm="0">
                                          <p:val>
                                            <p:fltVal val="0"/>
                                          </p:val>
                                        </p:tav>
                                        <p:tav tm="100000">
                                          <p:val>
                                            <p:strVal val="#ppt_h"/>
                                          </p:val>
                                        </p:tav>
                                      </p:tavLst>
                                    </p:anim>
                                    <p:anim calcmode="lin" valueType="num">
                                      <p:cBhvr>
                                        <p:cTn id="36" dur="750" fill="hold"/>
                                        <p:tgtEl>
                                          <p:spTgt spid="12"/>
                                        </p:tgtEl>
                                        <p:attrNameLst>
                                          <p:attrName>style.rotation</p:attrName>
                                        </p:attrNameLst>
                                      </p:cBhvr>
                                      <p:tavLst>
                                        <p:tav tm="0">
                                          <p:val>
                                            <p:fltVal val="90"/>
                                          </p:val>
                                        </p:tav>
                                        <p:tav tm="100000">
                                          <p:val>
                                            <p:fltVal val="0"/>
                                          </p:val>
                                        </p:tav>
                                      </p:tavLst>
                                    </p:anim>
                                    <p:animEffect transition="in" filter="fade">
                                      <p:cBhvr>
                                        <p:cTn id="37" dur="750"/>
                                        <p:tgtEl>
                                          <p:spTgt spid="12"/>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750" fill="hold"/>
                                        <p:tgtEl>
                                          <p:spTgt spid="13"/>
                                        </p:tgtEl>
                                        <p:attrNameLst>
                                          <p:attrName>ppt_w</p:attrName>
                                        </p:attrNameLst>
                                      </p:cBhvr>
                                      <p:tavLst>
                                        <p:tav tm="0">
                                          <p:val>
                                            <p:fltVal val="0"/>
                                          </p:val>
                                        </p:tav>
                                        <p:tav tm="100000">
                                          <p:val>
                                            <p:strVal val="#ppt_w"/>
                                          </p:val>
                                        </p:tav>
                                      </p:tavLst>
                                    </p:anim>
                                    <p:anim calcmode="lin" valueType="num">
                                      <p:cBhvr>
                                        <p:cTn id="41" dur="750" fill="hold"/>
                                        <p:tgtEl>
                                          <p:spTgt spid="13"/>
                                        </p:tgtEl>
                                        <p:attrNameLst>
                                          <p:attrName>ppt_h</p:attrName>
                                        </p:attrNameLst>
                                      </p:cBhvr>
                                      <p:tavLst>
                                        <p:tav tm="0">
                                          <p:val>
                                            <p:fltVal val="0"/>
                                          </p:val>
                                        </p:tav>
                                        <p:tav tm="100000">
                                          <p:val>
                                            <p:strVal val="#ppt_h"/>
                                          </p:val>
                                        </p:tav>
                                      </p:tavLst>
                                    </p:anim>
                                    <p:anim calcmode="lin" valueType="num">
                                      <p:cBhvr>
                                        <p:cTn id="42" dur="750" fill="hold"/>
                                        <p:tgtEl>
                                          <p:spTgt spid="13"/>
                                        </p:tgtEl>
                                        <p:attrNameLst>
                                          <p:attrName>style.rotation</p:attrName>
                                        </p:attrNameLst>
                                      </p:cBhvr>
                                      <p:tavLst>
                                        <p:tav tm="0">
                                          <p:val>
                                            <p:fltVal val="90"/>
                                          </p:val>
                                        </p:tav>
                                        <p:tav tm="100000">
                                          <p:val>
                                            <p:fltVal val="0"/>
                                          </p:val>
                                        </p:tav>
                                      </p:tavLst>
                                    </p:anim>
                                    <p:animEffect transition="in" filter="fade">
                                      <p:cBhvr>
                                        <p:cTn id="43" dur="750"/>
                                        <p:tgtEl>
                                          <p:spTgt spid="13"/>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ppt_w</p:attrName>
                                        </p:attrNameLst>
                                      </p:cBhvr>
                                      <p:tavLst>
                                        <p:tav tm="0">
                                          <p:val>
                                            <p:fltVal val="0"/>
                                          </p:val>
                                        </p:tav>
                                        <p:tav tm="100000">
                                          <p:val>
                                            <p:strVal val="#ppt_w"/>
                                          </p:val>
                                        </p:tav>
                                      </p:tavLst>
                                    </p:anim>
                                    <p:anim calcmode="lin" valueType="num">
                                      <p:cBhvr>
                                        <p:cTn id="47" dur="750" fill="hold"/>
                                        <p:tgtEl>
                                          <p:spTgt spid="14"/>
                                        </p:tgtEl>
                                        <p:attrNameLst>
                                          <p:attrName>ppt_h</p:attrName>
                                        </p:attrNameLst>
                                      </p:cBhvr>
                                      <p:tavLst>
                                        <p:tav tm="0">
                                          <p:val>
                                            <p:fltVal val="0"/>
                                          </p:val>
                                        </p:tav>
                                        <p:tav tm="100000">
                                          <p:val>
                                            <p:strVal val="#ppt_h"/>
                                          </p:val>
                                        </p:tav>
                                      </p:tavLst>
                                    </p:anim>
                                    <p:anim calcmode="lin" valueType="num">
                                      <p:cBhvr>
                                        <p:cTn id="48" dur="750" fill="hold"/>
                                        <p:tgtEl>
                                          <p:spTgt spid="14"/>
                                        </p:tgtEl>
                                        <p:attrNameLst>
                                          <p:attrName>style.rotation</p:attrName>
                                        </p:attrNameLst>
                                      </p:cBhvr>
                                      <p:tavLst>
                                        <p:tav tm="0">
                                          <p:val>
                                            <p:fltVal val="90"/>
                                          </p:val>
                                        </p:tav>
                                        <p:tav tm="100000">
                                          <p:val>
                                            <p:fltVal val="0"/>
                                          </p:val>
                                        </p:tav>
                                      </p:tavLst>
                                    </p:anim>
                                    <p:animEffect transition="in" filter="fade">
                                      <p:cBhvr>
                                        <p:cTn id="49" dur="750"/>
                                        <p:tgtEl>
                                          <p:spTgt spid="14"/>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750" fill="hold"/>
                                        <p:tgtEl>
                                          <p:spTgt spid="15"/>
                                        </p:tgtEl>
                                        <p:attrNameLst>
                                          <p:attrName>ppt_w</p:attrName>
                                        </p:attrNameLst>
                                      </p:cBhvr>
                                      <p:tavLst>
                                        <p:tav tm="0">
                                          <p:val>
                                            <p:fltVal val="0"/>
                                          </p:val>
                                        </p:tav>
                                        <p:tav tm="100000">
                                          <p:val>
                                            <p:strVal val="#ppt_w"/>
                                          </p:val>
                                        </p:tav>
                                      </p:tavLst>
                                    </p:anim>
                                    <p:anim calcmode="lin" valueType="num">
                                      <p:cBhvr>
                                        <p:cTn id="53" dur="750" fill="hold"/>
                                        <p:tgtEl>
                                          <p:spTgt spid="15"/>
                                        </p:tgtEl>
                                        <p:attrNameLst>
                                          <p:attrName>ppt_h</p:attrName>
                                        </p:attrNameLst>
                                      </p:cBhvr>
                                      <p:tavLst>
                                        <p:tav tm="0">
                                          <p:val>
                                            <p:fltVal val="0"/>
                                          </p:val>
                                        </p:tav>
                                        <p:tav tm="100000">
                                          <p:val>
                                            <p:strVal val="#ppt_h"/>
                                          </p:val>
                                        </p:tav>
                                      </p:tavLst>
                                    </p:anim>
                                    <p:anim calcmode="lin" valueType="num">
                                      <p:cBhvr>
                                        <p:cTn id="54" dur="750" fill="hold"/>
                                        <p:tgtEl>
                                          <p:spTgt spid="15"/>
                                        </p:tgtEl>
                                        <p:attrNameLst>
                                          <p:attrName>style.rotation</p:attrName>
                                        </p:attrNameLst>
                                      </p:cBhvr>
                                      <p:tavLst>
                                        <p:tav tm="0">
                                          <p:val>
                                            <p:fltVal val="90"/>
                                          </p:val>
                                        </p:tav>
                                        <p:tav tm="100000">
                                          <p:val>
                                            <p:fltVal val="0"/>
                                          </p:val>
                                        </p:tav>
                                      </p:tavLst>
                                    </p:anim>
                                    <p:animEffect transition="in" filter="fade">
                                      <p:cBhvr>
                                        <p:cTn id="55" dur="750"/>
                                        <p:tgtEl>
                                          <p:spTgt spid="15"/>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750" fill="hold"/>
                                        <p:tgtEl>
                                          <p:spTgt spid="16"/>
                                        </p:tgtEl>
                                        <p:attrNameLst>
                                          <p:attrName>ppt_w</p:attrName>
                                        </p:attrNameLst>
                                      </p:cBhvr>
                                      <p:tavLst>
                                        <p:tav tm="0">
                                          <p:val>
                                            <p:fltVal val="0"/>
                                          </p:val>
                                        </p:tav>
                                        <p:tav tm="100000">
                                          <p:val>
                                            <p:strVal val="#ppt_w"/>
                                          </p:val>
                                        </p:tav>
                                      </p:tavLst>
                                    </p:anim>
                                    <p:anim calcmode="lin" valueType="num">
                                      <p:cBhvr>
                                        <p:cTn id="59" dur="750" fill="hold"/>
                                        <p:tgtEl>
                                          <p:spTgt spid="16"/>
                                        </p:tgtEl>
                                        <p:attrNameLst>
                                          <p:attrName>ppt_h</p:attrName>
                                        </p:attrNameLst>
                                      </p:cBhvr>
                                      <p:tavLst>
                                        <p:tav tm="0">
                                          <p:val>
                                            <p:fltVal val="0"/>
                                          </p:val>
                                        </p:tav>
                                        <p:tav tm="100000">
                                          <p:val>
                                            <p:strVal val="#ppt_h"/>
                                          </p:val>
                                        </p:tav>
                                      </p:tavLst>
                                    </p:anim>
                                    <p:anim calcmode="lin" valueType="num">
                                      <p:cBhvr>
                                        <p:cTn id="60" dur="750" fill="hold"/>
                                        <p:tgtEl>
                                          <p:spTgt spid="16"/>
                                        </p:tgtEl>
                                        <p:attrNameLst>
                                          <p:attrName>style.rotation</p:attrName>
                                        </p:attrNameLst>
                                      </p:cBhvr>
                                      <p:tavLst>
                                        <p:tav tm="0">
                                          <p:val>
                                            <p:fltVal val="90"/>
                                          </p:val>
                                        </p:tav>
                                        <p:tav tm="100000">
                                          <p:val>
                                            <p:fltVal val="0"/>
                                          </p:val>
                                        </p:tav>
                                      </p:tavLst>
                                    </p:anim>
                                    <p:animEffect transition="in" filter="fade">
                                      <p:cBhvr>
                                        <p:cTn id="61" dur="750"/>
                                        <p:tgtEl>
                                          <p:spTgt spid="16"/>
                                        </p:tgtEl>
                                      </p:cBhvr>
                                    </p:animEffect>
                                  </p:childTnLst>
                                </p:cTn>
                              </p:par>
                            </p:childTnLst>
                          </p:cTn>
                        </p:par>
                        <p:par>
                          <p:cTn id="62" fill="hold">
                            <p:stCondLst>
                              <p:cond delay="1750"/>
                            </p:stCondLst>
                            <p:childTnLst>
                              <p:par>
                                <p:cTn id="63" presetID="22" presetClass="entr" presetSubtype="8"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left)">
                                      <p:cBhvr>
                                        <p:cTn id="65" dur="1000"/>
                                        <p:tgtEl>
                                          <p:spTgt spid="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10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1000"/>
                                        <p:tgtEl>
                                          <p:spTgt spid="1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1000"/>
                                        <p:tgtEl>
                                          <p:spTgt spid="1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1000"/>
                                        <p:tgtEl>
                                          <p:spTgt spid="2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1000"/>
                                        <p:tgtEl>
                                          <p:spTgt spid="2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1000"/>
                                        <p:tgtEl>
                                          <p:spTgt spid="2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B9BFE20-5B7D-46DC-8ED6-6D52D466062F}"/>
              </a:ext>
            </a:extLst>
          </p:cNvPr>
          <p:cNvSpPr/>
          <p:nvPr/>
        </p:nvSpPr>
        <p:spPr>
          <a:xfrm>
            <a:off x="3837217" y="2949590"/>
            <a:ext cx="7126439" cy="2400657"/>
          </a:xfrm>
          <a:prstGeom prst="rect">
            <a:avLst/>
          </a:prstGeom>
        </p:spPr>
        <p:txBody>
          <a:bodyPr wrap="square">
            <a:spAutoFit/>
          </a:bodyPr>
          <a:lstStyle/>
          <a:p>
            <a:pPr algn="just">
              <a:lnSpc>
                <a:spcPct val="150000"/>
              </a:lnSpc>
            </a:pPr>
            <a:r>
              <a:rPr lang="zh-CN" altLang="en-US" sz="20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应当认识到，向高质量发展阶段迈进，我们还面临着常规性的长期性的关口，也就是要大力转变经济发展方式、优化经济结构、转换增长动力，特别是要净化市场环境，提升人力资本素质，增强国家治理能力。做好这</a:t>
            </a:r>
            <a:r>
              <a:rPr lang="en-US" altLang="zh-CN" sz="20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20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项重点工作，就能为跨越这个关口迈出关键一步，推动高质量发展取得新成绩</a:t>
            </a:r>
          </a:p>
        </p:txBody>
      </p:sp>
      <p:grpSp>
        <p:nvGrpSpPr>
          <p:cNvPr id="3" name="组合 2">
            <a:extLst>
              <a:ext uri="{FF2B5EF4-FFF2-40B4-BE49-F238E27FC236}">
                <a16:creationId xmlns="" xmlns:a16="http://schemas.microsoft.com/office/drawing/2014/main" id="{94536FE1-C3F5-45AF-A8FD-08081BD72CCA}"/>
              </a:ext>
            </a:extLst>
          </p:cNvPr>
          <p:cNvGrpSpPr/>
          <p:nvPr/>
        </p:nvGrpSpPr>
        <p:grpSpPr>
          <a:xfrm>
            <a:off x="3837217" y="1688346"/>
            <a:ext cx="7126439" cy="914400"/>
            <a:chOff x="2971801" y="1746766"/>
            <a:chExt cx="7126439" cy="914400"/>
          </a:xfrm>
        </p:grpSpPr>
        <p:sp>
          <p:nvSpPr>
            <p:cNvPr id="4" name="矩形: 圆角 6">
              <a:extLst>
                <a:ext uri="{FF2B5EF4-FFF2-40B4-BE49-F238E27FC236}">
                  <a16:creationId xmlns="" xmlns:a16="http://schemas.microsoft.com/office/drawing/2014/main" id="{6B1AE72E-0492-40FC-8F28-943D47C60557}"/>
                </a:ext>
              </a:extLst>
            </p:cNvPr>
            <p:cNvSpPr/>
            <p:nvPr/>
          </p:nvSpPr>
          <p:spPr>
            <a:xfrm>
              <a:off x="2971801" y="1746766"/>
              <a:ext cx="7126439" cy="9144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a:extLst>
                <a:ext uri="{FF2B5EF4-FFF2-40B4-BE49-F238E27FC236}">
                  <a16:creationId xmlns="" xmlns:a16="http://schemas.microsoft.com/office/drawing/2014/main" id="{9B36B74B-5DCC-4CA2-8981-3E7FA2DE7425}"/>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6" name="矩形 5">
              <a:extLst>
                <a:ext uri="{FF2B5EF4-FFF2-40B4-BE49-F238E27FC236}">
                  <a16:creationId xmlns="" xmlns:a16="http://schemas.microsoft.com/office/drawing/2014/main" id="{3F89969A-AED1-4E0A-A625-6F59DC5D0C66}"/>
                </a:ext>
              </a:extLst>
            </p:cNvPr>
            <p:cNvSpPr/>
            <p:nvPr/>
          </p:nvSpPr>
          <p:spPr>
            <a:xfrm>
              <a:off x="3934502" y="1972326"/>
              <a:ext cx="4801314" cy="553998"/>
            </a:xfrm>
            <a:prstGeom prst="rect">
              <a:avLst/>
            </a:prstGeom>
          </p:spPr>
          <p:txBody>
            <a:bodyPr wrap="none">
              <a:spAutoFit/>
            </a:bodyPr>
            <a:lstStyle/>
            <a:p>
              <a:r>
                <a:rPr lang="zh-CN" altLang="en-US" sz="3000" b="1" dirty="0">
                  <a:solidFill>
                    <a:srgbClr val="FFFAE3"/>
                  </a:solidFill>
                  <a:latin typeface="微软雅黑" panose="020B0503020204020204" pitchFamily="34" charset="-122"/>
                  <a:ea typeface="微软雅黑" panose="020B0503020204020204" pitchFamily="34" charset="-122"/>
                </a:rPr>
                <a:t>推动高质量发展取得新成绩</a:t>
              </a:r>
              <a:endParaRPr lang="zh-CN" altLang="en-US" sz="3000" b="1" dirty="0">
                <a:solidFill>
                  <a:srgbClr val="FFFAE3"/>
                </a:solidFill>
              </a:endParaRPr>
            </a:p>
          </p:txBody>
        </p:sp>
      </p:grpSp>
      <p:pic>
        <p:nvPicPr>
          <p:cNvPr id="11" name="图片 10">
            <a:extLst>
              <a:ext uri="{FF2B5EF4-FFF2-40B4-BE49-F238E27FC236}">
                <a16:creationId xmlns="" xmlns:a16="http://schemas.microsoft.com/office/drawing/2014/main" id="{92FCE130-EEA4-4797-B4DD-A134D3D7F0C7}"/>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Effect>
                      <a14:brightnessContrast bright="20000" contrast="20000"/>
                    </a14:imgEffect>
                  </a14:imgLayer>
                </a14:imgProps>
              </a:ext>
              <a:ext uri="{28A0092B-C50C-407E-A947-70E740481C1C}">
                <a14:useLocalDpi xmlns:a14="http://schemas.microsoft.com/office/drawing/2010/main" val="0"/>
              </a:ext>
            </a:extLst>
          </a:blip>
          <a:srcRect t="22632"/>
          <a:stretch/>
        </p:blipFill>
        <p:spPr>
          <a:xfrm>
            <a:off x="0" y="1688346"/>
            <a:ext cx="3481076" cy="3598383"/>
          </a:xfrm>
          <a:prstGeom prst="rect">
            <a:avLst/>
          </a:prstGeom>
        </p:spPr>
      </p:pic>
    </p:spTree>
    <p:extLst>
      <p:ext uri="{BB962C8B-B14F-4D97-AF65-F5344CB8AC3E}">
        <p14:creationId xmlns:p14="http://schemas.microsoft.com/office/powerpoint/2010/main" val="16922816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p:tgtEl>
                                          <p:spTgt spid="2"/>
                                        </p:tgtEl>
                                        <p:attrNameLst>
                                          <p:attrName>ppt_y</p:attrName>
                                        </p:attrNameLst>
                                      </p:cBhvr>
                                      <p:tavLst>
                                        <p:tav tm="0">
                                          <p:val>
                                            <p:strVal val="#ppt_y+#ppt_h*1.125000"/>
                                          </p:val>
                                        </p:tav>
                                        <p:tav tm="100000">
                                          <p:val>
                                            <p:strVal val="#ppt_y"/>
                                          </p:val>
                                        </p:tav>
                                      </p:tavLst>
                                    </p:anim>
                                    <p:animEffect transition="in" filter="wipe(up)">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图片 6" descr="Nipic_4268027_20150724132014183237.png">
            <a:extLst>
              <a:ext uri="{FF2B5EF4-FFF2-40B4-BE49-F238E27FC236}">
                <a16:creationId xmlns:a16="http://schemas.microsoft.com/office/drawing/2014/main" xmlns="" id="{0F19BC94-EC75-4594-BE28-E343CD95127A}"/>
              </a:ext>
            </a:extLst>
          </p:cNvPr>
          <p:cNvPicPr>
            <a:picLocks noChangeAspect="1"/>
          </p:cNvPicPr>
          <p:nvPr/>
        </p:nvPicPr>
        <p:blipFill>
          <a:blip r:embed="rId3" cstate="print"/>
          <a:stretch>
            <a:fillRect/>
          </a:stretch>
        </p:blipFill>
        <p:spPr>
          <a:xfrm>
            <a:off x="342950" y="1979656"/>
            <a:ext cx="3944853" cy="2446421"/>
          </a:xfrm>
          <a:prstGeom prst="rect">
            <a:avLst/>
          </a:prstGeom>
        </p:spPr>
      </p:pic>
      <p:sp>
        <p:nvSpPr>
          <p:cNvPr id="8" name="矩形 7">
            <a:extLst>
              <a:ext uri="{FF2B5EF4-FFF2-40B4-BE49-F238E27FC236}">
                <a16:creationId xmlns:a16="http://schemas.microsoft.com/office/drawing/2014/main" xmlns="" id="{8A3B47E3-64D2-43F2-91F6-C99C3E616A7F}"/>
              </a:ext>
            </a:extLst>
          </p:cNvPr>
          <p:cNvSpPr/>
          <p:nvPr/>
        </p:nvSpPr>
        <p:spPr>
          <a:xfrm>
            <a:off x="1837473" y="3087651"/>
            <a:ext cx="1254016"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FFFAF0"/>
                </a:solidFill>
                <a:effectLst/>
                <a:uLnTx/>
                <a:uFillTx/>
              </a:rPr>
              <a:t>结语</a:t>
            </a:r>
          </a:p>
        </p:txBody>
      </p:sp>
      <p:cxnSp>
        <p:nvCxnSpPr>
          <p:cNvPr id="9" name="直接连接符 8">
            <a:extLst>
              <a:ext uri="{FF2B5EF4-FFF2-40B4-BE49-F238E27FC236}">
                <a16:creationId xmlns:a16="http://schemas.microsoft.com/office/drawing/2014/main" xmlns="" id="{09A248A9-58C1-4A98-A769-BB0C12E49045}"/>
              </a:ext>
            </a:extLst>
          </p:cNvPr>
          <p:cNvCxnSpPr>
            <a:cxnSpLocks/>
          </p:cNvCxnSpPr>
          <p:nvPr/>
        </p:nvCxnSpPr>
        <p:spPr>
          <a:xfrm>
            <a:off x="2176481" y="3848282"/>
            <a:ext cx="576000" cy="0"/>
          </a:xfrm>
          <a:prstGeom prst="line">
            <a:avLst/>
          </a:prstGeom>
          <a:noFill/>
          <a:ln w="25400" cap="rnd" cmpd="sng" algn="ctr">
            <a:solidFill>
              <a:srgbClr val="FFFAF0"/>
            </a:solidFill>
            <a:prstDash val="solid"/>
            <a:miter lim="800000"/>
          </a:ln>
          <a:effectLst/>
        </p:spPr>
      </p:cxnSp>
      <p:sp>
        <p:nvSpPr>
          <p:cNvPr id="11" name="矩形 10">
            <a:extLst>
              <a:ext uri="{FF2B5EF4-FFF2-40B4-BE49-F238E27FC236}">
                <a16:creationId xmlns:a16="http://schemas.microsoft.com/office/drawing/2014/main" xmlns="" id="{5C2468E3-C593-4B45-80D8-52C83AFF074F}"/>
              </a:ext>
            </a:extLst>
          </p:cNvPr>
          <p:cNvSpPr/>
          <p:nvPr/>
        </p:nvSpPr>
        <p:spPr bwMode="auto">
          <a:xfrm>
            <a:off x="3923820" y="1782502"/>
            <a:ext cx="7326774" cy="3703898"/>
          </a:xfrm>
          <a:prstGeom prst="rect">
            <a:avLst/>
          </a:prstGeom>
          <a:noFill/>
          <a:ln w="9525" cap="flat" cmpd="sng" algn="ctr">
            <a:solidFill>
              <a:srgbClr val="FFFFFF">
                <a:lumMod val="75000"/>
              </a:srgbClr>
            </a:solidFill>
            <a:prstDash val="solid"/>
            <a:round/>
            <a:headEnd type="none" w="med" len="med"/>
            <a:tailEnd type="none" w="med" len="med"/>
          </a:ln>
          <a:effectLst/>
          <a:extLst/>
        </p:spPr>
        <p:txBody>
          <a:bodyPr vert="horz" wrap="square" lIns="91404" tIns="45702" rIns="91404" bIns="45702" numCol="1" rtlCol="0" anchor="t" anchorCtr="0" compatLnSpc="1"/>
          <a:lstStyle/>
          <a:p>
            <a:pPr defTabSz="914069" fontAlgn="base">
              <a:spcBef>
                <a:spcPct val="0"/>
              </a:spcBef>
              <a:spcAft>
                <a:spcPct val="0"/>
              </a:spcAft>
              <a:defRPr/>
            </a:pPr>
            <a:endParaRPr lang="zh-CN" altLang="en-US" sz="1799" kern="0">
              <a:solidFill>
                <a:srgbClr val="BC0000"/>
              </a:solidFill>
              <a:latin typeface="+mj-ea"/>
              <a:ea typeface="+mj-ea"/>
            </a:endParaRPr>
          </a:p>
        </p:txBody>
      </p:sp>
      <p:sp>
        <p:nvSpPr>
          <p:cNvPr id="10" name="矩形 9">
            <a:extLst>
              <a:ext uri="{FF2B5EF4-FFF2-40B4-BE49-F238E27FC236}">
                <a16:creationId xmlns:a16="http://schemas.microsoft.com/office/drawing/2014/main" xmlns="" id="{482C711C-4E65-45E6-82BA-EA24773BBB23}"/>
              </a:ext>
            </a:extLst>
          </p:cNvPr>
          <p:cNvSpPr/>
          <p:nvPr/>
        </p:nvSpPr>
        <p:spPr>
          <a:xfrm>
            <a:off x="4218353" y="1979656"/>
            <a:ext cx="6895853" cy="3416320"/>
          </a:xfrm>
          <a:prstGeom prst="rect">
            <a:avLst/>
          </a:prstGeom>
        </p:spPr>
        <p:txBody>
          <a:bodyPr wrap="square">
            <a:spAutoFit/>
          </a:bodyPr>
          <a:lstStyle/>
          <a:p>
            <a:pPr defTabSz="914400">
              <a:lnSpc>
                <a:spcPct val="150000"/>
              </a:lnSpc>
            </a:pPr>
            <a:r>
              <a:rPr lang="zh-CN" altLang="en-US" dirty="0">
                <a:solidFill>
                  <a:prstClr val="black">
                    <a:lumMod val="95000"/>
                    <a:lumOff val="5000"/>
                  </a:prstClr>
                </a:solidFill>
                <a:latin typeface="微软雅黑" panose="020B0503020204020204" pitchFamily="34" charset="-122"/>
              </a:rPr>
              <a:t>百尺竿头更进一步，中流击水正当其时。</a:t>
            </a:r>
            <a:r>
              <a:rPr lang="zh-CN" altLang="en-US" b="1" dirty="0">
                <a:solidFill>
                  <a:srgbClr val="E60000"/>
                </a:solidFill>
                <a:latin typeface="微软雅黑" panose="020B0503020204020204" pitchFamily="34" charset="-122"/>
              </a:rPr>
              <a:t>明年是贯彻党的十九大精神的开局之年，经济工作任务十分繁重，我们必须把思想和行动统一到党的十九大精神上来，统一到党中央对明年经济工作的部署上来，全力把各项工作做好做实，推动我国经济在实现高质量发展上不断取得新进展。</a:t>
            </a:r>
            <a:r>
              <a:rPr lang="zh-CN" altLang="en-US" dirty="0">
                <a:solidFill>
                  <a:prstClr val="black">
                    <a:lumMod val="95000"/>
                    <a:lumOff val="5000"/>
                  </a:prstClr>
                </a:solidFill>
                <a:latin typeface="微软雅黑" panose="020B0503020204020204" pitchFamily="34" charset="-122"/>
              </a:rPr>
              <a:t>全党全国紧密团结在以习近平同志为核心的党中央周围，认真贯彻落实中央经济工作会议精神，坚持新发展理念，锐意进取，埋头苦干，就一定能显著增强我国经济质量优势，赢得更好未来</a:t>
            </a:r>
            <a:endParaRPr lang="zh-CN" altLang="zh-CN" b="1" dirty="0">
              <a:solidFill>
                <a:srgbClr val="FF0000"/>
              </a:solidFill>
              <a:latin typeface="微软雅黑" panose="020B0503020204020204" pitchFamily="34" charset="-122"/>
            </a:endParaRPr>
          </a:p>
        </p:txBody>
      </p:sp>
    </p:spTree>
    <p:extLst>
      <p:ext uri="{BB962C8B-B14F-4D97-AF65-F5344CB8AC3E}">
        <p14:creationId xmlns:p14="http://schemas.microsoft.com/office/powerpoint/2010/main" val="2095810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1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1500"/>
                                        <p:tgtEl>
                                          <p:spTgt spid="9"/>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p:cTn id="24"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0" grpId="0"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F2A3C30E-CF69-433B-9C8A-96A4A5DE4C63}"/>
              </a:ext>
            </a:extLst>
          </p:cNvPr>
          <p:cNvSpPr/>
          <p:nvPr/>
        </p:nvSpPr>
        <p:spPr>
          <a:xfrm>
            <a:off x="2544191" y="1796674"/>
            <a:ext cx="7980160" cy="2123658"/>
          </a:xfrm>
          <a:prstGeom prst="rect">
            <a:avLst/>
          </a:prstGeom>
          <a:noFill/>
          <a:ln>
            <a:noFill/>
          </a:ln>
          <a:effectLst>
            <a:innerShdw blurRad="63500" dist="50800" dir="16200000">
              <a:prstClr val="black">
                <a:alpha val="50000"/>
              </a:prstClr>
            </a:innerShdw>
          </a:effectLst>
        </p:spPr>
        <p:txBody>
          <a:bodyPr wrap="square" rtlCol="0">
            <a:spAutoFit/>
          </a:bodyPr>
          <a:lstStyle/>
          <a:p>
            <a:pPr marR="0" lvl="0" indent="0" algn="ctr" fontAlgn="auto">
              <a:lnSpc>
                <a:spcPct val="110000"/>
              </a:lnSpc>
              <a:spcBef>
                <a:spcPts val="0"/>
              </a:spcBef>
              <a:spcAft>
                <a:spcPts val="0"/>
              </a:spcAft>
              <a:buClrTx/>
              <a:buSzTx/>
              <a:buFontTx/>
              <a:buNone/>
              <a:tabLst/>
              <a:defRPr/>
            </a:pPr>
            <a:r>
              <a:rPr lang="zh-CN" altLang="en-US" sz="12500" b="1" dirty="0" smtClean="0">
                <a:gradFill>
                  <a:gsLst>
                    <a:gs pos="90000">
                      <a:srgbClr val="C00000"/>
                    </a:gs>
                    <a:gs pos="30000">
                      <a:srgbClr val="FF3300"/>
                    </a:gs>
                  </a:gsLst>
                  <a:lin ang="5400000" scaled="1"/>
                </a:gradFill>
                <a:latin typeface="+mn-ea"/>
                <a:cs typeface="+mn-ea"/>
                <a:sym typeface="+mn-lt"/>
              </a:rPr>
              <a:t>感谢聆听</a:t>
            </a:r>
            <a:endParaRPr lang="zh-CN" altLang="en-US" sz="12500" b="1" dirty="0">
              <a:gradFill>
                <a:gsLst>
                  <a:gs pos="90000">
                    <a:srgbClr val="C00000"/>
                  </a:gs>
                  <a:gs pos="30000">
                    <a:srgbClr val="FF3300"/>
                  </a:gs>
                </a:gsLst>
                <a:lin ang="5400000" scaled="1"/>
              </a:gradFill>
              <a:latin typeface="+mn-ea"/>
              <a:cs typeface="+mn-ea"/>
              <a:sym typeface="+mn-lt"/>
            </a:endParaRPr>
          </a:p>
        </p:txBody>
      </p:sp>
      <p:sp>
        <p:nvSpPr>
          <p:cNvPr id="17" name="Rectangle 4"/>
          <p:cNvSpPr txBox="1">
            <a:spLocks noChangeArrowheads="1"/>
          </p:cNvSpPr>
          <p:nvPr/>
        </p:nvSpPr>
        <p:spPr bwMode="auto">
          <a:xfrm>
            <a:off x="4850584" y="4324633"/>
            <a:ext cx="2844560" cy="348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zh-CN" altLang="en-US" sz="22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rPr>
              <a:t>演讲人</a:t>
            </a:r>
            <a:r>
              <a:rPr kumimoji="0" lang="zh-CN" altLang="en-US" sz="2200" b="0" i="0" u="none" strike="noStrike" kern="0" cap="none" spc="0" normalizeH="0" baseline="0" noProof="0" dirty="0" smtClean="0">
                <a:ln>
                  <a:noFill/>
                </a:ln>
                <a:solidFill>
                  <a:srgbClr val="C00000">
                    <a:lumMod val="50000"/>
                  </a:srgbClr>
                </a:solidFill>
                <a:effectLst/>
                <a:uLnTx/>
                <a:uFillTx/>
                <a:latin typeface="微软雅黑"/>
                <a:ea typeface="微软雅黑"/>
                <a:sym typeface="Arial" panose="020B0604020202020204" pitchFamily="34" charset="0"/>
              </a:rPr>
              <a:t>：通用名</a:t>
            </a:r>
            <a:endParaRPr kumimoji="0" lang="zh-CN" altLang="en-US" sz="22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
        <p:nvSpPr>
          <p:cNvPr id="18" name="Freeform 9"/>
          <p:cNvSpPr>
            <a:spLocks noEditPoints="1"/>
          </p:cNvSpPr>
          <p:nvPr/>
        </p:nvSpPr>
        <p:spPr bwMode="auto">
          <a:xfrm>
            <a:off x="5193299" y="4298091"/>
            <a:ext cx="373029" cy="374596"/>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lumMod val="95000"/>
              <a:lumOff val="5000"/>
            </a:srgbClr>
          </a:solidFill>
          <a:ln>
            <a:noFill/>
          </a:ln>
        </p:spPr>
        <p:txBody>
          <a:bodyPr vert="horz" wrap="square" lIns="91419" tIns="45709" rIns="91419" bIns="45709" numCol="1" anchor="t" anchorCtr="0" compatLnSpc="1"/>
          <a:lstStyle/>
          <a:p>
            <a:pPr marL="0" marR="0" lvl="0" indent="0" defTabSz="913765"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lumMod val="95000"/>
                  <a:lumOff val="5000"/>
                </a:srgbClr>
              </a:solidFill>
              <a:effectLst/>
              <a:uLnTx/>
              <a:uFillTx/>
              <a:sym typeface="Arial" panose="020B0604020202020204" pitchFamily="34" charset="0"/>
            </a:endParaRPr>
          </a:p>
        </p:txBody>
      </p:sp>
    </p:spTree>
    <p:extLst>
      <p:ext uri="{BB962C8B-B14F-4D97-AF65-F5344CB8AC3E}">
        <p14:creationId xmlns:p14="http://schemas.microsoft.com/office/powerpoint/2010/main" val="35785816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49418" y="1653790"/>
            <a:ext cx="673989" cy="476174"/>
          </a:xfrm>
          <a:prstGeom prst="rect">
            <a:avLst/>
          </a:prstGeom>
          <a:solidFill>
            <a:srgbClr val="E60000"/>
          </a:solidFill>
        </p:spPr>
        <p:txBody>
          <a:bodyPr wrap="none" rtlCol="0" anchor="ctr" anchorCtr="1">
            <a:noAutofit/>
          </a:bodyPr>
          <a:lstStyle/>
          <a:p>
            <a:r>
              <a:rPr lang="en-US" altLang="zh-CN" sz="2800" b="1" dirty="0" smtClean="0">
                <a:solidFill>
                  <a:schemeClr val="bg1"/>
                </a:solidFill>
                <a:latin typeface="+mj-ea"/>
                <a:ea typeface="+mj-ea"/>
              </a:rPr>
              <a:t>01</a:t>
            </a:r>
            <a:endParaRPr lang="zh-CN" altLang="en-US" sz="2800" b="1" dirty="0">
              <a:solidFill>
                <a:schemeClr val="bg1"/>
              </a:solidFill>
              <a:latin typeface="+mj-ea"/>
              <a:ea typeface="+mj-ea"/>
            </a:endParaRPr>
          </a:p>
        </p:txBody>
      </p:sp>
      <p:sp>
        <p:nvSpPr>
          <p:cNvPr id="7" name="矩形 6"/>
          <p:cNvSpPr/>
          <p:nvPr/>
        </p:nvSpPr>
        <p:spPr>
          <a:xfrm>
            <a:off x="5207047" y="1384045"/>
            <a:ext cx="3275256" cy="1015663"/>
          </a:xfrm>
          <a:prstGeom prst="rect">
            <a:avLst/>
          </a:prstGeom>
        </p:spPr>
        <p:txBody>
          <a:bodyPr wrap="none">
            <a:spAutoFit/>
          </a:bodyPr>
          <a:lstStyle/>
          <a:p>
            <a:pPr algn="ctr"/>
            <a:r>
              <a:rPr lang="zh-CN" altLang="en-US" sz="6000" b="1" dirty="0" smtClean="0">
                <a:gradFill>
                  <a:gsLst>
                    <a:gs pos="10000">
                      <a:srgbClr val="C00000"/>
                    </a:gs>
                    <a:gs pos="70000">
                      <a:srgbClr val="FF0000"/>
                    </a:gs>
                  </a:gsLst>
                  <a:lin ang="5400000" scaled="1"/>
                </a:gradFill>
                <a:latin typeface="+mj-ea"/>
                <a:ea typeface="+mj-ea"/>
                <a:cs typeface="+mn-ea"/>
                <a:sym typeface="Arial" panose="020B0604020202020204" pitchFamily="34" charset="0"/>
              </a:rPr>
              <a:t>第一章节</a:t>
            </a:r>
            <a:endParaRPr lang="en-US" altLang="zh-CN" sz="6000" b="1" dirty="0">
              <a:gradFill>
                <a:gsLst>
                  <a:gs pos="10000">
                    <a:srgbClr val="C00000"/>
                  </a:gs>
                  <a:gs pos="70000">
                    <a:srgbClr val="FF0000"/>
                  </a:gs>
                </a:gsLst>
                <a:lin ang="5400000" scaled="1"/>
              </a:gradFill>
              <a:latin typeface="+mj-ea"/>
              <a:ea typeface="+mj-ea"/>
              <a:cs typeface="+mn-ea"/>
              <a:sym typeface="Arial" panose="020B0604020202020204" pitchFamily="34" charset="0"/>
            </a:endParaRPr>
          </a:p>
        </p:txBody>
      </p:sp>
      <p:grpSp>
        <p:nvGrpSpPr>
          <p:cNvPr id="8" name="组合 7"/>
          <p:cNvGrpSpPr/>
          <p:nvPr/>
        </p:nvGrpSpPr>
        <p:grpSpPr>
          <a:xfrm>
            <a:off x="3458171" y="2440640"/>
            <a:ext cx="6150713" cy="1888292"/>
            <a:chOff x="4919238" y="1896632"/>
            <a:chExt cx="6150713" cy="1888292"/>
          </a:xfrm>
        </p:grpSpPr>
        <p:sp>
          <p:nvSpPr>
            <p:cNvPr id="9" name="矩形 8"/>
            <p:cNvSpPr/>
            <p:nvPr/>
          </p:nvSpPr>
          <p:spPr>
            <a:xfrm>
              <a:off x="4919238" y="2386295"/>
              <a:ext cx="6150713" cy="924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b="1" dirty="0">
                  <a:solidFill>
                    <a:srgbClr val="E60000"/>
                  </a:solidFill>
                  <a:latin typeface="+mj-ea"/>
                  <a:ea typeface="+mj-ea"/>
                  <a:cs typeface="+mn-ea"/>
                  <a:sym typeface="+mn-lt"/>
                </a:rPr>
                <a:t>坚持习近平新时代中国特色社会主义经济思想</a:t>
              </a:r>
            </a:p>
          </p:txBody>
        </p:sp>
        <p:sp>
          <p:nvSpPr>
            <p:cNvPr id="10" name="矩形 9"/>
            <p:cNvSpPr/>
            <p:nvPr/>
          </p:nvSpPr>
          <p:spPr>
            <a:xfrm>
              <a:off x="4919240" y="1896632"/>
              <a:ext cx="5798917" cy="1888292"/>
            </a:xfrm>
            <a:prstGeom prst="rect">
              <a:avLst/>
            </a:prstGeom>
            <a:noFill/>
            <a:ln w="1651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Rectangle 4"/>
          <p:cNvSpPr txBox="1">
            <a:spLocks noChangeArrowheads="1"/>
          </p:cNvSpPr>
          <p:nvPr/>
        </p:nvSpPr>
        <p:spPr bwMode="auto">
          <a:xfrm>
            <a:off x="2892093" y="4335777"/>
            <a:ext cx="6008841" cy="582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lgn="r" defTabSz="914400" fontAlgn="base">
              <a:spcBef>
                <a:spcPct val="0"/>
              </a:spcBef>
              <a:spcAft>
                <a:spcPct val="0"/>
              </a:spcAft>
              <a:defRPr/>
            </a:pPr>
            <a:r>
              <a:rPr lang="en-US" altLang="zh-CN" sz="2400" b="0" kern="0" dirty="0" smtClean="0">
                <a:solidFill>
                  <a:srgbClr val="C00000">
                    <a:lumMod val="50000"/>
                  </a:srgbClr>
                </a:solidFill>
                <a:latin typeface="微软雅黑"/>
                <a:sym typeface="Arial" panose="020B0604020202020204" pitchFamily="34" charset="0"/>
              </a:rPr>
              <a:t>—</a:t>
            </a:r>
            <a:r>
              <a:rPr lang="zh-CN" altLang="en-US" sz="2400" b="0" kern="0" dirty="0" smtClean="0">
                <a:solidFill>
                  <a:srgbClr val="C00000">
                    <a:lumMod val="50000"/>
                  </a:srgbClr>
                </a:solidFill>
                <a:latin typeface="微软雅黑"/>
                <a:sym typeface="Arial" panose="020B0604020202020204" pitchFamily="34" charset="0"/>
              </a:rPr>
              <a:t>论</a:t>
            </a:r>
            <a:r>
              <a:rPr lang="zh-CN" altLang="en-US" sz="2400" b="0" kern="0" dirty="0">
                <a:solidFill>
                  <a:srgbClr val="C00000">
                    <a:lumMod val="50000"/>
                  </a:srgbClr>
                </a:solidFill>
                <a:latin typeface="微软雅黑"/>
                <a:sym typeface="Arial" panose="020B0604020202020204" pitchFamily="34" charset="0"/>
              </a:rPr>
              <a:t>贯彻落实中央经济工作会议精神</a:t>
            </a:r>
            <a:endParaRPr kumimoji="0" lang="zh-CN" altLang="en-US" sz="24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Tree>
    <p:extLst>
      <p:ext uri="{BB962C8B-B14F-4D97-AF65-F5344CB8AC3E}">
        <p14:creationId xmlns:p14="http://schemas.microsoft.com/office/powerpoint/2010/main" val="1411217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900" decel="100000" fill="hold"/>
                                        <p:tgtEl>
                                          <p:spTgt spid="7"/>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p:nvPr/>
        </p:nvSpPr>
        <p:spPr>
          <a:xfrm>
            <a:off x="932688" y="2517563"/>
            <a:ext cx="10442448" cy="3281353"/>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205892" y="1103171"/>
            <a:ext cx="5780215" cy="1424824"/>
            <a:chOff x="1187624" y="816595"/>
            <a:chExt cx="3638188" cy="896814"/>
          </a:xfrm>
        </p:grpSpPr>
        <p:pic>
          <p:nvPicPr>
            <p:cNvPr id="5" name="图片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6595"/>
              <a:ext cx="3638188" cy="896814"/>
            </a:xfrm>
            <a:prstGeom prst="rect">
              <a:avLst/>
            </a:prstGeom>
          </p:spPr>
        </p:pic>
        <p:sp>
          <p:nvSpPr>
            <p:cNvPr id="6" name="矩形 5"/>
            <p:cNvSpPr/>
            <p:nvPr/>
          </p:nvSpPr>
          <p:spPr>
            <a:xfrm>
              <a:off x="1916490" y="1236175"/>
              <a:ext cx="2424741" cy="309954"/>
            </a:xfrm>
            <a:prstGeom prst="rect">
              <a:avLst/>
            </a:prstGeom>
            <a:noFill/>
          </p:spPr>
          <p:txBody>
            <a:bodyPr wrap="none">
              <a:spAutoFit/>
            </a:bodyPr>
            <a:lstStyle/>
            <a:p>
              <a:pPr lvl="0" algn="ctr"/>
              <a:r>
                <a:rPr lang="zh-CN" altLang="en-US" sz="2600" b="1" kern="0" dirty="0">
                  <a:gradFill flip="none" rotWithShape="1">
                    <a:gsLst>
                      <a:gs pos="0">
                        <a:schemeClr val="bg1"/>
                      </a:gs>
                      <a:gs pos="100000">
                        <a:srgbClr val="FFFF53"/>
                      </a:gs>
                    </a:gsLst>
                    <a:lin ang="5400000" scaled="0"/>
                    <a:tileRect/>
                  </a:gradFill>
                </a:rPr>
                <a:t>观大势，谋全局，干实事</a:t>
              </a:r>
              <a:endParaRPr lang="zh-CN" altLang="en-US" sz="2600" b="1" kern="0" dirty="0">
                <a:gradFill flip="none" rotWithShape="1">
                  <a:gsLst>
                    <a:gs pos="0">
                      <a:schemeClr val="bg1"/>
                    </a:gs>
                    <a:gs pos="100000">
                      <a:srgbClr val="FFFF53"/>
                    </a:gs>
                  </a:gsLst>
                  <a:lin ang="5400000" scaled="0"/>
                  <a:tileRect/>
                </a:gradFill>
                <a:ea typeface="微软雅黑"/>
              </a:endParaRPr>
            </a:p>
          </p:txBody>
        </p:sp>
      </p:grpSp>
      <p:grpSp>
        <p:nvGrpSpPr>
          <p:cNvPr id="8" name="组合 7"/>
          <p:cNvGrpSpPr/>
          <p:nvPr/>
        </p:nvGrpSpPr>
        <p:grpSpPr>
          <a:xfrm>
            <a:off x="1199456" y="2812914"/>
            <a:ext cx="629150" cy="629649"/>
            <a:chOff x="1271464" y="3356991"/>
            <a:chExt cx="798786" cy="799419"/>
          </a:xfrm>
        </p:grpSpPr>
        <p:sp>
          <p:nvSpPr>
            <p:cNvPr id="9" name="椭圆 9"/>
            <p:cNvSpPr>
              <a:spLocks noChangeArrowheads="1"/>
            </p:cNvSpPr>
            <p:nvPr/>
          </p:nvSpPr>
          <p:spPr bwMode="auto">
            <a:xfrm>
              <a:off x="1271464" y="3356991"/>
              <a:ext cx="798786" cy="799419"/>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None/>
              </a:pPr>
              <a:endParaRPr lang="zh-CN" altLang="en-US" sz="1800">
                <a:solidFill>
                  <a:srgbClr val="C00000"/>
                </a:solidFill>
              </a:endParaRPr>
            </a:p>
          </p:txBody>
        </p:sp>
        <p:sp>
          <p:nvSpPr>
            <p:cNvPr id="10" name="Freeform 5"/>
            <p:cNvSpPr>
              <a:spLocks/>
            </p:cNvSpPr>
            <p:nvPr/>
          </p:nvSpPr>
          <p:spPr bwMode="auto">
            <a:xfrm>
              <a:off x="1418485" y="3501008"/>
              <a:ext cx="558116" cy="487723"/>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C00000"/>
                </a:solidFill>
                <a:latin typeface="Ping Hei"/>
                <a:ea typeface="方正兰亭超细黑简体"/>
              </a:endParaRPr>
            </a:p>
          </p:txBody>
        </p:sp>
      </p:grpSp>
      <p:sp>
        <p:nvSpPr>
          <p:cNvPr id="11" name="文本框 3"/>
          <p:cNvSpPr txBox="1"/>
          <p:nvPr/>
        </p:nvSpPr>
        <p:spPr>
          <a:xfrm>
            <a:off x="2030106" y="2856052"/>
            <a:ext cx="9147564" cy="1223348"/>
          </a:xfrm>
          <a:prstGeom prst="rect">
            <a:avLst/>
          </a:prstGeom>
          <a:noFill/>
        </p:spPr>
        <p:txBody>
          <a:bodyPr wrap="square" rtlCol="0">
            <a:spAutoFit/>
          </a:bodyPr>
          <a:lstStyle/>
          <a:p>
            <a:pPr algn="just">
              <a:lnSpc>
                <a:spcPct val="150000"/>
              </a:lnSpc>
            </a:pPr>
            <a:r>
              <a:rPr lang="zh-CN" altLang="en-US" sz="1700" dirty="0" smtClean="0">
                <a:solidFill>
                  <a:schemeClr val="tx1">
                    <a:lumMod val="85000"/>
                    <a:lumOff val="15000"/>
                  </a:schemeClr>
                </a:solidFill>
                <a:latin typeface="微软雅黑" pitchFamily="34" charset="-122"/>
                <a:ea typeface="微软雅黑" pitchFamily="34" charset="-122"/>
              </a:rPr>
              <a:t>着眼</a:t>
            </a:r>
            <a:r>
              <a:rPr lang="zh-CN" altLang="en-US" sz="1700" dirty="0">
                <a:solidFill>
                  <a:schemeClr val="tx1">
                    <a:lumMod val="85000"/>
                    <a:lumOff val="15000"/>
                  </a:schemeClr>
                </a:solidFill>
                <a:latin typeface="微软雅黑" pitchFamily="34" charset="-122"/>
                <a:ea typeface="微软雅黑" pitchFamily="34" charset="-122"/>
              </a:rPr>
              <a:t>党和国家事业发展全局，科学总结党的十八大以来我国经济发展历程，深入阐述我国经济已由</a:t>
            </a:r>
            <a:r>
              <a:rPr lang="zh-CN" altLang="en-US" sz="1700" b="1" dirty="0">
                <a:solidFill>
                  <a:srgbClr val="FF0000"/>
                </a:solidFill>
                <a:latin typeface="微软雅黑" pitchFamily="34" charset="-122"/>
                <a:ea typeface="微软雅黑" pitchFamily="34" charset="-122"/>
              </a:rPr>
              <a:t>高速增长阶段转向高质量发展阶段</a:t>
            </a:r>
            <a:r>
              <a:rPr lang="zh-CN" altLang="en-US" sz="1700" dirty="0">
                <a:solidFill>
                  <a:schemeClr val="tx1">
                    <a:lumMod val="85000"/>
                    <a:lumOff val="15000"/>
                  </a:schemeClr>
                </a:solidFill>
                <a:latin typeface="微软雅黑" pitchFamily="34" charset="-122"/>
                <a:ea typeface="微软雅黑" pitchFamily="34" charset="-122"/>
              </a:rPr>
              <a:t>的重大意义，深刻分析当前经济形势，对做好明年经济工作提出了总体要求和政策导向，作出了改革发展重点任务的战略部署</a:t>
            </a:r>
            <a:r>
              <a:rPr lang="zh-CN" altLang="en-US" sz="1700" dirty="0" smtClean="0">
                <a:solidFill>
                  <a:schemeClr val="tx1">
                    <a:lumMod val="85000"/>
                    <a:lumOff val="15000"/>
                  </a:schemeClr>
                </a:solidFill>
                <a:latin typeface="微软雅黑" pitchFamily="34" charset="-122"/>
                <a:ea typeface="微软雅黑" pitchFamily="34" charset="-122"/>
              </a:rPr>
              <a:t>。</a:t>
            </a:r>
            <a:endParaRPr lang="zh-CN" altLang="en-US" sz="1700" b="1" dirty="0">
              <a:solidFill>
                <a:schemeClr val="tx1">
                  <a:lumMod val="85000"/>
                  <a:lumOff val="15000"/>
                </a:schemeClr>
              </a:solidFill>
              <a:latin typeface="微软雅黑" pitchFamily="34" charset="-122"/>
              <a:ea typeface="微软雅黑" pitchFamily="34" charset="-122"/>
            </a:endParaRPr>
          </a:p>
        </p:txBody>
      </p:sp>
      <p:sp>
        <p:nvSpPr>
          <p:cNvPr id="12" name="文本框 3"/>
          <p:cNvSpPr txBox="1"/>
          <p:nvPr/>
        </p:nvSpPr>
        <p:spPr>
          <a:xfrm>
            <a:off x="2053256" y="4314891"/>
            <a:ext cx="9147564" cy="1223348"/>
          </a:xfrm>
          <a:prstGeom prst="rect">
            <a:avLst/>
          </a:prstGeom>
          <a:noFill/>
        </p:spPr>
        <p:txBody>
          <a:bodyPr wrap="square" rtlCol="0">
            <a:spAutoFit/>
          </a:bodyPr>
          <a:lstStyle/>
          <a:p>
            <a:pPr algn="just">
              <a:lnSpc>
                <a:spcPct val="150000"/>
              </a:lnSpc>
            </a:pPr>
            <a:r>
              <a:rPr lang="zh-CN" altLang="en-US" sz="1700" dirty="0" smtClean="0">
                <a:solidFill>
                  <a:schemeClr val="tx1">
                    <a:lumMod val="85000"/>
                    <a:lumOff val="15000"/>
                  </a:schemeClr>
                </a:solidFill>
                <a:latin typeface="微软雅黑" pitchFamily="34" charset="-122"/>
                <a:ea typeface="微软雅黑" pitchFamily="34" charset="-122"/>
              </a:rPr>
              <a:t>总书记</a:t>
            </a:r>
            <a:r>
              <a:rPr lang="zh-CN" altLang="en-US" sz="1700" dirty="0">
                <a:solidFill>
                  <a:schemeClr val="tx1">
                    <a:lumMod val="85000"/>
                    <a:lumOff val="15000"/>
                  </a:schemeClr>
                </a:solidFill>
                <a:latin typeface="微软雅黑" pitchFamily="34" charset="-122"/>
                <a:ea typeface="微软雅黑" pitchFamily="34" charset="-122"/>
              </a:rPr>
              <a:t>的重要讲话，通篇贯穿了马克思主义政治经济学的立场、观点、方法，是习近平</a:t>
            </a:r>
            <a:r>
              <a:rPr lang="zh-CN" altLang="en-US" sz="1700" b="1" dirty="0">
                <a:solidFill>
                  <a:srgbClr val="FF0000"/>
                </a:solidFill>
                <a:latin typeface="微软雅黑" pitchFamily="34" charset="-122"/>
                <a:ea typeface="微软雅黑" pitchFamily="34" charset="-122"/>
              </a:rPr>
              <a:t>新时代中国特色社会主义经济思想</a:t>
            </a:r>
            <a:r>
              <a:rPr lang="zh-CN" altLang="en-US" sz="1700" dirty="0">
                <a:solidFill>
                  <a:schemeClr val="tx1">
                    <a:lumMod val="85000"/>
                    <a:lumOff val="15000"/>
                  </a:schemeClr>
                </a:solidFill>
                <a:latin typeface="微软雅黑" pitchFamily="34" charset="-122"/>
                <a:ea typeface="微软雅黑" pitchFamily="34" charset="-122"/>
              </a:rPr>
              <a:t>的重要内容，是做好当前和今后一个时期我国经济工作、引领中国经济向高质量发展阶段迈进的根本遵循。</a:t>
            </a:r>
            <a:endParaRPr lang="zh-CN" altLang="en-US" sz="1700" b="1" dirty="0">
              <a:solidFill>
                <a:schemeClr val="tx1">
                  <a:lumMod val="85000"/>
                  <a:lumOff val="15000"/>
                </a:schemeClr>
              </a:solidFill>
              <a:latin typeface="微软雅黑" pitchFamily="34" charset="-122"/>
              <a:ea typeface="微软雅黑" pitchFamily="34" charset="-122"/>
            </a:endParaRPr>
          </a:p>
        </p:txBody>
      </p:sp>
      <p:grpSp>
        <p:nvGrpSpPr>
          <p:cNvPr id="13" name="组合 12"/>
          <p:cNvGrpSpPr/>
          <p:nvPr/>
        </p:nvGrpSpPr>
        <p:grpSpPr>
          <a:xfrm>
            <a:off x="1187881" y="4255185"/>
            <a:ext cx="629150" cy="629649"/>
            <a:chOff x="1271464" y="3356991"/>
            <a:chExt cx="798786" cy="799419"/>
          </a:xfrm>
        </p:grpSpPr>
        <p:sp>
          <p:nvSpPr>
            <p:cNvPr id="14" name="椭圆 9"/>
            <p:cNvSpPr>
              <a:spLocks noChangeArrowheads="1"/>
            </p:cNvSpPr>
            <p:nvPr/>
          </p:nvSpPr>
          <p:spPr bwMode="auto">
            <a:xfrm>
              <a:off x="1271464" y="3356991"/>
              <a:ext cx="798786" cy="799419"/>
            </a:xfrm>
            <a:prstGeom prst="ellipse">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None/>
              </a:pPr>
              <a:endParaRPr lang="zh-CN" altLang="en-US" sz="1800">
                <a:solidFill>
                  <a:srgbClr val="C00000"/>
                </a:solidFill>
              </a:endParaRPr>
            </a:p>
          </p:txBody>
        </p:sp>
        <p:sp>
          <p:nvSpPr>
            <p:cNvPr id="15" name="Freeform 5"/>
            <p:cNvSpPr>
              <a:spLocks/>
            </p:cNvSpPr>
            <p:nvPr/>
          </p:nvSpPr>
          <p:spPr bwMode="auto">
            <a:xfrm>
              <a:off x="1418485" y="3501008"/>
              <a:ext cx="558116" cy="487723"/>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C00000"/>
                </a:solidFill>
                <a:latin typeface="Ping Hei"/>
                <a:ea typeface="方正兰亭超细黑简体"/>
              </a:endParaRPr>
            </a:p>
          </p:txBody>
        </p:sp>
      </p:grpSp>
    </p:spTree>
    <p:extLst>
      <p:ext uri="{BB962C8B-B14F-4D97-AF65-F5344CB8AC3E}">
        <p14:creationId xmlns:p14="http://schemas.microsoft.com/office/powerpoint/2010/main" val="332506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DA5497DD-6AA0-44EB-8590-41CEEA44D906}"/>
              </a:ext>
            </a:extLst>
          </p:cNvPr>
          <p:cNvSpPr/>
          <p:nvPr/>
        </p:nvSpPr>
        <p:spPr>
          <a:xfrm>
            <a:off x="1319842" y="1731669"/>
            <a:ext cx="7090907" cy="3980545"/>
          </a:xfrm>
          <a:prstGeom prst="rect">
            <a:avLst/>
          </a:prstGeom>
          <a:noFill/>
          <a:ln w="1905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等线" panose="020F0502020204030204"/>
            </a:endParaRPr>
          </a:p>
        </p:txBody>
      </p:sp>
      <p:sp>
        <p:nvSpPr>
          <p:cNvPr id="16" name="文本框 15"/>
          <p:cNvSpPr txBox="1"/>
          <p:nvPr/>
        </p:nvSpPr>
        <p:spPr>
          <a:xfrm>
            <a:off x="1515080" y="1818488"/>
            <a:ext cx="6849369" cy="3780971"/>
          </a:xfrm>
          <a:prstGeom prst="rect">
            <a:avLst/>
          </a:prstGeom>
          <a:noFill/>
        </p:spPr>
        <p:txBody>
          <a:bodyPr wrap="square" rtlCol="0">
            <a:spAutoFit/>
          </a:bodyPr>
          <a:lstStyle/>
          <a:p>
            <a:pPr defTabSz="914400">
              <a:lnSpc>
                <a:spcPct val="160000"/>
              </a:lnSpc>
            </a:pPr>
            <a:r>
              <a:rPr lang="zh-CN" altLang="en-US" sz="1900" b="1" dirty="0">
                <a:solidFill>
                  <a:srgbClr val="FF0000"/>
                </a:solidFill>
                <a:latin typeface="等线" panose="020F0502020204030204"/>
              </a:rPr>
              <a:t>中国特色社会主义进入了新时代，我国经济发展也进入了新时代。</a:t>
            </a:r>
            <a:r>
              <a:rPr lang="zh-CN" altLang="en-US" sz="1900" dirty="0">
                <a:solidFill>
                  <a:srgbClr val="003300"/>
                </a:solidFill>
                <a:latin typeface="等线" panose="020F0502020204030204"/>
              </a:rPr>
              <a:t>党的十八大以来，以习近平同志为核心的党中央对经济形势作出科学判断，对经济工作作出正确决策，对发展思路作出及时调整，成功驾驭了我国经济发展大局，在实践中形成了以新发展理念为主要内容的习近平新时代中国特色社会主义经济思想。</a:t>
            </a:r>
            <a:r>
              <a:rPr lang="en-US" altLang="zh-CN" sz="1900" dirty="0">
                <a:solidFill>
                  <a:srgbClr val="003300"/>
                </a:solidFill>
                <a:latin typeface="等线" panose="020F0502020204030204"/>
              </a:rPr>
              <a:t>5</a:t>
            </a:r>
            <a:r>
              <a:rPr lang="zh-CN" altLang="en-US" sz="1900" dirty="0">
                <a:solidFill>
                  <a:srgbClr val="003300"/>
                </a:solidFill>
                <a:latin typeface="等线" panose="020F0502020204030204"/>
              </a:rPr>
              <a:t>年来，我们之所以能在极其复杂的国内外经济形势下走过极不平凡的历程，我国经济发展之所以取得历史性成就、发生历史性变革，最根本的就在于有这一思想的科学指引。</a:t>
            </a:r>
            <a:endParaRPr lang="zh-CN" altLang="en-US" sz="1900" b="1" dirty="0">
              <a:solidFill>
                <a:srgbClr val="003300"/>
              </a:solidFill>
              <a:latin typeface="等线" panose="020F0502020204030204"/>
            </a:endParaRPr>
          </a:p>
        </p:txBody>
      </p:sp>
      <p:pic>
        <p:nvPicPr>
          <p:cNvPr id="17" name="图片 16">
            <a:extLst>
              <a:ext uri="{FF2B5EF4-FFF2-40B4-BE49-F238E27FC236}">
                <a16:creationId xmlns:a16="http://schemas.microsoft.com/office/drawing/2014/main" xmlns="" id="{3895E5A9-E347-45C1-94EA-3C4BD8A8F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4998" y="1736365"/>
            <a:ext cx="2948796" cy="3975850"/>
          </a:xfrm>
          <a:prstGeom prst="rect">
            <a:avLst/>
          </a:prstGeom>
        </p:spPr>
      </p:pic>
      <p:sp>
        <p:nvSpPr>
          <p:cNvPr id="18" name="矩形 17">
            <a:extLst>
              <a:ext uri="{FF2B5EF4-FFF2-40B4-BE49-F238E27FC236}">
                <a16:creationId xmlns:a16="http://schemas.microsoft.com/office/drawing/2014/main" xmlns="" id="{3E03EEB4-195D-4F18-B087-0C3E2445F8E4}"/>
              </a:ext>
            </a:extLst>
          </p:cNvPr>
          <p:cNvSpPr/>
          <p:nvPr/>
        </p:nvSpPr>
        <p:spPr>
          <a:xfrm>
            <a:off x="11759982" y="1731669"/>
            <a:ext cx="432017" cy="39805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1366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1000"/>
                                        <p:tgtEl>
                                          <p:spTgt spid="18"/>
                                        </p:tgtEl>
                                      </p:cBhvr>
                                    </p:animEffect>
                                  </p:childTnLst>
                                </p:cTn>
                              </p:par>
                              <p:par>
                                <p:cTn id="8" presetID="2" presetClass="entr" presetSubtype="4" decel="4400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000" fill="hold"/>
                                        <p:tgtEl>
                                          <p:spTgt spid="17"/>
                                        </p:tgtEl>
                                        <p:attrNameLst>
                                          <p:attrName>ppt_x</p:attrName>
                                        </p:attrNameLst>
                                      </p:cBhvr>
                                      <p:tavLst>
                                        <p:tav tm="0">
                                          <p:val>
                                            <p:strVal val="#ppt_x"/>
                                          </p:val>
                                        </p:tav>
                                        <p:tav tm="100000">
                                          <p:val>
                                            <p:strVal val="#ppt_x"/>
                                          </p:val>
                                        </p:tav>
                                      </p:tavLst>
                                    </p:anim>
                                    <p:anim calcmode="lin" valueType="num">
                                      <p:cBhvr additive="base">
                                        <p:cTn id="11" dur="1000" fill="hold"/>
                                        <p:tgtEl>
                                          <p:spTgt spid="17"/>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圆角矩形 5"/>
          <p:cNvSpPr/>
          <p:nvPr/>
        </p:nvSpPr>
        <p:spPr>
          <a:xfrm>
            <a:off x="1306919" y="2744104"/>
            <a:ext cx="9719044" cy="2963340"/>
          </a:xfrm>
          <a:prstGeom prst="roundRect">
            <a:avLst>
              <a:gd name="adj" fmla="val 112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4170161" y="1402728"/>
            <a:ext cx="4083170"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smtClean="0">
                <a:solidFill>
                  <a:srgbClr val="C00000"/>
                </a:solidFill>
                <a:latin typeface="+mn-lt"/>
                <a:ea typeface="+mn-ea"/>
                <a:cs typeface="+mn-ea"/>
                <a:sym typeface="+mn-lt"/>
              </a:rPr>
              <a:t>指导思想</a:t>
            </a:r>
            <a:endParaRPr lang="zh-CN" altLang="en-US" sz="7000" b="1" spc="600" dirty="0">
              <a:solidFill>
                <a:srgbClr val="C00000"/>
              </a:solidFill>
              <a:latin typeface="+mn-lt"/>
              <a:ea typeface="+mn-ea"/>
              <a:cs typeface="+mn-ea"/>
              <a:sym typeface="+mn-lt"/>
            </a:endParaRPr>
          </a:p>
        </p:txBody>
      </p:sp>
      <p:sp>
        <p:nvSpPr>
          <p:cNvPr id="8" name="矩形 7"/>
          <p:cNvSpPr/>
          <p:nvPr/>
        </p:nvSpPr>
        <p:spPr>
          <a:xfrm>
            <a:off x="1333724" y="3091806"/>
            <a:ext cx="9604352" cy="2246769"/>
          </a:xfrm>
          <a:prstGeom prst="rect">
            <a:avLst/>
          </a:prstGeom>
        </p:spPr>
        <p:txBody>
          <a:bodyPr wrap="square">
            <a:spAutoFit/>
          </a:bodyPr>
          <a:lstStyle/>
          <a:p>
            <a:pPr algn="ctr"/>
            <a:r>
              <a:rPr lang="zh-CN" altLang="en-US" sz="7000" b="1" dirty="0">
                <a:solidFill>
                  <a:schemeClr val="bg1"/>
                </a:solidFill>
                <a:cs typeface="+mn-ea"/>
                <a:sym typeface="+mn-lt"/>
              </a:rPr>
              <a:t>习近平新时代中国特色社会主义经济思想</a:t>
            </a:r>
          </a:p>
        </p:txBody>
      </p:sp>
    </p:spTree>
    <p:extLst>
      <p:ext uri="{BB962C8B-B14F-4D97-AF65-F5344CB8AC3E}">
        <p14:creationId xmlns:p14="http://schemas.microsoft.com/office/powerpoint/2010/main" val="26542285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6" presetClass="emph" presetSubtype="0" repeatCount="2000" fill="hold" grpId="1" nodeType="afterEffect">
                                  <p:stCondLst>
                                    <p:cond delay="0"/>
                                  </p:stCondLst>
                                  <p:childTnLst>
                                    <p:animEffect transition="out" filter="fade">
                                      <p:cBhvr>
                                        <p:cTn id="20" dur="500" tmFilter="0, 0; .2, .5; .8, .5; 1, 0"/>
                                        <p:tgtEl>
                                          <p:spTgt spid="8"/>
                                        </p:tgtEl>
                                      </p:cBhvr>
                                    </p:animEffect>
                                    <p:animScale>
                                      <p:cBhvr>
                                        <p:cTn id="21"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2" name="组合 11"/>
          <p:cNvGrpSpPr/>
          <p:nvPr/>
        </p:nvGrpSpPr>
        <p:grpSpPr>
          <a:xfrm>
            <a:off x="3279640" y="1673794"/>
            <a:ext cx="7705467" cy="770183"/>
            <a:chOff x="3390900" y="1795362"/>
            <a:chExt cx="7705467" cy="770183"/>
          </a:xfrm>
        </p:grpSpPr>
        <p:sp>
          <p:nvSpPr>
            <p:cNvPr id="13" name="矩形 12"/>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14" name="矩形 13"/>
            <p:cNvSpPr/>
            <p:nvPr/>
          </p:nvSpPr>
          <p:spPr>
            <a:xfrm>
              <a:off x="3781425" y="1830710"/>
              <a:ext cx="7314942" cy="707886"/>
            </a:xfrm>
            <a:prstGeom prst="rect">
              <a:avLst/>
            </a:prstGeom>
          </p:spPr>
          <p:txBody>
            <a:bodyPr wrap="square">
              <a:spAutoFit/>
            </a:bodyPr>
            <a:lstStyle/>
            <a:p>
              <a:pPr lvl="0" defTabSz="914400"/>
              <a:r>
                <a:rPr kumimoji="0" lang="zh-CN" altLang="en-US" sz="2000" b="1" i="0" u="none" strike="noStrike" kern="0" cap="none" spc="0" normalizeH="0" baseline="0" noProof="0" dirty="0" smtClean="0">
                  <a:ln>
                    <a:noFill/>
                  </a:ln>
                  <a:solidFill>
                    <a:srgbClr val="C00000"/>
                  </a:solidFill>
                  <a:effectLst/>
                  <a:uLnTx/>
                  <a:uFillTx/>
                  <a:cs typeface="+mn-ea"/>
                  <a:sym typeface="+mn-lt"/>
                </a:rPr>
                <a:t>坚持</a:t>
              </a:r>
              <a:r>
                <a:rPr lang="zh-CN" altLang="en-US" sz="2000" kern="0" dirty="0">
                  <a:solidFill>
                    <a:srgbClr val="591300"/>
                  </a:solidFill>
                  <a:cs typeface="+mn-ea"/>
                  <a:sym typeface="+mn-lt"/>
                </a:rPr>
                <a:t>加强党对经济工作的集中统一领导，保证我国经济沿着正确方向发展；</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22" name="椭圆 21"/>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1</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23" name="组合 22"/>
          <p:cNvGrpSpPr/>
          <p:nvPr/>
        </p:nvGrpSpPr>
        <p:grpSpPr>
          <a:xfrm>
            <a:off x="976961" y="1680294"/>
            <a:ext cx="2114550" cy="3919601"/>
            <a:chOff x="523875" y="3173097"/>
            <a:chExt cx="2114550" cy="2826187"/>
          </a:xfrm>
        </p:grpSpPr>
        <p:sp>
          <p:nvSpPr>
            <p:cNvPr id="24" name="矩形 23"/>
            <p:cNvSpPr/>
            <p:nvPr/>
          </p:nvSpPr>
          <p:spPr>
            <a:xfrm>
              <a:off x="523875" y="3173097"/>
              <a:ext cx="2114550" cy="282618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ea"/>
                <a:sym typeface="+mn-lt"/>
              </a:endParaRPr>
            </a:p>
          </p:txBody>
        </p:sp>
        <p:sp>
          <p:nvSpPr>
            <p:cNvPr id="25" name="矩形 24"/>
            <p:cNvSpPr/>
            <p:nvPr/>
          </p:nvSpPr>
          <p:spPr>
            <a:xfrm>
              <a:off x="613456" y="3470564"/>
              <a:ext cx="1935389" cy="139809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rPr>
                <a:t>七个</a:t>
              </a:r>
              <a:endParaRPr kumimoji="0" lang="en-US" altLang="zh-CN"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rPr>
                <a:t>坚持</a:t>
              </a:r>
              <a:endParaRPr kumimoji="0" lang="en-US" altLang="zh-CN"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sp>
          <p:nvSpPr>
            <p:cNvPr id="27" name="矩形 26"/>
            <p:cNvSpPr/>
            <p:nvPr/>
          </p:nvSpPr>
          <p:spPr>
            <a:xfrm>
              <a:off x="528638" y="5274781"/>
              <a:ext cx="2105025" cy="59918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rPr>
                <a:t>指导思想</a:t>
              </a:r>
              <a:endParaRPr kumimoji="0" lang="en-US" altLang="zh-CN"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smtClean="0">
                  <a:gradFill>
                    <a:gsLst>
                      <a:gs pos="24000">
                        <a:prstClr val="white"/>
                      </a:gs>
                      <a:gs pos="84000">
                        <a:srgbClr val="FFFF00"/>
                      </a:gs>
                    </a:gsLst>
                    <a:lin ang="5400000" scaled="1"/>
                  </a:gradFill>
                  <a:cs typeface="+mn-ea"/>
                  <a:sym typeface="+mn-lt"/>
                </a:rPr>
                <a:t>主要内涵</a:t>
              </a:r>
              <a:endParaRPr kumimoji="0" lang="en-US" altLang="zh-CN"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cxnSp>
          <p:nvCxnSpPr>
            <p:cNvPr id="28" name="直接箭头连接符 27"/>
            <p:cNvCxnSpPr/>
            <p:nvPr/>
          </p:nvCxnSpPr>
          <p:spPr>
            <a:xfrm>
              <a:off x="1581150" y="4986402"/>
              <a:ext cx="0" cy="254794"/>
            </a:xfrm>
            <a:prstGeom prst="straightConnector1">
              <a:avLst/>
            </a:prstGeom>
            <a:noFill/>
            <a:ln w="19050" cap="flat" cmpd="sng" algn="ctr">
              <a:solidFill>
                <a:srgbClr val="FFF8E5"/>
              </a:solidFill>
              <a:prstDash val="sysDot"/>
              <a:miter lim="800000"/>
              <a:headEnd type="oval"/>
              <a:tailEnd type="stealth" w="lg" len="lg"/>
            </a:ln>
            <a:effectLst/>
          </p:spPr>
        </p:cxnSp>
      </p:grpSp>
      <p:grpSp>
        <p:nvGrpSpPr>
          <p:cNvPr id="41" name="组合 40"/>
          <p:cNvGrpSpPr/>
          <p:nvPr/>
        </p:nvGrpSpPr>
        <p:grpSpPr>
          <a:xfrm>
            <a:off x="3279640" y="2716887"/>
            <a:ext cx="7705467" cy="770183"/>
            <a:chOff x="3390900" y="1795362"/>
            <a:chExt cx="7705467" cy="770183"/>
          </a:xfrm>
        </p:grpSpPr>
        <p:sp>
          <p:nvSpPr>
            <p:cNvPr id="42" name="矩形 41"/>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43" name="矩形 42"/>
            <p:cNvSpPr/>
            <p:nvPr/>
          </p:nvSpPr>
          <p:spPr>
            <a:xfrm>
              <a:off x="3781425" y="1830710"/>
              <a:ext cx="7314942" cy="707886"/>
            </a:xfrm>
            <a:prstGeom prst="rect">
              <a:avLst/>
            </a:prstGeom>
          </p:spPr>
          <p:txBody>
            <a:bodyPr wrap="square">
              <a:spAutoFit/>
            </a:bodyPr>
            <a:lstStyle/>
            <a:p>
              <a:pPr lvl="0" defTabSz="914400"/>
              <a:r>
                <a:rPr kumimoji="0" lang="zh-CN" altLang="en-US" sz="2000" b="1" i="0" u="none" strike="noStrike" kern="0" cap="none" spc="0" normalizeH="0" baseline="0" noProof="0" dirty="0" smtClean="0">
                  <a:ln>
                    <a:noFill/>
                  </a:ln>
                  <a:solidFill>
                    <a:srgbClr val="C00000"/>
                  </a:solidFill>
                  <a:effectLst/>
                  <a:uLnTx/>
                  <a:uFillTx/>
                  <a:cs typeface="+mn-ea"/>
                  <a:sym typeface="+mn-lt"/>
                </a:rPr>
                <a:t>坚持</a:t>
              </a:r>
              <a:r>
                <a:rPr lang="zh-CN" altLang="en-US" sz="2000" kern="0" dirty="0">
                  <a:solidFill>
                    <a:srgbClr val="591300"/>
                  </a:solidFill>
                  <a:cs typeface="+mn-ea"/>
                  <a:sym typeface="+mn-lt"/>
                </a:rPr>
                <a:t>以人民为中心的发展思想，贯穿到统筹推进“五位一体”总体布局和协调推进“四个全面”战略布局之中；</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44" name="椭圆 43"/>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2</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45" name="组合 44"/>
          <p:cNvGrpSpPr/>
          <p:nvPr/>
        </p:nvGrpSpPr>
        <p:grpSpPr>
          <a:xfrm>
            <a:off x="3279640" y="3759980"/>
            <a:ext cx="7705467" cy="770183"/>
            <a:chOff x="3390900" y="1795362"/>
            <a:chExt cx="7705467" cy="770183"/>
          </a:xfrm>
        </p:grpSpPr>
        <p:sp>
          <p:nvSpPr>
            <p:cNvPr id="46" name="矩形 45"/>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47" name="矩形 46"/>
            <p:cNvSpPr/>
            <p:nvPr/>
          </p:nvSpPr>
          <p:spPr>
            <a:xfrm>
              <a:off x="3781425" y="1958032"/>
              <a:ext cx="7314942" cy="430887"/>
            </a:xfrm>
            <a:prstGeom prst="rect">
              <a:avLst/>
            </a:prstGeom>
          </p:spPr>
          <p:txBody>
            <a:bodyPr wrap="square">
              <a:spAutoFit/>
            </a:bodyPr>
            <a:lstStyle/>
            <a:p>
              <a:pPr lvl="0" defTabSz="914400"/>
              <a:r>
                <a:rPr kumimoji="0" lang="zh-CN" altLang="en-US" sz="2200" b="1" i="0" u="none" strike="noStrike" kern="0" cap="none" spc="0" normalizeH="0" baseline="0" noProof="0" dirty="0" smtClean="0">
                  <a:ln>
                    <a:noFill/>
                  </a:ln>
                  <a:solidFill>
                    <a:srgbClr val="C00000"/>
                  </a:solidFill>
                  <a:effectLst/>
                  <a:uLnTx/>
                  <a:uFillTx/>
                  <a:cs typeface="+mn-ea"/>
                  <a:sym typeface="+mn-lt"/>
                </a:rPr>
                <a:t>坚持</a:t>
              </a:r>
              <a:r>
                <a:rPr lang="zh-CN" altLang="en-US" sz="2200" kern="0" dirty="0">
                  <a:solidFill>
                    <a:srgbClr val="591300"/>
                  </a:solidFill>
                  <a:cs typeface="+mn-ea"/>
                  <a:sym typeface="+mn-lt"/>
                </a:rPr>
                <a:t>适应把握引领经济发展新常态，立足大局，把握规律；</a:t>
              </a:r>
              <a:endParaRPr kumimoji="0" lang="zh-CN" altLang="en-US" sz="2200" b="0" i="0" u="none" strike="noStrike" kern="0" cap="none" spc="0" normalizeH="0" baseline="0" noProof="0" dirty="0" smtClean="0">
                <a:ln>
                  <a:noFill/>
                </a:ln>
                <a:solidFill>
                  <a:srgbClr val="591300"/>
                </a:solidFill>
                <a:effectLst/>
                <a:uLnTx/>
                <a:uFillTx/>
                <a:cs typeface="+mn-ea"/>
                <a:sym typeface="+mn-lt"/>
              </a:endParaRPr>
            </a:p>
          </p:txBody>
        </p:sp>
        <p:sp>
          <p:nvSpPr>
            <p:cNvPr id="48" name="椭圆 47"/>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3</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49" name="组合 48"/>
          <p:cNvGrpSpPr/>
          <p:nvPr/>
        </p:nvGrpSpPr>
        <p:grpSpPr>
          <a:xfrm>
            <a:off x="3279640" y="4829712"/>
            <a:ext cx="7705467" cy="770183"/>
            <a:chOff x="3390900" y="1795362"/>
            <a:chExt cx="7705467" cy="770183"/>
          </a:xfrm>
        </p:grpSpPr>
        <p:sp>
          <p:nvSpPr>
            <p:cNvPr id="50" name="矩形 49"/>
            <p:cNvSpPr/>
            <p:nvPr/>
          </p:nvSpPr>
          <p:spPr>
            <a:xfrm>
              <a:off x="3603624" y="1795362"/>
              <a:ext cx="7492743" cy="770183"/>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51" name="矩形 50"/>
            <p:cNvSpPr/>
            <p:nvPr/>
          </p:nvSpPr>
          <p:spPr>
            <a:xfrm>
              <a:off x="3781425" y="1830710"/>
              <a:ext cx="7314942" cy="707886"/>
            </a:xfrm>
            <a:prstGeom prst="rect">
              <a:avLst/>
            </a:prstGeom>
          </p:spPr>
          <p:txBody>
            <a:bodyPr wrap="square">
              <a:spAutoFit/>
            </a:bodyPr>
            <a:lstStyle/>
            <a:p>
              <a:pPr lvl="0" defTabSz="914400"/>
              <a:r>
                <a:rPr kumimoji="0" lang="zh-CN" altLang="en-US" sz="2000" b="1" i="0" u="none" strike="noStrike" kern="0" cap="none" spc="0" normalizeH="0" baseline="0" noProof="0" dirty="0" smtClean="0">
                  <a:ln>
                    <a:noFill/>
                  </a:ln>
                  <a:solidFill>
                    <a:srgbClr val="C00000"/>
                  </a:solidFill>
                  <a:effectLst/>
                  <a:uLnTx/>
                  <a:uFillTx/>
                  <a:cs typeface="+mn-ea"/>
                  <a:sym typeface="+mn-lt"/>
                </a:rPr>
                <a:t>坚持</a:t>
              </a:r>
              <a:r>
                <a:rPr lang="zh-CN" altLang="en-US" sz="2000" kern="0" dirty="0">
                  <a:solidFill>
                    <a:srgbClr val="591300"/>
                  </a:solidFill>
                  <a:cs typeface="+mn-ea"/>
                  <a:sym typeface="+mn-lt"/>
                </a:rPr>
                <a:t>使市场在资源配置中起决定性作用，更好发挥政府作用，坚决扫除经济发展的体制机制障碍；</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52" name="椭圆 51"/>
            <p:cNvSpPr/>
            <p:nvPr/>
          </p:nvSpPr>
          <p:spPr>
            <a:xfrm>
              <a:off x="3390900" y="1952526"/>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4</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spTree>
    <p:extLst>
      <p:ext uri="{BB962C8B-B14F-4D97-AF65-F5344CB8AC3E}">
        <p14:creationId xmlns:p14="http://schemas.microsoft.com/office/powerpoint/2010/main" val="50895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Right)">
                                      <p:cBhvr>
                                        <p:cTn id="13" dur="500"/>
                                        <p:tgtEl>
                                          <p:spTgt spid="12"/>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strips(downRight)">
                                      <p:cBhvr>
                                        <p:cTn id="17" dur="500"/>
                                        <p:tgtEl>
                                          <p:spTgt spid="41"/>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strips(downRight)">
                                      <p:cBhvr>
                                        <p:cTn id="21" dur="500"/>
                                        <p:tgtEl>
                                          <p:spTgt spid="45"/>
                                        </p:tgtEl>
                                      </p:cBhvr>
                                    </p:animEffect>
                                  </p:childTnLst>
                                </p:cTn>
                              </p:par>
                            </p:childTnLst>
                          </p:cTn>
                        </p:par>
                        <p:par>
                          <p:cTn id="22" fill="hold">
                            <p:stCondLst>
                              <p:cond delay="2000"/>
                            </p:stCondLst>
                            <p:childTnLst>
                              <p:par>
                                <p:cTn id="23" presetID="18" presetClass="entr" presetSubtype="6"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strips(downRight)">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2" name="组合 11"/>
          <p:cNvGrpSpPr/>
          <p:nvPr/>
        </p:nvGrpSpPr>
        <p:grpSpPr>
          <a:xfrm>
            <a:off x="3418538" y="1662219"/>
            <a:ext cx="7705467" cy="1023107"/>
            <a:chOff x="3390900" y="1795362"/>
            <a:chExt cx="7705467" cy="1023107"/>
          </a:xfrm>
        </p:grpSpPr>
        <p:sp>
          <p:nvSpPr>
            <p:cNvPr id="13" name="矩形 12"/>
            <p:cNvSpPr/>
            <p:nvPr/>
          </p:nvSpPr>
          <p:spPr>
            <a:xfrm>
              <a:off x="3603624" y="1795362"/>
              <a:ext cx="7492743" cy="1023107"/>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14" name="矩形 13"/>
            <p:cNvSpPr/>
            <p:nvPr/>
          </p:nvSpPr>
          <p:spPr>
            <a:xfrm>
              <a:off x="3781425" y="1958031"/>
              <a:ext cx="7314942" cy="707886"/>
            </a:xfrm>
            <a:prstGeom prst="rect">
              <a:avLst/>
            </a:prstGeom>
          </p:spPr>
          <p:txBody>
            <a:bodyPr wrap="square">
              <a:spAutoFit/>
            </a:bodyPr>
            <a:lstStyle/>
            <a:p>
              <a:pPr lvl="0" defTabSz="914400"/>
              <a:r>
                <a:rPr kumimoji="0" lang="zh-CN" altLang="en-US" sz="2000" b="1" i="0" u="none" strike="noStrike" kern="0" cap="none" spc="0" normalizeH="0" baseline="0" noProof="0" dirty="0" smtClean="0">
                  <a:ln>
                    <a:noFill/>
                  </a:ln>
                  <a:solidFill>
                    <a:srgbClr val="C00000"/>
                  </a:solidFill>
                  <a:effectLst/>
                  <a:uLnTx/>
                  <a:uFillTx/>
                  <a:cs typeface="+mn-ea"/>
                  <a:sym typeface="+mn-lt"/>
                </a:rPr>
                <a:t>坚持</a:t>
              </a:r>
              <a:r>
                <a:rPr lang="zh-CN" altLang="en-US" sz="2000" kern="0" dirty="0">
                  <a:solidFill>
                    <a:srgbClr val="591300"/>
                  </a:solidFill>
                  <a:cs typeface="+mn-ea"/>
                  <a:sym typeface="+mn-lt"/>
                </a:rPr>
                <a:t>适应我国经济发展主要矛盾变化完善宏观调控，相机抉择，开准药方，把推进供给侧结构性改革作为经济工作的主线；</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22" name="椭圆 21"/>
            <p:cNvSpPr/>
            <p:nvPr/>
          </p:nvSpPr>
          <p:spPr>
            <a:xfrm>
              <a:off x="3390900" y="2079847"/>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5</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23" name="组合 22"/>
          <p:cNvGrpSpPr/>
          <p:nvPr/>
        </p:nvGrpSpPr>
        <p:grpSpPr>
          <a:xfrm>
            <a:off x="1115859" y="1668719"/>
            <a:ext cx="2114550" cy="3919601"/>
            <a:chOff x="523875" y="3173097"/>
            <a:chExt cx="2114550" cy="2826187"/>
          </a:xfrm>
        </p:grpSpPr>
        <p:sp>
          <p:nvSpPr>
            <p:cNvPr id="24" name="矩形 23"/>
            <p:cNvSpPr/>
            <p:nvPr/>
          </p:nvSpPr>
          <p:spPr>
            <a:xfrm>
              <a:off x="523875" y="3173097"/>
              <a:ext cx="2114550" cy="282618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ea"/>
                <a:sym typeface="+mn-lt"/>
              </a:endParaRPr>
            </a:p>
          </p:txBody>
        </p:sp>
        <p:sp>
          <p:nvSpPr>
            <p:cNvPr id="25" name="矩形 24"/>
            <p:cNvSpPr/>
            <p:nvPr/>
          </p:nvSpPr>
          <p:spPr>
            <a:xfrm>
              <a:off x="613456" y="3470564"/>
              <a:ext cx="1935389" cy="139809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rPr>
                <a:t>七个</a:t>
              </a:r>
              <a:endParaRPr kumimoji="0" lang="en-US" altLang="zh-CN"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rPr>
                <a:t>坚持</a:t>
              </a:r>
              <a:endParaRPr kumimoji="0" lang="en-US" altLang="zh-CN" sz="6000" b="1"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sp>
          <p:nvSpPr>
            <p:cNvPr id="27" name="矩形 26"/>
            <p:cNvSpPr/>
            <p:nvPr/>
          </p:nvSpPr>
          <p:spPr>
            <a:xfrm>
              <a:off x="528638" y="5258089"/>
              <a:ext cx="2105025" cy="59918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rPr>
                <a:t>指导思想</a:t>
              </a:r>
              <a:endParaRPr kumimoji="0" lang="en-US" altLang="zh-CN"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dirty="0" smtClean="0">
                  <a:gradFill>
                    <a:gsLst>
                      <a:gs pos="24000">
                        <a:prstClr val="white"/>
                      </a:gs>
                      <a:gs pos="84000">
                        <a:srgbClr val="FFFF00"/>
                      </a:gs>
                    </a:gsLst>
                    <a:lin ang="5400000" scaled="1"/>
                  </a:gradFill>
                  <a:cs typeface="+mn-ea"/>
                  <a:sym typeface="+mn-lt"/>
                </a:rPr>
                <a:t>主要内涵</a:t>
              </a:r>
              <a:endParaRPr kumimoji="0" lang="en-US" altLang="zh-CN" sz="2400" b="0" i="0" u="none" strike="noStrike" kern="0" cap="none" spc="0" normalizeH="0" baseline="0" noProof="0" dirty="0" smtClean="0">
                <a:ln>
                  <a:noFill/>
                </a:ln>
                <a:gradFill>
                  <a:gsLst>
                    <a:gs pos="24000">
                      <a:prstClr val="white"/>
                    </a:gs>
                    <a:gs pos="84000">
                      <a:srgbClr val="FFFF00"/>
                    </a:gs>
                  </a:gsLst>
                  <a:lin ang="5400000" scaled="1"/>
                </a:gradFill>
                <a:effectLst/>
                <a:uLnTx/>
                <a:uFillTx/>
                <a:cs typeface="+mn-ea"/>
                <a:sym typeface="+mn-lt"/>
              </a:endParaRPr>
            </a:p>
          </p:txBody>
        </p:sp>
        <p:cxnSp>
          <p:nvCxnSpPr>
            <p:cNvPr id="28" name="直接箭头连接符 27"/>
            <p:cNvCxnSpPr/>
            <p:nvPr/>
          </p:nvCxnSpPr>
          <p:spPr>
            <a:xfrm>
              <a:off x="1581150" y="4986402"/>
              <a:ext cx="0" cy="254794"/>
            </a:xfrm>
            <a:prstGeom prst="straightConnector1">
              <a:avLst/>
            </a:prstGeom>
            <a:noFill/>
            <a:ln w="19050" cap="flat" cmpd="sng" algn="ctr">
              <a:solidFill>
                <a:srgbClr val="FFF8E5"/>
              </a:solidFill>
              <a:prstDash val="sysDot"/>
              <a:miter lim="800000"/>
              <a:headEnd type="oval"/>
              <a:tailEnd type="stealth" w="lg" len="lg"/>
            </a:ln>
            <a:effectLst/>
          </p:spPr>
        </p:cxnSp>
      </p:grpSp>
      <p:grpSp>
        <p:nvGrpSpPr>
          <p:cNvPr id="41" name="组合 40"/>
          <p:cNvGrpSpPr/>
          <p:nvPr/>
        </p:nvGrpSpPr>
        <p:grpSpPr>
          <a:xfrm>
            <a:off x="3418538" y="3097133"/>
            <a:ext cx="7705467" cy="1038118"/>
            <a:chOff x="3390900" y="1527428"/>
            <a:chExt cx="7705467" cy="1038118"/>
          </a:xfrm>
        </p:grpSpPr>
        <p:sp>
          <p:nvSpPr>
            <p:cNvPr id="42" name="矩形 41"/>
            <p:cNvSpPr/>
            <p:nvPr/>
          </p:nvSpPr>
          <p:spPr>
            <a:xfrm>
              <a:off x="3603624" y="1527428"/>
              <a:ext cx="7492743" cy="1038118"/>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43" name="矩形 42"/>
            <p:cNvSpPr/>
            <p:nvPr/>
          </p:nvSpPr>
          <p:spPr>
            <a:xfrm>
              <a:off x="3781425" y="1703388"/>
              <a:ext cx="7314942" cy="707886"/>
            </a:xfrm>
            <a:prstGeom prst="rect">
              <a:avLst/>
            </a:prstGeom>
          </p:spPr>
          <p:txBody>
            <a:bodyPr wrap="square">
              <a:spAutoFit/>
            </a:bodyPr>
            <a:lstStyle/>
            <a:p>
              <a:pPr lvl="0" defTabSz="914400"/>
              <a:r>
                <a:rPr kumimoji="0" lang="zh-CN" altLang="en-US" sz="2000" b="1" i="0" u="none" strike="noStrike" kern="0" cap="none" spc="0" normalizeH="0" baseline="0" noProof="0" dirty="0" smtClean="0">
                  <a:ln>
                    <a:noFill/>
                  </a:ln>
                  <a:solidFill>
                    <a:srgbClr val="C00000"/>
                  </a:solidFill>
                  <a:effectLst/>
                  <a:uLnTx/>
                  <a:uFillTx/>
                  <a:cs typeface="+mn-ea"/>
                  <a:sym typeface="+mn-lt"/>
                </a:rPr>
                <a:t>坚持</a:t>
              </a:r>
              <a:r>
                <a:rPr lang="zh-CN" altLang="en-US" sz="2000" kern="0" dirty="0">
                  <a:solidFill>
                    <a:srgbClr val="591300"/>
                  </a:solidFill>
                  <a:cs typeface="+mn-ea"/>
                  <a:sym typeface="+mn-lt"/>
                </a:rPr>
                <a:t>问题导向部署经济发展新战略，对我国经济社会发展变革产生深远影响；</a:t>
              </a:r>
              <a:endParaRPr kumimoji="0" lang="zh-CN" altLang="en-US" sz="2000" b="0" i="0" u="none" strike="noStrike" kern="0" cap="none" spc="0" normalizeH="0" baseline="0" noProof="0" dirty="0" smtClean="0">
                <a:ln>
                  <a:noFill/>
                </a:ln>
                <a:solidFill>
                  <a:srgbClr val="591300"/>
                </a:solidFill>
                <a:effectLst/>
                <a:uLnTx/>
                <a:uFillTx/>
                <a:cs typeface="+mn-ea"/>
                <a:sym typeface="+mn-lt"/>
              </a:endParaRPr>
            </a:p>
          </p:txBody>
        </p:sp>
        <p:sp>
          <p:nvSpPr>
            <p:cNvPr id="44" name="椭圆 43"/>
            <p:cNvSpPr/>
            <p:nvPr/>
          </p:nvSpPr>
          <p:spPr>
            <a:xfrm>
              <a:off x="3390900" y="1825205"/>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6</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grpSp>
        <p:nvGrpSpPr>
          <p:cNvPr id="45" name="组合 44"/>
          <p:cNvGrpSpPr/>
          <p:nvPr/>
        </p:nvGrpSpPr>
        <p:grpSpPr>
          <a:xfrm>
            <a:off x="3418538" y="4545963"/>
            <a:ext cx="7705467" cy="1037496"/>
            <a:chOff x="3390900" y="1528050"/>
            <a:chExt cx="7705467" cy="1037496"/>
          </a:xfrm>
        </p:grpSpPr>
        <p:sp>
          <p:nvSpPr>
            <p:cNvPr id="46" name="矩形 45"/>
            <p:cNvSpPr/>
            <p:nvPr/>
          </p:nvSpPr>
          <p:spPr>
            <a:xfrm>
              <a:off x="3603624" y="1528050"/>
              <a:ext cx="7492743" cy="1037496"/>
            </a:xfrm>
            <a:prstGeom prst="rect">
              <a:avLst/>
            </a:prstGeom>
            <a:noFill/>
            <a:ln w="19050" cap="flat" cmpd="sng" algn="ctr">
              <a:solidFill>
                <a:srgbClr val="C00000"/>
              </a:solidFill>
              <a:prstDash val="sysDash"/>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8E5"/>
                </a:solidFill>
                <a:effectLst/>
                <a:uLnTx/>
                <a:uFillTx/>
                <a:latin typeface="Arial" panose="020F0502020204030204"/>
                <a:ea typeface="微软雅黑"/>
                <a:cs typeface="+mn-ea"/>
                <a:sym typeface="+mn-lt"/>
              </a:endParaRPr>
            </a:p>
          </p:txBody>
        </p:sp>
        <p:sp>
          <p:nvSpPr>
            <p:cNvPr id="47" name="矩形 46"/>
            <p:cNvSpPr/>
            <p:nvPr/>
          </p:nvSpPr>
          <p:spPr>
            <a:xfrm>
              <a:off x="3781425" y="1668664"/>
              <a:ext cx="7314942" cy="769441"/>
            </a:xfrm>
            <a:prstGeom prst="rect">
              <a:avLst/>
            </a:prstGeom>
          </p:spPr>
          <p:txBody>
            <a:bodyPr wrap="square">
              <a:spAutoFit/>
            </a:bodyPr>
            <a:lstStyle/>
            <a:p>
              <a:pPr lvl="0" defTabSz="914400"/>
              <a:r>
                <a:rPr kumimoji="0" lang="zh-CN" altLang="en-US" sz="2200" b="1" i="0" u="none" strike="noStrike" kern="0" cap="none" spc="0" normalizeH="0" baseline="0" noProof="0" dirty="0" smtClean="0">
                  <a:ln>
                    <a:noFill/>
                  </a:ln>
                  <a:solidFill>
                    <a:srgbClr val="C00000"/>
                  </a:solidFill>
                  <a:effectLst/>
                  <a:uLnTx/>
                  <a:uFillTx/>
                  <a:cs typeface="+mn-ea"/>
                  <a:sym typeface="+mn-lt"/>
                </a:rPr>
                <a:t>坚持</a:t>
              </a:r>
              <a:r>
                <a:rPr lang="zh-CN" altLang="en-US" sz="2200" kern="0" dirty="0">
                  <a:solidFill>
                    <a:srgbClr val="591300"/>
                  </a:solidFill>
                  <a:cs typeface="+mn-ea"/>
                  <a:sym typeface="+mn-lt"/>
                </a:rPr>
                <a:t>正确工作策略和方法，稳中求进，保持战略定力、坚持底线思维，一步一个脚印向前迈进。</a:t>
              </a:r>
              <a:endParaRPr kumimoji="0" lang="zh-CN" altLang="en-US" sz="2200" b="0" i="0" u="none" strike="noStrike" kern="0" cap="none" spc="0" normalizeH="0" baseline="0" noProof="0" dirty="0" smtClean="0">
                <a:ln>
                  <a:noFill/>
                </a:ln>
                <a:solidFill>
                  <a:srgbClr val="591300"/>
                </a:solidFill>
                <a:effectLst/>
                <a:uLnTx/>
                <a:uFillTx/>
                <a:cs typeface="+mn-ea"/>
                <a:sym typeface="+mn-lt"/>
              </a:endParaRPr>
            </a:p>
          </p:txBody>
        </p:sp>
        <p:sp>
          <p:nvSpPr>
            <p:cNvPr id="48" name="椭圆 47"/>
            <p:cNvSpPr/>
            <p:nvPr/>
          </p:nvSpPr>
          <p:spPr>
            <a:xfrm>
              <a:off x="3390900" y="1836778"/>
              <a:ext cx="449255" cy="449255"/>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dirty="0" smtClean="0">
                  <a:ln>
                    <a:noFill/>
                  </a:ln>
                  <a:solidFill>
                    <a:prstClr val="white"/>
                  </a:solidFill>
                  <a:effectLst/>
                  <a:uLnTx/>
                  <a:uFillTx/>
                  <a:latin typeface="微软雅黑"/>
                  <a:ea typeface="微软雅黑"/>
                  <a:cs typeface="+mn-ea"/>
                  <a:sym typeface="+mn-lt"/>
                </a:rPr>
                <a:t>7</a:t>
              </a:r>
              <a:endParaRPr kumimoji="0" lang="zh-CN" altLang="en-US" sz="2200" b="1" i="0" u="none" strike="noStrike" kern="0" cap="none" spc="0" normalizeH="0" baseline="0" noProof="0" dirty="0" smtClean="0">
                <a:ln>
                  <a:noFill/>
                </a:ln>
                <a:solidFill>
                  <a:prstClr val="white"/>
                </a:solidFill>
                <a:effectLst/>
                <a:uLnTx/>
                <a:uFillTx/>
                <a:latin typeface="微软雅黑"/>
                <a:ea typeface="微软雅黑"/>
                <a:cs typeface="+mn-ea"/>
                <a:sym typeface="+mn-lt"/>
              </a:endParaRPr>
            </a:p>
          </p:txBody>
        </p:sp>
      </p:grpSp>
    </p:spTree>
    <p:extLst>
      <p:ext uri="{BB962C8B-B14F-4D97-AF65-F5344CB8AC3E}">
        <p14:creationId xmlns:p14="http://schemas.microsoft.com/office/powerpoint/2010/main" val="1772981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Right)">
                                      <p:cBhvr>
                                        <p:cTn id="13" dur="500"/>
                                        <p:tgtEl>
                                          <p:spTgt spid="12"/>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strips(downRight)">
                                      <p:cBhvr>
                                        <p:cTn id="17" dur="500"/>
                                        <p:tgtEl>
                                          <p:spTgt spid="41"/>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strips(downRight)">
                                      <p:cBhvr>
                                        <p:cTn id="2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7C76369-9ED8-4791-9F0F-38A382C46A1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OUTPUT_FOLDER" val="C:\Users\admin\Desktop\视频"/>
  <p:tag name="ISPRING_PRESENTATION_TITLE" val="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2764</TotalTime>
  <Words>2662</Words>
  <Application>Microsoft Office PowerPoint</Application>
  <PresentationFormat>宽屏</PresentationFormat>
  <Paragraphs>189</Paragraphs>
  <Slides>34</Slides>
  <Notes>34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34</vt:i4>
      </vt:variant>
    </vt:vector>
  </HeadingPairs>
  <TitlesOfParts>
    <vt:vector size="48" baseType="lpstr">
      <vt:lpstr>Ping Hei</vt:lpstr>
      <vt:lpstr>等线</vt:lpstr>
      <vt:lpstr>方正兰亭超细黑简体</vt:lpstr>
      <vt:lpstr>方正清刻本悦宋简体</vt:lpstr>
      <vt:lpstr>华文新魏</vt:lpstr>
      <vt:lpstr>宋体</vt:lpstr>
      <vt:lpstr>微软雅黑</vt:lpstr>
      <vt:lpstr>微软雅黑 Light</vt:lpstr>
      <vt:lpstr>Arial</vt:lpstr>
      <vt:lpstr>Calibri</vt:lpstr>
      <vt:lpstr>Century Gothic</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User</dc:creator>
  <cp:lastModifiedBy>Administrator</cp:lastModifiedBy>
  <cp:revision>345</cp:revision>
  <dcterms:created xsi:type="dcterms:W3CDTF">2017-03-04T06:55:50Z</dcterms:created>
  <dcterms:modified xsi:type="dcterms:W3CDTF">2017-12-25T09:15:14Z</dcterms:modified>
</cp:coreProperties>
</file>