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81" r:id="rId7"/>
    <p:sldId id="259" r:id="rId8"/>
    <p:sldId id="260" r:id="rId9"/>
    <p:sldId id="275" r:id="rId10"/>
    <p:sldId id="261" r:id="rId11"/>
    <p:sldId id="262" r:id="rId12"/>
    <p:sldId id="263" r:id="rId13"/>
    <p:sldId id="264" r:id="rId14"/>
    <p:sldId id="265" r:id="rId15"/>
    <p:sldId id="266" r:id="rId16"/>
    <p:sldId id="282" r:id="rId17"/>
    <p:sldId id="267" r:id="rId18"/>
    <p:sldId id="268" r:id="rId19"/>
    <p:sldId id="269" r:id="rId20"/>
    <p:sldId id="270" r:id="rId21"/>
    <p:sldId id="271" r:id="rId22"/>
    <p:sldId id="283" r:id="rId23"/>
    <p:sldId id="272" r:id="rId24"/>
    <p:sldId id="273" r:id="rId25"/>
    <p:sldId id="276" r:id="rId26"/>
    <p:sldId id="284" r:id="rId27"/>
    <p:sldId id="277" r:id="rId28"/>
    <p:sldId id="278" r:id="rId29"/>
    <p:sldId id="279" r:id="rId30"/>
    <p:sldId id="280" r:id="rId31"/>
    <p:sldId id="285" r:id="rId32"/>
  </p:sldIdLst>
  <p:sldSz cx="9144000" cy="5143500" type="screen16x9"/>
  <p:notesSz cx="6858000" cy="9144000"/>
  <p:embeddedFontLst>
    <p:embeddedFont>
      <p:font typeface="苏新诗古印宋简" panose="02010609000101010101" pitchFamily="49" charset="-122"/>
      <p:regular r:id="rId36"/>
    </p:embeddedFont>
    <p:embeddedFont>
      <p:font typeface="方正康体简体" panose="03000509000000000000" pitchFamily="65" charset="-122"/>
      <p:regular r:id="rId37"/>
    </p:embeddedFont>
    <p:embeddedFont>
      <p:font typeface="方正兰亭细黑_GBK" panose="02000000000000000000" pitchFamily="2" charset="-122"/>
      <p:regular r:id="rId38"/>
    </p:embeddedFont>
    <p:embeddedFont>
      <p:font typeface="方正兰亭黑_GBK" panose="02000000000000000000" pitchFamily="2" charset="-122"/>
      <p:regular r:id="rId39"/>
    </p:embeddedFont>
    <p:embeddedFont>
      <p:font typeface="Watford DB" pitchFamily="2" charset="0"/>
      <p:regular r:id="rId40"/>
    </p:embeddedFont>
    <p:embeddedFont>
      <p:font typeface="Calibri" panose="020F0502020204030204" charset="0"/>
      <p:regular r:id="rId41"/>
      <p:bold r:id="rId42"/>
      <p:italic r:id="rId43"/>
      <p:boldItalic r:id="rId4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-654" y="-108"/>
      </p:cViewPr>
      <p:guideLst>
        <p:guide orient="horz" pos="1619"/>
        <p:guide pos="28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font" Target="fonts/font9.fntdata"/><Relationship Id="rId43" Type="http://schemas.openxmlformats.org/officeDocument/2006/relationships/font" Target="fonts/font8.fntdata"/><Relationship Id="rId42" Type="http://schemas.openxmlformats.org/officeDocument/2006/relationships/font" Target="fonts/font7.fntdata"/><Relationship Id="rId41" Type="http://schemas.openxmlformats.org/officeDocument/2006/relationships/font" Target="fonts/font6.fntdata"/><Relationship Id="rId40" Type="http://schemas.openxmlformats.org/officeDocument/2006/relationships/font" Target="fonts/font5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4.fntdata"/><Relationship Id="rId38" Type="http://schemas.openxmlformats.org/officeDocument/2006/relationships/font" Target="fonts/font3.fntdata"/><Relationship Id="rId37" Type="http://schemas.openxmlformats.org/officeDocument/2006/relationships/font" Target="fonts/font2.fntdata"/><Relationship Id="rId36" Type="http://schemas.openxmlformats.org/officeDocument/2006/relationships/font" Target="fonts/font1.fntdata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337341-657D-4078-9F60-A9B028BC9A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B49532-8E4A-43B1-A6B3-CE2DA3C864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49532-8E4A-43B1-A6B3-CE2DA3C864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49532-8E4A-43B1-A6B3-CE2DA3C864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49532-8E4A-43B1-A6B3-CE2DA3C864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49532-8E4A-43B1-A6B3-CE2DA3C864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49532-8E4A-43B1-A6B3-CE2DA3C864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49532-8E4A-43B1-A6B3-CE2DA3C864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49532-8E4A-43B1-A6B3-CE2DA3C864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49532-8E4A-43B1-A6B3-CE2DA3C864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49532-8E4A-43B1-A6B3-CE2DA3C864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49532-8E4A-43B1-A6B3-CE2DA3C864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49532-8E4A-43B1-A6B3-CE2DA3C864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49532-8E4A-43B1-A6B3-CE2DA3C864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49532-8E4A-43B1-A6B3-CE2DA3C864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49532-8E4A-43B1-A6B3-CE2DA3C864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49532-8E4A-43B1-A6B3-CE2DA3C864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49532-8E4A-43B1-A6B3-CE2DA3C864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49532-8E4A-43B1-A6B3-CE2DA3C864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49532-8E4A-43B1-A6B3-CE2DA3C864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49532-8E4A-43B1-A6B3-CE2DA3C864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49532-8E4A-43B1-A6B3-CE2DA3C864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49532-8E4A-43B1-A6B3-CE2DA3C864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49532-8E4A-43B1-A6B3-CE2DA3C864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49532-8E4A-43B1-A6B3-CE2DA3C864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49532-8E4A-43B1-A6B3-CE2DA3C864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49532-8E4A-43B1-A6B3-CE2DA3C864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49532-8E4A-43B1-A6B3-CE2DA3C864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49532-8E4A-43B1-A6B3-CE2DA3C864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49532-8E4A-43B1-A6B3-CE2DA3C864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49532-8E4A-43B1-A6B3-CE2DA3C864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7501F-91B0-4EC3-91CE-B34C66B26FC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F59E-C9DC-454F-93A1-B12CC76ACF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7501F-91B0-4EC3-91CE-B34C66B26FC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F59E-C9DC-454F-93A1-B12CC76ACF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7501F-91B0-4EC3-91CE-B34C66B26FC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F59E-C9DC-454F-93A1-B12CC76ACF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7501F-91B0-4EC3-91CE-B34C66B26FC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F59E-C9DC-454F-93A1-B12CC76ACF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7501F-91B0-4EC3-91CE-B34C66B26FC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F59E-C9DC-454F-93A1-B12CC76ACF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7501F-91B0-4EC3-91CE-B34C66B26FC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F59E-C9DC-454F-93A1-B12CC76ACF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7501F-91B0-4EC3-91CE-B34C66B26FC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F59E-C9DC-454F-93A1-B12CC76ACF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7501F-91B0-4EC3-91CE-B34C66B26FC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F59E-C9DC-454F-93A1-B12CC76ACF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7501F-91B0-4EC3-91CE-B34C66B26FC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F59E-C9DC-454F-93A1-B12CC76ACF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7501F-91B0-4EC3-91CE-B34C66B26FC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F59E-C9DC-454F-93A1-B12CC76ACF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7501F-91B0-4EC3-91CE-B34C66B26FC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F59E-C9DC-454F-93A1-B12CC76ACF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47501F-91B0-4EC3-91CE-B34C66B26FC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4F59E-C9DC-454F-93A1-B12CC76ACFC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6" Type="http://schemas.microsoft.com/office/2007/relationships/media" Target="../media/media1.mp3"/><Relationship Id="rId5" Type="http://schemas.openxmlformats.org/officeDocument/2006/relationships/audio" Target="../media/media1.mp3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9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.xml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.xml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.xml"/><Relationship Id="rId4" Type="http://schemas.openxmlformats.org/officeDocument/2006/relationships/image" Target="../media/image34.GIF"/><Relationship Id="rId3" Type="http://schemas.openxmlformats.org/officeDocument/2006/relationships/image" Target="../media/image33.jpeg"/><Relationship Id="rId2" Type="http://schemas.openxmlformats.org/officeDocument/2006/relationships/image" Target="../media/image32.GIF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.xml"/><Relationship Id="rId2" Type="http://schemas.openxmlformats.org/officeDocument/2006/relationships/image" Target="../media/image35.jpeg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.xml"/><Relationship Id="rId2" Type="http://schemas.openxmlformats.org/officeDocument/2006/relationships/image" Target="../media/image36.jpeg"/><Relationship Id="rId1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.xml"/><Relationship Id="rId2" Type="http://schemas.openxmlformats.org/officeDocument/2006/relationships/image" Target="../media/image37.jpeg"/><Relationship Id="rId1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.xml"/><Relationship Id="rId2" Type="http://schemas.openxmlformats.org/officeDocument/2006/relationships/image" Target="../media/image38.jpeg"/><Relationship Id="rId1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8.xml"/><Relationship Id="rId2" Type="http://schemas.openxmlformats.org/officeDocument/2006/relationships/image" Target="../media/image39.jpeg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.xml"/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21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2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tags" Target="../tags/tag23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4.xml"/><Relationship Id="rId4" Type="http://schemas.openxmlformats.org/officeDocument/2006/relationships/image" Target="../media/image52.jpeg"/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image" Target="../media/image6.jpe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5.xml"/><Relationship Id="rId4" Type="http://schemas.openxmlformats.org/officeDocument/2006/relationships/image" Target="../media/image55.jpeg"/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image" Target="../media/image6.jpe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6.xml"/><Relationship Id="rId4" Type="http://schemas.openxmlformats.org/officeDocument/2006/relationships/image" Target="../media/image58.jpeg"/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image" Target="../media/image6.jpe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7.xml"/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image" Target="../media/image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2" Type="http://schemas.openxmlformats.org/officeDocument/2006/relationships/image" Target="../media/image13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20.jpeg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21.jpe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 flipH="1">
            <a:off x="43180" y="0"/>
            <a:ext cx="9144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29" name="Picture 5" descr="C:\Documents and Settings\Administrator\桌面\360截图20150125123633468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467" y="1061958"/>
            <a:ext cx="3267982" cy="3019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42" name="组合 1041"/>
          <p:cNvGrpSpPr/>
          <p:nvPr/>
        </p:nvGrpSpPr>
        <p:grpSpPr>
          <a:xfrm>
            <a:off x="3701720" y="879739"/>
            <a:ext cx="2505845" cy="2246769"/>
            <a:chOff x="3701720" y="879739"/>
            <a:chExt cx="2505845" cy="2246769"/>
          </a:xfrm>
        </p:grpSpPr>
        <p:sp>
          <p:nvSpPr>
            <p:cNvPr id="45" name="TextBox 44"/>
            <p:cNvSpPr txBox="1"/>
            <p:nvPr/>
          </p:nvSpPr>
          <p:spPr>
            <a:xfrm>
              <a:off x="4209902" y="879739"/>
              <a:ext cx="1997663" cy="22467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0" dirty="0" smtClean="0">
                  <a:solidFill>
                    <a:srgbClr val="FFC000"/>
                  </a:solid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集</a:t>
              </a:r>
              <a:endParaRPr lang="zh-CN" altLang="en-US" sz="14000" dirty="0">
                <a:solidFill>
                  <a:srgbClr val="FFC000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701720" y="2037809"/>
              <a:ext cx="96212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 smtClean="0">
                  <a:solidFill>
                    <a:srgbClr val="FFC000"/>
                  </a:solid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品</a:t>
              </a:r>
              <a:endParaRPr lang="zh-CN" altLang="en-US" sz="6000" dirty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701720" y="1084921"/>
              <a:ext cx="96212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 smtClean="0">
                  <a:solidFill>
                    <a:srgbClr val="FFC000"/>
                  </a:solid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作</a:t>
              </a:r>
              <a:endParaRPr lang="zh-CN" altLang="en-US" sz="6000" dirty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</p:grpSp>
      <p:cxnSp>
        <p:nvCxnSpPr>
          <p:cNvPr id="60" name="直接连接符 59"/>
          <p:cNvCxnSpPr/>
          <p:nvPr/>
        </p:nvCxnSpPr>
        <p:spPr>
          <a:xfrm flipH="1">
            <a:off x="7848600" y="257629"/>
            <a:ext cx="784227" cy="1539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40" name="组合 1039"/>
          <p:cNvGrpSpPr/>
          <p:nvPr/>
        </p:nvGrpSpPr>
        <p:grpSpPr>
          <a:xfrm>
            <a:off x="7330476" y="409802"/>
            <a:ext cx="1172574" cy="1003002"/>
            <a:chOff x="7330476" y="409802"/>
            <a:chExt cx="1172574" cy="1003002"/>
          </a:xfrm>
        </p:grpSpPr>
        <p:pic>
          <p:nvPicPr>
            <p:cNvPr id="1030" name="Picture 6" descr="C:\Documents and Settings\Administrator\桌面\年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9610" y="1108074"/>
              <a:ext cx="196041" cy="1938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C:\Documents and Settings\Administrator\桌面\艺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59060" y="409802"/>
              <a:ext cx="443990" cy="437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4" name="TextBox 1033"/>
            <p:cNvSpPr txBox="1"/>
            <p:nvPr/>
          </p:nvSpPr>
          <p:spPr>
            <a:xfrm>
              <a:off x="7330476" y="1012694"/>
              <a:ext cx="7553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方正康体简体" panose="03000509000000000000" pitchFamily="65" charset="-122"/>
                  <a:ea typeface="方正康体简体" panose="03000509000000000000" pitchFamily="65" charset="-122"/>
                </a:rPr>
                <a:t>2018</a:t>
              </a:r>
              <a:endParaRPr lang="zh-CN" altLang="en-US" sz="2000" dirty="0">
                <a:latin typeface="方正康体简体" panose="03000509000000000000" pitchFamily="65" charset="-122"/>
                <a:ea typeface="方正康体简体" panose="03000509000000000000" pitchFamily="65" charset="-122"/>
              </a:endParaRPr>
            </a:p>
          </p:txBody>
        </p:sp>
      </p:grpSp>
      <p:grpSp>
        <p:nvGrpSpPr>
          <p:cNvPr id="1039" name="组合 1038"/>
          <p:cNvGrpSpPr/>
          <p:nvPr/>
        </p:nvGrpSpPr>
        <p:grpSpPr>
          <a:xfrm>
            <a:off x="8205650" y="121227"/>
            <a:ext cx="699999" cy="1153747"/>
            <a:chOff x="8205650" y="121227"/>
            <a:chExt cx="699999" cy="1153747"/>
          </a:xfrm>
        </p:grpSpPr>
        <p:pic>
          <p:nvPicPr>
            <p:cNvPr id="1032" name="Picture 8" descr="C:\Documents and Settings\Administrator\桌面\术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05650" y="825761"/>
              <a:ext cx="445731" cy="4492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5" name="TextBox 1034"/>
            <p:cNvSpPr txBox="1"/>
            <p:nvPr/>
          </p:nvSpPr>
          <p:spPr>
            <a:xfrm>
              <a:off x="8400382" y="121227"/>
              <a:ext cx="505267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000" dirty="0" smtClean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,</a:t>
              </a:r>
              <a:endParaRPr lang="zh-CN" altLang="en-US" sz="5000" dirty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</p:grpSp>
      <p:grpSp>
        <p:nvGrpSpPr>
          <p:cNvPr id="1041" name="组合 1040"/>
          <p:cNvGrpSpPr/>
          <p:nvPr/>
        </p:nvGrpSpPr>
        <p:grpSpPr>
          <a:xfrm>
            <a:off x="7559027" y="1388745"/>
            <a:ext cx="1186828" cy="2678430"/>
            <a:chOff x="7993356" y="1389552"/>
            <a:chExt cx="1031495" cy="2698986"/>
          </a:xfrm>
        </p:grpSpPr>
        <p:sp>
          <p:nvSpPr>
            <p:cNvPr id="1038" name="TextBox 1037"/>
            <p:cNvSpPr txBox="1"/>
            <p:nvPr/>
          </p:nvSpPr>
          <p:spPr>
            <a:xfrm>
              <a:off x="8387344" y="1389552"/>
              <a:ext cx="397361" cy="17081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 smtClean="0">
                  <a:latin typeface="造字工房版黑（非商用）常规体" pitchFamily="50" charset="-122"/>
                  <a:ea typeface="造字工房版黑（非商用）常规体" pitchFamily="50" charset="-122"/>
                </a:rPr>
                <a:t>学生毕业作品展</a:t>
              </a:r>
              <a:endParaRPr lang="zh-CN" altLang="en-US" dirty="0">
                <a:latin typeface="造字工房版黑（非商用）常规体" pitchFamily="50" charset="-122"/>
                <a:ea typeface="造字工房版黑（非商用）常规体" pitchFamily="50" charset="-122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7993356" y="1427652"/>
              <a:ext cx="344380" cy="99001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艺术设计系</a:t>
              </a:r>
              <a:endParaRPr lang="zh-CN" altLang="en-US" sz="1400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8678815" y="1413575"/>
              <a:ext cx="346036" cy="267496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1400" dirty="0"/>
                <a:t>The students' homework Exhibition</a:t>
              </a:r>
              <a:endParaRPr lang="zh-CN" altLang="en-US" sz="1400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pic>
        <p:nvPicPr>
          <p:cNvPr id="1043" name="欧美快节奏Chairlift - Bruises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59043" y="5524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" dur="1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37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decel="100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7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decel="100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7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decel="100000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7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decel="100000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7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decel="100000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37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decel="100000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0" showWhenStopped="0">
                <p:cTn id="6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4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Picture 2" descr="F:\PPT素材\背景及图片\斜纹0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3808412" y="2227946"/>
            <a:ext cx="2050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封面设计</a:t>
            </a:r>
            <a:endParaRPr lang="zh-CN" altLang="en-US" sz="36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33182" y="375639"/>
            <a:ext cx="1416420" cy="205278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08962" y="381555"/>
            <a:ext cx="1416420" cy="204095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33182" y="2665573"/>
            <a:ext cx="1416420" cy="199495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23332" y="2636660"/>
            <a:ext cx="1387681" cy="205278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0"/>
            <a:ext cx="1800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8404076" y="-600075"/>
            <a:ext cx="3909627" cy="6429375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326065" y="-406400"/>
            <a:ext cx="4446506" cy="5892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274537" y="-228600"/>
            <a:ext cx="5128312" cy="554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2444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2571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255997" y="1919070"/>
            <a:ext cx="1261884" cy="1305361"/>
            <a:chOff x="268697" y="1668669"/>
            <a:chExt cx="1261884" cy="1305361"/>
          </a:xfrm>
        </p:grpSpPr>
        <p:sp>
          <p:nvSpPr>
            <p:cNvPr id="50" name="TextBox 49"/>
            <p:cNvSpPr txBox="1"/>
            <p:nvPr/>
          </p:nvSpPr>
          <p:spPr>
            <a:xfrm>
              <a:off x="268697" y="245081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平面艺术设计</a:t>
              </a:r>
              <a:endParaRPr lang="en-US" altLang="zh-CN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作品六</a:t>
              </a:r>
              <a:endParaRPr lang="zh-CN" altLang="en-US" sz="1400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45512" y="1668669"/>
              <a:ext cx="88357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壹</a:t>
              </a:r>
              <a:endParaRPr lang="zh-CN" altLang="en-US" sz="5400" dirty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5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5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Picture 2" descr="F:\PPT素材\背景及图片\斜纹0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4108782" y="759362"/>
            <a:ext cx="18165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DM</a:t>
            </a:r>
            <a:r>
              <a:rPr lang="zh-CN" altLang="en-US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设计</a:t>
            </a:r>
            <a:endParaRPr lang="zh-CN" altLang="en-US" sz="36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51778" y="1746024"/>
            <a:ext cx="1680000" cy="252000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6989" y="1746024"/>
            <a:ext cx="1680000" cy="252000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84383" y="1746024"/>
            <a:ext cx="1680000" cy="252000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0"/>
            <a:ext cx="1800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8404076" y="-600075"/>
            <a:ext cx="3909627" cy="6429375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326065" y="-406400"/>
            <a:ext cx="4446506" cy="5892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274537" y="-228600"/>
            <a:ext cx="5128312" cy="554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2444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2571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255997" y="1919070"/>
            <a:ext cx="1261884" cy="1305361"/>
            <a:chOff x="268697" y="1668669"/>
            <a:chExt cx="1261884" cy="1305361"/>
          </a:xfrm>
        </p:grpSpPr>
        <p:sp>
          <p:nvSpPr>
            <p:cNvPr id="50" name="TextBox 49"/>
            <p:cNvSpPr txBox="1"/>
            <p:nvPr/>
          </p:nvSpPr>
          <p:spPr>
            <a:xfrm>
              <a:off x="268697" y="245081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平面艺术设计</a:t>
              </a:r>
              <a:endParaRPr lang="en-US" altLang="zh-CN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作品七</a:t>
              </a:r>
              <a:endParaRPr lang="zh-CN" altLang="en-US" sz="1400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45512" y="1668669"/>
              <a:ext cx="88357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壹</a:t>
              </a:r>
              <a:endParaRPr lang="zh-CN" altLang="en-US" sz="5400" dirty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8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1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8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1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Picture 2" descr="F:\PPT素材\背景及图片\斜纹0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2367896" y="446036"/>
            <a:ext cx="2050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排版设计</a:t>
            </a:r>
            <a:endParaRPr lang="zh-CN" altLang="en-US" sz="36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25951" y="1155158"/>
            <a:ext cx="2476800" cy="165120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25952" y="2985053"/>
            <a:ext cx="2477182" cy="1651454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97816" y="1092367"/>
            <a:ext cx="2020589" cy="3546134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0"/>
            <a:ext cx="1800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8404076" y="-600075"/>
            <a:ext cx="3909627" cy="6429375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326065" y="-406400"/>
            <a:ext cx="4446506" cy="5892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274537" y="-228600"/>
            <a:ext cx="5128312" cy="554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2444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2571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255997" y="1919070"/>
            <a:ext cx="1261884" cy="1305361"/>
            <a:chOff x="268697" y="1668669"/>
            <a:chExt cx="1261884" cy="1305361"/>
          </a:xfrm>
        </p:grpSpPr>
        <p:sp>
          <p:nvSpPr>
            <p:cNvPr id="50" name="TextBox 49"/>
            <p:cNvSpPr txBox="1"/>
            <p:nvPr/>
          </p:nvSpPr>
          <p:spPr>
            <a:xfrm>
              <a:off x="268697" y="245081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平面艺术设计</a:t>
              </a:r>
              <a:endParaRPr lang="en-US" altLang="zh-CN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作品八</a:t>
              </a:r>
              <a:endParaRPr lang="zh-CN" altLang="en-US" sz="1400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45512" y="1668669"/>
              <a:ext cx="88357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壹</a:t>
              </a:r>
              <a:endParaRPr lang="zh-CN" altLang="en-US" sz="5400" dirty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8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1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8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1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Picture 2" descr="F:\PPT素材\背景及图片\斜纹0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5152993" y="715539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字体设计</a:t>
            </a:r>
            <a:endParaRPr lang="zh-CN" altLang="en-US" sz="36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25053" y="2666570"/>
            <a:ext cx="1620000" cy="162000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37864" y="819249"/>
            <a:ext cx="2462585" cy="346732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75" t="16424" r="16424" b="20175"/>
          <a:stretch>
            <a:fillRect/>
          </a:stretch>
        </p:blipFill>
        <p:spPr bwMode="auto">
          <a:xfrm>
            <a:off x="6163253" y="866570"/>
            <a:ext cx="1620000" cy="162000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0"/>
            <a:ext cx="1800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8404076" y="-600075"/>
            <a:ext cx="3909627" cy="6429375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326065" y="-406400"/>
            <a:ext cx="4446506" cy="5892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274537" y="-228600"/>
            <a:ext cx="5128312" cy="554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2444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2571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255997" y="1919070"/>
            <a:ext cx="1261884" cy="1305361"/>
            <a:chOff x="268697" y="1668669"/>
            <a:chExt cx="1261884" cy="1305361"/>
          </a:xfrm>
        </p:grpSpPr>
        <p:sp>
          <p:nvSpPr>
            <p:cNvPr id="50" name="TextBox 49"/>
            <p:cNvSpPr txBox="1"/>
            <p:nvPr/>
          </p:nvSpPr>
          <p:spPr>
            <a:xfrm>
              <a:off x="268697" y="245081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平面艺术设计</a:t>
              </a:r>
              <a:endParaRPr lang="en-US" altLang="zh-CN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作品九</a:t>
              </a:r>
              <a:endParaRPr lang="zh-CN" altLang="en-US" sz="1400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45512" y="1668669"/>
              <a:ext cx="88357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壹</a:t>
              </a:r>
              <a:endParaRPr lang="zh-CN" altLang="en-US" sz="5400" dirty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8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1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8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1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 flipH="1">
            <a:off x="0" y="0"/>
            <a:ext cx="9144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3909799" y="1239460"/>
            <a:ext cx="132440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贰</a:t>
            </a:r>
            <a:endParaRPr lang="zh-CN" altLang="en-US" sz="88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3832074" y="2613440"/>
            <a:ext cx="1479852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787170" y="264246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环境艺术设计</a:t>
            </a:r>
            <a:endParaRPr lang="zh-CN" altLang="en-US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8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2" presetClass="emp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20000">
                                      <p:cBhvr>
                                        <p:cTn id="2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32" presetClass="emph" presetSubtype="0" repeatCount="2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20000">
                                      <p:cBhvr>
                                        <p:cTn id="2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37" presetClass="exit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7" presetClass="exit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decel="100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7" presetClass="exit" presetSubtype="0" fill="hold" grpId="1" nodeType="withEffect">
                                  <p:stCondLst>
                                    <p:cond delay="3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decel="100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2" grpId="0"/>
      <p:bldP spid="22" grpId="1"/>
      <p:bldP spid="22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Picture 2" descr="F:\PPT素材\背景及图片\斜纹0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2178539" y="609057"/>
            <a:ext cx="3449983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手绘客厅效果图</a:t>
            </a:r>
            <a:endParaRPr lang="zh-CN" altLang="en-US" sz="36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4" b="5508"/>
          <a:stretch>
            <a:fillRect/>
          </a:stretch>
        </p:blipFill>
        <p:spPr bwMode="auto">
          <a:xfrm>
            <a:off x="2213267" y="1358900"/>
            <a:ext cx="5726501" cy="339090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0"/>
            <a:ext cx="1800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8404076" y="-600075"/>
            <a:ext cx="3909627" cy="6429375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326065" y="-406400"/>
            <a:ext cx="4446506" cy="5892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274537" y="-228600"/>
            <a:ext cx="5128312" cy="554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2444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2571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255996" y="1919070"/>
            <a:ext cx="1261885" cy="1305361"/>
            <a:chOff x="268696" y="1668669"/>
            <a:chExt cx="1261885" cy="1305361"/>
          </a:xfrm>
        </p:grpSpPr>
        <p:sp>
          <p:nvSpPr>
            <p:cNvPr id="50" name="TextBox 49"/>
            <p:cNvSpPr txBox="1"/>
            <p:nvPr/>
          </p:nvSpPr>
          <p:spPr>
            <a:xfrm>
              <a:off x="268696" y="2450810"/>
              <a:ext cx="126188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环境艺术设计</a:t>
              </a:r>
              <a:endParaRPr lang="en-US" altLang="zh-CN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作品一</a:t>
              </a:r>
              <a:endParaRPr lang="zh-CN" altLang="en-US" sz="1400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45512" y="1668669"/>
              <a:ext cx="88357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贰</a:t>
              </a:r>
              <a:endParaRPr lang="zh-CN" altLang="en-US" sz="5400" dirty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Picture 2" descr="F:\PPT素材\背景及图片\斜纹0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2236828" y="909757"/>
            <a:ext cx="738664" cy="332398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手绘卧室效果图</a:t>
            </a:r>
            <a:endParaRPr lang="zh-CN" altLang="en-US" sz="36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7" r="3851" b="4531"/>
          <a:stretch>
            <a:fillRect/>
          </a:stretch>
        </p:blipFill>
        <p:spPr bwMode="auto">
          <a:xfrm>
            <a:off x="3324224" y="921836"/>
            <a:ext cx="4305301" cy="329982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0"/>
            <a:ext cx="1800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8404076" y="-600075"/>
            <a:ext cx="3909627" cy="6429375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326065" y="-406400"/>
            <a:ext cx="4446506" cy="5892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274537" y="-228600"/>
            <a:ext cx="5128312" cy="554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2444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2571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255996" y="1919070"/>
            <a:ext cx="1261885" cy="1305361"/>
            <a:chOff x="268696" y="1668669"/>
            <a:chExt cx="1261885" cy="1305361"/>
          </a:xfrm>
        </p:grpSpPr>
        <p:sp>
          <p:nvSpPr>
            <p:cNvPr id="50" name="TextBox 49"/>
            <p:cNvSpPr txBox="1"/>
            <p:nvPr/>
          </p:nvSpPr>
          <p:spPr>
            <a:xfrm>
              <a:off x="268696" y="2450810"/>
              <a:ext cx="126188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环境艺术设计</a:t>
              </a:r>
              <a:endParaRPr lang="en-US" altLang="zh-CN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作品二</a:t>
              </a:r>
              <a:endParaRPr lang="zh-CN" altLang="en-US" sz="1400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45512" y="1668669"/>
              <a:ext cx="88357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贰</a:t>
              </a:r>
              <a:endParaRPr lang="zh-CN" altLang="en-US" sz="5400" dirty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Picture 2" descr="F:\PPT素材\背景及图片\斜纹0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2280137" y="623571"/>
            <a:ext cx="3084499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3D</a:t>
            </a:r>
            <a:r>
              <a:rPr lang="zh-CN" altLang="en-US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客厅效果图</a:t>
            </a:r>
            <a:endParaRPr lang="zh-CN" altLang="en-US" sz="36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228"/>
          <a:stretch>
            <a:fillRect/>
          </a:stretch>
        </p:blipFill>
        <p:spPr bwMode="auto">
          <a:xfrm>
            <a:off x="2381071" y="1358900"/>
            <a:ext cx="5310755" cy="3300186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0"/>
            <a:ext cx="1800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8404076" y="-600075"/>
            <a:ext cx="3909627" cy="6429375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326065" y="-406400"/>
            <a:ext cx="4446506" cy="5892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274537" y="-228600"/>
            <a:ext cx="5128312" cy="554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2444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2571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255996" y="1919070"/>
            <a:ext cx="1261885" cy="1305361"/>
            <a:chOff x="268696" y="1668669"/>
            <a:chExt cx="1261885" cy="1305361"/>
          </a:xfrm>
        </p:grpSpPr>
        <p:sp>
          <p:nvSpPr>
            <p:cNvPr id="50" name="TextBox 49"/>
            <p:cNvSpPr txBox="1"/>
            <p:nvPr/>
          </p:nvSpPr>
          <p:spPr>
            <a:xfrm>
              <a:off x="268696" y="2450810"/>
              <a:ext cx="126188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环境艺术设计</a:t>
              </a:r>
              <a:endParaRPr lang="en-US" altLang="zh-CN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作品三</a:t>
              </a:r>
              <a:endParaRPr lang="zh-CN" altLang="en-US" sz="1400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45512" y="1668669"/>
              <a:ext cx="88357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贰</a:t>
              </a:r>
              <a:endParaRPr lang="zh-CN" altLang="en-US" sz="5400" dirty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Picture 2" descr="F:\PPT素材\背景及图片\斜纹0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4519916" y="521430"/>
            <a:ext cx="3084499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3D</a:t>
            </a:r>
            <a:r>
              <a:rPr lang="zh-CN" altLang="en-US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卧室效果图</a:t>
            </a:r>
            <a:endParaRPr lang="zh-CN" altLang="en-US" sz="36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62" b="7476"/>
          <a:stretch>
            <a:fillRect/>
          </a:stretch>
        </p:blipFill>
        <p:spPr bwMode="auto">
          <a:xfrm>
            <a:off x="2599445" y="1344835"/>
            <a:ext cx="4888858" cy="326571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0"/>
            <a:ext cx="1800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8404076" y="-600075"/>
            <a:ext cx="3909627" cy="6429375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326065" y="-406400"/>
            <a:ext cx="4446506" cy="5892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274537" y="-228600"/>
            <a:ext cx="5128312" cy="554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2444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2571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255996" y="1919070"/>
            <a:ext cx="1261885" cy="1305361"/>
            <a:chOff x="268696" y="1668669"/>
            <a:chExt cx="1261885" cy="1305361"/>
          </a:xfrm>
        </p:grpSpPr>
        <p:sp>
          <p:nvSpPr>
            <p:cNvPr id="50" name="TextBox 49"/>
            <p:cNvSpPr txBox="1"/>
            <p:nvPr/>
          </p:nvSpPr>
          <p:spPr>
            <a:xfrm>
              <a:off x="268696" y="2450810"/>
              <a:ext cx="126188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环境艺术设计</a:t>
              </a:r>
              <a:endParaRPr lang="en-US" altLang="zh-CN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作品四</a:t>
              </a:r>
              <a:endParaRPr lang="zh-CN" altLang="en-US" sz="1400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45512" y="1668669"/>
              <a:ext cx="88357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贰</a:t>
              </a:r>
              <a:endParaRPr lang="zh-CN" altLang="en-US" sz="5400" dirty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Picture 2" descr="F:\PPT素材\背景及图片\斜纹0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3493602" y="596773"/>
            <a:ext cx="3084499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3D</a:t>
            </a:r>
            <a:r>
              <a:rPr lang="zh-CN" altLang="en-US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广场效果图</a:t>
            </a:r>
            <a:endParaRPr lang="zh-CN" altLang="en-US" sz="36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84" b="5180"/>
          <a:stretch>
            <a:fillRect/>
          </a:stretch>
        </p:blipFill>
        <p:spPr bwMode="auto">
          <a:xfrm>
            <a:off x="2423746" y="1411742"/>
            <a:ext cx="5224211" cy="310287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0"/>
            <a:ext cx="1800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8404076" y="-600075"/>
            <a:ext cx="3909627" cy="6429375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326065" y="-406400"/>
            <a:ext cx="4446506" cy="5892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274537" y="-228600"/>
            <a:ext cx="5128312" cy="554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2444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2571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255996" y="1919070"/>
            <a:ext cx="1261885" cy="1305361"/>
            <a:chOff x="268696" y="1668669"/>
            <a:chExt cx="1261885" cy="1305361"/>
          </a:xfrm>
        </p:grpSpPr>
        <p:sp>
          <p:nvSpPr>
            <p:cNvPr id="50" name="TextBox 49"/>
            <p:cNvSpPr txBox="1"/>
            <p:nvPr/>
          </p:nvSpPr>
          <p:spPr>
            <a:xfrm>
              <a:off x="268696" y="2450810"/>
              <a:ext cx="126188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环境艺术设计</a:t>
              </a:r>
              <a:endParaRPr lang="en-US" altLang="zh-CN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作品</a:t>
              </a:r>
              <a:r>
                <a:rPr lang="zh-CN" altLang="en-US" sz="1400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五</a:t>
              </a:r>
              <a:endParaRPr lang="zh-CN" altLang="en-US" sz="1400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45512" y="1668669"/>
              <a:ext cx="88357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贰</a:t>
              </a:r>
              <a:endParaRPr lang="zh-CN" altLang="en-US" sz="5400" dirty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Picture 2" descr="F:\PPT素材\背景及图片\斜纹0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Documents and Settings\Administrator\桌面\360截图201501222152583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303" y="1452678"/>
            <a:ext cx="1779038" cy="2238145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5" name="圆角矩形 94"/>
          <p:cNvSpPr/>
          <p:nvPr/>
        </p:nvSpPr>
        <p:spPr>
          <a:xfrm>
            <a:off x="4349347" y="1057372"/>
            <a:ext cx="3454738" cy="3144801"/>
          </a:xfrm>
          <a:prstGeom prst="roundRect">
            <a:avLst>
              <a:gd name="adj" fmla="val 11427"/>
            </a:avLst>
          </a:prstGeom>
          <a:solidFill>
            <a:srgbClr val="F9F9F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EEEE"/>
              </a:solidFill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4527147" y="1390501"/>
            <a:ext cx="3024690" cy="2296806"/>
            <a:chOff x="3666155" y="6040853"/>
            <a:chExt cx="3524135" cy="2456482"/>
          </a:xfrm>
        </p:grpSpPr>
        <p:cxnSp>
          <p:nvCxnSpPr>
            <p:cNvPr id="97" name="直接连接符 96"/>
            <p:cNvCxnSpPr/>
            <p:nvPr/>
          </p:nvCxnSpPr>
          <p:spPr>
            <a:xfrm flipH="1">
              <a:off x="3666155" y="6347913"/>
              <a:ext cx="3524135" cy="0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H="1">
              <a:off x="3666155" y="6654973"/>
              <a:ext cx="3524135" cy="0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H="1">
              <a:off x="3666155" y="6962033"/>
              <a:ext cx="3524135" cy="0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H="1">
              <a:off x="3666155" y="7269093"/>
              <a:ext cx="3524135" cy="0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H="1">
              <a:off x="3666155" y="7576153"/>
              <a:ext cx="3524135" cy="0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H="1">
              <a:off x="3666155" y="7883213"/>
              <a:ext cx="3524135" cy="0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H="1">
              <a:off x="3666155" y="8190273"/>
              <a:ext cx="3524135" cy="0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H="1">
              <a:off x="3666155" y="8497335"/>
              <a:ext cx="3524135" cy="0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H="1">
              <a:off x="3666155" y="6040853"/>
              <a:ext cx="3524135" cy="0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4515870" y="1157724"/>
            <a:ext cx="3076483" cy="2582980"/>
            <a:chOff x="4154323" y="5574052"/>
            <a:chExt cx="3076483" cy="2582980"/>
          </a:xfrm>
        </p:grpSpPr>
        <p:sp>
          <p:nvSpPr>
            <p:cNvPr id="106" name="TextBox 105"/>
            <p:cNvSpPr txBox="1"/>
            <p:nvPr/>
          </p:nvSpPr>
          <p:spPr>
            <a:xfrm>
              <a:off x="4154323" y="5574052"/>
              <a:ext cx="20826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latin typeface="方正兰亭黑_GBK" panose="02000000000000000000" pitchFamily="2" charset="-122"/>
                  <a:ea typeface="方正兰亭黑_GBK" panose="02000000000000000000" pitchFamily="2" charset="-122"/>
                </a:rPr>
                <a:t>基本情况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</a:rPr>
                <a:t>/</a:t>
              </a:r>
              <a:r>
                <a:rPr lang="en-US" altLang="zh-CN" sz="12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</a:rPr>
                <a:t>Basic situation</a:t>
              </a:r>
              <a:r>
                <a:rPr lang="zh-CN" altLang="en-US" sz="12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</a:rPr>
                <a:t>：</a:t>
              </a:r>
              <a:endParaRPr lang="en-US" altLang="zh-CN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4154323" y="5862300"/>
              <a:ext cx="209544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</a:rPr>
                <a:t>姓名：甄友才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</a:rPr>
                <a:t>/Zhen Youcai</a:t>
              </a:r>
              <a:endPara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4154323" y="6150548"/>
              <a:ext cx="20938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</a:rPr>
                <a:t>专业：艺术设计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</a:rPr>
                <a:t>/Art Design</a:t>
              </a:r>
              <a:endPara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4154323" y="6438796"/>
              <a:ext cx="307648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</a:rPr>
                <a:t>毕业院校：中央美院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</a:rPr>
                <a:t>/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Central Academy of Fine Art</a:t>
              </a:r>
              <a:endPara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4154323" y="6727044"/>
              <a:ext cx="277191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latin typeface="方正兰亭黑_GBK" panose="02000000000000000000" pitchFamily="2" charset="-122"/>
                  <a:ea typeface="方正兰亭黑_GBK" panose="02000000000000000000" pitchFamily="2" charset="-122"/>
                </a:rPr>
                <a:t>获奖经历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</a:rPr>
                <a:t>/</a:t>
              </a:r>
              <a:r>
                <a:rPr lang="en-US" altLang="zh-CN" sz="12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</a:rPr>
                <a:t>The winning experience</a:t>
              </a:r>
              <a:r>
                <a:rPr lang="zh-CN" altLang="en-US" sz="12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</a:rPr>
                <a:t>：</a:t>
              </a:r>
              <a:endParaRPr lang="en-US" altLang="zh-CN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4154323" y="7880033"/>
              <a:ext cx="166584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latin typeface="方正兰亭黑_GBK" panose="02000000000000000000" pitchFamily="2" charset="-122"/>
                  <a:ea typeface="方正兰亭黑_GBK" panose="02000000000000000000" pitchFamily="2" charset="-122"/>
                </a:rPr>
                <a:t>软件技能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</a:rPr>
                <a:t>/</a:t>
              </a:r>
              <a:r>
                <a:rPr lang="en-US" altLang="zh-CN" sz="12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</a:rPr>
                <a:t>Software</a:t>
              </a:r>
              <a:r>
                <a:rPr lang="zh-CN" altLang="en-US" sz="12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</a:rPr>
                <a:t>：</a:t>
              </a:r>
              <a:endParaRPr lang="en-US" altLang="zh-CN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4154323" y="7015292"/>
              <a:ext cx="19415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</a:rPr>
                <a:t>2012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</a:rPr>
                <a:t>国际艺术设计我图奖</a:t>
              </a:r>
              <a:endPara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4154323" y="7303540"/>
              <a:ext cx="225093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</a:rPr>
                <a:t>2013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</a:rPr>
                <a:t>年上海青年艺术家成就奖</a:t>
              </a:r>
              <a:endPara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4154323" y="7591788"/>
              <a:ext cx="24064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</a:rPr>
                <a:t>2014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</a:rPr>
                <a:t>年中国艺术设计优秀作品奖</a:t>
              </a:r>
              <a:endPara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endParaRPr>
            </a:p>
          </p:txBody>
        </p:sp>
      </p:grpSp>
      <p:pic>
        <p:nvPicPr>
          <p:cNvPr id="2051" name="Picture 3" descr="C:\Documents and Settings\Administrator\桌面\a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4577" y="3716075"/>
            <a:ext cx="506412" cy="484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Documents and Settings\Administrator\桌面\P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363" y="3716075"/>
            <a:ext cx="506412" cy="484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Documents and Settings\Administrator\桌面\ai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969" y="3716075"/>
            <a:ext cx="506412" cy="484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Documents and Settings\Administrator\桌面\D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1166" y="3716075"/>
            <a:ext cx="506412" cy="484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Documents and Settings\Administrator\桌面\FL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772" y="3716075"/>
            <a:ext cx="506412" cy="484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0"/>
            <a:ext cx="1800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8404076" y="-600075"/>
            <a:ext cx="3909627" cy="6429375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326065" y="-406400"/>
            <a:ext cx="4446506" cy="5892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274537" y="-228600"/>
            <a:ext cx="5128312" cy="554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2444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2571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314053" y="2026791"/>
            <a:ext cx="1143262" cy="1089918"/>
            <a:chOff x="326753" y="1668669"/>
            <a:chExt cx="1143262" cy="1089918"/>
          </a:xfrm>
        </p:grpSpPr>
        <p:sp>
          <p:nvSpPr>
            <p:cNvPr id="50" name="TextBox 49"/>
            <p:cNvSpPr txBox="1"/>
            <p:nvPr/>
          </p:nvSpPr>
          <p:spPr>
            <a:xfrm>
              <a:off x="326753" y="2450810"/>
              <a:ext cx="114326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latin typeface="Watford DB" pitchFamily="2" charset="0"/>
                  <a:ea typeface="造字工房劲黑（非商用）常规体" pitchFamily="50" charset="-122"/>
                </a:rPr>
                <a:t>ABOUT ME</a:t>
              </a:r>
              <a:endParaRPr lang="zh-CN" altLang="en-US" sz="14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45512" y="1668669"/>
              <a:ext cx="88357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我</a:t>
              </a:r>
              <a:endParaRPr lang="zh-CN" altLang="en-US" sz="5400" dirty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</p:grp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9" dur="10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3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0" dur="500" fill="hold"/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500" fill="hold"/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7" dur="500" fill="hold"/>
                                            <p:tgtEl>
                                              <p:spTgt spid="20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8" dur="500" fill="hold"/>
                                            <p:tgtEl>
                                              <p:spTgt spid="20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8" fill="hold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4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68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0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5" grpId="0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9" dur="10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3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0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0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4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68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0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5" grpId="0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 flipH="1">
            <a:off x="0" y="0"/>
            <a:ext cx="9144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3909799" y="1239460"/>
            <a:ext cx="132440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叁</a:t>
            </a:r>
            <a:endParaRPr lang="zh-CN" altLang="en-US" sz="88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3832074" y="2613440"/>
            <a:ext cx="1479852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787170" y="264246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工业造型设计</a:t>
            </a:r>
            <a:endParaRPr lang="zh-CN" altLang="en-US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8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2" presetClass="emp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20000">
                                      <p:cBhvr>
                                        <p:cTn id="2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32" presetClass="emph" presetSubtype="0" repeatCount="2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20000">
                                      <p:cBhvr>
                                        <p:cTn id="2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37" presetClass="exit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7" presetClass="exit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decel="100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7" presetClass="exit" presetSubtype="0" fill="hold" grpId="1" nodeType="withEffect">
                                  <p:stCondLst>
                                    <p:cond delay="3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decel="100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2" grpId="0"/>
      <p:bldP spid="22" grpId="1"/>
      <p:bldP spid="22" grpId="2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Picture 2" descr="F:\PPT素材\背景及图片\斜纹0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6848961" y="506683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汽车设计</a:t>
            </a:r>
            <a:endParaRPr lang="zh-CN" altLang="en-US" sz="36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40792" y="529113"/>
            <a:ext cx="4397968" cy="2032674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73503" y="2902861"/>
            <a:ext cx="4397968" cy="1694166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0"/>
            <a:ext cx="1800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8404076" y="-600075"/>
            <a:ext cx="3909627" cy="6429375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326065" y="-406400"/>
            <a:ext cx="4446506" cy="5892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274537" y="-228600"/>
            <a:ext cx="5128312" cy="554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2444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2571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255996" y="1919070"/>
            <a:ext cx="1261885" cy="1305361"/>
            <a:chOff x="268696" y="1668669"/>
            <a:chExt cx="1261885" cy="1305361"/>
          </a:xfrm>
        </p:grpSpPr>
        <p:sp>
          <p:nvSpPr>
            <p:cNvPr id="50" name="TextBox 49"/>
            <p:cNvSpPr txBox="1"/>
            <p:nvPr/>
          </p:nvSpPr>
          <p:spPr>
            <a:xfrm>
              <a:off x="268696" y="2450810"/>
              <a:ext cx="126188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工业造型设计</a:t>
              </a:r>
              <a:endParaRPr lang="en-US" altLang="zh-CN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作品一</a:t>
              </a:r>
              <a:endParaRPr lang="zh-CN" altLang="en-US" sz="1400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45512" y="1668669"/>
              <a:ext cx="88357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叁</a:t>
              </a:r>
              <a:endParaRPr lang="zh-CN" altLang="en-US" sz="5400" dirty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4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7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4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7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Picture 2" descr="F:\PPT素材\背景及图片\斜纹0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3582180" y="241151"/>
            <a:ext cx="2517036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摩托车设计</a:t>
            </a:r>
            <a:endParaRPr lang="zh-CN" altLang="en-US" sz="36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82697" y="1054451"/>
            <a:ext cx="2547096" cy="180000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38811" y="1054451"/>
            <a:ext cx="3214286" cy="180000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26049" y="3015354"/>
            <a:ext cx="2427048" cy="180000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82697" y="3015354"/>
            <a:ext cx="3271825" cy="180000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0"/>
            <a:ext cx="1800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8404076" y="-600075"/>
            <a:ext cx="3909627" cy="6429375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326065" y="-406400"/>
            <a:ext cx="4446506" cy="5892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274537" y="-228600"/>
            <a:ext cx="5128312" cy="554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2444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2571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255996" y="1919070"/>
            <a:ext cx="1261885" cy="1305361"/>
            <a:chOff x="268696" y="1668669"/>
            <a:chExt cx="1261885" cy="1305361"/>
          </a:xfrm>
        </p:grpSpPr>
        <p:sp>
          <p:nvSpPr>
            <p:cNvPr id="50" name="TextBox 49"/>
            <p:cNvSpPr txBox="1"/>
            <p:nvPr/>
          </p:nvSpPr>
          <p:spPr>
            <a:xfrm>
              <a:off x="268696" y="2450810"/>
              <a:ext cx="126188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工业造型设计</a:t>
              </a:r>
              <a:endParaRPr lang="en-US" altLang="zh-CN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作品二</a:t>
              </a:r>
              <a:endParaRPr lang="zh-CN" altLang="en-US" sz="1400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45512" y="1668669"/>
              <a:ext cx="88357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叁</a:t>
              </a:r>
              <a:endParaRPr lang="zh-CN" altLang="en-US" sz="5400" dirty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5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5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Picture 2" descr="F:\PPT素材\背景及图片\斜纹0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3608332" y="393551"/>
            <a:ext cx="2050561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电器设计</a:t>
            </a:r>
            <a:endParaRPr lang="zh-CN" altLang="en-US" sz="36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82697" y="1244947"/>
            <a:ext cx="2254205" cy="160950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34089" y="1244948"/>
            <a:ext cx="3219008" cy="1609504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18852" y="3050191"/>
            <a:ext cx="2834245" cy="145588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82697" y="3050191"/>
            <a:ext cx="2819503" cy="145588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0"/>
            <a:ext cx="1800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8404076" y="-600075"/>
            <a:ext cx="3909627" cy="6429375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326065" y="-406400"/>
            <a:ext cx="4446506" cy="5892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274537" y="-228600"/>
            <a:ext cx="5128312" cy="554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2444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2571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255996" y="1919070"/>
            <a:ext cx="1261885" cy="1305361"/>
            <a:chOff x="268696" y="1668669"/>
            <a:chExt cx="1261885" cy="1305361"/>
          </a:xfrm>
        </p:grpSpPr>
        <p:sp>
          <p:nvSpPr>
            <p:cNvPr id="50" name="TextBox 49"/>
            <p:cNvSpPr txBox="1"/>
            <p:nvPr/>
          </p:nvSpPr>
          <p:spPr>
            <a:xfrm>
              <a:off x="268696" y="2450810"/>
              <a:ext cx="126188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工业造型设计</a:t>
              </a:r>
              <a:endParaRPr lang="en-US" altLang="zh-CN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作品三</a:t>
              </a:r>
              <a:endParaRPr lang="zh-CN" altLang="en-US" sz="1400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45512" y="1668669"/>
              <a:ext cx="88357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叁</a:t>
              </a:r>
              <a:endParaRPr lang="zh-CN" altLang="en-US" sz="5400" dirty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5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2" presetClass="exit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5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2" presetClass="exit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 flipH="1">
            <a:off x="0" y="0"/>
            <a:ext cx="9144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3909799" y="1239460"/>
            <a:ext cx="132440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肆</a:t>
            </a:r>
            <a:endParaRPr lang="zh-CN" altLang="en-US" sz="88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3832074" y="2613440"/>
            <a:ext cx="1479852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787170" y="264246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服装艺术设计</a:t>
            </a:r>
            <a:endParaRPr lang="zh-CN" altLang="en-US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8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2" presetClass="emp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20000">
                                      <p:cBhvr>
                                        <p:cTn id="2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32" presetClass="emph" presetSubtype="0" repeatCount="2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20000">
                                      <p:cBhvr>
                                        <p:cTn id="2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37" presetClass="exit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7" presetClass="exit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decel="100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7" presetClass="exit" presetSubtype="0" fill="hold" grpId="1" nodeType="withEffect">
                                  <p:stCondLst>
                                    <p:cond delay="3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decel="100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2" grpId="0"/>
      <p:bldP spid="22" grpId="1"/>
      <p:bldP spid="22" grpId="2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Picture 2" descr="F:\PPT素材\背景及图片\斜纹0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2054964" y="398482"/>
            <a:ext cx="2517036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晚礼服设计</a:t>
            </a:r>
            <a:endParaRPr lang="zh-CN" altLang="en-US" sz="36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2" r="13726"/>
          <a:stretch>
            <a:fillRect/>
          </a:stretch>
        </p:blipFill>
        <p:spPr bwMode="auto">
          <a:xfrm>
            <a:off x="2120264" y="2266949"/>
            <a:ext cx="1613993" cy="252000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2" r="12757"/>
          <a:stretch>
            <a:fillRect/>
          </a:stretch>
        </p:blipFill>
        <p:spPr bwMode="auto">
          <a:xfrm>
            <a:off x="3935958" y="1383460"/>
            <a:ext cx="1864161" cy="252000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0" r="6217"/>
          <a:stretch>
            <a:fillRect/>
          </a:stretch>
        </p:blipFill>
        <p:spPr bwMode="auto">
          <a:xfrm>
            <a:off x="6001821" y="499971"/>
            <a:ext cx="1945448" cy="252000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0"/>
            <a:ext cx="1800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8404076" y="-600075"/>
            <a:ext cx="3909627" cy="6429375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326065" y="-406400"/>
            <a:ext cx="4446506" cy="5892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274537" y="-228600"/>
            <a:ext cx="5128312" cy="554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2444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2571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255998" y="1919070"/>
            <a:ext cx="1261885" cy="1305361"/>
            <a:chOff x="268698" y="1668669"/>
            <a:chExt cx="1261885" cy="1305361"/>
          </a:xfrm>
        </p:grpSpPr>
        <p:sp>
          <p:nvSpPr>
            <p:cNvPr id="50" name="TextBox 49"/>
            <p:cNvSpPr txBox="1"/>
            <p:nvPr/>
          </p:nvSpPr>
          <p:spPr>
            <a:xfrm>
              <a:off x="268698" y="2450810"/>
              <a:ext cx="126188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服装艺术设计</a:t>
              </a:r>
              <a:endParaRPr lang="en-US" altLang="zh-CN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作品一</a:t>
              </a:r>
              <a:endParaRPr lang="zh-CN" altLang="en-US" sz="1400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45512" y="1668669"/>
              <a:ext cx="88357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肆</a:t>
              </a:r>
              <a:endParaRPr lang="zh-CN" altLang="en-US" sz="5400" dirty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8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1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8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1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Picture 2" descr="F:\PPT素材\背景及图片\斜纹0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2142048" y="398482"/>
            <a:ext cx="2050561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女装设计</a:t>
            </a:r>
            <a:endParaRPr lang="zh-CN" altLang="en-US" sz="36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9" r="11359"/>
          <a:stretch>
            <a:fillRect/>
          </a:stretch>
        </p:blipFill>
        <p:spPr bwMode="auto">
          <a:xfrm>
            <a:off x="2233384" y="1788444"/>
            <a:ext cx="1800000" cy="300774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7" r="13149"/>
          <a:stretch>
            <a:fillRect/>
          </a:stretch>
        </p:blipFill>
        <p:spPr bwMode="auto">
          <a:xfrm>
            <a:off x="4240892" y="1158355"/>
            <a:ext cx="1800000" cy="31229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" r="9630"/>
          <a:stretch>
            <a:fillRect/>
          </a:stretch>
        </p:blipFill>
        <p:spPr bwMode="auto">
          <a:xfrm>
            <a:off x="6248400" y="398374"/>
            <a:ext cx="1800000" cy="325287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0"/>
            <a:ext cx="1800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8404076" y="-600075"/>
            <a:ext cx="3909627" cy="6429375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326065" y="-406400"/>
            <a:ext cx="4446506" cy="5892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274537" y="-228600"/>
            <a:ext cx="5128312" cy="554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2444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2571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255998" y="1919070"/>
            <a:ext cx="1261885" cy="1305361"/>
            <a:chOff x="268698" y="1668669"/>
            <a:chExt cx="1261885" cy="1305361"/>
          </a:xfrm>
        </p:grpSpPr>
        <p:sp>
          <p:nvSpPr>
            <p:cNvPr id="50" name="TextBox 49"/>
            <p:cNvSpPr txBox="1"/>
            <p:nvPr/>
          </p:nvSpPr>
          <p:spPr>
            <a:xfrm>
              <a:off x="268698" y="2450810"/>
              <a:ext cx="126188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服装艺术设计</a:t>
              </a:r>
              <a:endParaRPr lang="en-US" altLang="zh-CN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作品二</a:t>
              </a:r>
              <a:endParaRPr lang="zh-CN" altLang="en-US" sz="1400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45512" y="1668669"/>
              <a:ext cx="88357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肆</a:t>
              </a:r>
              <a:endParaRPr lang="zh-CN" altLang="en-US" sz="5400" dirty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8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1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8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1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Picture 2" descr="F:\PPT素材\背景及图片\斜纹0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2142048" y="398482"/>
            <a:ext cx="2050561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 dirty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男</a:t>
            </a:r>
            <a:r>
              <a:rPr lang="zh-CN" altLang="en-US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装设计</a:t>
            </a:r>
            <a:endParaRPr lang="zh-CN" altLang="en-US" sz="36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33384" y="1942316"/>
            <a:ext cx="1800000" cy="270000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97350" y="1243250"/>
            <a:ext cx="1800000" cy="270000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61316" y="544184"/>
            <a:ext cx="1800000" cy="270000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0"/>
            <a:ext cx="1800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8404076" y="-600075"/>
            <a:ext cx="3909627" cy="6429375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326065" y="-406400"/>
            <a:ext cx="4446506" cy="5892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274537" y="-228600"/>
            <a:ext cx="5128312" cy="554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2444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2571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255998" y="1919070"/>
            <a:ext cx="1261885" cy="1305361"/>
            <a:chOff x="268698" y="1668669"/>
            <a:chExt cx="1261885" cy="1305361"/>
          </a:xfrm>
        </p:grpSpPr>
        <p:sp>
          <p:nvSpPr>
            <p:cNvPr id="50" name="TextBox 49"/>
            <p:cNvSpPr txBox="1"/>
            <p:nvPr/>
          </p:nvSpPr>
          <p:spPr>
            <a:xfrm>
              <a:off x="268698" y="2450810"/>
              <a:ext cx="126188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服装艺术设计</a:t>
              </a:r>
              <a:endParaRPr lang="en-US" altLang="zh-CN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作品三</a:t>
              </a:r>
              <a:endParaRPr lang="zh-CN" altLang="en-US" sz="1400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45512" y="1668669"/>
              <a:ext cx="88357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肆</a:t>
              </a:r>
              <a:endParaRPr lang="zh-CN" altLang="en-US" sz="5400" dirty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8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1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8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1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Picture 2" descr="F:\PPT素材\背景及图片\斜纹0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2142048" y="398482"/>
            <a:ext cx="2050561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童装设计</a:t>
            </a:r>
            <a:endParaRPr lang="zh-CN" altLang="en-US" sz="36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47898" y="1234800"/>
            <a:ext cx="2599530" cy="343172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52692" y="1194222"/>
            <a:ext cx="2599530" cy="351287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0"/>
            <a:ext cx="1800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8404076" y="-600075"/>
            <a:ext cx="3909627" cy="6429375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326065" y="-406400"/>
            <a:ext cx="4446506" cy="5892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274537" y="-228600"/>
            <a:ext cx="5128312" cy="554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2444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2571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255998" y="1919070"/>
            <a:ext cx="1261885" cy="1305361"/>
            <a:chOff x="268698" y="1668669"/>
            <a:chExt cx="1261885" cy="1305361"/>
          </a:xfrm>
        </p:grpSpPr>
        <p:sp>
          <p:nvSpPr>
            <p:cNvPr id="50" name="TextBox 49"/>
            <p:cNvSpPr txBox="1"/>
            <p:nvPr/>
          </p:nvSpPr>
          <p:spPr>
            <a:xfrm>
              <a:off x="268698" y="2450810"/>
              <a:ext cx="126188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服装艺术设计</a:t>
              </a:r>
              <a:endParaRPr lang="en-US" altLang="zh-CN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作品四</a:t>
              </a:r>
              <a:endParaRPr lang="zh-CN" altLang="en-US" sz="1400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45512" y="1668669"/>
              <a:ext cx="88357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肆</a:t>
              </a:r>
              <a:endParaRPr lang="zh-CN" altLang="en-US" sz="5400" dirty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4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7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4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7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 flipH="1">
            <a:off x="0" y="0"/>
            <a:ext cx="9144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3325505" y="1351367"/>
            <a:ext cx="2492990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千颜万色</a:t>
            </a:r>
            <a:endParaRPr lang="zh-CN" altLang="en-US" dirty="0" smtClean="0">
              <a:solidFill>
                <a:schemeClr val="bg1"/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铺陈在自然的天地</a:t>
            </a:r>
            <a:endParaRPr lang="zh-CN" altLang="en-US" dirty="0" smtClean="0">
              <a:solidFill>
                <a:schemeClr val="bg1"/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文字、符号和图形</a:t>
            </a:r>
            <a:endParaRPr lang="zh-CN" altLang="en-US" dirty="0" smtClean="0">
              <a:solidFill>
                <a:schemeClr val="bg1"/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深藏着万世流传的秘密</a:t>
            </a:r>
            <a:endParaRPr lang="zh-CN" altLang="en-US" dirty="0" smtClean="0">
              <a:solidFill>
                <a:schemeClr val="bg1"/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这秘密，不是人人懂得</a:t>
            </a:r>
            <a:endParaRPr lang="zh-CN" altLang="en-US" dirty="0" smtClean="0">
              <a:solidFill>
                <a:schemeClr val="bg1"/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  <a:p>
            <a:pPr algn="ctr"/>
            <a:r>
              <a:rPr lang="zh-CN" altLang="en-US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我的设计</a:t>
            </a:r>
            <a:endParaRPr lang="zh-CN" altLang="en-US" dirty="0" smtClean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  <a:p>
            <a:pPr algn="ctr"/>
            <a:r>
              <a:rPr lang="zh-CN" altLang="en-US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深谙设计的真谛</a:t>
            </a:r>
            <a:endParaRPr lang="zh-CN" altLang="en-US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71054" y="1976452"/>
            <a:ext cx="34018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THANKS</a:t>
            </a:r>
            <a:endParaRPr lang="zh-CN" altLang="en-US" sz="60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47713" y="556104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7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decel="100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F:\PPT素材\背景及图片\斜纹0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016002" y="2295686"/>
            <a:ext cx="20505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目录</a:t>
            </a:r>
            <a:endParaRPr lang="zh-CN" altLang="en-US" sz="72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12323" y="3345950"/>
            <a:ext cx="18806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Watford DB" pitchFamily="2" charset="0"/>
                <a:ea typeface="造字工房劲黑（非商用）常规体" pitchFamily="50" charset="-122"/>
              </a:rPr>
              <a:t>CONTENTS</a:t>
            </a:r>
            <a:endParaRPr lang="zh-CN" altLang="en-US" sz="2400" dirty="0"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20461" y="1299627"/>
            <a:ext cx="6511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壹</a:t>
            </a:r>
            <a:endParaRPr lang="zh-CN" altLang="en-US" sz="36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17952" y="1913539"/>
            <a:ext cx="6511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贰</a:t>
            </a:r>
            <a:endParaRPr lang="zh-CN" altLang="en-US" sz="36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15443" y="2527451"/>
            <a:ext cx="6511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叁</a:t>
            </a:r>
            <a:endParaRPr lang="zh-CN" altLang="en-US" sz="36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12935" y="3141362"/>
            <a:ext cx="6511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肆</a:t>
            </a:r>
            <a:endParaRPr lang="zh-CN" altLang="en-US" sz="36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3658298" y="1368122"/>
            <a:ext cx="0" cy="547009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4509154" y="1953934"/>
            <a:ext cx="0" cy="547009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5401158" y="2600778"/>
            <a:ext cx="0" cy="547009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6332482" y="3210785"/>
            <a:ext cx="0" cy="547009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730868" y="146032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平面艺术设计</a:t>
            </a:r>
            <a:endParaRPr lang="zh-CN" altLang="en-US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10752" y="205235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环境</a:t>
            </a:r>
            <a:r>
              <a:rPr lang="zh-CN" altLang="en-US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艺术设计</a:t>
            </a:r>
            <a:endParaRPr lang="zh-CN" altLang="en-US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81592" y="266853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工业造型设计</a:t>
            </a:r>
            <a:endParaRPr lang="zh-CN" altLang="en-US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390538" y="328686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服装艺术设计</a:t>
            </a:r>
            <a:endParaRPr lang="zh-CN" altLang="en-US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-2204540"/>
            <a:ext cx="9144001" cy="3512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3837551"/>
            <a:ext cx="9144001" cy="3512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泪滴形 26"/>
          <p:cNvSpPr/>
          <p:nvPr/>
        </p:nvSpPr>
        <p:spPr>
          <a:xfrm rot="5400000">
            <a:off x="3807684" y="2544112"/>
            <a:ext cx="45719" cy="45719"/>
          </a:xfrm>
          <a:prstGeom prst="teardrop">
            <a:avLst>
              <a:gd name="adj" fmla="val 76449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泪滴形 27"/>
          <p:cNvSpPr/>
          <p:nvPr/>
        </p:nvSpPr>
        <p:spPr>
          <a:xfrm rot="5400000">
            <a:off x="3805319" y="2548890"/>
            <a:ext cx="45719" cy="45719"/>
          </a:xfrm>
          <a:prstGeom prst="teardrop">
            <a:avLst>
              <a:gd name="adj" fmla="val 76449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10" dur="500" spd="-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64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2" dur="500" spd="-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2" presetClass="entr" presetSubtype="2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9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8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8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8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6" presetID="42" presetClass="path" presetSubtype="0" accel="50000" decel="50000" fill="hold" grpId="2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67" dur="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64" presetClass="path" presetSubtype="0" accel="50000" decel="50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9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1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59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4.07407E-6 C -3.61111E-6 -0.03487 -0.01718 -0.08487 -0.04461 -0.10463 C -0.07795 -0.12623 -0.11267 -0.10617 -0.11961 -0.07376 " pathEditMode="relative" rAng="0" ptsTypes="fff">
                                          <p:cBhvr>
                                            <p:cTn id="74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-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10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1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59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61111E-6 0 C 3.61111E-6 -0.03488 -0.03698 -0.07284 -0.06129 -0.07593 C -0.08629 -0.08025 -0.09202 -0.0608 -0.09497 -0.05741 " pathEditMode="relative" rAng="0" ptsTypes="fff">
                                          <p:cBhvr>
                                            <p:cTn id="81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757" y="-40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2" presetID="10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" dur="1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3" grpId="0"/>
          <p:bldP spid="15" grpId="0"/>
          <p:bldP spid="16" grpId="0"/>
          <p:bldP spid="17" grpId="0"/>
          <p:bldP spid="23" grpId="0"/>
          <p:bldP spid="24" grpId="0"/>
          <p:bldP spid="25" grpId="0"/>
          <p:bldP spid="26" grpId="0"/>
          <p:bldP spid="5" grpId="0" animBg="1"/>
          <p:bldP spid="5" grpId="1" animBg="1"/>
          <p:bldP spid="5" grpId="2" animBg="1"/>
          <p:bldP spid="6" grpId="0" animBg="1"/>
          <p:bldP spid="6" grpId="1" animBg="1"/>
          <p:bldP spid="6" grpId="2" animBg="1"/>
          <p:bldP spid="27" grpId="0" animBg="1"/>
          <p:bldP spid="27" grpId="1" animBg="1"/>
          <p:bldP spid="27" grpId="2" animBg="1"/>
          <p:bldP spid="28" grpId="0" animBg="1"/>
          <p:bldP spid="28" grpId="1" animBg="1"/>
          <p:bldP spid="28" grpId="2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10" dur="500" spd="-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64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2" dur="500" spd="-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9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8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8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8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6" presetID="42" presetClass="path" presetSubtype="0" accel="50000" decel="50000" fill="hold" grpId="2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67" dur="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64" presetClass="path" presetSubtype="0" accel="50000" decel="50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9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1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59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4.07407E-6 C -3.61111E-6 -0.03487 -0.01718 -0.08487 -0.04461 -0.10463 C -0.07795 -0.12623 -0.11267 -0.10617 -0.11961 -0.07376 " pathEditMode="relative" rAng="0" ptsTypes="fff">
                                          <p:cBhvr>
                                            <p:cTn id="74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-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10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1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59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61111E-6 0 C 3.61111E-6 -0.03488 -0.03698 -0.07284 -0.06129 -0.07593 C -0.08629 -0.08025 -0.09202 -0.0608 -0.09497 -0.05741 " pathEditMode="relative" rAng="0" ptsTypes="fff">
                                          <p:cBhvr>
                                            <p:cTn id="81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757" y="-40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2" presetID="10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" dur="1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3" grpId="0"/>
          <p:bldP spid="15" grpId="0"/>
          <p:bldP spid="16" grpId="0"/>
          <p:bldP spid="17" grpId="0"/>
          <p:bldP spid="23" grpId="0"/>
          <p:bldP spid="24" grpId="0"/>
          <p:bldP spid="25" grpId="0"/>
          <p:bldP spid="26" grpId="0"/>
          <p:bldP spid="5" grpId="0" animBg="1"/>
          <p:bldP spid="5" grpId="1" animBg="1"/>
          <p:bldP spid="5" grpId="2" animBg="1"/>
          <p:bldP spid="6" grpId="0" animBg="1"/>
          <p:bldP spid="6" grpId="1" animBg="1"/>
          <p:bldP spid="6" grpId="2" animBg="1"/>
          <p:bldP spid="27" grpId="0" animBg="1"/>
          <p:bldP spid="27" grpId="1" animBg="1"/>
          <p:bldP spid="27" grpId="2" animBg="1"/>
          <p:bldP spid="28" grpId="0" animBg="1"/>
          <p:bldP spid="28" grpId="1" animBg="1"/>
          <p:bldP spid="28" grpId="2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 flipH="1">
            <a:off x="0" y="0"/>
            <a:ext cx="9144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3909799" y="1239460"/>
            <a:ext cx="132440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壹</a:t>
            </a:r>
            <a:endParaRPr lang="zh-CN" altLang="en-US" sz="88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3832074" y="2613440"/>
            <a:ext cx="1479852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787170" y="264246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平面艺术设计</a:t>
            </a:r>
            <a:endParaRPr lang="zh-CN" altLang="en-US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8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2" presetClass="emp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20000">
                                      <p:cBhvr>
                                        <p:cTn id="2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32" presetClass="emph" presetSubtype="0" repeatCount="2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20000">
                                      <p:cBhvr>
                                        <p:cTn id="2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37" presetClass="exit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7" presetClass="exit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decel="100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7" presetClass="exit" presetSubtype="0" fill="hold" grpId="1" nodeType="withEffect">
                                  <p:stCondLst>
                                    <p:cond delay="3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decel="100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2" grpId="0"/>
      <p:bldP spid="22" grpId="1"/>
      <p:bldP spid="22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Picture 2" descr="F:\PPT素材\背景及图片\斜纹0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Documents and Settings\Administrator\桌面\8c342ed9ae4d5beb799c2efc6705863fc9fdb961c153-SFB38o_fw6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525" y="1329577"/>
            <a:ext cx="2282654" cy="322548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3378498" y="618388"/>
            <a:ext cx="20409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海报</a:t>
            </a:r>
            <a:endParaRPr lang="en-US" altLang="zh-CN" sz="3600" dirty="0" smtClean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  <a:p>
            <a:r>
              <a:rPr lang="en-US" altLang="zh-CN" sz="3600" dirty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 </a:t>
            </a:r>
            <a:r>
              <a:rPr lang="en-US" altLang="zh-CN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   </a:t>
            </a:r>
            <a:r>
              <a:rPr lang="zh-CN" altLang="en-US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设计</a:t>
            </a:r>
            <a:endParaRPr lang="zh-CN" altLang="en-US" sz="36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2206083" y="1287978"/>
            <a:ext cx="2068282" cy="2086195"/>
          </a:xfrm>
          <a:prstGeom prst="roundRect">
            <a:avLst>
              <a:gd name="adj" fmla="val 11427"/>
            </a:avLst>
          </a:prstGeom>
          <a:solidFill>
            <a:srgbClr val="F9F9F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EEE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85457" y="1314664"/>
            <a:ext cx="1877437" cy="2002408"/>
            <a:chOff x="2299971" y="1314664"/>
            <a:chExt cx="1877437" cy="2002408"/>
          </a:xfrm>
        </p:grpSpPr>
        <p:grpSp>
          <p:nvGrpSpPr>
            <p:cNvPr id="4" name="组合 3"/>
            <p:cNvGrpSpPr/>
            <p:nvPr/>
          </p:nvGrpSpPr>
          <p:grpSpPr>
            <a:xfrm>
              <a:off x="2365061" y="1602057"/>
              <a:ext cx="1771420" cy="1648291"/>
              <a:chOff x="1695681" y="3733334"/>
              <a:chExt cx="2437141" cy="1722603"/>
            </a:xfrm>
          </p:grpSpPr>
          <p:cxnSp>
            <p:nvCxnSpPr>
              <p:cNvPr id="45" name="直接连接符 44"/>
              <p:cNvCxnSpPr/>
              <p:nvPr/>
            </p:nvCxnSpPr>
            <p:spPr>
              <a:xfrm flipH="1">
                <a:off x="1695681" y="4020435"/>
                <a:ext cx="2437141" cy="0"/>
              </a:xfrm>
              <a:prstGeom prst="line">
                <a:avLst/>
              </a:prstGeom>
              <a:ln>
                <a:solidFill>
                  <a:schemeClr val="bg2">
                    <a:lumMod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H="1">
                <a:off x="1695681" y="4307535"/>
                <a:ext cx="2437141" cy="0"/>
              </a:xfrm>
              <a:prstGeom prst="line">
                <a:avLst/>
              </a:prstGeom>
              <a:ln>
                <a:solidFill>
                  <a:schemeClr val="bg2">
                    <a:lumMod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flipH="1">
                <a:off x="1695681" y="4594636"/>
                <a:ext cx="2437141" cy="0"/>
              </a:xfrm>
              <a:prstGeom prst="line">
                <a:avLst/>
              </a:prstGeom>
              <a:ln>
                <a:solidFill>
                  <a:schemeClr val="bg2">
                    <a:lumMod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 flipH="1">
                <a:off x="1695681" y="4881736"/>
                <a:ext cx="2437141" cy="0"/>
              </a:xfrm>
              <a:prstGeom prst="line">
                <a:avLst/>
              </a:prstGeom>
              <a:ln>
                <a:solidFill>
                  <a:schemeClr val="bg2">
                    <a:lumMod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flipH="1">
                <a:off x="1695681" y="5168837"/>
                <a:ext cx="2437141" cy="0"/>
              </a:xfrm>
              <a:prstGeom prst="line">
                <a:avLst/>
              </a:prstGeom>
              <a:ln>
                <a:solidFill>
                  <a:schemeClr val="bg2">
                    <a:lumMod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H="1">
                <a:off x="1695681" y="5455937"/>
                <a:ext cx="2437141" cy="0"/>
              </a:xfrm>
              <a:prstGeom prst="line">
                <a:avLst/>
              </a:prstGeom>
              <a:ln>
                <a:solidFill>
                  <a:schemeClr val="bg2">
                    <a:lumMod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 flipH="1">
                <a:off x="1695681" y="3733334"/>
                <a:ext cx="2437141" cy="0"/>
              </a:xfrm>
              <a:prstGeom prst="line">
                <a:avLst/>
              </a:prstGeom>
              <a:ln>
                <a:solidFill>
                  <a:schemeClr val="bg2">
                    <a:lumMod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3" name="TextBox 62"/>
            <p:cNvSpPr txBox="1"/>
            <p:nvPr/>
          </p:nvSpPr>
          <p:spPr>
            <a:xfrm>
              <a:off x="2299971" y="1314664"/>
              <a:ext cx="1877437" cy="20024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对于每一个平面设计师</a:t>
              </a:r>
              <a:r>
                <a:rPr lang="zh-CN" altLang="en-US" sz="12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来</a:t>
              </a:r>
              <a:endParaRPr lang="en-US" altLang="zh-CN" sz="12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说，海报</a:t>
              </a:r>
              <a:r>
                <a:rPr lang="zh-CN" altLang="en-US" sz="1200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设计都是一个</a:t>
              </a:r>
              <a:r>
                <a:rPr lang="zh-CN" altLang="en-US" sz="12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挑</a:t>
              </a:r>
              <a:endParaRPr lang="en-US" altLang="zh-CN" sz="12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战</a:t>
              </a:r>
              <a:r>
                <a:rPr lang="zh-CN" altLang="en-US" sz="1200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。</a:t>
              </a:r>
              <a:r>
                <a:rPr lang="zh-CN" altLang="en-US" sz="12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作为</a:t>
              </a:r>
              <a:r>
                <a:rPr lang="zh-CN" altLang="en-US" sz="1200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在二维平面</a:t>
              </a:r>
              <a:r>
                <a:rPr lang="zh-CN" altLang="en-US" sz="12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空间</a:t>
              </a:r>
              <a:endParaRPr lang="en-US" altLang="zh-CN" sz="12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中</a:t>
              </a:r>
              <a:r>
                <a:rPr lang="zh-CN" altLang="en-US" sz="1200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的海报，它的用途数</a:t>
              </a:r>
              <a:r>
                <a:rPr lang="zh-CN" altLang="en-US" sz="12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不</a:t>
              </a:r>
              <a:endParaRPr lang="en-US" altLang="zh-CN" sz="12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胜</a:t>
              </a:r>
              <a:r>
                <a:rPr lang="zh-CN" altLang="en-US" sz="1200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数，其表现题材从</a:t>
              </a:r>
              <a:r>
                <a:rPr lang="zh-CN" altLang="en-US" sz="12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广告</a:t>
              </a:r>
              <a:endParaRPr lang="en-US" altLang="zh-CN" sz="12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、</a:t>
              </a:r>
              <a:r>
                <a:rPr lang="zh-CN" altLang="en-US" sz="1200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推广到公共服务公告</a:t>
              </a:r>
              <a:r>
                <a:rPr lang="zh-CN" altLang="en-US" sz="12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等</a:t>
              </a:r>
              <a:endParaRPr lang="en-US" altLang="zh-CN" sz="12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无所不包</a:t>
              </a:r>
              <a:r>
                <a:rPr lang="zh-CN" altLang="en-US" sz="1200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。</a:t>
              </a:r>
              <a:endParaRPr lang="en-US" altLang="zh-CN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0" y="0"/>
            <a:ext cx="1800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8404076" y="-600075"/>
            <a:ext cx="3909627" cy="6429375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326065" y="-406400"/>
            <a:ext cx="4446506" cy="5892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274537" y="-228600"/>
            <a:ext cx="5128312" cy="554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2444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2571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255997" y="1919070"/>
            <a:ext cx="1261884" cy="1305361"/>
            <a:chOff x="268697" y="1668669"/>
            <a:chExt cx="1261884" cy="1305361"/>
          </a:xfrm>
        </p:grpSpPr>
        <p:sp>
          <p:nvSpPr>
            <p:cNvPr id="50" name="TextBox 49"/>
            <p:cNvSpPr txBox="1"/>
            <p:nvPr/>
          </p:nvSpPr>
          <p:spPr>
            <a:xfrm>
              <a:off x="268697" y="245081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平面艺术设计</a:t>
              </a:r>
              <a:endParaRPr lang="en-US" altLang="zh-CN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作品一</a:t>
              </a:r>
              <a:endParaRPr lang="zh-CN" altLang="en-US" sz="1400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45512" y="1668669"/>
              <a:ext cx="88357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壹</a:t>
              </a:r>
              <a:endParaRPr lang="zh-CN" altLang="en-US" sz="5400" dirty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3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8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1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3" grpId="0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8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1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3" grpId="0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Picture 2" descr="F:\PPT素材\背景及图片\斜纹0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1918537" y="1602254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海报设计</a:t>
            </a:r>
            <a:endParaRPr lang="zh-CN" altLang="en-US" sz="36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01214" y="2688759"/>
            <a:ext cx="1441654" cy="203753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01214" y="442149"/>
            <a:ext cx="1441654" cy="203753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05320" y="417204"/>
            <a:ext cx="3048885" cy="430909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0"/>
            <a:ext cx="1800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8404076" y="-600075"/>
            <a:ext cx="3909627" cy="6429375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326065" y="-406400"/>
            <a:ext cx="4446506" cy="5892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274537" y="-228600"/>
            <a:ext cx="5128312" cy="554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2444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2571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255997" y="1919070"/>
            <a:ext cx="1261884" cy="1305361"/>
            <a:chOff x="268697" y="1668669"/>
            <a:chExt cx="1261884" cy="1305361"/>
          </a:xfrm>
        </p:grpSpPr>
        <p:sp>
          <p:nvSpPr>
            <p:cNvPr id="50" name="TextBox 49"/>
            <p:cNvSpPr txBox="1"/>
            <p:nvPr/>
          </p:nvSpPr>
          <p:spPr>
            <a:xfrm>
              <a:off x="268697" y="245081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平面艺术设计</a:t>
              </a:r>
              <a:endParaRPr lang="en-US" altLang="zh-CN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作品二</a:t>
              </a:r>
              <a:endParaRPr lang="zh-CN" altLang="en-US" sz="1400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45512" y="1668669"/>
              <a:ext cx="88357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壹</a:t>
              </a:r>
              <a:endParaRPr lang="zh-CN" altLang="en-US" sz="5400" dirty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8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1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8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1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Picture 2" descr="F:\PPT素材\背景及图片\斜纹0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2365426" y="1160632"/>
            <a:ext cx="23759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LOGO</a:t>
            </a:r>
            <a:r>
              <a:rPr lang="zh-CN" altLang="en-US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设计</a:t>
            </a:r>
            <a:endParaRPr lang="zh-CN" altLang="en-US" sz="36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pic>
        <p:nvPicPr>
          <p:cNvPr id="4100" name="Picture 4" descr="E:\一品威客设计\logo-柒\logo-柒（红底色）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8297" y="715088"/>
            <a:ext cx="3359830" cy="168016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一品威客设计\logo-柒\logo-柒（黑帆布底色）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756" y="1816778"/>
            <a:ext cx="3359830" cy="168016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E:\一品威客设计\logo-柒\logo-柒（黄帆布底色）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8297" y="2787488"/>
            <a:ext cx="3359830" cy="168016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0"/>
            <a:ext cx="1800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8404076" y="-600075"/>
            <a:ext cx="3909627" cy="6429375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326065" y="-406400"/>
            <a:ext cx="4446506" cy="5892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274537" y="-228600"/>
            <a:ext cx="5128312" cy="554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2444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2571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255997" y="1919070"/>
            <a:ext cx="1261884" cy="1305361"/>
            <a:chOff x="268697" y="1668669"/>
            <a:chExt cx="1261884" cy="1305361"/>
          </a:xfrm>
        </p:grpSpPr>
        <p:sp>
          <p:nvSpPr>
            <p:cNvPr id="50" name="TextBox 49"/>
            <p:cNvSpPr txBox="1"/>
            <p:nvPr/>
          </p:nvSpPr>
          <p:spPr>
            <a:xfrm>
              <a:off x="268697" y="245081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平面艺术设计</a:t>
              </a:r>
              <a:endParaRPr lang="en-US" altLang="zh-CN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作品三</a:t>
              </a:r>
              <a:endParaRPr lang="zh-CN" altLang="en-US" sz="1400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45512" y="1668669"/>
              <a:ext cx="88357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壹</a:t>
              </a:r>
              <a:endParaRPr lang="zh-CN" altLang="en-US" sz="5400" dirty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8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1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8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1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Picture 2" descr="F:\PPT素材\背景及图片\斜纹0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2098726" y="531982"/>
            <a:ext cx="11176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VI</a:t>
            </a:r>
            <a:endParaRPr lang="en-US" altLang="zh-CN" sz="3600" dirty="0" smtClean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  <a:p>
            <a:r>
              <a:rPr lang="zh-CN" altLang="en-US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设计</a:t>
            </a:r>
            <a:endParaRPr lang="zh-CN" altLang="en-US" sz="36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9959" y="635271"/>
            <a:ext cx="4229091" cy="391895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0"/>
            <a:ext cx="1800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8404076" y="-600075"/>
            <a:ext cx="3909627" cy="6429375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326065" y="-406400"/>
            <a:ext cx="4446506" cy="5892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274537" y="-228600"/>
            <a:ext cx="5128312" cy="554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2444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2571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255997" y="1919070"/>
            <a:ext cx="1261884" cy="1305361"/>
            <a:chOff x="268697" y="1668669"/>
            <a:chExt cx="1261884" cy="1305361"/>
          </a:xfrm>
        </p:grpSpPr>
        <p:sp>
          <p:nvSpPr>
            <p:cNvPr id="50" name="TextBox 49"/>
            <p:cNvSpPr txBox="1"/>
            <p:nvPr/>
          </p:nvSpPr>
          <p:spPr>
            <a:xfrm>
              <a:off x="268697" y="245081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平面艺术设计</a:t>
              </a:r>
              <a:endParaRPr lang="en-US" altLang="zh-CN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作品四</a:t>
              </a:r>
              <a:endParaRPr lang="zh-CN" altLang="en-US" sz="1400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45512" y="1668669"/>
              <a:ext cx="88357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壹</a:t>
              </a:r>
              <a:endParaRPr lang="zh-CN" altLang="en-US" sz="5400" dirty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Picture 2" descr="F:\PPT素材\背景及图片\斜纹0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1916112" y="2248585"/>
            <a:ext cx="2050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包装设计</a:t>
            </a:r>
            <a:endParaRPr lang="zh-CN" altLang="en-US" sz="36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22066" y="842133"/>
            <a:ext cx="3569566" cy="345923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0"/>
            <a:ext cx="1800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8404076" y="-600075"/>
            <a:ext cx="3909627" cy="6429375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326065" y="-406400"/>
            <a:ext cx="4446506" cy="5892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274537" y="-228600"/>
            <a:ext cx="5128312" cy="554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2444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257108" y="0"/>
            <a:ext cx="8138592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255997" y="1919070"/>
            <a:ext cx="1261884" cy="1305361"/>
            <a:chOff x="268697" y="1668669"/>
            <a:chExt cx="1261884" cy="1305361"/>
          </a:xfrm>
        </p:grpSpPr>
        <p:sp>
          <p:nvSpPr>
            <p:cNvPr id="50" name="TextBox 49"/>
            <p:cNvSpPr txBox="1"/>
            <p:nvPr/>
          </p:nvSpPr>
          <p:spPr>
            <a:xfrm>
              <a:off x="268697" y="245081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平面艺术设计</a:t>
              </a:r>
              <a:endParaRPr lang="en-US" altLang="zh-CN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  <a:p>
              <a:pPr algn="ctr"/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作品五</a:t>
              </a:r>
              <a:endParaRPr lang="zh-CN" altLang="en-US" sz="1400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45512" y="1668669"/>
              <a:ext cx="88357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壹</a:t>
              </a:r>
              <a:endParaRPr lang="zh-CN" altLang="en-US" sz="5400" dirty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35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70503 0 " pathEditMode="relative" rAng="0" ptsTypes="AA">
                                          <p:cBhvr>
                                            <p:cTn id="13" dur="1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2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 L -0.70903 0 " pathEditMode="relative" rAng="0" ptsTypes="AA">
                                          <p:cBhvr>
                                            <p:cTn id="17" dur="12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70642 0 " pathEditMode="relative" rAng="0" ptsTypes="AA">
                                          <p:cBhvr>
                                            <p:cTn id="21" dur="13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3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35" presetClass="path" presetSubtype="0" accel="50000" decel="50000" fill="hold" grpId="1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0 L -0.78334 0 " pathEditMode="relative" rAng="0" ptsTypes="AA">
                                          <p:cBhvr>
                                            <p:cTn id="4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</p:bldLst>
      </p:timing>
    </mc:Fallback>
  </mc:AlternateContent>
</p:sld>
</file>

<file path=ppt/tags/tag1.xml><?xml version="1.0" encoding="utf-8"?>
<p:tagLst xmlns:p="http://schemas.openxmlformats.org/presentationml/2006/main">
  <p:tag name="SELECTED" val="True"/>
</p:tagLst>
</file>

<file path=ppt/tags/tag10.xml><?xml version="1.0" encoding="utf-8"?>
<p:tagLst xmlns:p="http://schemas.openxmlformats.org/presentationml/2006/main">
  <p:tag name="SELECTED" val="True"/>
</p:tagLst>
</file>

<file path=ppt/tags/tag11.xml><?xml version="1.0" encoding="utf-8"?>
<p:tagLst xmlns:p="http://schemas.openxmlformats.org/presentationml/2006/main">
  <p:tag name="SELECTED" val="True"/>
</p:tagLst>
</file>

<file path=ppt/tags/tag12.xml><?xml version="1.0" encoding="utf-8"?>
<p:tagLst xmlns:p="http://schemas.openxmlformats.org/presentationml/2006/main">
  <p:tag name="SELECTED" val="True"/>
</p:tagLst>
</file>

<file path=ppt/tags/tag13.xml><?xml version="1.0" encoding="utf-8"?>
<p:tagLst xmlns:p="http://schemas.openxmlformats.org/presentationml/2006/main">
  <p:tag name="SELECTED" val="True"/>
</p:tagLst>
</file>

<file path=ppt/tags/tag14.xml><?xml version="1.0" encoding="utf-8"?>
<p:tagLst xmlns:p="http://schemas.openxmlformats.org/presentationml/2006/main">
  <p:tag name="SELECTED" val="True"/>
</p:tagLst>
</file>

<file path=ppt/tags/tag15.xml><?xml version="1.0" encoding="utf-8"?>
<p:tagLst xmlns:p="http://schemas.openxmlformats.org/presentationml/2006/main">
  <p:tag name="SELECTED" val="True"/>
</p:tagLst>
</file>

<file path=ppt/tags/tag16.xml><?xml version="1.0" encoding="utf-8"?>
<p:tagLst xmlns:p="http://schemas.openxmlformats.org/presentationml/2006/main">
  <p:tag name="SELECTED" val="True"/>
</p:tagLst>
</file>

<file path=ppt/tags/tag17.xml><?xml version="1.0" encoding="utf-8"?>
<p:tagLst xmlns:p="http://schemas.openxmlformats.org/presentationml/2006/main">
  <p:tag name="SELECTED" val="True"/>
</p:tagLst>
</file>

<file path=ppt/tags/tag18.xml><?xml version="1.0" encoding="utf-8"?>
<p:tagLst xmlns:p="http://schemas.openxmlformats.org/presentationml/2006/main">
  <p:tag name="SELECTED" val="True"/>
</p:tagLst>
</file>

<file path=ppt/tags/tag19.xml><?xml version="1.0" encoding="utf-8"?>
<p:tagLst xmlns:p="http://schemas.openxmlformats.org/presentationml/2006/main">
  <p:tag name="SELECTED" val="True"/>
</p:tagLst>
</file>

<file path=ppt/tags/tag2.xml><?xml version="1.0" encoding="utf-8"?>
<p:tagLst xmlns:p="http://schemas.openxmlformats.org/presentationml/2006/main">
  <p:tag name="SELECTED" val="True"/>
</p:tagLst>
</file>

<file path=ppt/tags/tag20.xml><?xml version="1.0" encoding="utf-8"?>
<p:tagLst xmlns:p="http://schemas.openxmlformats.org/presentationml/2006/main">
  <p:tag name="SELECTED" val="True"/>
</p:tagLst>
</file>

<file path=ppt/tags/tag21.xml><?xml version="1.0" encoding="utf-8"?>
<p:tagLst xmlns:p="http://schemas.openxmlformats.org/presentationml/2006/main">
  <p:tag name="SELECTED" val="True"/>
</p:tagLst>
</file>

<file path=ppt/tags/tag22.xml><?xml version="1.0" encoding="utf-8"?>
<p:tagLst xmlns:p="http://schemas.openxmlformats.org/presentationml/2006/main">
  <p:tag name="SELECTED" val="True"/>
</p:tagLst>
</file>

<file path=ppt/tags/tag23.xml><?xml version="1.0" encoding="utf-8"?>
<p:tagLst xmlns:p="http://schemas.openxmlformats.org/presentationml/2006/main">
  <p:tag name="SELECTED" val="True"/>
</p:tagLst>
</file>

<file path=ppt/tags/tag24.xml><?xml version="1.0" encoding="utf-8"?>
<p:tagLst xmlns:p="http://schemas.openxmlformats.org/presentationml/2006/main">
  <p:tag name="SELECTED" val="True"/>
</p:tagLst>
</file>

<file path=ppt/tags/tag25.xml><?xml version="1.0" encoding="utf-8"?>
<p:tagLst xmlns:p="http://schemas.openxmlformats.org/presentationml/2006/main">
  <p:tag name="SELECTED" val="True"/>
</p:tagLst>
</file>

<file path=ppt/tags/tag26.xml><?xml version="1.0" encoding="utf-8"?>
<p:tagLst xmlns:p="http://schemas.openxmlformats.org/presentationml/2006/main">
  <p:tag name="SELECTED" val="True"/>
</p:tagLst>
</file>

<file path=ppt/tags/tag27.xml><?xml version="1.0" encoding="utf-8"?>
<p:tagLst xmlns:p="http://schemas.openxmlformats.org/presentationml/2006/main">
  <p:tag name="SELECTED" val="True"/>
</p:tagLst>
</file>

<file path=ppt/tags/tag28.xml><?xml version="1.0" encoding="utf-8"?>
<p:tagLst xmlns:p="http://schemas.openxmlformats.org/presentationml/2006/main">
  <p:tag name="SELECTED" val="True"/>
</p:tagLst>
</file>

<file path=ppt/tags/tag3.xml><?xml version="1.0" encoding="utf-8"?>
<p:tagLst xmlns:p="http://schemas.openxmlformats.org/presentationml/2006/main">
  <p:tag name="SELECTED" val="True"/>
</p:tagLst>
</file>

<file path=ppt/tags/tag4.xml><?xml version="1.0" encoding="utf-8"?>
<p:tagLst xmlns:p="http://schemas.openxmlformats.org/presentationml/2006/main">
  <p:tag name="SELECTED" val="True"/>
</p:tagLst>
</file>

<file path=ppt/tags/tag5.xml><?xml version="1.0" encoding="utf-8"?>
<p:tagLst xmlns:p="http://schemas.openxmlformats.org/presentationml/2006/main">
  <p:tag name="SELECTED" val="True"/>
</p:tagLst>
</file>

<file path=ppt/tags/tag6.xml><?xml version="1.0" encoding="utf-8"?>
<p:tagLst xmlns:p="http://schemas.openxmlformats.org/presentationml/2006/main">
  <p:tag name="SELECTED" val="True"/>
</p:tagLst>
</file>

<file path=ppt/tags/tag7.xml><?xml version="1.0" encoding="utf-8"?>
<p:tagLst xmlns:p="http://schemas.openxmlformats.org/presentationml/2006/main">
  <p:tag name="SELECTED" val="True"/>
</p:tagLst>
</file>

<file path=ppt/tags/tag8.xml><?xml version="1.0" encoding="utf-8"?>
<p:tagLst xmlns:p="http://schemas.openxmlformats.org/presentationml/2006/main">
  <p:tag name="SELECTED" val="True"/>
</p:tagLst>
</file>

<file path=ppt/tags/tag9.xml><?xml version="1.0" encoding="utf-8"?>
<p:tagLst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756</Words>
  <Application>WPS 演示</Application>
  <PresentationFormat>全屏显示(16:9)</PresentationFormat>
  <Paragraphs>243</Paragraphs>
  <Slides>29</Slides>
  <Notes>29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3" baseType="lpstr">
      <vt:lpstr>Arial</vt:lpstr>
      <vt:lpstr>宋体</vt:lpstr>
      <vt:lpstr>Wingdings</vt:lpstr>
      <vt:lpstr>苏新诗古印宋简</vt:lpstr>
      <vt:lpstr>方正康体简体</vt:lpstr>
      <vt:lpstr>造字工房版黑（非商用）常规体</vt:lpstr>
      <vt:lpstr>方正兰亭细黑_GBK</vt:lpstr>
      <vt:lpstr>方正兰亭黑_GBK</vt:lpstr>
      <vt:lpstr>Watford DB</vt:lpstr>
      <vt:lpstr>造字工房劲黑（非商用）常规体</vt:lpstr>
      <vt:lpstr>Calibri</vt:lpstr>
      <vt:lpstr>微软雅黑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www.microsoft.com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PPT035</dc:title>
  <dc:creator>User</dc:creator>
  <cp:lastModifiedBy>admin</cp:lastModifiedBy>
  <cp:revision>33</cp:revision>
  <dcterms:created xsi:type="dcterms:W3CDTF">2015-01-25T04:05:00Z</dcterms:created>
  <dcterms:modified xsi:type="dcterms:W3CDTF">2017-05-13T02:19:22Z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