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91" r:id="rId2"/>
    <p:sldId id="290" r:id="rId3"/>
    <p:sldId id="258" r:id="rId4"/>
    <p:sldId id="28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9" r:id="rId33"/>
  </p:sldIdLst>
  <p:sldSz cx="11522075" cy="6480175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55C6"/>
    <a:srgbClr val="007E39"/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582" y="9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68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7499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920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15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16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56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2018/7/24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6.pn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.wdp"/><Relationship Id="rId5" Type="http://schemas.openxmlformats.org/officeDocument/2006/relationships/image" Target="../media/image38.jpeg"/><Relationship Id="rId4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421" y="3528119"/>
            <a:ext cx="7894979" cy="668722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年终总结暨新年计划工作总结</a:t>
            </a:r>
            <a:r>
              <a:rPr lang="en-US" altLang="zh-CN" sz="3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60437" y="4899763"/>
            <a:ext cx="4729927" cy="377979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83261" y="4896271"/>
            <a:ext cx="4491971" cy="379634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汇报人：博龙图    日期：</a:t>
            </a:r>
            <a:r>
              <a:rPr lang="en-US" altLang="zh-CN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2020.12.08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437" y="1295871"/>
            <a:ext cx="4066601" cy="1980080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wrap="none" lIns="86411" tIns="43205" rIns="86411" bIns="43205">
            <a:spAutoFit/>
          </a:bodyPr>
          <a:lstStyle/>
          <a:p>
            <a:r>
              <a:rPr lang="en-US" altLang="zh-CN" sz="12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endParaRPr lang="zh-CN" altLang="en-US" sz="12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企业文化PPT-1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00162" y="-1104030"/>
            <a:ext cx="576104" cy="576016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5400000">
            <a:off x="73052" y="203647"/>
            <a:ext cx="476286" cy="40830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spcCol="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0414" y="167258"/>
            <a:ext cx="1568215" cy="552549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11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1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6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6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11" grpId="0" animBg="1"/>
      <p:bldP spid="15" grpId="0"/>
      <p:bldP spid="12" grpId="0"/>
      <p:bldP spid="19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9" grpId="0" animBg="1"/>
      <p:bldP spid="30" grpId="0" animBg="1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  <a:solidFill>
            <a:srgbClr val="0070C0"/>
          </a:solidFill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  <a:solidFill>
            <a:srgbClr val="0070C0"/>
          </a:solidFill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  <a:solidFill>
            <a:srgbClr val="0070C0"/>
          </a:solidFill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  <a:solidFill>
            <a:srgbClr val="0070C0"/>
          </a:solidFill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70C0"/>
                </a:solidFill>
              </a:rPr>
              <a:t>工作完成情况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  <p:bldP spid="38" grpId="0" animBg="1"/>
      <p:bldP spid="39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rgbClr val="1C55C6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rgbClr val="1C55C6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rgbClr val="1C55C6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rgbClr val="1C55C6"/>
                </a:solidFill>
                <a:latin typeface="微软雅黑"/>
                <a:ea typeface="微软雅黑"/>
              </a:rPr>
              <a:t>04</a:t>
            </a: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1" name="矩形 3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  <p:bldP spid="31" grpId="0" animBg="1"/>
      <p:bldP spid="32" grpId="0" animBg="1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rgbClr val="0070C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13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3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41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5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7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84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rgbClr val="0070C0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2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  <p:bldP spid="38" grpId="0" animBg="1"/>
      <p:bldP spid="39" grpId="0" animBg="1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115" y="15329"/>
            <a:ext cx="11522075" cy="6480175"/>
          </a:xfrm>
          <a:prstGeom prst="rect">
            <a:avLst/>
          </a:prstGeom>
          <a:solidFill>
            <a:srgbClr val="0070C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C55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PROJECTS SHOW</a:t>
              </a:r>
            </a:p>
          </p:txBody>
        </p:sp>
      </p:grpSp>
      <p:sp>
        <p:nvSpPr>
          <p:cNvPr id="69" name="矩形 6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6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  <p:bldP spid="69" grpId="0" animBg="1"/>
      <p:bldP spid="70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0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 animBg="1"/>
      <p:bldP spid="41" grpId="0" animBg="1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  <p:bldP spid="36" grpId="0" animBg="1"/>
      <p:bldP spid="37" grpId="0" animBg="1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1345010" y="788520"/>
            <a:ext cx="1525774" cy="89252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15194" tIns="57597" rIns="115194" bIns="57597">
            <a:spAutoFit/>
          </a:bodyPr>
          <a:lstStyle/>
          <a:p>
            <a:pPr algn="ctr" defTabSz="1151856">
              <a:defRPr/>
            </a:pPr>
            <a:r>
              <a:rPr lang="zh-CN" altLang="en-US" sz="5000" b="1" kern="0" dirty="0">
                <a:solidFill>
                  <a:srgbClr val="0070C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 b="1" kern="0" dirty="0">
              <a:solidFill>
                <a:srgbClr val="0070C0"/>
              </a:solidFill>
            </a:endParaRPr>
          </a:p>
        </p:txBody>
      </p:sp>
      <p:sp>
        <p:nvSpPr>
          <p:cNvPr id="24" name="前言"/>
          <p:cNvSpPr>
            <a:spLocks noChangeArrowheads="1"/>
          </p:cNvSpPr>
          <p:nvPr/>
        </p:nvSpPr>
        <p:spPr bwMode="auto">
          <a:xfrm>
            <a:off x="2785018" y="1133528"/>
            <a:ext cx="2058371" cy="5430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15194" tIns="57597" rIns="115194" bIns="57597">
            <a:spAutoFit/>
          </a:bodyPr>
          <a:lstStyle/>
          <a:p>
            <a:pPr algn="ctr"/>
            <a:r>
              <a:rPr lang="en-US" altLang="zh-CN" sz="2700" dirty="0">
                <a:solidFill>
                  <a:srgbClr val="00B0F0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Introduction</a:t>
            </a:r>
            <a:endParaRPr lang="zh-CN" altLang="en-US" sz="2700" dirty="0">
              <a:solidFill>
                <a:srgbClr val="00B0F0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  <p:sp>
        <p:nvSpPr>
          <p:cNvPr id="27" name="矩形 5"/>
          <p:cNvSpPr>
            <a:spLocks noChangeArrowheads="1"/>
          </p:cNvSpPr>
          <p:nvPr/>
        </p:nvSpPr>
        <p:spPr bwMode="auto">
          <a:xfrm>
            <a:off x="1348745" y="1708044"/>
            <a:ext cx="8824588" cy="3481594"/>
          </a:xfrm>
          <a:prstGeom prst="rect">
            <a:avLst/>
          </a:prstGeom>
          <a:noFill/>
          <a:ln w="19050">
            <a:solidFill>
              <a:srgbClr val="0070C0"/>
            </a:solidFill>
            <a:bevel/>
            <a:headEnd/>
            <a:tailEnd/>
          </a:ln>
        </p:spPr>
        <p:txBody>
          <a:bodyPr lIns="86400" tIns="43201" rIns="86400" bIns="43201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1633013" y="2000759"/>
            <a:ext cx="8076639" cy="28833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20" tIns="45711" rIns="91420" bIns="4571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年的工作又接近尾声。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新起点、新希望。站在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1045" y="5017517"/>
            <a:ext cx="1443982" cy="102398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481626" y="4953195"/>
            <a:ext cx="1567339" cy="99283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02" y="2741069"/>
            <a:ext cx="2799869" cy="37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019" y="2705067"/>
            <a:ext cx="2889897" cy="379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36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 bldLvl="0" animBg="1" autoUpdateAnimBg="0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animBg="1"/>
      <p:bldP spid="35" grpId="0" animBg="1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0070C0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41" name="矩形 4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 animBg="1"/>
      <p:bldP spid="42" grpId="0" animBg="1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rgbClr val="0070C0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rgbClr val="0070C0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rgbClr val="0070C0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rgbClr val="0070C0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32" name="矩形 3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32" grpId="0" animBg="1"/>
      <p:bldP spid="41" grpId="0" animBg="1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rgbClr val="0070C0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rgbClr val="0070C0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rgbClr val="0070C0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rgbClr val="0070C0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rgbClr val="0070C0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A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B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F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D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E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rgbClr val="1C55C6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59" name="矩形 5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  <p:bldP spid="59" grpId="0" animBg="1"/>
      <p:bldP spid="60" grpId="0" animBg="1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此处添加详细文本描述，建议与标题相关并符合整体语言风格语言描述尽量简活生活。此处添加详细文本描述，建议与标题相关并符合整体语言风格，语言描述尽量简活生活。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此处添加详细文本描述，建议与标题相关并符合整体语言风格语言描述尽量简活生活。此处添加详细文本描述，建议与标题相关并符合整体语言风格，语言描述尽量简活生活。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此处添加详细文本描述，建议与标题相关并符合整体语言风格语言描述尽量简活生活。此处添加详细文本描述，建议与标题相关并符合整体语言风格，语言描述尽量简活生活。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grpSp>
        <p:nvGrpSpPr>
          <p:cNvPr id="26" name="组合 25"/>
          <p:cNvGrpSpPr/>
          <p:nvPr/>
        </p:nvGrpSpPr>
        <p:grpSpPr>
          <a:xfrm>
            <a:off x="1951026" y="3322562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7" name="椭圆 26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pic>
          <p:nvPicPr>
            <p:cNvPr id="28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组合 28"/>
          <p:cNvGrpSpPr/>
          <p:nvPr/>
        </p:nvGrpSpPr>
        <p:grpSpPr>
          <a:xfrm>
            <a:off x="1944613" y="4906738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30" name="椭圆 29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pic>
          <p:nvPicPr>
            <p:cNvPr id="31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sp>
        <p:nvSpPr>
          <p:cNvPr id="23" name="矩形 2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28" name="矩形 2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28" grpId="0" animBg="1"/>
      <p:bldP spid="29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  <a:solidFill>
            <a:srgbClr val="0070C0"/>
          </a:solidFill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5" grpId="0" animBg="1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rgbClr val="1C55C6">
              <a:alpha val="82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rgbClr val="0070C0">
              <a:alpha val="47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rgbClr val="0070C0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1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2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1C55C6"/>
                </a:solidFill>
                <a:latin typeface="微软雅黑"/>
                <a:ea typeface="微软雅黑"/>
              </a:rPr>
              <a:t>3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58" name="矩形 5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  <p:bldP spid="58" grpId="0" animBg="1"/>
      <p:bldP spid="59" grpId="0" animBg="1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</a:t>
            </a:r>
            <a:endParaRPr lang="en-US" altLang="zh-CN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</a:t>
            </a:r>
            <a:endParaRPr lang="en-US" altLang="zh-CN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</a:t>
            </a:r>
            <a:endParaRPr lang="en-US" altLang="zh-CN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  <a:solidFill>
            <a:srgbClr val="0070C0"/>
          </a:solidFill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  <a:grpFill/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  <a:solidFill>
            <a:srgbClr val="0070C0"/>
          </a:solidFill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  <a:grpFill/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  <a:solidFill>
            <a:srgbClr val="0070C0"/>
          </a:solidFill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  <a:grpFill/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  <a:solidFill>
            <a:srgbClr val="0070C0"/>
          </a:solidFill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  <a:grpFill/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  <p:bldP spid="25" grpId="0" animBg="1"/>
      <p:bldP spid="26" grpId="0" animBg="1"/>
    </p:bld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me Will Te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49070" y="-1009152"/>
            <a:ext cx="576179" cy="5758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17284" y="2808039"/>
            <a:ext cx="7075874" cy="1039659"/>
          </a:xfrm>
          <a:prstGeom prst="rect">
            <a:avLst/>
          </a:prstGeom>
          <a:noFill/>
        </p:spPr>
        <p:txBody>
          <a:bodyPr wrap="none" lIns="115202" tIns="57602" rIns="115202" bIns="57602" rtlCol="0">
            <a:spAutoFit/>
          </a:bodyPr>
          <a:lstStyle/>
          <a:p>
            <a:r>
              <a:rPr lang="zh-CN" altLang="en-US" sz="60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演讲完毕   谢谢聆听</a:t>
            </a:r>
          </a:p>
        </p:txBody>
      </p:sp>
    </p:spTree>
    <p:extLst>
      <p:ext uri="{BB962C8B-B14F-4D97-AF65-F5344CB8AC3E}">
        <p14:creationId xmlns:p14="http://schemas.microsoft.com/office/powerpoint/2010/main" val="62552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" y="0"/>
            <a:ext cx="1151007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4792" y="0"/>
            <a:ext cx="712128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-1" y="427731"/>
            <a:ext cx="3855602" cy="453606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8403" y="382370"/>
            <a:ext cx="3111061" cy="544327"/>
          </a:xfrm>
          <a:prstGeom prst="rect">
            <a:avLst/>
          </a:prstGeom>
        </p:spPr>
        <p:txBody>
          <a:bodyPr lIns="115214" tIns="57607" rIns="115214" bIns="57607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4062" y="4932183"/>
            <a:ext cx="3628100" cy="1250504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pPr algn="r"/>
            <a:r>
              <a:rPr lang="zh-CN" altLang="en-US" sz="7600" b="1" dirty="0">
                <a:solidFill>
                  <a:srgbClr val="0070C0"/>
                </a:solidFill>
                <a:latin typeface="+mj-ea"/>
                <a:ea typeface="+mj-ea"/>
              </a:rPr>
              <a:t>团队</a:t>
            </a:r>
            <a:endParaRPr lang="en-US" sz="83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156" y="4070331"/>
            <a:ext cx="3628100" cy="1134176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r>
              <a:rPr lang="zh-CN" altLang="en-US" sz="6800" b="1" dirty="0">
                <a:solidFill>
                  <a:srgbClr val="0070C0"/>
                </a:solidFill>
                <a:latin typeface="+mj-ea"/>
                <a:ea typeface="+mj-ea"/>
              </a:rPr>
              <a:t>我们的</a:t>
            </a:r>
            <a:endParaRPr lang="en-US" sz="6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5743319" y="5448548"/>
            <a:ext cx="3804426" cy="43620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86388" tIns="43194" rIns="86388" bIns="43194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“此处添加详细文本描述，建议与标题相关并符合整体语言风格，语言描述尽量简洁生动。</a:t>
            </a:r>
          </a:p>
        </p:txBody>
      </p:sp>
      <p:sp>
        <p:nvSpPr>
          <p:cNvPr id="9" name="Flowchart: Data 26"/>
          <p:cNvSpPr/>
          <p:nvPr/>
        </p:nvSpPr>
        <p:spPr>
          <a:xfrm>
            <a:off x="8550415" y="3075312"/>
            <a:ext cx="1729098" cy="1412819"/>
          </a:xfrm>
          <a:prstGeom prst="flowChartInputOutput">
            <a:avLst/>
          </a:prstGeom>
          <a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0" name="Flowchart: Data 27"/>
          <p:cNvSpPr/>
          <p:nvPr/>
        </p:nvSpPr>
        <p:spPr>
          <a:xfrm>
            <a:off x="5871761" y="2368903"/>
            <a:ext cx="1729098" cy="1412819"/>
          </a:xfrm>
          <a:prstGeom prst="flowChartInputOutput">
            <a:avLst/>
          </a:prstGeom>
          <a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1" name="Flowchart: Data 29"/>
          <p:cNvSpPr/>
          <p:nvPr/>
        </p:nvSpPr>
        <p:spPr>
          <a:xfrm>
            <a:off x="6226974" y="926698"/>
            <a:ext cx="1729098" cy="1412819"/>
          </a:xfrm>
          <a:prstGeom prst="flowChartInputOutput">
            <a:avLst/>
          </a:prstGeom>
          <a:blipFill>
            <a:blip r:embed="rId8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2" name="Flowchart: Data 30"/>
          <p:cNvSpPr/>
          <p:nvPr/>
        </p:nvSpPr>
        <p:spPr>
          <a:xfrm>
            <a:off x="5529273" y="3823668"/>
            <a:ext cx="1729098" cy="1412819"/>
          </a:xfrm>
          <a:prstGeom prst="flowChartInputOutput">
            <a:avLst/>
          </a:prstGeom>
          <a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Flowchart: Data 31"/>
          <p:cNvSpPr/>
          <p:nvPr/>
        </p:nvSpPr>
        <p:spPr>
          <a:xfrm>
            <a:off x="7645532" y="926698"/>
            <a:ext cx="1729098" cy="1412819"/>
          </a:xfrm>
          <a:prstGeom prst="flowChartInputOutput">
            <a:avLst/>
          </a:prstGeom>
          <a:blipFill>
            <a:blip r:embed="rId10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4" name="Flowchart: Data 32"/>
          <p:cNvSpPr/>
          <p:nvPr/>
        </p:nvSpPr>
        <p:spPr>
          <a:xfrm>
            <a:off x="7300467" y="2368903"/>
            <a:ext cx="1729098" cy="1412819"/>
          </a:xfrm>
          <a:prstGeom prst="flowChartInputOutput">
            <a:avLst/>
          </a:prstGeom>
          <a:blipFill>
            <a:blip r:embed="rId11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5" name="Flowchart: Data 33"/>
          <p:cNvSpPr/>
          <p:nvPr/>
        </p:nvSpPr>
        <p:spPr>
          <a:xfrm>
            <a:off x="4443056" y="2368903"/>
            <a:ext cx="1729098" cy="1412819"/>
          </a:xfrm>
          <a:prstGeom prst="flowChartInputOutput">
            <a:avLst/>
          </a:prstGeom>
          <a:blipFill>
            <a:blip r:embed="rId1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6" name="Flowchart: Data 34"/>
          <p:cNvSpPr/>
          <p:nvPr/>
        </p:nvSpPr>
        <p:spPr>
          <a:xfrm>
            <a:off x="1610989" y="1238613"/>
            <a:ext cx="3407843" cy="2784495"/>
          </a:xfrm>
          <a:prstGeom prst="flowChartInputOutput">
            <a:avLst/>
          </a:prstGeom>
          <a:blipFill>
            <a:blip r:embed="rId1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37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</a:rPr>
              <a:t>工作完成情况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70C0"/>
                </a:solidFill>
              </a:rPr>
              <a:t>明年工作计划</a:t>
            </a:r>
            <a:endParaRPr lang="en-US" altLang="zh-CN" b="1" kern="3000" spc="30" dirty="0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  <p:sp>
        <p:nvSpPr>
          <p:cNvPr id="42" name="矩形 4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42" grpId="0" animBg="1"/>
      <p:bldP spid="43" grpId="0" animBg="1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>
                <a:solidFill>
                  <a:srgbClr val="FFFFFF"/>
                </a:solidFill>
              </a:rPr>
              <a:t>年度工作概述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8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 animBg="1"/>
      <p:bldP spid="58" grpId="0" animBg="1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  <a:solidFill>
            <a:srgbClr val="0070C0"/>
          </a:solidFill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  <a:solidFill>
            <a:srgbClr val="0070C0"/>
          </a:solidFill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  <a:grpFill/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grp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  <a:solidFill>
            <a:srgbClr val="0070C0"/>
          </a:solidFill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  <a:solidFill>
            <a:srgbClr val="0070C0"/>
          </a:solidFill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>
                <a:solidFill>
                  <a:srgbClr val="0070C0"/>
                </a:solidFill>
                <a:latin typeface="微软雅黑"/>
                <a:ea typeface="微软雅黑"/>
              </a:rPr>
              <a:t> 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>
                <a:solidFill>
                  <a:srgbClr val="0070C0"/>
                </a:solidFill>
                <a:latin typeface="微软雅黑"/>
                <a:ea typeface="微软雅黑"/>
              </a:rPr>
              <a:t> 04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>
                <a:solidFill>
                  <a:srgbClr val="0070C0"/>
                </a:solidFill>
                <a:latin typeface="微软雅黑"/>
                <a:ea typeface="微软雅黑"/>
              </a:rPr>
              <a:t> 01</a:t>
            </a: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>
                <a:solidFill>
                  <a:srgbClr val="0070C0"/>
                </a:solidFill>
                <a:latin typeface="微软雅黑"/>
                <a:ea typeface="微软雅黑"/>
              </a:rPr>
              <a:t> 02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  <p:bldP spid="45" grpId="0" animBg="1"/>
      <p:bldP spid="46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3206</Words>
  <Application>Microsoft Office PowerPoint</Application>
  <PresentationFormat>自定义</PresentationFormat>
  <Paragraphs>355</Paragraphs>
  <Slides>32</Slides>
  <Notes>32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Bebas Neue</vt:lpstr>
      <vt:lpstr>Gill Sans</vt:lpstr>
      <vt:lpstr>Helvetica Light</vt:lpstr>
      <vt:lpstr>Kontrapunkt Bob Bold</vt:lpstr>
      <vt:lpstr>Lato Light</vt:lpstr>
      <vt:lpstr>Lato Regular</vt:lpstr>
      <vt:lpstr>Open Sans</vt:lpstr>
      <vt:lpstr>Open Sans Condensed Light</vt:lpstr>
      <vt:lpstr>Open Sans Light</vt:lpstr>
      <vt:lpstr>方正兰亭黑_GBK</vt:lpstr>
      <vt:lpstr>方正兰亭纤黑简体</vt:lpstr>
      <vt:lpstr>宋体</vt:lpstr>
      <vt:lpstr>Arial</vt:lpstr>
      <vt:lpstr>Calibri</vt:lpstr>
      <vt:lpstr>Franklin Gothic Demi</vt:lpstr>
      <vt:lpstr>Impact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46</cp:revision>
  <dcterms:created xsi:type="dcterms:W3CDTF">2015-03-06T06:10:47Z</dcterms:created>
  <dcterms:modified xsi:type="dcterms:W3CDTF">2018-07-24T07:37:07Z</dcterms:modified>
</cp:coreProperties>
</file>