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27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3FADF-1A46-480A-AA43-0E95BD5122B0}" type="datetimeFigureOut">
              <a:rPr lang="zh-CN" altLang="en-US" smtClean="0"/>
              <a:t>2017-12-10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4045C-C19C-45BB-B5DB-AD9A6F7ADB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0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381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823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021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987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438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810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294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989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7534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0672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690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342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624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83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182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954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602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291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064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576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587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99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0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2224" y="354477"/>
            <a:ext cx="965821" cy="8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0" y="1124745"/>
            <a:ext cx="7728181" cy="9601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marL="0" marR="0" lvl="0" indent="0" algn="ctr" defTabSz="1218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918196" y="220664"/>
            <a:ext cx="3136419" cy="1107990"/>
          </a:xfrm>
          <a:prstGeom prst="rect">
            <a:avLst/>
          </a:prstGeom>
          <a:noFill/>
          <a:ln>
            <a:noFill/>
          </a:ln>
        </p:spPr>
        <p:txBody>
          <a:bodyPr wrap="square" lIns="121915" tIns="60957" rIns="121915" bIns="60957" rtlCol="0">
            <a:spAutoFit/>
          </a:bodyPr>
          <a:lstStyle/>
          <a:p>
            <a:pPr marL="0" marR="0" lvl="0" indent="0" algn="ctr" defTabSz="1218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坚定维护核心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L="0" marR="0" lvl="0" indent="0" algn="ctr" defTabSz="1218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坚决听党指挥</a:t>
            </a:r>
          </a:p>
        </p:txBody>
      </p:sp>
    </p:spTree>
    <p:extLst>
      <p:ext uri="{BB962C8B-B14F-4D97-AF65-F5344CB8AC3E}">
        <p14:creationId xmlns:p14="http://schemas.microsoft.com/office/powerpoint/2010/main" val="21701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  <p15:guide id="3" orient="horz" pos="575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33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8F273D2C-B957-49A9-B66E-88DFFFD86450}"/>
              </a:ext>
            </a:extLst>
          </p:cNvPr>
          <p:cNvSpPr txBox="1"/>
          <p:nvPr userDrawn="1"/>
        </p:nvSpPr>
        <p:spPr>
          <a:xfrm>
            <a:off x="4318000" y="2971801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8" name="图片 7" descr="图片包含 墙壁&#10;&#10;已生成极高可信度的说明">
            <a:extLst>
              <a:ext uri="{FF2B5EF4-FFF2-40B4-BE49-F238E27FC236}">
                <a16:creationId xmlns:a16="http://schemas.microsoft.com/office/drawing/2014/main" id="{58231ABA-F5F4-4590-ABDE-98AFD946F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9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ctr" defTabSz="1218323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8323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8323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832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8323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8323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832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832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832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832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8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2.xml"/><Relationship Id="rId1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audio" Target="../media/media1.mp3"/><Relationship Id="rId17" Type="http://schemas.openxmlformats.org/officeDocument/2006/relationships/image" Target="../media/image5.png"/><Relationship Id="rId2" Type="http://schemas.openxmlformats.org/officeDocument/2006/relationships/tags" Target="../tags/tag3.xml"/><Relationship Id="rId16" Type="http://schemas.openxmlformats.org/officeDocument/2006/relationships/image" Target="../media/image4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microsoft.com/office/2007/relationships/media" Target="../media/media1.mp3"/><Relationship Id="rId5" Type="http://schemas.openxmlformats.org/officeDocument/2006/relationships/tags" Target="../tags/tag6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1.xml"/><Relationship Id="rId19" Type="http://schemas.openxmlformats.org/officeDocument/2006/relationships/image" Target="../media/image7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5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1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_矩形 2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3909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defTabSz="1218323">
              <a:lnSpc>
                <a:spcPct val="120000"/>
              </a:lnSpc>
            </a:pPr>
            <a:endParaRPr lang="zh-CN" altLang="en-US" sz="1867" b="1" dirty="0">
              <a:solidFill>
                <a:srgbClr val="FFFFFF">
                  <a:lumMod val="9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PA_文本框 22"/>
          <p:cNvSpPr txBox="1"/>
          <p:nvPr>
            <p:custDataLst>
              <p:tags r:id="rId3"/>
            </p:custDataLst>
          </p:nvPr>
        </p:nvSpPr>
        <p:spPr>
          <a:xfrm>
            <a:off x="672994" y="5716782"/>
            <a:ext cx="7104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323"/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Impact"/>
                <a:ea typeface="微软雅黑"/>
              </a:rPr>
              <a:t>船重千钧，掌舵一人，中央军委政治工作部</a:t>
            </a:r>
          </a:p>
        </p:txBody>
      </p:sp>
      <p:sp>
        <p:nvSpPr>
          <p:cNvPr id="25" name="PA_文本框 24"/>
          <p:cNvSpPr txBox="1"/>
          <p:nvPr>
            <p:custDataLst>
              <p:tags r:id="rId4"/>
            </p:custDataLst>
          </p:nvPr>
        </p:nvSpPr>
        <p:spPr>
          <a:xfrm>
            <a:off x="3985361" y="2401975"/>
            <a:ext cx="75848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323"/>
            <a:r>
              <a:rPr lang="zh-CN" altLang="en-US" sz="6400" b="1" dirty="0">
                <a:solidFill>
                  <a:srgbClr val="FFC000"/>
                </a:solidFill>
                <a:latin typeface="Impact"/>
                <a:ea typeface="微软雅黑"/>
              </a:rPr>
              <a:t>维护核心  听党指挥</a:t>
            </a:r>
          </a:p>
        </p:txBody>
      </p:sp>
      <p:pic>
        <p:nvPicPr>
          <p:cNvPr id="28" name="PA_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23" y="495143"/>
            <a:ext cx="3316539" cy="2885731"/>
          </a:xfrm>
          <a:prstGeom prst="rect">
            <a:avLst/>
          </a:prstGeom>
        </p:spPr>
      </p:pic>
      <p:grpSp>
        <p:nvGrpSpPr>
          <p:cNvPr id="33" name="PA_组合 32"/>
          <p:cNvGrpSpPr/>
          <p:nvPr>
            <p:custDataLst>
              <p:tags r:id="rId6"/>
            </p:custDataLst>
          </p:nvPr>
        </p:nvGrpSpPr>
        <p:grpSpPr>
          <a:xfrm>
            <a:off x="4173211" y="1604798"/>
            <a:ext cx="7392823" cy="1044946"/>
            <a:chOff x="3059831" y="933694"/>
            <a:chExt cx="5544617" cy="783709"/>
          </a:xfrm>
        </p:grpSpPr>
        <p:sp>
          <p:nvSpPr>
            <p:cNvPr id="35" name="TextBox 34"/>
            <p:cNvSpPr txBox="1"/>
            <p:nvPr/>
          </p:nvSpPr>
          <p:spPr>
            <a:xfrm>
              <a:off x="4067944" y="1217314"/>
              <a:ext cx="4536504" cy="500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8323"/>
              <a:r>
                <a:rPr lang="en-US" altLang="zh-CN" sz="3733" b="1" dirty="0">
                  <a:solidFill>
                    <a:srgbClr val="FFC000"/>
                  </a:solidFill>
                  <a:latin typeface="微软雅黑"/>
                  <a:ea typeface="微软雅黑"/>
                </a:rPr>
                <a:t>TOTAL CHINESE DREAM</a:t>
              </a:r>
              <a:endParaRPr lang="zh-CN" altLang="en-US" sz="3733" b="1" dirty="0">
                <a:solidFill>
                  <a:srgbClr val="FFC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059831" y="933694"/>
              <a:ext cx="5544617" cy="37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8323"/>
              <a:r>
                <a:rPr lang="zh-CN" altLang="en-US" sz="2667" b="1" dirty="0">
                  <a:solidFill>
                    <a:srgbClr val="FFC000"/>
                  </a:solidFill>
                  <a:latin typeface="Calibri" panose="020F0502020204030204" pitchFamily="34" charset="0"/>
                  <a:ea typeface="微软雅黑"/>
                </a:rPr>
                <a:t>构建社会主义和谐社会，共圆中国梦</a:t>
              </a:r>
            </a:p>
          </p:txBody>
        </p:sp>
      </p:grpSp>
      <p:sp>
        <p:nvSpPr>
          <p:cNvPr id="16" name="PA_矩形 15"/>
          <p:cNvSpPr/>
          <p:nvPr>
            <p:custDataLst>
              <p:tags r:id="rId7"/>
            </p:custDataLst>
          </p:nvPr>
        </p:nvSpPr>
        <p:spPr>
          <a:xfrm>
            <a:off x="-6819" y="4327411"/>
            <a:ext cx="9463192" cy="1372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323">
              <a:lnSpc>
                <a:spcPct val="120000"/>
              </a:lnSpc>
            </a:pPr>
            <a:r>
              <a:rPr lang="zh-CN" altLang="en-US" sz="3467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坚定维护习近平总书记作为党中央的核心</a:t>
            </a:r>
            <a:endParaRPr lang="en-US" altLang="zh-CN" sz="3467" b="1" dirty="0">
              <a:solidFill>
                <a:srgbClr val="9B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8323">
              <a:lnSpc>
                <a:spcPct val="120000"/>
              </a:lnSpc>
            </a:pPr>
            <a:r>
              <a:rPr lang="zh-CN" altLang="en-US" sz="3467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全党的核心是维护党中央权威的集中体现</a:t>
            </a:r>
            <a:endParaRPr lang="zh-CN" altLang="en-US" sz="3067" b="1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A_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0145" y="4194050"/>
            <a:ext cx="3215427" cy="257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A_文本框 1"/>
          <p:cNvSpPr txBox="1"/>
          <p:nvPr>
            <p:custDataLst>
              <p:tags r:id="rId9"/>
            </p:custDataLst>
          </p:nvPr>
        </p:nvSpPr>
        <p:spPr>
          <a:xfrm>
            <a:off x="47212" y="6324619"/>
            <a:ext cx="3930884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323"/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汇报人：涂豆思   时间：</a:t>
            </a:r>
            <a:r>
              <a:rPr lang="en-US" altLang="zh-CN" sz="1733" b="1" dirty="0">
                <a:solidFill>
                  <a:srgbClr val="000000"/>
                </a:solidFill>
                <a:latin typeface="微软雅黑"/>
                <a:ea typeface="微软雅黑"/>
              </a:rPr>
              <a:t>201X</a:t>
            </a:r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年</a:t>
            </a:r>
            <a:r>
              <a:rPr lang="en-US" altLang="zh-CN" sz="1733" b="1" dirty="0">
                <a:solidFill>
                  <a:srgbClr val="000000"/>
                </a:solidFill>
                <a:latin typeface="微软雅黑"/>
                <a:ea typeface="微软雅黑"/>
              </a:rPr>
              <a:t>XX</a:t>
            </a:r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月</a:t>
            </a:r>
          </a:p>
        </p:txBody>
      </p:sp>
      <p:pic>
        <p:nvPicPr>
          <p:cNvPr id="19" name="PA_图片 18">
            <a:extLst>
              <a:ext uri="{FF2B5EF4-FFF2-40B4-BE49-F238E27FC236}">
                <a16:creationId xmlns:a16="http://schemas.microsoft.com/office/drawing/2014/main" id="{F239CF38-73A5-4F0F-B0FF-0B039548B7C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860" y="589922"/>
            <a:ext cx="1057329" cy="924185"/>
          </a:xfrm>
          <a:prstGeom prst="rect">
            <a:avLst/>
          </a:prstGeom>
        </p:spPr>
      </p:pic>
      <p:pic>
        <p:nvPicPr>
          <p:cNvPr id="20" name="PA_StrengthOfAThousand Men(1)">
            <a:hlinkClick r:id="" action="ppaction://media"/>
            <a:extLst>
              <a:ext uri="{FF2B5EF4-FFF2-40B4-BE49-F238E27FC236}">
                <a16:creationId xmlns:a16="http://schemas.microsoft.com/office/drawing/2014/main" id="{B9D8A384-C99D-48A1-AB31-3946D2CE6042}"/>
              </a:ext>
            </a:extLst>
          </p:cNvPr>
          <p:cNvPicPr>
            <a:picLocks noChangeAspect="1"/>
          </p:cNvPicPr>
          <p:nvPr>
            <a:audioFile r:link="rId12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616419" y="669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961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3" grpId="0"/>
      <p:bldP spid="16" grpId="0"/>
    </p:bldLst>
  </p:timing>
  <p:extLst mod="1">
    <p:ext uri="{E180D4A7-C9FB-4DFB-919C-405C955672EB}">
      <p14:showEvtLst xmlns:p14="http://schemas.microsoft.com/office/powerpoint/2010/main">
        <p14:playEvt time="1016" objId="1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坚定维护核心是最紧要的政治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文本框 57">
            <a:extLst>
              <a:ext uri="{FF2B5EF4-FFF2-40B4-BE49-F238E27FC236}">
                <a16:creationId xmlns:a16="http://schemas.microsoft.com/office/drawing/2014/main" id="{C22BC1E1-4CC3-443B-A4E6-AD4CC31899A7}"/>
              </a:ext>
            </a:extLst>
          </p:cNvPr>
          <p:cNvSpPr txBox="1"/>
          <p:nvPr/>
        </p:nvSpPr>
        <p:spPr>
          <a:xfrm>
            <a:off x="3275063" y="4498097"/>
            <a:ext cx="1200151" cy="1384995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sz="2800" b="1" dirty="0">
                <a:solidFill>
                  <a:prstClr val="white"/>
                </a:solidFill>
                <a:latin typeface="微软雅黑"/>
                <a:ea typeface="微软雅黑"/>
              </a:rPr>
              <a:t>克服问题积弊</a:t>
            </a:r>
          </a:p>
        </p:txBody>
      </p:sp>
      <p:sp>
        <p:nvSpPr>
          <p:cNvPr id="5" name="文本框 1">
            <a:extLst>
              <a:ext uri="{FF2B5EF4-FFF2-40B4-BE49-F238E27FC236}">
                <a16:creationId xmlns:a16="http://schemas.microsoft.com/office/drawing/2014/main" id="{79CF5EEF-2DE4-4F26-B443-258751BAC1D3}"/>
              </a:ext>
            </a:extLst>
          </p:cNvPr>
          <p:cNvSpPr txBox="1"/>
          <p:nvPr/>
        </p:nvSpPr>
        <p:spPr>
          <a:xfrm>
            <a:off x="911424" y="1656569"/>
            <a:ext cx="1056798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坚定维护习近平总书记作为党中央的核心、全党的核心是实现强军目标、建设世界一流军队的根本保证</a:t>
            </a:r>
            <a:endParaRPr lang="zh-CN" altLang="en-US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E2A20E-1515-42FC-B25F-9F4FE748A6F8}"/>
              </a:ext>
            </a:extLst>
          </p:cNvPr>
          <p:cNvSpPr txBox="1"/>
          <p:nvPr/>
        </p:nvSpPr>
        <p:spPr>
          <a:xfrm>
            <a:off x="3253061" y="2283088"/>
            <a:ext cx="1200151" cy="144655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sz="4400" b="1" dirty="0">
                <a:solidFill>
                  <a:prstClr val="white"/>
                </a:solidFill>
                <a:latin typeface="微软雅黑"/>
                <a:ea typeface="微软雅黑"/>
              </a:rPr>
              <a:t>坚持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ED66D9-BFD7-4A37-973B-1CD26B1C9A0B}"/>
              </a:ext>
            </a:extLst>
          </p:cNvPr>
          <p:cNvGrpSpPr/>
          <p:nvPr/>
        </p:nvGrpSpPr>
        <p:grpSpPr>
          <a:xfrm>
            <a:off x="5176366" y="2539619"/>
            <a:ext cx="5293065" cy="938243"/>
            <a:chOff x="3292135" y="2362010"/>
            <a:chExt cx="5293065" cy="938322"/>
          </a:xfrm>
        </p:grpSpPr>
        <p:sp>
          <p:nvSpPr>
            <p:cNvPr id="8" name="文本框 56">
              <a:extLst>
                <a:ext uri="{FF2B5EF4-FFF2-40B4-BE49-F238E27FC236}">
                  <a16:creationId xmlns:a16="http://schemas.microsoft.com/office/drawing/2014/main" id="{1DEE9C63-13E9-45D9-A46D-0B511DC9D951}"/>
                </a:ext>
              </a:extLst>
            </p:cNvPr>
            <p:cNvSpPr txBox="1"/>
            <p:nvPr/>
          </p:nvSpPr>
          <p:spPr>
            <a:xfrm>
              <a:off x="3292135" y="2362010"/>
              <a:ext cx="5293065" cy="369363"/>
            </a:xfrm>
            <a:prstGeom prst="rect">
              <a:avLst/>
            </a:prstGeom>
            <a:noFill/>
            <a:ln w="9525">
              <a:solidFill>
                <a:srgbClr val="C00000"/>
              </a:solidFill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zh-CN" altLang="zh-CN" dirty="0">
                  <a:solidFill>
                    <a:prstClr val="black"/>
                  </a:solidFill>
                  <a:latin typeface="微软雅黑"/>
                  <a:ea typeface="微软雅黑"/>
                </a:rPr>
                <a:t>必须始终坚持党对军队绝对领导</a:t>
              </a:r>
              <a:endParaRPr lang="zh-CN" altLang="en-US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文本框 54">
              <a:extLst>
                <a:ext uri="{FF2B5EF4-FFF2-40B4-BE49-F238E27FC236}">
                  <a16:creationId xmlns:a16="http://schemas.microsoft.com/office/drawing/2014/main" id="{0BDDDF03-ED5D-4E65-B1F9-44A9B5612833}"/>
                </a:ext>
              </a:extLst>
            </p:cNvPr>
            <p:cNvSpPr txBox="1"/>
            <p:nvPr/>
          </p:nvSpPr>
          <p:spPr>
            <a:xfrm>
              <a:off x="3292135" y="2930969"/>
              <a:ext cx="5293065" cy="369363"/>
            </a:xfrm>
            <a:prstGeom prst="rect">
              <a:avLst/>
            </a:prstGeom>
            <a:noFill/>
            <a:ln w="9525">
              <a:solidFill>
                <a:srgbClr val="C00000"/>
              </a:solidFill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zh-CN" altLang="zh-CN" dirty="0">
                  <a:solidFill>
                    <a:prstClr val="black"/>
                  </a:solidFill>
                  <a:latin typeface="微软雅黑"/>
                  <a:ea typeface="微软雅黑"/>
                </a:rPr>
                <a:t>必须始终坚持习主席这个核心领航掌舵</a:t>
              </a:r>
              <a:endParaRPr lang="zh-CN" altLang="en-US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9114201-B726-44FC-99F2-D1E4E208F14B}"/>
              </a:ext>
            </a:extLst>
          </p:cNvPr>
          <p:cNvGrpSpPr/>
          <p:nvPr/>
        </p:nvGrpSpPr>
        <p:grpSpPr>
          <a:xfrm>
            <a:off x="1230913" y="2315344"/>
            <a:ext cx="1496135" cy="3598833"/>
            <a:chOff x="1191188" y="2763477"/>
            <a:chExt cx="3055378" cy="359883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274D249-4831-4AC2-A3CC-C5FD43BF4365}"/>
                </a:ext>
              </a:extLst>
            </p:cNvPr>
            <p:cNvSpPr/>
            <p:nvPr/>
          </p:nvSpPr>
          <p:spPr>
            <a:xfrm>
              <a:off x="2646048" y="3482522"/>
              <a:ext cx="37725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altLang="zh-CN" sz="6000" b="1" dirty="0">
                <a:solidFill>
                  <a:prstClr val="white"/>
                </a:solidFill>
                <a:latin typeface="微软雅黑"/>
                <a:ea typeface="微软雅黑"/>
                <a:sym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8C39A1B-4178-4E9A-B37C-A5786A473A07}"/>
                </a:ext>
              </a:extLst>
            </p:cNvPr>
            <p:cNvSpPr/>
            <p:nvPr/>
          </p:nvSpPr>
          <p:spPr>
            <a:xfrm>
              <a:off x="1191188" y="2763477"/>
              <a:ext cx="3052235" cy="1336887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zh-CN" altLang="en-US" sz="36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大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02C541F-E4D9-48DB-8CEA-92C7DDDD5C55}"/>
                </a:ext>
              </a:extLst>
            </p:cNvPr>
            <p:cNvSpPr/>
            <p:nvPr/>
          </p:nvSpPr>
          <p:spPr>
            <a:xfrm>
              <a:off x="1194333" y="5025423"/>
              <a:ext cx="3052233" cy="1336887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zh-CN" altLang="en-US" sz="36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强</a:t>
              </a:r>
            </a:p>
          </p:txBody>
        </p:sp>
      </p:grpSp>
      <p:sp>
        <p:nvSpPr>
          <p:cNvPr id="16" name="燕尾形 27">
            <a:extLst>
              <a:ext uri="{FF2B5EF4-FFF2-40B4-BE49-F238E27FC236}">
                <a16:creationId xmlns:a16="http://schemas.microsoft.com/office/drawing/2014/main" id="{44FE489E-390B-4EF0-8195-1270B93B6623}"/>
              </a:ext>
            </a:extLst>
          </p:cNvPr>
          <p:cNvSpPr/>
          <p:nvPr/>
        </p:nvSpPr>
        <p:spPr>
          <a:xfrm rot="5400000">
            <a:off x="1899715" y="3991721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F64BFAD-E228-4BA3-819A-21DD0F3665E1}"/>
              </a:ext>
            </a:extLst>
          </p:cNvPr>
          <p:cNvGrpSpPr/>
          <p:nvPr/>
        </p:nvGrpSpPr>
        <p:grpSpPr>
          <a:xfrm>
            <a:off x="4679383" y="4471860"/>
            <a:ext cx="1753133" cy="559616"/>
            <a:chOff x="5281473" y="2735162"/>
            <a:chExt cx="2655313" cy="74676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C4A1ECD-D3DE-445A-B9EB-7628DA9D6625}"/>
                </a:ext>
              </a:extLst>
            </p:cNvPr>
            <p:cNvSpPr/>
            <p:nvPr/>
          </p:nvSpPr>
          <p:spPr>
            <a:xfrm>
              <a:off x="6034208" y="2883177"/>
              <a:ext cx="1902578" cy="5667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black"/>
                  </a:solidFill>
                  <a:latin typeface="微软雅黑"/>
                  <a:ea typeface="微软雅黑"/>
                </a:rPr>
                <a:t>革命精神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FA4702A-6D11-4DC9-9EF9-74FE12D7B03F}"/>
                </a:ext>
              </a:extLst>
            </p:cNvPr>
            <p:cNvSpPr/>
            <p:nvPr/>
          </p:nvSpPr>
          <p:spPr>
            <a:xfrm>
              <a:off x="5281473" y="2735162"/>
              <a:ext cx="732629" cy="746452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en-US" altLang="zh-CN" sz="3200" b="1" dirty="0">
                  <a:solidFill>
                    <a:srgbClr val="FFFDFB"/>
                  </a:solidFill>
                  <a:latin typeface="微软雅黑"/>
                  <a:ea typeface="微软雅黑"/>
                </a:rPr>
                <a:t>1</a:t>
              </a:r>
              <a:endParaRPr lang="zh-CN" altLang="en-US" sz="3200" b="1" dirty="0">
                <a:solidFill>
                  <a:srgbClr val="FFFDFB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876C238-CC89-40AE-BD7F-52C986FCD752}"/>
                </a:ext>
              </a:extLst>
            </p:cNvPr>
            <p:cNvSpPr/>
            <p:nvPr/>
          </p:nvSpPr>
          <p:spPr>
            <a:xfrm>
              <a:off x="5983360" y="2735162"/>
              <a:ext cx="1953426" cy="746760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sz="1355">
                <a:solidFill>
                  <a:srgbClr val="FFF8E5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4E0C09-FEBB-4F3A-9E38-0A1855CA8E16}"/>
              </a:ext>
            </a:extLst>
          </p:cNvPr>
          <p:cNvGrpSpPr/>
          <p:nvPr/>
        </p:nvGrpSpPr>
        <p:grpSpPr>
          <a:xfrm>
            <a:off x="4671540" y="5311179"/>
            <a:ext cx="1753133" cy="559616"/>
            <a:chOff x="5281473" y="2735162"/>
            <a:chExt cx="2655313" cy="74676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1E6279A-32DD-46EF-8354-A0DFDFE48321}"/>
                </a:ext>
              </a:extLst>
            </p:cNvPr>
            <p:cNvSpPr/>
            <p:nvPr/>
          </p:nvSpPr>
          <p:spPr>
            <a:xfrm>
              <a:off x="6034208" y="2865992"/>
              <a:ext cx="1902578" cy="566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black"/>
                  </a:solidFill>
                  <a:latin typeface="微软雅黑"/>
                  <a:ea typeface="微软雅黑"/>
                </a:rPr>
                <a:t>理想信念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9666EAD-8502-4C4E-BD81-5C4BE24E6826}"/>
                </a:ext>
              </a:extLst>
            </p:cNvPr>
            <p:cNvSpPr/>
            <p:nvPr/>
          </p:nvSpPr>
          <p:spPr>
            <a:xfrm>
              <a:off x="5281473" y="2735162"/>
              <a:ext cx="732629" cy="746452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en-US" altLang="zh-CN" sz="3200" b="1" dirty="0">
                  <a:solidFill>
                    <a:srgbClr val="FFFDFB"/>
                  </a:solidFill>
                  <a:latin typeface="微软雅黑"/>
                  <a:ea typeface="微软雅黑"/>
                </a:rPr>
                <a:t>2</a:t>
              </a:r>
              <a:endParaRPr lang="zh-CN" altLang="en-US" sz="3200" b="1" dirty="0">
                <a:solidFill>
                  <a:srgbClr val="FFFDFB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8243C90-1472-46EB-944A-CAE5FF4CEA7B}"/>
                </a:ext>
              </a:extLst>
            </p:cNvPr>
            <p:cNvSpPr/>
            <p:nvPr/>
          </p:nvSpPr>
          <p:spPr>
            <a:xfrm>
              <a:off x="5983360" y="2735162"/>
              <a:ext cx="1953426" cy="746760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sz="1355">
                <a:solidFill>
                  <a:srgbClr val="FFF8E5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3278E2C-C882-4B8B-B5EE-26A74581ECA6}"/>
              </a:ext>
            </a:extLst>
          </p:cNvPr>
          <p:cNvGrpSpPr/>
          <p:nvPr/>
        </p:nvGrpSpPr>
        <p:grpSpPr>
          <a:xfrm>
            <a:off x="6635927" y="4471859"/>
            <a:ext cx="1753133" cy="559616"/>
            <a:chOff x="5281473" y="2735162"/>
            <a:chExt cx="2655313" cy="74676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9B6EB19-C370-4998-B2D8-8DFE340C42F9}"/>
                </a:ext>
              </a:extLst>
            </p:cNvPr>
            <p:cNvSpPr/>
            <p:nvPr/>
          </p:nvSpPr>
          <p:spPr>
            <a:xfrm>
              <a:off x="6034208" y="2865992"/>
              <a:ext cx="1902578" cy="566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black"/>
                  </a:solidFill>
                  <a:latin typeface="微软雅黑"/>
                  <a:ea typeface="微软雅黑"/>
                </a:rPr>
                <a:t>党性原则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119C1AE-B20E-4529-8ACD-D90C9CB44D1E}"/>
                </a:ext>
              </a:extLst>
            </p:cNvPr>
            <p:cNvSpPr/>
            <p:nvPr/>
          </p:nvSpPr>
          <p:spPr>
            <a:xfrm>
              <a:off x="5281473" y="2735162"/>
              <a:ext cx="732629" cy="746452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en-US" altLang="zh-CN" sz="3200" b="1" dirty="0">
                  <a:solidFill>
                    <a:srgbClr val="FFFDFB"/>
                  </a:solidFill>
                  <a:latin typeface="微软雅黑"/>
                  <a:ea typeface="微软雅黑"/>
                </a:rPr>
                <a:t>3</a:t>
              </a:r>
              <a:endParaRPr lang="zh-CN" altLang="en-US" sz="3200" b="1" dirty="0">
                <a:solidFill>
                  <a:srgbClr val="FFFDFB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2E055A0-CCEF-4216-9D8C-ED51DD8283D2}"/>
                </a:ext>
              </a:extLst>
            </p:cNvPr>
            <p:cNvSpPr/>
            <p:nvPr/>
          </p:nvSpPr>
          <p:spPr>
            <a:xfrm>
              <a:off x="5983360" y="2735162"/>
              <a:ext cx="1953426" cy="746760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sz="1355">
                <a:solidFill>
                  <a:srgbClr val="FFF8E5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13D02B-C654-4125-A47B-876FE1ED795E}"/>
              </a:ext>
            </a:extLst>
          </p:cNvPr>
          <p:cNvGrpSpPr/>
          <p:nvPr/>
        </p:nvGrpSpPr>
        <p:grpSpPr>
          <a:xfrm>
            <a:off x="6634780" y="5298339"/>
            <a:ext cx="1753133" cy="559616"/>
            <a:chOff x="5281473" y="2735162"/>
            <a:chExt cx="2655313" cy="74676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6B726D2-CA6D-45E8-AE34-F4CA41F497C7}"/>
                </a:ext>
              </a:extLst>
            </p:cNvPr>
            <p:cNvSpPr/>
            <p:nvPr/>
          </p:nvSpPr>
          <p:spPr>
            <a:xfrm>
              <a:off x="6034208" y="2865992"/>
              <a:ext cx="1902578" cy="566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black"/>
                  </a:solidFill>
                  <a:latin typeface="微软雅黑"/>
                  <a:ea typeface="微软雅黑"/>
                </a:rPr>
                <a:t>思想作风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46E1EE7-BB4A-4545-AD78-9B2BBAEED415}"/>
                </a:ext>
              </a:extLst>
            </p:cNvPr>
            <p:cNvSpPr/>
            <p:nvPr/>
          </p:nvSpPr>
          <p:spPr>
            <a:xfrm>
              <a:off x="5281473" y="2735162"/>
              <a:ext cx="732629" cy="746452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en-US" altLang="zh-CN" sz="3200" b="1" dirty="0">
                  <a:solidFill>
                    <a:srgbClr val="FFFDFB"/>
                  </a:solidFill>
                  <a:latin typeface="微软雅黑"/>
                  <a:ea typeface="微软雅黑"/>
                </a:rPr>
                <a:t>4</a:t>
              </a:r>
              <a:endParaRPr lang="zh-CN" altLang="en-US" sz="3200" b="1" dirty="0">
                <a:solidFill>
                  <a:srgbClr val="FFFDFB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E918B7D-BA6B-444A-8A83-8CA0EF4B93AC}"/>
                </a:ext>
              </a:extLst>
            </p:cNvPr>
            <p:cNvSpPr/>
            <p:nvPr/>
          </p:nvSpPr>
          <p:spPr>
            <a:xfrm>
              <a:off x="5983360" y="2735162"/>
              <a:ext cx="1953426" cy="746760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sz="1355">
                <a:solidFill>
                  <a:srgbClr val="FFF8E5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A861A45-F20F-4221-9752-289A7710A819}"/>
              </a:ext>
            </a:extLst>
          </p:cNvPr>
          <p:cNvGrpSpPr/>
          <p:nvPr/>
        </p:nvGrpSpPr>
        <p:grpSpPr>
          <a:xfrm>
            <a:off x="8584240" y="4855257"/>
            <a:ext cx="1753133" cy="559616"/>
            <a:chOff x="5281473" y="2735162"/>
            <a:chExt cx="2655313" cy="74676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B4E5E43-D592-4C49-89CA-DEC01B34C8DF}"/>
                </a:ext>
              </a:extLst>
            </p:cNvPr>
            <p:cNvSpPr/>
            <p:nvPr/>
          </p:nvSpPr>
          <p:spPr>
            <a:xfrm>
              <a:off x="6034208" y="2865992"/>
              <a:ext cx="1902578" cy="5667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black"/>
                  </a:solidFill>
                  <a:latin typeface="微软雅黑"/>
                  <a:ea typeface="微软雅黑"/>
                </a:rPr>
                <a:t>组织纪律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E95A387-5671-4183-B107-3AA1BD3C87A0}"/>
                </a:ext>
              </a:extLst>
            </p:cNvPr>
            <p:cNvSpPr/>
            <p:nvPr/>
          </p:nvSpPr>
          <p:spPr>
            <a:xfrm>
              <a:off x="5281473" y="2735162"/>
              <a:ext cx="732629" cy="746452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r>
                <a:rPr lang="en-US" altLang="zh-CN" sz="3200" b="1" dirty="0">
                  <a:solidFill>
                    <a:srgbClr val="FFFDFB"/>
                  </a:solidFill>
                  <a:latin typeface="微软雅黑"/>
                  <a:ea typeface="微软雅黑"/>
                </a:rPr>
                <a:t>5</a:t>
              </a:r>
              <a:endParaRPr lang="zh-CN" altLang="en-US" sz="3200" b="1" dirty="0">
                <a:solidFill>
                  <a:srgbClr val="FFFDFB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8BAD69C-7E06-4308-87E7-7224EBF61896}"/>
                </a:ext>
              </a:extLst>
            </p:cNvPr>
            <p:cNvSpPr/>
            <p:nvPr/>
          </p:nvSpPr>
          <p:spPr>
            <a:xfrm>
              <a:off x="5983360" y="2735162"/>
              <a:ext cx="1953426" cy="746760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sz="1355">
                <a:solidFill>
                  <a:srgbClr val="FFF8E5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37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F5972DE3-6B24-4F69-A4AB-70671598E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9" y="2479507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75F23369-1B60-465E-B431-BF5EE8E49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71" y="3039057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01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A7FE53-3A9C-4A1E-BFFF-0C237B2A2D03}"/>
              </a:ext>
            </a:extLst>
          </p:cNvPr>
          <p:cNvSpPr/>
          <p:nvPr/>
        </p:nvSpPr>
        <p:spPr>
          <a:xfrm>
            <a:off x="5256246" y="0"/>
            <a:ext cx="1679509" cy="960000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  <p:sp>
        <p:nvSpPr>
          <p:cNvPr id="6" name="文本占位符 23">
            <a:extLst>
              <a:ext uri="{FF2B5EF4-FFF2-40B4-BE49-F238E27FC236}">
                <a16:creationId xmlns:a16="http://schemas.microsoft.com/office/drawing/2014/main" id="{662D4EF6-A96A-4B9D-BCAD-A8046A65D8BA}"/>
              </a:ext>
            </a:extLst>
          </p:cNvPr>
          <p:cNvSpPr txBox="1">
            <a:spLocks/>
          </p:cNvSpPr>
          <p:nvPr/>
        </p:nvSpPr>
        <p:spPr>
          <a:xfrm>
            <a:off x="5301194" y="-96792"/>
            <a:ext cx="1754913" cy="1153584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3765" rtl="0" eaLnBrk="1" latinLnBrk="0" hangingPunct="1">
              <a:spcBef>
                <a:spcPct val="20000"/>
              </a:spcBef>
              <a:buFont typeface="Arial" pitchFamily="34" charset="0"/>
              <a:buNone/>
              <a:defRPr sz="4000" kern="120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323"/>
            <a:r>
              <a:rPr lang="zh-CN" altLang="en-US" sz="5333" b="1" dirty="0">
                <a:solidFill>
                  <a:srgbClr val="FFBE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  <a:ea typeface="微软雅黑"/>
              </a:rPr>
              <a:t>目录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6172914-6DC9-4AA1-9C58-9E0A840C2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24" y="1713144"/>
            <a:ext cx="2522928" cy="201814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6F738BC-5B07-4C2D-A53F-3AD444FF134A}"/>
              </a:ext>
            </a:extLst>
          </p:cNvPr>
          <p:cNvGrpSpPr/>
          <p:nvPr/>
        </p:nvGrpSpPr>
        <p:grpSpPr bwMode="auto">
          <a:xfrm>
            <a:off x="3512954" y="3736260"/>
            <a:ext cx="6029828" cy="629918"/>
            <a:chOff x="4075558" y="2054456"/>
            <a:chExt cx="6954393" cy="726906"/>
          </a:xfrm>
        </p:grpSpPr>
        <p:sp>
          <p:nvSpPr>
            <p:cNvPr id="10" name="TextBox 124">
              <a:extLst>
                <a:ext uri="{FF2B5EF4-FFF2-40B4-BE49-F238E27FC236}">
                  <a16:creationId xmlns:a16="http://schemas.microsoft.com/office/drawing/2014/main" id="{4CEBB8F1-D290-4B7A-87B0-E28429E32037}"/>
                </a:ext>
              </a:extLst>
            </p:cNvPr>
            <p:cNvSpPr txBox="1"/>
            <p:nvPr/>
          </p:nvSpPr>
          <p:spPr>
            <a:xfrm>
              <a:off x="4856457" y="2054458"/>
              <a:ext cx="6173494" cy="603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/>
              <a:r>
                <a:rPr lang="zh-CN" altLang="en-US" sz="2800" b="1" spc="300" noProof="1">
                  <a:solidFill>
                    <a:prstClr val="black"/>
                  </a:solidFill>
                  <a:latin typeface="微软雅黑"/>
                  <a:ea typeface="微软雅黑"/>
                </a:rPr>
                <a:t>坚定维护核心是最根本的要求</a:t>
              </a:r>
            </a:p>
          </p:txBody>
        </p:sp>
        <p:sp>
          <p:nvSpPr>
            <p:cNvPr id="12" name="圆角矩形​​ 10">
              <a:extLst>
                <a:ext uri="{FF2B5EF4-FFF2-40B4-BE49-F238E27FC236}">
                  <a16:creationId xmlns:a16="http://schemas.microsoft.com/office/drawing/2014/main" id="{1B6782B2-C0C4-4916-9405-0C22332C5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558" y="2054456"/>
              <a:ext cx="727240" cy="726906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25400" algn="ctr">
              <a:solidFill>
                <a:srgbClr val="FFC000"/>
              </a:solidFill>
              <a:round/>
            </a:ln>
          </p:spPr>
          <p:txBody>
            <a:bodyPr anchor="ctr"/>
            <a:lstStyle/>
            <a:p>
              <a:pPr algn="ctr" defTabSz="914377">
                <a:defRPr/>
              </a:pPr>
              <a:r>
                <a:rPr lang="en-US" altLang="zh-CN" sz="4000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lt"/>
                </a:rPr>
                <a:t>2</a:t>
              </a:r>
              <a:endParaRPr lang="zh-CN" altLang="en-US" sz="40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3" name="圆角矩形 1">
            <a:extLst>
              <a:ext uri="{FF2B5EF4-FFF2-40B4-BE49-F238E27FC236}">
                <a16:creationId xmlns:a16="http://schemas.microsoft.com/office/drawing/2014/main" id="{0A6C35A1-33CF-466E-8EF3-56B640D1F725}"/>
              </a:ext>
            </a:extLst>
          </p:cNvPr>
          <p:cNvSpPr/>
          <p:nvPr/>
        </p:nvSpPr>
        <p:spPr>
          <a:xfrm>
            <a:off x="2831638" y="1602568"/>
            <a:ext cx="6910087" cy="3495555"/>
          </a:xfrm>
          <a:prstGeom prst="roundRect">
            <a:avLst/>
          </a:prstGeom>
          <a:noFill/>
          <a:ln>
            <a:solidFill>
              <a:srgbClr val="C802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FC3EFB-FD89-4466-87F6-D815EDAC8BDA}"/>
              </a:ext>
            </a:extLst>
          </p:cNvPr>
          <p:cNvSpPr/>
          <p:nvPr/>
        </p:nvSpPr>
        <p:spPr>
          <a:xfrm>
            <a:off x="-8389" y="6597353"/>
            <a:ext cx="12200389" cy="218017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7545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坚定维护核心是最根本的要求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圆角矩形 70">
            <a:extLst>
              <a:ext uri="{FF2B5EF4-FFF2-40B4-BE49-F238E27FC236}">
                <a16:creationId xmlns:a16="http://schemas.microsoft.com/office/drawing/2014/main" id="{6F81998A-2905-4247-B590-5836E5CE12AD}"/>
              </a:ext>
            </a:extLst>
          </p:cNvPr>
          <p:cNvSpPr/>
          <p:nvPr/>
        </p:nvSpPr>
        <p:spPr>
          <a:xfrm>
            <a:off x="1187597" y="2940190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" name="圆角矩形 71">
            <a:extLst>
              <a:ext uri="{FF2B5EF4-FFF2-40B4-BE49-F238E27FC236}">
                <a16:creationId xmlns:a16="http://schemas.microsoft.com/office/drawing/2014/main" id="{099B26E1-8A67-49E6-AC72-E01B0C78FB71}"/>
              </a:ext>
            </a:extLst>
          </p:cNvPr>
          <p:cNvSpPr/>
          <p:nvPr/>
        </p:nvSpPr>
        <p:spPr>
          <a:xfrm>
            <a:off x="1187597" y="4361454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" name="圆角矩形 72">
            <a:extLst>
              <a:ext uri="{FF2B5EF4-FFF2-40B4-BE49-F238E27FC236}">
                <a16:creationId xmlns:a16="http://schemas.microsoft.com/office/drawing/2014/main" id="{34545B9C-A28F-48FB-A45C-0B8667B18398}"/>
              </a:ext>
            </a:extLst>
          </p:cNvPr>
          <p:cNvSpPr/>
          <p:nvPr/>
        </p:nvSpPr>
        <p:spPr>
          <a:xfrm>
            <a:off x="3776915" y="2942793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" name="圆角矩形 74">
            <a:extLst>
              <a:ext uri="{FF2B5EF4-FFF2-40B4-BE49-F238E27FC236}">
                <a16:creationId xmlns:a16="http://schemas.microsoft.com/office/drawing/2014/main" id="{8ECB6B2E-0333-4D7F-A0D5-3C41FF30040C}"/>
              </a:ext>
            </a:extLst>
          </p:cNvPr>
          <p:cNvSpPr/>
          <p:nvPr/>
        </p:nvSpPr>
        <p:spPr>
          <a:xfrm>
            <a:off x="3776915" y="4403210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8" name="文本框 40">
            <a:extLst>
              <a:ext uri="{FF2B5EF4-FFF2-40B4-BE49-F238E27FC236}">
                <a16:creationId xmlns:a16="http://schemas.microsoft.com/office/drawing/2014/main" id="{7F532452-9BB7-47EF-8C32-3B6466FD8DBD}"/>
              </a:ext>
            </a:extLst>
          </p:cNvPr>
          <p:cNvSpPr txBox="1"/>
          <p:nvPr/>
        </p:nvSpPr>
        <p:spPr>
          <a:xfrm>
            <a:off x="6247241" y="3118815"/>
            <a:ext cx="5293065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必须体现到对党的信仰的忠诚上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9D508535-325C-4705-9657-E807D4F51E68}"/>
              </a:ext>
            </a:extLst>
          </p:cNvPr>
          <p:cNvSpPr txBox="1"/>
          <p:nvPr/>
        </p:nvSpPr>
        <p:spPr>
          <a:xfrm>
            <a:off x="6247244" y="3996696"/>
            <a:ext cx="5293065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必须体现到对党组织的忠诚上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2" name="文本框 43">
            <a:extLst>
              <a:ext uri="{FF2B5EF4-FFF2-40B4-BE49-F238E27FC236}">
                <a16:creationId xmlns:a16="http://schemas.microsoft.com/office/drawing/2014/main" id="{579E256E-D64C-4FB4-B527-1FC8975D158F}"/>
              </a:ext>
            </a:extLst>
          </p:cNvPr>
          <p:cNvSpPr txBox="1"/>
          <p:nvPr/>
        </p:nvSpPr>
        <p:spPr>
          <a:xfrm>
            <a:off x="6247244" y="4876178"/>
            <a:ext cx="5293065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必须体现到对党的理论和路线方针政策的忠诚上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344F48A-1D72-4ECE-B632-9F9DE946F300}"/>
              </a:ext>
            </a:extLst>
          </p:cNvPr>
          <p:cNvSpPr/>
          <p:nvPr/>
        </p:nvSpPr>
        <p:spPr>
          <a:xfrm>
            <a:off x="4017964" y="4328376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无条件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7833BEA-EBB0-43AE-82AA-D032904FF531}"/>
              </a:ext>
            </a:extLst>
          </p:cNvPr>
          <p:cNvSpPr/>
          <p:nvPr/>
        </p:nvSpPr>
        <p:spPr>
          <a:xfrm>
            <a:off x="4029107" y="2851787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具体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BFDDEAA-D845-44F0-B646-8142F8B965C3}"/>
              </a:ext>
            </a:extLst>
          </p:cNvPr>
          <p:cNvSpPr/>
          <p:nvPr/>
        </p:nvSpPr>
        <p:spPr>
          <a:xfrm>
            <a:off x="1382575" y="4282987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有条件</a:t>
            </a:r>
          </a:p>
        </p:txBody>
      </p:sp>
      <p:sp>
        <p:nvSpPr>
          <p:cNvPr id="16" name="文本框 1">
            <a:extLst>
              <a:ext uri="{FF2B5EF4-FFF2-40B4-BE49-F238E27FC236}">
                <a16:creationId xmlns:a16="http://schemas.microsoft.com/office/drawing/2014/main" id="{619BE47C-910C-4575-A268-D323C56FD90B}"/>
              </a:ext>
            </a:extLst>
          </p:cNvPr>
          <p:cNvSpPr txBox="1"/>
          <p:nvPr/>
        </p:nvSpPr>
        <p:spPr>
          <a:xfrm>
            <a:off x="1679510" y="1988841"/>
            <a:ext cx="794702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我军作为党绝对领导下的人民军队，在维护核心、对党忠诚上必须做到纯粹</a:t>
            </a:r>
            <a:endParaRPr lang="zh-CN" altLang="en-US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A422AEF-B236-49B8-A4EB-0DCEAFBC52ED}"/>
              </a:ext>
            </a:extLst>
          </p:cNvPr>
          <p:cNvSpPr/>
          <p:nvPr/>
        </p:nvSpPr>
        <p:spPr>
          <a:xfrm>
            <a:off x="1382575" y="2797895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抽象</a:t>
            </a:r>
          </a:p>
        </p:txBody>
      </p:sp>
      <p:sp>
        <p:nvSpPr>
          <p:cNvPr id="18" name="燕尾形 53">
            <a:extLst>
              <a:ext uri="{FF2B5EF4-FFF2-40B4-BE49-F238E27FC236}">
                <a16:creationId xmlns:a16="http://schemas.microsoft.com/office/drawing/2014/main" id="{CDB5FDF3-B5E1-4D75-9433-6668DB134401}"/>
              </a:ext>
            </a:extLst>
          </p:cNvPr>
          <p:cNvSpPr/>
          <p:nvPr/>
        </p:nvSpPr>
        <p:spPr>
          <a:xfrm>
            <a:off x="3160357" y="3266698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燕尾形 54">
            <a:extLst>
              <a:ext uri="{FF2B5EF4-FFF2-40B4-BE49-F238E27FC236}">
                <a16:creationId xmlns:a16="http://schemas.microsoft.com/office/drawing/2014/main" id="{3D9B115A-D426-4F9A-A42C-305E148C2E43}"/>
              </a:ext>
            </a:extLst>
          </p:cNvPr>
          <p:cNvSpPr/>
          <p:nvPr/>
        </p:nvSpPr>
        <p:spPr>
          <a:xfrm>
            <a:off x="3130870" y="4729718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20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731AD0DC-FAC0-45E4-AE02-0F932598B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542" y="3053248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D5DF109E-AA88-4E34-8A2C-6A7906A12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542" y="3929487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010A91B6-72EB-40E7-8BA4-619DA93F4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542" y="4810611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53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坚定维护核心是最根本的要求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ABD3798-3D2A-472F-9D07-D4ACE9BC5676}"/>
              </a:ext>
            </a:extLst>
          </p:cNvPr>
          <p:cNvGrpSpPr/>
          <p:nvPr/>
        </p:nvGrpSpPr>
        <p:grpSpPr>
          <a:xfrm>
            <a:off x="940565" y="1338983"/>
            <a:ext cx="5443303" cy="1209595"/>
            <a:chOff x="2115188" y="1232523"/>
            <a:chExt cx="5443303" cy="120959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3CAC8F9-D530-40B3-A66F-109856D8C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3" y="1496481"/>
              <a:ext cx="5118568" cy="78730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E2F4A5F-E807-4817-A587-5C4ADFFFF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5188" y="1232523"/>
              <a:ext cx="1299862" cy="1209594"/>
            </a:xfrm>
            <a:prstGeom prst="rect">
              <a:avLst/>
            </a:prstGeom>
          </p:spPr>
        </p:pic>
      </p:grpSp>
      <p:sp>
        <p:nvSpPr>
          <p:cNvPr id="7" name="文本框 30">
            <a:extLst>
              <a:ext uri="{FF2B5EF4-FFF2-40B4-BE49-F238E27FC236}">
                <a16:creationId xmlns:a16="http://schemas.microsoft.com/office/drawing/2014/main" id="{FDDC743F-46BB-4FEF-941F-2979FE25BE2A}"/>
              </a:ext>
            </a:extLst>
          </p:cNvPr>
          <p:cNvSpPr txBox="1"/>
          <p:nvPr/>
        </p:nvSpPr>
        <p:spPr>
          <a:xfrm>
            <a:off x="2031975" y="1753485"/>
            <a:ext cx="418290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dirty="0">
                <a:solidFill>
                  <a:prstClr val="white"/>
                </a:solidFill>
                <a:latin typeface="微软雅黑"/>
                <a:ea typeface="微软雅黑"/>
              </a:rPr>
              <a:t>坚定对习主席系列重要讲话的政治信仰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8" name="文本框 27">
            <a:extLst>
              <a:ext uri="{FF2B5EF4-FFF2-40B4-BE49-F238E27FC236}">
                <a16:creationId xmlns:a16="http://schemas.microsoft.com/office/drawing/2014/main" id="{982A5F17-A3A4-4349-8FFC-8867B5744B85}"/>
              </a:ext>
            </a:extLst>
          </p:cNvPr>
          <p:cNvSpPr txBox="1"/>
          <p:nvPr/>
        </p:nvSpPr>
        <p:spPr>
          <a:xfrm>
            <a:off x="1392004" y="2450435"/>
            <a:ext cx="9645747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维护核心、对党忠诚，必须以理论认同增进政治认同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" name="圆角矩形 23">
            <a:extLst>
              <a:ext uri="{FF2B5EF4-FFF2-40B4-BE49-F238E27FC236}">
                <a16:creationId xmlns:a16="http://schemas.microsoft.com/office/drawing/2014/main" id="{900EF12B-A9B2-43FD-99EA-D7B4FDC5EC05}"/>
              </a:ext>
            </a:extLst>
          </p:cNvPr>
          <p:cNvSpPr/>
          <p:nvPr/>
        </p:nvSpPr>
        <p:spPr>
          <a:xfrm>
            <a:off x="1392006" y="3828487"/>
            <a:ext cx="1881188" cy="1544867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b="1" spc="300" noProof="1">
                <a:solidFill>
                  <a:prstClr val="white"/>
                </a:solidFill>
                <a:latin typeface="微软雅黑"/>
                <a:ea typeface="微软雅黑"/>
              </a:rPr>
              <a:t>习主席重要系列讲话</a:t>
            </a:r>
          </a:p>
        </p:txBody>
      </p:sp>
      <p:sp>
        <p:nvSpPr>
          <p:cNvPr id="12" name="文本框 45">
            <a:extLst>
              <a:ext uri="{FF2B5EF4-FFF2-40B4-BE49-F238E27FC236}">
                <a16:creationId xmlns:a16="http://schemas.microsoft.com/office/drawing/2014/main" id="{FAD115A9-EB34-4462-B03F-D7AB9E71D339}"/>
              </a:ext>
            </a:extLst>
          </p:cNvPr>
          <p:cNvSpPr txBox="1"/>
          <p:nvPr/>
        </p:nvSpPr>
        <p:spPr>
          <a:xfrm>
            <a:off x="5438997" y="3615307"/>
            <a:ext cx="5598755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是中国特色社会主义理论体系最新成果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3" name="文本框 46">
            <a:extLst>
              <a:ext uri="{FF2B5EF4-FFF2-40B4-BE49-F238E27FC236}">
                <a16:creationId xmlns:a16="http://schemas.microsoft.com/office/drawing/2014/main" id="{2A604C68-DD4F-4865-9474-C194000B7665}"/>
              </a:ext>
            </a:extLst>
          </p:cNvPr>
          <p:cNvSpPr txBox="1"/>
          <p:nvPr/>
        </p:nvSpPr>
        <p:spPr>
          <a:xfrm>
            <a:off x="5438997" y="4583447"/>
            <a:ext cx="5598755" cy="33855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是</a:t>
            </a:r>
            <a:r>
              <a:rPr lang="en-US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21</a:t>
            </a:r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世纪马克思主义、当代中国马克思主义生动的体现</a:t>
            </a:r>
            <a:endParaRPr lang="zh-CN" altLang="en-US" sz="16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文本框 47">
            <a:extLst>
              <a:ext uri="{FF2B5EF4-FFF2-40B4-BE49-F238E27FC236}">
                <a16:creationId xmlns:a16="http://schemas.microsoft.com/office/drawing/2014/main" id="{E8198734-B99A-4616-96C1-28DEE2861CEB}"/>
              </a:ext>
            </a:extLst>
          </p:cNvPr>
          <p:cNvSpPr txBox="1"/>
          <p:nvPr/>
        </p:nvSpPr>
        <p:spPr>
          <a:xfrm>
            <a:off x="5438997" y="5565579"/>
            <a:ext cx="5598755" cy="33855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是我们推进党、国家和军队事业发展的强大思想武器</a:t>
            </a:r>
            <a:endParaRPr lang="zh-CN" altLang="en-US" sz="16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燕尾形 27">
            <a:extLst>
              <a:ext uri="{FF2B5EF4-FFF2-40B4-BE49-F238E27FC236}">
                <a16:creationId xmlns:a16="http://schemas.microsoft.com/office/drawing/2014/main" id="{0BD3DB53-5A45-4D0B-BC3A-469696177EE8}"/>
              </a:ext>
            </a:extLst>
          </p:cNvPr>
          <p:cNvSpPr/>
          <p:nvPr/>
        </p:nvSpPr>
        <p:spPr>
          <a:xfrm>
            <a:off x="4001930" y="3590265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燕尾形 28">
            <a:extLst>
              <a:ext uri="{FF2B5EF4-FFF2-40B4-BE49-F238E27FC236}">
                <a16:creationId xmlns:a16="http://schemas.microsoft.com/office/drawing/2014/main" id="{44E456EE-9B7C-4111-BB8A-F642C23CE5E1}"/>
              </a:ext>
            </a:extLst>
          </p:cNvPr>
          <p:cNvSpPr/>
          <p:nvPr/>
        </p:nvSpPr>
        <p:spPr>
          <a:xfrm>
            <a:off x="4001930" y="4572397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燕尾形 29">
            <a:extLst>
              <a:ext uri="{FF2B5EF4-FFF2-40B4-BE49-F238E27FC236}">
                <a16:creationId xmlns:a16="http://schemas.microsoft.com/office/drawing/2014/main" id="{11D98225-300C-4C36-BA2E-BF36FE002B7F}"/>
              </a:ext>
            </a:extLst>
          </p:cNvPr>
          <p:cNvSpPr/>
          <p:nvPr/>
        </p:nvSpPr>
        <p:spPr>
          <a:xfrm>
            <a:off x="4001930" y="5554529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18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3C0F396B-CDE5-44D2-A5D4-F51D5A371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790" y="3560100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CC60D9E1-2C04-497A-B7CB-D41D6B877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618" y="4512405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033D53BC-7FD7-4594-9F41-1EB6C9B03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076" y="5464711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1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坚定维护核心是最根本的要求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0C1E99A-F3C3-4E6E-AFDA-86DE69F32CEA}"/>
              </a:ext>
            </a:extLst>
          </p:cNvPr>
          <p:cNvGrpSpPr/>
          <p:nvPr/>
        </p:nvGrpSpPr>
        <p:grpSpPr>
          <a:xfrm>
            <a:off x="815414" y="1316765"/>
            <a:ext cx="5010441" cy="1209595"/>
            <a:chOff x="2115188" y="1232523"/>
            <a:chExt cx="5010441" cy="120959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2141738-C4A5-4A08-ACC2-747C5B1C0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3" y="1496481"/>
              <a:ext cx="4685706" cy="78730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773C883-A2EF-4563-9C5E-3F7DAB966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5188" y="1232523"/>
              <a:ext cx="1299862" cy="1209594"/>
            </a:xfrm>
            <a:prstGeom prst="rect">
              <a:avLst/>
            </a:prstGeom>
          </p:spPr>
        </p:pic>
      </p:grpSp>
      <p:sp>
        <p:nvSpPr>
          <p:cNvPr id="7" name="圆角矩形 40">
            <a:extLst>
              <a:ext uri="{FF2B5EF4-FFF2-40B4-BE49-F238E27FC236}">
                <a16:creationId xmlns:a16="http://schemas.microsoft.com/office/drawing/2014/main" id="{7555EAB3-AA31-4DB2-9337-AC673E218FDB}"/>
              </a:ext>
            </a:extLst>
          </p:cNvPr>
          <p:cNvSpPr/>
          <p:nvPr/>
        </p:nvSpPr>
        <p:spPr>
          <a:xfrm>
            <a:off x="3495812" y="4633565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8" name="圆角矩形 41">
            <a:extLst>
              <a:ext uri="{FF2B5EF4-FFF2-40B4-BE49-F238E27FC236}">
                <a16:creationId xmlns:a16="http://schemas.microsoft.com/office/drawing/2014/main" id="{48B7B94B-7E3C-4053-AC2E-06C6A8DBBC35}"/>
              </a:ext>
            </a:extLst>
          </p:cNvPr>
          <p:cNvSpPr/>
          <p:nvPr/>
        </p:nvSpPr>
        <p:spPr>
          <a:xfrm>
            <a:off x="5932492" y="4662499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1" name="圆角矩形 42">
            <a:extLst>
              <a:ext uri="{FF2B5EF4-FFF2-40B4-BE49-F238E27FC236}">
                <a16:creationId xmlns:a16="http://schemas.microsoft.com/office/drawing/2014/main" id="{B4C574A3-AF6E-49A0-9185-80B22BEC18B1}"/>
              </a:ext>
            </a:extLst>
          </p:cNvPr>
          <p:cNvSpPr/>
          <p:nvPr/>
        </p:nvSpPr>
        <p:spPr>
          <a:xfrm>
            <a:off x="8151179" y="4675701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2A41F35-4F45-4041-B04D-7CACF1A3F4D1}"/>
              </a:ext>
            </a:extLst>
          </p:cNvPr>
          <p:cNvSpPr/>
          <p:nvPr/>
        </p:nvSpPr>
        <p:spPr>
          <a:xfrm>
            <a:off x="3540207" y="4571608"/>
            <a:ext cx="1504491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政治要求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D930160-5C6A-4ED0-BF55-6E9F57299C7C}"/>
              </a:ext>
            </a:extLst>
          </p:cNvPr>
          <p:cNvSpPr/>
          <p:nvPr/>
        </p:nvSpPr>
        <p:spPr>
          <a:xfrm>
            <a:off x="6067697" y="4558407"/>
            <a:ext cx="145807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制度规定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63F3173-021B-4ADC-803A-4B0DAFB92255}"/>
              </a:ext>
            </a:extLst>
          </p:cNvPr>
          <p:cNvSpPr/>
          <p:nvPr/>
        </p:nvSpPr>
        <p:spPr>
          <a:xfrm>
            <a:off x="8326074" y="4531504"/>
            <a:ext cx="1433437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zh-CN" sz="1600" b="1" noProof="1">
                <a:solidFill>
                  <a:prstClr val="white"/>
                </a:solidFill>
                <a:latin typeface="微软雅黑"/>
                <a:ea typeface="微软雅黑"/>
              </a:rPr>
              <a:t>铁规铁律</a:t>
            </a:r>
            <a:endParaRPr lang="zh-CN" altLang="en-US" sz="1600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id="{3862086F-2DE1-48BB-B26D-A7AFE1AC509E}"/>
              </a:ext>
            </a:extLst>
          </p:cNvPr>
          <p:cNvSpPr txBox="1"/>
          <p:nvPr/>
        </p:nvSpPr>
        <p:spPr>
          <a:xfrm>
            <a:off x="1941880" y="1763401"/>
            <a:ext cx="358088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white"/>
                </a:solidFill>
                <a:latin typeface="微软雅黑"/>
                <a:ea typeface="微软雅黑"/>
              </a:rPr>
              <a:t>坚决维护和贯彻军委主席负责制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FA64A7-1EEB-4009-AB7C-B2323B0A8C50}"/>
              </a:ext>
            </a:extLst>
          </p:cNvPr>
          <p:cNvSpPr txBox="1"/>
          <p:nvPr/>
        </p:nvSpPr>
        <p:spPr>
          <a:xfrm>
            <a:off x="1541048" y="2291066"/>
            <a:ext cx="9199405" cy="6524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军委实行主席负责制，是宪法明确规定的，是中国特色社会主义政治制度、军事制度的重要制度规定，是坚持党对军队绝对领导的核心要求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圆角矩形 34">
            <a:extLst>
              <a:ext uri="{FF2B5EF4-FFF2-40B4-BE49-F238E27FC236}">
                <a16:creationId xmlns:a16="http://schemas.microsoft.com/office/drawing/2014/main" id="{2E8519D8-ACBF-4A2E-A7A2-F1899414805D}"/>
              </a:ext>
            </a:extLst>
          </p:cNvPr>
          <p:cNvSpPr/>
          <p:nvPr/>
        </p:nvSpPr>
        <p:spPr>
          <a:xfrm>
            <a:off x="1660328" y="4504367"/>
            <a:ext cx="1467640" cy="1324547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b="1" spc="300" noProof="1">
                <a:solidFill>
                  <a:prstClr val="white"/>
                </a:solidFill>
                <a:latin typeface="微软雅黑"/>
                <a:ea typeface="微软雅黑"/>
              </a:rPr>
              <a:t>深化思想认识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75666C-6419-4E62-B5FB-0D31D5B87BD8}"/>
              </a:ext>
            </a:extLst>
          </p:cNvPr>
          <p:cNvGrpSpPr/>
          <p:nvPr/>
        </p:nvGrpSpPr>
        <p:grpSpPr>
          <a:xfrm>
            <a:off x="1652553" y="3146701"/>
            <a:ext cx="8185360" cy="944918"/>
            <a:chOff x="2276" y="2969"/>
            <a:chExt cx="14613" cy="263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3E5EA42-4908-496E-8AB2-EDD66306B3D3}"/>
                </a:ext>
              </a:extLst>
            </p:cNvPr>
            <p:cNvSpPr/>
            <p:nvPr/>
          </p:nvSpPr>
          <p:spPr>
            <a:xfrm>
              <a:off x="2276" y="2969"/>
              <a:ext cx="2634" cy="2634"/>
            </a:xfrm>
            <a:prstGeom prst="rect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endParaRPr lang="en-US" altLang="zh-CN" sz="2000" b="1" noProof="1">
                <a:solidFill>
                  <a:prstClr val="white"/>
                </a:solidFill>
                <a:latin typeface="微软雅黑"/>
                <a:ea typeface="微软雅黑"/>
              </a:endParaRPr>
            </a:p>
            <a:p>
              <a:pPr algn="ctr" defTabSz="914377">
                <a:lnSpc>
                  <a:spcPct val="120000"/>
                </a:lnSpc>
              </a:pPr>
              <a:r>
                <a:rPr lang="zh-CN" altLang="en-US" sz="20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维护</a:t>
              </a:r>
              <a:r>
                <a:rPr lang="en-US" altLang="zh-CN" sz="20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+</a:t>
              </a:r>
              <a:r>
                <a:rPr lang="zh-CN" altLang="en-US" sz="20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贯彻</a:t>
              </a:r>
            </a:p>
            <a:p>
              <a:pPr algn="ctr" defTabSz="914377">
                <a:lnSpc>
                  <a:spcPct val="120000"/>
                </a:lnSpc>
              </a:pPr>
              <a:endParaRPr lang="zh-CN" altLang="en-US" sz="2000" b="1" noProof="1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BEF2C1C-48D6-4D62-BE22-A9026A6B39B4}"/>
                </a:ext>
              </a:extLst>
            </p:cNvPr>
            <p:cNvGrpSpPr/>
            <p:nvPr/>
          </p:nvGrpSpPr>
          <p:grpSpPr>
            <a:xfrm>
              <a:off x="5079" y="2969"/>
              <a:ext cx="11810" cy="2634"/>
              <a:chOff x="3225443" y="1885454"/>
              <a:chExt cx="7499218" cy="167284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520DCB8-8C15-466F-B6B3-D760A3BC43E8}"/>
                  </a:ext>
                </a:extLst>
              </p:cNvPr>
              <p:cNvSpPr/>
              <p:nvPr/>
            </p:nvSpPr>
            <p:spPr>
              <a:xfrm>
                <a:off x="3225443" y="1885454"/>
                <a:ext cx="7499218" cy="1672848"/>
              </a:xfrm>
              <a:prstGeom prst="rect">
                <a:avLst/>
              </a:prstGeom>
              <a:noFill/>
              <a:ln w="12700">
                <a:solidFill>
                  <a:srgbClr val="C0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/>
                <a:endParaRPr lang="zh-CN" altLang="en-US" sz="3200" b="1">
                  <a:solidFill>
                    <a:srgbClr val="FFFDFB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64B20F5-E0A0-425B-B321-57429C02CDA4}"/>
                  </a:ext>
                </a:extLst>
              </p:cNvPr>
              <p:cNvSpPr/>
              <p:nvPr/>
            </p:nvSpPr>
            <p:spPr>
              <a:xfrm>
                <a:off x="4829528" y="2223297"/>
                <a:ext cx="4948852" cy="10354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r>
                  <a:rPr lang="zh-CN" altLang="en-US" sz="3200" b="1" dirty="0">
                    <a:solidFill>
                      <a:prstClr val="black"/>
                    </a:solidFill>
                    <a:latin typeface="微软雅黑"/>
                    <a:ea typeface="微软雅黑"/>
                  </a:rPr>
                  <a:t>军委主席负责制</a:t>
                </a:r>
              </a:p>
            </p:txBody>
          </p:sp>
        </p:grpSp>
      </p:grpSp>
      <p:sp>
        <p:nvSpPr>
          <p:cNvPr id="23" name="燕尾形 43">
            <a:extLst>
              <a:ext uri="{FF2B5EF4-FFF2-40B4-BE49-F238E27FC236}">
                <a16:creationId xmlns:a16="http://schemas.microsoft.com/office/drawing/2014/main" id="{6EED688D-C399-4444-A34E-0C7597242D00}"/>
              </a:ext>
            </a:extLst>
          </p:cNvPr>
          <p:cNvSpPr/>
          <p:nvPr/>
        </p:nvSpPr>
        <p:spPr>
          <a:xfrm>
            <a:off x="5351703" y="4960073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4" name="燕尾形 44">
            <a:extLst>
              <a:ext uri="{FF2B5EF4-FFF2-40B4-BE49-F238E27FC236}">
                <a16:creationId xmlns:a16="http://schemas.microsoft.com/office/drawing/2014/main" id="{646ACE3C-F633-49ED-9442-4A307D65437B}"/>
              </a:ext>
            </a:extLst>
          </p:cNvPr>
          <p:cNvSpPr/>
          <p:nvPr/>
        </p:nvSpPr>
        <p:spPr>
          <a:xfrm>
            <a:off x="7700667" y="4960073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4979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坚定维护核心是最根本的要求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圆角矩形 21">
            <a:extLst>
              <a:ext uri="{FF2B5EF4-FFF2-40B4-BE49-F238E27FC236}">
                <a16:creationId xmlns:a16="http://schemas.microsoft.com/office/drawing/2014/main" id="{E8938DAB-6F4C-4B3E-9058-1BE81B4A260D}"/>
              </a:ext>
            </a:extLst>
          </p:cNvPr>
          <p:cNvSpPr/>
          <p:nvPr/>
        </p:nvSpPr>
        <p:spPr>
          <a:xfrm>
            <a:off x="1118614" y="2015530"/>
            <a:ext cx="1881188" cy="1398588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b="1" spc="300" noProof="1">
                <a:solidFill>
                  <a:prstClr val="white"/>
                </a:solidFill>
                <a:latin typeface="微软雅黑"/>
                <a:ea typeface="微软雅黑"/>
              </a:rPr>
              <a:t>立起更高标准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70E527D-D488-429C-9C39-7577A9882797}"/>
              </a:ext>
            </a:extLst>
          </p:cNvPr>
          <p:cNvSpPr/>
          <p:nvPr/>
        </p:nvSpPr>
        <p:spPr>
          <a:xfrm>
            <a:off x="4078106" y="2134555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绝对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忠诚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A5FE1BD-DA3B-4C7D-8C87-AA47ACFEC8D2}"/>
              </a:ext>
            </a:extLst>
          </p:cNvPr>
          <p:cNvSpPr/>
          <p:nvPr/>
        </p:nvSpPr>
        <p:spPr>
          <a:xfrm>
            <a:off x="6948306" y="2134555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绝对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纯洁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A250229-82B2-4B65-81EA-285B9F6B8A27}"/>
              </a:ext>
            </a:extLst>
          </p:cNvPr>
          <p:cNvSpPr/>
          <p:nvPr/>
        </p:nvSpPr>
        <p:spPr>
          <a:xfrm>
            <a:off x="9470776" y="2134555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绝对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可靠</a:t>
            </a:r>
          </a:p>
        </p:txBody>
      </p:sp>
      <p:sp>
        <p:nvSpPr>
          <p:cNvPr id="8" name="燕尾形 25">
            <a:extLst>
              <a:ext uri="{FF2B5EF4-FFF2-40B4-BE49-F238E27FC236}">
                <a16:creationId xmlns:a16="http://schemas.microsoft.com/office/drawing/2014/main" id="{13F89A82-E273-402D-9D89-113069CAE53E}"/>
              </a:ext>
            </a:extLst>
          </p:cNvPr>
          <p:cNvSpPr/>
          <p:nvPr/>
        </p:nvSpPr>
        <p:spPr>
          <a:xfrm>
            <a:off x="5997877" y="2528253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" name="燕尾形 26">
            <a:extLst>
              <a:ext uri="{FF2B5EF4-FFF2-40B4-BE49-F238E27FC236}">
                <a16:creationId xmlns:a16="http://schemas.microsoft.com/office/drawing/2014/main" id="{40128B37-340E-45F8-9209-59BB2E055710}"/>
              </a:ext>
            </a:extLst>
          </p:cNvPr>
          <p:cNvSpPr/>
          <p:nvPr/>
        </p:nvSpPr>
        <p:spPr>
          <a:xfrm>
            <a:off x="8581933" y="2521899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911045-DDDE-4B08-A6F5-58F4C2CC6533}"/>
              </a:ext>
            </a:extLst>
          </p:cNvPr>
          <p:cNvSpPr/>
          <p:nvPr/>
        </p:nvSpPr>
        <p:spPr>
          <a:xfrm>
            <a:off x="1118615" y="4393025"/>
            <a:ext cx="1475415" cy="1027639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endParaRPr lang="en-US" altLang="zh-CN" sz="2000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/>
            <a:r>
              <a:rPr lang="zh-CN" altLang="en-US" sz="2000" b="1" spc="300" noProof="1">
                <a:solidFill>
                  <a:prstClr val="white"/>
                </a:solidFill>
                <a:latin typeface="微软雅黑"/>
                <a:ea typeface="微软雅黑"/>
              </a:rPr>
              <a:t>严实贯彻始终</a:t>
            </a:r>
          </a:p>
          <a:p>
            <a:pPr algn="ctr" defTabSz="914377">
              <a:lnSpc>
                <a:spcPct val="120000"/>
              </a:lnSpc>
            </a:pPr>
            <a:endParaRPr lang="zh-CN" altLang="en-US" sz="2000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3" name="文本框 7">
            <a:extLst>
              <a:ext uri="{FF2B5EF4-FFF2-40B4-BE49-F238E27FC236}">
                <a16:creationId xmlns:a16="http://schemas.microsoft.com/office/drawing/2014/main" id="{AD8907BC-3DD5-4B0A-B8DE-D7ED8F64738B}"/>
              </a:ext>
            </a:extLst>
          </p:cNvPr>
          <p:cNvSpPr txBox="1"/>
          <p:nvPr/>
        </p:nvSpPr>
        <p:spPr>
          <a:xfrm>
            <a:off x="3108649" y="4405561"/>
            <a:ext cx="8332223" cy="307777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贯彻请示报告工作机制、督促检查工作机制、信息服务工作机制质量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8DCA44E5-DDE5-4433-8FB7-6D7439E79926}"/>
              </a:ext>
            </a:extLst>
          </p:cNvPr>
          <p:cNvSpPr txBox="1"/>
          <p:nvPr/>
        </p:nvSpPr>
        <p:spPr>
          <a:xfrm>
            <a:off x="3108649" y="5042161"/>
            <a:ext cx="8332223" cy="350865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落到具体实践，做到一切重大事项由习主席决定、一切工作对习主席负责、一切行动听习主席指挥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15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C4130D22-FD8D-43D1-99F6-D1B287908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522" y="4309731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F6D53DDE-AD24-4F81-9362-EAB1458EC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522" y="4969901"/>
            <a:ext cx="593893" cy="4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F4EA561-76A8-40DA-B903-390F6A695E93}"/>
              </a:ext>
            </a:extLst>
          </p:cNvPr>
          <p:cNvSpPr/>
          <p:nvPr/>
        </p:nvSpPr>
        <p:spPr>
          <a:xfrm>
            <a:off x="2927649" y="2084917"/>
            <a:ext cx="8513223" cy="1252963"/>
          </a:xfrm>
          <a:prstGeom prst="rect">
            <a:avLst/>
          </a:prstGeom>
          <a:noFill/>
          <a:ln w="127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3200" b="1">
              <a:solidFill>
                <a:srgbClr val="FFFDFB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9244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坚定维护核心是最根本的要求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5" name="文本框 15">
            <a:extLst>
              <a:ext uri="{FF2B5EF4-FFF2-40B4-BE49-F238E27FC236}">
                <a16:creationId xmlns:a16="http://schemas.microsoft.com/office/drawing/2014/main" id="{C0B3295B-E501-418A-8C12-6AEC6D31172A}"/>
              </a:ext>
            </a:extLst>
          </p:cNvPr>
          <p:cNvSpPr txBox="1"/>
          <p:nvPr/>
        </p:nvSpPr>
        <p:spPr>
          <a:xfrm>
            <a:off x="1296683" y="1474662"/>
            <a:ext cx="4837112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坚决落实党中央、中央军委和习主席决策指示</a:t>
            </a:r>
            <a:endParaRPr lang="zh-CN" altLang="en-US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27">
            <a:extLst>
              <a:ext uri="{FF2B5EF4-FFF2-40B4-BE49-F238E27FC236}">
                <a16:creationId xmlns:a16="http://schemas.microsoft.com/office/drawing/2014/main" id="{BF0B5916-8E70-4994-A87E-894AA3BAB4C6}"/>
              </a:ext>
            </a:extLst>
          </p:cNvPr>
          <p:cNvSpPr txBox="1"/>
          <p:nvPr/>
        </p:nvSpPr>
        <p:spPr>
          <a:xfrm>
            <a:off x="7637853" y="2370430"/>
            <a:ext cx="275803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2800" b="1" dirty="0">
                <a:solidFill>
                  <a:prstClr val="black"/>
                </a:solidFill>
                <a:latin typeface="微软雅黑"/>
                <a:ea typeface="微软雅黑"/>
              </a:rPr>
              <a:t>维护核心、维护权威的重要体现</a:t>
            </a:r>
            <a:endParaRPr lang="zh-CN" altLang="en-US" sz="2800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7" name="文本框 37">
            <a:extLst>
              <a:ext uri="{FF2B5EF4-FFF2-40B4-BE49-F238E27FC236}">
                <a16:creationId xmlns:a16="http://schemas.microsoft.com/office/drawing/2014/main" id="{84BCD886-CCFB-4BFC-9F04-DF11F60BB1C4}"/>
              </a:ext>
            </a:extLst>
          </p:cNvPr>
          <p:cNvSpPr txBox="1"/>
          <p:nvPr/>
        </p:nvSpPr>
        <p:spPr>
          <a:xfrm>
            <a:off x="996013" y="4162290"/>
            <a:ext cx="10301735" cy="57246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200" dirty="0">
                <a:solidFill>
                  <a:prstClr val="black"/>
                </a:solidFill>
                <a:latin typeface="微软雅黑"/>
                <a:ea typeface="微软雅黑"/>
              </a:rPr>
              <a:t>党中央、中央军委和习主席的决策部署，同党和国家前途命运密切相关，同强国强军伟大事业密切相关</a:t>
            </a:r>
            <a:r>
              <a:rPr lang="zh-CN" altLang="en-US" sz="1200" dirty="0">
                <a:solidFill>
                  <a:prstClr val="black"/>
                </a:solidFill>
                <a:latin typeface="微软雅黑"/>
                <a:ea typeface="微软雅黑"/>
              </a:rPr>
              <a:t>，</a:t>
            </a:r>
            <a:r>
              <a:rPr lang="zh-CN" altLang="zh-CN" sz="1200" dirty="0">
                <a:solidFill>
                  <a:prstClr val="black"/>
                </a:solidFill>
                <a:latin typeface="微软雅黑"/>
                <a:ea typeface="微软雅黑"/>
              </a:rPr>
              <a:t>把这些决策部署落到实处，是坚定维护核心最直接最具体的体现</a:t>
            </a:r>
            <a:endParaRPr lang="zh-CN" altLang="en-US" sz="12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8" name="文本框 35">
            <a:extLst>
              <a:ext uri="{FF2B5EF4-FFF2-40B4-BE49-F238E27FC236}">
                <a16:creationId xmlns:a16="http://schemas.microsoft.com/office/drawing/2014/main" id="{2577A225-3B93-47F2-88E2-CA183439DB00}"/>
              </a:ext>
            </a:extLst>
          </p:cNvPr>
          <p:cNvSpPr txBox="1"/>
          <p:nvPr/>
        </p:nvSpPr>
        <p:spPr>
          <a:xfrm>
            <a:off x="996013" y="4941770"/>
            <a:ext cx="10301735" cy="57246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200" dirty="0">
                <a:solidFill>
                  <a:prstClr val="black"/>
                </a:solidFill>
                <a:latin typeface="微软雅黑"/>
                <a:ea typeface="微软雅黑"/>
              </a:rPr>
              <a:t>坚决向党中央和习主席看齐，坚决执行习主席和军委决策部署，时刻在党和国家工作大局下思考和行动，自觉讲大局讲服从，强化贯彻力执行力，确保政令军令畅通</a:t>
            </a:r>
            <a:endParaRPr lang="zh-CN" altLang="en-US" sz="12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" name="文本框 33">
            <a:extLst>
              <a:ext uri="{FF2B5EF4-FFF2-40B4-BE49-F238E27FC236}">
                <a16:creationId xmlns:a16="http://schemas.microsoft.com/office/drawing/2014/main" id="{D2759389-069B-4B75-A050-B6BF6A7DD494}"/>
              </a:ext>
            </a:extLst>
          </p:cNvPr>
          <p:cNvSpPr txBox="1"/>
          <p:nvPr/>
        </p:nvSpPr>
        <p:spPr>
          <a:xfrm>
            <a:off x="996013" y="5745912"/>
            <a:ext cx="10301735" cy="572464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200" dirty="0">
                <a:solidFill>
                  <a:prstClr val="black"/>
                </a:solidFill>
                <a:latin typeface="微软雅黑"/>
                <a:ea typeface="微软雅黑"/>
              </a:rPr>
              <a:t>全面从严治党上敢于动硬，在维护国家核心利益上敢于针锋相对，不在困难面前低头，不在挑战面前退缩，不拿原则做交易，不在任何压力下吞下损害中华民族根本利益的苦果</a:t>
            </a:r>
            <a:endParaRPr lang="zh-CN" altLang="en-US" sz="12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8D80E4-714D-4849-BB4F-3DA352B88CF4}"/>
              </a:ext>
            </a:extLst>
          </p:cNvPr>
          <p:cNvSpPr/>
          <p:nvPr/>
        </p:nvSpPr>
        <p:spPr>
          <a:xfrm>
            <a:off x="1213264" y="2451383"/>
            <a:ext cx="1548081" cy="8298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确保纲领路线贯彻执行</a:t>
            </a:r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05E46A5-18A0-4C2E-8954-0DA08B47AD15}"/>
              </a:ext>
            </a:extLst>
          </p:cNvPr>
          <p:cNvSpPr/>
          <p:nvPr/>
        </p:nvSpPr>
        <p:spPr>
          <a:xfrm>
            <a:off x="5359756" y="2439147"/>
            <a:ext cx="1548081" cy="8298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确保政令军令畅通</a:t>
            </a:r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4" name="加号 13">
            <a:extLst>
              <a:ext uri="{FF2B5EF4-FFF2-40B4-BE49-F238E27FC236}">
                <a16:creationId xmlns:a16="http://schemas.microsoft.com/office/drawing/2014/main" id="{0363686D-97BA-432C-BE1D-B596D7DC070C}"/>
              </a:ext>
            </a:extLst>
          </p:cNvPr>
          <p:cNvSpPr/>
          <p:nvPr/>
        </p:nvSpPr>
        <p:spPr>
          <a:xfrm>
            <a:off x="3781149" y="2568083"/>
            <a:ext cx="558800" cy="5588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pic>
        <p:nvPicPr>
          <p:cNvPr id="15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A7751520-3B16-4303-B46A-0816938B6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3" y="4125699"/>
            <a:ext cx="593893" cy="64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E72240A3-71A9-4FD1-A582-44B70CDAD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2" y="4868591"/>
            <a:ext cx="593893" cy="64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254F9CFF-957C-46BC-AD6C-8978839F4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0" y="5709322"/>
            <a:ext cx="593893" cy="64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8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A7FE53-3A9C-4A1E-BFFF-0C237B2A2D03}"/>
              </a:ext>
            </a:extLst>
          </p:cNvPr>
          <p:cNvSpPr/>
          <p:nvPr/>
        </p:nvSpPr>
        <p:spPr>
          <a:xfrm>
            <a:off x="5256246" y="0"/>
            <a:ext cx="1679509" cy="960000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  <p:sp>
        <p:nvSpPr>
          <p:cNvPr id="6" name="文本占位符 23">
            <a:extLst>
              <a:ext uri="{FF2B5EF4-FFF2-40B4-BE49-F238E27FC236}">
                <a16:creationId xmlns:a16="http://schemas.microsoft.com/office/drawing/2014/main" id="{662D4EF6-A96A-4B9D-BCAD-A8046A65D8BA}"/>
              </a:ext>
            </a:extLst>
          </p:cNvPr>
          <p:cNvSpPr txBox="1">
            <a:spLocks/>
          </p:cNvSpPr>
          <p:nvPr/>
        </p:nvSpPr>
        <p:spPr>
          <a:xfrm>
            <a:off x="5301194" y="-96792"/>
            <a:ext cx="1754913" cy="1153584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3765" rtl="0" eaLnBrk="1" latinLnBrk="0" hangingPunct="1">
              <a:spcBef>
                <a:spcPct val="20000"/>
              </a:spcBef>
              <a:buFont typeface="Arial" pitchFamily="34" charset="0"/>
              <a:buNone/>
              <a:defRPr sz="4000" kern="120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323"/>
            <a:r>
              <a:rPr lang="zh-CN" altLang="en-US" sz="5333" b="1" dirty="0">
                <a:solidFill>
                  <a:srgbClr val="FFBE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  <a:ea typeface="微软雅黑"/>
              </a:rPr>
              <a:t>目录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6172914-6DC9-4AA1-9C58-9E0A840C2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24" y="1713144"/>
            <a:ext cx="2522928" cy="201814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6F738BC-5B07-4C2D-A53F-3AD444FF134A}"/>
              </a:ext>
            </a:extLst>
          </p:cNvPr>
          <p:cNvGrpSpPr/>
          <p:nvPr/>
        </p:nvGrpSpPr>
        <p:grpSpPr bwMode="auto">
          <a:xfrm>
            <a:off x="3512954" y="3736260"/>
            <a:ext cx="6029828" cy="629918"/>
            <a:chOff x="4075558" y="2054456"/>
            <a:chExt cx="6954393" cy="726906"/>
          </a:xfrm>
        </p:grpSpPr>
        <p:sp>
          <p:nvSpPr>
            <p:cNvPr id="10" name="TextBox 124">
              <a:extLst>
                <a:ext uri="{FF2B5EF4-FFF2-40B4-BE49-F238E27FC236}">
                  <a16:creationId xmlns:a16="http://schemas.microsoft.com/office/drawing/2014/main" id="{4CEBB8F1-D290-4B7A-87B0-E28429E32037}"/>
                </a:ext>
              </a:extLst>
            </p:cNvPr>
            <p:cNvSpPr txBox="1"/>
            <p:nvPr/>
          </p:nvSpPr>
          <p:spPr>
            <a:xfrm>
              <a:off x="4856457" y="2054458"/>
              <a:ext cx="6173494" cy="603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/>
              <a:r>
                <a:rPr lang="zh-CN" altLang="en-US" sz="2800" b="1" spc="300" noProof="1">
                  <a:solidFill>
                    <a:prstClr val="black"/>
                  </a:solidFill>
                  <a:latin typeface="微软雅黑"/>
                  <a:ea typeface="微软雅黑"/>
                </a:rPr>
                <a:t>锻造维护核心对党忠成的信念</a:t>
              </a:r>
            </a:p>
          </p:txBody>
        </p:sp>
        <p:sp>
          <p:nvSpPr>
            <p:cNvPr id="12" name="圆角矩形​​ 10">
              <a:extLst>
                <a:ext uri="{FF2B5EF4-FFF2-40B4-BE49-F238E27FC236}">
                  <a16:creationId xmlns:a16="http://schemas.microsoft.com/office/drawing/2014/main" id="{1B6782B2-C0C4-4916-9405-0C22332C5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558" y="2054456"/>
              <a:ext cx="727240" cy="726906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25400" algn="ctr">
              <a:solidFill>
                <a:srgbClr val="FFC000"/>
              </a:solidFill>
              <a:round/>
            </a:ln>
          </p:spPr>
          <p:txBody>
            <a:bodyPr anchor="ctr"/>
            <a:lstStyle/>
            <a:p>
              <a:pPr algn="ctr" defTabSz="914377">
                <a:defRPr/>
              </a:pPr>
              <a:r>
                <a:rPr lang="en-US" altLang="zh-CN" sz="4000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lt"/>
                </a:rPr>
                <a:t>3</a:t>
              </a:r>
              <a:endParaRPr lang="zh-CN" altLang="en-US" sz="40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3" name="圆角矩形 1">
            <a:extLst>
              <a:ext uri="{FF2B5EF4-FFF2-40B4-BE49-F238E27FC236}">
                <a16:creationId xmlns:a16="http://schemas.microsoft.com/office/drawing/2014/main" id="{0A6C35A1-33CF-466E-8EF3-56B640D1F725}"/>
              </a:ext>
            </a:extLst>
          </p:cNvPr>
          <p:cNvSpPr/>
          <p:nvPr/>
        </p:nvSpPr>
        <p:spPr>
          <a:xfrm>
            <a:off x="2831638" y="1602568"/>
            <a:ext cx="6910087" cy="3495555"/>
          </a:xfrm>
          <a:prstGeom prst="roundRect">
            <a:avLst/>
          </a:prstGeom>
          <a:noFill/>
          <a:ln>
            <a:solidFill>
              <a:srgbClr val="C802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FC3EFB-FD89-4466-87F6-D815EDAC8BDA}"/>
              </a:ext>
            </a:extLst>
          </p:cNvPr>
          <p:cNvSpPr/>
          <p:nvPr/>
        </p:nvSpPr>
        <p:spPr>
          <a:xfrm>
            <a:off x="-8389" y="6597353"/>
            <a:ext cx="12200389" cy="218017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2474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锻造维护核心对党忠成的信念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文本框 42">
            <a:extLst>
              <a:ext uri="{FF2B5EF4-FFF2-40B4-BE49-F238E27FC236}">
                <a16:creationId xmlns:a16="http://schemas.microsoft.com/office/drawing/2014/main" id="{AABEE0DE-A52C-4A76-AE93-1211BE5CE615}"/>
              </a:ext>
            </a:extLst>
          </p:cNvPr>
          <p:cNvSpPr txBox="1"/>
          <p:nvPr/>
        </p:nvSpPr>
        <p:spPr>
          <a:xfrm>
            <a:off x="2421987" y="3080431"/>
            <a:ext cx="7619876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altLang="zh-CN" dirty="0">
                <a:solidFill>
                  <a:prstClr val="black"/>
                </a:solidFill>
                <a:latin typeface="微软雅黑"/>
                <a:ea typeface="微软雅黑"/>
              </a:rPr>
              <a:t>        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把维护核心融入血脉灵魂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40">
            <a:extLst>
              <a:ext uri="{FF2B5EF4-FFF2-40B4-BE49-F238E27FC236}">
                <a16:creationId xmlns:a16="http://schemas.microsoft.com/office/drawing/2014/main" id="{16C828C3-440B-4613-8808-CBF5F0720C6D}"/>
              </a:ext>
            </a:extLst>
          </p:cNvPr>
          <p:cNvSpPr txBox="1"/>
          <p:nvPr/>
        </p:nvSpPr>
        <p:spPr>
          <a:xfrm>
            <a:off x="2421987" y="3724948"/>
            <a:ext cx="7619876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altLang="zh-CN" dirty="0">
                <a:solidFill>
                  <a:prstClr val="black"/>
                </a:solidFill>
                <a:latin typeface="微软雅黑"/>
                <a:ea typeface="微软雅黑"/>
              </a:rPr>
              <a:t>        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化为忠诚信仰和政治自觉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68D787C3-875D-4F55-920F-92641B37D406}"/>
              </a:ext>
            </a:extLst>
          </p:cNvPr>
          <p:cNvSpPr txBox="1"/>
          <p:nvPr/>
        </p:nvSpPr>
        <p:spPr>
          <a:xfrm>
            <a:off x="2421996" y="4369474"/>
            <a:ext cx="7619867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altLang="zh-CN" dirty="0">
                <a:solidFill>
                  <a:prstClr val="black"/>
                </a:solidFill>
                <a:latin typeface="微软雅黑"/>
                <a:ea typeface="微软雅黑"/>
              </a:rPr>
              <a:t>        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任何时候任何情况下都坚决维护党中央和习主席权威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7" name="文本框 45">
            <a:extLst>
              <a:ext uri="{FF2B5EF4-FFF2-40B4-BE49-F238E27FC236}">
                <a16:creationId xmlns:a16="http://schemas.microsoft.com/office/drawing/2014/main" id="{8BE6F1E2-12AF-48E5-9DC8-03935D450F3C}"/>
              </a:ext>
            </a:extLst>
          </p:cNvPr>
          <p:cNvSpPr txBox="1"/>
          <p:nvPr/>
        </p:nvSpPr>
        <p:spPr>
          <a:xfrm>
            <a:off x="2421987" y="5015592"/>
            <a:ext cx="7619877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altLang="zh-CN" dirty="0">
                <a:solidFill>
                  <a:prstClr val="black"/>
                </a:solidFill>
                <a:latin typeface="微软雅黑"/>
                <a:ea typeface="微软雅黑"/>
              </a:rPr>
              <a:t>       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始终同党中央、中央军委和习主席保持高度一致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8" name="文本框 48">
            <a:extLst>
              <a:ext uri="{FF2B5EF4-FFF2-40B4-BE49-F238E27FC236}">
                <a16:creationId xmlns:a16="http://schemas.microsoft.com/office/drawing/2014/main" id="{294FCBB4-0D69-44DF-9714-11FA142F9804}"/>
              </a:ext>
            </a:extLst>
          </p:cNvPr>
          <p:cNvSpPr txBox="1"/>
          <p:nvPr/>
        </p:nvSpPr>
        <p:spPr>
          <a:xfrm>
            <a:off x="2421987" y="5660107"/>
            <a:ext cx="7619877" cy="369332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altLang="zh-CN" dirty="0">
                <a:solidFill>
                  <a:prstClr val="black"/>
                </a:solidFill>
                <a:latin typeface="微软雅黑"/>
                <a:ea typeface="微软雅黑"/>
              </a:rPr>
              <a:t>       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坚决听从党中央、中央军委和习主席指挥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EA4A0E-1D7F-445E-8A4C-7BC09A2D6109}"/>
              </a:ext>
            </a:extLst>
          </p:cNvPr>
          <p:cNvGrpSpPr/>
          <p:nvPr/>
        </p:nvGrpSpPr>
        <p:grpSpPr>
          <a:xfrm>
            <a:off x="1313757" y="1668045"/>
            <a:ext cx="1308931" cy="1203330"/>
            <a:chOff x="1768462" y="2113289"/>
            <a:chExt cx="1308930" cy="12033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78E8406-C39C-44CF-BF4C-CEB57A2E4C9D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14" name="直角三角形 13">
                <a:extLst>
                  <a:ext uri="{FF2B5EF4-FFF2-40B4-BE49-F238E27FC236}">
                    <a16:creationId xmlns:a16="http://schemas.microsoft.com/office/drawing/2014/main" id="{5C40C280-9B6E-4962-8683-265E5158F829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B7B8180-0C2F-43F1-817E-EDE9F6E0F61E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0BF9CAB-9C2C-434A-8DCB-6D7AA2AF9FDF}"/>
                </a:ext>
              </a:extLst>
            </p:cNvPr>
            <p:cNvSpPr/>
            <p:nvPr/>
          </p:nvSpPr>
          <p:spPr>
            <a:xfrm>
              <a:off x="1768462" y="2565426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思想认同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EAD8D7F-B14E-4616-8477-8D7338F3CBE3}"/>
              </a:ext>
            </a:extLst>
          </p:cNvPr>
          <p:cNvGrpSpPr/>
          <p:nvPr/>
        </p:nvGrpSpPr>
        <p:grpSpPr>
          <a:xfrm>
            <a:off x="2983795" y="1663154"/>
            <a:ext cx="1314359" cy="1203329"/>
            <a:chOff x="1794934" y="2113289"/>
            <a:chExt cx="1314358" cy="12033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6B374F9-9683-475B-B2FC-6B98AD195EAA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19" name="直角三角形 18">
                <a:extLst>
                  <a:ext uri="{FF2B5EF4-FFF2-40B4-BE49-F238E27FC236}">
                    <a16:creationId xmlns:a16="http://schemas.microsoft.com/office/drawing/2014/main" id="{102CA13D-600E-4840-9A27-CB4B78840A99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ED269C01-5208-42BC-BA0C-16A6BFAEAE05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22EAA7B-35E5-4013-86A0-871B04316BF4}"/>
                </a:ext>
              </a:extLst>
            </p:cNvPr>
            <p:cNvSpPr/>
            <p:nvPr/>
          </p:nvSpPr>
          <p:spPr>
            <a:xfrm>
              <a:off x="1800362" y="2608244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政治认同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ADB57FA-E42E-4E02-A1B3-15590F68F9AF}"/>
              </a:ext>
            </a:extLst>
          </p:cNvPr>
          <p:cNvGrpSpPr/>
          <p:nvPr/>
        </p:nvGrpSpPr>
        <p:grpSpPr>
          <a:xfrm>
            <a:off x="4665695" y="1663154"/>
            <a:ext cx="1308931" cy="1203330"/>
            <a:chOff x="1788498" y="2113289"/>
            <a:chExt cx="1308930" cy="120332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DFCB7FD-CD8D-462C-A7A4-DD911C4452BD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24" name="直角三角形 23">
                <a:extLst>
                  <a:ext uri="{FF2B5EF4-FFF2-40B4-BE49-F238E27FC236}">
                    <a16:creationId xmlns:a16="http://schemas.microsoft.com/office/drawing/2014/main" id="{D0173808-E584-4CE1-A826-9008513B749F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A00AD0F-65BE-4C89-8724-14CD8AE537F5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778A8A8-DAD5-4F7A-A119-5778CF6EB661}"/>
                </a:ext>
              </a:extLst>
            </p:cNvPr>
            <p:cNvSpPr/>
            <p:nvPr/>
          </p:nvSpPr>
          <p:spPr>
            <a:xfrm>
              <a:off x="1788498" y="2590237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情感认同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1ACF2D7-F59F-4EEF-AB0D-EE516E53E131}"/>
              </a:ext>
            </a:extLst>
          </p:cNvPr>
          <p:cNvGrpSpPr/>
          <p:nvPr/>
        </p:nvGrpSpPr>
        <p:grpSpPr>
          <a:xfrm>
            <a:off x="6387059" y="1674948"/>
            <a:ext cx="1308931" cy="1203329"/>
            <a:chOff x="1782205" y="2113289"/>
            <a:chExt cx="1308930" cy="120332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0ABF51D-F77D-4F53-A410-AEB825551445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29" name="直角三角形 28">
                <a:extLst>
                  <a:ext uri="{FF2B5EF4-FFF2-40B4-BE49-F238E27FC236}">
                    <a16:creationId xmlns:a16="http://schemas.microsoft.com/office/drawing/2014/main" id="{99B5B7D6-E209-4C8E-B19B-EFDAB90BE2B8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00D7F49B-9CEF-4C14-ABD2-6974BF8D02C4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248F8A9-BF00-4E5B-883A-027FB6844212}"/>
                </a:ext>
              </a:extLst>
            </p:cNvPr>
            <p:cNvSpPr/>
            <p:nvPr/>
          </p:nvSpPr>
          <p:spPr>
            <a:xfrm>
              <a:off x="1782205" y="2586148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组织凝聚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2B43AA-1F5B-4B59-BD39-1F523B84E6F9}"/>
              </a:ext>
            </a:extLst>
          </p:cNvPr>
          <p:cNvGrpSpPr/>
          <p:nvPr/>
        </p:nvGrpSpPr>
        <p:grpSpPr>
          <a:xfrm>
            <a:off x="8020956" y="1666402"/>
            <a:ext cx="1338963" cy="1203329"/>
            <a:chOff x="1794934" y="2113289"/>
            <a:chExt cx="1338963" cy="120332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3B81B4D-A278-4136-A39D-94826C6C927B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34" name="直角三角形 33">
                <a:extLst>
                  <a:ext uri="{FF2B5EF4-FFF2-40B4-BE49-F238E27FC236}">
                    <a16:creationId xmlns:a16="http://schemas.microsoft.com/office/drawing/2014/main" id="{1AE0C9BA-C8B1-4B01-B0DD-6ADD0F276243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49B0D98D-F643-434A-8C1A-AFFCABF09F98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3F5A9D8-F000-4123-8A07-B3449F482495}"/>
                </a:ext>
              </a:extLst>
            </p:cNvPr>
            <p:cNvSpPr/>
            <p:nvPr/>
          </p:nvSpPr>
          <p:spPr>
            <a:xfrm>
              <a:off x="1824967" y="2585696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纪律约束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131510-04B6-4693-86C5-0C741B6FCA4D}"/>
              </a:ext>
            </a:extLst>
          </p:cNvPr>
          <p:cNvGrpSpPr/>
          <p:nvPr/>
        </p:nvGrpSpPr>
        <p:grpSpPr>
          <a:xfrm>
            <a:off x="9577523" y="1666800"/>
            <a:ext cx="1308931" cy="1203329"/>
            <a:chOff x="1769255" y="2113289"/>
            <a:chExt cx="1308930" cy="120332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E5B6BD1-BF50-4F74-9C1F-EE2AFC7B65ED}"/>
                </a:ext>
              </a:extLst>
            </p:cNvPr>
            <p:cNvGrpSpPr/>
            <p:nvPr/>
          </p:nvGrpSpPr>
          <p:grpSpPr>
            <a:xfrm>
              <a:off x="1794934" y="2113289"/>
              <a:ext cx="1231602" cy="1203329"/>
              <a:chOff x="649485" y="3044101"/>
              <a:chExt cx="953060" cy="1471220"/>
            </a:xfrm>
          </p:grpSpPr>
          <p:sp>
            <p:nvSpPr>
              <p:cNvPr id="39" name="直角三角形 38">
                <a:extLst>
                  <a:ext uri="{FF2B5EF4-FFF2-40B4-BE49-F238E27FC236}">
                    <a16:creationId xmlns:a16="http://schemas.microsoft.com/office/drawing/2014/main" id="{00F836A9-1CF9-4A79-B7EA-F4B3CCE4B634}"/>
                  </a:ext>
                </a:extLst>
              </p:cNvPr>
              <p:cNvSpPr/>
              <p:nvPr/>
            </p:nvSpPr>
            <p:spPr>
              <a:xfrm>
                <a:off x="1136063" y="3044101"/>
                <a:ext cx="162194" cy="153657"/>
              </a:xfrm>
              <a:prstGeom prst="rt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/>
                <a:endParaRPr lang="zh-CN" altLang="en-US" sz="1865" noProof="1">
                  <a:solidFill>
                    <a:prstClr val="white"/>
                  </a:solidFill>
                  <a:latin typeface="微软雅黑"/>
                  <a:ea typeface="微软雅黑"/>
                  <a:sym typeface="Arial" panose="020B0604020202020204" pitchFamily="34" charset="0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0E324387-5901-4AD5-B5EE-154092CDB0A8}"/>
                  </a:ext>
                </a:extLst>
              </p:cNvPr>
              <p:cNvSpPr/>
              <p:nvPr/>
            </p:nvSpPr>
            <p:spPr>
              <a:xfrm>
                <a:off x="649485" y="3197757"/>
                <a:ext cx="953060" cy="1317564"/>
              </a:xfrm>
              <a:prstGeom prst="rect">
                <a:avLst/>
              </a:prstGeom>
              <a:solidFill>
                <a:srgbClr val="C00000"/>
              </a:solidFill>
              <a:ln w="3175">
                <a:solidFill>
                  <a:srgbClr val="C00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 fontAlgn="base">
                  <a:lnSpc>
                    <a:spcPct val="150000"/>
                  </a:lnSpc>
                </a:pPr>
                <a:endParaRPr lang="zh-CN" altLang="en-US" sz="1865" b="1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ea"/>
                </a:endParaRP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A14639C-5A0F-4B23-8823-4365D7DEBAF5}"/>
                </a:ext>
              </a:extLst>
            </p:cNvPr>
            <p:cNvSpPr/>
            <p:nvPr/>
          </p:nvSpPr>
          <p:spPr>
            <a:xfrm>
              <a:off x="1769255" y="2558452"/>
              <a:ext cx="1308930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</a:pPr>
              <a:r>
                <a:rPr lang="zh-CN" altLang="en-US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制度保障</a:t>
              </a:r>
            </a:p>
          </p:txBody>
        </p:sp>
      </p:grpSp>
      <p:pic>
        <p:nvPicPr>
          <p:cNvPr id="41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207AD4A1-4B2F-4EB7-A29E-621AA405E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7" y="3036376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78E9D54D-3754-4D8C-A327-D58821894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6" y="3680421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809769BB-E794-4F8A-A82D-51AD3FA2B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6" y="4335067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21B192C8-D56A-4D42-8261-FF67C9342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4" y="4974803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5BF42670-A292-4E57-AFEB-E713DC18E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23" y="5630541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2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锻造维护核心对党忠成的信念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文本框 37">
            <a:extLst>
              <a:ext uri="{FF2B5EF4-FFF2-40B4-BE49-F238E27FC236}">
                <a16:creationId xmlns:a16="http://schemas.microsoft.com/office/drawing/2014/main" id="{20103244-789A-4E42-A143-60BB16360426}"/>
              </a:ext>
            </a:extLst>
          </p:cNvPr>
          <p:cNvSpPr txBox="1"/>
          <p:nvPr/>
        </p:nvSpPr>
        <p:spPr>
          <a:xfrm>
            <a:off x="1506000" y="3171761"/>
            <a:ext cx="9515801" cy="369332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深刻把握“军事篇”产生的时代背景、回答的核心问题、擘画的方略布局、形成的科学体系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52">
            <a:extLst>
              <a:ext uri="{FF2B5EF4-FFF2-40B4-BE49-F238E27FC236}">
                <a16:creationId xmlns:a16="http://schemas.microsoft.com/office/drawing/2014/main" id="{778F7FD0-D010-477A-8D8D-AC09CC68D1BA}"/>
              </a:ext>
            </a:extLst>
          </p:cNvPr>
          <p:cNvSpPr txBox="1"/>
          <p:nvPr/>
        </p:nvSpPr>
        <p:spPr>
          <a:xfrm>
            <a:off x="1506019" y="3897242"/>
            <a:ext cx="9515781" cy="369332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学深学好强军思想上达到新高度</a:t>
            </a:r>
            <a:r>
              <a:rPr lang="zh-CN" altLang="en-US" dirty="0">
                <a:solidFill>
                  <a:prstClr val="black"/>
                </a:solidFill>
                <a:latin typeface="微软雅黑"/>
                <a:ea typeface="微软雅黑"/>
              </a:rPr>
              <a:t>，</a:t>
            </a:r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联系习主席治党治国治军的生动实践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55">
            <a:extLst>
              <a:ext uri="{FF2B5EF4-FFF2-40B4-BE49-F238E27FC236}">
                <a16:creationId xmlns:a16="http://schemas.microsoft.com/office/drawing/2014/main" id="{B692FF08-14EB-4287-9864-F320D8E87CF9}"/>
              </a:ext>
            </a:extLst>
          </p:cNvPr>
          <p:cNvSpPr txBox="1"/>
          <p:nvPr/>
        </p:nvSpPr>
        <p:spPr>
          <a:xfrm>
            <a:off x="1506000" y="4624317"/>
            <a:ext cx="9515801" cy="369332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要坚持学而信、学而思、学而行，眼睛向内、净化灵魂，与德的塑造、党性锤炼统一起来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7" name="文本框 58">
            <a:extLst>
              <a:ext uri="{FF2B5EF4-FFF2-40B4-BE49-F238E27FC236}">
                <a16:creationId xmlns:a16="http://schemas.microsoft.com/office/drawing/2014/main" id="{5AE80B4E-95E1-4787-BD69-9F8A1F14C9B3}"/>
              </a:ext>
            </a:extLst>
          </p:cNvPr>
          <p:cNvSpPr txBox="1"/>
          <p:nvPr/>
        </p:nvSpPr>
        <p:spPr>
          <a:xfrm>
            <a:off x="1505994" y="5349811"/>
            <a:ext cx="9515807" cy="369332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把学习成果转化为开阔的眼界思维，变成指导开展工作的理念、思路和举措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8" name="圆角矩形 52">
            <a:extLst>
              <a:ext uri="{FF2B5EF4-FFF2-40B4-BE49-F238E27FC236}">
                <a16:creationId xmlns:a16="http://schemas.microsoft.com/office/drawing/2014/main" id="{CA933665-4204-4FFD-B7BF-1F25EE10479F}"/>
              </a:ext>
            </a:extLst>
          </p:cNvPr>
          <p:cNvSpPr/>
          <p:nvPr/>
        </p:nvSpPr>
        <p:spPr>
          <a:xfrm>
            <a:off x="1058567" y="1539742"/>
            <a:ext cx="1881188" cy="1398588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习主席系列</a:t>
            </a:r>
            <a:endParaRPr lang="en-US" altLang="zh-CN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重要讲话</a:t>
            </a:r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834ED62-5AB0-43DD-BA8F-FEAAAC68AD80}"/>
              </a:ext>
            </a:extLst>
          </p:cNvPr>
          <p:cNvSpPr/>
          <p:nvPr/>
        </p:nvSpPr>
        <p:spPr>
          <a:xfrm>
            <a:off x="3849392" y="1638167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基本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精神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0FBACD4-E50A-400B-94BA-4D49FC24E9DD}"/>
              </a:ext>
            </a:extLst>
          </p:cNvPr>
          <p:cNvSpPr/>
          <p:nvPr/>
        </p:nvSpPr>
        <p:spPr>
          <a:xfrm>
            <a:off x="6719592" y="1638167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基本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63ECD11-6531-4AA2-857A-786B6362F7AA}"/>
              </a:ext>
            </a:extLst>
          </p:cNvPr>
          <p:cNvSpPr/>
          <p:nvPr/>
        </p:nvSpPr>
        <p:spPr>
          <a:xfrm>
            <a:off x="9242062" y="1638167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基本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要求</a:t>
            </a:r>
          </a:p>
        </p:txBody>
      </p:sp>
      <p:sp>
        <p:nvSpPr>
          <p:cNvPr id="14" name="燕尾形 86">
            <a:extLst>
              <a:ext uri="{FF2B5EF4-FFF2-40B4-BE49-F238E27FC236}">
                <a16:creationId xmlns:a16="http://schemas.microsoft.com/office/drawing/2014/main" id="{02C6D5E5-3688-4E86-AACF-790268533060}"/>
              </a:ext>
            </a:extLst>
          </p:cNvPr>
          <p:cNvSpPr/>
          <p:nvPr/>
        </p:nvSpPr>
        <p:spPr>
          <a:xfrm>
            <a:off x="5721301" y="2052113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燕尾形 87">
            <a:extLst>
              <a:ext uri="{FF2B5EF4-FFF2-40B4-BE49-F238E27FC236}">
                <a16:creationId xmlns:a16="http://schemas.microsoft.com/office/drawing/2014/main" id="{3B1EC669-7020-4B3E-BFF8-207D8D7890D5}"/>
              </a:ext>
            </a:extLst>
          </p:cNvPr>
          <p:cNvSpPr/>
          <p:nvPr/>
        </p:nvSpPr>
        <p:spPr>
          <a:xfrm>
            <a:off x="8305357" y="2045758"/>
            <a:ext cx="342124" cy="342124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1355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6DDFD8B-CC2A-4333-8288-66D091148C9F}"/>
              </a:ext>
            </a:extLst>
          </p:cNvPr>
          <p:cNvSpPr/>
          <p:nvPr/>
        </p:nvSpPr>
        <p:spPr>
          <a:xfrm>
            <a:off x="2713029" y="1604797"/>
            <a:ext cx="8308772" cy="1252963"/>
          </a:xfrm>
          <a:prstGeom prst="rect">
            <a:avLst/>
          </a:prstGeom>
          <a:noFill/>
          <a:ln w="127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3200" b="1">
              <a:solidFill>
                <a:srgbClr val="FFFDFB"/>
              </a:solidFill>
              <a:latin typeface="微软雅黑"/>
              <a:ea typeface="微软雅黑"/>
            </a:endParaRPr>
          </a:p>
        </p:txBody>
      </p:sp>
      <p:pic>
        <p:nvPicPr>
          <p:cNvPr id="17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20BA0893-2660-4513-A166-8455BD9C4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68" y="3127993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570F7F04-9133-4258-BE88-275D5C6AD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68" y="3854028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317B7B35-E4DC-4B7F-897A-D9CDF77A9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67" y="4553632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FD252158-6B52-4C8A-8C0D-41E7205B5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67" y="5292596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84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/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42926" y="3008575"/>
            <a:ext cx="6908617" cy="255505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 defTabSz="1218323">
              <a:lnSpc>
                <a:spcPct val="150000"/>
              </a:lnSpc>
            </a:pPr>
            <a:r>
              <a:rPr lang="zh-CN" altLang="en-US" sz="2667" dirty="0">
                <a:solidFill>
                  <a:srgbClr val="D03F56">
                    <a:lumMod val="75000"/>
                  </a:srgbClr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       维护核心、听从指挥，是最高的政治要求，有着鲜明的实践指向。每名官兵都要立足本职岗位为强军兴军作贡献，用实际行动彰显革命军人的赤胆忠诚。</a:t>
            </a:r>
            <a:endParaRPr lang="zh-CN" altLang="en-US" sz="2667" b="1" dirty="0">
              <a:solidFill>
                <a:srgbClr val="D03F56">
                  <a:lumMod val="75000"/>
                </a:srgbClr>
              </a:solidFill>
              <a:latin typeface="Impac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>
            <a:spLocks/>
          </p:cNvSpPr>
          <p:nvPr/>
        </p:nvSpPr>
        <p:spPr>
          <a:xfrm>
            <a:off x="208126" y="2117240"/>
            <a:ext cx="7578220" cy="4337216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ot"/>
          </a:ln>
        </p:spPr>
        <p:txBody>
          <a:bodyPr wrap="square" lIns="91440" tIns="45720" rIns="91440" bIns="45720" rtlCol="0" anchor="ctr">
            <a:noAutofit/>
          </a:bodyPr>
          <a:lstStyle/>
          <a:p>
            <a:pPr algn="ctr" defTabSz="1218323"/>
            <a:endParaRPr lang="zh-CN" altLang="en-US" sz="2400">
              <a:solidFill>
                <a:srgbClr val="F79646">
                  <a:lumMod val="50000"/>
                </a:srgbClr>
              </a:solidFill>
              <a:latin typeface="Impac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7398" y="1604798"/>
            <a:ext cx="6964145" cy="8163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323"/>
            <a:r>
              <a:rPr lang="zh-CN" altLang="en-US" sz="266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把维护核心、听从指挥转化为献</a:t>
            </a:r>
            <a:endParaRPr lang="en-US" altLang="zh-CN" sz="2667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8323"/>
            <a:r>
              <a:rPr lang="zh-CN" altLang="en-US" sz="266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身强军实践的自觉行动</a:t>
            </a:r>
          </a:p>
        </p:txBody>
      </p:sp>
      <p:sp>
        <p:nvSpPr>
          <p:cNvPr id="9" name="文本框 47"/>
          <p:cNvSpPr txBox="1"/>
          <p:nvPr/>
        </p:nvSpPr>
        <p:spPr>
          <a:xfrm>
            <a:off x="1199457" y="548681"/>
            <a:ext cx="676339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2133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把维护核心、听从指挥转化为献身强军实践的自觉行动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CD997E-A5DE-458D-A83D-EA5623DB9C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068" y="2085062"/>
            <a:ext cx="4494781" cy="390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锻造维护核心对党忠成的信念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文本框 23">
            <a:extLst>
              <a:ext uri="{FF2B5EF4-FFF2-40B4-BE49-F238E27FC236}">
                <a16:creationId xmlns:a16="http://schemas.microsoft.com/office/drawing/2014/main" id="{019533A8-B353-4504-AB9F-7124C79A4B2A}"/>
              </a:ext>
            </a:extLst>
          </p:cNvPr>
          <p:cNvSpPr txBox="1"/>
          <p:nvPr/>
        </p:nvSpPr>
        <p:spPr>
          <a:xfrm>
            <a:off x="1284600" y="3064798"/>
            <a:ext cx="9732563" cy="732508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把拥护改革、支持改革、落实改革作为维护核心的实际行动，以坚强的党性、高度的觉悟、振奋的精神把各项改革任务完成好</a:t>
            </a:r>
            <a:endParaRPr lang="zh-CN" altLang="en-US" sz="16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35">
            <a:extLst>
              <a:ext uri="{FF2B5EF4-FFF2-40B4-BE49-F238E27FC236}">
                <a16:creationId xmlns:a16="http://schemas.microsoft.com/office/drawing/2014/main" id="{83368EFA-26D8-4FD6-9149-B2D55CC97802}"/>
              </a:ext>
            </a:extLst>
          </p:cNvPr>
          <p:cNvSpPr txBox="1"/>
          <p:nvPr/>
        </p:nvSpPr>
        <p:spPr>
          <a:xfrm>
            <a:off x="1284600" y="5371442"/>
            <a:ext cx="9732563" cy="732508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要抓好依法治军、从严治军方针落实，严格部队教育管理，严格落实防范重大安全问题各项措施要求，确保部队高度集中统一和安全稳定</a:t>
            </a:r>
            <a:endParaRPr lang="zh-CN" altLang="en-US" sz="16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29">
            <a:extLst>
              <a:ext uri="{FF2B5EF4-FFF2-40B4-BE49-F238E27FC236}">
                <a16:creationId xmlns:a16="http://schemas.microsoft.com/office/drawing/2014/main" id="{3CCCDC41-D71B-4AE4-B36F-6C9C6233256E}"/>
              </a:ext>
            </a:extLst>
          </p:cNvPr>
          <p:cNvSpPr txBox="1"/>
          <p:nvPr/>
        </p:nvSpPr>
        <p:spPr>
          <a:xfrm>
            <a:off x="1284599" y="4217956"/>
            <a:ext cx="9732563" cy="732508"/>
          </a:xfrm>
          <a:prstGeom prst="rect">
            <a:avLst/>
          </a:prstGeom>
          <a:noFill/>
          <a:ln w="9525">
            <a:solidFill>
              <a:srgbClr val="C8020B"/>
            </a:solidFill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30000"/>
              </a:lnSpc>
            </a:pPr>
            <a:r>
              <a:rPr lang="zh-CN" altLang="zh-CN" sz="1600" dirty="0">
                <a:solidFill>
                  <a:prstClr val="black"/>
                </a:solidFill>
                <a:latin typeface="微软雅黑"/>
                <a:ea typeface="微软雅黑"/>
              </a:rPr>
              <a:t>抓好统一思想工作，加强思想教育和引导，跟进做好解疑释惑工作，引导官兵站在维护核心、听党指挥的高度，深刻领会改革的重大意义和丰富内涵</a:t>
            </a:r>
            <a:endParaRPr lang="zh-CN" altLang="en-US" sz="16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7" name="圆角矩形 22">
            <a:extLst>
              <a:ext uri="{FF2B5EF4-FFF2-40B4-BE49-F238E27FC236}">
                <a16:creationId xmlns:a16="http://schemas.microsoft.com/office/drawing/2014/main" id="{E8889FD5-9CDA-4777-BB15-217F644C2E4E}"/>
              </a:ext>
            </a:extLst>
          </p:cNvPr>
          <p:cNvSpPr/>
          <p:nvPr/>
        </p:nvSpPr>
        <p:spPr>
          <a:xfrm>
            <a:off x="1157149" y="1484685"/>
            <a:ext cx="1881188" cy="1398588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b="1" noProof="1">
                <a:solidFill>
                  <a:prstClr val="white"/>
                </a:solidFill>
                <a:latin typeface="微软雅黑"/>
                <a:ea typeface="微软雅黑"/>
              </a:rPr>
              <a:t>试金石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2AF2307-8DBB-4D9C-A269-0CBCBA632E3A}"/>
              </a:ext>
            </a:extLst>
          </p:cNvPr>
          <p:cNvSpPr/>
          <p:nvPr/>
        </p:nvSpPr>
        <p:spPr>
          <a:xfrm>
            <a:off x="4724156" y="1596108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基本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精神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F490E5C-6698-4F11-B951-8126D38FBD20}"/>
              </a:ext>
            </a:extLst>
          </p:cNvPr>
          <p:cNvSpPr/>
          <p:nvPr/>
        </p:nvSpPr>
        <p:spPr>
          <a:xfrm>
            <a:off x="8423606" y="1591119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基本</a:t>
            </a:r>
            <a:endParaRPr lang="en-US" altLang="zh-CN" sz="1600" b="1" noProof="1">
              <a:solidFill>
                <a:prstClr val="black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black"/>
                </a:solidFill>
                <a:latin typeface="微软雅黑"/>
                <a:ea typeface="微软雅黑"/>
              </a:rPr>
              <a:t>要求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150EA35-C71F-4A30-93B9-431420422447}"/>
              </a:ext>
            </a:extLst>
          </p:cNvPr>
          <p:cNvSpPr/>
          <p:nvPr/>
        </p:nvSpPr>
        <p:spPr>
          <a:xfrm>
            <a:off x="2842968" y="1511944"/>
            <a:ext cx="8048893" cy="1361677"/>
          </a:xfrm>
          <a:prstGeom prst="rect">
            <a:avLst/>
          </a:prstGeom>
          <a:noFill/>
          <a:ln w="127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3200" b="1">
              <a:solidFill>
                <a:srgbClr val="FFFDFB"/>
              </a:solidFill>
              <a:latin typeface="微软雅黑"/>
              <a:ea typeface="微软雅黑"/>
            </a:endParaRPr>
          </a:p>
        </p:txBody>
      </p:sp>
      <p:sp>
        <p:nvSpPr>
          <p:cNvPr id="13" name="加号 12">
            <a:extLst>
              <a:ext uri="{FF2B5EF4-FFF2-40B4-BE49-F238E27FC236}">
                <a16:creationId xmlns:a16="http://schemas.microsoft.com/office/drawing/2014/main" id="{BBD380CA-051F-4545-ADDC-6CCD9254D097}"/>
              </a:ext>
            </a:extLst>
          </p:cNvPr>
          <p:cNvSpPr/>
          <p:nvPr/>
        </p:nvSpPr>
        <p:spPr>
          <a:xfrm>
            <a:off x="6792555" y="1964580"/>
            <a:ext cx="558788" cy="558393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4" name="右箭头 35">
            <a:extLst>
              <a:ext uri="{FF2B5EF4-FFF2-40B4-BE49-F238E27FC236}">
                <a16:creationId xmlns:a16="http://schemas.microsoft.com/office/drawing/2014/main" id="{B1848D14-DC12-4DAB-8E6A-D09804CECD8E}"/>
              </a:ext>
            </a:extLst>
          </p:cNvPr>
          <p:cNvSpPr/>
          <p:nvPr/>
        </p:nvSpPr>
        <p:spPr>
          <a:xfrm>
            <a:off x="3772100" y="1978397"/>
            <a:ext cx="831851" cy="41116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pic>
        <p:nvPicPr>
          <p:cNvPr id="15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9C3BCFEA-6C4B-4FAA-BC99-244E91283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60" y="2986589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4EDA7962-E4D7-4FEB-BD3A-4DB9D93A5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59" y="4103613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FD74E00C-6EB8-4358-9D71-D2CEC2F42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59" y="5242593"/>
            <a:ext cx="593893" cy="45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53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11" grpId="0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_矩形 2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3909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defTabSz="1218323">
              <a:lnSpc>
                <a:spcPct val="120000"/>
              </a:lnSpc>
            </a:pPr>
            <a:endParaRPr lang="zh-CN" altLang="en-US" sz="1867" b="1" dirty="0">
              <a:solidFill>
                <a:srgbClr val="FFFFFF">
                  <a:lumMod val="9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PA_文本框 22"/>
          <p:cNvSpPr txBox="1"/>
          <p:nvPr>
            <p:custDataLst>
              <p:tags r:id="rId3"/>
            </p:custDataLst>
          </p:nvPr>
        </p:nvSpPr>
        <p:spPr>
          <a:xfrm>
            <a:off x="672994" y="5716782"/>
            <a:ext cx="7104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323"/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Impact"/>
                <a:ea typeface="微软雅黑"/>
              </a:rPr>
              <a:t>船重千钧，掌舵一人，中央军委政治工作部</a:t>
            </a:r>
          </a:p>
        </p:txBody>
      </p:sp>
      <p:sp>
        <p:nvSpPr>
          <p:cNvPr id="25" name="PA_文本框 24"/>
          <p:cNvSpPr txBox="1"/>
          <p:nvPr>
            <p:custDataLst>
              <p:tags r:id="rId4"/>
            </p:custDataLst>
          </p:nvPr>
        </p:nvSpPr>
        <p:spPr>
          <a:xfrm>
            <a:off x="3985361" y="2401975"/>
            <a:ext cx="75848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323"/>
            <a:r>
              <a:rPr lang="zh-CN" altLang="en-US" sz="6400" b="1" dirty="0">
                <a:solidFill>
                  <a:srgbClr val="FFC000"/>
                </a:solidFill>
                <a:latin typeface="Impact"/>
                <a:ea typeface="微软雅黑"/>
              </a:rPr>
              <a:t>维护核心  听党指挥</a:t>
            </a:r>
          </a:p>
        </p:txBody>
      </p:sp>
      <p:pic>
        <p:nvPicPr>
          <p:cNvPr id="28" name="PA_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23" y="495143"/>
            <a:ext cx="3316539" cy="2885731"/>
          </a:xfrm>
          <a:prstGeom prst="rect">
            <a:avLst/>
          </a:prstGeom>
        </p:spPr>
      </p:pic>
      <p:grpSp>
        <p:nvGrpSpPr>
          <p:cNvPr id="33" name="PA_组合 32"/>
          <p:cNvGrpSpPr/>
          <p:nvPr>
            <p:custDataLst>
              <p:tags r:id="rId6"/>
            </p:custDataLst>
          </p:nvPr>
        </p:nvGrpSpPr>
        <p:grpSpPr>
          <a:xfrm>
            <a:off x="4173211" y="1604798"/>
            <a:ext cx="7392823" cy="1044946"/>
            <a:chOff x="3059831" y="933694"/>
            <a:chExt cx="5544617" cy="783709"/>
          </a:xfrm>
        </p:grpSpPr>
        <p:sp>
          <p:nvSpPr>
            <p:cNvPr id="35" name="TextBox 34"/>
            <p:cNvSpPr txBox="1"/>
            <p:nvPr/>
          </p:nvSpPr>
          <p:spPr>
            <a:xfrm>
              <a:off x="4067944" y="1217314"/>
              <a:ext cx="4536504" cy="500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8323"/>
              <a:r>
                <a:rPr lang="en-US" altLang="zh-CN" sz="3733" b="1" dirty="0">
                  <a:solidFill>
                    <a:srgbClr val="FFC000"/>
                  </a:solidFill>
                  <a:latin typeface="微软雅黑"/>
                  <a:ea typeface="微软雅黑"/>
                </a:rPr>
                <a:t>TOTAL CHINESE DREAM</a:t>
              </a:r>
              <a:endParaRPr lang="zh-CN" altLang="en-US" sz="3733" b="1" dirty="0">
                <a:solidFill>
                  <a:srgbClr val="FFC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059831" y="933694"/>
              <a:ext cx="5544617" cy="37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8323"/>
              <a:r>
                <a:rPr lang="zh-CN" altLang="en-US" sz="2667" b="1" dirty="0">
                  <a:solidFill>
                    <a:srgbClr val="FFC000"/>
                  </a:solidFill>
                  <a:latin typeface="Calibri" panose="020F0502020204030204" pitchFamily="34" charset="0"/>
                  <a:ea typeface="微软雅黑"/>
                </a:rPr>
                <a:t>构建社会主义和谐社会，共圆中国梦</a:t>
              </a:r>
            </a:p>
          </p:txBody>
        </p:sp>
      </p:grpSp>
      <p:sp>
        <p:nvSpPr>
          <p:cNvPr id="16" name="PA_矩形 15"/>
          <p:cNvSpPr/>
          <p:nvPr>
            <p:custDataLst>
              <p:tags r:id="rId7"/>
            </p:custDataLst>
          </p:nvPr>
        </p:nvSpPr>
        <p:spPr>
          <a:xfrm>
            <a:off x="-6819" y="4327411"/>
            <a:ext cx="9463192" cy="1372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323">
              <a:lnSpc>
                <a:spcPct val="120000"/>
              </a:lnSpc>
            </a:pPr>
            <a:r>
              <a:rPr lang="zh-CN" altLang="en-US" sz="3467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坚定维护习近平总书记作为党中央的核心</a:t>
            </a:r>
            <a:endParaRPr lang="en-US" altLang="zh-CN" sz="3467" b="1" dirty="0">
              <a:solidFill>
                <a:srgbClr val="9B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8323">
              <a:lnSpc>
                <a:spcPct val="120000"/>
              </a:lnSpc>
            </a:pPr>
            <a:r>
              <a:rPr lang="zh-CN" altLang="en-US" sz="3467" b="1" dirty="0">
                <a:solidFill>
                  <a:srgbClr val="9B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全党的核心是维护党中央权威的集中体现</a:t>
            </a:r>
            <a:endParaRPr lang="zh-CN" altLang="en-US" sz="3067" b="1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A_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0145" y="4194050"/>
            <a:ext cx="3215427" cy="257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A_文本框 1"/>
          <p:cNvSpPr txBox="1"/>
          <p:nvPr>
            <p:custDataLst>
              <p:tags r:id="rId9"/>
            </p:custDataLst>
          </p:nvPr>
        </p:nvSpPr>
        <p:spPr>
          <a:xfrm>
            <a:off x="47212" y="6324619"/>
            <a:ext cx="3930884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323"/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汇报人：涂豆思   时间：</a:t>
            </a:r>
            <a:r>
              <a:rPr lang="en-US" altLang="zh-CN" sz="1733" b="1" dirty="0">
                <a:solidFill>
                  <a:srgbClr val="000000"/>
                </a:solidFill>
                <a:latin typeface="微软雅黑"/>
                <a:ea typeface="微软雅黑"/>
              </a:rPr>
              <a:t>201X</a:t>
            </a:r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年</a:t>
            </a:r>
            <a:r>
              <a:rPr lang="en-US" altLang="zh-CN" sz="1733" b="1" dirty="0">
                <a:solidFill>
                  <a:srgbClr val="000000"/>
                </a:solidFill>
                <a:latin typeface="微软雅黑"/>
                <a:ea typeface="微软雅黑"/>
              </a:rPr>
              <a:t>XX</a:t>
            </a:r>
            <a:r>
              <a:rPr lang="zh-CN" altLang="en-US" sz="1733" b="1" dirty="0">
                <a:solidFill>
                  <a:srgbClr val="000000"/>
                </a:solidFill>
                <a:latin typeface="微软雅黑"/>
                <a:ea typeface="微软雅黑"/>
              </a:rPr>
              <a:t>月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239CF38-73A5-4F0F-B0FF-0B039548B7C6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860" y="589922"/>
            <a:ext cx="1057329" cy="924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347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</p:bldLst>
  </p:timing>
  <p:extLst mod="1">
    <p:ext uri="{E180D4A7-C9FB-4DFB-919C-405C955672EB}">
      <p14:showEvtLst xmlns:p14="http://schemas.microsoft.com/office/powerpoint/2010/main">
        <p14:playEvt time="1016" objId="17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7" y="1169379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 defTabSz="457189">
              <a:lnSpc>
                <a:spcPct val="150000"/>
              </a:lnSpc>
            </a:pP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457189">
              <a:lnSpc>
                <a:spcPct val="150000"/>
              </a:lnSpc>
            </a:pP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457189">
              <a:lnSpc>
                <a:spcPct val="150000"/>
              </a:lnSpc>
            </a:pP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457189">
              <a:lnSpc>
                <a:spcPct val="150000"/>
              </a:lnSpc>
            </a:pP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 defTabSz="457189">
              <a:lnSpc>
                <a:spcPct val="150000"/>
              </a:lnSpc>
            </a:pP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7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defTabSz="457189"/>
            <a:r>
              <a:rPr lang="zh-CN" altLang="en-US" b="1" dirty="0">
                <a:solidFill>
                  <a:srgbClr val="C00000"/>
                </a:solidFill>
                <a:latin typeface="Calibri"/>
                <a:ea typeface="等线" panose="02010600030101010101" pitchFamily="2" charset="-122"/>
              </a:rPr>
              <a:t>更多精品</a:t>
            </a:r>
            <a:r>
              <a:rPr lang="en-US" altLang="zh-CN" b="1" dirty="0">
                <a:solidFill>
                  <a:srgbClr val="C00000"/>
                </a:solidFill>
                <a:latin typeface="Calibri"/>
                <a:ea typeface="等线" panose="02010600030101010101" pitchFamily="2" charset="-122"/>
              </a:rPr>
              <a:t>PPT</a:t>
            </a:r>
            <a:r>
              <a:rPr lang="zh-CN" altLang="en-US" b="1" dirty="0">
                <a:solidFill>
                  <a:srgbClr val="C00000"/>
                </a:solidFill>
                <a:latin typeface="Calibri"/>
                <a:ea typeface="等线" panose="02010600030101010101" pitchFamily="2" charset="-122"/>
              </a:rPr>
              <a:t>模板：</a:t>
            </a:r>
            <a:r>
              <a:rPr lang="en-US" altLang="zh-CN" b="1" dirty="0">
                <a:solidFill>
                  <a:srgbClr val="C00000"/>
                </a:solidFill>
                <a:latin typeface="Calibri"/>
                <a:ea typeface="等线" panose="02010600030101010101" pitchFamily="2" charset="-122"/>
                <a:hlinkClick r:id="rId3"/>
              </a:rPr>
              <a:t>http://ibaotu.com/ppt/</a:t>
            </a:r>
            <a:endParaRPr lang="zh-CN" altLang="en-US" b="1" dirty="0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8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457189"/>
              <a:endParaRPr lang="zh-CN" altLang="en-US" dirty="0">
                <a:solidFill>
                  <a:srgbClr val="C00000"/>
                </a:solidFill>
                <a:highlight>
                  <a:srgbClr val="FFFF00"/>
                </a:highlight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86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199457" y="548681"/>
            <a:ext cx="594105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2133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确立以习近平同志为党中央的核心、全党的核心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5A4C4B9-A448-4C0F-A0E6-1A7CE4372C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43" y="5446442"/>
            <a:ext cx="2058315" cy="7873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C6A1582-8BBB-4838-B41E-AC604F872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79" y="5420334"/>
            <a:ext cx="2058315" cy="787303"/>
          </a:xfrm>
          <a:prstGeom prst="rect">
            <a:avLst/>
          </a:prstGeom>
        </p:spPr>
      </p:pic>
      <p:sp>
        <p:nvSpPr>
          <p:cNvPr id="13" name="圆角矩形 1">
            <a:extLst>
              <a:ext uri="{FF2B5EF4-FFF2-40B4-BE49-F238E27FC236}">
                <a16:creationId xmlns:a16="http://schemas.microsoft.com/office/drawing/2014/main" id="{A0B70378-803F-4CCB-80D3-7BF8272EB281}"/>
              </a:ext>
            </a:extLst>
          </p:cNvPr>
          <p:cNvSpPr/>
          <p:nvPr/>
        </p:nvSpPr>
        <p:spPr>
          <a:xfrm>
            <a:off x="1109003" y="2014015"/>
            <a:ext cx="9973995" cy="308132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34D1AC0-01A3-4E3D-AF86-19A4D9314598}"/>
              </a:ext>
            </a:extLst>
          </p:cNvPr>
          <p:cNvSpPr/>
          <p:nvPr/>
        </p:nvSpPr>
        <p:spPr>
          <a:xfrm>
            <a:off x="1741587" y="5395489"/>
            <a:ext cx="901700" cy="903288"/>
          </a:xfrm>
          <a:prstGeom prst="ellipse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党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D7628E4-341A-41D2-82FE-E4984C7FF0DA}"/>
              </a:ext>
            </a:extLst>
          </p:cNvPr>
          <p:cNvSpPr/>
          <p:nvPr/>
        </p:nvSpPr>
        <p:spPr>
          <a:xfrm>
            <a:off x="5688859" y="5362341"/>
            <a:ext cx="901700" cy="903288"/>
          </a:xfrm>
          <a:prstGeom prst="ellipse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国家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0D31B6-DC62-478D-91FD-AE0898E3B273}"/>
              </a:ext>
            </a:extLst>
          </p:cNvPr>
          <p:cNvGrpSpPr/>
          <p:nvPr/>
        </p:nvGrpSpPr>
        <p:grpSpPr>
          <a:xfrm>
            <a:off x="2054801" y="2310991"/>
            <a:ext cx="7581923" cy="369332"/>
            <a:chOff x="1361091" y="2743600"/>
            <a:chExt cx="7581418" cy="36877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8502842-A4DE-4AC9-AC4C-EA2085AE4DBD}"/>
                </a:ext>
              </a:extLst>
            </p:cNvPr>
            <p:cNvSpPr/>
            <p:nvPr/>
          </p:nvSpPr>
          <p:spPr>
            <a:xfrm>
              <a:off x="1361091" y="2853031"/>
              <a:ext cx="150471" cy="15047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noProof="1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文本框 9">
              <a:extLst>
                <a:ext uri="{FF2B5EF4-FFF2-40B4-BE49-F238E27FC236}">
                  <a16:creationId xmlns:a16="http://schemas.microsoft.com/office/drawing/2014/main" id="{C3105BAA-EFA0-4C75-A580-85A7D38D6805}"/>
                </a:ext>
              </a:extLst>
            </p:cNvPr>
            <p:cNvSpPr txBox="1"/>
            <p:nvPr/>
          </p:nvSpPr>
          <p:spPr>
            <a:xfrm>
              <a:off x="1511562" y="2743600"/>
              <a:ext cx="7430947" cy="368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r>
                <a:rPr lang="zh-CN" altLang="zh-CN" dirty="0">
                  <a:solidFill>
                    <a:prstClr val="white"/>
                  </a:solidFill>
                  <a:latin typeface="微软雅黑"/>
                  <a:ea typeface="微软雅黑"/>
                </a:rPr>
                <a:t>是关系党和人民根本利益的大事</a:t>
              </a:r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D6775E9-3ED4-45A9-B010-1087DB1B5599}"/>
              </a:ext>
            </a:extLst>
          </p:cNvPr>
          <p:cNvGrpSpPr/>
          <p:nvPr/>
        </p:nvGrpSpPr>
        <p:grpSpPr>
          <a:xfrm>
            <a:off x="2054801" y="2895194"/>
            <a:ext cx="7581923" cy="369332"/>
            <a:chOff x="1361091" y="3328121"/>
            <a:chExt cx="7581418" cy="36877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9253D89-BAEE-4946-9954-7B1DE048956A}"/>
                </a:ext>
              </a:extLst>
            </p:cNvPr>
            <p:cNvSpPr/>
            <p:nvPr/>
          </p:nvSpPr>
          <p:spPr>
            <a:xfrm>
              <a:off x="1361091" y="3437552"/>
              <a:ext cx="150471" cy="15047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noProof="1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文本框 13">
              <a:extLst>
                <a:ext uri="{FF2B5EF4-FFF2-40B4-BE49-F238E27FC236}">
                  <a16:creationId xmlns:a16="http://schemas.microsoft.com/office/drawing/2014/main" id="{1736351D-9067-4146-818C-9A60C835EC83}"/>
                </a:ext>
              </a:extLst>
            </p:cNvPr>
            <p:cNvSpPr txBox="1"/>
            <p:nvPr/>
          </p:nvSpPr>
          <p:spPr>
            <a:xfrm>
              <a:off x="1511562" y="3328121"/>
              <a:ext cx="7430947" cy="368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r>
                <a:rPr lang="zh-CN" altLang="zh-CN" dirty="0">
                  <a:solidFill>
                    <a:prstClr val="white"/>
                  </a:solidFill>
                  <a:latin typeface="微软雅黑"/>
                  <a:ea typeface="微软雅黑"/>
                </a:rPr>
                <a:t>关系党中央权威、关系全党团结和集中统一的大事</a:t>
              </a:r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D455764-E28F-4CF7-9F1E-0F7E02395C49}"/>
              </a:ext>
            </a:extLst>
          </p:cNvPr>
          <p:cNvGrpSpPr/>
          <p:nvPr/>
        </p:nvGrpSpPr>
        <p:grpSpPr>
          <a:xfrm>
            <a:off x="2054801" y="3480992"/>
            <a:ext cx="7581923" cy="369332"/>
            <a:chOff x="1361091" y="3912642"/>
            <a:chExt cx="7581418" cy="37036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4F6FFEB-0ACE-4699-8F21-4B9875C7010E}"/>
                </a:ext>
              </a:extLst>
            </p:cNvPr>
            <p:cNvSpPr/>
            <p:nvPr/>
          </p:nvSpPr>
          <p:spPr>
            <a:xfrm>
              <a:off x="1361091" y="4022073"/>
              <a:ext cx="150471" cy="15047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noProof="1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文本框 16">
              <a:extLst>
                <a:ext uri="{FF2B5EF4-FFF2-40B4-BE49-F238E27FC236}">
                  <a16:creationId xmlns:a16="http://schemas.microsoft.com/office/drawing/2014/main" id="{F2B2F2B7-65DC-4A41-B2A9-1C8DB303943F}"/>
                </a:ext>
              </a:extLst>
            </p:cNvPr>
            <p:cNvSpPr txBox="1"/>
            <p:nvPr/>
          </p:nvSpPr>
          <p:spPr>
            <a:xfrm>
              <a:off x="1511562" y="3912642"/>
              <a:ext cx="7430947" cy="3703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r>
                <a:rPr lang="zh-CN" altLang="zh-CN" dirty="0">
                  <a:solidFill>
                    <a:prstClr val="white"/>
                  </a:solidFill>
                  <a:latin typeface="微软雅黑"/>
                  <a:ea typeface="微软雅黑"/>
                </a:rPr>
                <a:t>是关系党和国家事业长远发展的大事</a:t>
              </a:r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5" name="文本框 17">
            <a:extLst>
              <a:ext uri="{FF2B5EF4-FFF2-40B4-BE49-F238E27FC236}">
                <a16:creationId xmlns:a16="http://schemas.microsoft.com/office/drawing/2014/main" id="{61FF2552-84A5-4E04-9A84-4ABB580ED85B}"/>
              </a:ext>
            </a:extLst>
          </p:cNvPr>
          <p:cNvSpPr txBox="1"/>
          <p:nvPr/>
        </p:nvSpPr>
        <p:spPr>
          <a:xfrm>
            <a:off x="1886407" y="4141864"/>
            <a:ext cx="7565892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2000" b="1" dirty="0">
                <a:solidFill>
                  <a:prstClr val="white"/>
                </a:solidFill>
                <a:latin typeface="微软雅黑"/>
                <a:ea typeface="微软雅黑"/>
              </a:rPr>
              <a:t>坚决维护以习近平同志为核心的党中央权威、保证全党令行禁止</a:t>
            </a:r>
            <a:endParaRPr lang="zh-CN" altLang="en-US" sz="2000" b="1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073647D-42CC-4E36-A093-FBCF21E2E8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813" y="5422686"/>
            <a:ext cx="2058315" cy="787303"/>
          </a:xfrm>
          <a:prstGeom prst="rect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id="{2CD9BC86-5BEB-4A9E-BE5F-3380037D7CA9}"/>
              </a:ext>
            </a:extLst>
          </p:cNvPr>
          <p:cNvSpPr/>
          <p:nvPr/>
        </p:nvSpPr>
        <p:spPr>
          <a:xfrm>
            <a:off x="9502171" y="5362341"/>
            <a:ext cx="901700" cy="903288"/>
          </a:xfrm>
          <a:prstGeom prst="ellipse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军队</a:t>
            </a:r>
          </a:p>
        </p:txBody>
      </p:sp>
    </p:spTree>
    <p:extLst>
      <p:ext uri="{BB962C8B-B14F-4D97-AF65-F5344CB8AC3E}">
        <p14:creationId xmlns:p14="http://schemas.microsoft.com/office/powerpoint/2010/main" val="41617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F41F8A7-38A8-4610-94EC-9213760B6F6B}"/>
              </a:ext>
            </a:extLst>
          </p:cNvPr>
          <p:cNvSpPr/>
          <p:nvPr/>
        </p:nvSpPr>
        <p:spPr>
          <a:xfrm>
            <a:off x="0" y="0"/>
            <a:ext cx="5170283" cy="6858000"/>
          </a:xfrm>
          <a:prstGeom prst="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  <a:cs typeface="+mn-ea"/>
              <a:sym typeface="+mn-lt"/>
            </a:endParaRPr>
          </a:p>
        </p:txBody>
      </p:sp>
      <p:sp>
        <p:nvSpPr>
          <p:cNvPr id="7" name="文本框 31">
            <a:extLst>
              <a:ext uri="{FF2B5EF4-FFF2-40B4-BE49-F238E27FC236}">
                <a16:creationId xmlns:a16="http://schemas.microsoft.com/office/drawing/2014/main" id="{F8F54F43-7ACD-4422-8795-38D7B9CA7971}"/>
              </a:ext>
            </a:extLst>
          </p:cNvPr>
          <p:cNvSpPr txBox="1"/>
          <p:nvPr/>
        </p:nvSpPr>
        <p:spPr>
          <a:xfrm>
            <a:off x="431371" y="3525011"/>
            <a:ext cx="40324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323"/>
            <a:r>
              <a:rPr lang="zh-CN" altLang="en-US" sz="8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pic>
        <p:nvPicPr>
          <p:cNvPr id="11" name="PA_图片 27">
            <a:extLst>
              <a:ext uri="{FF2B5EF4-FFF2-40B4-BE49-F238E27FC236}">
                <a16:creationId xmlns:a16="http://schemas.microsoft.com/office/drawing/2014/main" id="{72DE7176-ADF9-42E3-B4B0-E206E3E9B6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99776"/>
            <a:ext cx="3172523" cy="276042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64AAB7-F58B-43DC-A705-9917EF18D780}"/>
              </a:ext>
            </a:extLst>
          </p:cNvPr>
          <p:cNvGrpSpPr/>
          <p:nvPr/>
        </p:nvGrpSpPr>
        <p:grpSpPr>
          <a:xfrm>
            <a:off x="5601654" y="1251327"/>
            <a:ext cx="6529853" cy="884567"/>
            <a:chOff x="4376959" y="593814"/>
            <a:chExt cx="5930740" cy="669142"/>
          </a:xfrm>
        </p:grpSpPr>
        <p:sp>
          <p:nvSpPr>
            <p:cNvPr id="13" name="文本框 29">
              <a:extLst>
                <a:ext uri="{FF2B5EF4-FFF2-40B4-BE49-F238E27FC236}">
                  <a16:creationId xmlns:a16="http://schemas.microsoft.com/office/drawing/2014/main" id="{7E8D8A3F-19F5-4C08-96C5-16D44871E1D8}"/>
                </a:ext>
              </a:extLst>
            </p:cNvPr>
            <p:cNvSpPr txBox="1"/>
            <p:nvPr/>
          </p:nvSpPr>
          <p:spPr>
            <a:xfrm>
              <a:off x="5292674" y="620427"/>
              <a:ext cx="5015025" cy="53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323">
                <a:lnSpc>
                  <a:spcPct val="120000"/>
                </a:lnSpc>
              </a:pPr>
              <a:r>
                <a:rPr lang="zh-CN" altLang="en-US" sz="3333" b="1" dirty="0">
                  <a:solidFill>
                    <a:srgbClr val="C00000"/>
                  </a:solidFill>
                  <a:latin typeface="Impact"/>
                  <a:ea typeface="微软雅黑"/>
                  <a:cs typeface="+mn-ea"/>
                  <a:sym typeface="+mn-lt"/>
                </a:rPr>
                <a:t>坚定维护核心是最紧要政治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DDD1390-8267-4582-ADB8-EF06ABDCC1B8}"/>
                </a:ext>
              </a:extLst>
            </p:cNvPr>
            <p:cNvSpPr/>
            <p:nvPr/>
          </p:nvSpPr>
          <p:spPr>
            <a:xfrm>
              <a:off x="4376959" y="593814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23"/>
              <a:r>
                <a:rPr lang="en-US" altLang="zh-CN" sz="4267" dirty="0">
                  <a:solidFill>
                    <a:srgbClr val="C00000"/>
                  </a:solidFill>
                  <a:latin typeface="Impact"/>
                  <a:ea typeface="微软雅黑"/>
                </a:rPr>
                <a:t>01</a:t>
              </a:r>
              <a:endParaRPr lang="zh-CN" altLang="en-US" sz="4267" dirty="0">
                <a:solidFill>
                  <a:srgbClr val="C00000"/>
                </a:solidFill>
                <a:latin typeface="Impact"/>
                <a:ea typeface="微软雅黑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EF43566-AD5B-48CC-ADD8-113CDD2354AD}"/>
                </a:ext>
              </a:extLst>
            </p:cNvPr>
            <p:cNvCxnSpPr/>
            <p:nvPr/>
          </p:nvCxnSpPr>
          <p:spPr>
            <a:xfrm>
              <a:off x="5334033" y="1262956"/>
              <a:ext cx="466629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17E717-5E99-405E-8AE5-3EDC1CCEB466}"/>
              </a:ext>
            </a:extLst>
          </p:cNvPr>
          <p:cNvGrpSpPr/>
          <p:nvPr/>
        </p:nvGrpSpPr>
        <p:grpSpPr>
          <a:xfrm>
            <a:off x="5602127" y="2850260"/>
            <a:ext cx="6513592" cy="917815"/>
            <a:chOff x="4377389" y="1797282"/>
            <a:chExt cx="5824653" cy="694294"/>
          </a:xfrm>
        </p:grpSpPr>
        <p:sp>
          <p:nvSpPr>
            <p:cNvPr id="17" name="文本框 30">
              <a:extLst>
                <a:ext uri="{FF2B5EF4-FFF2-40B4-BE49-F238E27FC236}">
                  <a16:creationId xmlns:a16="http://schemas.microsoft.com/office/drawing/2014/main" id="{21B6CAF5-06E4-4BD0-AC05-D686540D6009}"/>
                </a:ext>
              </a:extLst>
            </p:cNvPr>
            <p:cNvSpPr txBox="1"/>
            <p:nvPr/>
          </p:nvSpPr>
          <p:spPr>
            <a:xfrm>
              <a:off x="5278546" y="1832217"/>
              <a:ext cx="4923496" cy="535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323">
                <a:lnSpc>
                  <a:spcPct val="120000"/>
                </a:lnSpc>
              </a:pPr>
              <a:r>
                <a:rPr lang="zh-CN" altLang="en-US" sz="3333" b="1" dirty="0">
                  <a:solidFill>
                    <a:srgbClr val="C00000"/>
                  </a:solidFill>
                  <a:latin typeface="Impact"/>
                  <a:ea typeface="微软雅黑"/>
                  <a:cs typeface="+mn-ea"/>
                  <a:sym typeface="+mn-lt"/>
                </a:rPr>
                <a:t>坚定维护核心是最根本要求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61301BB-C26A-4200-90C5-8A948E2216EC}"/>
                </a:ext>
              </a:extLst>
            </p:cNvPr>
            <p:cNvSpPr/>
            <p:nvPr/>
          </p:nvSpPr>
          <p:spPr>
            <a:xfrm>
              <a:off x="4377389" y="1797282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23"/>
              <a:r>
                <a:rPr lang="en-US" altLang="zh-CN" sz="4267" dirty="0">
                  <a:solidFill>
                    <a:srgbClr val="C00000"/>
                  </a:solidFill>
                  <a:latin typeface="Impact"/>
                  <a:ea typeface="微软雅黑"/>
                </a:rPr>
                <a:t>02</a:t>
              </a:r>
              <a:endParaRPr lang="zh-CN" altLang="en-US" sz="4267" dirty="0">
                <a:solidFill>
                  <a:srgbClr val="C00000"/>
                </a:solidFill>
                <a:latin typeface="Impact"/>
                <a:ea typeface="微软雅黑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E3984C6-CF29-46AD-95E7-172FF13D88F0}"/>
                </a:ext>
              </a:extLst>
            </p:cNvPr>
            <p:cNvCxnSpPr/>
            <p:nvPr/>
          </p:nvCxnSpPr>
          <p:spPr>
            <a:xfrm>
              <a:off x="5333385" y="2491576"/>
              <a:ext cx="458014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F20DF3C-73D2-4493-9780-D2425E3E9192}"/>
              </a:ext>
            </a:extLst>
          </p:cNvPr>
          <p:cNvGrpSpPr/>
          <p:nvPr/>
        </p:nvGrpSpPr>
        <p:grpSpPr>
          <a:xfrm>
            <a:off x="5602127" y="4329601"/>
            <a:ext cx="6622535" cy="974644"/>
            <a:chOff x="4377387" y="2480682"/>
            <a:chExt cx="5751148" cy="730983"/>
          </a:xfrm>
        </p:grpSpPr>
        <p:sp>
          <p:nvSpPr>
            <p:cNvPr id="21" name="文本框 33">
              <a:extLst>
                <a:ext uri="{FF2B5EF4-FFF2-40B4-BE49-F238E27FC236}">
                  <a16:creationId xmlns:a16="http://schemas.microsoft.com/office/drawing/2014/main" id="{9389A851-6608-4D0C-83FF-2F49BC3EDF2A}"/>
                </a:ext>
              </a:extLst>
            </p:cNvPr>
            <p:cNvSpPr txBox="1"/>
            <p:nvPr/>
          </p:nvSpPr>
          <p:spPr>
            <a:xfrm>
              <a:off x="5332444" y="2547001"/>
              <a:ext cx="4796091" cy="530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323">
                <a:lnSpc>
                  <a:spcPct val="120000"/>
                </a:lnSpc>
              </a:pPr>
              <a:r>
                <a:rPr lang="zh-CN" altLang="en-US" sz="3333" b="1" dirty="0">
                  <a:solidFill>
                    <a:srgbClr val="C00000"/>
                  </a:solidFill>
                  <a:latin typeface="Impact"/>
                  <a:ea typeface="微软雅黑"/>
                  <a:cs typeface="+mn-ea"/>
                  <a:sym typeface="+mn-lt"/>
                </a:rPr>
                <a:t>锻造维护核心对党忠成信念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057899-5097-48EF-8ADC-E85F2D911CFB}"/>
                </a:ext>
              </a:extLst>
            </p:cNvPr>
            <p:cNvSpPr/>
            <p:nvPr/>
          </p:nvSpPr>
          <p:spPr>
            <a:xfrm>
              <a:off x="4377387" y="2480682"/>
              <a:ext cx="770603" cy="612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323"/>
              <a:r>
                <a:rPr lang="en-US" altLang="zh-CN" sz="4267" dirty="0">
                  <a:solidFill>
                    <a:srgbClr val="C00000"/>
                  </a:solidFill>
                  <a:latin typeface="Impact"/>
                  <a:ea typeface="微软雅黑"/>
                </a:rPr>
                <a:t>03</a:t>
              </a:r>
              <a:endParaRPr lang="zh-CN" altLang="en-US" sz="4267" dirty="0">
                <a:solidFill>
                  <a:srgbClr val="C00000"/>
                </a:solidFill>
                <a:latin typeface="Impact"/>
                <a:ea typeface="微软雅黑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A7F1D09-8CFC-48BB-8762-9769A063157A}"/>
                </a:ext>
              </a:extLst>
            </p:cNvPr>
            <p:cNvCxnSpPr/>
            <p:nvPr/>
          </p:nvCxnSpPr>
          <p:spPr>
            <a:xfrm>
              <a:off x="5305790" y="3211665"/>
              <a:ext cx="442155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291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A7FE53-3A9C-4A1E-BFFF-0C237B2A2D03}"/>
              </a:ext>
            </a:extLst>
          </p:cNvPr>
          <p:cNvSpPr/>
          <p:nvPr/>
        </p:nvSpPr>
        <p:spPr>
          <a:xfrm>
            <a:off x="5256246" y="0"/>
            <a:ext cx="1679509" cy="960000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  <p:sp>
        <p:nvSpPr>
          <p:cNvPr id="6" name="文本占位符 23">
            <a:extLst>
              <a:ext uri="{FF2B5EF4-FFF2-40B4-BE49-F238E27FC236}">
                <a16:creationId xmlns:a16="http://schemas.microsoft.com/office/drawing/2014/main" id="{662D4EF6-A96A-4B9D-BCAD-A8046A65D8BA}"/>
              </a:ext>
            </a:extLst>
          </p:cNvPr>
          <p:cNvSpPr txBox="1">
            <a:spLocks/>
          </p:cNvSpPr>
          <p:nvPr/>
        </p:nvSpPr>
        <p:spPr>
          <a:xfrm>
            <a:off x="5301194" y="-96792"/>
            <a:ext cx="1754913" cy="1153584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3765" rtl="0" eaLnBrk="1" latinLnBrk="0" hangingPunct="1">
              <a:spcBef>
                <a:spcPct val="20000"/>
              </a:spcBef>
              <a:buFont typeface="Arial" pitchFamily="34" charset="0"/>
              <a:buNone/>
              <a:defRPr sz="4000" kern="1200">
                <a:solidFill>
                  <a:schemeClr val="accent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323"/>
            <a:r>
              <a:rPr lang="zh-CN" altLang="en-US" sz="5333" b="1" dirty="0">
                <a:solidFill>
                  <a:srgbClr val="FFBE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  <a:ea typeface="微软雅黑"/>
              </a:rPr>
              <a:t>目录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6172914-6DC9-4AA1-9C58-9E0A840C2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24" y="1713144"/>
            <a:ext cx="2522928" cy="201814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6F738BC-5B07-4C2D-A53F-3AD444FF134A}"/>
              </a:ext>
            </a:extLst>
          </p:cNvPr>
          <p:cNvGrpSpPr/>
          <p:nvPr/>
        </p:nvGrpSpPr>
        <p:grpSpPr bwMode="auto">
          <a:xfrm>
            <a:off x="3512954" y="3736260"/>
            <a:ext cx="6029828" cy="629918"/>
            <a:chOff x="4075558" y="2054456"/>
            <a:chExt cx="6954393" cy="726906"/>
          </a:xfrm>
        </p:grpSpPr>
        <p:sp>
          <p:nvSpPr>
            <p:cNvPr id="10" name="TextBox 124">
              <a:extLst>
                <a:ext uri="{FF2B5EF4-FFF2-40B4-BE49-F238E27FC236}">
                  <a16:creationId xmlns:a16="http://schemas.microsoft.com/office/drawing/2014/main" id="{4CEBB8F1-D290-4B7A-87B0-E28429E32037}"/>
                </a:ext>
              </a:extLst>
            </p:cNvPr>
            <p:cNvSpPr txBox="1"/>
            <p:nvPr/>
          </p:nvSpPr>
          <p:spPr>
            <a:xfrm>
              <a:off x="4856457" y="2054458"/>
              <a:ext cx="6173494" cy="603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377"/>
              <a:r>
                <a:rPr lang="zh-CN" altLang="en-US" sz="2800" b="1" spc="300" noProof="1">
                  <a:solidFill>
                    <a:prstClr val="black"/>
                  </a:solidFill>
                  <a:latin typeface="微软雅黑"/>
                  <a:ea typeface="微软雅黑"/>
                </a:rPr>
                <a:t>坚定维护核心是最紧要的政治</a:t>
              </a:r>
            </a:p>
          </p:txBody>
        </p:sp>
        <p:sp>
          <p:nvSpPr>
            <p:cNvPr id="12" name="圆角矩形​​ 10">
              <a:extLst>
                <a:ext uri="{FF2B5EF4-FFF2-40B4-BE49-F238E27FC236}">
                  <a16:creationId xmlns:a16="http://schemas.microsoft.com/office/drawing/2014/main" id="{1B6782B2-C0C4-4916-9405-0C22332C5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558" y="2054456"/>
              <a:ext cx="727240" cy="726906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25400" algn="ctr">
              <a:solidFill>
                <a:srgbClr val="FFC000"/>
              </a:solidFill>
              <a:round/>
            </a:ln>
          </p:spPr>
          <p:txBody>
            <a:bodyPr anchor="ctr"/>
            <a:lstStyle/>
            <a:p>
              <a:pPr algn="ctr" defTabSz="914377">
                <a:defRPr/>
              </a:pPr>
              <a:r>
                <a:rPr lang="en-US" altLang="zh-CN" sz="4000" dirty="0">
                  <a:solidFill>
                    <a:prstClr val="white"/>
                  </a:solidFill>
                  <a:latin typeface="微软雅黑"/>
                  <a:ea typeface="微软雅黑"/>
                  <a:cs typeface="+mn-ea"/>
                  <a:sym typeface="+mn-lt"/>
                </a:rPr>
                <a:t>1</a:t>
              </a:r>
              <a:endParaRPr lang="zh-CN" altLang="en-US" sz="40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3" name="圆角矩形 1">
            <a:extLst>
              <a:ext uri="{FF2B5EF4-FFF2-40B4-BE49-F238E27FC236}">
                <a16:creationId xmlns:a16="http://schemas.microsoft.com/office/drawing/2014/main" id="{0A6C35A1-33CF-466E-8EF3-56B640D1F725}"/>
              </a:ext>
            </a:extLst>
          </p:cNvPr>
          <p:cNvSpPr/>
          <p:nvPr/>
        </p:nvSpPr>
        <p:spPr>
          <a:xfrm>
            <a:off x="2831638" y="1602568"/>
            <a:ext cx="6910087" cy="3495555"/>
          </a:xfrm>
          <a:prstGeom prst="roundRect">
            <a:avLst/>
          </a:prstGeom>
          <a:noFill/>
          <a:ln>
            <a:solidFill>
              <a:srgbClr val="C802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FC3EFB-FD89-4466-87F6-D815EDAC8BDA}"/>
              </a:ext>
            </a:extLst>
          </p:cNvPr>
          <p:cNvSpPr/>
          <p:nvPr/>
        </p:nvSpPr>
        <p:spPr>
          <a:xfrm>
            <a:off x="-8389" y="6597353"/>
            <a:ext cx="12200389" cy="218017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 defTabSz="1218323"/>
            <a:endParaRPr lang="zh-CN" altLang="en-US" sz="2400">
              <a:solidFill>
                <a:srgbClr val="FFFFFF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1081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build="p">
            <p:tmplLst>
              <p:tmpl lvl="1">
                <p:tnLst>
                  <p:par>
                    <p:cTn presetID="2" presetClass="entr" presetSubtype="2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1+#ppt_w/2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1500" fill="hold"/>
                            <p:tgtEl>
                              <p:spTgt spid="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坚定维护核心是最紧要的政治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524F39E4-D5ED-4A79-8B9A-03824039EA91}"/>
              </a:ext>
            </a:extLst>
          </p:cNvPr>
          <p:cNvSpPr/>
          <p:nvPr/>
        </p:nvSpPr>
        <p:spPr>
          <a:xfrm>
            <a:off x="5944910" y="2180862"/>
            <a:ext cx="1068415" cy="1068415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zh-CN" altLang="en-US" sz="2800" b="1" noProof="1">
                <a:solidFill>
                  <a:prstClr val="white"/>
                </a:solidFill>
                <a:latin typeface="微软雅黑"/>
                <a:ea typeface="微软雅黑"/>
              </a:rPr>
              <a:t>根本性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9DEEABD-EC03-484C-B98C-2979E85A0D14}"/>
              </a:ext>
            </a:extLst>
          </p:cNvPr>
          <p:cNvSpPr/>
          <p:nvPr/>
        </p:nvSpPr>
        <p:spPr>
          <a:xfrm>
            <a:off x="2800245" y="2180862"/>
            <a:ext cx="1068415" cy="1068415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zh-CN" altLang="en-US" sz="2400" b="1" noProof="1">
                <a:solidFill>
                  <a:prstClr val="white"/>
                </a:solidFill>
                <a:latin typeface="微软雅黑"/>
                <a:ea typeface="微软雅黑"/>
              </a:rPr>
              <a:t>根本性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36A575C-5949-41C1-9CE6-7CCEFA9D490F}"/>
              </a:ext>
            </a:extLst>
          </p:cNvPr>
          <p:cNvSpPr/>
          <p:nvPr/>
        </p:nvSpPr>
        <p:spPr>
          <a:xfrm>
            <a:off x="2800245" y="4474381"/>
            <a:ext cx="2651875" cy="45225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2400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BF0D5E1-4830-4864-82AE-B6E72E5B967A}"/>
              </a:ext>
            </a:extLst>
          </p:cNvPr>
          <p:cNvSpPr/>
          <p:nvPr/>
        </p:nvSpPr>
        <p:spPr>
          <a:xfrm>
            <a:off x="8907606" y="2180862"/>
            <a:ext cx="1068415" cy="1068415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zh-CN" altLang="en-US" sz="2800" b="1" noProof="1">
                <a:solidFill>
                  <a:prstClr val="white"/>
                </a:solidFill>
                <a:latin typeface="微软雅黑"/>
                <a:ea typeface="微软雅黑"/>
              </a:rPr>
              <a:t>全局性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6A93C3B-3ADC-438C-8C88-428790BF8A0F}"/>
              </a:ext>
            </a:extLst>
          </p:cNvPr>
          <p:cNvSpPr/>
          <p:nvPr/>
        </p:nvSpPr>
        <p:spPr>
          <a:xfrm>
            <a:off x="2800245" y="5088672"/>
            <a:ext cx="2651875" cy="45225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2400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C228911-D9D8-427A-852E-141159125BD9}"/>
              </a:ext>
            </a:extLst>
          </p:cNvPr>
          <p:cNvSpPr/>
          <p:nvPr/>
        </p:nvSpPr>
        <p:spPr>
          <a:xfrm>
            <a:off x="7579262" y="4474381"/>
            <a:ext cx="2396759" cy="45225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2400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AED048E-8160-4D08-9007-BA1344E1B2D2}"/>
              </a:ext>
            </a:extLst>
          </p:cNvPr>
          <p:cNvSpPr/>
          <p:nvPr/>
        </p:nvSpPr>
        <p:spPr>
          <a:xfrm>
            <a:off x="7579262" y="5088672"/>
            <a:ext cx="2396759" cy="45225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2400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5" name="文本框 25">
            <a:extLst>
              <a:ext uri="{FF2B5EF4-FFF2-40B4-BE49-F238E27FC236}">
                <a16:creationId xmlns:a16="http://schemas.microsoft.com/office/drawing/2014/main" id="{012054E2-5B7C-4627-9721-978CD599CD21}"/>
              </a:ext>
            </a:extLst>
          </p:cNvPr>
          <p:cNvSpPr txBox="1"/>
          <p:nvPr/>
        </p:nvSpPr>
        <p:spPr>
          <a:xfrm>
            <a:off x="3402413" y="4525271"/>
            <a:ext cx="161153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旗帜道路方向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D92AC7A-270B-4442-9CE0-EFBFE0BEA548}"/>
              </a:ext>
            </a:extLst>
          </p:cNvPr>
          <p:cNvSpPr/>
          <p:nvPr/>
        </p:nvSpPr>
        <p:spPr>
          <a:xfrm>
            <a:off x="3402411" y="51360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党运国脉军魂</a:t>
            </a:r>
          </a:p>
        </p:txBody>
      </p:sp>
      <p:sp>
        <p:nvSpPr>
          <p:cNvPr id="37" name="文本框 31">
            <a:extLst>
              <a:ext uri="{FF2B5EF4-FFF2-40B4-BE49-F238E27FC236}">
                <a16:creationId xmlns:a16="http://schemas.microsoft.com/office/drawing/2014/main" id="{E7890ECD-3B4B-4194-9C0D-3F687EEC22CC}"/>
              </a:ext>
            </a:extLst>
          </p:cNvPr>
          <p:cNvSpPr txBox="1"/>
          <p:nvPr/>
        </p:nvSpPr>
        <p:spPr>
          <a:xfrm>
            <a:off x="8007026" y="4521789"/>
            <a:ext cx="16100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党中央的核心</a:t>
            </a:r>
          </a:p>
        </p:txBody>
      </p:sp>
      <p:sp>
        <p:nvSpPr>
          <p:cNvPr id="38" name="文本框 33">
            <a:extLst>
              <a:ext uri="{FF2B5EF4-FFF2-40B4-BE49-F238E27FC236}">
                <a16:creationId xmlns:a16="http://schemas.microsoft.com/office/drawing/2014/main" id="{0A78C0A4-D677-487D-9BAD-91F11388E936}"/>
              </a:ext>
            </a:extLst>
          </p:cNvPr>
          <p:cNvSpPr txBox="1"/>
          <p:nvPr/>
        </p:nvSpPr>
        <p:spPr>
          <a:xfrm>
            <a:off x="8102560" y="5136079"/>
            <a:ext cx="16100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全党的核心</a:t>
            </a:r>
          </a:p>
        </p:txBody>
      </p:sp>
      <p:pic>
        <p:nvPicPr>
          <p:cNvPr id="39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D7808E21-A6AE-47DE-91A8-96A0BED2B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135" y="4348433"/>
            <a:ext cx="1555395" cy="13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xb\Desktop\素材--党建\PNG--党（国）徽旗\党旗红旗\16sucai_201507091736.png">
            <a:extLst>
              <a:ext uri="{FF2B5EF4-FFF2-40B4-BE49-F238E27FC236}">
                <a16:creationId xmlns:a16="http://schemas.microsoft.com/office/drawing/2014/main" id="{CF391B55-77E4-4264-ACF9-51E263989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516" y="4348433"/>
            <a:ext cx="1555395" cy="13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文本框 11">
            <a:extLst>
              <a:ext uri="{FF2B5EF4-FFF2-40B4-BE49-F238E27FC236}">
                <a16:creationId xmlns:a16="http://schemas.microsoft.com/office/drawing/2014/main" id="{2F01236E-D792-42F6-80DD-F1A39CD164D4}"/>
              </a:ext>
            </a:extLst>
          </p:cNvPr>
          <p:cNvSpPr txBox="1"/>
          <p:nvPr/>
        </p:nvSpPr>
        <p:spPr>
          <a:xfrm>
            <a:off x="3537252" y="3664643"/>
            <a:ext cx="12017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sz="3600" b="1" dirty="0">
                <a:solidFill>
                  <a:prstClr val="black"/>
                </a:solidFill>
                <a:latin typeface="微软雅黑"/>
                <a:ea typeface="微软雅黑"/>
              </a:rPr>
              <a:t>关乎</a:t>
            </a:r>
          </a:p>
        </p:txBody>
      </p:sp>
      <p:sp>
        <p:nvSpPr>
          <p:cNvPr id="42" name="文本框 11">
            <a:extLst>
              <a:ext uri="{FF2B5EF4-FFF2-40B4-BE49-F238E27FC236}">
                <a16:creationId xmlns:a16="http://schemas.microsoft.com/office/drawing/2014/main" id="{7B70117D-22FF-4D85-A878-06F15B6E7696}"/>
              </a:ext>
            </a:extLst>
          </p:cNvPr>
          <p:cNvSpPr txBox="1"/>
          <p:nvPr/>
        </p:nvSpPr>
        <p:spPr>
          <a:xfrm>
            <a:off x="8211201" y="3668055"/>
            <a:ext cx="12017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sz="3600" b="1" dirty="0">
                <a:solidFill>
                  <a:prstClr val="black"/>
                </a:solidFill>
                <a:latin typeface="微软雅黑"/>
                <a:ea typeface="微软雅黑"/>
              </a:rPr>
              <a:t>关乎</a:t>
            </a:r>
          </a:p>
        </p:txBody>
      </p:sp>
    </p:spTree>
    <p:extLst>
      <p:ext uri="{BB962C8B-B14F-4D97-AF65-F5344CB8AC3E}">
        <p14:creationId xmlns:p14="http://schemas.microsoft.com/office/powerpoint/2010/main" val="37676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坚定维护核心是最紧要的政治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C7C2AE4-BCF6-4FF4-8B7F-3B8050BB259C}"/>
              </a:ext>
            </a:extLst>
          </p:cNvPr>
          <p:cNvGrpSpPr/>
          <p:nvPr/>
        </p:nvGrpSpPr>
        <p:grpSpPr>
          <a:xfrm>
            <a:off x="6160637" y="5702365"/>
            <a:ext cx="5660641" cy="599543"/>
            <a:chOff x="1074860" y="4673427"/>
            <a:chExt cx="5660641" cy="599542"/>
          </a:xfrm>
        </p:grpSpPr>
        <p:sp>
          <p:nvSpPr>
            <p:cNvPr id="5" name="圆角矩形 63">
              <a:extLst>
                <a:ext uri="{FF2B5EF4-FFF2-40B4-BE49-F238E27FC236}">
                  <a16:creationId xmlns:a16="http://schemas.microsoft.com/office/drawing/2014/main" id="{3E3A0B32-A0B2-42B3-8DB9-65B025125770}"/>
                </a:ext>
              </a:extLst>
            </p:cNvPr>
            <p:cNvSpPr/>
            <p:nvPr/>
          </p:nvSpPr>
          <p:spPr>
            <a:xfrm>
              <a:off x="1410395" y="4714839"/>
              <a:ext cx="5325106" cy="407459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" name="圆角矩形 64">
              <a:extLst>
                <a:ext uri="{FF2B5EF4-FFF2-40B4-BE49-F238E27FC236}">
                  <a16:creationId xmlns:a16="http://schemas.microsoft.com/office/drawing/2014/main" id="{D4257113-7006-4A2A-94F9-1B32D60B8598}"/>
                </a:ext>
              </a:extLst>
            </p:cNvPr>
            <p:cNvSpPr/>
            <p:nvPr/>
          </p:nvSpPr>
          <p:spPr>
            <a:xfrm rot="2441297">
              <a:off x="1074860" y="4673427"/>
              <a:ext cx="599542" cy="5995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2AB725-76C3-42E1-B97C-9979E187E6DE}"/>
              </a:ext>
            </a:extLst>
          </p:cNvPr>
          <p:cNvGrpSpPr/>
          <p:nvPr/>
        </p:nvGrpSpPr>
        <p:grpSpPr>
          <a:xfrm>
            <a:off x="6116831" y="4586699"/>
            <a:ext cx="5704447" cy="593999"/>
            <a:chOff x="993557" y="4646788"/>
            <a:chExt cx="5704446" cy="593998"/>
          </a:xfrm>
        </p:grpSpPr>
        <p:sp>
          <p:nvSpPr>
            <p:cNvPr id="8" name="圆角矩形 59">
              <a:extLst>
                <a:ext uri="{FF2B5EF4-FFF2-40B4-BE49-F238E27FC236}">
                  <a16:creationId xmlns:a16="http://schemas.microsoft.com/office/drawing/2014/main" id="{E9502358-4053-4C66-9CF2-455A8427EBC0}"/>
                </a:ext>
              </a:extLst>
            </p:cNvPr>
            <p:cNvSpPr/>
            <p:nvPr/>
          </p:nvSpPr>
          <p:spPr>
            <a:xfrm>
              <a:off x="1410394" y="4714839"/>
              <a:ext cx="5287609" cy="407459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圆角矩形 60">
              <a:extLst>
                <a:ext uri="{FF2B5EF4-FFF2-40B4-BE49-F238E27FC236}">
                  <a16:creationId xmlns:a16="http://schemas.microsoft.com/office/drawing/2014/main" id="{CD0FEB16-D0FE-44BC-BAF1-7E3174500EE3}"/>
                </a:ext>
              </a:extLst>
            </p:cNvPr>
            <p:cNvSpPr/>
            <p:nvPr/>
          </p:nvSpPr>
          <p:spPr>
            <a:xfrm rot="2441297">
              <a:off x="993557" y="4646788"/>
              <a:ext cx="593998" cy="59399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1150C9-F6BA-4A3B-8323-BC24BDEAB0B7}"/>
              </a:ext>
            </a:extLst>
          </p:cNvPr>
          <p:cNvGrpSpPr/>
          <p:nvPr/>
        </p:nvGrpSpPr>
        <p:grpSpPr>
          <a:xfrm>
            <a:off x="434885" y="5726421"/>
            <a:ext cx="5372705" cy="611232"/>
            <a:chOff x="1015278" y="4685950"/>
            <a:chExt cx="5372705" cy="611232"/>
          </a:xfrm>
        </p:grpSpPr>
        <p:sp>
          <p:nvSpPr>
            <p:cNvPr id="13" name="圆角矩形 56">
              <a:extLst>
                <a:ext uri="{FF2B5EF4-FFF2-40B4-BE49-F238E27FC236}">
                  <a16:creationId xmlns:a16="http://schemas.microsoft.com/office/drawing/2014/main" id="{D899EA9E-3D09-4EAB-A296-A440F64306F4}"/>
                </a:ext>
              </a:extLst>
            </p:cNvPr>
            <p:cNvSpPr/>
            <p:nvPr/>
          </p:nvSpPr>
          <p:spPr>
            <a:xfrm>
              <a:off x="1410395" y="4714839"/>
              <a:ext cx="4977588" cy="407459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圆角矩形 57">
              <a:extLst>
                <a:ext uri="{FF2B5EF4-FFF2-40B4-BE49-F238E27FC236}">
                  <a16:creationId xmlns:a16="http://schemas.microsoft.com/office/drawing/2014/main" id="{173993DD-DEF1-4D42-A611-3A945026BA9E}"/>
                </a:ext>
              </a:extLst>
            </p:cNvPr>
            <p:cNvSpPr/>
            <p:nvPr/>
          </p:nvSpPr>
          <p:spPr>
            <a:xfrm rot="2441297">
              <a:off x="1015278" y="4685950"/>
              <a:ext cx="611232" cy="61123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B0D30B4-66AD-491A-8508-9BA428B3EE45}"/>
              </a:ext>
            </a:extLst>
          </p:cNvPr>
          <p:cNvGrpSpPr/>
          <p:nvPr/>
        </p:nvGrpSpPr>
        <p:grpSpPr>
          <a:xfrm>
            <a:off x="437712" y="4517360"/>
            <a:ext cx="5369877" cy="625024"/>
            <a:chOff x="1018106" y="4614007"/>
            <a:chExt cx="5369877" cy="625024"/>
          </a:xfrm>
        </p:grpSpPr>
        <p:sp>
          <p:nvSpPr>
            <p:cNvPr id="16" name="圆角矩形 53">
              <a:extLst>
                <a:ext uri="{FF2B5EF4-FFF2-40B4-BE49-F238E27FC236}">
                  <a16:creationId xmlns:a16="http://schemas.microsoft.com/office/drawing/2014/main" id="{971F9EAF-9BE4-476E-B4AF-CB83C5F1CF0F}"/>
                </a:ext>
              </a:extLst>
            </p:cNvPr>
            <p:cNvSpPr/>
            <p:nvPr/>
          </p:nvSpPr>
          <p:spPr>
            <a:xfrm>
              <a:off x="1410395" y="4714839"/>
              <a:ext cx="4977588" cy="407459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7" name="圆角矩形 54">
              <a:extLst>
                <a:ext uri="{FF2B5EF4-FFF2-40B4-BE49-F238E27FC236}">
                  <a16:creationId xmlns:a16="http://schemas.microsoft.com/office/drawing/2014/main" id="{2C843A66-67FF-42DA-BE81-DAEF31C844B9}"/>
                </a:ext>
              </a:extLst>
            </p:cNvPr>
            <p:cNvSpPr/>
            <p:nvPr/>
          </p:nvSpPr>
          <p:spPr>
            <a:xfrm rot="2441297">
              <a:off x="1018106" y="4614007"/>
              <a:ext cx="625024" cy="625024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8" name="文本框 1">
            <a:extLst>
              <a:ext uri="{FF2B5EF4-FFF2-40B4-BE49-F238E27FC236}">
                <a16:creationId xmlns:a16="http://schemas.microsoft.com/office/drawing/2014/main" id="{54C65F8F-1C37-453E-B652-FD78812F9CFC}"/>
              </a:ext>
            </a:extLst>
          </p:cNvPr>
          <p:cNvSpPr txBox="1"/>
          <p:nvPr/>
        </p:nvSpPr>
        <p:spPr>
          <a:xfrm>
            <a:off x="860546" y="1355295"/>
            <a:ext cx="880903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坚定维护习近平总书记作为党中央的核心、全党的核心是维护党中央权威的集中体现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圆角矩形 28">
            <a:extLst>
              <a:ext uri="{FF2B5EF4-FFF2-40B4-BE49-F238E27FC236}">
                <a16:creationId xmlns:a16="http://schemas.microsoft.com/office/drawing/2014/main" id="{D46E326D-F30E-4B49-862C-C1F3CCF13494}"/>
              </a:ext>
            </a:extLst>
          </p:cNvPr>
          <p:cNvSpPr/>
          <p:nvPr/>
        </p:nvSpPr>
        <p:spPr>
          <a:xfrm>
            <a:off x="2026303" y="2124411"/>
            <a:ext cx="2595563" cy="72390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党的团结和集中统一</a:t>
            </a:r>
            <a:endParaRPr lang="zh-CN" altLang="en-US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0" name="右箭头 37">
            <a:extLst>
              <a:ext uri="{FF2B5EF4-FFF2-40B4-BE49-F238E27FC236}">
                <a16:creationId xmlns:a16="http://schemas.microsoft.com/office/drawing/2014/main" id="{05AF3CAE-91EF-48B1-9D89-7741CD726CFB}"/>
              </a:ext>
            </a:extLst>
          </p:cNvPr>
          <p:cNvSpPr/>
          <p:nvPr/>
        </p:nvSpPr>
        <p:spPr>
          <a:xfrm rot="5400000">
            <a:off x="3055609" y="3016319"/>
            <a:ext cx="536945" cy="41240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1" name="圆角矩形 34">
            <a:extLst>
              <a:ext uri="{FF2B5EF4-FFF2-40B4-BE49-F238E27FC236}">
                <a16:creationId xmlns:a16="http://schemas.microsoft.com/office/drawing/2014/main" id="{3F9CAEB8-5AD4-4699-ADF3-1869662FC839}"/>
              </a:ext>
            </a:extLst>
          </p:cNvPr>
          <p:cNvSpPr/>
          <p:nvPr/>
        </p:nvSpPr>
        <p:spPr>
          <a:xfrm>
            <a:off x="2026301" y="3620111"/>
            <a:ext cx="2595563" cy="72390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党中央的团结</a:t>
            </a:r>
            <a:endParaRPr lang="en-US" altLang="zh-CN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和集中统一</a:t>
            </a:r>
            <a:endParaRPr lang="zh-CN" altLang="en-US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2" name="圆角矩形 35">
            <a:extLst>
              <a:ext uri="{FF2B5EF4-FFF2-40B4-BE49-F238E27FC236}">
                <a16:creationId xmlns:a16="http://schemas.microsoft.com/office/drawing/2014/main" id="{6F06283D-04D1-4F34-92B3-DCCB0CC903E3}"/>
              </a:ext>
            </a:extLst>
          </p:cNvPr>
          <p:cNvSpPr/>
          <p:nvPr/>
        </p:nvSpPr>
        <p:spPr>
          <a:xfrm>
            <a:off x="7629929" y="3615905"/>
            <a:ext cx="2595563" cy="722313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维护党中央的核心、全党的核心权威</a:t>
            </a:r>
            <a:endParaRPr lang="zh-CN" altLang="en-US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3" name="圆角矩形 36">
            <a:extLst>
              <a:ext uri="{FF2B5EF4-FFF2-40B4-BE49-F238E27FC236}">
                <a16:creationId xmlns:a16="http://schemas.microsoft.com/office/drawing/2014/main" id="{B5249998-BA1C-4ED0-8A7A-BE7AFE6E0A72}"/>
              </a:ext>
            </a:extLst>
          </p:cNvPr>
          <p:cNvSpPr/>
          <p:nvPr/>
        </p:nvSpPr>
        <p:spPr>
          <a:xfrm>
            <a:off x="7629929" y="2120206"/>
            <a:ext cx="2595563" cy="722313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zh-CN" b="1" noProof="1">
                <a:solidFill>
                  <a:prstClr val="white"/>
                </a:solidFill>
                <a:latin typeface="微软雅黑"/>
                <a:ea typeface="微软雅黑"/>
              </a:rPr>
              <a:t>维护党中央权威</a:t>
            </a:r>
            <a:endParaRPr lang="zh-CN" altLang="en-US" b="1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4" name="文本框 42">
            <a:extLst>
              <a:ext uri="{FF2B5EF4-FFF2-40B4-BE49-F238E27FC236}">
                <a16:creationId xmlns:a16="http://schemas.microsoft.com/office/drawing/2014/main" id="{1FC37E40-3013-4C3A-87DD-465097A45E6F}"/>
              </a:ext>
            </a:extLst>
          </p:cNvPr>
          <p:cNvSpPr txBox="1"/>
          <p:nvPr/>
        </p:nvSpPr>
        <p:spPr>
          <a:xfrm>
            <a:off x="1254998" y="4682423"/>
            <a:ext cx="3032487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维护党中央团结和集中统一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5" name="文本框 44">
            <a:extLst>
              <a:ext uri="{FF2B5EF4-FFF2-40B4-BE49-F238E27FC236}">
                <a16:creationId xmlns:a16="http://schemas.microsoft.com/office/drawing/2014/main" id="{88B08FD2-E509-4B11-9891-B3C724005F08}"/>
              </a:ext>
            </a:extLst>
          </p:cNvPr>
          <p:cNvSpPr txBox="1"/>
          <p:nvPr/>
        </p:nvSpPr>
        <p:spPr>
          <a:xfrm>
            <a:off x="1101374" y="5799436"/>
            <a:ext cx="599636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凝聚中央委员会、中央政治局、中央政治局常委会的智慧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5AECE02-1440-4740-AF59-C56FC3C60D34}"/>
              </a:ext>
            </a:extLst>
          </p:cNvPr>
          <p:cNvSpPr txBox="1"/>
          <p:nvPr/>
        </p:nvSpPr>
        <p:spPr>
          <a:xfrm>
            <a:off x="7125359" y="4706716"/>
            <a:ext cx="599636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形成同心同德、团结一心、步调一致的坚强中央领导集体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文本框 50">
            <a:extLst>
              <a:ext uri="{FF2B5EF4-FFF2-40B4-BE49-F238E27FC236}">
                <a16:creationId xmlns:a16="http://schemas.microsoft.com/office/drawing/2014/main" id="{E3AA225B-2902-4CCD-9A7B-231725734A30}"/>
              </a:ext>
            </a:extLst>
          </p:cNvPr>
          <p:cNvSpPr txBox="1"/>
          <p:nvPr/>
        </p:nvSpPr>
        <p:spPr>
          <a:xfrm>
            <a:off x="7125359" y="5793617"/>
            <a:ext cx="599636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sz="1400" dirty="0">
                <a:solidFill>
                  <a:prstClr val="black"/>
                </a:solidFill>
                <a:latin typeface="微软雅黑"/>
                <a:ea typeface="微软雅黑"/>
              </a:rPr>
              <a:t>全面贯彻落实党的理论和路线方针政策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8" name="右箭头 52">
            <a:extLst>
              <a:ext uri="{FF2B5EF4-FFF2-40B4-BE49-F238E27FC236}">
                <a16:creationId xmlns:a16="http://schemas.microsoft.com/office/drawing/2014/main" id="{8F152ABA-2309-4617-BAB9-7B93ABC32974}"/>
              </a:ext>
            </a:extLst>
          </p:cNvPr>
          <p:cNvSpPr/>
          <p:nvPr/>
        </p:nvSpPr>
        <p:spPr>
          <a:xfrm rot="5400000">
            <a:off x="8659238" y="2974477"/>
            <a:ext cx="536945" cy="41240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375528E-FA1F-4E84-A70A-E8F79E380037}"/>
              </a:ext>
            </a:extLst>
          </p:cNvPr>
          <p:cNvSpPr txBox="1"/>
          <p:nvPr/>
        </p:nvSpPr>
        <p:spPr>
          <a:xfrm>
            <a:off x="558605" y="4534366"/>
            <a:ext cx="611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核心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DC4D207-FE6E-4898-87B7-D0AB9F32A59F}"/>
              </a:ext>
            </a:extLst>
          </p:cNvPr>
          <p:cNvSpPr txBox="1"/>
          <p:nvPr/>
        </p:nvSpPr>
        <p:spPr>
          <a:xfrm>
            <a:off x="526567" y="5720498"/>
            <a:ext cx="611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核心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9289EF-D35F-48C8-8F3B-BC7843FF4F86}"/>
              </a:ext>
            </a:extLst>
          </p:cNvPr>
          <p:cNvSpPr txBox="1"/>
          <p:nvPr/>
        </p:nvSpPr>
        <p:spPr>
          <a:xfrm>
            <a:off x="6196237" y="4560533"/>
            <a:ext cx="611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核心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BE0945C-09A3-425E-A34F-701CF42A0A21}"/>
              </a:ext>
            </a:extLst>
          </p:cNvPr>
          <p:cNvSpPr txBox="1"/>
          <p:nvPr/>
        </p:nvSpPr>
        <p:spPr>
          <a:xfrm>
            <a:off x="6257640" y="5676527"/>
            <a:ext cx="611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dirty="0">
                <a:solidFill>
                  <a:prstClr val="white"/>
                </a:solidFill>
                <a:latin typeface="微软雅黑"/>
                <a:ea typeface="微软雅黑"/>
              </a:rPr>
              <a:t>核心</a:t>
            </a:r>
          </a:p>
        </p:txBody>
      </p:sp>
    </p:spTree>
    <p:extLst>
      <p:ext uri="{BB962C8B-B14F-4D97-AF65-F5344CB8AC3E}">
        <p14:creationId xmlns:p14="http://schemas.microsoft.com/office/powerpoint/2010/main" val="23816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坚定维护核心是最紧要的政治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493EF61-0984-4EA1-ABD8-064C4AE77030}"/>
              </a:ext>
            </a:extLst>
          </p:cNvPr>
          <p:cNvGrpSpPr/>
          <p:nvPr/>
        </p:nvGrpSpPr>
        <p:grpSpPr>
          <a:xfrm>
            <a:off x="643950" y="2036493"/>
            <a:ext cx="2649929" cy="1308012"/>
            <a:chOff x="369941" y="1787329"/>
            <a:chExt cx="2649929" cy="130801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F6B71A4-B4BC-4E39-AE89-CA446DCA21E3}"/>
                </a:ext>
              </a:extLst>
            </p:cNvPr>
            <p:cNvSpPr/>
            <p:nvPr/>
          </p:nvSpPr>
          <p:spPr>
            <a:xfrm>
              <a:off x="1537052" y="1913278"/>
              <a:ext cx="1482818" cy="1095346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400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6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85C340B0-19BA-45FD-A87A-01C814612C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41" y="1787329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文本框 24">
            <a:extLst>
              <a:ext uri="{FF2B5EF4-FFF2-40B4-BE49-F238E27FC236}">
                <a16:creationId xmlns:a16="http://schemas.microsoft.com/office/drawing/2014/main" id="{B86FD075-ACEA-4F37-BDEA-BEE42EF094F2}"/>
              </a:ext>
            </a:extLst>
          </p:cNvPr>
          <p:cNvSpPr txBox="1"/>
          <p:nvPr/>
        </p:nvSpPr>
        <p:spPr>
          <a:xfrm>
            <a:off x="1183747" y="1451185"/>
            <a:ext cx="965358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坚定维护习近平总书记作为党中央的核心、全党的核心是全党全军全国各族人民的共同意志</a:t>
            </a:r>
            <a:endParaRPr lang="zh-CN" altLang="en-US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937AFBD-59AA-4F2C-9826-658E97FDCC6C}"/>
              </a:ext>
            </a:extLst>
          </p:cNvPr>
          <p:cNvSpPr/>
          <p:nvPr/>
        </p:nvSpPr>
        <p:spPr>
          <a:xfrm>
            <a:off x="2089984" y="2146820"/>
            <a:ext cx="1203325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政治</a:t>
            </a:r>
            <a:endParaRPr lang="en-US" altLang="zh-CN" sz="1600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智慧</a:t>
            </a:r>
          </a:p>
        </p:txBody>
      </p:sp>
      <p:sp>
        <p:nvSpPr>
          <p:cNvPr id="11" name="文本框 31">
            <a:extLst>
              <a:ext uri="{FF2B5EF4-FFF2-40B4-BE49-F238E27FC236}">
                <a16:creationId xmlns:a16="http://schemas.microsoft.com/office/drawing/2014/main" id="{0E714820-3E53-44A2-8C33-D91ABA144200}"/>
              </a:ext>
            </a:extLst>
          </p:cNvPr>
          <p:cNvSpPr txBox="1"/>
          <p:nvPr/>
        </p:nvSpPr>
        <p:spPr>
          <a:xfrm>
            <a:off x="4158306" y="3917642"/>
            <a:ext cx="627887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带领全党全军全国各族人民大力推动党的理论和实践创新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2" name="文本框 45">
            <a:extLst>
              <a:ext uri="{FF2B5EF4-FFF2-40B4-BE49-F238E27FC236}">
                <a16:creationId xmlns:a16="http://schemas.microsoft.com/office/drawing/2014/main" id="{D3ECD95A-C048-4850-B5D3-ACAE79CA48BE}"/>
              </a:ext>
            </a:extLst>
          </p:cNvPr>
          <p:cNvSpPr txBox="1"/>
          <p:nvPr/>
        </p:nvSpPr>
        <p:spPr>
          <a:xfrm>
            <a:off x="4158296" y="4519306"/>
            <a:ext cx="6542441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开创治国理政新局面，党、国家和军队面貌发生了历史性巨变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3" name="文本框 52">
            <a:extLst>
              <a:ext uri="{FF2B5EF4-FFF2-40B4-BE49-F238E27FC236}">
                <a16:creationId xmlns:a16="http://schemas.microsoft.com/office/drawing/2014/main" id="{95594A1C-93AA-49E3-97DF-E9D1A63119BB}"/>
              </a:ext>
            </a:extLst>
          </p:cNvPr>
          <p:cNvSpPr txBox="1"/>
          <p:nvPr/>
        </p:nvSpPr>
        <p:spPr>
          <a:xfrm>
            <a:off x="4158306" y="5122557"/>
            <a:ext cx="627887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赢得了人民群众和广大官兵发自内心的爱戴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4" name="文本框 55">
            <a:extLst>
              <a:ext uri="{FF2B5EF4-FFF2-40B4-BE49-F238E27FC236}">
                <a16:creationId xmlns:a16="http://schemas.microsoft.com/office/drawing/2014/main" id="{AEEB3427-5A9A-41F6-B613-0C83B660E013}"/>
              </a:ext>
            </a:extLst>
          </p:cNvPr>
          <p:cNvSpPr txBox="1"/>
          <p:nvPr/>
        </p:nvSpPr>
        <p:spPr>
          <a:xfrm>
            <a:off x="4158306" y="5725810"/>
            <a:ext cx="627887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dirty="0">
                <a:solidFill>
                  <a:prstClr val="black"/>
                </a:solidFill>
                <a:latin typeface="微软雅黑"/>
                <a:ea typeface="微软雅黑"/>
              </a:rPr>
              <a:t>对国防和军队建设亲抓实抓，着眼实现中国梦强军梦</a:t>
            </a:r>
            <a:endParaRPr lang="zh-CN" altLang="en-US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5" name="圆角矩形 46">
            <a:extLst>
              <a:ext uri="{FF2B5EF4-FFF2-40B4-BE49-F238E27FC236}">
                <a16:creationId xmlns:a16="http://schemas.microsoft.com/office/drawing/2014/main" id="{CCCD9530-3D4E-41FA-8559-32F6CE8366B1}"/>
              </a:ext>
            </a:extLst>
          </p:cNvPr>
          <p:cNvSpPr/>
          <p:nvPr/>
        </p:nvSpPr>
        <p:spPr>
          <a:xfrm>
            <a:off x="1630560" y="3837811"/>
            <a:ext cx="1593280" cy="767085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b="1" spc="300" noProof="1">
                <a:solidFill>
                  <a:prstClr val="white"/>
                </a:solidFill>
                <a:latin typeface="微软雅黑"/>
                <a:ea typeface="微软雅黑"/>
              </a:rPr>
              <a:t>根本利益</a:t>
            </a:r>
          </a:p>
        </p:txBody>
      </p:sp>
      <p:sp>
        <p:nvSpPr>
          <p:cNvPr id="16" name="圆角矩形 48">
            <a:extLst>
              <a:ext uri="{FF2B5EF4-FFF2-40B4-BE49-F238E27FC236}">
                <a16:creationId xmlns:a16="http://schemas.microsoft.com/office/drawing/2014/main" id="{762CD287-ABEF-49E5-B2ED-5CC23813AE77}"/>
              </a:ext>
            </a:extLst>
          </p:cNvPr>
          <p:cNvSpPr/>
          <p:nvPr/>
        </p:nvSpPr>
        <p:spPr>
          <a:xfrm>
            <a:off x="1630560" y="5311011"/>
            <a:ext cx="1593280" cy="767085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r>
              <a:rPr lang="zh-CN" altLang="en-US" b="1" spc="300" noProof="1">
                <a:solidFill>
                  <a:prstClr val="white"/>
                </a:solidFill>
                <a:latin typeface="微软雅黑"/>
                <a:ea typeface="微软雅黑"/>
              </a:rPr>
              <a:t>光明未来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EC6FC6B-27A4-45F9-9559-91DB6880A34D}"/>
              </a:ext>
            </a:extLst>
          </p:cNvPr>
          <p:cNvGrpSpPr/>
          <p:nvPr/>
        </p:nvGrpSpPr>
        <p:grpSpPr>
          <a:xfrm>
            <a:off x="3429458" y="2053826"/>
            <a:ext cx="2669671" cy="1308012"/>
            <a:chOff x="369941" y="1787329"/>
            <a:chExt cx="2669671" cy="130801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84A7B61-BB7A-4BF0-8C75-22DB0400458B}"/>
                </a:ext>
              </a:extLst>
            </p:cNvPr>
            <p:cNvSpPr/>
            <p:nvPr/>
          </p:nvSpPr>
          <p:spPr>
            <a:xfrm>
              <a:off x="1537052" y="1913278"/>
              <a:ext cx="1502560" cy="1095346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400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19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E6A8268B-8C3A-4DB3-8C3C-E4C829EBD2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41" y="1787329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2E11B853-EF31-4B9E-BD83-F13F73943717}"/>
              </a:ext>
            </a:extLst>
          </p:cNvPr>
          <p:cNvSpPr/>
          <p:nvPr/>
        </p:nvSpPr>
        <p:spPr>
          <a:xfrm>
            <a:off x="4726640" y="2400584"/>
            <a:ext cx="148719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理论</a:t>
            </a:r>
            <a:endParaRPr lang="en-US" altLang="zh-CN" sz="1600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勇气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A44277-0682-4D61-ABA6-9584567FE4DD}"/>
              </a:ext>
            </a:extLst>
          </p:cNvPr>
          <p:cNvGrpSpPr/>
          <p:nvPr/>
        </p:nvGrpSpPr>
        <p:grpSpPr>
          <a:xfrm>
            <a:off x="6229200" y="2043170"/>
            <a:ext cx="2616131" cy="1308012"/>
            <a:chOff x="369941" y="1787329"/>
            <a:chExt cx="2616131" cy="130801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7E155B9-383C-47CF-A312-6951D5BFFFEC}"/>
                </a:ext>
              </a:extLst>
            </p:cNvPr>
            <p:cNvSpPr/>
            <p:nvPr/>
          </p:nvSpPr>
          <p:spPr>
            <a:xfrm>
              <a:off x="1537052" y="1913278"/>
              <a:ext cx="1449020" cy="1095346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400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23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23D3D392-7F74-4DC8-A201-4CFBF8E0A9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41" y="1787329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62705C9E-5A4D-4481-96A7-7CD73B1F6987}"/>
              </a:ext>
            </a:extLst>
          </p:cNvPr>
          <p:cNvSpPr/>
          <p:nvPr/>
        </p:nvSpPr>
        <p:spPr>
          <a:xfrm>
            <a:off x="7738768" y="2369820"/>
            <a:ext cx="110656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驾驭</a:t>
            </a:r>
            <a:endParaRPr lang="en-US" altLang="zh-CN" sz="1600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全局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5E7EA30-369F-44AB-96EC-3512E47D95CB}"/>
              </a:ext>
            </a:extLst>
          </p:cNvPr>
          <p:cNvGrpSpPr/>
          <p:nvPr/>
        </p:nvGrpSpPr>
        <p:grpSpPr>
          <a:xfrm>
            <a:off x="9028943" y="2060007"/>
            <a:ext cx="2600791" cy="1308012"/>
            <a:chOff x="369941" y="1787329"/>
            <a:chExt cx="2600791" cy="130801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5EE608C-73FA-4C0A-997A-E6954EA05A0C}"/>
                </a:ext>
              </a:extLst>
            </p:cNvPr>
            <p:cNvSpPr/>
            <p:nvPr/>
          </p:nvSpPr>
          <p:spPr>
            <a:xfrm>
              <a:off x="1537052" y="1913278"/>
              <a:ext cx="1433680" cy="1095346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400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27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1EFC63A5-1633-4937-AF73-7DC35F12C6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41" y="1787329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002D19A9-8098-4EF2-A0FD-DAB8AFB2A9FA}"/>
              </a:ext>
            </a:extLst>
          </p:cNvPr>
          <p:cNvSpPr/>
          <p:nvPr/>
        </p:nvSpPr>
        <p:spPr>
          <a:xfrm>
            <a:off x="10378799" y="2397764"/>
            <a:ext cx="137196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卓越</a:t>
            </a:r>
            <a:endParaRPr lang="en-US" altLang="zh-CN" sz="1600" b="1" noProof="1">
              <a:solidFill>
                <a:prstClr val="white"/>
              </a:solidFill>
              <a:latin typeface="微软雅黑"/>
              <a:ea typeface="微软雅黑"/>
            </a:endParaRPr>
          </a:p>
          <a:p>
            <a:pPr algn="ctr" defTabSz="914377">
              <a:lnSpc>
                <a:spcPct val="120000"/>
              </a:lnSpc>
            </a:pPr>
            <a:r>
              <a:rPr lang="zh-CN" altLang="en-US" sz="1600" b="1" noProof="1">
                <a:solidFill>
                  <a:prstClr val="white"/>
                </a:solidFill>
                <a:latin typeface="微软雅黑"/>
                <a:ea typeface="微软雅黑"/>
              </a:rPr>
              <a:t>才能</a:t>
            </a:r>
          </a:p>
        </p:txBody>
      </p:sp>
      <p:sp>
        <p:nvSpPr>
          <p:cNvPr id="29" name="圆角矩形 89">
            <a:extLst>
              <a:ext uri="{FF2B5EF4-FFF2-40B4-BE49-F238E27FC236}">
                <a16:creationId xmlns:a16="http://schemas.microsoft.com/office/drawing/2014/main" id="{3A023ACF-1257-4A57-A80C-3CECC77075BB}"/>
              </a:ext>
            </a:extLst>
          </p:cNvPr>
          <p:cNvSpPr/>
          <p:nvPr/>
        </p:nvSpPr>
        <p:spPr>
          <a:xfrm rot="2441297">
            <a:off x="3920104" y="3997109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0" name="圆角矩形 90">
            <a:extLst>
              <a:ext uri="{FF2B5EF4-FFF2-40B4-BE49-F238E27FC236}">
                <a16:creationId xmlns:a16="http://schemas.microsoft.com/office/drawing/2014/main" id="{1F42DF98-0F62-45B4-938E-766598526493}"/>
              </a:ext>
            </a:extLst>
          </p:cNvPr>
          <p:cNvSpPr/>
          <p:nvPr/>
        </p:nvSpPr>
        <p:spPr>
          <a:xfrm rot="2441297">
            <a:off x="3920104" y="4602145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1" name="圆角矩形 91">
            <a:extLst>
              <a:ext uri="{FF2B5EF4-FFF2-40B4-BE49-F238E27FC236}">
                <a16:creationId xmlns:a16="http://schemas.microsoft.com/office/drawing/2014/main" id="{9B5B25E6-4B44-4181-993E-C1A8A9569CE1}"/>
              </a:ext>
            </a:extLst>
          </p:cNvPr>
          <p:cNvSpPr/>
          <p:nvPr/>
        </p:nvSpPr>
        <p:spPr>
          <a:xfrm rot="2441297">
            <a:off x="3920104" y="5195081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32" name="圆角矩形 92">
            <a:extLst>
              <a:ext uri="{FF2B5EF4-FFF2-40B4-BE49-F238E27FC236}">
                <a16:creationId xmlns:a16="http://schemas.microsoft.com/office/drawing/2014/main" id="{D1966BF9-FBA2-4A67-8304-E739CD7F7B21}"/>
              </a:ext>
            </a:extLst>
          </p:cNvPr>
          <p:cNvSpPr/>
          <p:nvPr/>
        </p:nvSpPr>
        <p:spPr>
          <a:xfrm rot="2441297">
            <a:off x="3920104" y="5761997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329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 animBg="1"/>
      <p:bldP spid="16" grpId="0" animBg="1"/>
      <p:bldP spid="20" grpId="0"/>
      <p:bldP spid="24" grpId="0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7"/>
          <p:cNvSpPr txBox="1"/>
          <p:nvPr/>
        </p:nvSpPr>
        <p:spPr>
          <a:xfrm>
            <a:off x="1347955" y="342581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1218323"/>
            <a:r>
              <a:rPr lang="zh-CN" altLang="en-US" sz="3200" b="1" dirty="0">
                <a:solidFill>
                  <a:srgbClr val="9B0D13"/>
                </a:solidFill>
                <a:latin typeface="Impact"/>
                <a:ea typeface="微软雅黑" panose="020B0503020204020204" pitchFamily="34" charset="-122"/>
                <a:sym typeface="Arial" panose="020B0604020202020204" pitchFamily="34" charset="0"/>
              </a:rPr>
              <a:t>坚定维护核心是最紧要的政治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96" y="78877"/>
            <a:ext cx="1393751" cy="1112184"/>
          </a:xfrm>
          <a:prstGeom prst="rect">
            <a:avLst/>
          </a:prstGeom>
        </p:spPr>
      </p:pic>
      <p:sp>
        <p:nvSpPr>
          <p:cNvPr id="4" name="圆角矩形 57">
            <a:extLst>
              <a:ext uri="{FF2B5EF4-FFF2-40B4-BE49-F238E27FC236}">
                <a16:creationId xmlns:a16="http://schemas.microsoft.com/office/drawing/2014/main" id="{4D4D1F91-EBB1-4351-AC25-A761137F6037}"/>
              </a:ext>
            </a:extLst>
          </p:cNvPr>
          <p:cNvSpPr/>
          <p:nvPr/>
        </p:nvSpPr>
        <p:spPr>
          <a:xfrm>
            <a:off x="2417888" y="2631523"/>
            <a:ext cx="1593280" cy="995140"/>
          </a:xfrm>
          <a:prstGeom prst="roundRect">
            <a:avLst>
              <a:gd name="adj" fmla="val 89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b="1" spc="300" noProof="1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24">
            <a:extLst>
              <a:ext uri="{FF2B5EF4-FFF2-40B4-BE49-F238E27FC236}">
                <a16:creationId xmlns:a16="http://schemas.microsoft.com/office/drawing/2014/main" id="{39D3774E-92DA-42F9-A0AE-7B291BA9CCDD}"/>
              </a:ext>
            </a:extLst>
          </p:cNvPr>
          <p:cNvSpPr txBox="1"/>
          <p:nvPr/>
        </p:nvSpPr>
        <p:spPr>
          <a:xfrm>
            <a:off x="1347955" y="1682401"/>
            <a:ext cx="965358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zh-CN" b="1" dirty="0">
                <a:solidFill>
                  <a:prstClr val="black"/>
                </a:solidFill>
                <a:latin typeface="微软雅黑"/>
                <a:ea typeface="微软雅黑"/>
              </a:rPr>
              <a:t>坚定维护习近平总书记作为党中央的核心、全党的核心是夺取“三个伟大”新胜利的紧迫需要</a:t>
            </a:r>
            <a:endParaRPr lang="zh-CN" altLang="en-US" b="1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09B64A0-3671-461A-ABA7-3CDB9EA1E325}"/>
              </a:ext>
            </a:extLst>
          </p:cNvPr>
          <p:cNvSpPr/>
          <p:nvPr/>
        </p:nvSpPr>
        <p:spPr>
          <a:xfrm>
            <a:off x="2355765" y="2533556"/>
            <a:ext cx="1717529" cy="1203325"/>
          </a:xfrm>
          <a:prstGeom prst="ellipse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20000"/>
              </a:lnSpc>
            </a:pPr>
            <a:r>
              <a:rPr lang="zh-CN" altLang="en-US" sz="2400" b="1" noProof="1">
                <a:solidFill>
                  <a:prstClr val="white"/>
                </a:solidFill>
                <a:latin typeface="微软雅黑"/>
                <a:ea typeface="微软雅黑"/>
              </a:rPr>
              <a:t>成 就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276B1F-723D-41AA-BCDF-5D62724BE016}"/>
              </a:ext>
            </a:extLst>
          </p:cNvPr>
          <p:cNvGrpSpPr/>
          <p:nvPr/>
        </p:nvGrpSpPr>
        <p:grpSpPr>
          <a:xfrm>
            <a:off x="5090785" y="2631521"/>
            <a:ext cx="5293065" cy="1016974"/>
            <a:chOff x="3628855" y="2269905"/>
            <a:chExt cx="5293065" cy="1017059"/>
          </a:xfrm>
        </p:grpSpPr>
        <p:sp>
          <p:nvSpPr>
            <p:cNvPr id="8" name="文本框 32">
              <a:extLst>
                <a:ext uri="{FF2B5EF4-FFF2-40B4-BE49-F238E27FC236}">
                  <a16:creationId xmlns:a16="http://schemas.microsoft.com/office/drawing/2014/main" id="{03625260-F8D8-4E00-94A1-C2F608C419CC}"/>
                </a:ext>
              </a:extLst>
            </p:cNvPr>
            <p:cNvSpPr txBox="1"/>
            <p:nvPr/>
          </p:nvSpPr>
          <p:spPr>
            <a:xfrm>
              <a:off x="3628855" y="2269905"/>
              <a:ext cx="5293065" cy="369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r>
                <a:rPr lang="zh-CN" altLang="zh-CN" dirty="0">
                  <a:solidFill>
                    <a:prstClr val="black"/>
                  </a:solidFill>
                  <a:latin typeface="微软雅黑"/>
                  <a:ea typeface="微软雅黑"/>
                </a:rPr>
                <a:t>根本在于以习近平同志为核心的党中央的坚强领导</a:t>
              </a:r>
              <a:endParaRPr lang="zh-CN" altLang="en-US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文本框 35">
              <a:extLst>
                <a:ext uri="{FF2B5EF4-FFF2-40B4-BE49-F238E27FC236}">
                  <a16:creationId xmlns:a16="http://schemas.microsoft.com/office/drawing/2014/main" id="{5C979589-AA57-443A-8FDB-62D470F882B4}"/>
                </a:ext>
              </a:extLst>
            </p:cNvPr>
            <p:cNvSpPr txBox="1"/>
            <p:nvPr/>
          </p:nvSpPr>
          <p:spPr>
            <a:xfrm>
              <a:off x="3628855" y="2917601"/>
              <a:ext cx="5293065" cy="369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r>
                <a:rPr lang="zh-CN" altLang="zh-CN" dirty="0">
                  <a:solidFill>
                    <a:prstClr val="black"/>
                  </a:solidFill>
                  <a:latin typeface="微软雅黑"/>
                  <a:ea typeface="微软雅黑"/>
                </a:rPr>
                <a:t>根本在于习近平总书记系列重要讲话的科学指导</a:t>
              </a:r>
              <a:endParaRPr lang="zh-CN" altLang="en-US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200B7BD-E342-4751-8134-3638927DB47A}"/>
              </a:ext>
            </a:extLst>
          </p:cNvPr>
          <p:cNvSpPr txBox="1"/>
          <p:nvPr/>
        </p:nvSpPr>
        <p:spPr>
          <a:xfrm>
            <a:off x="6431786" y="4552055"/>
            <a:ext cx="120015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sz="3600" b="1" dirty="0">
                <a:solidFill>
                  <a:prstClr val="black"/>
                </a:solidFill>
                <a:latin typeface="微软雅黑"/>
                <a:ea typeface="微软雅黑"/>
              </a:rPr>
              <a:t>推进</a:t>
            </a:r>
          </a:p>
        </p:txBody>
      </p:sp>
      <p:sp>
        <p:nvSpPr>
          <p:cNvPr id="13" name="文本框 36">
            <a:extLst>
              <a:ext uri="{FF2B5EF4-FFF2-40B4-BE49-F238E27FC236}">
                <a16:creationId xmlns:a16="http://schemas.microsoft.com/office/drawing/2014/main" id="{F7150C1B-6CC0-461D-B19C-D1FE7A1D8C27}"/>
              </a:ext>
            </a:extLst>
          </p:cNvPr>
          <p:cNvSpPr txBox="1"/>
          <p:nvPr/>
        </p:nvSpPr>
        <p:spPr>
          <a:xfrm>
            <a:off x="1259283" y="4678275"/>
            <a:ext cx="120015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zh-CN" altLang="en-US" sz="3600" b="1" dirty="0">
                <a:solidFill>
                  <a:prstClr val="black"/>
                </a:solidFill>
                <a:latin typeface="微软雅黑"/>
                <a:ea typeface="微软雅黑"/>
              </a:rPr>
              <a:t>克服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6A11EB-1650-477E-B65C-1A50F3C9C32C}"/>
              </a:ext>
            </a:extLst>
          </p:cNvPr>
          <p:cNvGrpSpPr/>
          <p:nvPr/>
        </p:nvGrpSpPr>
        <p:grpSpPr>
          <a:xfrm>
            <a:off x="2355765" y="4347326"/>
            <a:ext cx="3818985" cy="1308012"/>
            <a:chOff x="-267392" y="3003711"/>
            <a:chExt cx="3818985" cy="130801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2782802-148E-4D9C-A56E-69BD8C2D216A}"/>
                </a:ext>
              </a:extLst>
            </p:cNvPr>
            <p:cNvSpPr/>
            <p:nvPr/>
          </p:nvSpPr>
          <p:spPr>
            <a:xfrm>
              <a:off x="899718" y="3129660"/>
              <a:ext cx="2651875" cy="452251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24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四大考验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F4C6514-82F3-4171-9A77-29D87B3F2A80}"/>
                </a:ext>
              </a:extLst>
            </p:cNvPr>
            <p:cNvSpPr/>
            <p:nvPr/>
          </p:nvSpPr>
          <p:spPr>
            <a:xfrm>
              <a:off x="899718" y="3743950"/>
              <a:ext cx="2651875" cy="452251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24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四种危险</a:t>
              </a:r>
            </a:p>
          </p:txBody>
        </p:sp>
        <p:pic>
          <p:nvPicPr>
            <p:cNvPr id="17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D6D040A0-35B0-4896-9B3A-C3B79C4534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7392" y="3003711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B36AA7-D078-4349-BABD-695241E9D7DA}"/>
              </a:ext>
            </a:extLst>
          </p:cNvPr>
          <p:cNvGrpSpPr/>
          <p:nvPr/>
        </p:nvGrpSpPr>
        <p:grpSpPr>
          <a:xfrm>
            <a:off x="7528266" y="4231803"/>
            <a:ext cx="3818985" cy="1308012"/>
            <a:chOff x="-267392" y="3003711"/>
            <a:chExt cx="3818985" cy="130801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B6FE772-AFF4-4A50-BDF7-369D04C7D4F2}"/>
                </a:ext>
              </a:extLst>
            </p:cNvPr>
            <p:cNvSpPr/>
            <p:nvPr/>
          </p:nvSpPr>
          <p:spPr>
            <a:xfrm>
              <a:off x="899718" y="3129660"/>
              <a:ext cx="2651875" cy="452251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24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五位一体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B22AF1F-774A-4F30-A428-D1CD1358892B}"/>
                </a:ext>
              </a:extLst>
            </p:cNvPr>
            <p:cNvSpPr/>
            <p:nvPr/>
          </p:nvSpPr>
          <p:spPr>
            <a:xfrm>
              <a:off x="899718" y="3743950"/>
              <a:ext cx="2651875" cy="452251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lnSpc>
                  <a:spcPct val="120000"/>
                </a:lnSpc>
              </a:pPr>
              <a:r>
                <a:rPr lang="zh-CN" altLang="en-US" sz="2400" b="1" noProof="1">
                  <a:solidFill>
                    <a:prstClr val="white"/>
                  </a:solidFill>
                  <a:latin typeface="微软雅黑"/>
                  <a:ea typeface="微软雅黑"/>
                </a:rPr>
                <a:t>四个全面</a:t>
              </a:r>
            </a:p>
          </p:txBody>
        </p:sp>
        <p:pic>
          <p:nvPicPr>
            <p:cNvPr id="21" name="Picture 2" descr="C:\Users\xb\Desktop\素材--党建\PNG--党（国）徽旗\党旗红旗\16sucai_201507091736.png">
              <a:extLst>
                <a:ext uri="{FF2B5EF4-FFF2-40B4-BE49-F238E27FC236}">
                  <a16:creationId xmlns:a16="http://schemas.microsoft.com/office/drawing/2014/main" id="{356F2D69-2EEE-4C67-85E3-A08D4E0D4A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7392" y="3003711"/>
              <a:ext cx="1555395" cy="1308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圆角矩形 58">
            <a:extLst>
              <a:ext uri="{FF2B5EF4-FFF2-40B4-BE49-F238E27FC236}">
                <a16:creationId xmlns:a16="http://schemas.microsoft.com/office/drawing/2014/main" id="{9F98BD8F-C4AA-4290-9B9B-07850456555A}"/>
              </a:ext>
            </a:extLst>
          </p:cNvPr>
          <p:cNvSpPr/>
          <p:nvPr/>
        </p:nvSpPr>
        <p:spPr>
          <a:xfrm rot="2441297">
            <a:off x="4707219" y="2711671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3" name="圆角矩形 59">
            <a:extLst>
              <a:ext uri="{FF2B5EF4-FFF2-40B4-BE49-F238E27FC236}">
                <a16:creationId xmlns:a16="http://schemas.microsoft.com/office/drawing/2014/main" id="{E8593988-2B2F-4B2D-BA1F-1D7504D5110F}"/>
              </a:ext>
            </a:extLst>
          </p:cNvPr>
          <p:cNvSpPr/>
          <p:nvPr/>
        </p:nvSpPr>
        <p:spPr>
          <a:xfrm rot="2441297">
            <a:off x="4707219" y="3339612"/>
            <a:ext cx="238195" cy="2381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39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2" grpId="0"/>
      <p:bldP spid="13" grpId="0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3BF142C-E405-4B40-9652-E4A19932B7A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iUeE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4lHh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UeE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OJR4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OJR4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OJR4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JR4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JR4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O5R4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8lHhLbVEZO0oAAABqAAAAGwAAAHVuaXZlcnNhbC91bml2ZXJzYWwucG5nLnhtbLOxr8jNUShLLSrOzM+zVTLUM1Cyt+PlsikoSi3LTC1XqACKGekZQICSQiUqtzwzpSTDVsnC0BghlpGamZ5RYqtkZmgAF9QHGgkAUEsBAgAAFAACAAgAOJR4SxUOrShkBAAABxEAAB0AAAAAAAAAAQAAAAAAAAAAAHVuaXZlcnNhbC9jb21tb25fbWVzc2FnZXMubG5nUEsBAgAAFAACAAgAOJR4Swh+CyMpAwAAhgwAACcAAAAAAAAAAQAAAAAAnwQAAHVuaXZlcnNhbC9mbGFzaF9wdWJsaXNoaW5nX3NldHRpbmdzLnhtbFBLAQIAABQAAgAIADiUeEu1/AlkugIAAFUKAAAhAAAAAAAAAAEAAAAAAA0IAAB1bml2ZXJzYWwvZmxhc2hfc2tpbl9zZXR0aW5ncy54bWxQSwECAAAUAAIACAA4lHhLKpYPZ/4CAACXCwAAJgAAAAAAAAABAAAAAAAGCwAAdW5pdmVyc2FsL2h0bWxfcHVibGlzaGluZ19zZXR0aW5ncy54bWxQSwECAAAUAAIACAA4lHhLaHFSkZoBAAAfBgAAHwAAAAAAAAABAAAAAABIDgAAdW5pdmVyc2FsL2h0bWxfc2tpbl9zZXR0aW5ncy5qc1BLAQIAABQAAgAIADiUeEs9PC/RwQAAAOUBAAAaAAAAAAAAAAEAAAAAAB8QAAB1bml2ZXJzYWwvaTE4bl9wcmVzZXRzLnhtbFBLAQIAABQAAgAIADiUeEua+ZZkawAAAGsAAAAcAAAAAAAAAAEAAAAAABgRAAB1bml2ZXJzYWwvbG9jYWxfc2V0dGluZ3MueG1sUEsBAgAAFAACAAgARJRXRyO0Tvv7AgAAsAgAABQAAAAAAAAAAQAAAAAAvREAAHVuaXZlcnNhbC9wbGF5ZXIueG1sUEsBAgAAFAACAAgAOJR4S7CHI/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/JAAAAAA="/>
  <p:tag name="ISPRING_PRESENTATION_TITLE" val="红色党建精神维护核心听党指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自定义 10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C00000"/>
      </a:hlink>
      <a:folHlink>
        <a:srgbClr val="C0000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00000"/>
        </a:solidFill>
        <a:ln w="19050">
          <a:solidFill>
            <a:srgbClr val="C0000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91436" tIns="45718" rIns="91436" bIns="45718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1602</Words>
  <Application>Microsoft Office PowerPoint</Application>
  <PresentationFormat>宽屏</PresentationFormat>
  <Paragraphs>222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华文行楷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红色党建精神维护核心听党指挥PPT模板</dc:title>
  <dc:creator>歉然安可</dc:creator>
  <cp:lastModifiedBy>歉然安可</cp:lastModifiedBy>
  <cp:revision>3</cp:revision>
  <dcterms:created xsi:type="dcterms:W3CDTF">2017-12-09T22:09:01Z</dcterms:created>
  <dcterms:modified xsi:type="dcterms:W3CDTF">2017-12-09T22:12:38Z</dcterms:modified>
</cp:coreProperties>
</file>