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609" r:id="rId3"/>
    <p:sldId id="520" r:id="rId5"/>
    <p:sldId id="561" r:id="rId6"/>
    <p:sldId id="522" r:id="rId7"/>
    <p:sldId id="649" r:id="rId8"/>
    <p:sldId id="693" r:id="rId9"/>
    <p:sldId id="658" r:id="rId10"/>
    <p:sldId id="698" r:id="rId11"/>
    <p:sldId id="700" r:id="rId12"/>
    <p:sldId id="701" r:id="rId13"/>
    <p:sldId id="691" r:id="rId14"/>
    <p:sldId id="702" r:id="rId15"/>
    <p:sldId id="703" r:id="rId16"/>
    <p:sldId id="705" r:id="rId17"/>
    <p:sldId id="715" r:id="rId18"/>
    <p:sldId id="716" r:id="rId19"/>
    <p:sldId id="717" r:id="rId20"/>
    <p:sldId id="718" r:id="rId21"/>
    <p:sldId id="719" r:id="rId22"/>
    <p:sldId id="720" r:id="rId23"/>
    <p:sldId id="721" r:id="rId24"/>
    <p:sldId id="722" r:id="rId25"/>
    <p:sldId id="692" r:id="rId26"/>
    <p:sldId id="695" r:id="rId27"/>
    <p:sldId id="723" r:id="rId28"/>
    <p:sldId id="663" r:id="rId29"/>
    <p:sldId id="666" r:id="rId30"/>
    <p:sldId id="697" r:id="rId31"/>
    <p:sldId id="724" r:id="rId32"/>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6936"/>
    <a:srgbClr val="F6AE23"/>
    <a:srgbClr val="F89E05"/>
    <a:srgbClr val="FEEE46"/>
    <a:srgbClr val="BB2301"/>
    <a:srgbClr val="FCDD08"/>
    <a:srgbClr val="F99E01"/>
    <a:srgbClr val="FFFF99"/>
    <a:srgbClr val="FFFF37"/>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33" autoAdjust="0"/>
    <p:restoredTop sz="94714" autoAdjust="0"/>
  </p:normalViewPr>
  <p:slideViewPr>
    <p:cSldViewPr>
      <p:cViewPr>
        <p:scale>
          <a:sx n="75" d="100"/>
          <a:sy n="75" d="100"/>
        </p:scale>
        <p:origin x="562" y="365"/>
      </p:cViewPr>
      <p:guideLst>
        <p:guide orient="horz" pos="2206"/>
        <p:guide pos="3852"/>
      </p:guideLst>
    </p:cSldViewPr>
  </p:slideViewPr>
  <p:outlineViewPr>
    <p:cViewPr>
      <p:scale>
        <a:sx n="33" d="100"/>
        <a:sy n="33"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2" d="100"/>
          <a:sy n="62" d="100"/>
        </p:scale>
        <p:origin x="-3187" y="-86"/>
      </p:cViewPr>
      <p:guideLst>
        <p:guide orient="horz" pos="2941"/>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1" i="0" u="none" strike="noStrike" kern="1200" spc="0" baseline="0">
              <a:solidFill>
                <a:schemeClr val="tx1">
                  <a:lumMod val="65000"/>
                  <a:lumOff val="35000"/>
                </a:schemeClr>
              </a:solidFill>
              <a:latin typeface="+mn-lt"/>
              <a:ea typeface="+mn-ea"/>
              <a:cs typeface="+mn-cs"/>
            </a:defRPr>
          </a:pPr>
        </a:p>
      </c:txPr>
    </c:title>
    <c:autoTitleDeleted val="0"/>
    <c:plotArea>
      <c:layout/>
      <c:barChart>
        <c:barDir val="bar"/>
        <c:grouping val="clustered"/>
        <c:varyColors val="0"/>
        <c:ser>
          <c:idx val="0"/>
          <c:order val="0"/>
          <c:tx>
            <c:strRef>
              <c:f>Sheet1!$B$1</c:f>
              <c:strCache>
                <c:ptCount val="1"/>
                <c:pt idx="0">
                  <c:v>2014年摸底调查</c:v>
                </c:pt>
              </c:strCache>
            </c:strRef>
          </c:tx>
          <c:spPr>
            <a:solidFill>
              <a:srgbClr val="C00000"/>
            </a:solidFill>
            <a:ln>
              <a:noFill/>
            </a:ln>
            <a:effectLst/>
          </c:spPr>
          <c:invertIfNegative val="0"/>
          <c:dLbls>
            <c:delete val="1"/>
          </c:dLbls>
          <c:cat>
            <c:strRef>
              <c:f>Sheet1!$A$2:$A$6</c:f>
              <c:strCache>
                <c:ptCount val="5"/>
                <c:pt idx="0">
                  <c:v>因病致贫</c:v>
                </c:pt>
                <c:pt idx="1">
                  <c:v>因灾致贫</c:v>
                </c:pt>
                <c:pt idx="2">
                  <c:v>因学致贫</c:v>
                </c:pt>
                <c:pt idx="3">
                  <c:v>因劳动能力弱致贫</c:v>
                </c:pt>
                <c:pt idx="4">
                  <c:v>其他原因致贫</c:v>
                </c:pt>
              </c:strCache>
            </c:strRef>
          </c:cat>
          <c:val>
            <c:numRef>
              <c:f>Sheet1!$B$2:$B$6</c:f>
              <c:numCache>
                <c:formatCode>0%</c:formatCode>
                <c:ptCount val="5"/>
                <c:pt idx="0">
                  <c:v>0.42</c:v>
                </c:pt>
                <c:pt idx="1">
                  <c:v>0.2</c:v>
                </c:pt>
                <c:pt idx="2">
                  <c:v>0.1</c:v>
                </c:pt>
                <c:pt idx="3">
                  <c:v>0.08</c:v>
                </c:pt>
                <c:pt idx="4">
                  <c:v>0.2</c:v>
                </c:pt>
              </c:numCache>
            </c:numRef>
          </c:val>
        </c:ser>
        <c:dLbls>
          <c:showLegendKey val="0"/>
          <c:showVal val="0"/>
          <c:showCatName val="0"/>
          <c:showSerName val="0"/>
          <c:showPercent val="0"/>
          <c:showBubbleSize val="0"/>
        </c:dLbls>
        <c:gapWidth val="100"/>
        <c:axId val="728009168"/>
        <c:axId val="679264496"/>
      </c:barChart>
      <c:catAx>
        <c:axId val="7280091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679264496"/>
        <c:crosses val="autoZero"/>
        <c:auto val="1"/>
        <c:lblAlgn val="ctr"/>
        <c:lblOffset val="100"/>
        <c:noMultiLvlLbl val="0"/>
      </c:catAx>
      <c:valAx>
        <c:axId val="67926449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7280091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56F745CF-6056-4243-83E8-6B6D07A56D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E416B4A6-81A5-4238-8525-7C6EBCF44E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微软雅黑" panose="020B0503020204020204" pitchFamily="34" charset="-122"/>
        <a:cs typeface="+mn-cs"/>
      </a:defRPr>
    </a:lvl1pPr>
    <a:lvl2pPr marL="609600" algn="l" defTabSz="1218565" rtl="0" eaLnBrk="1" latinLnBrk="0" hangingPunct="1">
      <a:defRPr sz="1600" kern="1200">
        <a:solidFill>
          <a:schemeClr val="tx1"/>
        </a:solidFill>
        <a:latin typeface="+mn-lt"/>
        <a:ea typeface="微软雅黑" panose="020B0503020204020204" pitchFamily="34" charset="-122"/>
        <a:cs typeface="+mn-cs"/>
      </a:defRPr>
    </a:lvl2pPr>
    <a:lvl3pPr marL="1219200" algn="l" defTabSz="1218565" rtl="0" eaLnBrk="1" latinLnBrk="0" hangingPunct="1">
      <a:defRPr sz="1600" kern="1200">
        <a:solidFill>
          <a:schemeClr val="tx1"/>
        </a:solidFill>
        <a:latin typeface="+mn-lt"/>
        <a:ea typeface="微软雅黑" panose="020B0503020204020204" pitchFamily="34" charset="-122"/>
        <a:cs typeface="+mn-cs"/>
      </a:defRPr>
    </a:lvl3pPr>
    <a:lvl4pPr marL="1828800" algn="l" defTabSz="1218565" rtl="0" eaLnBrk="1" latinLnBrk="0" hangingPunct="1">
      <a:defRPr sz="1600" kern="1200">
        <a:solidFill>
          <a:schemeClr val="tx1"/>
        </a:solidFill>
        <a:latin typeface="+mn-lt"/>
        <a:ea typeface="微软雅黑" panose="020B0503020204020204" pitchFamily="34" charset="-122"/>
        <a:cs typeface="+mn-cs"/>
      </a:defRPr>
    </a:lvl4pPr>
    <a:lvl5pPr marL="2438400" algn="l" defTabSz="1218565" rtl="0" eaLnBrk="1" latinLnBrk="0" hangingPunct="1">
      <a:defRPr sz="1600" kern="1200">
        <a:solidFill>
          <a:schemeClr val="tx1"/>
        </a:solidFill>
        <a:latin typeface="+mn-lt"/>
        <a:ea typeface="微软雅黑" panose="020B0503020204020204" pitchFamily="34" charset="-122"/>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16B4A6-81A5-4238-8525-7C6EBCF44E7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Tm="5000">
    <p:dissolve/>
  </p:transition>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矩形 1"/>
          <p:cNvSpPr/>
          <p:nvPr userDrawn="1"/>
        </p:nvSpPr>
        <p:spPr bwMode="auto">
          <a:xfrm>
            <a:off x="-9111" y="0"/>
            <a:ext cx="12199524" cy="6859588"/>
          </a:xfrm>
          <a:prstGeom prst="rect">
            <a:avLst/>
          </a:prstGeom>
          <a:blipFill dpi="0" rotWithShape="1">
            <a:blip r:embed="rId2">
              <a:alphaModFix amt="34000"/>
            </a:blip>
            <a:srcRect/>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grpSp>
        <p:nvGrpSpPr>
          <p:cNvPr id="4" name="组合 3"/>
          <p:cNvGrpSpPr/>
          <p:nvPr userDrawn="1"/>
        </p:nvGrpSpPr>
        <p:grpSpPr>
          <a:xfrm>
            <a:off x="-9525" y="6073775"/>
            <a:ext cx="12200255" cy="831850"/>
            <a:chOff x="-17176" y="3928516"/>
            <a:chExt cx="9161176" cy="1786484"/>
          </a:xfrm>
        </p:grpSpPr>
        <p:pic>
          <p:nvPicPr>
            <p:cNvPr id="469" name="Picture 5" descr="C:\Users\PC\Desktop\zqq\26_0013_p------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6" y="3928516"/>
              <a:ext cx="8656638"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0" name="矩形 1"/>
            <p:cNvSpPr>
              <a:spLocks noChangeArrowheads="1"/>
            </p:cNvSpPr>
            <p:nvPr/>
          </p:nvSpPr>
          <p:spPr bwMode="auto">
            <a:xfrm>
              <a:off x="0" y="4297709"/>
              <a:ext cx="9144000" cy="1417291"/>
            </a:xfrm>
            <a:custGeom>
              <a:avLst/>
              <a:gdLst>
                <a:gd name="T0" fmla="*/ 0 w 9144000"/>
                <a:gd name="T1" fmla="*/ 0 h 2245868"/>
                <a:gd name="T2" fmla="*/ 1244600 w 9144000"/>
                <a:gd name="T3" fmla="*/ 115115 h 2245868"/>
                <a:gd name="T4" fmla="*/ 9144000 w 9144000"/>
                <a:gd name="T5" fmla="*/ 0 h 2245868"/>
                <a:gd name="T6" fmla="*/ 9144000 w 9144000"/>
                <a:gd name="T7" fmla="*/ 682203 h 2245868"/>
                <a:gd name="T8" fmla="*/ 0 w 9144000"/>
                <a:gd name="T9" fmla="*/ 682203 h 2245868"/>
                <a:gd name="T10" fmla="*/ 0 w 9144000"/>
                <a:gd name="T11" fmla="*/ 0 h 2245868"/>
                <a:gd name="T12" fmla="*/ 0 60000 65536"/>
                <a:gd name="T13" fmla="*/ 0 60000 65536"/>
                <a:gd name="T14" fmla="*/ 0 60000 65536"/>
                <a:gd name="T15" fmla="*/ 0 60000 65536"/>
                <a:gd name="T16" fmla="*/ 0 60000 65536"/>
                <a:gd name="T17" fmla="*/ 0 60000 65536"/>
                <a:gd name="T18" fmla="*/ 0 w 9144000"/>
                <a:gd name="T19" fmla="*/ 0 h 2245868"/>
                <a:gd name="T20" fmla="*/ 9144000 w 9144000"/>
                <a:gd name="T21" fmla="*/ 2245868 h 2245868"/>
              </a:gdLst>
              <a:ahLst/>
              <a:cxnLst>
                <a:cxn ang="T12">
                  <a:pos x="T0" y="T1"/>
                </a:cxn>
                <a:cxn ang="T13">
                  <a:pos x="T2" y="T3"/>
                </a:cxn>
                <a:cxn ang="T14">
                  <a:pos x="T4" y="T5"/>
                </a:cxn>
                <a:cxn ang="T15">
                  <a:pos x="T6" y="T7"/>
                </a:cxn>
                <a:cxn ang="T16">
                  <a:pos x="T8" y="T9"/>
                </a:cxn>
                <a:cxn ang="T17">
                  <a:pos x="T10" y="T11"/>
                </a:cxn>
              </a:cxnLst>
              <a:rect l="T18" t="T19" r="T20" b="T21"/>
              <a:pathLst>
                <a:path w="9144000" h="2245868">
                  <a:moveTo>
                    <a:pt x="0" y="0"/>
                  </a:moveTo>
                  <a:cubicBezTo>
                    <a:pt x="414867" y="126323"/>
                    <a:pt x="588433" y="328845"/>
                    <a:pt x="1244600" y="378968"/>
                  </a:cubicBezTo>
                  <a:cubicBezTo>
                    <a:pt x="1820333" y="417745"/>
                    <a:pt x="6510867" y="126323"/>
                    <a:pt x="9144000" y="0"/>
                  </a:cubicBezTo>
                  <a:lnTo>
                    <a:pt x="9144000" y="2245868"/>
                  </a:lnTo>
                  <a:lnTo>
                    <a:pt x="0" y="224586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a typeface="微软雅黑" panose="020B0503020204020204" pitchFamily="34" charset="-122"/>
              </a:endParaRPr>
            </a:p>
          </p:txBody>
        </p:sp>
        <p:pic>
          <p:nvPicPr>
            <p:cNvPr id="471" name="Picture 2" descr="C:\Users\PC\Desktop\zqq\20_0006_-----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937620"/>
              <a:ext cx="9144000" cy="12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图片 5"/>
          <p:cNvPicPr>
            <a:picLocks noChangeAspect="1"/>
          </p:cNvPicPr>
          <p:nvPr userDrawn="1"/>
        </p:nvPicPr>
        <p:blipFill>
          <a:blip r:embed="rId5"/>
          <a:stretch>
            <a:fillRect/>
          </a:stretch>
        </p:blipFill>
        <p:spPr>
          <a:xfrm>
            <a:off x="-2171700" y="4667885"/>
            <a:ext cx="11135360" cy="2787015"/>
          </a:xfrm>
          <a:prstGeom prst="rect">
            <a:avLst/>
          </a:prstGeom>
        </p:spPr>
      </p:pic>
    </p:spTree>
  </p:cSld>
  <p:clrMapOvr>
    <a:masterClrMapping/>
  </p:clrMapOvr>
  <p:transition advTm="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Tm="5000">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5.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rotWithShape="0">
          <a:blip r:embed="rId4"/>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advTm="5000">
    <p:dissolve/>
  </p:transition>
  <p:timing>
    <p:tnLst>
      <p:par>
        <p:cTn id="1" dur="indefinite" restart="never" nodeType="tmRoot"/>
      </p:par>
    </p:tnLst>
  </p:timing>
  <p:txStyles>
    <p:titleStyle>
      <a:lvl1pPr algn="l" rtl="0" fontAlgn="base">
        <a:spcBef>
          <a:spcPct val="0"/>
        </a:spcBef>
        <a:spcAft>
          <a:spcPct val="0"/>
        </a:spcAft>
        <a:defRPr sz="2600" b="1">
          <a:solidFill>
            <a:schemeClr val="tx1"/>
          </a:solidFill>
          <a:latin typeface="+mj-lt"/>
          <a:ea typeface="+mj-ea"/>
          <a:cs typeface="+mj-cs"/>
        </a:defRPr>
      </a:lvl1pPr>
      <a:lvl2pPr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2pPr>
      <a:lvl3pPr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3pPr>
      <a:lvl4pPr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4pPr>
      <a:lvl5pPr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5pPr>
      <a:lvl6pPr marL="464820"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6pPr>
      <a:lvl7pPr marL="929640"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7pPr>
      <a:lvl8pPr marL="1394460"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8pPr>
      <a:lvl9pPr marL="1859280" algn="l" rtl="0" fontAlgn="base">
        <a:spcBef>
          <a:spcPct val="0"/>
        </a:spcBef>
        <a:spcAft>
          <a:spcPct val="0"/>
        </a:spcAft>
        <a:defRPr sz="2600" b="1">
          <a:solidFill>
            <a:schemeClr val="tx1"/>
          </a:solidFill>
          <a:latin typeface="Arial" panose="020B0604020202020204" pitchFamily="34" charset="0"/>
          <a:ea typeface="宋体" panose="02010600030101010101" pitchFamily="2" charset="-122"/>
        </a:defRPr>
      </a:lvl9pPr>
    </p:titleStyle>
    <p:body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p:bodyStyle>
    <p:otherStyle>
      <a:defPPr>
        <a:defRPr lang="zh-CN"/>
      </a:defPPr>
      <a:lvl1pPr marL="0" algn="l" defTabSz="929005" rtl="0" eaLnBrk="1" latinLnBrk="0" hangingPunct="1">
        <a:defRPr sz="1800" kern="1200">
          <a:solidFill>
            <a:schemeClr val="tx1"/>
          </a:solidFill>
          <a:latin typeface="+mn-lt"/>
          <a:ea typeface="+mn-ea"/>
          <a:cs typeface="+mn-cs"/>
        </a:defRPr>
      </a:lvl1pPr>
      <a:lvl2pPr marL="464820" algn="l" defTabSz="929005" rtl="0" eaLnBrk="1" latinLnBrk="0" hangingPunct="1">
        <a:defRPr sz="1800" kern="1200">
          <a:solidFill>
            <a:schemeClr val="tx1"/>
          </a:solidFill>
          <a:latin typeface="+mn-lt"/>
          <a:ea typeface="+mn-ea"/>
          <a:cs typeface="+mn-cs"/>
        </a:defRPr>
      </a:lvl2pPr>
      <a:lvl3pPr marL="929640" algn="l" defTabSz="929005" rtl="0" eaLnBrk="1" latinLnBrk="0" hangingPunct="1">
        <a:defRPr sz="1800" kern="1200">
          <a:solidFill>
            <a:schemeClr val="tx1"/>
          </a:solidFill>
          <a:latin typeface="+mn-lt"/>
          <a:ea typeface="+mn-ea"/>
          <a:cs typeface="+mn-cs"/>
        </a:defRPr>
      </a:lvl3pPr>
      <a:lvl4pPr marL="1394460" algn="l" defTabSz="929005" rtl="0" eaLnBrk="1" latinLnBrk="0" hangingPunct="1">
        <a:defRPr sz="1800" kern="1200">
          <a:solidFill>
            <a:schemeClr val="tx1"/>
          </a:solidFill>
          <a:latin typeface="+mn-lt"/>
          <a:ea typeface="+mn-ea"/>
          <a:cs typeface="+mn-cs"/>
        </a:defRPr>
      </a:lvl4pPr>
      <a:lvl5pPr marL="1859280" algn="l" defTabSz="929005" rtl="0" eaLnBrk="1" latinLnBrk="0" hangingPunct="1">
        <a:defRPr sz="1800" kern="1200">
          <a:solidFill>
            <a:schemeClr val="tx1"/>
          </a:solidFill>
          <a:latin typeface="+mn-lt"/>
          <a:ea typeface="+mn-ea"/>
          <a:cs typeface="+mn-cs"/>
        </a:defRPr>
      </a:lvl5pPr>
      <a:lvl6pPr marL="2324100" algn="l" defTabSz="929005" rtl="0" eaLnBrk="1" latinLnBrk="0" hangingPunct="1">
        <a:defRPr sz="1800" kern="1200">
          <a:solidFill>
            <a:schemeClr val="tx1"/>
          </a:solidFill>
          <a:latin typeface="+mn-lt"/>
          <a:ea typeface="+mn-ea"/>
          <a:cs typeface="+mn-cs"/>
        </a:defRPr>
      </a:lvl6pPr>
      <a:lvl7pPr marL="2788920" algn="l" defTabSz="929005" rtl="0" eaLnBrk="1" latinLnBrk="0" hangingPunct="1">
        <a:defRPr sz="1800" kern="1200">
          <a:solidFill>
            <a:schemeClr val="tx1"/>
          </a:solidFill>
          <a:latin typeface="+mn-lt"/>
          <a:ea typeface="+mn-ea"/>
          <a:cs typeface="+mn-cs"/>
        </a:defRPr>
      </a:lvl7pPr>
      <a:lvl8pPr marL="3253740" algn="l" defTabSz="929005" rtl="0" eaLnBrk="1" latinLnBrk="0" hangingPunct="1">
        <a:defRPr sz="1800" kern="1200">
          <a:solidFill>
            <a:schemeClr val="tx1"/>
          </a:solidFill>
          <a:latin typeface="+mn-lt"/>
          <a:ea typeface="+mn-ea"/>
          <a:cs typeface="+mn-cs"/>
        </a:defRPr>
      </a:lvl8pPr>
      <a:lvl9pPr marL="3718560" algn="l" defTabSz="92900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1.png"/><Relationship Id="rId7" Type="http://schemas.openxmlformats.org/officeDocument/2006/relationships/image" Target="../media/image10.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1.png"/><Relationship Id="rId7" Type="http://schemas.openxmlformats.org/officeDocument/2006/relationships/image" Target="../media/image10.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29.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8" name="图片 27" descr="2.png"/>
          <p:cNvPicPr>
            <a:picLocks noChangeAspect="1"/>
          </p:cNvPicPr>
          <p:nvPr/>
        </p:nvPicPr>
        <p:blipFill>
          <a:blip r:embed="rId2"/>
          <a:srcRect t="43700"/>
          <a:stretch>
            <a:fillRect/>
          </a:stretch>
        </p:blipFill>
        <p:spPr>
          <a:xfrm>
            <a:off x="0" y="3088005"/>
            <a:ext cx="12176125" cy="3861435"/>
          </a:xfrm>
          <a:prstGeom prst="rect">
            <a:avLst/>
          </a:prstGeom>
          <a:noFill/>
          <a:ln w="9525">
            <a:no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90" y="657860"/>
            <a:ext cx="6519545" cy="436753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427886"/>
            <a:ext cx="11371369" cy="3399982"/>
          </a:xfrm>
          <a:prstGeom prst="rect">
            <a:avLst/>
          </a:prstGeom>
        </p:spPr>
      </p:pic>
      <p:pic>
        <p:nvPicPr>
          <p:cNvPr id="8" name="中国爱乐乐团 - 红旗颂 - 纯音乐版">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745554" y="551262"/>
            <a:ext cx="609600" cy="609600"/>
          </a:xfrm>
          <a:prstGeom prst="rect">
            <a:avLst/>
          </a:prstGeom>
        </p:spPr>
      </p:pic>
      <p:sp>
        <p:nvSpPr>
          <p:cNvPr id="19" name="文本框 8"/>
          <p:cNvSpPr>
            <a:spLocks noChangeArrowheads="1"/>
          </p:cNvSpPr>
          <p:nvPr/>
        </p:nvSpPr>
        <p:spPr bwMode="auto">
          <a:xfrm>
            <a:off x="3745025" y="2176954"/>
            <a:ext cx="8699846"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72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砥砺奋进的五年</a:t>
            </a:r>
            <a:endParaRPr lang="zh-CN" altLang="en-US" sz="72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ctr">
              <a:lnSpc>
                <a:spcPct val="120000"/>
              </a:lnSpc>
            </a:pPr>
            <a:r>
              <a:rPr lang="en-US" altLang="zh-CN" sz="1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以更优异的成绩迎接党的十九大胜利召开</a:t>
            </a:r>
            <a:endParaRPr lang="en-US" altLang="zh-CN" sz="1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cxnSp>
        <p:nvCxnSpPr>
          <p:cNvPr id="20" name="直接连接符 19"/>
          <p:cNvCxnSpPr/>
          <p:nvPr/>
        </p:nvCxnSpPr>
        <p:spPr>
          <a:xfrm>
            <a:off x="5035687" y="3545055"/>
            <a:ext cx="6120680" cy="0"/>
          </a:xfrm>
          <a:prstGeom prst="line">
            <a:avLst/>
          </a:prstGeom>
          <a:ln>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770799" y="4140554"/>
            <a:ext cx="4609817" cy="287965"/>
            <a:chOff x="2339752" y="3793417"/>
            <a:chExt cx="4032448" cy="288032"/>
          </a:xfrm>
          <a:solidFill>
            <a:schemeClr val="accent1"/>
          </a:solidFill>
        </p:grpSpPr>
        <p:sp>
          <p:nvSpPr>
            <p:cNvPr id="22" name="矩形 21"/>
            <p:cNvSpPr/>
            <p:nvPr/>
          </p:nvSpPr>
          <p:spPr>
            <a:xfrm>
              <a:off x="2555776" y="3793417"/>
              <a:ext cx="3636000" cy="2880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微软雅黑" panose="020B0503020204020204" pitchFamily="34" charset="-122"/>
                <a:ea typeface="微软雅黑" panose="020B0503020204020204" pitchFamily="34" charset="-122"/>
              </a:endParaRPr>
            </a:p>
          </p:txBody>
        </p:sp>
        <p:sp>
          <p:nvSpPr>
            <p:cNvPr id="23" name="五边形 22"/>
            <p:cNvSpPr/>
            <p:nvPr/>
          </p:nvSpPr>
          <p:spPr>
            <a:xfrm>
              <a:off x="6084168" y="3793417"/>
              <a:ext cx="288032" cy="28803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微软雅黑" panose="020B0503020204020204" pitchFamily="34" charset="-122"/>
                <a:ea typeface="微软雅黑" panose="020B0503020204020204" pitchFamily="34" charset="-122"/>
              </a:endParaRPr>
            </a:p>
          </p:txBody>
        </p:sp>
        <p:sp>
          <p:nvSpPr>
            <p:cNvPr id="24" name="五边形 23"/>
            <p:cNvSpPr/>
            <p:nvPr/>
          </p:nvSpPr>
          <p:spPr>
            <a:xfrm flipH="1">
              <a:off x="2339752" y="3793417"/>
              <a:ext cx="288032" cy="28803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latin typeface="微软雅黑" panose="020B0503020204020204" pitchFamily="34" charset="-122"/>
                <a:ea typeface="微软雅黑" panose="020B0503020204020204" pitchFamily="34" charset="-122"/>
              </a:endParaRPr>
            </a:p>
          </p:txBody>
        </p:sp>
      </p:grpSp>
      <p:sp>
        <p:nvSpPr>
          <p:cNvPr id="25" name="文本框 17"/>
          <p:cNvSpPr txBox="1"/>
          <p:nvPr/>
        </p:nvSpPr>
        <p:spPr>
          <a:xfrm>
            <a:off x="5917731" y="4141062"/>
            <a:ext cx="4356083"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汇报人：</a:t>
            </a:r>
            <a:r>
              <a:rPr lang="en-US" altLang="zh-CN" sz="1400" dirty="0" smtClean="0">
                <a:solidFill>
                  <a:schemeClr val="bg1"/>
                </a:solidFill>
                <a:latin typeface="微软雅黑" panose="020B0503020204020204" pitchFamily="34" charset="-122"/>
                <a:ea typeface="微软雅黑" panose="020B0503020204020204" pitchFamily="34" charset="-122"/>
              </a:rPr>
              <a:t>XXX</a:t>
            </a:r>
            <a:r>
              <a:rPr lang="zh-CN" altLang="en-US" sz="1400" dirty="0" smtClean="0">
                <a:solidFill>
                  <a:schemeClr val="bg1"/>
                </a:solidFill>
                <a:latin typeface="微软雅黑" panose="020B0503020204020204" pitchFamily="34" charset="-122"/>
                <a:ea typeface="微软雅黑" panose="020B0503020204020204" pitchFamily="34" charset="-122"/>
              </a:rPr>
              <a:t>       时间：</a:t>
            </a:r>
            <a:r>
              <a:rPr lang="en-US" altLang="zh-CN" sz="1400" dirty="0" smtClean="0">
                <a:solidFill>
                  <a:schemeClr val="bg1"/>
                </a:solidFill>
                <a:latin typeface="微软雅黑" panose="020B0503020204020204" pitchFamily="34" charset="-122"/>
                <a:ea typeface="微软雅黑" panose="020B0503020204020204" pitchFamily="34" charset="-122"/>
              </a:rPr>
              <a:t>2018</a:t>
            </a:r>
            <a:r>
              <a:rPr lang="zh-CN" altLang="en-US" sz="1400" dirty="0" smtClean="0">
                <a:solidFill>
                  <a:schemeClr val="bg1"/>
                </a:solidFill>
                <a:latin typeface="微软雅黑" panose="020B0503020204020204" pitchFamily="34" charset="-122"/>
                <a:ea typeface="微软雅黑" panose="020B0503020204020204" pitchFamily="34" charset="-122"/>
              </a:rPr>
              <a:t>年</a:t>
            </a: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8"/>
          <a:stretch>
            <a:fillRect/>
          </a:stretch>
        </p:blipFill>
        <p:spPr>
          <a:xfrm>
            <a:off x="7148069" y="783318"/>
            <a:ext cx="1461674" cy="13933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60000">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14:bounceEnd="60000">
                                          <p:cBhvr additive="base">
                                            <p:cTn id="27" dur="12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8" dur="1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5250"/>
                                </p:stCondLst>
                                <p:childTnLst>
                                  <p:par>
                                    <p:cTn id="30" presetID="16" presetClass="entr" presetSubtype="37"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outVertical)">
                                          <p:cBhvr>
                                            <p:cTn id="32" dur="500"/>
                                            <p:tgtEl>
                                              <p:spTgt spid="20"/>
                                            </p:tgtEl>
                                          </p:cBhvr>
                                        </p:animEffect>
                                      </p:childTnLst>
                                    </p:cTn>
                                  </p:par>
                                </p:childTnLst>
                              </p:cTn>
                            </p:par>
                            <p:par>
                              <p:cTn id="33" fill="hold">
                                <p:stCondLst>
                                  <p:cond delay="5750"/>
                                </p:stCondLst>
                                <p:childTnLst>
                                  <p:par>
                                    <p:cTn id="34" presetID="16" presetClass="entr" presetSubtype="37"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outVertical)">
                                          <p:cBhvr>
                                            <p:cTn id="36" dur="500"/>
                                            <p:tgtEl>
                                              <p:spTgt spid="21"/>
                                            </p:tgtEl>
                                          </p:cBhvr>
                                        </p:animEffect>
                                      </p:childTnLst>
                                    </p:cTn>
                                  </p:par>
                                </p:childTnLst>
                              </p:cTn>
                            </p:par>
                            <p:par>
                              <p:cTn id="37" fill="hold">
                                <p:stCondLst>
                                  <p:cond delay="625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7900"/>
                                </p:stCondLst>
                                <p:childTnLst>
                                  <p:par>
                                    <p:cTn id="44" presetID="2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right)">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mph" presetSubtype="0" fill="hold" nodeType="clickEffect">
                                      <p:stCondLst>
                                        <p:cond delay="0"/>
                                      </p:stCondLst>
                                      <p:childTnLst>
                                        <p:animRot by="21600000">
                                          <p:cBhvr>
                                            <p:cTn id="50"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8"/>
                    </p:tgtEl>
                  </p:cMediaNode>
                </p:audio>
              </p:childTnLst>
            </p:cTn>
          </p:par>
        </p:tnLst>
        <p:bldLst>
          <p:bldP spid="19" grpId="0" bldLvl="0" animBg="1"/>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250" fill="hold"/>
                                            <p:tgtEl>
                                              <p:spTgt spid="19"/>
                                            </p:tgtEl>
                                            <p:attrNameLst>
                                              <p:attrName>ppt_x</p:attrName>
                                            </p:attrNameLst>
                                          </p:cBhvr>
                                          <p:tavLst>
                                            <p:tav tm="0">
                                              <p:val>
                                                <p:strVal val="#ppt_x"/>
                                              </p:val>
                                            </p:tav>
                                            <p:tav tm="100000">
                                              <p:val>
                                                <p:strVal val="#ppt_x"/>
                                              </p:val>
                                            </p:tav>
                                          </p:tavLst>
                                        </p:anim>
                                        <p:anim calcmode="lin" valueType="num">
                                          <p:cBhvr additive="base">
                                            <p:cTn id="28" dur="1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5250"/>
                                </p:stCondLst>
                                <p:childTnLst>
                                  <p:par>
                                    <p:cTn id="30" presetID="16" presetClass="entr" presetSubtype="37"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outVertical)">
                                          <p:cBhvr>
                                            <p:cTn id="32" dur="500"/>
                                            <p:tgtEl>
                                              <p:spTgt spid="20"/>
                                            </p:tgtEl>
                                          </p:cBhvr>
                                        </p:animEffect>
                                      </p:childTnLst>
                                    </p:cTn>
                                  </p:par>
                                </p:childTnLst>
                              </p:cTn>
                            </p:par>
                            <p:par>
                              <p:cTn id="33" fill="hold">
                                <p:stCondLst>
                                  <p:cond delay="5750"/>
                                </p:stCondLst>
                                <p:childTnLst>
                                  <p:par>
                                    <p:cTn id="34" presetID="16" presetClass="entr" presetSubtype="37"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outVertical)">
                                          <p:cBhvr>
                                            <p:cTn id="36" dur="500"/>
                                            <p:tgtEl>
                                              <p:spTgt spid="21"/>
                                            </p:tgtEl>
                                          </p:cBhvr>
                                        </p:animEffect>
                                      </p:childTnLst>
                                    </p:cTn>
                                  </p:par>
                                </p:childTnLst>
                              </p:cTn>
                            </p:par>
                            <p:par>
                              <p:cTn id="37" fill="hold">
                                <p:stCondLst>
                                  <p:cond delay="625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7900"/>
                                </p:stCondLst>
                                <p:childTnLst>
                                  <p:par>
                                    <p:cTn id="44" presetID="2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right)">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mph" presetSubtype="0" fill="hold" nodeType="clickEffect">
                                      <p:stCondLst>
                                        <p:cond delay="0"/>
                                      </p:stCondLst>
                                      <p:childTnLst>
                                        <p:animRot by="21600000">
                                          <p:cBhvr>
                                            <p:cTn id="50"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8"/>
                    </p:tgtEl>
                  </p:cMediaNode>
                </p:audio>
              </p:childTnLst>
            </p:cTn>
          </p:par>
        </p:tnLst>
        <p:bldLst>
          <p:bldP spid="19" grpId="0" bldLvl="0" animBg="1"/>
          <p:bldP spid="2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1036320" y="4876074"/>
            <a:ext cx="10274300" cy="755650"/>
          </a:xfrm>
          <a:prstGeom prst="rect">
            <a:avLst/>
          </a:prstGeom>
          <a:noFill/>
        </p:spPr>
        <p:txBody>
          <a:bodyPr wrap="square" rtlCol="0">
            <a:spAutoFit/>
          </a:bodyPr>
          <a:p>
            <a:pPr>
              <a:lnSpc>
                <a:spcPct val="120000"/>
              </a:lnSpc>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从精准扶贫，到精准脱贫，这五年，</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5564</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万中国人摆脱贫困，农村贫困人口每年都减少超过</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1000</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万人。全国贫困发生率从</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2012</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年底的</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10.2%</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下降到</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2016</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年底的</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4.5%</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，下降</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5.7</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个百分点。</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5" name="组合 4"/>
          <p:cNvGrpSpPr/>
          <p:nvPr/>
        </p:nvGrpSpPr>
        <p:grpSpPr>
          <a:xfrm>
            <a:off x="1239520" y="1419860"/>
            <a:ext cx="4584700" cy="3048000"/>
            <a:chOff x="1168400" y="1943100"/>
            <a:chExt cx="4584700" cy="3048000"/>
          </a:xfrm>
          <a:solidFill>
            <a:srgbClr val="BB2301"/>
          </a:solidFill>
        </p:grpSpPr>
        <p:sp>
          <p:nvSpPr>
            <p:cNvPr id="20" name="矩形 19"/>
            <p:cNvSpPr/>
            <p:nvPr/>
          </p:nvSpPr>
          <p:spPr>
            <a:xfrm>
              <a:off x="1168400" y="1943100"/>
              <a:ext cx="4584700" cy="3048000"/>
            </a:xfrm>
            <a:prstGeom prst="rect">
              <a:avLst/>
            </a:prstGeom>
            <a:grp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grpSp>
          <p:nvGrpSpPr>
            <p:cNvPr id="7" name="组合 6"/>
            <p:cNvGrpSpPr/>
            <p:nvPr/>
          </p:nvGrpSpPr>
          <p:grpSpPr>
            <a:xfrm>
              <a:off x="1765985" y="1988457"/>
              <a:ext cx="3688080" cy="2820035"/>
              <a:chOff x="1079500" y="1841500"/>
              <a:chExt cx="3688080" cy="2820035"/>
            </a:xfrm>
            <a:grpFill/>
          </p:grpSpPr>
          <p:sp>
            <p:nvSpPr>
              <p:cNvPr id="3" name="文本框 2"/>
              <p:cNvSpPr txBox="1"/>
              <p:nvPr/>
            </p:nvSpPr>
            <p:spPr>
              <a:xfrm>
                <a:off x="1079500" y="1841500"/>
                <a:ext cx="3163045" cy="2581476"/>
              </a:xfrm>
              <a:prstGeom prst="rect">
                <a:avLst/>
              </a:prstGeom>
              <a:grpFill/>
            </p:spPr>
            <p:txBody>
              <a:bodyPr wrap="none" rtlCol="0">
                <a:spAutoFit/>
              </a:bodyPr>
              <a:p>
                <a:pPr>
                  <a:lnSpc>
                    <a:spcPct val="120000"/>
                  </a:lnSpc>
                </a:pPr>
                <a:r>
                  <a:rPr lang="en-US" altLang="zh-CN" sz="15000" spc="-300">
                    <a:solidFill>
                      <a:schemeClr val="bg1"/>
                    </a:solidFill>
                    <a:latin typeface="Agency FB" panose="020B0503020202020204" pitchFamily="34" charset="0"/>
                    <a:ea typeface="微软雅黑" panose="020B0503020204020204" pitchFamily="34" charset="-122"/>
                    <a:cs typeface="微软雅黑" panose="020B0503020204020204" pitchFamily="34" charset="-122"/>
                    <a:sym typeface="+mn-lt"/>
                  </a:rPr>
                  <a:t>5564</a:t>
                </a:r>
                <a:endParaRPr lang="en-US" altLang="zh-CN" sz="15000" spc="-300">
                  <a:solidFill>
                    <a:schemeClr val="bg1"/>
                  </a:solidFill>
                  <a:latin typeface="Agency FB" panose="020B0503020202020204" pitchFamily="34" charset="0"/>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4127500" y="3390900"/>
                <a:ext cx="640080" cy="755650"/>
              </a:xfrm>
              <a:prstGeom prst="rect">
                <a:avLst/>
              </a:prstGeom>
              <a:grpFill/>
            </p:spPr>
            <p:txBody>
              <a:bodyPr wrap="none" rtlCol="0">
                <a:spAutoFit/>
              </a:bodyPr>
              <a:p>
                <a:pPr>
                  <a:lnSpc>
                    <a:spcPct val="120000"/>
                  </a:lnSpc>
                </a:pPr>
                <a:r>
                  <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万</a:t>
                </a:r>
                <a:endPar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文本框 5"/>
              <p:cNvSpPr txBox="1"/>
              <p:nvPr/>
            </p:nvSpPr>
            <p:spPr>
              <a:xfrm>
                <a:off x="1502783" y="4127500"/>
                <a:ext cx="2316480" cy="534035"/>
              </a:xfrm>
              <a:prstGeom prst="rect">
                <a:avLst/>
              </a:prstGeom>
              <a:grpFill/>
            </p:spPr>
            <p:txBody>
              <a:bodyPr wrap="none" rtlCol="0">
                <a:spAutoFit/>
              </a:bodyPr>
              <a:p>
                <a:pPr algn="ctr">
                  <a:lnSpc>
                    <a:spcPct val="120000"/>
                  </a:lnSpc>
                </a:pPr>
                <a:r>
                  <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中国人摆脱贫困</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grpSp>
        <p:nvGrpSpPr>
          <p:cNvPr id="8" name="组合 7"/>
          <p:cNvGrpSpPr/>
          <p:nvPr/>
        </p:nvGrpSpPr>
        <p:grpSpPr>
          <a:xfrm>
            <a:off x="6484620" y="1419860"/>
            <a:ext cx="4584700" cy="3048000"/>
            <a:chOff x="6413500" y="1943100"/>
            <a:chExt cx="4584700" cy="3048000"/>
          </a:xfrm>
          <a:solidFill>
            <a:srgbClr val="BB2301"/>
          </a:solidFill>
        </p:grpSpPr>
        <p:sp>
          <p:nvSpPr>
            <p:cNvPr id="21" name="矩形 20"/>
            <p:cNvSpPr/>
            <p:nvPr/>
          </p:nvSpPr>
          <p:spPr>
            <a:xfrm>
              <a:off x="6413500" y="1943100"/>
              <a:ext cx="4584700" cy="3048000"/>
            </a:xfrm>
            <a:prstGeom prst="rect">
              <a:avLst/>
            </a:prstGeom>
            <a:grp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grpSp>
          <p:nvGrpSpPr>
            <p:cNvPr id="11" name="组合 10"/>
            <p:cNvGrpSpPr/>
            <p:nvPr/>
          </p:nvGrpSpPr>
          <p:grpSpPr>
            <a:xfrm>
              <a:off x="6920018" y="1988457"/>
              <a:ext cx="3683897" cy="2820035"/>
              <a:chOff x="5134983" y="1841500"/>
              <a:chExt cx="3683897" cy="2820035"/>
            </a:xfrm>
            <a:grpFill/>
          </p:grpSpPr>
          <p:sp>
            <p:nvSpPr>
              <p:cNvPr id="17" name="文本框 16"/>
              <p:cNvSpPr txBox="1"/>
              <p:nvPr/>
            </p:nvSpPr>
            <p:spPr>
              <a:xfrm>
                <a:off x="5321300" y="1841500"/>
                <a:ext cx="2927404" cy="2581476"/>
              </a:xfrm>
              <a:prstGeom prst="rect">
                <a:avLst/>
              </a:prstGeom>
              <a:grpFill/>
            </p:spPr>
            <p:txBody>
              <a:bodyPr wrap="none" rtlCol="0">
                <a:spAutoFit/>
              </a:bodyPr>
              <a:p>
                <a:pPr>
                  <a:lnSpc>
                    <a:spcPct val="120000"/>
                  </a:lnSpc>
                </a:pPr>
                <a:r>
                  <a:rPr lang="en-US" altLang="zh-CN" sz="15000" spc="-300">
                    <a:solidFill>
                      <a:schemeClr val="bg1"/>
                    </a:solidFill>
                    <a:latin typeface="Agency FB" panose="020B0503020202020204" pitchFamily="34" charset="0"/>
                    <a:ea typeface="微软雅黑" panose="020B0503020204020204" pitchFamily="34" charset="-122"/>
                    <a:cs typeface="微软雅黑" panose="020B0503020204020204" pitchFamily="34" charset="-122"/>
                    <a:sym typeface="+mn-lt"/>
                  </a:rPr>
                  <a:t>1000</a:t>
                </a:r>
                <a:endParaRPr lang="en-US" altLang="zh-CN" sz="15000" spc="-300">
                  <a:solidFill>
                    <a:schemeClr val="bg1"/>
                  </a:solidFill>
                  <a:latin typeface="Agency FB" panose="020B0503020202020204" pitchFamily="34" charset="0"/>
                  <a:ea typeface="微软雅黑" panose="020B0503020204020204" pitchFamily="34" charset="-122"/>
                  <a:cs typeface="微软雅黑" panose="020B0503020204020204" pitchFamily="34" charset="-122"/>
                  <a:sym typeface="+mn-lt"/>
                </a:endParaRPr>
              </a:p>
            </p:txBody>
          </p:sp>
          <p:sp>
            <p:nvSpPr>
              <p:cNvPr id="18" name="文本框 17"/>
              <p:cNvSpPr txBox="1"/>
              <p:nvPr/>
            </p:nvSpPr>
            <p:spPr>
              <a:xfrm>
                <a:off x="8178800" y="3390900"/>
                <a:ext cx="640080" cy="755650"/>
              </a:xfrm>
              <a:prstGeom prst="rect">
                <a:avLst/>
              </a:prstGeom>
              <a:grpFill/>
            </p:spPr>
            <p:txBody>
              <a:bodyPr wrap="none" rtlCol="0">
                <a:spAutoFit/>
              </a:bodyPr>
              <a:p>
                <a:pPr>
                  <a:lnSpc>
                    <a:spcPct val="120000"/>
                  </a:lnSpc>
                </a:pPr>
                <a:r>
                  <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万</a:t>
                </a:r>
                <a:endPar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9" name="文本框 18"/>
              <p:cNvSpPr txBox="1"/>
              <p:nvPr/>
            </p:nvSpPr>
            <p:spPr>
              <a:xfrm>
                <a:off x="5134983" y="4127500"/>
                <a:ext cx="3535680" cy="534035"/>
              </a:xfrm>
              <a:prstGeom prst="rect">
                <a:avLst/>
              </a:prstGeom>
              <a:grpFill/>
            </p:spPr>
            <p:txBody>
              <a:bodyPr wrap="none" rtlCol="0">
                <a:spAutoFit/>
              </a:bodyPr>
              <a:p>
                <a:pPr algn="ctr">
                  <a:lnSpc>
                    <a:spcPct val="120000"/>
                  </a:lnSpc>
                </a:pPr>
                <a:r>
                  <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农村贫困人口每年都减少</a:t>
                </a:r>
                <a:endParaRPr lang="zh-CN" altLang="en-US"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f799c9917954e995baedae81799454d"/>
          <p:cNvPicPr>
            <a:picLocks noChangeAspect="1"/>
          </p:cNvPicPr>
          <p:nvPr/>
        </p:nvPicPr>
        <p:blipFill>
          <a:blip r:embed="rId1"/>
          <a:stretch>
            <a:fillRect/>
          </a:stretch>
        </p:blipFill>
        <p:spPr>
          <a:xfrm>
            <a:off x="0" y="5051425"/>
            <a:ext cx="12160250" cy="1807210"/>
          </a:xfrm>
          <a:prstGeom prst="rect">
            <a:avLst/>
          </a:prstGeom>
        </p:spPr>
      </p:pic>
      <p:sp>
        <p:nvSpPr>
          <p:cNvPr id="27" name="TextBox 7"/>
          <p:cNvSpPr txBox="1"/>
          <p:nvPr/>
        </p:nvSpPr>
        <p:spPr>
          <a:xfrm>
            <a:off x="2444374" y="2460260"/>
            <a:ext cx="1824990" cy="1967230"/>
          </a:xfrm>
          <a:prstGeom prst="rect">
            <a:avLst/>
          </a:prstGeom>
          <a:solidFill>
            <a:schemeClr val="accent1"/>
          </a:solidFill>
        </p:spPr>
        <p:txBody>
          <a:bodyPr wrap="none" lIns="121917" tIns="60958" rIns="121917" bIns="60958"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chemeClr val="bg1"/>
                </a:solidFill>
                <a:ea typeface="微软雅黑" panose="020B0503020204020204" pitchFamily="34" charset="-122"/>
              </a:rPr>
              <a:t>02</a:t>
            </a:r>
            <a:endParaRPr lang="en-US" altLang="zh-CN" dirty="0" smtClean="0">
              <a:solidFill>
                <a:schemeClr val="bg1"/>
              </a:solidFill>
              <a:ea typeface="微软雅黑" panose="020B0503020204020204" pitchFamily="34" charset="-122"/>
            </a:endParaRPr>
          </a:p>
        </p:txBody>
      </p:sp>
      <p:sp>
        <p:nvSpPr>
          <p:cNvPr id="28" name="TextBox 8"/>
          <p:cNvSpPr txBox="1"/>
          <p:nvPr/>
        </p:nvSpPr>
        <p:spPr>
          <a:xfrm>
            <a:off x="4686183" y="1842658"/>
            <a:ext cx="6338570" cy="1967230"/>
          </a:xfrm>
          <a:prstGeom prst="rect">
            <a:avLst/>
          </a:prstGeom>
          <a:noFill/>
        </p:spPr>
        <p:txBody>
          <a:bodyPr wrap="none" lIns="121917" tIns="60958" rIns="121917" bIns="60958" rtlCol="0">
            <a:spAutoFit/>
          </a:bodyPr>
          <a:lstStyle/>
          <a:p>
            <a:pPr algn="ctr"/>
            <a:r>
              <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五年以来经济发展</a:t>
            </a: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a:p>
            <a:pPr algn="ctr"/>
            <a:r>
              <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取得辉煌成就</a:t>
            </a: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29" name="直接连接符 28"/>
          <p:cNvCxnSpPr/>
          <p:nvPr/>
        </p:nvCxnSpPr>
        <p:spPr>
          <a:xfrm>
            <a:off x="5554770" y="3809736"/>
            <a:ext cx="4803052"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3" name="文本框 73"/>
          <p:cNvSpPr txBox="1"/>
          <p:nvPr/>
        </p:nvSpPr>
        <p:spPr>
          <a:xfrm>
            <a:off x="5444481" y="4034700"/>
            <a:ext cx="4913341" cy="683260"/>
          </a:xfrm>
          <a:prstGeom prst="rect">
            <a:avLst/>
          </a:prstGeom>
          <a:noFill/>
        </p:spPr>
        <p:txBody>
          <a:bodyPr wrap="square" lIns="121917" tIns="60958" rIns="121917" bIns="60958">
            <a:spAutoFit/>
          </a:bodyPr>
          <a:lstStyle/>
          <a:p>
            <a:pPr algn="ctr" fontAlgn="base">
              <a:lnSpc>
                <a:spcPct val="130000"/>
              </a:lnSpc>
              <a:spcBef>
                <a:spcPct val="0"/>
              </a:spcBef>
              <a:spcAft>
                <a:spcPct val="0"/>
              </a:spcAft>
              <a:defRPr/>
            </a:pPr>
            <a:r>
              <a:rPr lang="zh-CN" altLang="en-US" sz="1400" dirty="0">
                <a:solidFill>
                  <a:schemeClr val="accent2"/>
                </a:solidFill>
                <a:latin typeface="等线" panose="02010600030101010101" charset="-122"/>
                <a:ea typeface="微软雅黑" panose="020B0503020204020204" pitchFamily="34" charset="-122"/>
              </a:rPr>
              <a:t>点击此处添加文本内容，如关键词、部分简单介绍等。点击此处添加文本内容，如关键词、部分简单介绍等</a:t>
            </a:r>
            <a:r>
              <a:rPr lang="zh-CN" altLang="en-US" sz="1400" dirty="0" smtClean="0">
                <a:solidFill>
                  <a:schemeClr val="accent2"/>
                </a:solidFill>
                <a:latin typeface="等线" panose="02010600030101010101" charset="-122"/>
                <a:ea typeface="微软雅黑" panose="020B0503020204020204" pitchFamily="34" charset="-122"/>
              </a:rPr>
              <a:t>。</a:t>
            </a:r>
            <a:endParaRPr lang="en-US" altLang="zh-CN" sz="1400" dirty="0">
              <a:solidFill>
                <a:schemeClr val="accent2"/>
              </a:solidFill>
              <a:latin typeface="等线" panose="02010600030101010101" charset="-122"/>
              <a:ea typeface="微软雅黑" panose="020B0503020204020204" pitchFamily="34" charset="-122"/>
            </a:endParaRPr>
          </a:p>
        </p:txBody>
      </p:sp>
      <p:pic>
        <p:nvPicPr>
          <p:cNvPr id="14" name="图片 13"/>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62109" t="196" b="41367"/>
          <a:stretch>
            <a:fillRect/>
          </a:stretch>
        </p:blipFill>
        <p:spPr>
          <a:xfrm flipH="1">
            <a:off x="-2" y="-41939"/>
            <a:ext cx="6610344" cy="35618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p:tgtEl>
                                          <p:spTgt spid="28"/>
                                        </p:tgtEl>
                                        <p:attrNameLst>
                                          <p:attrName>ppt_y</p:attrName>
                                        </p:attrNameLst>
                                      </p:cBhvr>
                                      <p:tavLst>
                                        <p:tav tm="0">
                                          <p:val>
                                            <p:strVal val="#ppt_y-#ppt_h*1.125000"/>
                                          </p:val>
                                        </p:tav>
                                        <p:tav tm="100000">
                                          <p:val>
                                            <p:strVal val="#ppt_y"/>
                                          </p:val>
                                        </p:tav>
                                      </p:tavLst>
                                    </p:anim>
                                    <p:animEffect transition="in" filter="wipe(down)">
                                      <p:cBhvr>
                                        <p:cTn id="16" dur="500"/>
                                        <p:tgtEl>
                                          <p:spTgt spid="28"/>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Effect transition="in" filter="fade">
                                      <p:cBhvr>
                                        <p:cTn id="20" dur="250"/>
                                        <p:tgtEl>
                                          <p:spTgt spid="33"/>
                                        </p:tgtEl>
                                      </p:cBhvr>
                                    </p:animEffect>
                                  </p:childTnLst>
                                </p:cTn>
                              </p:par>
                            </p:childTnLst>
                          </p:cTn>
                        </p:par>
                        <p:par>
                          <p:cTn id="21" fill="hold">
                            <p:stCondLst>
                              <p:cond delay="2924"/>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424"/>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7063740" y="1288415"/>
            <a:ext cx="4191000" cy="4575175"/>
          </a:xfrm>
          <a:prstGeom prst="rect">
            <a:avLst/>
          </a:prstGeom>
          <a:noFill/>
        </p:spPr>
        <p:txBody>
          <a:bodyPr wrap="square" rtlCol="0" anchor="t">
            <a:spAutoFit/>
          </a:bodyPr>
          <a:p>
            <a:pPr>
              <a:lnSpc>
                <a:spcPct val="180000"/>
              </a:lnSpc>
            </a:pPr>
            <a:r>
              <a:rPr lang="zh-CN" altLang="en-US" sz="1800" b="1">
                <a:solidFill>
                  <a:srgbClr val="FF6600"/>
                </a:solidFill>
                <a:latin typeface="微软雅黑" panose="020B0503020204020204" pitchFamily="34" charset="-122"/>
                <a:ea typeface="微软雅黑" panose="020B0503020204020204" pitchFamily="34" charset="-122"/>
                <a:cs typeface="微软雅黑" panose="020B0503020204020204" pitchFamily="34" charset="-122"/>
                <a:sym typeface="+mn-lt"/>
              </a:rPr>
              <a:t>十八大以来</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以习近平同志为核心的党中央先后提出“一带一路”建设、“新常态”、以及“供给侧改革”等重要论述，为我国经济改革和发展明确了目标，指明了方向，为全面建成小康社会、实现中华民族伟大复兴的中国梦打下了坚实的基础。让我们回顾下十八大以来中国经济</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大关键词，盘点收获的喜悦，迎接十九大的到来。</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4" name="组合 3"/>
          <p:cNvGrpSpPr/>
          <p:nvPr/>
        </p:nvGrpSpPr>
        <p:grpSpPr>
          <a:xfrm>
            <a:off x="982345" y="1386840"/>
            <a:ext cx="5674995" cy="4304030"/>
            <a:chOff x="3347864" y="1152445"/>
            <a:chExt cx="4752528" cy="1080119"/>
          </a:xfrm>
        </p:grpSpPr>
        <p:sp>
          <p:nvSpPr>
            <p:cNvPr id="5" name="矩形 4"/>
            <p:cNvSpPr/>
            <p:nvPr/>
          </p:nvSpPr>
          <p:spPr>
            <a:xfrm>
              <a:off x="3347864" y="1152445"/>
              <a:ext cx="4752528" cy="267178"/>
            </a:xfrm>
            <a:prstGeom prst="rect">
              <a:avLst/>
            </a:prstGeom>
            <a:solidFill>
              <a:schemeClr val="accent1"/>
            </a:solidFill>
            <a:ln w="25400" cap="flat" cmpd="sng" algn="ctr">
              <a:noFill/>
              <a:prstDash val="solid"/>
            </a:ln>
            <a:effectLst/>
          </p:spPr>
          <p:txBody>
            <a:bodyPr rtlCol="0" anchor="ctr"/>
            <a:p>
              <a:pPr algn="ctr" defTabSz="1218565" fontAlgn="base">
                <a:spcBef>
                  <a:spcPct val="0"/>
                </a:spcBef>
                <a:spcAft>
                  <a:spcPct val="0"/>
                </a:spcAft>
                <a:defRPr/>
              </a:pPr>
              <a:endParaRPr lang="en-US" altLang="zh-CN" sz="2135" kern="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6" name="矩形 5"/>
            <p:cNvSpPr/>
            <p:nvPr/>
          </p:nvSpPr>
          <p:spPr>
            <a:xfrm>
              <a:off x="3347864" y="1419622"/>
              <a:ext cx="4752528" cy="812942"/>
            </a:xfrm>
            <a:prstGeom prst="rect">
              <a:avLst/>
            </a:prstGeom>
            <a:noFill/>
            <a:ln w="12700" cap="flat" cmpd="sng" algn="ctr">
              <a:solidFill>
                <a:schemeClr val="accent1"/>
              </a:solidFill>
              <a:prstDash val="solid"/>
            </a:ln>
            <a:effectLst/>
          </p:spPr>
          <p:txBody>
            <a:bodyPr rtlCol="0" anchor="ctr"/>
            <a:p>
              <a:pPr defTabSz="777240" fontAlgn="base">
                <a:lnSpc>
                  <a:spcPct val="130000"/>
                </a:lnSpc>
                <a:spcBef>
                  <a:spcPts val="765"/>
                </a:spcBef>
                <a:spcAft>
                  <a:spcPct val="0"/>
                </a:spcAft>
                <a:defRPr/>
              </a:pPr>
              <a:endParaRPr lang="zh-CN" altLang="en-US" sz="1600" kern="0" dirty="0">
                <a:solidFill>
                  <a:srgbClr val="291618"/>
                </a:solidFill>
                <a:latin typeface="Arial" panose="020B0604020202020204"/>
                <a:ea typeface="微软雅黑" panose="020B0503020204020204" pitchFamily="34" charset="-122"/>
              </a:endParaRPr>
            </a:p>
          </p:txBody>
        </p:sp>
      </p:grpSp>
      <p:sp>
        <p:nvSpPr>
          <p:cNvPr id="3" name="文本框 2"/>
          <p:cNvSpPr txBox="1"/>
          <p:nvPr/>
        </p:nvSpPr>
        <p:spPr>
          <a:xfrm>
            <a:off x="1159510" y="1616075"/>
            <a:ext cx="5222240" cy="521970"/>
          </a:xfrm>
          <a:prstGeom prst="rect">
            <a:avLst/>
          </a:prstGeom>
          <a:noFill/>
        </p:spPr>
        <p:txBody>
          <a:bodyPr wrap="none" rtlCol="0" anchor="t">
            <a:spAutoFit/>
          </a:bodyPr>
          <a:p>
            <a:r>
              <a:rPr lang="zh-CN" altLang="en-US" sz="2800">
                <a:solidFill>
                  <a:schemeClr val="bg1"/>
                </a:solidFill>
                <a:latin typeface="微软雅黑" panose="020B0503020204020204" pitchFamily="34" charset="-122"/>
                <a:ea typeface="微软雅黑" panose="020B0503020204020204" pitchFamily="34" charset="-122"/>
                <a:sym typeface="+mn-lt"/>
              </a:rPr>
              <a:t>十八大以来中国经济</a:t>
            </a:r>
            <a:r>
              <a:rPr lang="en-US" altLang="zh-CN" sz="2800">
                <a:solidFill>
                  <a:schemeClr val="bg1"/>
                </a:solidFill>
                <a:latin typeface="微软雅黑" panose="020B0503020204020204" pitchFamily="34" charset="-122"/>
                <a:ea typeface="微软雅黑" panose="020B0503020204020204" pitchFamily="34" charset="-122"/>
                <a:sym typeface="+mn-lt"/>
              </a:rPr>
              <a:t>10</a:t>
            </a:r>
            <a:r>
              <a:rPr lang="zh-CN" altLang="en-US" sz="2800">
                <a:solidFill>
                  <a:schemeClr val="bg1"/>
                </a:solidFill>
                <a:latin typeface="微软雅黑" panose="020B0503020204020204" pitchFamily="34" charset="-122"/>
                <a:ea typeface="微软雅黑" panose="020B0503020204020204" pitchFamily="34" charset="-122"/>
                <a:sym typeface="+mn-lt"/>
              </a:rPr>
              <a:t>大关键词</a:t>
            </a:r>
            <a:endParaRPr lang="zh-CN" altLang="en-US" sz="2800">
              <a:solidFill>
                <a:schemeClr val="bg1"/>
              </a:solidFill>
              <a:latin typeface="微软雅黑" panose="020B0503020204020204" pitchFamily="34" charset="-122"/>
              <a:ea typeface="微软雅黑" panose="020B0503020204020204" pitchFamily="34" charset="-122"/>
              <a:sym typeface="+mn-lt"/>
            </a:endParaRPr>
          </a:p>
        </p:txBody>
      </p:sp>
      <p:grpSp>
        <p:nvGrpSpPr>
          <p:cNvPr id="8" name="组合 7"/>
          <p:cNvGrpSpPr/>
          <p:nvPr/>
        </p:nvGrpSpPr>
        <p:grpSpPr>
          <a:xfrm>
            <a:off x="982345" y="2451735"/>
            <a:ext cx="5674995" cy="3239770"/>
            <a:chOff x="8289" y="3740"/>
            <a:chExt cx="9838" cy="5972"/>
          </a:xfrm>
        </p:grpSpPr>
        <p:sp>
          <p:nvSpPr>
            <p:cNvPr id="22" name="矩形 21"/>
            <p:cNvSpPr/>
            <p:nvPr/>
          </p:nvSpPr>
          <p:spPr>
            <a:xfrm>
              <a:off x="8289" y="3740"/>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1</a:t>
              </a:r>
              <a:endParaRPr lang="en-US" sz="2600">
                <a:ea typeface="微软雅黑" panose="020B0503020204020204" pitchFamily="34" charset="-122"/>
                <a:cs typeface="微软雅黑" panose="020B0503020204020204" pitchFamily="34" charset="-122"/>
                <a:sym typeface="+mn-lt"/>
              </a:endParaRPr>
            </a:p>
          </p:txBody>
        </p:sp>
        <p:sp>
          <p:nvSpPr>
            <p:cNvPr id="24" name="矩形 23"/>
            <p:cNvSpPr/>
            <p:nvPr/>
          </p:nvSpPr>
          <p:spPr>
            <a:xfrm>
              <a:off x="9197" y="3740"/>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一带一路</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26" name="矩形 25"/>
            <p:cNvSpPr/>
            <p:nvPr/>
          </p:nvSpPr>
          <p:spPr>
            <a:xfrm>
              <a:off x="8289" y="5000"/>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2</a:t>
              </a:r>
              <a:endParaRPr lang="en-US" sz="2600">
                <a:ea typeface="微软雅黑" panose="020B0503020204020204" pitchFamily="34" charset="-122"/>
                <a:cs typeface="微软雅黑" panose="020B0503020204020204" pitchFamily="34" charset="-122"/>
                <a:sym typeface="+mn-lt"/>
              </a:endParaRPr>
            </a:p>
          </p:txBody>
        </p:sp>
        <p:sp>
          <p:nvSpPr>
            <p:cNvPr id="7" name="矩形 6"/>
            <p:cNvSpPr/>
            <p:nvPr/>
          </p:nvSpPr>
          <p:spPr>
            <a:xfrm>
              <a:off x="9197" y="5000"/>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中国经济新常态</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29" name="矩形 28"/>
            <p:cNvSpPr/>
            <p:nvPr/>
          </p:nvSpPr>
          <p:spPr>
            <a:xfrm>
              <a:off x="8289" y="6261"/>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3</a:t>
              </a:r>
              <a:endParaRPr lang="en-US" sz="2600">
                <a:ea typeface="微软雅黑" panose="020B0503020204020204" pitchFamily="34" charset="-122"/>
                <a:cs typeface="微软雅黑" panose="020B0503020204020204" pitchFamily="34" charset="-122"/>
                <a:sym typeface="+mn-lt"/>
              </a:endParaRPr>
            </a:p>
          </p:txBody>
        </p:sp>
        <p:sp>
          <p:nvSpPr>
            <p:cNvPr id="30" name="矩形 29"/>
            <p:cNvSpPr/>
            <p:nvPr/>
          </p:nvSpPr>
          <p:spPr>
            <a:xfrm>
              <a:off x="9197" y="6261"/>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京津翼协同发展</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32" name="矩形 31"/>
            <p:cNvSpPr/>
            <p:nvPr/>
          </p:nvSpPr>
          <p:spPr>
            <a:xfrm>
              <a:off x="8289" y="7521"/>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4</a:t>
              </a:r>
              <a:endParaRPr lang="en-US" sz="2600">
                <a:ea typeface="微软雅黑" panose="020B0503020204020204" pitchFamily="34" charset="-122"/>
                <a:cs typeface="微软雅黑" panose="020B0503020204020204" pitchFamily="34" charset="-122"/>
                <a:sym typeface="+mn-lt"/>
              </a:endParaRPr>
            </a:p>
          </p:txBody>
        </p:sp>
        <p:sp>
          <p:nvSpPr>
            <p:cNvPr id="33" name="矩形 32"/>
            <p:cNvSpPr/>
            <p:nvPr/>
          </p:nvSpPr>
          <p:spPr>
            <a:xfrm>
              <a:off x="9197" y="7521"/>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供给侧结构性改革</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35" name="矩形 34"/>
            <p:cNvSpPr/>
            <p:nvPr/>
          </p:nvSpPr>
          <p:spPr>
            <a:xfrm>
              <a:off x="8289" y="8782"/>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5</a:t>
              </a:r>
              <a:endParaRPr lang="en-US" sz="2600">
                <a:ea typeface="微软雅黑" panose="020B0503020204020204" pitchFamily="34" charset="-122"/>
                <a:cs typeface="微软雅黑" panose="020B0503020204020204" pitchFamily="34" charset="-122"/>
                <a:sym typeface="+mn-lt"/>
              </a:endParaRPr>
            </a:p>
          </p:txBody>
        </p:sp>
        <p:sp>
          <p:nvSpPr>
            <p:cNvPr id="36" name="矩形 35"/>
            <p:cNvSpPr/>
            <p:nvPr/>
          </p:nvSpPr>
          <p:spPr>
            <a:xfrm>
              <a:off x="9197" y="8782"/>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三去一降一补</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38" name="矩形 37"/>
            <p:cNvSpPr/>
            <p:nvPr/>
          </p:nvSpPr>
          <p:spPr>
            <a:xfrm>
              <a:off x="13429" y="3740"/>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6</a:t>
              </a:r>
              <a:endParaRPr lang="en-US" sz="2600">
                <a:ea typeface="微软雅黑" panose="020B0503020204020204" pitchFamily="34" charset="-122"/>
                <a:cs typeface="微软雅黑" panose="020B0503020204020204" pitchFamily="34" charset="-122"/>
                <a:sym typeface="+mn-lt"/>
              </a:endParaRPr>
            </a:p>
          </p:txBody>
        </p:sp>
        <p:sp>
          <p:nvSpPr>
            <p:cNvPr id="39" name="矩形 38"/>
            <p:cNvSpPr/>
            <p:nvPr/>
          </p:nvSpPr>
          <p:spPr>
            <a:xfrm>
              <a:off x="14337" y="3740"/>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脱贫攻坚</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41" name="矩形 40"/>
            <p:cNvSpPr/>
            <p:nvPr/>
          </p:nvSpPr>
          <p:spPr>
            <a:xfrm>
              <a:off x="13429" y="5000"/>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7</a:t>
              </a:r>
              <a:endParaRPr lang="en-US" sz="2600">
                <a:ea typeface="微软雅黑" panose="020B0503020204020204" pitchFamily="34" charset="-122"/>
                <a:cs typeface="微软雅黑" panose="020B0503020204020204" pitchFamily="34" charset="-122"/>
                <a:sym typeface="+mn-lt"/>
              </a:endParaRPr>
            </a:p>
          </p:txBody>
        </p:sp>
        <p:sp>
          <p:nvSpPr>
            <p:cNvPr id="42" name="矩形 41"/>
            <p:cNvSpPr/>
            <p:nvPr/>
          </p:nvSpPr>
          <p:spPr>
            <a:xfrm>
              <a:off x="14337" y="5000"/>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深化财税体制改革</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44" name="矩形 43"/>
            <p:cNvSpPr/>
            <p:nvPr/>
          </p:nvSpPr>
          <p:spPr>
            <a:xfrm>
              <a:off x="13429" y="6261"/>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8</a:t>
              </a:r>
              <a:endParaRPr lang="en-US" sz="2600">
                <a:ea typeface="微软雅黑" panose="020B0503020204020204" pitchFamily="34" charset="-122"/>
                <a:cs typeface="微软雅黑" panose="020B0503020204020204" pitchFamily="34" charset="-122"/>
                <a:sym typeface="+mn-lt"/>
              </a:endParaRPr>
            </a:p>
          </p:txBody>
        </p:sp>
        <p:sp>
          <p:nvSpPr>
            <p:cNvPr id="45" name="矩形 44"/>
            <p:cNvSpPr/>
            <p:nvPr/>
          </p:nvSpPr>
          <p:spPr>
            <a:xfrm>
              <a:off x="14337" y="6261"/>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大众创业万众创新</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47" name="矩形 46"/>
            <p:cNvSpPr/>
            <p:nvPr/>
          </p:nvSpPr>
          <p:spPr>
            <a:xfrm>
              <a:off x="13429" y="7521"/>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9</a:t>
              </a:r>
              <a:endParaRPr lang="en-US" sz="2600">
                <a:ea typeface="微软雅黑" panose="020B0503020204020204" pitchFamily="34" charset="-122"/>
                <a:cs typeface="微软雅黑" panose="020B0503020204020204" pitchFamily="34" charset="-122"/>
                <a:sym typeface="+mn-lt"/>
              </a:endParaRPr>
            </a:p>
          </p:txBody>
        </p:sp>
        <p:sp>
          <p:nvSpPr>
            <p:cNvPr id="48" name="矩形 47"/>
            <p:cNvSpPr/>
            <p:nvPr/>
          </p:nvSpPr>
          <p:spPr>
            <a:xfrm>
              <a:off x="14337" y="7521"/>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互联网＋</a:t>
              </a:r>
              <a:endParaRPr lang="en-US" sz="2000">
                <a:solidFill>
                  <a:srgbClr val="C00000"/>
                </a:solidFill>
                <a:ea typeface="微软雅黑" panose="020B0503020204020204" pitchFamily="34" charset="-122"/>
                <a:cs typeface="微软雅黑" panose="020B0503020204020204" pitchFamily="34" charset="-122"/>
                <a:sym typeface="+mn-lt"/>
              </a:endParaRPr>
            </a:p>
          </p:txBody>
        </p:sp>
        <p:sp>
          <p:nvSpPr>
            <p:cNvPr id="50" name="矩形 49"/>
            <p:cNvSpPr/>
            <p:nvPr/>
          </p:nvSpPr>
          <p:spPr>
            <a:xfrm>
              <a:off x="13429" y="8782"/>
              <a:ext cx="930" cy="930"/>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sz="2600">
                  <a:ea typeface="微软雅黑" panose="020B0503020204020204" pitchFamily="34" charset="-122"/>
                  <a:cs typeface="微软雅黑" panose="020B0503020204020204" pitchFamily="34" charset="-122"/>
                  <a:sym typeface="+mn-lt"/>
                </a:rPr>
                <a:t>10</a:t>
              </a:r>
              <a:endParaRPr lang="en-US" sz="2600">
                <a:ea typeface="微软雅黑" panose="020B0503020204020204" pitchFamily="34" charset="-122"/>
                <a:cs typeface="微软雅黑" panose="020B0503020204020204" pitchFamily="34" charset="-122"/>
                <a:sym typeface="+mn-lt"/>
              </a:endParaRPr>
            </a:p>
          </p:txBody>
        </p:sp>
        <p:sp>
          <p:nvSpPr>
            <p:cNvPr id="51" name="矩形 50"/>
            <p:cNvSpPr/>
            <p:nvPr/>
          </p:nvSpPr>
          <p:spPr>
            <a:xfrm>
              <a:off x="14337" y="8782"/>
              <a:ext cx="3791" cy="930"/>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zh-CN" altLang="en-US" sz="2000">
                  <a:solidFill>
                    <a:srgbClr val="C00000"/>
                  </a:solidFill>
                  <a:ea typeface="微软雅黑" panose="020B0503020204020204" pitchFamily="34" charset="-122"/>
                  <a:cs typeface="微软雅黑" panose="020B0503020204020204" pitchFamily="34" charset="-122"/>
                  <a:sym typeface="+mn-lt"/>
                </a:rPr>
                <a:t>中国制造</a:t>
              </a:r>
              <a:r>
                <a:rPr lang="en-US" altLang="zh-CN" sz="2000">
                  <a:solidFill>
                    <a:srgbClr val="C00000"/>
                  </a:solidFill>
                  <a:ea typeface="微软雅黑" panose="020B0503020204020204" pitchFamily="34" charset="-122"/>
                  <a:cs typeface="微软雅黑" panose="020B0503020204020204" pitchFamily="34" charset="-122"/>
                  <a:sym typeface="+mn-lt"/>
                </a:rPr>
                <a:t>2025</a:t>
              </a:r>
              <a:endParaRPr lang="en-US" sz="2000">
                <a:solidFill>
                  <a:srgbClr val="C00000"/>
                </a:solidFill>
                <a:ea typeface="微软雅黑" panose="020B0503020204020204" pitchFamily="34" charset="-122"/>
                <a:cs typeface="微软雅黑" panose="020B0503020204020204" pitchFamily="34" charset="-122"/>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par>
                                <p:cTn id="24" presetID="22" presetClass="entr" presetSubtype="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3" grpId="0"/>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1605280" cy="521970"/>
          </a:xfrm>
          <a:prstGeom prst="rect">
            <a:avLst/>
          </a:prstGeom>
          <a:noFill/>
        </p:spPr>
        <p:txBody>
          <a:bodyPr wrap="none" rtlCol="0" anchor="t">
            <a:spAutoFit/>
          </a:bodyPr>
          <a:p>
            <a:r>
              <a:rPr lang="zh-CN" altLang="en-US" sz="2800" b="1">
                <a:solidFill>
                  <a:schemeClr val="accent1"/>
                </a:solidFill>
                <a:latin typeface="微软雅黑" panose="020B0503020204020204" pitchFamily="34" charset="-122"/>
                <a:ea typeface="微软雅黑" panose="020B0503020204020204" pitchFamily="34" charset="-122"/>
                <a:sym typeface="+mn-lt"/>
              </a:rPr>
              <a:t>一带一路</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546225" y="3690620"/>
            <a:ext cx="3946525"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735455" y="4037330"/>
            <a:ext cx="342519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一带一路”建设是习近平同志在2013年提出的伟大构想，也是党中央主动应对国际形势深刻变化和我国发展面临的新形势新任务新要求，围绕推进对外开放与国际合作作出的重大决策。“一带一路”是针对国际合作中的瓶颈和制约因素提出的“中国方案”，以开放、合作、共赢的理念为世界经济注入正能量。</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638290" y="414147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一带一路”建设已初步完成规划和布局，正在向落地生根、深耕细作、持久发展的阶段迈进。3年多来，已经有100多个国家和国际组织积极响应支持，40多个国家和国际组织同中国签署合作协议。中国已同20多个国家签署了产能合作协议，同17个家共同建设了46个境外合作区。</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6000"/>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7000"/>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7500"/>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2672080" cy="1383665"/>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中国经济新常态</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3475" y="403733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习近平第一次提及“新常态”是在2014年５月考察河南的行程中。当时，他说：“我国发展仍处于重要战略机遇期，我们要增强信心，从当前我国经济发展的阶段性特征出发，适应新常态，保持战略上的平常心态。” 新常态是对我国当前经济发展阶段性特征的高度概括，是对我国经济今后一个时期战略性走势的科学判断，是谋划和推动经济社会发展的重要依据。。</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638290" y="414147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中国经济发展新常态下速度变化、结构优化、动能转换的特征更加明显，稳中向好的态势不断巩固。中国经济发展稳中向好的态势在加强，回暖具有可持续性。</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6625"/>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7625"/>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8125"/>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2672080" cy="1383665"/>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京津翼协同发展</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506855" y="3690620"/>
            <a:ext cx="4168775"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818640" y="4291965"/>
            <a:ext cx="354584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2014年习近平提出京津冀协同发展战略。推动京津冀协同发展是党的十八大以来我国的一个重大国家战略，对于打造新型首都经济圈、推动京津冀一体化发展、促进全国区域协调发展、提升国家形象和国际竞争力具有重大意义。</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582410" y="4184015"/>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2014年以来，京津冀协同发展各项工作不断取得积极成效。京张、京霸铁路等重大轨道交通项目加快建设。现代汽车沧州第四工厂等重大项目建成投产。北京全国科技创新中心、京津冀全面创新改革试验区加快建设，京津冀城际铁路投资公司成立并有序运转，一批重大改革举措稳步落地，探索积累了一批可复制可推广的经验。</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074"/>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074"/>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6574"/>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3027680" cy="1383665"/>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供给侧结构性改革</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34848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2015年11月10日召开的中央财经领导小组第十一次会议上，习近平强调，在适度扩大总需求的同时，着力加强供给侧结构性改革，着力提高供给体系质量和效率，增强经济持续增长动力，推动我国社会生产力水平实现整体跃升。</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582410" y="425450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供给侧结构性改革的动作实实在在，“三去一降一补”在部分领域的成果超出预期。2016年钢铁煤炭去产能任务提前完成，商品房待售面积持续下降，全国规模以上工业企业资产负债率有所回落。中央预算内投资向扶贫、基建、产业升级等领域倾斜。</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125"/>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125"/>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6625"/>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7335520" cy="1814830"/>
          </a:xfrm>
          <a:prstGeom prst="rect">
            <a:avLst/>
          </a:prstGeom>
          <a:noFill/>
        </p:spPr>
        <p:txBody>
          <a:bodyPr wrap="squar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三去一降一补</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23545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2015年12月中央经济工作会议以来，以习近平同志为核心的党中央针对当前经济新常态提出供给侧结构性改革的新战略，形成了“三去一降一补”的经济工作部署。三去一降一补即去产能、去库存、去杠杆、降成本、补短板五大任务。</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    “三去一降一补”目的是为了促进经济转型升级。这五大任务，主要是针对我国在供给侧存在的突出问题而提出的综合性解决措施。</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638290" y="423545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在去产能方面,钢铁行业在去年退出6500万吨以上产能的基础上,今年一季度产能利用率达到了73.7%；在去库存方面，自去年“9.30”以来，中国超55个城市发布了各种相关房地产调控政策160余次，楼市调控层层加码后进入限购、限贷、限价、限售的“四限时代”。</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a:p>
            <a:pPr algn="ct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6725"/>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7725"/>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8225"/>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1605280" cy="1383665"/>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脱贫攻坚</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34848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2015年11月中央扶贫开发工作会议在北京召开。习近平出席会议并发表重要讲话。他强调，我们要立下愚公移山志，咬定目标、苦干实干，坚决打赢脱贫攻坚战，确保到2020年所有贫困地区和贫困人口一道迈入全面小康社会。</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638290" y="434848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党的十八大以来，以习近平同志为核心的党中央吹响打赢脱贫攻坚战的进军号，成绩举世瞩目。2013年至2016年4年间，每年农村贫困人口减少都超过1000万人，累计脱贫5564万人。</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125"/>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125"/>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6625"/>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3027680" cy="1383665"/>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深化财税体制改革</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14147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新一轮财税体制改革从2013年十八届三中全会开始，以2014年《深化财税体制改革总体方案》为顶层设计。财税体制作为全面深化改革的“先手棋”，承担了重要的使命。财税体制改革的推进程度、改革过程中的市场化导向等对于其他改革有重要的示范意义，也是国际社会和人们观察全面深化改革的风向标。</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426835" y="4154805"/>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本轮财税体制改革从十八届三中全会推行至今，伴随一批有力度、有分量的改革成果，现代财政制度建设正迈出实质性的步伐，预算管理制度改革取得决定性进展。目前已取得了多项进展与成果：营改增全面启动、资源税改革顺利推进、消费税征税范围逐渐拓展、税收征管体制改革启动等等。</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6025"/>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7025"/>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7525"/>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f799c9917954e995baedae81799454d"/>
          <p:cNvPicPr>
            <a:picLocks noChangeAspect="1"/>
          </p:cNvPicPr>
          <p:nvPr/>
        </p:nvPicPr>
        <p:blipFill>
          <a:blip r:embed="rId1"/>
          <a:stretch>
            <a:fillRect/>
          </a:stretch>
        </p:blipFill>
        <p:spPr>
          <a:xfrm>
            <a:off x="0" y="5051425"/>
            <a:ext cx="12160250" cy="1807210"/>
          </a:xfrm>
          <a:prstGeom prst="rect">
            <a:avLst/>
          </a:prstGeom>
        </p:spPr>
      </p:pic>
      <p:sp>
        <p:nvSpPr>
          <p:cNvPr id="16" name="TextBox 20"/>
          <p:cNvSpPr txBox="1"/>
          <p:nvPr/>
        </p:nvSpPr>
        <p:spPr>
          <a:xfrm>
            <a:off x="5656570" y="204505"/>
            <a:ext cx="4536504" cy="1290421"/>
          </a:xfrm>
          <a:prstGeom prst="rect">
            <a:avLst/>
          </a:prstGeom>
          <a:noFill/>
          <a:effectLst/>
        </p:spPr>
        <p:txBody>
          <a:bodyPr wrap="square" lIns="121861" tIns="60930" rIns="121861" bIns="60930" rtlCol="0">
            <a:spAutoFit/>
          </a:bodyPr>
          <a:lstStyle/>
          <a:p>
            <a:pPr>
              <a:lnSpc>
                <a:spcPct val="120000"/>
              </a:lnSpc>
            </a:pPr>
            <a:r>
              <a:rPr lang="zh-CN" altLang="en-US" sz="6600" dirty="0" smtClean="0">
                <a:solidFill>
                  <a:schemeClr val="accent1"/>
                </a:solidFill>
                <a:ea typeface="微软雅黑" panose="020B0503020204020204" pitchFamily="34" charset="-122"/>
                <a:cs typeface="微软雅黑" panose="020B0503020204020204" pitchFamily="34" charset="-122"/>
                <a:sym typeface="+mn-lt"/>
              </a:rPr>
              <a:t>前             言</a:t>
            </a:r>
            <a:endParaRPr lang="en-US" altLang="zh-CN" sz="6600" dirty="0">
              <a:solidFill>
                <a:schemeClr val="accent1"/>
              </a:solidFill>
              <a:ea typeface="微软雅黑" panose="020B0503020204020204" pitchFamily="34" charset="-122"/>
              <a:cs typeface="微软雅黑" panose="020B0503020204020204" pitchFamily="34" charset="-122"/>
              <a:sym typeface="+mn-lt"/>
            </a:endParaRPr>
          </a:p>
        </p:txBody>
      </p:sp>
      <p:pic>
        <p:nvPicPr>
          <p:cNvPr id="8" name="Picture 4" descr="C:\Documents and Settings\Administrator\My Documents\各行各业素材\党政4\未标题-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0016" y="-10267"/>
            <a:ext cx="1434267" cy="1298389"/>
          </a:xfrm>
          <a:prstGeom prst="rect">
            <a:avLst/>
          </a:prstGeom>
          <a:noFill/>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3902075" y="1579245"/>
            <a:ext cx="7710170" cy="3490595"/>
          </a:xfrm>
          <a:prstGeom prst="rect">
            <a:avLst/>
          </a:prstGeom>
        </p:spPr>
        <p:txBody>
          <a:bodyPr wrap="square" lIns="121891" tIns="60945" rIns="121891" bIns="60945">
            <a:spAutoFit/>
          </a:bodyPr>
          <a:lstStyle/>
          <a:p>
            <a:pP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     </a:t>
            </a:r>
            <a:r>
              <a:rPr lang="zh-CN" altLang="en-US" sz="1400" dirty="0">
                <a:solidFill>
                  <a:schemeClr val="accent1"/>
                </a:solidFill>
                <a:latin typeface="微软雅黑" panose="020B0503020204020204" pitchFamily="34" charset="-122"/>
                <a:ea typeface="微软雅黑" panose="020B0503020204020204" pitchFamily="34" charset="-122"/>
              </a:rPr>
              <a:t>中华民族从历史深处走来，五千年文明史有辉煌也有曲折，有荣耀也有苦难。历史走到了今天，面向更长远的未来，我们将如何书写中华民族新的故事，谱写新的华彩乐章，这是一个历史命题。党的十八大以来，以习近平同志为核心的党中央以强烈的历史使命感，高瞻远瞩、统揽全局、勇于担当，面对巨大的困难与挑战，创造性地提出一系列治国理政新理念新思想新战略，率领全国        人民攻坚克难、砥砺奋进，开启了实现中华民族伟大复兴中国梦的新长征。</a:t>
            </a:r>
            <a:endParaRPr lang="zh-CN" altLang="en-US" sz="14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1"/>
                </a:solidFill>
                <a:latin typeface="微软雅黑" panose="020B0503020204020204" pitchFamily="34" charset="-122"/>
                <a:ea typeface="微软雅黑" panose="020B0503020204020204" pitchFamily="34" charset="-122"/>
              </a:rPr>
              <a:t>     回望党的十八大以来，我们前行的历史波澜壮阔，成就非凡，全面深化改革取得突破性进展，社会经济发展取得了辉煌成就。</a:t>
            </a:r>
            <a:endParaRPr lang="zh-CN" altLang="en-US" sz="14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1"/>
                </a:solidFill>
                <a:latin typeface="微软雅黑" panose="020B0503020204020204" pitchFamily="34" charset="-122"/>
                <a:ea typeface="微软雅黑" panose="020B0503020204020204" pitchFamily="34" charset="-122"/>
              </a:rPr>
              <a:t>      通过历史清晰标注的我们前行的坚实脚步，我们更加充满信心在以习近平同志为核心的党中央坚强领导下，团结奋进，继往开来，以更优异的成绩迎接党的十九大胜利召开，开创中华民族更加美好的未来。</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a:stretch>
            <a:fillRect/>
          </a:stretch>
        </p:blipFill>
        <p:spPr>
          <a:xfrm>
            <a:off x="0" y="-10160"/>
            <a:ext cx="3343910" cy="247586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57345"/>
            <a:ext cx="11774170" cy="2701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childTnLst>
                          </p:cTn>
                        </p:par>
                        <p:par>
                          <p:cTn id="14" fill="hold">
                            <p:stCondLst>
                              <p:cond delay="1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5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3027680" cy="1814830"/>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大众创业万众创新</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277995"/>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李克强在公开场合发出“大众创业、万众创新”的号召，最早是在2014年9月的夏季达沃斯论坛上。</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大众创业、万众创新，可以大幅增加有效供给，增强微观经济活力，加速新兴产业发展，又可以扩大就业、增加居民收入，是经济发展的引擎。</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583045" y="4277995"/>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2016年，我国创新发展成果颇丰。科技领域取得一批国际领先的重大成果。大众创业、万众创新广泛开展，全年新登记企业增长24.5%，平均每天新增1.5万户，加上个体工商户等，各类市场主体每天新增4.5万户。</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250"/>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250"/>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6750"/>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1605280" cy="1814830"/>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互联网＋</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35356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2015年政府工作报告中首次提出“互联网+”，李克强在报告中提出，制定“互联网+”行动计划，推动移动互联网、云计算、大数据、物联网等与现代制造业结合，促进电子商务、工业互联网和互联网金融健康发展，引导互联网企业拓展国际市场。</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582410" y="435356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互联网+”作为创新驱动发展的先导力量，正日渐成为引领经济发展新常态、推动新旧动能转换的重要引擎。企业和广大创新创业者正以无限的热情和激情投入到“互联网+”事业中，在有关方面的共同努力下，“互联网+”正以前所未有的态势高歌前行。</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324"/>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324"/>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6824"/>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6" name="圆角矩形 5"/>
          <p:cNvSpPr/>
          <p:nvPr/>
        </p:nvSpPr>
        <p:spPr>
          <a:xfrm>
            <a:off x="1134110" y="1641475"/>
            <a:ext cx="1943735" cy="694055"/>
          </a:xfrm>
          <a:prstGeom prst="roundRect">
            <a:avLst>
              <a:gd name="adj" fmla="val 0"/>
            </a:avLst>
          </a:prstGeom>
          <a:solidFill>
            <a:schemeClr val="accent1"/>
          </a:solidFill>
          <a:ln w="12700" cap="flat" cmpd="sng" algn="ctr">
            <a:solidFill>
              <a:schemeClr val="accent1"/>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defRPr/>
            </a:pPr>
            <a:r>
              <a:rPr lang="zh-CN" altLang="en-US" sz="3600" dirty="0">
                <a:solidFill>
                  <a:schemeClr val="bg1"/>
                </a:solidFill>
                <a:latin typeface="微软雅黑" panose="020B0503020204020204" pitchFamily="34" charset="-122"/>
                <a:ea typeface="微软雅黑" panose="020B0503020204020204" pitchFamily="34" charset="-122"/>
              </a:rPr>
              <a:t>关键字</a:t>
            </a:r>
            <a:endParaRPr kumimoji="0" lang="zh-CN" altLang="en-US"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7" name="矩形 6"/>
          <p:cNvSpPr/>
          <p:nvPr/>
        </p:nvSpPr>
        <p:spPr>
          <a:xfrm>
            <a:off x="3077845" y="1641475"/>
            <a:ext cx="7365365" cy="6940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 name="文本框 1"/>
          <p:cNvSpPr txBox="1"/>
          <p:nvPr/>
        </p:nvSpPr>
        <p:spPr>
          <a:xfrm>
            <a:off x="3555365" y="1734820"/>
            <a:ext cx="2481580" cy="1814830"/>
          </a:xfrm>
          <a:prstGeom prst="rect">
            <a:avLst/>
          </a:prstGeom>
          <a:noFill/>
        </p:spPr>
        <p:txBody>
          <a:bodyPr wrap="none" rtlCol="0" anchor="t">
            <a:spAutoFit/>
          </a:bodyPr>
          <a:p>
            <a:pPr algn="l"/>
            <a:r>
              <a:rPr lang="zh-CN" altLang="en-US" sz="2800" b="1">
                <a:solidFill>
                  <a:schemeClr val="accent1"/>
                </a:solidFill>
                <a:latin typeface="微软雅黑" panose="020B0503020204020204" pitchFamily="34" charset="-122"/>
                <a:ea typeface="微软雅黑" panose="020B0503020204020204" pitchFamily="34" charset="-122"/>
                <a:sym typeface="+mn-lt"/>
              </a:rPr>
              <a:t>中国制造2025</a:t>
            </a:r>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pPr algn="l"/>
            <a:endParaRPr lang="zh-CN" altLang="en-US" sz="2800" b="1">
              <a:solidFill>
                <a:schemeClr val="accent1"/>
              </a:solidFill>
              <a:latin typeface="微软雅黑" panose="020B0503020204020204" pitchFamily="34" charset="-122"/>
              <a:ea typeface="微软雅黑" panose="020B0503020204020204" pitchFamily="34" charset="-122"/>
              <a:sym typeface="+mn-lt"/>
            </a:endParaRPr>
          </a:p>
          <a:p>
            <a:endParaRPr lang="zh-CN" altLang="en-US" sz="2800" b="1">
              <a:solidFill>
                <a:schemeClr val="accent1"/>
              </a:solidFill>
              <a:latin typeface="微软雅黑" panose="020B0503020204020204" pitchFamily="34" charset="-122"/>
              <a:ea typeface="微软雅黑" panose="020B0503020204020204" pitchFamily="34" charset="-122"/>
              <a:sym typeface="+mn-lt"/>
            </a:endParaRPr>
          </a:p>
        </p:txBody>
      </p:sp>
      <p:sp>
        <p:nvSpPr>
          <p:cNvPr id="4" name="圆角矩形 3"/>
          <p:cNvSpPr/>
          <p:nvPr/>
        </p:nvSpPr>
        <p:spPr>
          <a:xfrm>
            <a:off x="1054100" y="3690620"/>
            <a:ext cx="4621530" cy="2375535"/>
          </a:xfrm>
          <a:prstGeom prst="roundRect">
            <a:avLst>
              <a:gd name="adj" fmla="val 945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5" name="组合 4"/>
          <p:cNvGrpSpPr/>
          <p:nvPr/>
        </p:nvGrpSpPr>
        <p:grpSpPr>
          <a:xfrm>
            <a:off x="2795309" y="2558652"/>
            <a:ext cx="1447442" cy="1447442"/>
            <a:chOff x="304800" y="673100"/>
            <a:chExt cx="4000500" cy="4000500"/>
          </a:xfrm>
          <a:solidFill>
            <a:srgbClr val="004C40"/>
          </a:solidFill>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8" name="椭圆 7"/>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0" name="矩形 9"/>
          <p:cNvSpPr/>
          <p:nvPr/>
        </p:nvSpPr>
        <p:spPr>
          <a:xfrm>
            <a:off x="3129820" y="2860442"/>
            <a:ext cx="792480" cy="82994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背景</a:t>
            </a:r>
            <a:endParaRPr lang="zh-CN" altLang="en-US" sz="2400" b="1" dirty="0">
              <a:solidFill>
                <a:schemeClr val="bg1"/>
              </a:solidFill>
              <a:latin typeface="微软雅黑" panose="020B0503020204020204" pitchFamily="34" charset="-122"/>
              <a:ea typeface="微软雅黑" panose="020B0503020204020204" pitchFamily="34" charset="-122"/>
            </a:endParaRPr>
          </a:p>
          <a:p>
            <a:r>
              <a:rPr lang="zh-CN" altLang="en-US" sz="2400" b="1" dirty="0">
                <a:solidFill>
                  <a:schemeClr val="bg1"/>
                </a:solidFill>
                <a:latin typeface="微软雅黑" panose="020B0503020204020204" pitchFamily="34" charset="-122"/>
                <a:ea typeface="微软雅黑" panose="020B0503020204020204" pitchFamily="34" charset="-122"/>
              </a:rPr>
              <a:t>意义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1" name="MH_Text_1"/>
          <p:cNvSpPr/>
          <p:nvPr>
            <p:custDataLst>
              <p:tags r:id="rId2"/>
            </p:custDataLst>
          </p:nvPr>
        </p:nvSpPr>
        <p:spPr>
          <a:xfrm>
            <a:off x="1134110" y="4353560"/>
            <a:ext cx="4281170" cy="748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在十二届全国人大三次会议上，李克强总理所作的政府工作报告针对产业发展提出了一个新概念——“中国制造2025”。中国制造2025，是我们由大国走向强国的必然战略选择，工业是中国成为世界有影响力大国最重要的经济基础。目前，中国工业正处在进军世界先进制造业领域的关键阶段。</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426835" y="3690620"/>
            <a:ext cx="4116705" cy="2375535"/>
          </a:xfrm>
          <a:prstGeom prst="roundRect">
            <a:avLst>
              <a:gd name="adj" fmla="val 7846"/>
            </a:avLst>
          </a:prstGeom>
          <a:noFill/>
          <a:ln w="12700">
            <a:solidFill>
              <a:srgbClr val="BB23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nvGrpSpPr>
          <p:cNvPr id="13" name="组合 12"/>
          <p:cNvGrpSpPr/>
          <p:nvPr/>
        </p:nvGrpSpPr>
        <p:grpSpPr>
          <a:xfrm>
            <a:off x="7571493" y="2526998"/>
            <a:ext cx="1447442" cy="1447442"/>
            <a:chOff x="304800" y="673100"/>
            <a:chExt cx="4000500" cy="4000500"/>
          </a:xfrm>
          <a:solidFill>
            <a:srgbClr val="8CC344"/>
          </a:solidFill>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a typeface="微软雅黑" panose="020B0503020204020204" pitchFamily="34" charset="-122"/>
              </a:endParaRPr>
            </a:p>
          </p:txBody>
        </p:sp>
        <p:sp>
          <p:nvSpPr>
            <p:cNvPr id="15" name="椭圆 14"/>
            <p:cNvSpPr/>
            <p:nvPr/>
          </p:nvSpPr>
          <p:spPr>
            <a:xfrm>
              <a:off x="392112" y="760412"/>
              <a:ext cx="3825874" cy="3825874"/>
            </a:xfrm>
            <a:prstGeom prst="ellipse">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8" name="矩形 17"/>
          <p:cNvSpPr/>
          <p:nvPr/>
        </p:nvSpPr>
        <p:spPr>
          <a:xfrm>
            <a:off x="7898061" y="3052539"/>
            <a:ext cx="792480" cy="460375"/>
          </a:xfrm>
          <a:prstGeom prst="rect">
            <a:avLst/>
          </a:prstGeom>
        </p:spPr>
        <p:txBody>
          <a:bodyPr wrap="none">
            <a:spAutoFit/>
          </a:bodyPr>
          <a:p>
            <a:r>
              <a:rPr lang="zh-CN" altLang="en-US" sz="2400" b="1" dirty="0">
                <a:solidFill>
                  <a:schemeClr val="bg1"/>
                </a:solidFill>
                <a:latin typeface="微软雅黑" panose="020B0503020204020204" pitchFamily="34" charset="-122"/>
                <a:ea typeface="微软雅黑" panose="020B0503020204020204" pitchFamily="34" charset="-122"/>
              </a:rPr>
              <a:t>成果</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MH_Text_1"/>
          <p:cNvSpPr/>
          <p:nvPr>
            <p:custDataLst>
              <p:tags r:id="rId3"/>
            </p:custDataLst>
          </p:nvPr>
        </p:nvSpPr>
        <p:spPr>
          <a:xfrm>
            <a:off x="6582410" y="4353560"/>
            <a:ext cx="3804920" cy="7353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p>
            <a:pPr algn="ct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自“中国制造2025”实施以来，国家制造业创新中心建设、智能制造、工业强基、绿色制造、高端装备创新等“五大工程”扎实推进；2016年度15个重大标志性项目中，7个完全落实，4个基本落实，其余正在推进。</a:t>
            </a:r>
            <a:endPar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4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6" presetClass="emph" presetSubtype="0" autoRev="1" fill="hold" grpId="1" nodeType="withEffect">
                                  <p:stCondLst>
                                    <p:cond delay="800"/>
                                  </p:stCondLst>
                                  <p:childTnLst>
                                    <p:animScale>
                                      <p:cBhvr>
                                        <p:cTn id="22" dur="250" fill="hold"/>
                                        <p:tgtEl>
                                          <p:spTgt spid="6"/>
                                        </p:tgtEl>
                                      </p:cBhvr>
                                      <p:by x="115000" y="115000"/>
                                    </p:animScale>
                                  </p:childTnLst>
                                </p:cTn>
                              </p:par>
                            </p:childTnLst>
                          </p:cTn>
                        </p:par>
                        <p:par>
                          <p:cTn id="23" fill="hold">
                            <p:stCondLst>
                              <p:cond delay="2299"/>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par>
                          <p:cTn id="32" fill="hold">
                            <p:stCondLst>
                              <p:cond delay="500"/>
                            </p:stCondLst>
                            <p:childTnLst>
                              <p:par>
                                <p:cTn id="33" presetID="15"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5"/>
                                        </p:tgtEl>
                                        <p:attrNameLst>
                                          <p:attrName>ppt_y</p:attrName>
                                        </p:attrNameLst>
                                      </p:cBhvr>
                                      <p:tavLst>
                                        <p:tav tm="0" fmla="#ppt_y+(sin(-2*pi*(1-$))*-#ppt_x+cos(-2*pi*(1-$))*(1-#ppt_y))*(1-$)">
                                          <p:val>
                                            <p:fltVal val="0"/>
                                          </p:val>
                                        </p:tav>
                                        <p:tav tm="100000">
                                          <p:val>
                                            <p:fltVal val="1"/>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outVertical)">
                                      <p:cBhvr>
                                        <p:cTn id="41" dur="500"/>
                                        <p:tgtEl>
                                          <p:spTgt spid="10"/>
                                        </p:tgtEl>
                                      </p:cBhvr>
                                    </p:animEffect>
                                  </p:childTnLst>
                                </p:cTn>
                              </p:par>
                            </p:childTnLst>
                          </p:cTn>
                        </p:par>
                        <p:par>
                          <p:cTn id="42" fill="hold">
                            <p:stCondLst>
                              <p:cond delay="1500"/>
                            </p:stCondLst>
                            <p:childTnLst>
                              <p:par>
                                <p:cTn id="43" presetID="21" presetClass="entr" presetSubtype="1"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heel(1)">
                                      <p:cBhvr>
                                        <p:cTn id="45" dur="800"/>
                                        <p:tgtEl>
                                          <p:spTgt spid="4"/>
                                        </p:tgtEl>
                                      </p:cBhvr>
                                    </p:animEffect>
                                  </p:childTnLst>
                                </p:cTn>
                              </p:par>
                            </p:childTnLst>
                          </p:cTn>
                        </p:par>
                        <p:par>
                          <p:cTn id="46" fill="hold">
                            <p:stCondLst>
                              <p:cond delay="2500"/>
                            </p:stCondLst>
                            <p:childTnLst>
                              <p:par>
                                <p:cTn id="47" presetID="16" presetClass="entr" presetSubtype="21" fill="hold" grpId="0" nodeType="afterEffect">
                                  <p:stCondLst>
                                    <p:cond delay="0"/>
                                  </p:stCondLst>
                                  <p:iterate type="lt">
                                    <p:tmPct val="10000"/>
                                  </p:iterate>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250"/>
                                        <p:tgtEl>
                                          <p:spTgt spid="11"/>
                                        </p:tgtEl>
                                      </p:cBhvr>
                                    </p:animEffect>
                                  </p:childTnLst>
                                </p:cTn>
                              </p:par>
                            </p:childTnLst>
                          </p:cTn>
                        </p:par>
                        <p:par>
                          <p:cTn id="50" fill="hold">
                            <p:stCondLst>
                              <p:cond delay="5849"/>
                            </p:stCondLst>
                            <p:childTnLst>
                              <p:par>
                                <p:cTn id="51" presetID="15"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fltVal val="0"/>
                                          </p:val>
                                        </p:tav>
                                        <p:tav tm="100000">
                                          <p:val>
                                            <p:strVal val="#ppt_w"/>
                                          </p:val>
                                        </p:tav>
                                      </p:tavLst>
                                    </p:anim>
                                    <p:anim calcmode="lin" valueType="num">
                                      <p:cBhvr>
                                        <p:cTn id="54" dur="1000" fill="hold"/>
                                        <p:tgtEl>
                                          <p:spTgt spid="13"/>
                                        </p:tgtEl>
                                        <p:attrNameLst>
                                          <p:attrName>ppt_h</p:attrName>
                                        </p:attrNameLst>
                                      </p:cBhvr>
                                      <p:tavLst>
                                        <p:tav tm="0">
                                          <p:val>
                                            <p:fltVal val="0"/>
                                          </p:val>
                                        </p:tav>
                                        <p:tav tm="100000">
                                          <p:val>
                                            <p:strVal val="#ppt_h"/>
                                          </p:val>
                                        </p:tav>
                                      </p:tavLst>
                                    </p:anim>
                                    <p:anim calcmode="lin" valueType="num">
                                      <p:cBhvr>
                                        <p:cTn id="5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849"/>
                            </p:stCondLst>
                            <p:childTnLst>
                              <p:par>
                                <p:cTn id="58" presetID="16" presetClass="entr" presetSubtype="37"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outVertical)">
                                      <p:cBhvr>
                                        <p:cTn id="60" dur="500"/>
                                        <p:tgtEl>
                                          <p:spTgt spid="18"/>
                                        </p:tgtEl>
                                      </p:cBhvr>
                                    </p:animEffect>
                                  </p:childTnLst>
                                </p:cTn>
                              </p:par>
                              <p:par>
                                <p:cTn id="61" presetID="21" presetClass="entr" presetSubtype="1" fill="hold" grpId="0" nodeType="withEffect">
                                  <p:stCondLst>
                                    <p:cond delay="200"/>
                                  </p:stCondLst>
                                  <p:childTnLst>
                                    <p:set>
                                      <p:cBhvr>
                                        <p:cTn id="62" dur="1" fill="hold">
                                          <p:stCondLst>
                                            <p:cond delay="0"/>
                                          </p:stCondLst>
                                        </p:cTn>
                                        <p:tgtEl>
                                          <p:spTgt spid="12"/>
                                        </p:tgtEl>
                                        <p:attrNameLst>
                                          <p:attrName>style.visibility</p:attrName>
                                        </p:attrNameLst>
                                      </p:cBhvr>
                                      <p:to>
                                        <p:strVal val="visible"/>
                                      </p:to>
                                    </p:set>
                                    <p:animEffect transition="in" filter="wheel(1)">
                                      <p:cBhvr>
                                        <p:cTn id="63" dur="800"/>
                                        <p:tgtEl>
                                          <p:spTgt spid="12"/>
                                        </p:tgtEl>
                                      </p:cBhvr>
                                    </p:animEffect>
                                  </p:childTnLst>
                                </p:cTn>
                              </p:par>
                            </p:childTnLst>
                          </p:cTn>
                        </p:par>
                        <p:par>
                          <p:cTn id="64" fill="hold">
                            <p:stCondLst>
                              <p:cond delay="7349"/>
                            </p:stCondLst>
                            <p:childTnLst>
                              <p:par>
                                <p:cTn id="65" presetID="16" presetClass="entr" presetSubtype="21" fill="hold" grpId="0" nodeType="after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 grpId="0" bldLvl="0" animBg="1"/>
      <p:bldP spid="6" grpId="1" bldLvl="0" animBg="1"/>
      <p:bldP spid="7" grpId="0" bldLvl="0" animBg="1"/>
      <p:bldP spid="4" grpId="0" bldLvl="0" animBg="1"/>
      <p:bldP spid="10" grpId="0"/>
      <p:bldP spid="11" grpId="0" bldLvl="0" animBg="1"/>
      <p:bldP spid="12" grpId="0" bldLvl="0" animBg="1"/>
      <p:bldP spid="18" grpId="0"/>
      <p:bldP spid="19" grpId="0" bldLvl="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f799c9917954e995baedae81799454d"/>
          <p:cNvPicPr>
            <a:picLocks noChangeAspect="1"/>
          </p:cNvPicPr>
          <p:nvPr/>
        </p:nvPicPr>
        <p:blipFill>
          <a:blip r:embed="rId1"/>
          <a:stretch>
            <a:fillRect/>
          </a:stretch>
        </p:blipFill>
        <p:spPr>
          <a:xfrm>
            <a:off x="0" y="5051425"/>
            <a:ext cx="12160250" cy="1807210"/>
          </a:xfrm>
          <a:prstGeom prst="rect">
            <a:avLst/>
          </a:prstGeom>
        </p:spPr>
      </p:pic>
      <p:sp>
        <p:nvSpPr>
          <p:cNvPr id="27" name="TextBox 7"/>
          <p:cNvSpPr txBox="1"/>
          <p:nvPr/>
        </p:nvSpPr>
        <p:spPr>
          <a:xfrm>
            <a:off x="2627889" y="2551065"/>
            <a:ext cx="1868170" cy="1967230"/>
          </a:xfrm>
          <a:prstGeom prst="rect">
            <a:avLst/>
          </a:prstGeom>
          <a:solidFill>
            <a:schemeClr val="accent1"/>
          </a:solidFill>
        </p:spPr>
        <p:txBody>
          <a:bodyPr wrap="none" lIns="121917" tIns="60958" rIns="121917" bIns="60958"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chemeClr val="bg1"/>
                </a:solidFill>
                <a:ea typeface="微软雅黑" panose="020B0503020204020204" pitchFamily="34" charset="-122"/>
              </a:rPr>
              <a:t>03</a:t>
            </a:r>
            <a:endParaRPr lang="en-US" altLang="zh-CN" dirty="0" smtClean="0">
              <a:solidFill>
                <a:schemeClr val="bg1"/>
              </a:solidFill>
              <a:ea typeface="微软雅黑" panose="020B0503020204020204" pitchFamily="34" charset="-122"/>
            </a:endParaRPr>
          </a:p>
        </p:txBody>
      </p:sp>
      <p:sp>
        <p:nvSpPr>
          <p:cNvPr id="28" name="TextBox 8"/>
          <p:cNvSpPr txBox="1"/>
          <p:nvPr/>
        </p:nvSpPr>
        <p:spPr>
          <a:xfrm>
            <a:off x="4699518" y="1984263"/>
            <a:ext cx="5576570" cy="2890520"/>
          </a:xfrm>
          <a:prstGeom prst="rect">
            <a:avLst/>
          </a:prstGeom>
          <a:noFill/>
        </p:spPr>
        <p:txBody>
          <a:bodyPr wrap="none" lIns="121917" tIns="60958" rIns="121917" bIns="60958" rtlCol="0">
            <a:spAutoFit/>
          </a:bodyPr>
          <a:lstStyle/>
          <a:p>
            <a:pPr algn="ctr"/>
            <a:r>
              <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保障和改善民生</a:t>
            </a: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a:p>
            <a:pPr algn="ctr"/>
            <a:r>
              <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没有终点站</a:t>
            </a: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a:p>
            <a:pPr algn="ct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29" name="直接连接符 28"/>
          <p:cNvCxnSpPr/>
          <p:nvPr/>
        </p:nvCxnSpPr>
        <p:spPr>
          <a:xfrm>
            <a:off x="5086140" y="3916416"/>
            <a:ext cx="4803052"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3" name="文本框 73"/>
          <p:cNvSpPr txBox="1"/>
          <p:nvPr/>
        </p:nvSpPr>
        <p:spPr>
          <a:xfrm>
            <a:off x="5086341" y="4142015"/>
            <a:ext cx="4913341" cy="683260"/>
          </a:xfrm>
          <a:prstGeom prst="rect">
            <a:avLst/>
          </a:prstGeom>
          <a:noFill/>
        </p:spPr>
        <p:txBody>
          <a:bodyPr wrap="square" lIns="121917" tIns="60958" rIns="121917" bIns="60958">
            <a:spAutoFit/>
          </a:bodyPr>
          <a:lstStyle/>
          <a:p>
            <a:pPr algn="ctr" fontAlgn="base">
              <a:lnSpc>
                <a:spcPct val="130000"/>
              </a:lnSpc>
              <a:spcBef>
                <a:spcPct val="0"/>
              </a:spcBef>
              <a:spcAft>
                <a:spcPct val="0"/>
              </a:spcAft>
              <a:defRPr/>
            </a:pPr>
            <a:r>
              <a:rPr lang="zh-CN" altLang="en-US" sz="1400" dirty="0">
                <a:solidFill>
                  <a:schemeClr val="accent2"/>
                </a:solidFill>
                <a:latin typeface="等线" panose="02010600030101010101" charset="-122"/>
                <a:ea typeface="微软雅黑" panose="020B0503020204020204" pitchFamily="34" charset="-122"/>
              </a:rPr>
              <a:t>点击此处添加文本内容，如关键词、部分简单介绍等。点击此处添加文本内容，如关键词、部分简单介绍等</a:t>
            </a:r>
            <a:r>
              <a:rPr lang="zh-CN" altLang="en-US" sz="1400" dirty="0" smtClean="0">
                <a:solidFill>
                  <a:schemeClr val="accent2"/>
                </a:solidFill>
                <a:latin typeface="等线" panose="02010600030101010101" charset="-122"/>
                <a:ea typeface="微软雅黑" panose="020B0503020204020204" pitchFamily="34" charset="-122"/>
              </a:rPr>
              <a:t>。</a:t>
            </a:r>
            <a:endParaRPr lang="en-US" altLang="zh-CN" sz="1400" dirty="0">
              <a:solidFill>
                <a:schemeClr val="accent2"/>
              </a:solidFill>
              <a:latin typeface="等线" panose="02010600030101010101" charset="-122"/>
              <a:ea typeface="微软雅黑" panose="020B0503020204020204" pitchFamily="34" charset="-122"/>
            </a:endParaRPr>
          </a:p>
        </p:txBody>
      </p:sp>
      <p:pic>
        <p:nvPicPr>
          <p:cNvPr id="14" name="图片 13"/>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62109" t="196" b="41367"/>
          <a:stretch>
            <a:fillRect/>
          </a:stretch>
        </p:blipFill>
        <p:spPr>
          <a:xfrm flipH="1">
            <a:off x="-2" y="-12729"/>
            <a:ext cx="6610344" cy="35618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p:tgtEl>
                                          <p:spTgt spid="28"/>
                                        </p:tgtEl>
                                        <p:attrNameLst>
                                          <p:attrName>ppt_y</p:attrName>
                                        </p:attrNameLst>
                                      </p:cBhvr>
                                      <p:tavLst>
                                        <p:tav tm="0">
                                          <p:val>
                                            <p:strVal val="#ppt_y-#ppt_h*1.125000"/>
                                          </p:val>
                                        </p:tav>
                                        <p:tav tm="100000">
                                          <p:val>
                                            <p:strVal val="#ppt_y"/>
                                          </p:val>
                                        </p:tav>
                                      </p:tavLst>
                                    </p:anim>
                                    <p:animEffect transition="in" filter="wipe(down)">
                                      <p:cBhvr>
                                        <p:cTn id="16" dur="500"/>
                                        <p:tgtEl>
                                          <p:spTgt spid="28"/>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Effect transition="in" filter="fade">
                                      <p:cBhvr>
                                        <p:cTn id="20" dur="250"/>
                                        <p:tgtEl>
                                          <p:spTgt spid="33"/>
                                        </p:tgtEl>
                                      </p:cBhvr>
                                    </p:animEffect>
                                  </p:childTnLst>
                                </p:cTn>
                              </p:par>
                            </p:childTnLst>
                          </p:cTn>
                        </p:par>
                        <p:par>
                          <p:cTn id="21" fill="hold">
                            <p:stCondLst>
                              <p:cond delay="2924"/>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424"/>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668905" y="1544320"/>
            <a:ext cx="7447280" cy="645160"/>
          </a:xfrm>
          <a:prstGeom prst="rect">
            <a:avLst/>
          </a:prstGeom>
          <a:noFill/>
        </p:spPr>
        <p:txBody>
          <a:bodyPr wrap="square" rtlCol="0" anchor="t">
            <a:spAutoFit/>
          </a:bodyPr>
          <a:p>
            <a:r>
              <a:rPr lang="zh-CN" altLang="en-US" sz="3600" b="1">
                <a:solidFill>
                  <a:schemeClr val="accent1"/>
                </a:solidFill>
                <a:latin typeface="微软雅黑" panose="020B0503020204020204" pitchFamily="34" charset="-122"/>
                <a:ea typeface="微软雅黑" panose="020B0503020204020204" pitchFamily="34" charset="-122"/>
              </a:rPr>
              <a:t>小康路上，不让一个困难群众掉队</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29" name="箭头: 右 7"/>
          <p:cNvSpPr/>
          <p:nvPr/>
        </p:nvSpPr>
        <p:spPr>
          <a:xfrm>
            <a:off x="4535805" y="3693319"/>
            <a:ext cx="1099584" cy="864552"/>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
        <p:nvSpPr>
          <p:cNvPr id="30" name="矩形 29"/>
          <p:cNvSpPr/>
          <p:nvPr/>
        </p:nvSpPr>
        <p:spPr>
          <a:xfrm>
            <a:off x="598805" y="3077845"/>
            <a:ext cx="4051300" cy="2095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5200" b="1">
                <a:latin typeface="微软雅黑" panose="020B0503020204020204" pitchFamily="34" charset="-122"/>
                <a:ea typeface="微软雅黑" panose="020B0503020204020204" pitchFamily="34" charset="-122"/>
              </a:rPr>
              <a:t>民为邦本</a:t>
            </a:r>
            <a:endParaRPr lang="en-US" altLang="zh-CN" sz="5200" b="1">
              <a:latin typeface="微软雅黑" panose="020B0503020204020204" pitchFamily="34" charset="-122"/>
              <a:ea typeface="微软雅黑" panose="020B0503020204020204" pitchFamily="34" charset="-122"/>
            </a:endParaRPr>
          </a:p>
          <a:p>
            <a:pPr algn="ctr"/>
            <a:r>
              <a:rPr lang="zh-CN" altLang="en-US" sz="5200" b="1">
                <a:latin typeface="微软雅黑" panose="020B0503020204020204" pitchFamily="34" charset="-122"/>
                <a:ea typeface="微软雅黑" panose="020B0503020204020204" pitchFamily="34" charset="-122"/>
              </a:rPr>
              <a:t>本固邦宁</a:t>
            </a:r>
            <a:endParaRPr lang="en-US" sz="5200" b="1">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31" name="组合 30"/>
          <p:cNvGrpSpPr/>
          <p:nvPr/>
        </p:nvGrpSpPr>
        <p:grpSpPr>
          <a:xfrm>
            <a:off x="6034405" y="2601595"/>
            <a:ext cx="5295900" cy="3048000"/>
            <a:chOff x="6261100" y="2870200"/>
            <a:chExt cx="5295900" cy="3048000"/>
          </a:xfrm>
        </p:grpSpPr>
        <p:sp>
          <p:nvSpPr>
            <p:cNvPr id="32" name="文本框 31"/>
            <p:cNvSpPr txBox="1"/>
            <p:nvPr/>
          </p:nvSpPr>
          <p:spPr>
            <a:xfrm>
              <a:off x="6646545" y="3103548"/>
              <a:ext cx="4749800" cy="2582545"/>
            </a:xfrm>
            <a:prstGeom prst="rect">
              <a:avLst/>
            </a:prstGeom>
            <a:noFill/>
          </p:spPr>
          <p:txBody>
            <a:bodyPr wrap="square" rtlCol="0">
              <a:spAutoFit/>
            </a:bodyPr>
            <a:p>
              <a:pPr>
                <a:lnSpc>
                  <a:spcPct val="180000"/>
                </a:lnSpc>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民生一直是中国共产党工作的出发点和落脚点。中共十八大以来，在整个国民经济和社会发展过程中，以习近平同志为总书记的党中央始终注重民生、保障民生，奋力铸就大国民生改善新篇章。</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3" name="矩形 32"/>
            <p:cNvSpPr/>
            <p:nvPr/>
          </p:nvSpPr>
          <p:spPr>
            <a:xfrm>
              <a:off x="6261100" y="2870200"/>
              <a:ext cx="5295900" cy="30480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anim calcmode="lin" valueType="num">
                                      <p:cBhvr>
                                        <p:cTn id="2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gtEl>
                                      </p:cBhvr>
                                    </p:animEffect>
                                  </p:childTnLst>
                                </p:cTn>
                              </p:par>
                            </p:childTnLst>
                          </p:cTn>
                        </p:par>
                        <p:par>
                          <p:cTn id="25" fill="hold">
                            <p:stCondLst>
                              <p:cond delay="12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1700"/>
                            </p:stCondLst>
                            <p:childTnLst>
                              <p:par>
                                <p:cTn id="32" presetID="12" presetClass="entr" presetSubtype="8"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200"/>
                            </p:stCondLst>
                            <p:childTnLst>
                              <p:par>
                                <p:cTn id="37" presetID="14" presetClass="entr" presetSubtype="10"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randombar(horizontal)">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9" grpId="0" bldLvl="0" animBg="1"/>
      <p:bldP spid="30"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668905" y="1544320"/>
            <a:ext cx="7447280" cy="645160"/>
          </a:xfrm>
          <a:prstGeom prst="rect">
            <a:avLst/>
          </a:prstGeom>
          <a:noFill/>
        </p:spPr>
        <p:txBody>
          <a:bodyPr wrap="square" rtlCol="0" anchor="t">
            <a:spAutoFit/>
          </a:bodyPr>
          <a:p>
            <a:r>
              <a:rPr lang="zh-CN" altLang="en-US" sz="3600" b="1">
                <a:solidFill>
                  <a:schemeClr val="accent1"/>
                </a:solidFill>
                <a:latin typeface="微软雅黑" panose="020B0503020204020204" pitchFamily="34" charset="-122"/>
                <a:ea typeface="微软雅黑" panose="020B0503020204020204" pitchFamily="34" charset="-122"/>
              </a:rPr>
              <a:t>小康不小康，关键看老乡</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29" name="箭头: 右 7"/>
          <p:cNvSpPr/>
          <p:nvPr/>
        </p:nvSpPr>
        <p:spPr>
          <a:xfrm>
            <a:off x="4535805" y="3693319"/>
            <a:ext cx="1099584" cy="864552"/>
          </a:xfrm>
          <a:prstGeom prst="right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
        <p:nvSpPr>
          <p:cNvPr id="30" name="矩形 29"/>
          <p:cNvSpPr/>
          <p:nvPr/>
        </p:nvSpPr>
        <p:spPr>
          <a:xfrm>
            <a:off x="598805" y="3077845"/>
            <a:ext cx="4051300" cy="2095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5200" b="1">
                <a:latin typeface="微软雅黑" panose="020B0503020204020204" pitchFamily="34" charset="-122"/>
                <a:ea typeface="微软雅黑" panose="020B0503020204020204" pitchFamily="34" charset="-122"/>
              </a:rPr>
              <a:t>全面建成</a:t>
            </a:r>
            <a:endParaRPr lang="zh-CN" altLang="en-US" sz="5200" b="1">
              <a:latin typeface="微软雅黑" panose="020B0503020204020204" pitchFamily="34" charset="-122"/>
              <a:ea typeface="微软雅黑" panose="020B0503020204020204" pitchFamily="34" charset="-122"/>
            </a:endParaRPr>
          </a:p>
          <a:p>
            <a:pPr algn="ctr"/>
            <a:r>
              <a:rPr lang="zh-CN" altLang="en-US" sz="5200" b="1">
                <a:latin typeface="微软雅黑" panose="020B0503020204020204" pitchFamily="34" charset="-122"/>
                <a:ea typeface="微软雅黑" panose="020B0503020204020204" pitchFamily="34" charset="-122"/>
              </a:rPr>
              <a:t>小康社会</a:t>
            </a:r>
            <a:endParaRPr lang="zh-CN" altLang="en-US" sz="5200" b="1">
              <a:latin typeface="微软雅黑" panose="020B0503020204020204" pitchFamily="34" charset="-122"/>
              <a:ea typeface="微软雅黑" panose="020B0503020204020204" pitchFamily="34" charset="-122"/>
            </a:endParaRPr>
          </a:p>
        </p:txBody>
      </p:sp>
      <p:grpSp>
        <p:nvGrpSpPr>
          <p:cNvPr id="31" name="组合 30"/>
          <p:cNvGrpSpPr/>
          <p:nvPr/>
        </p:nvGrpSpPr>
        <p:grpSpPr>
          <a:xfrm>
            <a:off x="6034405" y="2460625"/>
            <a:ext cx="5295900" cy="3048000"/>
            <a:chOff x="6261100" y="2729230"/>
            <a:chExt cx="5295900" cy="3048000"/>
          </a:xfrm>
        </p:grpSpPr>
        <p:sp>
          <p:nvSpPr>
            <p:cNvPr id="32" name="文本框 31"/>
            <p:cNvSpPr txBox="1"/>
            <p:nvPr/>
          </p:nvSpPr>
          <p:spPr>
            <a:xfrm>
              <a:off x="6534150" y="2870503"/>
              <a:ext cx="4749800" cy="2584450"/>
            </a:xfrm>
            <a:prstGeom prst="rect">
              <a:avLst/>
            </a:prstGeom>
            <a:noFill/>
          </p:spPr>
          <p:txBody>
            <a:bodyPr wrap="square" rtlCol="0">
              <a:spAutoFit/>
            </a:bodyPr>
            <a:p>
              <a:pPr>
                <a:lnSpc>
                  <a:spcPct val="150000"/>
                </a:lnSpc>
              </a:pP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习近平总书记的一系列指示，充分体现了把13亿多人全部带入全面小康的坚定决心。他多次强调，全面建成小康社会，最艰巨最繁重的任务在农村、特别是在贫困地区。没有农村的小康，特别是没有贫困地区的小康，就没有小康社会的全面建成。</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3" name="矩形 32"/>
            <p:cNvSpPr/>
            <p:nvPr/>
          </p:nvSpPr>
          <p:spPr>
            <a:xfrm>
              <a:off x="6261100" y="2729230"/>
              <a:ext cx="5295900" cy="30480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gtEl>
                                        <p:attrNameLst>
                                          <p:attrName>ppt_y</p:attrName>
                                        </p:attrNameLst>
                                      </p:cBhvr>
                                      <p:tavLst>
                                        <p:tav tm="0">
                                          <p:val>
                                            <p:strVal val="#ppt_y"/>
                                          </p:val>
                                        </p:tav>
                                        <p:tav tm="100000">
                                          <p:val>
                                            <p:strVal val="#ppt_y"/>
                                          </p:val>
                                        </p:tav>
                                      </p:tavLst>
                                    </p:anim>
                                    <p:anim calcmode="lin" valueType="num">
                                      <p:cBhvr>
                                        <p:cTn id="22"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right)">
                                      <p:cBhvr>
                                        <p:cTn id="35" dur="500"/>
                                        <p:tgtEl>
                                          <p:spTgt spid="29"/>
                                        </p:tgtEl>
                                      </p:cBhvr>
                                    </p:animEffect>
                                  </p:childTnLst>
                                </p:cTn>
                              </p:par>
                            </p:childTnLst>
                          </p:cTn>
                        </p:par>
                        <p:par>
                          <p:cTn id="36" fill="hold">
                            <p:stCondLst>
                              <p:cond delay="2000"/>
                            </p:stCondLst>
                            <p:childTnLst>
                              <p:par>
                                <p:cTn id="37" presetID="14" presetClass="entr" presetSubtype="10"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randombar(horizontal)">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9" grpId="0" bldLvl="0" animBg="1"/>
      <p:bldP spid="30" grpId="0" bldLvl="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直角三角形 3"/>
          <p:cNvSpPr/>
          <p:nvPr/>
        </p:nvSpPr>
        <p:spPr>
          <a:xfrm>
            <a:off x="6364451" y="981222"/>
            <a:ext cx="1316517" cy="118486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Agency FB" panose="020B0503020202020204" pitchFamily="34" charset="0"/>
              <a:ea typeface="微软雅黑" panose="020B0503020204020204" pitchFamily="34" charset="-122"/>
            </a:endParaRPr>
          </a:p>
        </p:txBody>
      </p:sp>
      <p:sp>
        <p:nvSpPr>
          <p:cNvPr id="5" name="矩形 4"/>
          <p:cNvSpPr/>
          <p:nvPr/>
        </p:nvSpPr>
        <p:spPr>
          <a:xfrm>
            <a:off x="6503765" y="1504204"/>
            <a:ext cx="479619" cy="646331"/>
          </a:xfrm>
          <a:prstGeom prst="rect">
            <a:avLst/>
          </a:prstGeom>
          <a:noFill/>
        </p:spPr>
        <p:txBody>
          <a:bodyPr wrap="none">
            <a:spAutoFit/>
          </a:bodyPr>
          <a:lstStyle/>
          <a:p>
            <a:pPr algn="ctr">
              <a:defRPr/>
            </a:pPr>
            <a:r>
              <a:rPr lang="en-US" altLang="zh-CN" sz="3600" dirty="0">
                <a:solidFill>
                  <a:schemeClr val="bg1"/>
                </a:solidFill>
                <a:latin typeface="Agency FB" panose="020B0503020202020204" pitchFamily="34" charset="0"/>
                <a:ea typeface="微软雅黑" panose="020B0503020204020204" pitchFamily="34" charset="-122"/>
              </a:rPr>
              <a:t>01</a:t>
            </a:r>
            <a:endParaRPr lang="zh-CN" altLang="en-US" sz="3600" dirty="0">
              <a:solidFill>
                <a:schemeClr val="bg1"/>
              </a:solidFill>
              <a:latin typeface="Agency FB" panose="020B0503020202020204" pitchFamily="34" charset="0"/>
              <a:ea typeface="微软雅黑" panose="020B0503020204020204" pitchFamily="34" charset="-122"/>
            </a:endParaRPr>
          </a:p>
        </p:txBody>
      </p:sp>
      <p:grpSp>
        <p:nvGrpSpPr>
          <p:cNvPr id="6" name="组合 5"/>
          <p:cNvGrpSpPr/>
          <p:nvPr/>
        </p:nvGrpSpPr>
        <p:grpSpPr>
          <a:xfrm>
            <a:off x="7716520" y="1671955"/>
            <a:ext cx="2549525" cy="495300"/>
            <a:chOff x="527312" y="1614772"/>
            <a:chExt cx="2591951" cy="518578"/>
          </a:xfrm>
        </p:grpSpPr>
        <p:sp>
          <p:nvSpPr>
            <p:cNvPr id="7" name="矩形 6"/>
            <p:cNvSpPr/>
            <p:nvPr/>
          </p:nvSpPr>
          <p:spPr>
            <a:xfrm>
              <a:off x="527312" y="1614772"/>
              <a:ext cx="2591951" cy="5185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07" tIns="58603" rIns="117207" bIns="58603"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8" name="矩形 7"/>
            <p:cNvSpPr/>
            <p:nvPr/>
          </p:nvSpPr>
          <p:spPr>
            <a:xfrm>
              <a:off x="696705" y="1677056"/>
              <a:ext cx="2253165" cy="438797"/>
            </a:xfrm>
            <a:prstGeom prst="rect">
              <a:avLst/>
            </a:prstGeom>
          </p:spPr>
          <p:txBody>
            <a:bodyPr wrap="square" lIns="156241" tIns="78120" rIns="156241" bIns="78120">
              <a:spAutoFit/>
            </a:bodyPr>
            <a:lstStyle/>
            <a:p>
              <a:pPr algn="just" defTabSz="1562100" fontAlgn="base">
                <a:lnSpc>
                  <a:spcPts val="2050"/>
                </a:lnSpc>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就业</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0" name="直角三角形 9"/>
          <p:cNvSpPr/>
          <p:nvPr/>
        </p:nvSpPr>
        <p:spPr>
          <a:xfrm>
            <a:off x="6377940" y="2165985"/>
            <a:ext cx="1289685" cy="118491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1" name="矩形 10"/>
          <p:cNvSpPr/>
          <p:nvPr/>
        </p:nvSpPr>
        <p:spPr>
          <a:xfrm>
            <a:off x="6503706" y="2671019"/>
            <a:ext cx="564578" cy="646331"/>
          </a:xfrm>
          <a:prstGeom prst="rect">
            <a:avLst/>
          </a:prstGeom>
          <a:noFill/>
        </p:spPr>
        <p:txBody>
          <a:bodyPr wrap="none">
            <a:spAutoFit/>
          </a:bodyPr>
          <a:lstStyle/>
          <a:p>
            <a:pPr algn="ctr">
              <a:defRPr/>
            </a:pPr>
            <a:r>
              <a:rPr lang="en-US" altLang="zh-CN" sz="3600" dirty="0">
                <a:solidFill>
                  <a:schemeClr val="bg1"/>
                </a:solidFill>
                <a:latin typeface="Agency FB" panose="020B0503020202020204" pitchFamily="34" charset="0"/>
                <a:ea typeface="微软雅黑" panose="020B0503020204020204" pitchFamily="34" charset="-122"/>
              </a:rPr>
              <a:t>02</a:t>
            </a:r>
            <a:endParaRPr lang="zh-CN" altLang="en-US" sz="3600" dirty="0">
              <a:solidFill>
                <a:schemeClr val="bg1"/>
              </a:solidFill>
              <a:latin typeface="Agency FB" panose="020B0503020202020204" pitchFamily="34" charset="0"/>
              <a:ea typeface="微软雅黑" panose="020B0503020204020204" pitchFamily="34" charset="-122"/>
            </a:endParaRPr>
          </a:p>
        </p:txBody>
      </p:sp>
      <p:grpSp>
        <p:nvGrpSpPr>
          <p:cNvPr id="12" name="组合 11"/>
          <p:cNvGrpSpPr/>
          <p:nvPr/>
        </p:nvGrpSpPr>
        <p:grpSpPr>
          <a:xfrm>
            <a:off x="7794625" y="2840990"/>
            <a:ext cx="2465070" cy="509905"/>
            <a:chOff x="527312" y="1614772"/>
            <a:chExt cx="2591951" cy="518578"/>
          </a:xfrm>
        </p:grpSpPr>
        <p:sp>
          <p:nvSpPr>
            <p:cNvPr id="13" name="矩形 12"/>
            <p:cNvSpPr/>
            <p:nvPr/>
          </p:nvSpPr>
          <p:spPr>
            <a:xfrm>
              <a:off x="527312" y="1614772"/>
              <a:ext cx="2591951" cy="5185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07" tIns="58603" rIns="117207" bIns="58603"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696705" y="1677056"/>
              <a:ext cx="2253165" cy="426228"/>
            </a:xfrm>
            <a:prstGeom prst="rect">
              <a:avLst/>
            </a:prstGeom>
          </p:spPr>
          <p:txBody>
            <a:bodyPr wrap="square" lIns="156241" tIns="78120" rIns="156241" bIns="78120">
              <a:spAutoFit/>
            </a:bodyPr>
            <a:lstStyle/>
            <a:p>
              <a:pPr algn="just" defTabSz="1562100" fontAlgn="base">
                <a:lnSpc>
                  <a:spcPts val="2050"/>
                </a:lnSpc>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低保</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16" name="直角三角形 15"/>
          <p:cNvSpPr/>
          <p:nvPr/>
        </p:nvSpPr>
        <p:spPr>
          <a:xfrm>
            <a:off x="6364605" y="3359150"/>
            <a:ext cx="1430020" cy="118491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7" name="矩形 16"/>
          <p:cNvSpPr/>
          <p:nvPr/>
        </p:nvSpPr>
        <p:spPr>
          <a:xfrm>
            <a:off x="6453270" y="3882201"/>
            <a:ext cx="580608" cy="646331"/>
          </a:xfrm>
          <a:prstGeom prst="rect">
            <a:avLst/>
          </a:prstGeom>
          <a:noFill/>
        </p:spPr>
        <p:txBody>
          <a:bodyPr wrap="none">
            <a:spAutoFit/>
          </a:bodyPr>
          <a:lstStyle/>
          <a:p>
            <a:pPr algn="ctr">
              <a:defRPr/>
            </a:pPr>
            <a:r>
              <a:rPr lang="en-US" altLang="zh-CN" sz="3600" dirty="0">
                <a:solidFill>
                  <a:schemeClr val="bg1"/>
                </a:solidFill>
                <a:latin typeface="Agency FB" panose="020B0503020202020204" pitchFamily="34" charset="0"/>
                <a:ea typeface="微软雅黑" panose="020B0503020204020204" pitchFamily="34" charset="-122"/>
              </a:rPr>
              <a:t>03</a:t>
            </a:r>
            <a:endParaRPr lang="zh-CN" altLang="en-US" sz="3600" dirty="0">
              <a:solidFill>
                <a:schemeClr val="bg1"/>
              </a:solidFill>
              <a:latin typeface="Agency FB" panose="020B0503020202020204" pitchFamily="34" charset="0"/>
              <a:ea typeface="微软雅黑" panose="020B0503020204020204" pitchFamily="34" charset="-122"/>
            </a:endParaRPr>
          </a:p>
        </p:txBody>
      </p:sp>
      <p:grpSp>
        <p:nvGrpSpPr>
          <p:cNvPr id="18" name="组合 17"/>
          <p:cNvGrpSpPr/>
          <p:nvPr/>
        </p:nvGrpSpPr>
        <p:grpSpPr>
          <a:xfrm>
            <a:off x="7794625" y="4025265"/>
            <a:ext cx="2506980" cy="518795"/>
            <a:chOff x="527312" y="1614772"/>
            <a:chExt cx="2591951" cy="518578"/>
          </a:xfrm>
        </p:grpSpPr>
        <p:sp>
          <p:nvSpPr>
            <p:cNvPr id="19" name="矩形 18"/>
            <p:cNvSpPr/>
            <p:nvPr/>
          </p:nvSpPr>
          <p:spPr>
            <a:xfrm>
              <a:off x="527312" y="1614772"/>
              <a:ext cx="2591951" cy="5185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7207" tIns="58603" rIns="117207" bIns="58603"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0" name="矩形 19"/>
            <p:cNvSpPr/>
            <p:nvPr/>
          </p:nvSpPr>
          <p:spPr>
            <a:xfrm>
              <a:off x="696705" y="1677056"/>
              <a:ext cx="2253165" cy="418925"/>
            </a:xfrm>
            <a:prstGeom prst="rect">
              <a:avLst/>
            </a:prstGeom>
          </p:spPr>
          <p:txBody>
            <a:bodyPr wrap="square" lIns="156241" tIns="78120" rIns="156241" bIns="78120">
              <a:spAutoFit/>
            </a:bodyPr>
            <a:lstStyle/>
            <a:p>
              <a:pPr algn="just" defTabSz="1562100" fontAlgn="base">
                <a:lnSpc>
                  <a:spcPts val="2050"/>
                </a:lnSpc>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医疗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直角三角形 21"/>
          <p:cNvSpPr/>
          <p:nvPr/>
        </p:nvSpPr>
        <p:spPr>
          <a:xfrm>
            <a:off x="6364605" y="4559300"/>
            <a:ext cx="1430020" cy="118491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Agency FB" panose="020B0503020202020204" pitchFamily="34" charset="0"/>
              <a:ea typeface="微软雅黑" panose="020B0503020204020204" pitchFamily="34" charset="-122"/>
            </a:endParaRPr>
          </a:p>
        </p:txBody>
      </p:sp>
      <p:sp>
        <p:nvSpPr>
          <p:cNvPr id="23" name="矩形 22"/>
          <p:cNvSpPr/>
          <p:nvPr/>
        </p:nvSpPr>
        <p:spPr>
          <a:xfrm>
            <a:off x="6453599" y="5060235"/>
            <a:ext cx="561372" cy="646331"/>
          </a:xfrm>
          <a:prstGeom prst="rect">
            <a:avLst/>
          </a:prstGeom>
          <a:noFill/>
        </p:spPr>
        <p:txBody>
          <a:bodyPr wrap="none">
            <a:spAutoFit/>
          </a:bodyPr>
          <a:lstStyle/>
          <a:p>
            <a:pPr algn="ctr">
              <a:defRPr/>
            </a:pPr>
            <a:r>
              <a:rPr lang="en-US" altLang="zh-CN" sz="3600" dirty="0">
                <a:solidFill>
                  <a:schemeClr val="bg1"/>
                </a:solidFill>
                <a:latin typeface="Agency FB" panose="020B0503020202020204" pitchFamily="34" charset="0"/>
                <a:ea typeface="微软雅黑" panose="020B0503020204020204" pitchFamily="34" charset="-122"/>
              </a:rPr>
              <a:t>04</a:t>
            </a:r>
            <a:endParaRPr lang="zh-CN" altLang="en-US" sz="3600" dirty="0">
              <a:solidFill>
                <a:schemeClr val="bg1"/>
              </a:solidFill>
              <a:latin typeface="Agency FB" panose="020B0503020202020204" pitchFamily="34" charset="0"/>
              <a:ea typeface="微软雅黑" panose="020B0503020204020204" pitchFamily="34" charset="-122"/>
            </a:endParaRPr>
          </a:p>
        </p:txBody>
      </p:sp>
      <p:grpSp>
        <p:nvGrpSpPr>
          <p:cNvPr id="24" name="组合 23"/>
          <p:cNvGrpSpPr/>
          <p:nvPr/>
        </p:nvGrpSpPr>
        <p:grpSpPr>
          <a:xfrm>
            <a:off x="7791450" y="5225415"/>
            <a:ext cx="2554605" cy="518795"/>
            <a:chOff x="527312" y="1614772"/>
            <a:chExt cx="2591951" cy="518578"/>
          </a:xfrm>
        </p:grpSpPr>
        <p:sp>
          <p:nvSpPr>
            <p:cNvPr id="25" name="矩形 24"/>
            <p:cNvSpPr/>
            <p:nvPr/>
          </p:nvSpPr>
          <p:spPr>
            <a:xfrm>
              <a:off x="527312" y="1614772"/>
              <a:ext cx="2591951" cy="5185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17207" tIns="58603" rIns="117207" bIns="58603"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6" name="矩形 25"/>
            <p:cNvSpPr/>
            <p:nvPr/>
          </p:nvSpPr>
          <p:spPr>
            <a:xfrm>
              <a:off x="696705" y="1677056"/>
              <a:ext cx="2253165" cy="418925"/>
            </a:xfrm>
            <a:prstGeom prst="rect">
              <a:avLst/>
            </a:prstGeom>
          </p:spPr>
          <p:txBody>
            <a:bodyPr wrap="square" lIns="156241" tIns="78120" rIns="156241" bIns="78120">
              <a:spAutoFit/>
            </a:bodyPr>
            <a:lstStyle/>
            <a:p>
              <a:pPr algn="just" defTabSz="1562100" fontAlgn="base">
                <a:lnSpc>
                  <a:spcPts val="2050"/>
                </a:lnSpc>
                <a:spcBef>
                  <a:spcPct val="0"/>
                </a:spcBef>
                <a:spcAft>
                  <a:spcPct val="0"/>
                </a:spcAft>
              </a:pPr>
              <a:r>
                <a:rPr lang="zh-CN" altLang="en-US" sz="2000" b="1" dirty="0">
                  <a:solidFill>
                    <a:schemeClr val="bg1"/>
                  </a:solidFill>
                  <a:latin typeface="微软雅黑" panose="020B0503020204020204" pitchFamily="34" charset="-122"/>
                  <a:ea typeface="微软雅黑" panose="020B0503020204020204" pitchFamily="34" charset="-122"/>
                </a:rPr>
                <a:t>养老</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57225" y="1466306"/>
            <a:ext cx="4801314" cy="699807"/>
          </a:xfrm>
          <a:prstGeom prst="rect">
            <a:avLst/>
          </a:prstGeom>
          <a:noFill/>
        </p:spPr>
        <p:txBody>
          <a:bodyPr wrap="none" rtlCol="0">
            <a:spAutoFit/>
          </a:bodyPr>
          <a:p>
            <a:pPr algn="ctr">
              <a:lnSpc>
                <a:spcPct val="120000"/>
              </a:lnSpc>
            </a:pPr>
            <a:r>
              <a:rPr lang="zh-CN" altLang="en-US" sz="3600" b="1">
                <a:solidFill>
                  <a:srgbClr val="C00000"/>
                </a:solidFill>
                <a:ea typeface="微软雅黑" panose="020B0503020204020204" pitchFamily="34" charset="-122"/>
                <a:cs typeface="微软雅黑" panose="020B0503020204020204" pitchFamily="34" charset="-122"/>
                <a:sym typeface="+mn-lt"/>
              </a:rPr>
              <a:t>织就密实的民生保障网</a:t>
            </a:r>
            <a:endParaRPr lang="en-US" sz="3000">
              <a:solidFill>
                <a:srgbClr val="C00000"/>
              </a:solidFill>
              <a:ea typeface="微软雅黑" panose="020B0503020204020204" pitchFamily="34" charset="-122"/>
              <a:cs typeface="微软雅黑" panose="020B0503020204020204" pitchFamily="34" charset="-122"/>
              <a:sym typeface="+mn-lt"/>
            </a:endParaRPr>
          </a:p>
        </p:txBody>
      </p:sp>
      <p:sp>
        <p:nvSpPr>
          <p:cNvPr id="3" name="文本框 2"/>
          <p:cNvSpPr txBox="1"/>
          <p:nvPr/>
        </p:nvSpPr>
        <p:spPr>
          <a:xfrm>
            <a:off x="657225" y="2275477"/>
            <a:ext cx="5341257" cy="830997"/>
          </a:xfrm>
          <a:prstGeom prst="rect">
            <a:avLst/>
          </a:prstGeom>
          <a:noFill/>
        </p:spPr>
        <p:txBody>
          <a:bodyPr wrap="square" rtlCol="0">
            <a:spAutoFit/>
          </a:bodyPr>
          <a:p>
            <a:r>
              <a:rPr lang="zh-CN" altLang="en-US" sz="1600">
                <a:solidFill>
                  <a:schemeClr val="tx1">
                    <a:lumMod val="75000"/>
                    <a:lumOff val="25000"/>
                  </a:schemeClr>
                </a:solidFill>
                <a:ea typeface="微软雅黑" panose="020B0503020204020204" pitchFamily="34" charset="-122"/>
                <a:cs typeface="微软雅黑" panose="020B0503020204020204" pitchFamily="34" charset="-122"/>
                <a:sym typeface="+mn-lt"/>
              </a:rPr>
              <a:t>为此中央提出，社会政策要托底，就是要守住民生底线。要更好发挥社会保障的社会稳定器作用，把重点放在兜底上，保障群众基本生活，保障基本公共服务。</a:t>
            </a:r>
            <a:endParaRPr lang="en-US" sz="1600">
              <a:solidFill>
                <a:schemeClr val="tx1">
                  <a:lumMod val="75000"/>
                  <a:lumOff val="25000"/>
                </a:schemeClr>
              </a:solidFill>
              <a:ea typeface="微软雅黑" panose="020B0503020204020204" pitchFamily="34" charset="-122"/>
              <a:cs typeface="微软雅黑" panose="020B0503020204020204" pitchFamily="34" charset="-122"/>
              <a:sym typeface="+mn-lt"/>
            </a:endParaRPr>
          </a:p>
        </p:txBody>
      </p:sp>
      <p:sp>
        <p:nvSpPr>
          <p:cNvPr id="29" name="文本框 28"/>
          <p:cNvSpPr txBox="1"/>
          <p:nvPr/>
        </p:nvSpPr>
        <p:spPr>
          <a:xfrm>
            <a:off x="711019" y="3683871"/>
            <a:ext cx="4801314" cy="535531"/>
          </a:xfrm>
          <a:prstGeom prst="rect">
            <a:avLst/>
          </a:prstGeom>
          <a:noFill/>
        </p:spPr>
        <p:txBody>
          <a:bodyPr wrap="none" rtlCol="0">
            <a:spAutoFit/>
          </a:bodyPr>
          <a:p>
            <a:pPr>
              <a:lnSpc>
                <a:spcPct val="120000"/>
              </a:lnSpc>
            </a:pPr>
            <a:r>
              <a:rPr lang="zh-CN" altLang="en-US" sz="2400" b="1">
                <a:solidFill>
                  <a:srgbClr val="C00000"/>
                </a:solidFill>
                <a:ea typeface="微软雅黑" panose="020B0503020204020204" pitchFamily="34" charset="-122"/>
                <a:cs typeface="微软雅黑" panose="020B0503020204020204" pitchFamily="34" charset="-122"/>
                <a:sym typeface="+mn-lt"/>
              </a:rPr>
              <a:t>习近平总书记在重庆调研时强调：</a:t>
            </a:r>
            <a:endParaRPr lang="en-US" sz="2400" b="1">
              <a:solidFill>
                <a:srgbClr val="C00000"/>
              </a:solidFill>
              <a:ea typeface="微软雅黑" panose="020B0503020204020204" pitchFamily="34" charset="-122"/>
              <a:cs typeface="微软雅黑" panose="020B0503020204020204" pitchFamily="34" charset="-122"/>
              <a:sym typeface="+mn-lt"/>
            </a:endParaRPr>
          </a:p>
        </p:txBody>
      </p:sp>
      <p:grpSp>
        <p:nvGrpSpPr>
          <p:cNvPr id="30" name="组合 29"/>
          <p:cNvGrpSpPr/>
          <p:nvPr/>
        </p:nvGrpSpPr>
        <p:grpSpPr>
          <a:xfrm>
            <a:off x="59509" y="3882356"/>
            <a:ext cx="5883910" cy="2711303"/>
            <a:chOff x="5701484" y="4306536"/>
            <a:chExt cx="5883910" cy="2711303"/>
          </a:xfrm>
        </p:grpSpPr>
        <p:sp>
          <p:nvSpPr>
            <p:cNvPr id="31" name="文本框 30"/>
            <p:cNvSpPr txBox="1"/>
            <p:nvPr/>
          </p:nvSpPr>
          <p:spPr>
            <a:xfrm>
              <a:off x="5701484" y="4306536"/>
              <a:ext cx="1338828" cy="1533561"/>
            </a:xfrm>
            <a:prstGeom prst="rect">
              <a:avLst/>
            </a:prstGeom>
            <a:noFill/>
          </p:spPr>
          <p:txBody>
            <a:bodyPr wrap="none" rtlCol="0">
              <a:spAutoFit/>
            </a:bodyPr>
            <a:p>
              <a:pPr>
                <a:lnSpc>
                  <a:spcPct val="120000"/>
                </a:lnSpc>
              </a:pPr>
              <a:r>
                <a:rPr lang="zh-CN" altLang="en-US" sz="9000">
                  <a:solidFill>
                    <a:schemeClr val="accent1"/>
                  </a:solidFill>
                  <a:latin typeface="宋体" panose="02010600030101010101" pitchFamily="2" charset="-122"/>
                  <a:ea typeface="宋体" panose="02010600030101010101" pitchFamily="2" charset="-122"/>
                  <a:cs typeface="微软雅黑" panose="020B0503020204020204" pitchFamily="34" charset="-122"/>
                  <a:sym typeface="+mn-lt"/>
                </a:rPr>
                <a:t>“</a:t>
              </a:r>
              <a:endParaRPr lang="zh-CN" altLang="en-US" sz="9000">
                <a:solidFill>
                  <a:schemeClr val="accent1"/>
                </a:solidFill>
                <a:latin typeface="宋体" panose="02010600030101010101" pitchFamily="2" charset="-122"/>
                <a:ea typeface="宋体" panose="02010600030101010101" pitchFamily="2" charset="-122"/>
                <a:cs typeface="微软雅黑" panose="020B0503020204020204" pitchFamily="34" charset="-122"/>
                <a:sym typeface="+mn-lt"/>
              </a:endParaRPr>
            </a:p>
          </p:txBody>
        </p:sp>
        <p:sp>
          <p:nvSpPr>
            <p:cNvPr id="32" name="文本框 31"/>
            <p:cNvSpPr txBox="1"/>
            <p:nvPr/>
          </p:nvSpPr>
          <p:spPr>
            <a:xfrm>
              <a:off x="9663431" y="5484278"/>
              <a:ext cx="1338828" cy="1533561"/>
            </a:xfrm>
            <a:prstGeom prst="rect">
              <a:avLst/>
            </a:prstGeom>
            <a:noFill/>
          </p:spPr>
          <p:txBody>
            <a:bodyPr wrap="none" rtlCol="0">
              <a:spAutoFit/>
            </a:bodyPr>
            <a:p>
              <a:pPr>
                <a:lnSpc>
                  <a:spcPct val="120000"/>
                </a:lnSpc>
              </a:pPr>
              <a:r>
                <a:rPr lang="zh-CN" altLang="en-US" sz="9000">
                  <a:solidFill>
                    <a:schemeClr val="accent1"/>
                  </a:solidFill>
                  <a:latin typeface="宋体" panose="02010600030101010101" pitchFamily="2" charset="-122"/>
                  <a:ea typeface="宋体" panose="02010600030101010101" pitchFamily="2" charset="-122"/>
                  <a:cs typeface="微软雅黑" panose="020B0503020204020204" pitchFamily="34" charset="-122"/>
                  <a:sym typeface="+mn-lt"/>
                </a:rPr>
                <a:t>”</a:t>
              </a:r>
              <a:endParaRPr lang="zh-CN" altLang="en-US" sz="9000">
                <a:solidFill>
                  <a:schemeClr val="accent1"/>
                </a:solidFill>
                <a:latin typeface="宋体" panose="02010600030101010101" pitchFamily="2" charset="-122"/>
                <a:ea typeface="宋体" panose="02010600030101010101" pitchFamily="2" charset="-122"/>
                <a:cs typeface="微软雅黑" panose="020B0503020204020204" pitchFamily="34" charset="-122"/>
                <a:sym typeface="+mn-lt"/>
              </a:endParaRPr>
            </a:p>
          </p:txBody>
        </p:sp>
        <p:sp>
          <p:nvSpPr>
            <p:cNvPr id="33" name="文本框 32"/>
            <p:cNvSpPr txBox="1"/>
            <p:nvPr/>
          </p:nvSpPr>
          <p:spPr>
            <a:xfrm>
              <a:off x="6352994" y="4859892"/>
              <a:ext cx="5232400" cy="1271270"/>
            </a:xfrm>
            <a:prstGeom prst="rect">
              <a:avLst/>
            </a:prstGeom>
            <a:noFill/>
          </p:spPr>
          <p:txBody>
            <a:bodyPr wrap="square" rtlCol="0">
              <a:spAutoFit/>
            </a:bodyPr>
            <a:p>
              <a:pPr>
                <a:lnSpc>
                  <a:spcPct val="120000"/>
                </a:lnSpc>
              </a:pPr>
              <a:r>
                <a:rPr lang="zh-CN" altLang="en-US" sz="1600" b="1">
                  <a:solidFill>
                    <a:schemeClr val="tx1">
                      <a:lumMod val="75000"/>
                      <a:lumOff val="25000"/>
                    </a:schemeClr>
                  </a:solidFill>
                  <a:ea typeface="微软雅黑" panose="020B0503020204020204" pitchFamily="34" charset="-122"/>
                  <a:cs typeface="微软雅黑" panose="020B0503020204020204" pitchFamily="34" charset="-122"/>
                  <a:sym typeface="+mn-lt"/>
                </a:rPr>
                <a:t>　　</a:t>
              </a:r>
              <a:r>
                <a:rPr lang="zh-CN" altLang="en-US" sz="1600" b="1">
                  <a:solidFill>
                    <a:schemeClr val="tx1"/>
                  </a:solidFill>
                  <a:ea typeface="微软雅黑" panose="020B0503020204020204" pitchFamily="34" charset="-122"/>
                  <a:cs typeface="微软雅黑" panose="020B0503020204020204" pitchFamily="34" charset="-122"/>
                  <a:sym typeface="+mn-lt"/>
                </a:rPr>
                <a:t>特别是要从解决群众最关心最直接最现实的利益问题入手，做好普惠性、基础性、兜底性民生建设，全面提高公共服务共建能力和共享水平，满足老百姓多样化的民生需求，织就密实的民生保障网。</a:t>
              </a:r>
              <a:endParaRPr lang="zh-CN" altLang="en-US" sz="1600" b="1">
                <a:solidFill>
                  <a:schemeClr val="tx1"/>
                </a:solidFill>
                <a:ea typeface="微软雅黑" panose="020B0503020204020204" pitchFamily="34" charset="-122"/>
                <a:cs typeface="微软雅黑" panose="020B0503020204020204" pitchFamily="34" charset="-122"/>
                <a:sym typeface="+mn-lt"/>
              </a:endParaRPr>
            </a:p>
          </p:txBody>
        </p:sp>
      </p:grpSp>
      <p:sp>
        <p:nvSpPr>
          <p:cNvPr id="34" name="D"/>
          <p:cNvSpPr/>
          <p:nvPr/>
        </p:nvSpPr>
        <p:spPr>
          <a:xfrm>
            <a:off x="6879324" y="6031547"/>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45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95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45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95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4450"/>
                            </p:stCondLst>
                            <p:childTnLst>
                              <p:par>
                                <p:cTn id="39" presetID="2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4950"/>
                            </p:stCondLst>
                            <p:childTnLst>
                              <p:par>
                                <p:cTn id="43" presetID="2" presetClass="entr" presetSubtype="2"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1+#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childTnLst>
                          </p:cTn>
                        </p:par>
                        <p:par>
                          <p:cTn id="47" fill="hold">
                            <p:stCondLst>
                              <p:cond delay="545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595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6450"/>
                            </p:stCondLst>
                            <p:childTnLst>
                              <p:par>
                                <p:cTn id="56" presetID="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0-#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childTnLst>
                          </p:cTn>
                        </p:par>
                        <p:par>
                          <p:cTn id="60" fill="hold">
                            <p:stCondLst>
                              <p:cond delay="695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par>
                          <p:cTn id="64" fill="hold">
                            <p:stCondLst>
                              <p:cond delay="7450"/>
                            </p:stCondLst>
                            <p:childTnLst>
                              <p:par>
                                <p:cTn id="65" presetID="2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7950"/>
                            </p:stCondLst>
                            <p:childTnLst>
                              <p:par>
                                <p:cTn id="69" presetID="42" presetClass="entr" presetSubtype="0" fill="hold" grpId="0"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000"/>
                                        <p:tgtEl>
                                          <p:spTgt spid="2"/>
                                        </p:tgtEl>
                                      </p:cBhvr>
                                    </p:animEffect>
                                    <p:anim calcmode="lin" valueType="num">
                                      <p:cBhvr>
                                        <p:cTn id="72" dur="1000" fill="hold"/>
                                        <p:tgtEl>
                                          <p:spTgt spid="2"/>
                                        </p:tgtEl>
                                        <p:attrNameLst>
                                          <p:attrName>ppt_x</p:attrName>
                                        </p:attrNameLst>
                                      </p:cBhvr>
                                      <p:tavLst>
                                        <p:tav tm="0">
                                          <p:val>
                                            <p:strVal val="#ppt_x"/>
                                          </p:val>
                                        </p:tav>
                                        <p:tav tm="100000">
                                          <p:val>
                                            <p:strVal val="#ppt_x"/>
                                          </p:val>
                                        </p:tav>
                                      </p:tavLst>
                                    </p:anim>
                                    <p:anim calcmode="lin" valueType="num">
                                      <p:cBhvr>
                                        <p:cTn id="73" dur="1000" fill="hold"/>
                                        <p:tgtEl>
                                          <p:spTgt spid="2"/>
                                        </p:tgtEl>
                                        <p:attrNameLst>
                                          <p:attrName>ppt_y</p:attrName>
                                        </p:attrNameLst>
                                      </p:cBhvr>
                                      <p:tavLst>
                                        <p:tav tm="0">
                                          <p:val>
                                            <p:strVal val="#ppt_y+.1"/>
                                          </p:val>
                                        </p:tav>
                                        <p:tav tm="100000">
                                          <p:val>
                                            <p:strVal val="#ppt_y"/>
                                          </p:val>
                                        </p:tav>
                                      </p:tavLst>
                                    </p:anim>
                                  </p:childTnLst>
                                </p:cTn>
                              </p:par>
                            </p:childTnLst>
                          </p:cTn>
                        </p:par>
                        <p:par>
                          <p:cTn id="74" fill="hold">
                            <p:stCondLst>
                              <p:cond delay="8950"/>
                            </p:stCondLst>
                            <p:childTnLst>
                              <p:par>
                                <p:cTn id="75" presetID="47" presetClass="entr" presetSubtype="0"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childTnLst>
                          </p:cTn>
                        </p:par>
                        <p:par>
                          <p:cTn id="80" fill="hold">
                            <p:stCondLst>
                              <p:cond delay="9950"/>
                            </p:stCondLst>
                            <p:childTnLst>
                              <p:par>
                                <p:cTn id="81" presetID="42"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childTnLst>
                          </p:cTn>
                        </p:par>
                        <p:par>
                          <p:cTn id="86" fill="hold">
                            <p:stCondLst>
                              <p:cond delay="10950"/>
                            </p:stCondLst>
                            <p:childTnLst>
                              <p:par>
                                <p:cTn id="87" presetID="47" presetClass="entr" presetSubtype="0" fill="hold"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1000"/>
                                        <p:tgtEl>
                                          <p:spTgt spid="30"/>
                                        </p:tgtEl>
                                      </p:cBhvr>
                                    </p:animEffect>
                                    <p:anim calcmode="lin" valueType="num">
                                      <p:cBhvr>
                                        <p:cTn id="90" dur="1000" fill="hold"/>
                                        <p:tgtEl>
                                          <p:spTgt spid="30"/>
                                        </p:tgtEl>
                                        <p:attrNameLst>
                                          <p:attrName>ppt_x</p:attrName>
                                        </p:attrNameLst>
                                      </p:cBhvr>
                                      <p:tavLst>
                                        <p:tav tm="0">
                                          <p:val>
                                            <p:strVal val="#ppt_x"/>
                                          </p:val>
                                        </p:tav>
                                        <p:tav tm="100000">
                                          <p:val>
                                            <p:strVal val="#ppt_x"/>
                                          </p:val>
                                        </p:tav>
                                      </p:tavLst>
                                    </p:anim>
                                    <p:anim calcmode="lin" valueType="num">
                                      <p:cBhvr>
                                        <p:cTn id="91" dur="1000" fill="hold"/>
                                        <p:tgtEl>
                                          <p:spTgt spid="30"/>
                                        </p:tgtEl>
                                        <p:attrNameLst>
                                          <p:attrName>ppt_y</p:attrName>
                                        </p:attrNameLst>
                                      </p:cBhvr>
                                      <p:tavLst>
                                        <p:tav tm="0">
                                          <p:val>
                                            <p:strVal val="#ppt_y-.1"/>
                                          </p:val>
                                        </p:tav>
                                        <p:tav tm="100000">
                                          <p:val>
                                            <p:strVal val="#ppt_y"/>
                                          </p:val>
                                        </p:tav>
                                      </p:tavLst>
                                    </p:anim>
                                  </p:childTnLst>
                                </p:cTn>
                              </p:par>
                            </p:childTnLst>
                          </p:cTn>
                        </p:par>
                        <p:par>
                          <p:cTn id="92" fill="hold">
                            <p:stCondLst>
                              <p:cond delay="11950"/>
                            </p:stCondLst>
                            <p:childTnLst>
                              <p:par>
                                <p:cTn id="93" presetID="10" presetClass="entr" presetSubtype="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4" grpId="0" bldLvl="0" animBg="1"/>
      <p:bldP spid="5" grpId="0"/>
      <p:bldP spid="10" grpId="0" bldLvl="0" animBg="1"/>
      <p:bldP spid="11" grpId="0"/>
      <p:bldP spid="16" grpId="0" bldLvl="0" animBg="1"/>
      <p:bldP spid="17" grpId="0"/>
      <p:bldP spid="22" grpId="0" bldLvl="0" animBg="1"/>
      <p:bldP spid="23" grpId="0"/>
      <p:bldP spid="2" grpId="0"/>
      <p:bldP spid="3" grpId="0"/>
      <p:bldP spid="29" grpId="0"/>
      <p:bldP spid="3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9964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19" name="文本框 23"/>
          <p:cNvSpPr txBox="1"/>
          <p:nvPr/>
        </p:nvSpPr>
        <p:spPr>
          <a:xfrm>
            <a:off x="7981950" y="1530350"/>
            <a:ext cx="2871470" cy="330200"/>
          </a:xfrm>
          <a:prstGeom prst="rect">
            <a:avLst/>
          </a:prstGeom>
          <a:noFill/>
        </p:spPr>
        <p:txBody>
          <a:bodyPr wrap="square" rtlCol="0">
            <a:spAutoFit/>
          </a:bodyPr>
          <a:lstStyle/>
          <a:p>
            <a:pPr lvl="0">
              <a:lnSpc>
                <a:spcPts val="1865"/>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收入持续提高，分配更加公平</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499350" y="1407795"/>
            <a:ext cx="482600" cy="5753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chemeClr val="bg1"/>
                </a:solidFill>
                <a:latin typeface="微软雅黑" panose="020B0503020204020204" pitchFamily="34" charset="-122"/>
                <a:ea typeface="微软雅黑" panose="020B0503020204020204" pitchFamily="34" charset="-122"/>
              </a:rPr>
              <a:t>1</a:t>
            </a:r>
            <a:endParaRPr lang="en-US" sz="3600" dirty="0" smtClean="0">
              <a:solidFill>
                <a:schemeClr val="bg1"/>
              </a:solidFill>
              <a:latin typeface="微软雅黑" panose="020B0503020204020204" pitchFamily="34" charset="-122"/>
              <a:ea typeface="微软雅黑" panose="020B0503020204020204" pitchFamily="34" charset="-122"/>
            </a:endParaRPr>
          </a:p>
        </p:txBody>
      </p:sp>
      <p:cxnSp>
        <p:nvCxnSpPr>
          <p:cNvPr id="29" name="连接符: 肘形 7"/>
          <p:cNvCxnSpPr/>
          <p:nvPr/>
        </p:nvCxnSpPr>
        <p:spPr>
          <a:xfrm flipV="1">
            <a:off x="5438140" y="1708785"/>
            <a:ext cx="1828800" cy="6032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0" name="连接符: 肘形 9"/>
          <p:cNvCxnSpPr/>
          <p:nvPr/>
        </p:nvCxnSpPr>
        <p:spPr>
          <a:xfrm>
            <a:off x="5438140" y="2312035"/>
            <a:ext cx="1828800" cy="20320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1" name="连接符: 肘形 11"/>
          <p:cNvCxnSpPr/>
          <p:nvPr/>
        </p:nvCxnSpPr>
        <p:spPr>
          <a:xfrm>
            <a:off x="5438140" y="2312035"/>
            <a:ext cx="1828800" cy="10096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2" name="连接符: 肘形 13"/>
          <p:cNvCxnSpPr/>
          <p:nvPr/>
        </p:nvCxnSpPr>
        <p:spPr>
          <a:xfrm>
            <a:off x="5438140" y="2312035"/>
            <a:ext cx="1828800" cy="181610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3" name="连接符: 肘形 30"/>
          <p:cNvCxnSpPr/>
          <p:nvPr/>
        </p:nvCxnSpPr>
        <p:spPr>
          <a:xfrm>
            <a:off x="5438140" y="2312035"/>
            <a:ext cx="1828800" cy="2622550"/>
          </a:xfrm>
          <a:prstGeom prst="bentConnector3">
            <a:avLst/>
          </a:prstGeom>
          <a:ln w="15875">
            <a:solidFill>
              <a:schemeClr val="tx1">
                <a:lumMod val="50000"/>
                <a:lumOff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499350" y="2312035"/>
            <a:ext cx="482600" cy="5753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3600" dirty="0" smtClean="0">
                <a:solidFill>
                  <a:schemeClr val="bg1"/>
                </a:solidFill>
                <a:latin typeface="微软雅黑" panose="020B0503020204020204" pitchFamily="34" charset="-122"/>
                <a:ea typeface="微软雅黑" panose="020B0503020204020204" pitchFamily="34" charset="-122"/>
              </a:rPr>
              <a:t>2</a:t>
            </a:r>
            <a:endParaRPr lang="en-US" sz="3600" dirty="0" smtClean="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7499350" y="3049905"/>
            <a:ext cx="482600" cy="5753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3600" dirty="0" smtClean="0">
                <a:solidFill>
                  <a:schemeClr val="bg1"/>
                </a:solidFill>
                <a:latin typeface="微软雅黑" panose="020B0503020204020204" pitchFamily="34" charset="-122"/>
                <a:ea typeface="微软雅黑" panose="020B0503020204020204" pitchFamily="34" charset="-122"/>
              </a:rPr>
              <a:t>3</a:t>
            </a:r>
            <a:endParaRPr lang="en-US" sz="3600" dirty="0" smtClean="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7499350" y="3796030"/>
            <a:ext cx="482600" cy="5753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3600" dirty="0" smtClean="0">
                <a:solidFill>
                  <a:schemeClr val="bg1"/>
                </a:solidFill>
                <a:latin typeface="微软雅黑" panose="020B0503020204020204" pitchFamily="34" charset="-122"/>
                <a:ea typeface="微软雅黑" panose="020B0503020204020204" pitchFamily="34" charset="-122"/>
              </a:rPr>
              <a:t>4</a:t>
            </a:r>
            <a:endParaRPr lang="en-US" sz="3600" dirty="0" smtClean="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7499350" y="4612005"/>
            <a:ext cx="482600" cy="5753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3600" dirty="0" smtClean="0">
                <a:solidFill>
                  <a:schemeClr val="bg1"/>
                </a:solidFill>
                <a:latin typeface="微软雅黑" panose="020B0503020204020204" pitchFamily="34" charset="-122"/>
                <a:ea typeface="微软雅黑" panose="020B0503020204020204" pitchFamily="34" charset="-122"/>
              </a:rPr>
              <a:t>5</a:t>
            </a:r>
            <a:endParaRPr lang="en-US" sz="3600" dirty="0" smtClean="0">
              <a:solidFill>
                <a:schemeClr val="bg1"/>
              </a:solidFill>
              <a:latin typeface="微软雅黑" panose="020B0503020204020204" pitchFamily="34" charset="-122"/>
              <a:ea typeface="微软雅黑" panose="020B0503020204020204" pitchFamily="34" charset="-122"/>
            </a:endParaRPr>
          </a:p>
        </p:txBody>
      </p:sp>
      <p:sp>
        <p:nvSpPr>
          <p:cNvPr id="43" name="文本框 23"/>
          <p:cNvSpPr txBox="1"/>
          <p:nvPr/>
        </p:nvSpPr>
        <p:spPr>
          <a:xfrm>
            <a:off x="7981950" y="2434590"/>
            <a:ext cx="3168015" cy="330200"/>
          </a:xfrm>
          <a:prstGeom prst="rect">
            <a:avLst/>
          </a:prstGeom>
          <a:noFill/>
        </p:spPr>
        <p:txBody>
          <a:bodyPr wrap="square" rtlCol="0">
            <a:spAutoFit/>
          </a:bodyPr>
          <a:p>
            <a:pPr lvl="0">
              <a:lnSpc>
                <a:spcPts val="1865"/>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公共卫生普及，均等化水平提高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7981950" y="3172460"/>
            <a:ext cx="2871470" cy="330200"/>
          </a:xfrm>
          <a:prstGeom prst="rect">
            <a:avLst/>
          </a:prstGeom>
          <a:noFill/>
        </p:spPr>
        <p:txBody>
          <a:bodyPr wrap="square" rtlCol="0">
            <a:spAutoFit/>
          </a:bodyPr>
          <a:p>
            <a:pPr lvl="0">
              <a:lnSpc>
                <a:spcPts val="1865"/>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教室更加明亮，教育更加公平</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23"/>
          <p:cNvSpPr txBox="1"/>
          <p:nvPr/>
        </p:nvSpPr>
        <p:spPr>
          <a:xfrm>
            <a:off x="7981950" y="3918585"/>
            <a:ext cx="2871470" cy="330200"/>
          </a:xfrm>
          <a:prstGeom prst="rect">
            <a:avLst/>
          </a:prstGeom>
          <a:noFill/>
        </p:spPr>
        <p:txBody>
          <a:bodyPr wrap="square" rtlCol="0">
            <a:spAutoFit/>
          </a:bodyPr>
          <a:p>
            <a:pPr lvl="0">
              <a:lnSpc>
                <a:spcPts val="1865"/>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出行更加便捷，道路越走越宽</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7981950" y="4734560"/>
            <a:ext cx="2871470" cy="330200"/>
          </a:xfrm>
          <a:prstGeom prst="rect">
            <a:avLst/>
          </a:prstGeom>
          <a:noFill/>
        </p:spPr>
        <p:txBody>
          <a:bodyPr wrap="square" rtlCol="0">
            <a:spAutoFit/>
          </a:bodyPr>
          <a:p>
            <a:pPr lvl="0">
              <a:lnSpc>
                <a:spcPts val="1865"/>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天更蓝水更清，提升环境质量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圆角 2"/>
          <p:cNvSpPr/>
          <p:nvPr/>
        </p:nvSpPr>
        <p:spPr>
          <a:xfrm>
            <a:off x="743585" y="1609090"/>
            <a:ext cx="4305300" cy="11557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lt"/>
              </a:rPr>
              <a:t>使人民群众在共建</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ct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lt"/>
              </a:rPr>
              <a:t>共享发展中有更多获得感</a:t>
            </a:r>
            <a:endParaRPr lang="en-US" sz="2400" b="1">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8" name="文本框 47"/>
          <p:cNvSpPr txBox="1"/>
          <p:nvPr/>
        </p:nvSpPr>
        <p:spPr>
          <a:xfrm>
            <a:off x="794385" y="3172460"/>
            <a:ext cx="4254500" cy="2155825"/>
          </a:xfrm>
          <a:prstGeom prst="rect">
            <a:avLst/>
          </a:prstGeom>
          <a:noFill/>
        </p:spPr>
        <p:txBody>
          <a:bodyPr wrap="square" rtlCol="0">
            <a:spAutoFit/>
          </a:bodyPr>
          <a:p>
            <a:pPr>
              <a:lnSpc>
                <a:spcPct val="120000"/>
              </a:lnSpc>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吃得更放心，住得更宽敞，行得更通畅，环境更优美，社会分配更公平</a:t>
            </a:r>
            <a:r>
              <a:rPr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20000"/>
              </a:lnSpc>
            </a:pPr>
            <a:endParaRPr lang="en-US" altLang="zh-CN"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nSpc>
                <a:spcPct val="120000"/>
              </a:lnSpc>
            </a:pPr>
            <a:r>
              <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人民对美好生活的向往，就是中共的奋斗目标。中共十八大以来，中央紧紧围绕共建共享这一核心，全面提高公共服务水平和覆盖面，不断增进人民福祉，让百姓有了更多的“获得感”。</a:t>
            </a:r>
            <a:endParaRPr lang="zh-CN" altLang="en-US" sz="16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53" presetClass="entr" presetSubtype="16"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childTnLst>
                          </p:cTn>
                        </p:par>
                        <p:par>
                          <p:cTn id="22" fill="hold">
                            <p:stCondLst>
                              <p:cond delay="2450"/>
                            </p:stCondLst>
                            <p:childTnLst>
                              <p:par>
                                <p:cTn id="23" presetID="22" presetClass="entr" presetSubtype="8"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par>
                          <p:cTn id="26" fill="hold">
                            <p:stCondLst>
                              <p:cond delay="2950"/>
                            </p:stCondLst>
                            <p:childTnLst>
                              <p:par>
                                <p:cTn id="27" presetID="31"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90"/>
                                          </p:val>
                                        </p:tav>
                                        <p:tav tm="100000">
                                          <p:val>
                                            <p:fltVal val="0"/>
                                          </p:val>
                                        </p:tav>
                                      </p:tavLst>
                                    </p:anim>
                                    <p:animEffect transition="in" filter="fade">
                                      <p:cBhvr>
                                        <p:cTn id="32" dur="500"/>
                                        <p:tgtEl>
                                          <p:spTgt spid="20"/>
                                        </p:tgtEl>
                                      </p:cBhvr>
                                    </p:animEffect>
                                  </p:childTnLst>
                                </p:cTn>
                              </p:par>
                            </p:childTnLst>
                          </p:cTn>
                        </p:par>
                        <p:par>
                          <p:cTn id="33" fill="hold">
                            <p:stCondLst>
                              <p:cond delay="34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4550"/>
                            </p:stCondLst>
                            <p:childTnLst>
                              <p:par>
                                <p:cTn id="40" presetID="22" presetClass="entr" presetSubtype="8"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5050"/>
                            </p:stCondLst>
                            <p:childTnLst>
                              <p:par>
                                <p:cTn id="44" presetID="31" presetClass="entr" presetSubtype="0"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 calcmode="lin" valueType="num">
                                      <p:cBhvr>
                                        <p:cTn id="48" dur="500" fill="hold"/>
                                        <p:tgtEl>
                                          <p:spTgt spid="39"/>
                                        </p:tgtEl>
                                        <p:attrNameLst>
                                          <p:attrName>style.rotation</p:attrName>
                                        </p:attrNameLst>
                                      </p:cBhvr>
                                      <p:tavLst>
                                        <p:tav tm="0">
                                          <p:val>
                                            <p:fltVal val="90"/>
                                          </p:val>
                                        </p:tav>
                                        <p:tav tm="100000">
                                          <p:val>
                                            <p:fltVal val="0"/>
                                          </p:val>
                                        </p:tav>
                                      </p:tavLst>
                                    </p:anim>
                                    <p:animEffect transition="in" filter="fade">
                                      <p:cBhvr>
                                        <p:cTn id="49" dur="500"/>
                                        <p:tgtEl>
                                          <p:spTgt spid="39"/>
                                        </p:tgtEl>
                                      </p:cBhvr>
                                    </p:animEffect>
                                  </p:childTnLst>
                                </p:cTn>
                              </p:par>
                            </p:childTnLst>
                          </p:cTn>
                        </p:par>
                        <p:par>
                          <p:cTn id="50" fill="hold">
                            <p:stCondLst>
                              <p:cond delay="555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43"/>
                                        </p:tgtEl>
                                        <p:attrNameLst>
                                          <p:attrName>style.visibility</p:attrName>
                                        </p:attrNameLst>
                                      </p:cBhvr>
                                      <p:to>
                                        <p:strVal val="visible"/>
                                      </p:to>
                                    </p:set>
                                    <p:anim calcmode="lin" valueType="num">
                                      <p:cBhvr>
                                        <p:cTn id="53" dur="500" fill="hold"/>
                                        <p:tgtEl>
                                          <p:spTgt spid="43"/>
                                        </p:tgtEl>
                                        <p:attrNameLst>
                                          <p:attrName>ppt_w</p:attrName>
                                        </p:attrNameLst>
                                      </p:cBhvr>
                                      <p:tavLst>
                                        <p:tav tm="0">
                                          <p:val>
                                            <p:fltVal val="0"/>
                                          </p:val>
                                        </p:tav>
                                        <p:tav tm="100000">
                                          <p:val>
                                            <p:strVal val="#ppt_w"/>
                                          </p:val>
                                        </p:tav>
                                      </p:tavLst>
                                    </p:anim>
                                    <p:anim calcmode="lin" valueType="num">
                                      <p:cBhvr>
                                        <p:cTn id="54" dur="500" fill="hold"/>
                                        <p:tgtEl>
                                          <p:spTgt spid="43"/>
                                        </p:tgtEl>
                                        <p:attrNameLst>
                                          <p:attrName>ppt_h</p:attrName>
                                        </p:attrNameLst>
                                      </p:cBhvr>
                                      <p:tavLst>
                                        <p:tav tm="0">
                                          <p:val>
                                            <p:fltVal val="0"/>
                                          </p:val>
                                        </p:tav>
                                        <p:tav tm="100000">
                                          <p:val>
                                            <p:strVal val="#ppt_h"/>
                                          </p:val>
                                        </p:tav>
                                      </p:tavLst>
                                    </p:anim>
                                    <p:animEffect transition="in" filter="fade">
                                      <p:cBhvr>
                                        <p:cTn id="55" dur="500"/>
                                        <p:tgtEl>
                                          <p:spTgt spid="43"/>
                                        </p:tgtEl>
                                      </p:cBhvr>
                                    </p:animEffect>
                                  </p:childTnLst>
                                </p:cTn>
                              </p:par>
                            </p:childTnLst>
                          </p:cTn>
                        </p:par>
                        <p:par>
                          <p:cTn id="56" fill="hold">
                            <p:stCondLst>
                              <p:cond delay="6699"/>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par>
                          <p:cTn id="60" fill="hold">
                            <p:stCondLst>
                              <p:cond delay="7199"/>
                            </p:stCondLst>
                            <p:childTnLst>
                              <p:par>
                                <p:cTn id="61" presetID="31"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style.rotation</p:attrName>
                                        </p:attrNameLst>
                                      </p:cBhvr>
                                      <p:tavLst>
                                        <p:tav tm="0">
                                          <p:val>
                                            <p:fltVal val="90"/>
                                          </p:val>
                                        </p:tav>
                                        <p:tav tm="100000">
                                          <p:val>
                                            <p:fltVal val="0"/>
                                          </p:val>
                                        </p:tav>
                                      </p:tavLst>
                                    </p:anim>
                                    <p:animEffect transition="in" filter="fade">
                                      <p:cBhvr>
                                        <p:cTn id="66" dur="500"/>
                                        <p:tgtEl>
                                          <p:spTgt spid="40"/>
                                        </p:tgtEl>
                                      </p:cBhvr>
                                    </p:animEffect>
                                  </p:childTnLst>
                                </p:cTn>
                              </p:par>
                            </p:childTnLst>
                          </p:cTn>
                        </p:par>
                        <p:par>
                          <p:cTn id="67" fill="hold">
                            <p:stCondLst>
                              <p:cond delay="7699"/>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44"/>
                                        </p:tgtEl>
                                        <p:attrNameLst>
                                          <p:attrName>style.visibility</p:attrName>
                                        </p:attrNameLst>
                                      </p:cBhvr>
                                      <p:to>
                                        <p:strVal val="visible"/>
                                      </p:to>
                                    </p:set>
                                    <p:anim calcmode="lin" valueType="num">
                                      <p:cBhvr>
                                        <p:cTn id="70" dur="500" fill="hold"/>
                                        <p:tgtEl>
                                          <p:spTgt spid="44"/>
                                        </p:tgtEl>
                                        <p:attrNameLst>
                                          <p:attrName>ppt_w</p:attrName>
                                        </p:attrNameLst>
                                      </p:cBhvr>
                                      <p:tavLst>
                                        <p:tav tm="0">
                                          <p:val>
                                            <p:fltVal val="0"/>
                                          </p:val>
                                        </p:tav>
                                        <p:tav tm="100000">
                                          <p:val>
                                            <p:strVal val="#ppt_w"/>
                                          </p:val>
                                        </p:tav>
                                      </p:tavLst>
                                    </p:anim>
                                    <p:anim calcmode="lin" valueType="num">
                                      <p:cBhvr>
                                        <p:cTn id="71" dur="500" fill="hold"/>
                                        <p:tgtEl>
                                          <p:spTgt spid="44"/>
                                        </p:tgtEl>
                                        <p:attrNameLst>
                                          <p:attrName>ppt_h</p:attrName>
                                        </p:attrNameLst>
                                      </p:cBhvr>
                                      <p:tavLst>
                                        <p:tav tm="0">
                                          <p:val>
                                            <p:fltVal val="0"/>
                                          </p:val>
                                        </p:tav>
                                        <p:tav tm="100000">
                                          <p:val>
                                            <p:strVal val="#ppt_h"/>
                                          </p:val>
                                        </p:tav>
                                      </p:tavLst>
                                    </p:anim>
                                    <p:animEffect transition="in" filter="fade">
                                      <p:cBhvr>
                                        <p:cTn id="72" dur="500"/>
                                        <p:tgtEl>
                                          <p:spTgt spid="44"/>
                                        </p:tgtEl>
                                      </p:cBhvr>
                                    </p:animEffect>
                                  </p:childTnLst>
                                </p:cTn>
                              </p:par>
                            </p:childTnLst>
                          </p:cTn>
                        </p:par>
                        <p:par>
                          <p:cTn id="73" fill="hold">
                            <p:stCondLst>
                              <p:cond delay="8799"/>
                            </p:stCondLst>
                            <p:childTnLst>
                              <p:par>
                                <p:cTn id="74" presetID="22" presetClass="entr" presetSubtype="8"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childTnLst>
                          </p:cTn>
                        </p:par>
                        <p:par>
                          <p:cTn id="77" fill="hold">
                            <p:stCondLst>
                              <p:cond delay="9299"/>
                            </p:stCondLst>
                            <p:childTnLst>
                              <p:par>
                                <p:cTn id="78" presetID="31"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 calcmode="lin" valueType="num">
                                      <p:cBhvr>
                                        <p:cTn id="82" dur="500" fill="hold"/>
                                        <p:tgtEl>
                                          <p:spTgt spid="41"/>
                                        </p:tgtEl>
                                        <p:attrNameLst>
                                          <p:attrName>style.rotation</p:attrName>
                                        </p:attrNameLst>
                                      </p:cBhvr>
                                      <p:tavLst>
                                        <p:tav tm="0">
                                          <p:val>
                                            <p:fltVal val="90"/>
                                          </p:val>
                                        </p:tav>
                                        <p:tav tm="100000">
                                          <p:val>
                                            <p:fltVal val="0"/>
                                          </p:val>
                                        </p:tav>
                                      </p:tavLst>
                                    </p:anim>
                                    <p:animEffect transition="in" filter="fade">
                                      <p:cBhvr>
                                        <p:cTn id="83" dur="500"/>
                                        <p:tgtEl>
                                          <p:spTgt spid="41"/>
                                        </p:tgtEl>
                                      </p:cBhvr>
                                    </p:animEffect>
                                  </p:childTnLst>
                                </p:cTn>
                              </p:par>
                            </p:childTnLst>
                          </p:cTn>
                        </p:par>
                        <p:par>
                          <p:cTn id="84" fill="hold">
                            <p:stCondLst>
                              <p:cond delay="9799"/>
                            </p:stCondLst>
                            <p:childTnLst>
                              <p:par>
                                <p:cTn id="85" presetID="53" presetClass="entr" presetSubtype="16" fill="hold" grpId="0" nodeType="afterEffect">
                                  <p:stCondLst>
                                    <p:cond delay="0"/>
                                  </p:stCondLst>
                                  <p:iterate type="lt">
                                    <p:tmPct val="10000"/>
                                  </p:iterate>
                                  <p:childTnLst>
                                    <p:set>
                                      <p:cBhvr>
                                        <p:cTn id="86" dur="1" fill="hold">
                                          <p:stCondLst>
                                            <p:cond delay="0"/>
                                          </p:stCondLst>
                                        </p:cTn>
                                        <p:tgtEl>
                                          <p:spTgt spid="45"/>
                                        </p:tgtEl>
                                        <p:attrNameLst>
                                          <p:attrName>style.visibility</p:attrName>
                                        </p:attrNameLst>
                                      </p:cBhvr>
                                      <p:to>
                                        <p:strVal val="visible"/>
                                      </p:to>
                                    </p:set>
                                    <p:anim calcmode="lin" valueType="num">
                                      <p:cBhvr>
                                        <p:cTn id="87" dur="500" fill="hold"/>
                                        <p:tgtEl>
                                          <p:spTgt spid="45"/>
                                        </p:tgtEl>
                                        <p:attrNameLst>
                                          <p:attrName>ppt_w</p:attrName>
                                        </p:attrNameLst>
                                      </p:cBhvr>
                                      <p:tavLst>
                                        <p:tav tm="0">
                                          <p:val>
                                            <p:fltVal val="0"/>
                                          </p:val>
                                        </p:tav>
                                        <p:tav tm="100000">
                                          <p:val>
                                            <p:strVal val="#ppt_w"/>
                                          </p:val>
                                        </p:tav>
                                      </p:tavLst>
                                    </p:anim>
                                    <p:anim calcmode="lin" valueType="num">
                                      <p:cBhvr>
                                        <p:cTn id="88" dur="500" fill="hold"/>
                                        <p:tgtEl>
                                          <p:spTgt spid="45"/>
                                        </p:tgtEl>
                                        <p:attrNameLst>
                                          <p:attrName>ppt_h</p:attrName>
                                        </p:attrNameLst>
                                      </p:cBhvr>
                                      <p:tavLst>
                                        <p:tav tm="0">
                                          <p:val>
                                            <p:fltVal val="0"/>
                                          </p:val>
                                        </p:tav>
                                        <p:tav tm="100000">
                                          <p:val>
                                            <p:strVal val="#ppt_h"/>
                                          </p:val>
                                        </p:tav>
                                      </p:tavLst>
                                    </p:anim>
                                    <p:animEffect transition="in" filter="fade">
                                      <p:cBhvr>
                                        <p:cTn id="89" dur="500"/>
                                        <p:tgtEl>
                                          <p:spTgt spid="45"/>
                                        </p:tgtEl>
                                      </p:cBhvr>
                                    </p:animEffect>
                                  </p:childTnLst>
                                </p:cTn>
                              </p:par>
                            </p:childTnLst>
                          </p:cTn>
                        </p:par>
                        <p:par>
                          <p:cTn id="90" fill="hold">
                            <p:stCondLst>
                              <p:cond delay="10899"/>
                            </p:stCondLst>
                            <p:childTnLst>
                              <p:par>
                                <p:cTn id="91" presetID="22" presetClass="entr" presetSubtype="8" fill="hold"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left)">
                                      <p:cBhvr>
                                        <p:cTn id="93" dur="500"/>
                                        <p:tgtEl>
                                          <p:spTgt spid="33"/>
                                        </p:tgtEl>
                                      </p:cBhvr>
                                    </p:animEffect>
                                  </p:childTnLst>
                                </p:cTn>
                              </p:par>
                            </p:childTnLst>
                          </p:cTn>
                        </p:par>
                        <p:par>
                          <p:cTn id="94" fill="hold">
                            <p:stCondLst>
                              <p:cond delay="11399"/>
                            </p:stCondLst>
                            <p:childTnLst>
                              <p:par>
                                <p:cTn id="95" presetID="31" presetClass="entr" presetSubtype="0"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ppt_w</p:attrName>
                                        </p:attrNameLst>
                                      </p:cBhvr>
                                      <p:tavLst>
                                        <p:tav tm="0">
                                          <p:val>
                                            <p:fltVal val="0"/>
                                          </p:val>
                                        </p:tav>
                                        <p:tav tm="100000">
                                          <p:val>
                                            <p:strVal val="#ppt_w"/>
                                          </p:val>
                                        </p:tav>
                                      </p:tavLst>
                                    </p:anim>
                                    <p:anim calcmode="lin" valueType="num">
                                      <p:cBhvr>
                                        <p:cTn id="98" dur="500" fill="hold"/>
                                        <p:tgtEl>
                                          <p:spTgt spid="42"/>
                                        </p:tgtEl>
                                        <p:attrNameLst>
                                          <p:attrName>ppt_h</p:attrName>
                                        </p:attrNameLst>
                                      </p:cBhvr>
                                      <p:tavLst>
                                        <p:tav tm="0">
                                          <p:val>
                                            <p:fltVal val="0"/>
                                          </p:val>
                                        </p:tav>
                                        <p:tav tm="100000">
                                          <p:val>
                                            <p:strVal val="#ppt_h"/>
                                          </p:val>
                                        </p:tav>
                                      </p:tavLst>
                                    </p:anim>
                                    <p:anim calcmode="lin" valueType="num">
                                      <p:cBhvr>
                                        <p:cTn id="99" dur="500" fill="hold"/>
                                        <p:tgtEl>
                                          <p:spTgt spid="42"/>
                                        </p:tgtEl>
                                        <p:attrNameLst>
                                          <p:attrName>style.rotation</p:attrName>
                                        </p:attrNameLst>
                                      </p:cBhvr>
                                      <p:tavLst>
                                        <p:tav tm="0">
                                          <p:val>
                                            <p:fltVal val="90"/>
                                          </p:val>
                                        </p:tav>
                                        <p:tav tm="100000">
                                          <p:val>
                                            <p:fltVal val="0"/>
                                          </p:val>
                                        </p:tav>
                                      </p:tavLst>
                                    </p:anim>
                                    <p:animEffect transition="in" filter="fade">
                                      <p:cBhvr>
                                        <p:cTn id="100" dur="500"/>
                                        <p:tgtEl>
                                          <p:spTgt spid="42"/>
                                        </p:tgtEl>
                                      </p:cBhvr>
                                    </p:animEffect>
                                  </p:childTnLst>
                                </p:cTn>
                              </p:par>
                            </p:childTnLst>
                          </p:cTn>
                        </p:par>
                        <p:par>
                          <p:cTn id="101" fill="hold">
                            <p:stCondLst>
                              <p:cond delay="11899"/>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46"/>
                                        </p:tgtEl>
                                        <p:attrNameLst>
                                          <p:attrName>style.visibility</p:attrName>
                                        </p:attrNameLst>
                                      </p:cBhvr>
                                      <p:to>
                                        <p:strVal val="visible"/>
                                      </p:to>
                                    </p:set>
                                    <p:anim calcmode="lin" valueType="num">
                                      <p:cBhvr>
                                        <p:cTn id="104" dur="500" fill="hold"/>
                                        <p:tgtEl>
                                          <p:spTgt spid="46"/>
                                        </p:tgtEl>
                                        <p:attrNameLst>
                                          <p:attrName>ppt_w</p:attrName>
                                        </p:attrNameLst>
                                      </p:cBhvr>
                                      <p:tavLst>
                                        <p:tav tm="0">
                                          <p:val>
                                            <p:fltVal val="0"/>
                                          </p:val>
                                        </p:tav>
                                        <p:tav tm="100000">
                                          <p:val>
                                            <p:strVal val="#ppt_w"/>
                                          </p:val>
                                        </p:tav>
                                      </p:tavLst>
                                    </p:anim>
                                    <p:anim calcmode="lin" valueType="num">
                                      <p:cBhvr>
                                        <p:cTn id="105" dur="500" fill="hold"/>
                                        <p:tgtEl>
                                          <p:spTgt spid="46"/>
                                        </p:tgtEl>
                                        <p:attrNameLst>
                                          <p:attrName>ppt_h</p:attrName>
                                        </p:attrNameLst>
                                      </p:cBhvr>
                                      <p:tavLst>
                                        <p:tav tm="0">
                                          <p:val>
                                            <p:fltVal val="0"/>
                                          </p:val>
                                        </p:tav>
                                        <p:tav tm="100000">
                                          <p:val>
                                            <p:strVal val="#ppt_h"/>
                                          </p:val>
                                        </p:tav>
                                      </p:tavLst>
                                    </p:anim>
                                    <p:animEffect transition="in" filter="fade">
                                      <p:cBhvr>
                                        <p:cTn id="106" dur="500"/>
                                        <p:tgtEl>
                                          <p:spTgt spid="46"/>
                                        </p:tgtEl>
                                      </p:cBhvr>
                                    </p:animEffect>
                                  </p:childTnLst>
                                </p:cTn>
                              </p:par>
                            </p:childTnLst>
                          </p:cTn>
                        </p:par>
                        <p:par>
                          <p:cTn id="107" fill="hold">
                            <p:stCondLst>
                              <p:cond delay="13000"/>
                            </p:stCondLst>
                            <p:childTnLst>
                              <p:par>
                                <p:cTn id="108" presetID="22" presetClass="entr" presetSubtype="1" fill="hold" grpId="0" nodeType="after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up)">
                                      <p:cBhvr>
                                        <p:cTn id="11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19" grpId="0"/>
      <p:bldP spid="20" grpId="0" bldLvl="0" animBg="1"/>
      <p:bldP spid="39" grpId="0" bldLvl="0" animBg="1"/>
      <p:bldP spid="40" grpId="0" bldLvl="0" animBg="1"/>
      <p:bldP spid="41" grpId="0" bldLvl="0" animBg="1"/>
      <p:bldP spid="42" grpId="0" bldLvl="0" animBg="1"/>
      <p:bldP spid="43" grpId="0"/>
      <p:bldP spid="44" grpId="0"/>
      <p:bldP spid="45" grpId="0"/>
      <p:bldP spid="46" grpId="0"/>
      <p:bldP spid="47" grpId="0" bldLvl="0" animBg="1"/>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cxnSp>
        <p:nvCxnSpPr>
          <p:cNvPr id="13" name="直接连接符 12"/>
          <p:cNvCxnSpPr>
            <a:stCxn id="7" idx="2"/>
          </p:cNvCxnSpPr>
          <p:nvPr/>
        </p:nvCxnSpPr>
        <p:spPr>
          <a:xfrm flipH="1">
            <a:off x="2607017" y="2108617"/>
            <a:ext cx="19814" cy="4109303"/>
          </a:xfrm>
          <a:prstGeom prst="line">
            <a:avLst/>
          </a:prstGeom>
          <a:ln w="19050">
            <a:solidFill>
              <a:schemeClr val="tx1">
                <a:lumMod val="50000"/>
                <a:lumOff val="50000"/>
              </a:schemeClr>
            </a:solidFill>
            <a:prstDash val="sysDot"/>
            <a:headEnd type="oval"/>
            <a:tailEnd type="stealth" w="lg" len="lg"/>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303520" y="1662430"/>
            <a:ext cx="5648960" cy="3855085"/>
          </a:xfrm>
          <a:prstGeom prst="rect">
            <a:avLst/>
          </a:prstGeom>
          <a:noFill/>
        </p:spPr>
        <p:txBody>
          <a:bodyPr wrap="square" rtlCol="0">
            <a:spAutoFit/>
          </a:bodyPr>
          <a:p>
            <a:pPr marL="285750" indent="-285750">
              <a:lnSpc>
                <a:spcPct val="120000"/>
              </a:lnSpc>
              <a:buFont typeface="Wingdings" panose="05000000000000000000" pitchFamily="2" charset="2"/>
              <a:buChar char="v"/>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随着中国城镇化的快速推进，大量农村劳动力向城市转移就业，同时城市间的人口流动也不断加速。但全国跨县（市、区）居住半年以上的１</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７亿多人口，却在教育、医疗、养老、住房保障等方面难以与当地户籍人口享受同等的基本公共服务。</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Font typeface="Wingdings" panose="05000000000000000000" pitchFamily="2" charset="2"/>
              <a:buChar char="v"/>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Font typeface="Wingdings" panose="05000000000000000000" pitchFamily="2" charset="2"/>
              <a:buChar char="v"/>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中共中央、国务院高度重视上述问题，作出一系列推进城镇化建设和户籍制度改革的重大决策部署。三年多来，户籍制度改革、考试招生制度改革、农村土地制度改革、公立医院综合改革、环保改革、司法体制改革</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一项项着眼民生长远发展的改革陆续布局落地。</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Font typeface="Wingdings" panose="05000000000000000000" pitchFamily="2" charset="2"/>
              <a:buChar char="v"/>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Font typeface="Wingdings" panose="05000000000000000000" pitchFamily="2" charset="2"/>
              <a:buChar char="v"/>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在各种场合，习近平总书记反复告诫全党，要坚持把增进人民福祉、促进人的全面发展、朝着共同富裕方向稳步前进作为经济发展的出发点和落脚点。</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6" name="矩形: 圆角 5"/>
          <p:cNvSpPr/>
          <p:nvPr/>
        </p:nvSpPr>
        <p:spPr>
          <a:xfrm>
            <a:off x="982181" y="2354752"/>
            <a:ext cx="3289300" cy="4445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户籍制度改革</a:t>
            </a:r>
            <a:endParaRPr lang="en-US" sz="2000">
              <a:ea typeface="微软雅黑" panose="020B0503020204020204" pitchFamily="34" charset="-122"/>
              <a:cs typeface="微软雅黑" panose="020B0503020204020204" pitchFamily="34" charset="-122"/>
              <a:sym typeface="+mn-lt"/>
            </a:endParaRPr>
          </a:p>
        </p:txBody>
      </p:sp>
      <p:sp>
        <p:nvSpPr>
          <p:cNvPr id="17" name="矩形: 圆角 16"/>
          <p:cNvSpPr/>
          <p:nvPr/>
        </p:nvSpPr>
        <p:spPr>
          <a:xfrm>
            <a:off x="982181" y="2957460"/>
            <a:ext cx="3289300" cy="444500"/>
          </a:xfrm>
          <a:prstGeom prst="roundRect">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考试招生制度改革</a:t>
            </a:r>
            <a:endParaRPr lang="en-US" sz="2000">
              <a:ea typeface="微软雅黑" panose="020B0503020204020204" pitchFamily="34" charset="-122"/>
              <a:cs typeface="微软雅黑" panose="020B0503020204020204" pitchFamily="34" charset="-122"/>
              <a:sym typeface="+mn-lt"/>
            </a:endParaRPr>
          </a:p>
        </p:txBody>
      </p:sp>
      <p:sp>
        <p:nvSpPr>
          <p:cNvPr id="18" name="矩形: 圆角 17"/>
          <p:cNvSpPr/>
          <p:nvPr/>
        </p:nvSpPr>
        <p:spPr>
          <a:xfrm>
            <a:off x="982181" y="3560168"/>
            <a:ext cx="3289300" cy="444500"/>
          </a:xfrm>
          <a:prstGeom prst="roundRect">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农村土地制度改革</a:t>
            </a:r>
            <a:endParaRPr lang="en-US" sz="2000">
              <a:ea typeface="微软雅黑" panose="020B0503020204020204" pitchFamily="34" charset="-122"/>
              <a:cs typeface="微软雅黑" panose="020B0503020204020204" pitchFamily="34" charset="-122"/>
              <a:sym typeface="+mn-lt"/>
            </a:endParaRPr>
          </a:p>
        </p:txBody>
      </p:sp>
      <p:sp>
        <p:nvSpPr>
          <p:cNvPr id="19" name="矩形: 圆角 18"/>
          <p:cNvSpPr/>
          <p:nvPr/>
        </p:nvSpPr>
        <p:spPr>
          <a:xfrm>
            <a:off x="982181" y="4162876"/>
            <a:ext cx="3289300" cy="444500"/>
          </a:xfrm>
          <a:prstGeom prst="roundRect">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公立医院综合改革</a:t>
            </a:r>
            <a:endParaRPr lang="en-US" sz="2000">
              <a:ea typeface="微软雅黑" panose="020B0503020204020204" pitchFamily="34" charset="-122"/>
              <a:cs typeface="微软雅黑" panose="020B0503020204020204" pitchFamily="34" charset="-122"/>
              <a:sym typeface="+mn-lt"/>
            </a:endParaRPr>
          </a:p>
        </p:txBody>
      </p:sp>
      <p:sp>
        <p:nvSpPr>
          <p:cNvPr id="20" name="矩形: 圆角 19"/>
          <p:cNvSpPr/>
          <p:nvPr/>
        </p:nvSpPr>
        <p:spPr>
          <a:xfrm>
            <a:off x="982181" y="4765584"/>
            <a:ext cx="3289300" cy="444500"/>
          </a:xfrm>
          <a:prstGeom prst="roundRect">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环保改革</a:t>
            </a:r>
            <a:endParaRPr lang="en-US" sz="2000">
              <a:ea typeface="微软雅黑" panose="020B0503020204020204" pitchFamily="34" charset="-122"/>
              <a:cs typeface="微软雅黑" panose="020B0503020204020204" pitchFamily="34" charset="-122"/>
              <a:sym typeface="+mn-lt"/>
            </a:endParaRPr>
          </a:p>
        </p:txBody>
      </p:sp>
      <p:sp>
        <p:nvSpPr>
          <p:cNvPr id="21" name="矩形: 圆角 20"/>
          <p:cNvSpPr/>
          <p:nvPr/>
        </p:nvSpPr>
        <p:spPr>
          <a:xfrm>
            <a:off x="982181" y="5368290"/>
            <a:ext cx="3289300" cy="444500"/>
          </a:xfrm>
          <a:prstGeom prst="roundRect">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ea typeface="微软雅黑" panose="020B0503020204020204" pitchFamily="34" charset="-122"/>
                <a:cs typeface="微软雅黑" panose="020B0503020204020204" pitchFamily="34" charset="-122"/>
                <a:sym typeface="+mn-lt"/>
              </a:rPr>
              <a:t>司法体制改革</a:t>
            </a:r>
            <a:endParaRPr lang="en-US" sz="2000">
              <a:ea typeface="微软雅黑" panose="020B0503020204020204" pitchFamily="34" charset="-122"/>
              <a:cs typeface="微软雅黑" panose="020B0503020204020204" pitchFamily="34" charset="-122"/>
              <a:sym typeface="+mn-lt"/>
            </a:endParaRPr>
          </a:p>
        </p:txBody>
      </p:sp>
      <p:sp>
        <p:nvSpPr>
          <p:cNvPr id="7" name="文本框 6"/>
          <p:cNvSpPr txBox="1"/>
          <p:nvPr/>
        </p:nvSpPr>
        <p:spPr>
          <a:xfrm>
            <a:off x="858991" y="1278890"/>
            <a:ext cx="3535680" cy="829945"/>
          </a:xfrm>
          <a:prstGeom prst="rect">
            <a:avLst/>
          </a:prstGeom>
          <a:solidFill>
            <a:srgbClr val="C00000"/>
          </a:solidFill>
        </p:spPr>
        <p:txBody>
          <a:bodyPr wrap="none" rtlCol="0">
            <a:spAutoFit/>
          </a:bodyPr>
          <a:p>
            <a:pPr algn="ctr"/>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保障和改善民生没有终点</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ctr"/>
            <a:r>
              <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只有连续不断的新起点</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3" name="矩形 22"/>
          <p:cNvSpPr/>
          <p:nvPr/>
        </p:nvSpPr>
        <p:spPr>
          <a:xfrm>
            <a:off x="5087620" y="1494790"/>
            <a:ext cx="6134100" cy="42291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
        <p:nvSpPr>
          <p:cNvPr id="12" name="D"/>
          <p:cNvSpPr/>
          <p:nvPr/>
        </p:nvSpPr>
        <p:spPr>
          <a:xfrm>
            <a:off x="11944084" y="6481127"/>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950"/>
                            </p:stCondLst>
                            <p:childTnLst>
                              <p:par>
                                <p:cTn id="23" presetID="2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345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395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445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4950"/>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par>
                          <p:cTn id="50" fill="hold">
                            <p:stCondLst>
                              <p:cond delay="5450"/>
                            </p:stCondLst>
                            <p:childTnLst>
                              <p:par>
                                <p:cTn id="51" presetID="53" presetClass="entr" presetSubtype="16"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ppt_w</p:attrName>
                                        </p:attrNameLst>
                                      </p:cBhvr>
                                      <p:tavLst>
                                        <p:tav tm="0">
                                          <p:val>
                                            <p:fltVal val="0"/>
                                          </p:val>
                                        </p:tav>
                                        <p:tav tm="100000">
                                          <p:val>
                                            <p:strVal val="#ppt_w"/>
                                          </p:val>
                                        </p:tav>
                                      </p:tavLst>
                                    </p:anim>
                                    <p:anim calcmode="lin" valueType="num">
                                      <p:cBhvr>
                                        <p:cTn id="54" dur="500" fill="hold"/>
                                        <p:tgtEl>
                                          <p:spTgt spid="20"/>
                                        </p:tgtEl>
                                        <p:attrNameLst>
                                          <p:attrName>ppt_h</p:attrName>
                                        </p:attrNameLst>
                                      </p:cBhvr>
                                      <p:tavLst>
                                        <p:tav tm="0">
                                          <p:val>
                                            <p:fltVal val="0"/>
                                          </p:val>
                                        </p:tav>
                                        <p:tav tm="100000">
                                          <p:val>
                                            <p:strVal val="#ppt_h"/>
                                          </p:val>
                                        </p:tav>
                                      </p:tavLst>
                                    </p:anim>
                                    <p:animEffect transition="in" filter="fade">
                                      <p:cBhvr>
                                        <p:cTn id="55" dur="500"/>
                                        <p:tgtEl>
                                          <p:spTgt spid="20"/>
                                        </p:tgtEl>
                                      </p:cBhvr>
                                    </p:animEffect>
                                  </p:childTnLst>
                                </p:cTn>
                              </p:par>
                            </p:childTnLst>
                          </p:cTn>
                        </p:par>
                        <p:par>
                          <p:cTn id="56" fill="hold">
                            <p:stCondLst>
                              <p:cond delay="5950"/>
                            </p:stCondLst>
                            <p:childTnLst>
                              <p:par>
                                <p:cTn id="57" presetID="53" presetClass="entr" presetSubtype="16"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par>
                          <p:cTn id="62" fill="hold">
                            <p:stCondLst>
                              <p:cond delay="6450"/>
                            </p:stCondLst>
                            <p:childTnLst>
                              <p:par>
                                <p:cTn id="63" presetID="21" presetClass="entr" presetSubtype="1"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heel(1)">
                                      <p:cBhvr>
                                        <p:cTn id="65" dur="2000"/>
                                        <p:tgtEl>
                                          <p:spTgt spid="23"/>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up)">
                                      <p:cBhvr>
                                        <p:cTn id="68" dur="2000"/>
                                        <p:tgtEl>
                                          <p:spTgt spid="2"/>
                                        </p:tgtEl>
                                      </p:cBhvr>
                                    </p:animEffect>
                                  </p:childTnLst>
                                </p:cTn>
                              </p:par>
                            </p:childTnLst>
                          </p:cTn>
                        </p:par>
                        <p:par>
                          <p:cTn id="69" fill="hold">
                            <p:stCondLst>
                              <p:cond delay="845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p:bldP spid="6" grpId="0" bldLvl="0" animBg="1"/>
      <p:bldP spid="17" grpId="0" bldLvl="0" animBg="1"/>
      <p:bldP spid="18" grpId="0" bldLvl="0" animBg="1"/>
      <p:bldP spid="19" grpId="0" bldLvl="0" animBg="1"/>
      <p:bldP spid="20" grpId="0" bldLvl="0" animBg="1"/>
      <p:bldP spid="21" grpId="0" bldLvl="0" animBg="1"/>
      <p:bldP spid="7" grpId="0" bldLvl="0" animBg="1"/>
      <p:bldP spid="23" grpId="0" bldLvl="0" animBg="1"/>
      <p:bldP spid="1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8" name="图片 27" descr="2.png"/>
          <p:cNvPicPr>
            <a:picLocks noChangeAspect="1"/>
          </p:cNvPicPr>
          <p:nvPr/>
        </p:nvPicPr>
        <p:blipFill>
          <a:blip r:embed="rId2"/>
          <a:srcRect t="43700"/>
          <a:stretch>
            <a:fillRect/>
          </a:stretch>
        </p:blipFill>
        <p:spPr>
          <a:xfrm>
            <a:off x="0" y="3088005"/>
            <a:ext cx="12176125" cy="3861435"/>
          </a:xfrm>
          <a:prstGeom prst="rect">
            <a:avLst/>
          </a:prstGeom>
          <a:noFill/>
          <a:ln w="9525">
            <a:no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90" y="657860"/>
            <a:ext cx="6519545" cy="436753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400" y="3549806"/>
            <a:ext cx="11371369" cy="3399982"/>
          </a:xfrm>
          <a:prstGeom prst="rect">
            <a:avLst/>
          </a:prstGeom>
        </p:spPr>
      </p:pic>
      <p:pic>
        <p:nvPicPr>
          <p:cNvPr id="8" name="中国爱乐乐团 - 红旗颂 - 纯音乐版">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745554" y="551262"/>
            <a:ext cx="609600" cy="609600"/>
          </a:xfrm>
          <a:prstGeom prst="rect">
            <a:avLst/>
          </a:prstGeom>
        </p:spPr>
      </p:pic>
      <p:sp>
        <p:nvSpPr>
          <p:cNvPr id="19" name="文本框 8"/>
          <p:cNvSpPr>
            <a:spLocks noChangeArrowheads="1"/>
          </p:cNvSpPr>
          <p:nvPr/>
        </p:nvSpPr>
        <p:spPr bwMode="auto">
          <a:xfrm>
            <a:off x="3688510" y="2445559"/>
            <a:ext cx="8699846" cy="254698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1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感谢聆听</a:t>
            </a:r>
            <a:endParaRPr lang="zh-CN" altLang="en-US" sz="1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ctr">
              <a:lnSpc>
                <a:spcPct val="120000"/>
              </a:lnSpc>
            </a:pPr>
            <a:endParaRPr lang="en-US" altLang="zh-CN" sz="1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9" name="图片 8"/>
          <p:cNvPicPr>
            <a:picLocks noChangeAspect="1"/>
          </p:cNvPicPr>
          <p:nvPr/>
        </p:nvPicPr>
        <p:blipFill>
          <a:blip r:embed="rId8"/>
          <a:stretch>
            <a:fillRect/>
          </a:stretch>
        </p:blipFill>
        <p:spPr>
          <a:xfrm>
            <a:off x="7148069" y="783318"/>
            <a:ext cx="1461674" cy="13933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60000">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14:bounceEnd="60000">
                                          <p:cBhvr additive="base">
                                            <p:cTn id="27" dur="12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28" dur="1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625"/>
                                </p:stCondLst>
                                <p:childTnLst>
                                  <p:par>
                                    <p:cTn id="30" presetID="2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mph" presetSubtype="0" fill="hold" nodeType="clickEffect">
                                      <p:stCondLst>
                                        <p:cond delay="0"/>
                                      </p:stCondLst>
                                      <p:childTnLst>
                                        <p:animRot by="21600000">
                                          <p:cBhvr>
                                            <p:cTn id="36" dur="2000" fill="hold"/>
                                            <p:tgtEl>
                                              <p:spTgt spid="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42" presetClass="exit" presetSubtype="0" fill="hold" grpId="10" nodeType="clickEffect">
                                      <p:stCondLst>
                                        <p:cond delay="0"/>
                                      </p:stCondLst>
                                      <p:iterate type="lt">
                                        <p:tmPct val="0"/>
                                      </p:iterate>
                                      <p:childTnLst>
                                        <p:animEffect transition="out" filter="fade">
                                          <p:cBhvr>
                                            <p:cTn id="40" dur="1000"/>
                                            <p:tgtEl>
                                              <p:spTgt spid="19"/>
                                            </p:tgtEl>
                                          </p:cBhvr>
                                        </p:animEffect>
                                        <p:anim calcmode="lin" valueType="num">
                                          <p:cBhvr>
                                            <p:cTn id="41" dur="1000"/>
                                            <p:tgtEl>
                                              <p:spTgt spid="19"/>
                                            </p:tgtEl>
                                            <p:attrNameLst>
                                              <p:attrName>ppt_x</p:attrName>
                                            </p:attrNameLst>
                                          </p:cBhvr>
                                          <p:tavLst>
                                            <p:tav tm="0">
                                              <p:val>
                                                <p:strVal val="ppt_x"/>
                                              </p:val>
                                            </p:tav>
                                            <p:tav tm="100000">
                                              <p:val>
                                                <p:strVal val="ppt_x"/>
                                              </p:val>
                                            </p:tav>
                                          </p:tavLst>
                                        </p:anim>
                                        <p:anim calcmode="lin" valueType="num">
                                          <p:cBhvr>
                                            <p:cTn id="42" dur="1000"/>
                                            <p:tgtEl>
                                              <p:spTgt spid="19"/>
                                            </p:tgtEl>
                                            <p:attrNameLst>
                                              <p:attrName>ppt_y</p:attrName>
                                            </p:attrNameLst>
                                          </p:cBhvr>
                                          <p:tavLst>
                                            <p:tav tm="0">
                                              <p:val>
                                                <p:strVal val="ppt_y"/>
                                              </p:val>
                                            </p:tav>
                                            <p:tav tm="100000">
                                              <p:val>
                                                <p:strVal val="ppt_y+.1"/>
                                              </p:val>
                                            </p:tav>
                                          </p:tavLst>
                                        </p:anim>
                                        <p:set>
                                          <p:cBhvr>
                                            <p:cTn id="43" dur="1" fill="hold">
                                              <p:stCondLst>
                                                <p:cond delay="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8"/>
                    </p:tgtEl>
                  </p:cMediaNode>
                </p:audio>
              </p:childTnLst>
            </p:cTn>
          </p:par>
        </p:tnLst>
        <p:bldLst>
          <p:bldP spid="19" grpId="0" bldLvl="0" animBg="1"/>
          <p:bldP spid="19" grpId="1" animBg="1"/>
          <p:bldP spid="19" grpId="2" animBg="1"/>
          <p:bldP spid="19" grpId="3" animBg="1"/>
          <p:bldP spid="19" grpId="4" animBg="1"/>
          <p:bldP spid="19" grpId="5" animBg="1"/>
          <p:bldP spid="19" grpId="6" animBg="1"/>
          <p:bldP spid="19" grpId="7" animBg="1"/>
          <p:bldP spid="19" grpId="8" animBg="1"/>
          <p:bldP spid="19" grpId="9" animBg="1"/>
          <p:bldP spid="19" grpId="1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250" fill="hold"/>
                                            <p:tgtEl>
                                              <p:spTgt spid="19"/>
                                            </p:tgtEl>
                                            <p:attrNameLst>
                                              <p:attrName>ppt_x</p:attrName>
                                            </p:attrNameLst>
                                          </p:cBhvr>
                                          <p:tavLst>
                                            <p:tav tm="0">
                                              <p:val>
                                                <p:strVal val="#ppt_x"/>
                                              </p:val>
                                            </p:tav>
                                            <p:tav tm="100000">
                                              <p:val>
                                                <p:strVal val="#ppt_x"/>
                                              </p:val>
                                            </p:tav>
                                          </p:tavLst>
                                        </p:anim>
                                        <p:anim calcmode="lin" valueType="num">
                                          <p:cBhvr additive="base">
                                            <p:cTn id="28" dur="1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625"/>
                                </p:stCondLst>
                                <p:childTnLst>
                                  <p:par>
                                    <p:cTn id="30" presetID="2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mph" presetSubtype="0" fill="hold" nodeType="clickEffect">
                                      <p:stCondLst>
                                        <p:cond delay="0"/>
                                      </p:stCondLst>
                                      <p:childTnLst>
                                        <p:animRot by="21600000">
                                          <p:cBhvr>
                                            <p:cTn id="36" dur="2000" fill="hold"/>
                                            <p:tgtEl>
                                              <p:spTgt spid="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42" presetClass="exit" presetSubtype="0" fill="hold" grpId="10" nodeType="clickEffect">
                                      <p:stCondLst>
                                        <p:cond delay="0"/>
                                      </p:stCondLst>
                                      <p:iterate type="lt">
                                        <p:tmPct val="0"/>
                                      </p:iterate>
                                      <p:childTnLst>
                                        <p:animEffect transition="out" filter="fade">
                                          <p:cBhvr>
                                            <p:cTn id="40" dur="1000"/>
                                            <p:tgtEl>
                                              <p:spTgt spid="19"/>
                                            </p:tgtEl>
                                          </p:cBhvr>
                                        </p:animEffect>
                                        <p:anim calcmode="lin" valueType="num">
                                          <p:cBhvr>
                                            <p:cTn id="41" dur="1000"/>
                                            <p:tgtEl>
                                              <p:spTgt spid="19"/>
                                            </p:tgtEl>
                                            <p:attrNameLst>
                                              <p:attrName>ppt_x</p:attrName>
                                            </p:attrNameLst>
                                          </p:cBhvr>
                                          <p:tavLst>
                                            <p:tav tm="0">
                                              <p:val>
                                                <p:strVal val="ppt_x"/>
                                              </p:val>
                                            </p:tav>
                                            <p:tav tm="100000">
                                              <p:val>
                                                <p:strVal val="ppt_x"/>
                                              </p:val>
                                            </p:tav>
                                          </p:tavLst>
                                        </p:anim>
                                        <p:anim calcmode="lin" valueType="num">
                                          <p:cBhvr>
                                            <p:cTn id="42" dur="1000"/>
                                            <p:tgtEl>
                                              <p:spTgt spid="19"/>
                                            </p:tgtEl>
                                            <p:attrNameLst>
                                              <p:attrName>ppt_y</p:attrName>
                                            </p:attrNameLst>
                                          </p:cBhvr>
                                          <p:tavLst>
                                            <p:tav tm="0">
                                              <p:val>
                                                <p:strVal val="ppt_y"/>
                                              </p:val>
                                            </p:tav>
                                            <p:tav tm="100000">
                                              <p:val>
                                                <p:strVal val="ppt_y+.1"/>
                                              </p:val>
                                            </p:tav>
                                          </p:tavLst>
                                        </p:anim>
                                        <p:set>
                                          <p:cBhvr>
                                            <p:cTn id="43" dur="1" fill="hold">
                                              <p:stCondLst>
                                                <p:cond delay="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8"/>
                    </p:tgtEl>
                  </p:cMediaNode>
                </p:audio>
              </p:childTnLst>
            </p:cTn>
          </p:par>
        </p:tnLst>
        <p:bldLst>
          <p:bldP spid="19" grpId="0" bldLvl="0" animBg="1"/>
          <p:bldP spid="19" grpId="1" animBg="1"/>
          <p:bldP spid="19" grpId="2" animBg="1"/>
          <p:bldP spid="19" grpId="3" animBg="1"/>
          <p:bldP spid="19" grpId="4" animBg="1"/>
          <p:bldP spid="19" grpId="5" animBg="1"/>
          <p:bldP spid="19" grpId="6" animBg="1"/>
          <p:bldP spid="19" grpId="7" animBg="1"/>
          <p:bldP spid="19" grpId="8" animBg="1"/>
          <p:bldP spid="19" grpId="9" animBg="1"/>
          <p:bldP spid="19" grpId="1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3576320" y="4385310"/>
            <a:ext cx="619125" cy="591820"/>
          </a:xfrm>
          <a:prstGeom prst="rect">
            <a:avLst/>
          </a:prstGeom>
          <a:noFill/>
          <a:effectLst>
            <a:outerShdw blurRad="50800" dist="38100" dir="2700000" algn="tl" rotWithShape="0">
              <a:prstClr val="black">
                <a:alpha val="40000"/>
              </a:prstClr>
            </a:outerShdw>
          </a:effectLst>
        </p:spPr>
      </p:pic>
      <p:sp>
        <p:nvSpPr>
          <p:cNvPr id="57" name="TextBox 20"/>
          <p:cNvSpPr txBox="1"/>
          <p:nvPr/>
        </p:nvSpPr>
        <p:spPr>
          <a:xfrm>
            <a:off x="7567625" y="204553"/>
            <a:ext cx="2388540" cy="1117600"/>
          </a:xfrm>
          <a:prstGeom prst="rect">
            <a:avLst/>
          </a:prstGeom>
          <a:noFill/>
          <a:effectLst/>
        </p:spPr>
        <p:txBody>
          <a:bodyPr wrap="square" lIns="121861" tIns="60930" rIns="121861" bIns="60930" rtlCol="0">
            <a:spAutoFit/>
          </a:bodyPr>
          <a:lstStyle/>
          <a:p>
            <a:pPr>
              <a:lnSpc>
                <a:spcPct val="120000"/>
              </a:lnSpc>
            </a:pPr>
            <a:r>
              <a:rPr lang="zh-CN" altLang="en-US" sz="5400" b="1" dirty="0" smtClean="0">
                <a:solidFill>
                  <a:schemeClr val="accent1"/>
                </a:solidFill>
                <a:ea typeface="微软雅黑" panose="020B0503020204020204" pitchFamily="34" charset="-122"/>
                <a:cs typeface="微软雅黑" panose="020B0503020204020204" pitchFamily="34" charset="-122"/>
                <a:sym typeface="+mn-lt"/>
              </a:rPr>
              <a:t>目录</a:t>
            </a:r>
            <a:endParaRPr lang="zh-CN" altLang="en-US" sz="5400" b="1" dirty="0" smtClean="0">
              <a:solidFill>
                <a:schemeClr val="accent1"/>
              </a:solidFill>
              <a:ea typeface="微软雅黑" panose="020B0503020204020204" pitchFamily="34" charset="-122"/>
              <a:cs typeface="微软雅黑" panose="020B0503020204020204" pitchFamily="34" charset="-122"/>
              <a:sym typeface="+mn-lt"/>
            </a:endParaRPr>
          </a:p>
        </p:txBody>
      </p:sp>
      <p:pic>
        <p:nvPicPr>
          <p:cNvPr id="31" name="图片 30"/>
          <p:cNvPicPr>
            <a:picLocks noChangeAspect="1"/>
          </p:cNvPicPr>
          <p:nvPr/>
        </p:nvPicPr>
        <p:blipFill rotWithShape="1">
          <a:blip r:embed="rId2">
            <a:extLst>
              <a:ext uri="{28A0092B-C50C-407E-A947-70E740481C1C}">
                <a14:useLocalDpi xmlns:a14="http://schemas.microsoft.com/office/drawing/2010/main" val="0"/>
              </a:ext>
            </a:extLst>
          </a:blip>
          <a:srcRect b="9060"/>
          <a:stretch>
            <a:fillRect/>
          </a:stretch>
        </p:blipFill>
        <p:spPr>
          <a:xfrm>
            <a:off x="-248189" y="4445"/>
            <a:ext cx="3262810" cy="6850732"/>
          </a:xfrm>
          <a:prstGeom prst="rect">
            <a:avLst/>
          </a:prstGeom>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 y="5251450"/>
            <a:ext cx="11371580" cy="1604010"/>
          </a:xfrm>
          <a:prstGeom prst="rect">
            <a:avLst/>
          </a:prstGeom>
        </p:spPr>
      </p:pic>
      <p:pic>
        <p:nvPicPr>
          <p:cNvPr id="72" name="Picture 4" descr="C:\Documents and Settings\Administrator\My Documents\各行各业素材\党政4\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47381" y="296755"/>
            <a:ext cx="1031227" cy="933532"/>
          </a:xfrm>
          <a:prstGeom prst="rect">
            <a:avLst/>
          </a:prstGeom>
          <a:noFill/>
          <a:effectLst/>
          <a:extLst>
            <a:ext uri="{909E8E84-426E-40DD-AFC4-6F175D3DCCD1}">
              <a14:hiddenFill xmlns:a14="http://schemas.microsoft.com/office/drawing/2010/main">
                <a:solidFill>
                  <a:srgbClr val="FFFFFF"/>
                </a:solidFill>
              </a14:hiddenFill>
            </a:ext>
          </a:extLst>
        </p:spPr>
      </p:pic>
      <p:sp>
        <p:nvSpPr>
          <p:cNvPr id="117" name="TextBox 115"/>
          <p:cNvSpPr txBox="1">
            <a:spLocks noChangeArrowheads="1"/>
          </p:cNvSpPr>
          <p:nvPr/>
        </p:nvSpPr>
        <p:spPr bwMode="auto">
          <a:xfrm>
            <a:off x="4780280" y="4474210"/>
            <a:ext cx="6111240" cy="582295"/>
          </a:xfrm>
          <a:prstGeom prst="rect">
            <a:avLst/>
          </a:prstGeom>
          <a:solidFill>
            <a:schemeClr val="accent1"/>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保障和改善民生没有终点站</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18" name="TextBox 116"/>
          <p:cNvSpPr txBox="1">
            <a:spLocks noChangeArrowheads="1"/>
          </p:cNvSpPr>
          <p:nvPr/>
        </p:nvSpPr>
        <p:spPr bwMode="auto">
          <a:xfrm>
            <a:off x="4279727" y="4411516"/>
            <a:ext cx="500385" cy="70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C00000"/>
                </a:solidFill>
                <a:latin typeface="微软雅黑" panose="020B0503020204020204" pitchFamily="34" charset="-122"/>
                <a:ea typeface="微软雅黑" panose="020B0503020204020204" pitchFamily="34" charset="-122"/>
              </a:rPr>
              <a:t>3</a:t>
            </a:r>
            <a:endParaRPr lang="en-US" altLang="zh-CN" sz="4000" b="1">
              <a:solidFill>
                <a:srgbClr val="C00000"/>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1"/>
          <a:stretch>
            <a:fillRect/>
          </a:stretch>
        </p:blipFill>
        <p:spPr>
          <a:xfrm>
            <a:off x="3576320" y="1744345"/>
            <a:ext cx="619125" cy="591820"/>
          </a:xfrm>
          <a:prstGeom prst="rect">
            <a:avLst/>
          </a:prstGeom>
          <a:noFill/>
          <a:effectLst>
            <a:outerShdw blurRad="50800" dist="38100" dir="2700000" algn="tl" rotWithShape="0">
              <a:prstClr val="black">
                <a:alpha val="40000"/>
              </a:prstClr>
            </a:outerShdw>
          </a:effectLst>
        </p:spPr>
      </p:pic>
      <p:sp>
        <p:nvSpPr>
          <p:cNvPr id="113" name="TextBox 105"/>
          <p:cNvSpPr txBox="1">
            <a:spLocks noChangeArrowheads="1"/>
          </p:cNvSpPr>
          <p:nvPr/>
        </p:nvSpPr>
        <p:spPr bwMode="auto">
          <a:xfrm>
            <a:off x="4780314" y="1817043"/>
            <a:ext cx="6111240" cy="582295"/>
          </a:xfrm>
          <a:prstGeom prst="rect">
            <a:avLst/>
          </a:prstGeom>
          <a:solidFill>
            <a:schemeClr val="accent1"/>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eaLnBrk="1" hangingPunct="1">
              <a:spcBef>
                <a:spcPct val="50000"/>
              </a:spcBef>
            </a:pPr>
            <a:r>
              <a:rPr lang="zh-CN" altLang="en-US" sz="3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精准扶贫 攻坚克难 践行庄严承诺</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14" name="TextBox 106"/>
          <p:cNvSpPr txBox="1">
            <a:spLocks noChangeArrowheads="1"/>
          </p:cNvSpPr>
          <p:nvPr/>
        </p:nvSpPr>
        <p:spPr bwMode="auto">
          <a:xfrm>
            <a:off x="4279727" y="1753983"/>
            <a:ext cx="500385" cy="70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C00000"/>
                </a:solidFill>
                <a:latin typeface="微软雅黑" panose="020B0503020204020204" pitchFamily="34" charset="-122"/>
                <a:ea typeface="微软雅黑" panose="020B0503020204020204" pitchFamily="34" charset="-122"/>
              </a:rPr>
              <a:t>1</a:t>
            </a:r>
            <a:endParaRPr lang="en-US" altLang="zh-CN" sz="4000" b="1" dirty="0">
              <a:solidFill>
                <a:srgbClr val="C0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576320" y="3035300"/>
            <a:ext cx="619125" cy="591820"/>
          </a:xfrm>
          <a:prstGeom prst="rect">
            <a:avLst/>
          </a:prstGeom>
          <a:noFill/>
          <a:effectLst>
            <a:outerShdw blurRad="50800" dist="38100" dir="2700000" algn="tl" rotWithShape="0">
              <a:prstClr val="black">
                <a:alpha val="40000"/>
              </a:prstClr>
            </a:outerShdw>
          </a:effectLst>
        </p:spPr>
      </p:pic>
      <p:sp>
        <p:nvSpPr>
          <p:cNvPr id="115" name="TextBox 108"/>
          <p:cNvSpPr txBox="1">
            <a:spLocks noChangeArrowheads="1"/>
          </p:cNvSpPr>
          <p:nvPr/>
        </p:nvSpPr>
        <p:spPr bwMode="auto">
          <a:xfrm>
            <a:off x="4780280" y="3066415"/>
            <a:ext cx="6111875" cy="582295"/>
          </a:xfrm>
          <a:prstGeom prst="rect">
            <a:avLst/>
          </a:prstGeom>
          <a:solidFill>
            <a:schemeClr val="accent1"/>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五年以来经济发展取得辉煌成就</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16" name="TextBox 109"/>
          <p:cNvSpPr txBox="1">
            <a:spLocks noChangeArrowheads="1"/>
          </p:cNvSpPr>
          <p:nvPr/>
        </p:nvSpPr>
        <p:spPr bwMode="auto">
          <a:xfrm>
            <a:off x="4279727" y="3005120"/>
            <a:ext cx="500385" cy="70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2" rIns="91404" bIns="4570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C00000"/>
                </a:solidFill>
                <a:latin typeface="微软雅黑" panose="020B0503020204020204" pitchFamily="34" charset="-122"/>
                <a:ea typeface="微软雅黑" panose="020B0503020204020204" pitchFamily="34" charset="-122"/>
              </a:rPr>
              <a:t>2</a:t>
            </a:r>
            <a:endParaRPr lang="en-US" altLang="zh-CN" sz="40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ractur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childTnLst>
                          </p:cTn>
                        </p:par>
                        <p:par>
                          <p:cTn id="18" fill="hold">
                            <p:stCondLst>
                              <p:cond delay="1549"/>
                            </p:stCondLst>
                            <p:childTnLst>
                              <p:par>
                                <p:cTn id="19" presetID="42" presetClass="entr" presetSubtype="0"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1000"/>
                                        <p:tgtEl>
                                          <p:spTgt spid="72"/>
                                        </p:tgtEl>
                                      </p:cBhvr>
                                    </p:animEffect>
                                    <p:anim calcmode="lin" valueType="num">
                                      <p:cBhvr>
                                        <p:cTn id="22" dur="1000" fill="hold"/>
                                        <p:tgtEl>
                                          <p:spTgt spid="72"/>
                                        </p:tgtEl>
                                        <p:attrNameLst>
                                          <p:attrName>ppt_x</p:attrName>
                                        </p:attrNameLst>
                                      </p:cBhvr>
                                      <p:tavLst>
                                        <p:tav tm="0">
                                          <p:val>
                                            <p:strVal val="#ppt_x"/>
                                          </p:val>
                                        </p:tav>
                                        <p:tav tm="100000">
                                          <p:val>
                                            <p:strVal val="#ppt_x"/>
                                          </p:val>
                                        </p:tav>
                                      </p:tavLst>
                                    </p:anim>
                                    <p:anim calcmode="lin" valueType="num">
                                      <p:cBhvr>
                                        <p:cTn id="23" dur="1000" fill="hold"/>
                                        <p:tgtEl>
                                          <p:spTgt spid="72"/>
                                        </p:tgtEl>
                                        <p:attrNameLst>
                                          <p:attrName>ppt_y</p:attrName>
                                        </p:attrNameLst>
                                      </p:cBhvr>
                                      <p:tavLst>
                                        <p:tav tm="0">
                                          <p:val>
                                            <p:strVal val="#ppt_y+.1"/>
                                          </p:val>
                                        </p:tav>
                                        <p:tav tm="100000">
                                          <p:val>
                                            <p:strVal val="#ppt_y"/>
                                          </p:val>
                                        </p:tav>
                                      </p:tavLst>
                                    </p:anim>
                                  </p:childTnLst>
                                </p:cTn>
                              </p:par>
                            </p:childTnLst>
                          </p:cTn>
                        </p:par>
                        <p:par>
                          <p:cTn id="24" fill="hold">
                            <p:stCondLst>
                              <p:cond delay="2549"/>
                            </p:stCondLst>
                            <p:childTnLst>
                              <p:par>
                                <p:cTn id="25" presetID="31" presetClass="entr" presetSubtype="0"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p:cTn id="27" dur="500" fill="hold"/>
                                        <p:tgtEl>
                                          <p:spTgt spid="114"/>
                                        </p:tgtEl>
                                        <p:attrNameLst>
                                          <p:attrName>ppt_w</p:attrName>
                                        </p:attrNameLst>
                                      </p:cBhvr>
                                      <p:tavLst>
                                        <p:tav tm="0">
                                          <p:val>
                                            <p:fltVal val="0"/>
                                          </p:val>
                                        </p:tav>
                                        <p:tav tm="100000">
                                          <p:val>
                                            <p:strVal val="#ppt_w"/>
                                          </p:val>
                                        </p:tav>
                                      </p:tavLst>
                                    </p:anim>
                                    <p:anim calcmode="lin" valueType="num">
                                      <p:cBhvr>
                                        <p:cTn id="28" dur="500" fill="hold"/>
                                        <p:tgtEl>
                                          <p:spTgt spid="114"/>
                                        </p:tgtEl>
                                        <p:attrNameLst>
                                          <p:attrName>ppt_h</p:attrName>
                                        </p:attrNameLst>
                                      </p:cBhvr>
                                      <p:tavLst>
                                        <p:tav tm="0">
                                          <p:val>
                                            <p:fltVal val="0"/>
                                          </p:val>
                                        </p:tav>
                                        <p:tav tm="100000">
                                          <p:val>
                                            <p:strVal val="#ppt_h"/>
                                          </p:val>
                                        </p:tav>
                                      </p:tavLst>
                                    </p:anim>
                                    <p:anim calcmode="lin" valueType="num">
                                      <p:cBhvr>
                                        <p:cTn id="29" dur="500" fill="hold"/>
                                        <p:tgtEl>
                                          <p:spTgt spid="114"/>
                                        </p:tgtEl>
                                        <p:attrNameLst>
                                          <p:attrName>style.rotation</p:attrName>
                                        </p:attrNameLst>
                                      </p:cBhvr>
                                      <p:tavLst>
                                        <p:tav tm="0">
                                          <p:val>
                                            <p:fltVal val="90"/>
                                          </p:val>
                                        </p:tav>
                                        <p:tav tm="100000">
                                          <p:val>
                                            <p:fltVal val="0"/>
                                          </p:val>
                                        </p:tav>
                                      </p:tavLst>
                                    </p:anim>
                                    <p:animEffect transition="in" filter="fade">
                                      <p:cBhvr>
                                        <p:cTn id="30" dur="500"/>
                                        <p:tgtEl>
                                          <p:spTgt spid="114"/>
                                        </p:tgtEl>
                                      </p:cBhvr>
                                    </p:animEffect>
                                  </p:childTnLst>
                                </p:cTn>
                              </p:par>
                            </p:childTnLst>
                          </p:cTn>
                        </p:par>
                        <p:par>
                          <p:cTn id="31" fill="hold">
                            <p:stCondLst>
                              <p:cond delay="3049"/>
                            </p:stCondLst>
                            <p:childTnLst>
                              <p:par>
                                <p:cTn id="32" presetID="22" presetClass="entr" presetSubtype="8" fill="hold" grpId="0" nodeType="afterEffect">
                                  <p:stCondLst>
                                    <p:cond delay="0"/>
                                  </p:stCondLst>
                                  <p:childTnLst>
                                    <p:set>
                                      <p:cBhvr>
                                        <p:cTn id="33" dur="1" fill="hold">
                                          <p:stCondLst>
                                            <p:cond delay="0"/>
                                          </p:stCondLst>
                                        </p:cTn>
                                        <p:tgtEl>
                                          <p:spTgt spid="113"/>
                                        </p:tgtEl>
                                        <p:attrNameLst>
                                          <p:attrName>style.visibility</p:attrName>
                                        </p:attrNameLst>
                                      </p:cBhvr>
                                      <p:to>
                                        <p:strVal val="visible"/>
                                      </p:to>
                                    </p:set>
                                    <p:animEffect transition="in" filter="wipe(left)">
                                      <p:cBhvr>
                                        <p:cTn id="34" dur="500"/>
                                        <p:tgtEl>
                                          <p:spTgt spid="113"/>
                                        </p:tgtEl>
                                      </p:cBhvr>
                                    </p:animEffect>
                                  </p:childTnLst>
                                </p:cTn>
                              </p:par>
                            </p:childTnLst>
                          </p:cTn>
                        </p:par>
                        <p:par>
                          <p:cTn id="35" fill="hold">
                            <p:stCondLst>
                              <p:cond delay="3549"/>
                            </p:stCondLst>
                            <p:childTnLst>
                              <p:par>
                                <p:cTn id="36" presetID="31" presetClass="entr" presetSubtype="0" fill="hold" grpId="0" nodeType="afterEffect">
                                  <p:stCondLst>
                                    <p:cond delay="0"/>
                                  </p:stCondLst>
                                  <p:childTnLst>
                                    <p:set>
                                      <p:cBhvr>
                                        <p:cTn id="37" dur="1" fill="hold">
                                          <p:stCondLst>
                                            <p:cond delay="0"/>
                                          </p:stCondLst>
                                        </p:cTn>
                                        <p:tgtEl>
                                          <p:spTgt spid="116"/>
                                        </p:tgtEl>
                                        <p:attrNameLst>
                                          <p:attrName>style.visibility</p:attrName>
                                        </p:attrNameLst>
                                      </p:cBhvr>
                                      <p:to>
                                        <p:strVal val="visible"/>
                                      </p:to>
                                    </p:set>
                                    <p:anim calcmode="lin" valueType="num">
                                      <p:cBhvr>
                                        <p:cTn id="38" dur="500" fill="hold"/>
                                        <p:tgtEl>
                                          <p:spTgt spid="116"/>
                                        </p:tgtEl>
                                        <p:attrNameLst>
                                          <p:attrName>ppt_w</p:attrName>
                                        </p:attrNameLst>
                                      </p:cBhvr>
                                      <p:tavLst>
                                        <p:tav tm="0">
                                          <p:val>
                                            <p:fltVal val="0"/>
                                          </p:val>
                                        </p:tav>
                                        <p:tav tm="100000">
                                          <p:val>
                                            <p:strVal val="#ppt_w"/>
                                          </p:val>
                                        </p:tav>
                                      </p:tavLst>
                                    </p:anim>
                                    <p:anim calcmode="lin" valueType="num">
                                      <p:cBhvr>
                                        <p:cTn id="39" dur="500" fill="hold"/>
                                        <p:tgtEl>
                                          <p:spTgt spid="116"/>
                                        </p:tgtEl>
                                        <p:attrNameLst>
                                          <p:attrName>ppt_h</p:attrName>
                                        </p:attrNameLst>
                                      </p:cBhvr>
                                      <p:tavLst>
                                        <p:tav tm="0">
                                          <p:val>
                                            <p:fltVal val="0"/>
                                          </p:val>
                                        </p:tav>
                                        <p:tav tm="100000">
                                          <p:val>
                                            <p:strVal val="#ppt_h"/>
                                          </p:val>
                                        </p:tav>
                                      </p:tavLst>
                                    </p:anim>
                                    <p:anim calcmode="lin" valueType="num">
                                      <p:cBhvr>
                                        <p:cTn id="40" dur="500" fill="hold"/>
                                        <p:tgtEl>
                                          <p:spTgt spid="116"/>
                                        </p:tgtEl>
                                        <p:attrNameLst>
                                          <p:attrName>style.rotation</p:attrName>
                                        </p:attrNameLst>
                                      </p:cBhvr>
                                      <p:tavLst>
                                        <p:tav tm="0">
                                          <p:val>
                                            <p:fltVal val="90"/>
                                          </p:val>
                                        </p:tav>
                                        <p:tav tm="100000">
                                          <p:val>
                                            <p:fltVal val="0"/>
                                          </p:val>
                                        </p:tav>
                                      </p:tavLst>
                                    </p:anim>
                                    <p:animEffect transition="in" filter="fade">
                                      <p:cBhvr>
                                        <p:cTn id="41" dur="500"/>
                                        <p:tgtEl>
                                          <p:spTgt spid="116"/>
                                        </p:tgtEl>
                                      </p:cBhvr>
                                    </p:animEffect>
                                  </p:childTnLst>
                                </p:cTn>
                              </p:par>
                            </p:childTnLst>
                          </p:cTn>
                        </p:par>
                        <p:par>
                          <p:cTn id="42" fill="hold">
                            <p:stCondLst>
                              <p:cond delay="4049"/>
                            </p:stCondLst>
                            <p:childTnLst>
                              <p:par>
                                <p:cTn id="43" presetID="22" presetClass="entr" presetSubtype="8"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left)">
                                      <p:cBhvr>
                                        <p:cTn id="45" dur="500"/>
                                        <p:tgtEl>
                                          <p:spTgt spid="115"/>
                                        </p:tgtEl>
                                      </p:cBhvr>
                                    </p:animEffect>
                                  </p:childTnLst>
                                </p:cTn>
                              </p:par>
                            </p:childTnLst>
                          </p:cTn>
                        </p:par>
                        <p:par>
                          <p:cTn id="46" fill="hold">
                            <p:stCondLst>
                              <p:cond delay="4549"/>
                            </p:stCondLst>
                            <p:childTnLst>
                              <p:par>
                                <p:cTn id="47" presetID="31" presetClass="entr" presetSubtype="0"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 calcmode="lin" valueType="num">
                                      <p:cBhvr>
                                        <p:cTn id="51" dur="500" fill="hold"/>
                                        <p:tgtEl>
                                          <p:spTgt spid="118"/>
                                        </p:tgtEl>
                                        <p:attrNameLst>
                                          <p:attrName>style.rotation</p:attrName>
                                        </p:attrNameLst>
                                      </p:cBhvr>
                                      <p:tavLst>
                                        <p:tav tm="0">
                                          <p:val>
                                            <p:fltVal val="90"/>
                                          </p:val>
                                        </p:tav>
                                        <p:tav tm="100000">
                                          <p:val>
                                            <p:fltVal val="0"/>
                                          </p:val>
                                        </p:tav>
                                      </p:tavLst>
                                    </p:anim>
                                    <p:animEffect transition="in" filter="fade">
                                      <p:cBhvr>
                                        <p:cTn id="52" dur="500"/>
                                        <p:tgtEl>
                                          <p:spTgt spid="118"/>
                                        </p:tgtEl>
                                      </p:cBhvr>
                                    </p:animEffect>
                                  </p:childTnLst>
                                </p:cTn>
                              </p:par>
                            </p:childTnLst>
                          </p:cTn>
                        </p:par>
                        <p:par>
                          <p:cTn id="53" fill="hold">
                            <p:stCondLst>
                              <p:cond delay="5049"/>
                            </p:stCondLst>
                            <p:childTnLst>
                              <p:par>
                                <p:cTn id="54" presetID="22" presetClass="entr" presetSubtype="8" fill="hold" grpId="0"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left)">
                                      <p:cBhvr>
                                        <p:cTn id="56"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13" grpId="0" bldLvl="0" animBg="1" autoUpdateAnimBg="0"/>
      <p:bldP spid="114" grpId="0" autoUpdateAnimBg="0"/>
      <p:bldP spid="115" grpId="0" bldLvl="0" animBg="1" autoUpdateAnimBg="0"/>
      <p:bldP spid="116" grpId="0" autoUpdateAnimBg="0"/>
      <p:bldP spid="117" grpId="0" bldLvl="0" animBg="1" autoUpdateAnimBg="0"/>
      <p:bldP spid="11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f799c9917954e995baedae81799454d"/>
          <p:cNvPicPr>
            <a:picLocks noChangeAspect="1"/>
          </p:cNvPicPr>
          <p:nvPr/>
        </p:nvPicPr>
        <p:blipFill>
          <a:blip r:embed="rId1"/>
          <a:stretch>
            <a:fillRect/>
          </a:stretch>
        </p:blipFill>
        <p:spPr>
          <a:xfrm>
            <a:off x="0" y="5051425"/>
            <a:ext cx="12160250" cy="1807210"/>
          </a:xfrm>
          <a:prstGeom prst="rect">
            <a:avLst/>
          </a:prstGeom>
        </p:spPr>
      </p:pic>
      <p:sp>
        <p:nvSpPr>
          <p:cNvPr id="27" name="TextBox 7"/>
          <p:cNvSpPr txBox="1"/>
          <p:nvPr/>
        </p:nvSpPr>
        <p:spPr>
          <a:xfrm>
            <a:off x="2476124" y="2055130"/>
            <a:ext cx="1658461" cy="1969766"/>
          </a:xfrm>
          <a:prstGeom prst="rect">
            <a:avLst/>
          </a:prstGeom>
          <a:solidFill>
            <a:schemeClr val="accent1"/>
          </a:solidFill>
        </p:spPr>
        <p:txBody>
          <a:bodyPr wrap="none" lIns="121917" tIns="60958" rIns="121917" bIns="60958" rtlCol="0">
            <a:spAutoFit/>
          </a:bodyPr>
          <a:lstStyle>
            <a:defPPr>
              <a:defRPr lang="zh-CN"/>
            </a:defPPr>
            <a:lvl1pPr>
              <a:defRPr sz="12000">
                <a:solidFill>
                  <a:schemeClr val="accent2"/>
                </a:solidFill>
                <a:latin typeface="Impact" panose="020B0806030902050204" pitchFamily="34" charset="0"/>
              </a:defRPr>
            </a:lvl1pPr>
          </a:lstStyle>
          <a:p>
            <a:r>
              <a:rPr lang="en-US" altLang="zh-CN" dirty="0" smtClean="0">
                <a:solidFill>
                  <a:schemeClr val="bg1"/>
                </a:solidFill>
                <a:ea typeface="微软雅黑" panose="020B0503020204020204" pitchFamily="34" charset="-122"/>
              </a:rPr>
              <a:t>01</a:t>
            </a:r>
            <a:endParaRPr lang="en-US" altLang="zh-CN" dirty="0" smtClean="0">
              <a:solidFill>
                <a:schemeClr val="bg1"/>
              </a:solidFill>
              <a:ea typeface="微软雅黑" panose="020B0503020204020204" pitchFamily="34" charset="-122"/>
            </a:endParaRPr>
          </a:p>
        </p:txBody>
      </p:sp>
      <p:sp>
        <p:nvSpPr>
          <p:cNvPr id="28" name="TextBox 8"/>
          <p:cNvSpPr txBox="1"/>
          <p:nvPr/>
        </p:nvSpPr>
        <p:spPr>
          <a:xfrm>
            <a:off x="4184650" y="1595755"/>
            <a:ext cx="7164070" cy="1967230"/>
          </a:xfrm>
          <a:prstGeom prst="rect">
            <a:avLst/>
          </a:prstGeom>
          <a:noFill/>
        </p:spPr>
        <p:txBody>
          <a:bodyPr wrap="square" lIns="121917" tIns="60958" rIns="121917" bIns="60958" rtlCol="0">
            <a:spAutoFit/>
          </a:bodyPr>
          <a:lstStyle/>
          <a:p>
            <a:pPr algn="ctr"/>
            <a:r>
              <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rPr>
              <a:t>精准扶贫 攻坚克难 践行庄严承诺</a:t>
            </a:r>
            <a:endParaRPr lang="zh-CN" altLang="en-US" sz="6000" b="1" dirty="0" smtClean="0">
              <a:solidFill>
                <a:schemeClr val="accent1">
                  <a:alpha val="91000"/>
                </a:scheme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cxnSp>
        <p:nvCxnSpPr>
          <p:cNvPr id="29" name="直接连接符 28"/>
          <p:cNvCxnSpPr/>
          <p:nvPr/>
        </p:nvCxnSpPr>
        <p:spPr>
          <a:xfrm>
            <a:off x="5364905" y="3562721"/>
            <a:ext cx="4803052"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3" name="文本框 73"/>
          <p:cNvSpPr txBox="1"/>
          <p:nvPr/>
        </p:nvSpPr>
        <p:spPr>
          <a:xfrm>
            <a:off x="5254616" y="3722915"/>
            <a:ext cx="4913341" cy="683260"/>
          </a:xfrm>
          <a:prstGeom prst="rect">
            <a:avLst/>
          </a:prstGeom>
          <a:noFill/>
        </p:spPr>
        <p:txBody>
          <a:bodyPr wrap="square" lIns="121917" tIns="60958" rIns="121917" bIns="60958">
            <a:spAutoFit/>
          </a:bodyPr>
          <a:lstStyle/>
          <a:p>
            <a:pPr algn="ctr" fontAlgn="base">
              <a:lnSpc>
                <a:spcPct val="130000"/>
              </a:lnSpc>
              <a:spcBef>
                <a:spcPct val="0"/>
              </a:spcBef>
              <a:spcAft>
                <a:spcPct val="0"/>
              </a:spcAft>
              <a:defRPr/>
            </a:pPr>
            <a:r>
              <a:rPr lang="zh-CN" altLang="en-US" sz="1400" dirty="0">
                <a:solidFill>
                  <a:schemeClr val="accent2"/>
                </a:solidFill>
                <a:latin typeface="等线" panose="02010600030101010101" charset="-122"/>
                <a:ea typeface="微软雅黑" panose="020B0503020204020204" pitchFamily="34" charset="-122"/>
              </a:rPr>
              <a:t>点击此处添加文本内容，如关键词、部分简单介绍等。点击此处添加文本内容，如关键词、部分简单介绍等</a:t>
            </a:r>
            <a:r>
              <a:rPr lang="zh-CN" altLang="en-US" sz="1400" dirty="0" smtClean="0">
                <a:solidFill>
                  <a:schemeClr val="accent2"/>
                </a:solidFill>
                <a:latin typeface="等线" panose="02010600030101010101" charset="-122"/>
                <a:ea typeface="微软雅黑" panose="020B0503020204020204" pitchFamily="34" charset="-122"/>
              </a:rPr>
              <a:t>。</a:t>
            </a:r>
            <a:endParaRPr lang="en-US" altLang="zh-CN" sz="1400" dirty="0">
              <a:solidFill>
                <a:schemeClr val="accent2"/>
              </a:solidFill>
              <a:latin typeface="等线" panose="02010600030101010101" charset="-122"/>
              <a:ea typeface="微软雅黑" panose="020B0503020204020204" pitchFamily="34" charset="-122"/>
            </a:endParaRPr>
          </a:p>
        </p:txBody>
      </p:sp>
      <p:pic>
        <p:nvPicPr>
          <p:cNvPr id="14" name="图片 13"/>
          <p:cNvPicPr>
            <a:picLocks noChangeAspect="1"/>
          </p:cNvPicPr>
          <p:nvPr/>
        </p:nvPicPr>
        <p:blipFill rotWithShape="1">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rcRect l="62109" t="196" b="41367"/>
          <a:stretch>
            <a:fillRect/>
          </a:stretch>
        </p:blipFill>
        <p:spPr>
          <a:xfrm flipH="1">
            <a:off x="-2" y="1241"/>
            <a:ext cx="6610344" cy="356182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p:tgtEl>
                                          <p:spTgt spid="28"/>
                                        </p:tgtEl>
                                        <p:attrNameLst>
                                          <p:attrName>ppt_y</p:attrName>
                                        </p:attrNameLst>
                                      </p:cBhvr>
                                      <p:tavLst>
                                        <p:tav tm="0">
                                          <p:val>
                                            <p:strVal val="#ppt_y-#ppt_h*1.125000"/>
                                          </p:val>
                                        </p:tav>
                                        <p:tav tm="100000">
                                          <p:val>
                                            <p:strVal val="#ppt_y"/>
                                          </p:val>
                                        </p:tav>
                                      </p:tavLst>
                                    </p:anim>
                                    <p:animEffect transition="in" filter="wipe(down)">
                                      <p:cBhvr>
                                        <p:cTn id="16" dur="500"/>
                                        <p:tgtEl>
                                          <p:spTgt spid="28"/>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Effect transition="in" filter="fade">
                                      <p:cBhvr>
                                        <p:cTn id="20" dur="250"/>
                                        <p:tgtEl>
                                          <p:spTgt spid="33"/>
                                        </p:tgtEl>
                                      </p:cBhvr>
                                    </p:animEffect>
                                  </p:childTnLst>
                                </p:cTn>
                              </p:par>
                            </p:childTnLst>
                          </p:cTn>
                        </p:par>
                        <p:par>
                          <p:cTn id="21" fill="hold">
                            <p:stCondLst>
                              <p:cond delay="2924"/>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424"/>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226903" y="668714"/>
            <a:ext cx="2932719" cy="3205827"/>
            <a:chOff x="6928897" y="501066"/>
            <a:chExt cx="3255021" cy="3558143"/>
          </a:xfrm>
          <a:solidFill>
            <a:schemeClr val="accent3"/>
          </a:solidFill>
          <a:effectLst>
            <a:outerShdw blurRad="203200" dist="152400" dir="2700000" algn="tl" rotWithShape="0">
              <a:prstClr val="black">
                <a:alpha val="22000"/>
              </a:prstClr>
            </a:outerShdw>
          </a:effectLst>
        </p:grpSpPr>
        <p:sp>
          <p:nvSpPr>
            <p:cNvPr id="23" name="同心圆 22"/>
            <p:cNvSpPr/>
            <p:nvPr/>
          </p:nvSpPr>
          <p:spPr>
            <a:xfrm>
              <a:off x="6928897" y="1695115"/>
              <a:ext cx="2364094" cy="2364094"/>
            </a:xfrm>
            <a:prstGeom prst="donut">
              <a:avLst>
                <a:gd name="adj" fmla="val 77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nvGrpSpPr>
            <p:cNvPr id="24" name="组合 23"/>
            <p:cNvGrpSpPr/>
            <p:nvPr/>
          </p:nvGrpSpPr>
          <p:grpSpPr>
            <a:xfrm rot="11228489">
              <a:off x="9086218" y="501066"/>
              <a:ext cx="1097700" cy="1722391"/>
              <a:chOff x="1335314" y="4786756"/>
              <a:chExt cx="1122806" cy="1761783"/>
            </a:xfrm>
            <a:grpFill/>
          </p:grpSpPr>
          <p:grpSp>
            <p:nvGrpSpPr>
              <p:cNvPr id="25" name="组合 24"/>
              <p:cNvGrpSpPr/>
              <p:nvPr/>
            </p:nvGrpSpPr>
            <p:grpSpPr>
              <a:xfrm rot="21435440">
                <a:off x="1441603" y="4786756"/>
                <a:ext cx="1016517" cy="1761783"/>
                <a:chOff x="4376258" y="4808160"/>
                <a:chExt cx="1016517" cy="1761783"/>
              </a:xfrm>
              <a:grpFill/>
            </p:grpSpPr>
            <p:sp>
              <p:nvSpPr>
                <p:cNvPr id="28" name="任意多边形 27"/>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矩形 28"/>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cxnSp>
            <p:nvCxnSpPr>
              <p:cNvPr id="26" name="直接连接符 25"/>
              <p:cNvCxnSpPr/>
              <p:nvPr/>
            </p:nvCxnSpPr>
            <p:spPr>
              <a:xfrm flipH="1">
                <a:off x="1335314" y="5370285"/>
                <a:ext cx="725714" cy="783772"/>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 name="Freeform 29"/>
          <p:cNvSpPr/>
          <p:nvPr/>
        </p:nvSpPr>
        <p:spPr bwMode="auto">
          <a:xfrm>
            <a:off x="1765646" y="2335804"/>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BB2301"/>
          </a:solidFill>
          <a:ln>
            <a:noFill/>
          </a:ln>
        </p:spPr>
        <p:txBody>
          <a:bodyPr vert="horz" wrap="square" lIns="91440" tIns="45720" rIns="91440" bIns="45720" numCol="1" anchor="t" anchorCtr="0" compatLnSpc="1"/>
          <a:p>
            <a:endParaRPr lang="zh-CN" altLang="en-US">
              <a:solidFill>
                <a:srgbClr val="FFFFF5"/>
              </a:solidFill>
              <a:ea typeface="微软雅黑" panose="020B0503020204020204" pitchFamily="34" charset="-122"/>
            </a:endParaRPr>
          </a:p>
        </p:txBody>
      </p:sp>
      <p:sp>
        <p:nvSpPr>
          <p:cNvPr id="3" name="文本框 2"/>
          <p:cNvSpPr txBox="1"/>
          <p:nvPr/>
        </p:nvSpPr>
        <p:spPr>
          <a:xfrm>
            <a:off x="5589905" y="4125595"/>
            <a:ext cx="5588000" cy="1087755"/>
          </a:xfrm>
          <a:prstGeom prst="rect">
            <a:avLst/>
          </a:prstGeom>
          <a:noFill/>
        </p:spPr>
        <p:txBody>
          <a:bodyPr wrap="square" rtlCol="0">
            <a:spAutoFit/>
          </a:bodyPr>
          <a:p>
            <a:pPr>
              <a:lnSpc>
                <a:spcPct val="120000"/>
              </a:lnSpc>
            </a:pP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五年来，党中央作出新部署，各级政府立下军令状，攻坚克难、砥砺奋进，通过精准扶贫，使数千万人摆脱了贫困。</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2" name="文本框 31"/>
          <p:cNvSpPr txBox="1"/>
          <p:nvPr/>
        </p:nvSpPr>
        <p:spPr>
          <a:xfrm>
            <a:off x="5720080" y="1517015"/>
            <a:ext cx="3842385" cy="681990"/>
          </a:xfrm>
          <a:prstGeom prst="rect">
            <a:avLst/>
          </a:prstGeom>
          <a:solidFill>
            <a:srgbClr val="BB2301"/>
          </a:solidFill>
        </p:spPr>
        <p:txBody>
          <a:bodyPr wrap="none" rtlCol="0">
            <a:spAutoFit/>
          </a:bodyPr>
          <a:p>
            <a:pPr>
              <a:lnSpc>
                <a:spcPct val="120000"/>
              </a:lnSpc>
            </a:pPr>
            <a:r>
              <a:rPr lang="zh-CN" altLang="en-US" sz="3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习近平总书记指出</a:t>
            </a:r>
            <a:r>
              <a:rPr lang="zh-CN" altLang="en-US" sz="3200" b="1">
                <a:solidFill>
                  <a:schemeClr val="bg1"/>
                </a:solidFill>
                <a:ea typeface="微软雅黑" panose="020B0503020204020204" pitchFamily="34" charset="-122"/>
                <a:cs typeface="微软雅黑" panose="020B0503020204020204" pitchFamily="34" charset="-122"/>
                <a:sym typeface="+mn-lt"/>
              </a:rPr>
              <a:t>：</a:t>
            </a:r>
            <a:endParaRPr lang="zh-CN" altLang="en-US" sz="3200" b="1">
              <a:solidFill>
                <a:schemeClr val="bg1"/>
              </a:solidFill>
              <a:ea typeface="微软雅黑" panose="020B0503020204020204" pitchFamily="34" charset="-122"/>
              <a:cs typeface="微软雅黑" panose="020B0503020204020204" pitchFamily="34" charset="-122"/>
              <a:sym typeface="+mn-lt"/>
            </a:endParaRPr>
          </a:p>
        </p:txBody>
      </p:sp>
      <p:sp>
        <p:nvSpPr>
          <p:cNvPr id="33" name="文本框 32"/>
          <p:cNvSpPr txBox="1"/>
          <p:nvPr/>
        </p:nvSpPr>
        <p:spPr>
          <a:xfrm>
            <a:off x="5767705" y="2562860"/>
            <a:ext cx="5232400" cy="1087755"/>
          </a:xfrm>
          <a:prstGeom prst="rect">
            <a:avLst/>
          </a:prstGeom>
          <a:noFill/>
        </p:spPr>
        <p:txBody>
          <a:bodyPr wrap="square" rtlCol="0">
            <a:spAutoFit/>
          </a:bodyPr>
          <a:p>
            <a:pPr>
              <a:lnSpc>
                <a:spcPct val="120000"/>
              </a:lnSpc>
            </a:pPr>
            <a:r>
              <a:rPr lang="zh-CN" altLang="en-US" sz="1800" b="1">
                <a:solidFill>
                  <a:srgbClr val="C00000"/>
                </a:solidFill>
                <a:ea typeface="微软雅黑" panose="020B0503020204020204" pitchFamily="34" charset="-122"/>
                <a:cs typeface="微软雅黑" panose="020B0503020204020204" pitchFamily="34" charset="-122"/>
                <a:sym typeface="+mn-lt"/>
              </a:rPr>
              <a:t>　　</a:t>
            </a:r>
            <a:r>
              <a:rPr lang="zh-CN" altLang="en-US" sz="1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我们要立下愚公移山志，咬定目标、实干苦干，坚决打赢脱贫攻坚战，确保到</a:t>
            </a:r>
            <a:r>
              <a:rPr lang="en-US" altLang="zh-CN" sz="1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2020</a:t>
            </a:r>
            <a:r>
              <a:rPr lang="zh-CN" altLang="en-US" sz="1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年所有贫困地区和贫困人口一道迈入全面小康社会。</a:t>
            </a:r>
            <a:endParaRPr lang="zh-CN" altLang="en-US" sz="1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4" name="文本框 33"/>
          <p:cNvSpPr txBox="1"/>
          <p:nvPr/>
        </p:nvSpPr>
        <p:spPr>
          <a:xfrm>
            <a:off x="1563370" y="4137025"/>
            <a:ext cx="2540000" cy="1076325"/>
          </a:xfrm>
          <a:prstGeom prst="rect">
            <a:avLst/>
          </a:prstGeom>
          <a:noFill/>
        </p:spPr>
        <p:txBody>
          <a:bodyPr wrap="square" rtlCol="0" anchor="t">
            <a:spAutoFit/>
          </a:bodyPr>
          <a:p>
            <a:pPr algn="l"/>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脱贫攻坚</a:t>
            </a: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l"/>
            <a:r>
              <a:rPr lang="zh-CN" altLang="en-US" sz="20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是全面建成小康社会最艰巨的任务</a:t>
            </a:r>
            <a:endParaRPr lang="zh-CN" altLang="en-US" sz="20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23" presetClass="entr" presetSubtype="3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strVal val="(6*min(max(#ppt_w*#ppt_h,.3),1)-7.4)/-.7*#ppt_w"/>
                                          </p:val>
                                        </p:tav>
                                        <p:tav tm="100000">
                                          <p:val>
                                            <p:strVal val="#ppt_w"/>
                                          </p:val>
                                        </p:tav>
                                      </p:tavLst>
                                    </p:anim>
                                    <p:anim calcmode="lin" valueType="num">
                                      <p:cBhvr>
                                        <p:cTn id="20" dur="500" fill="hold"/>
                                        <p:tgtEl>
                                          <p:spTgt spid="22"/>
                                        </p:tgtEl>
                                        <p:attrNameLst>
                                          <p:attrName>ppt_h</p:attrName>
                                        </p:attrNameLst>
                                      </p:cBhvr>
                                      <p:tavLst>
                                        <p:tav tm="0">
                                          <p:val>
                                            <p:strVal val="(6*min(max(#ppt_w*#ppt_h,.3),1)-7.4)/-.7*#ppt_h"/>
                                          </p:val>
                                        </p:tav>
                                        <p:tav tm="100000">
                                          <p:val>
                                            <p:strVal val="#ppt_h"/>
                                          </p:val>
                                        </p:tav>
                                      </p:tavLst>
                                    </p:anim>
                                    <p:anim calcmode="lin" valueType="num">
                                      <p:cBhvr>
                                        <p:cTn id="21" dur="500" fill="hold"/>
                                        <p:tgtEl>
                                          <p:spTgt spid="22"/>
                                        </p:tgtEl>
                                        <p:attrNameLst>
                                          <p:attrName>ppt_x</p:attrName>
                                        </p:attrNameLst>
                                      </p:cBhvr>
                                      <p:tavLst>
                                        <p:tav tm="0">
                                          <p:val>
                                            <p:fltVal val="0.5"/>
                                          </p:val>
                                        </p:tav>
                                        <p:tav tm="100000">
                                          <p:val>
                                            <p:strVal val="#ppt_x"/>
                                          </p:val>
                                        </p:tav>
                                      </p:tavLst>
                                    </p:anim>
                                    <p:anim calcmode="lin" valueType="num">
                                      <p:cBhvr>
                                        <p:cTn id="22"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450"/>
                            </p:stCondLst>
                            <p:childTnLst>
                              <p:par>
                                <p:cTn id="24" presetID="42"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75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up)">
                                      <p:cBhvr>
                                        <p:cTn id="4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bldLvl="0" animBg="1"/>
      <p:bldP spid="3" grpId="0"/>
      <p:bldP spid="32" grpId="0" bldLvl="0" animBg="1"/>
      <p:bldP spid="34"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1226903" y="668714"/>
            <a:ext cx="2932719" cy="3205827"/>
            <a:chOff x="6928897" y="501066"/>
            <a:chExt cx="3255021" cy="3558143"/>
          </a:xfrm>
          <a:solidFill>
            <a:schemeClr val="accent3"/>
          </a:solidFill>
          <a:effectLst>
            <a:outerShdw blurRad="203200" dist="152400" dir="2700000" algn="tl" rotWithShape="0">
              <a:prstClr val="black">
                <a:alpha val="22000"/>
              </a:prstClr>
            </a:outerShdw>
          </a:effectLst>
        </p:grpSpPr>
        <p:sp>
          <p:nvSpPr>
            <p:cNvPr id="23" name="同心圆 22"/>
            <p:cNvSpPr/>
            <p:nvPr/>
          </p:nvSpPr>
          <p:spPr>
            <a:xfrm>
              <a:off x="6928897" y="1695115"/>
              <a:ext cx="2364094" cy="2364094"/>
            </a:xfrm>
            <a:prstGeom prst="donut">
              <a:avLst>
                <a:gd name="adj" fmla="val 77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panose="020B0503020204020204" pitchFamily="34" charset="-122"/>
              </a:endParaRPr>
            </a:p>
          </p:txBody>
        </p:sp>
        <p:grpSp>
          <p:nvGrpSpPr>
            <p:cNvPr id="24" name="组合 23"/>
            <p:cNvGrpSpPr/>
            <p:nvPr/>
          </p:nvGrpSpPr>
          <p:grpSpPr>
            <a:xfrm rot="11228489">
              <a:off x="9086218" y="501066"/>
              <a:ext cx="1097700" cy="1722391"/>
              <a:chOff x="1335314" y="4786756"/>
              <a:chExt cx="1122806" cy="1761783"/>
            </a:xfrm>
            <a:grpFill/>
          </p:grpSpPr>
          <p:grpSp>
            <p:nvGrpSpPr>
              <p:cNvPr id="25" name="组合 24"/>
              <p:cNvGrpSpPr/>
              <p:nvPr/>
            </p:nvGrpSpPr>
            <p:grpSpPr>
              <a:xfrm rot="21435440">
                <a:off x="1441603" y="4786756"/>
                <a:ext cx="1016517" cy="1761783"/>
                <a:chOff x="4376258" y="4808160"/>
                <a:chExt cx="1016517" cy="1761783"/>
              </a:xfrm>
              <a:grpFill/>
            </p:grpSpPr>
            <p:sp>
              <p:nvSpPr>
                <p:cNvPr id="28" name="任意多边形 27"/>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矩形 28"/>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cxnSp>
            <p:nvCxnSpPr>
              <p:cNvPr id="26" name="直接连接符 25"/>
              <p:cNvCxnSpPr/>
              <p:nvPr/>
            </p:nvCxnSpPr>
            <p:spPr>
              <a:xfrm flipH="1">
                <a:off x="1335314" y="5370285"/>
                <a:ext cx="725714" cy="783772"/>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 name="Freeform 29"/>
          <p:cNvSpPr/>
          <p:nvPr/>
        </p:nvSpPr>
        <p:spPr bwMode="auto">
          <a:xfrm>
            <a:off x="1765646" y="2335804"/>
            <a:ext cx="1050868" cy="93905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BB2301"/>
          </a:solidFill>
          <a:ln>
            <a:noFill/>
          </a:ln>
        </p:spPr>
        <p:txBody>
          <a:bodyPr vert="horz" wrap="square" lIns="91440" tIns="45720" rIns="91440" bIns="45720" numCol="1" anchor="t" anchorCtr="0" compatLnSpc="1"/>
          <a:p>
            <a:endParaRPr lang="zh-CN" altLang="en-US">
              <a:solidFill>
                <a:srgbClr val="FFFFF5"/>
              </a:solidFill>
              <a:ea typeface="微软雅黑" panose="020B0503020204020204" pitchFamily="34" charset="-122"/>
            </a:endParaRPr>
          </a:p>
        </p:txBody>
      </p:sp>
      <p:sp>
        <p:nvSpPr>
          <p:cNvPr id="3" name="文本框 2"/>
          <p:cNvSpPr txBox="1"/>
          <p:nvPr/>
        </p:nvSpPr>
        <p:spPr>
          <a:xfrm>
            <a:off x="5589905" y="4125595"/>
            <a:ext cx="5588000" cy="1087755"/>
          </a:xfrm>
          <a:prstGeom prst="rect">
            <a:avLst/>
          </a:prstGeom>
          <a:noFill/>
        </p:spPr>
        <p:txBody>
          <a:bodyPr wrap="square" rtlCol="0">
            <a:spAutoFit/>
          </a:bodyPr>
          <a:p>
            <a:pPr>
              <a:lnSpc>
                <a:spcPct val="120000"/>
              </a:lnSpc>
            </a:pPr>
            <a:r>
              <a:rPr lang="en-US" altLang="zh-CN" sz="1800">
                <a:latin typeface="微软雅黑" panose="020B0503020204020204" pitchFamily="34" charset="-122"/>
                <a:ea typeface="微软雅黑" panose="020B0503020204020204" pitchFamily="34" charset="-122"/>
                <a:sym typeface="+mn-ea"/>
              </a:rPr>
              <a:t>       2013</a:t>
            </a:r>
            <a:r>
              <a:rPr lang="zh-CN" altLang="en-US" sz="1800">
                <a:latin typeface="微软雅黑" panose="020B0503020204020204" pitchFamily="34" charset="-122"/>
                <a:ea typeface="微软雅黑" panose="020B0503020204020204" pitchFamily="34" charset="-122"/>
                <a:sym typeface="+mn-ea"/>
              </a:rPr>
              <a:t>年，习近平总书记在湖南省十八洞村考察时，提出了“</a:t>
            </a:r>
            <a:r>
              <a:rPr lang="zh-CN" altLang="en-US" sz="1800" b="1">
                <a:solidFill>
                  <a:srgbClr val="FF6600"/>
                </a:solidFill>
                <a:latin typeface="微软雅黑" panose="020B0503020204020204" pitchFamily="34" charset="-122"/>
                <a:ea typeface="微软雅黑" panose="020B0503020204020204" pitchFamily="34" charset="-122"/>
                <a:sym typeface="+mn-ea"/>
              </a:rPr>
              <a:t>精准扶贫</a:t>
            </a:r>
            <a:r>
              <a:rPr lang="zh-CN" altLang="en-US" sz="1800">
                <a:latin typeface="微软雅黑" panose="020B0503020204020204" pitchFamily="34" charset="-122"/>
                <a:ea typeface="微软雅黑" panose="020B0503020204020204" pitchFamily="34" charset="-122"/>
                <a:sym typeface="+mn-ea"/>
              </a:rPr>
              <a:t>”理念，成为新时期中国扶贫工作的重要指导思想。</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2" name="文本框 31"/>
          <p:cNvSpPr txBox="1"/>
          <p:nvPr/>
        </p:nvSpPr>
        <p:spPr>
          <a:xfrm>
            <a:off x="5720080" y="1517015"/>
            <a:ext cx="3842385" cy="681990"/>
          </a:xfrm>
          <a:prstGeom prst="rect">
            <a:avLst/>
          </a:prstGeom>
          <a:solidFill>
            <a:srgbClr val="BB2301"/>
          </a:solidFill>
        </p:spPr>
        <p:txBody>
          <a:bodyPr wrap="none" rtlCol="0">
            <a:spAutoFit/>
          </a:bodyPr>
          <a:p>
            <a:pPr>
              <a:lnSpc>
                <a:spcPct val="120000"/>
              </a:lnSpc>
            </a:pPr>
            <a:r>
              <a:rPr lang="zh-CN" altLang="en-US" sz="3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习近平总书记指出</a:t>
            </a:r>
            <a:r>
              <a:rPr lang="zh-CN" altLang="en-US" sz="3200" b="1">
                <a:solidFill>
                  <a:schemeClr val="bg1"/>
                </a:solidFill>
                <a:ea typeface="微软雅黑" panose="020B0503020204020204" pitchFamily="34" charset="-122"/>
                <a:cs typeface="微软雅黑" panose="020B0503020204020204" pitchFamily="34" charset="-122"/>
                <a:sym typeface="+mn-lt"/>
              </a:rPr>
              <a:t>：</a:t>
            </a:r>
            <a:endParaRPr lang="zh-CN" altLang="en-US" sz="3200" b="1">
              <a:solidFill>
                <a:schemeClr val="bg1"/>
              </a:solidFill>
              <a:ea typeface="微软雅黑" panose="020B0503020204020204" pitchFamily="34" charset="-122"/>
              <a:cs typeface="微软雅黑" panose="020B0503020204020204" pitchFamily="34" charset="-122"/>
              <a:sym typeface="+mn-lt"/>
            </a:endParaRPr>
          </a:p>
        </p:txBody>
      </p:sp>
      <p:sp>
        <p:nvSpPr>
          <p:cNvPr id="33" name="文本框 32"/>
          <p:cNvSpPr txBox="1"/>
          <p:nvPr/>
        </p:nvSpPr>
        <p:spPr>
          <a:xfrm>
            <a:off x="5767705" y="2562860"/>
            <a:ext cx="5232400" cy="1087755"/>
          </a:xfrm>
          <a:prstGeom prst="rect">
            <a:avLst/>
          </a:prstGeom>
          <a:noFill/>
        </p:spPr>
        <p:txBody>
          <a:bodyPr wrap="square" rtlCol="0">
            <a:spAutoFit/>
          </a:bodyPr>
          <a:p>
            <a:pPr>
              <a:lnSpc>
                <a:spcPct val="120000"/>
              </a:lnSpc>
            </a:pPr>
            <a:r>
              <a:rPr lang="en-US" altLang="zh-CN" sz="1800" b="1">
                <a:solidFill>
                  <a:schemeClr val="tx1">
                    <a:lumMod val="75000"/>
                    <a:lumOff val="25000"/>
                  </a:schemeClr>
                </a:solidFill>
                <a:ea typeface="微软雅黑" panose="020B0503020204020204" pitchFamily="34" charset="-122"/>
                <a:cs typeface="微软雅黑" panose="020B0503020204020204" pitchFamily="34" charset="-122"/>
                <a:sym typeface="+mn-lt"/>
              </a:rPr>
              <a:t>        </a:t>
            </a:r>
            <a:r>
              <a:rPr lang="zh-CN" altLang="en-US" sz="1800" b="1">
                <a:solidFill>
                  <a:schemeClr val="tx1">
                    <a:lumMod val="75000"/>
                    <a:lumOff val="25000"/>
                  </a:schemeClr>
                </a:solidFill>
                <a:ea typeface="微软雅黑" panose="020B0503020204020204" pitchFamily="34" charset="-122"/>
                <a:cs typeface="微软雅黑" panose="020B0503020204020204" pitchFamily="34" charset="-122"/>
                <a:sym typeface="+mn-lt"/>
              </a:rPr>
              <a:t>我们在抓扶贫的时候，切忌喊大口号，也不要定那些好高骛远的目标，扶贫攻坚就是要实事求是，因地制宜，分类指导，精准扶贫。</a:t>
            </a:r>
            <a:endParaRPr lang="zh-CN" altLang="en-US" sz="18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4" name="文本框 33"/>
          <p:cNvSpPr txBox="1"/>
          <p:nvPr/>
        </p:nvSpPr>
        <p:spPr>
          <a:xfrm>
            <a:off x="1563370" y="4137025"/>
            <a:ext cx="2540000" cy="1076325"/>
          </a:xfrm>
          <a:prstGeom prst="rect">
            <a:avLst/>
          </a:prstGeom>
          <a:noFill/>
        </p:spPr>
        <p:txBody>
          <a:bodyPr wrap="square" rtlCol="0" anchor="t">
            <a:spAutoFit/>
          </a:bodyPr>
          <a:p>
            <a:pPr algn="l"/>
            <a:r>
              <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精准扶贫</a:t>
            </a: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l"/>
            <a:r>
              <a:rPr lang="zh-CN" altLang="en-US" sz="20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rPr>
              <a:t>新时期中国扶贫工作的重要指导思想</a:t>
            </a:r>
            <a:endParaRPr lang="zh-CN" altLang="en-US" sz="200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23" presetClass="entr" presetSubtype="3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strVal val="(6*min(max(#ppt_w*#ppt_h,.3),1)-7.4)/-.7*#ppt_w"/>
                                          </p:val>
                                        </p:tav>
                                        <p:tav tm="100000">
                                          <p:val>
                                            <p:strVal val="#ppt_w"/>
                                          </p:val>
                                        </p:tav>
                                      </p:tavLst>
                                    </p:anim>
                                    <p:anim calcmode="lin" valueType="num">
                                      <p:cBhvr>
                                        <p:cTn id="20" dur="500" fill="hold"/>
                                        <p:tgtEl>
                                          <p:spTgt spid="22"/>
                                        </p:tgtEl>
                                        <p:attrNameLst>
                                          <p:attrName>ppt_h</p:attrName>
                                        </p:attrNameLst>
                                      </p:cBhvr>
                                      <p:tavLst>
                                        <p:tav tm="0">
                                          <p:val>
                                            <p:strVal val="(6*min(max(#ppt_w*#ppt_h,.3),1)-7.4)/-.7*#ppt_h"/>
                                          </p:val>
                                        </p:tav>
                                        <p:tav tm="100000">
                                          <p:val>
                                            <p:strVal val="#ppt_h"/>
                                          </p:val>
                                        </p:tav>
                                      </p:tavLst>
                                    </p:anim>
                                    <p:anim calcmode="lin" valueType="num">
                                      <p:cBhvr>
                                        <p:cTn id="21" dur="500" fill="hold"/>
                                        <p:tgtEl>
                                          <p:spTgt spid="22"/>
                                        </p:tgtEl>
                                        <p:attrNameLst>
                                          <p:attrName>ppt_x</p:attrName>
                                        </p:attrNameLst>
                                      </p:cBhvr>
                                      <p:tavLst>
                                        <p:tav tm="0">
                                          <p:val>
                                            <p:fltVal val="0.5"/>
                                          </p:val>
                                        </p:tav>
                                        <p:tav tm="100000">
                                          <p:val>
                                            <p:strVal val="#ppt_x"/>
                                          </p:val>
                                        </p:tav>
                                      </p:tavLst>
                                    </p:anim>
                                    <p:anim calcmode="lin" valueType="num">
                                      <p:cBhvr>
                                        <p:cTn id="22"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450"/>
                            </p:stCondLst>
                            <p:childTnLst>
                              <p:par>
                                <p:cTn id="24" presetID="42"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75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up)">
                                      <p:cBhvr>
                                        <p:cTn id="4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bldLvl="0" animBg="1"/>
      <p:bldP spid="3" grpId="0"/>
      <p:bldP spid="32" grpId="0" bldLvl="0" animBg="1"/>
      <p:bldP spid="34"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graphicFrame>
        <p:nvGraphicFramePr>
          <p:cNvPr id="2" name="图表 1"/>
          <p:cNvGraphicFramePr/>
          <p:nvPr/>
        </p:nvGraphicFramePr>
        <p:xfrm>
          <a:off x="190500" y="2070735"/>
          <a:ext cx="5873750" cy="3227070"/>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7067369" y="2501267"/>
            <a:ext cx="4724400" cy="2584450"/>
          </a:xfrm>
          <a:prstGeom prst="rect">
            <a:avLst/>
          </a:prstGeom>
          <a:noFill/>
        </p:spPr>
        <p:txBody>
          <a:bodyPr wrap="square" rtlCol="0">
            <a:spAutoFit/>
          </a:bodyPr>
          <a:p>
            <a:pPr>
              <a:lnSpc>
                <a:spcPct val="150000"/>
              </a:lnSpc>
            </a:pP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2014</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年，中央对贫困户进行了摸底调查，建档立卡。摸底显示，全国因病致贫的有</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42%</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；因灾致贫的有</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；因学致贫的有</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10%</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；因劳动能力弱致贫的有</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8%</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；其他原因致贫的有</a:t>
            </a:r>
            <a:r>
              <a:rPr lang="en-US" altLang="zh-CN"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a:t>
            </a:r>
            <a:r>
              <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。而这些贫困农民绝大多数都没有增收的产业。</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9" name="文本框 18"/>
          <p:cNvSpPr txBox="1"/>
          <p:nvPr/>
        </p:nvSpPr>
        <p:spPr>
          <a:xfrm>
            <a:off x="3736340" y="1130935"/>
            <a:ext cx="5482590" cy="755650"/>
          </a:xfrm>
          <a:prstGeom prst="rect">
            <a:avLst/>
          </a:prstGeom>
          <a:solidFill>
            <a:srgbClr val="C00000"/>
          </a:solidFill>
        </p:spPr>
        <p:txBody>
          <a:bodyPr wrap="none" rtlCol="0">
            <a:spAutoFit/>
          </a:bodyPr>
          <a:p>
            <a:pPr algn="ctr">
              <a:lnSpc>
                <a:spcPct val="120000"/>
              </a:lnSpc>
            </a:pPr>
            <a:r>
              <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精准扶贫</a:t>
            </a:r>
            <a:r>
              <a:rPr lang="en-US" altLang="zh-CN"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首先要找到贫根</a:t>
            </a:r>
            <a:endParaRPr lang="zh-CN" altLang="en-US" sz="36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3" presetClass="entr" presetSubtype="3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750" fill="hold"/>
                                        <p:tgtEl>
                                          <p:spTgt spid="19"/>
                                        </p:tgtEl>
                                        <p:attrNameLst>
                                          <p:attrName>ppt_w</p:attrName>
                                        </p:attrNameLst>
                                      </p:cBhvr>
                                      <p:tavLst>
                                        <p:tav tm="0">
                                          <p:val>
                                            <p:strVal val="(6*min(max(#ppt_w*#ppt_h,.3),1)-7.4)/-.7*#ppt_w"/>
                                          </p:val>
                                        </p:tav>
                                        <p:tav tm="100000">
                                          <p:val>
                                            <p:strVal val="#ppt_w"/>
                                          </p:val>
                                        </p:tav>
                                      </p:tavLst>
                                    </p:anim>
                                    <p:anim calcmode="lin" valueType="num">
                                      <p:cBhvr>
                                        <p:cTn id="31" dur="750" fill="hold"/>
                                        <p:tgtEl>
                                          <p:spTgt spid="19"/>
                                        </p:tgtEl>
                                        <p:attrNameLst>
                                          <p:attrName>ppt_h</p:attrName>
                                        </p:attrNameLst>
                                      </p:cBhvr>
                                      <p:tavLst>
                                        <p:tav tm="0">
                                          <p:val>
                                            <p:strVal val="(6*min(max(#ppt_w*#ppt_h,.3),1)-7.4)/-.7*#ppt_h"/>
                                          </p:val>
                                        </p:tav>
                                        <p:tav tm="100000">
                                          <p:val>
                                            <p:strVal val="#ppt_h"/>
                                          </p:val>
                                        </p:tav>
                                      </p:tavLst>
                                    </p:anim>
                                    <p:anim calcmode="lin" valueType="num">
                                      <p:cBhvr>
                                        <p:cTn id="32" dur="750" fill="hold"/>
                                        <p:tgtEl>
                                          <p:spTgt spid="19"/>
                                        </p:tgtEl>
                                        <p:attrNameLst>
                                          <p:attrName>ppt_x</p:attrName>
                                        </p:attrNameLst>
                                      </p:cBhvr>
                                      <p:tavLst>
                                        <p:tav tm="0">
                                          <p:val>
                                            <p:fltVal val="0.5"/>
                                          </p:val>
                                        </p:tav>
                                        <p:tav tm="100000">
                                          <p:val>
                                            <p:strVal val="#ppt_x"/>
                                          </p:val>
                                        </p:tav>
                                      </p:tavLst>
                                    </p:anim>
                                    <p:anim calcmode="lin" valueType="num">
                                      <p:cBhvr>
                                        <p:cTn id="33" dur="75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Graphic spid="2" grpId="0">
        <p:bldAsOne/>
      </p:bldGraphic>
      <p:bldP spid="3" grpId="0"/>
      <p:bldP spid="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499691" y="1745615"/>
            <a:ext cx="5576570" cy="755650"/>
          </a:xfrm>
          <a:prstGeom prst="rect">
            <a:avLst/>
          </a:prstGeom>
          <a:solidFill>
            <a:srgbClr val="C00000"/>
          </a:solidFill>
        </p:spPr>
        <p:txBody>
          <a:bodyPr wrap="none" rtlCol="0">
            <a:spAutoFit/>
          </a:bodyPr>
          <a:p>
            <a:pPr>
              <a:lnSpc>
                <a:spcPct val="120000"/>
              </a:lnSpc>
            </a:pPr>
            <a:r>
              <a:rPr lang="zh-CN" altLang="en-US" sz="3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精准扶贫 </a:t>
            </a:r>
            <a:r>
              <a:rPr lang="zh-CN" altLang="en-US" sz="3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就是要实现精准脱贫</a:t>
            </a:r>
            <a:endParaRPr lang="zh-CN" altLang="en-US" sz="3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文本框 2"/>
          <p:cNvSpPr txBox="1"/>
          <p:nvPr/>
        </p:nvSpPr>
        <p:spPr>
          <a:xfrm>
            <a:off x="499692" y="2736217"/>
            <a:ext cx="5887774" cy="2837815"/>
          </a:xfrm>
          <a:prstGeom prst="rect">
            <a:avLst/>
          </a:prstGeom>
          <a:noFill/>
        </p:spPr>
        <p:txBody>
          <a:bodyPr wrap="square" rtlCol="0">
            <a:spAutoFit/>
          </a:bodyPr>
          <a:p>
            <a:pPr marL="285750" indent="-285750">
              <a:lnSpc>
                <a:spcPct val="150000"/>
              </a:lnSpc>
              <a:buClr>
                <a:srgbClr val="C00000"/>
              </a:buClr>
              <a:buSzPct val="125000"/>
              <a:buFont typeface="Wingdings" panose="05000000000000000000" pitchFamily="2" charset="2"/>
              <a:buChar char="v"/>
            </a:pPr>
            <a:r>
              <a:rPr lang="en-US" altLang="zh-CN"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2015</a:t>
            </a:r>
            <a:r>
              <a:rPr lang="zh-CN" altLang="en-US"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年，在中央扶贫开发工作会议上，习近平总书记强调，要立下愚公移山志，咬定目标，苦干实干，坚决打赢脱贫攻坚战。中西部</a:t>
            </a:r>
            <a:r>
              <a:rPr lang="en-US" altLang="zh-CN"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22</a:t>
            </a:r>
            <a:r>
              <a:rPr lang="zh-CN" altLang="en-US"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个省区市的党政主要负责同志向中央签署了脱贫攻坚责任书。</a:t>
            </a:r>
            <a:endParaRPr lang="en-US"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50000"/>
              </a:lnSpc>
              <a:buClr>
                <a:srgbClr val="C00000"/>
              </a:buClr>
              <a:buSzPct val="125000"/>
              <a:buFont typeface="Wingdings" panose="05000000000000000000" pitchFamily="2" charset="2"/>
              <a:buChar char="v"/>
            </a:pPr>
            <a:endParaRPr lang="en-US" altLang="zh-CN"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50000"/>
              </a:lnSpc>
              <a:buClr>
                <a:srgbClr val="C00000"/>
              </a:buClr>
              <a:buSzPct val="125000"/>
              <a:buFont typeface="Wingdings" panose="05000000000000000000" pitchFamily="2" charset="2"/>
              <a:buChar char="v"/>
            </a:pPr>
            <a:r>
              <a:rPr lang="zh-CN" altLang="en-US"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在以习近平同志为核心的党中央坚强领导下，全党全社会广泛动员、合力攻坚的局面迅速形成。</a:t>
            </a:r>
            <a:endParaRPr lang="en-US" sz="17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7437062" y="1212215"/>
            <a:ext cx="2685352" cy="3939540"/>
          </a:xfrm>
          <a:prstGeom prst="rect">
            <a:avLst/>
          </a:prstGeom>
          <a:noFill/>
        </p:spPr>
        <p:txBody>
          <a:bodyPr wrap="none" rtlCol="0">
            <a:spAutoFit/>
          </a:bodyPr>
          <a:p>
            <a:pPr algn="ctr"/>
            <a:r>
              <a:rPr lang="en-US" sz="25000" spc="-300">
                <a:solidFill>
                  <a:schemeClr val="accent1"/>
                </a:solidFill>
                <a:latin typeface="Agency FB" panose="020B0503020202020204" pitchFamily="34" charset="0"/>
                <a:ea typeface="微软雅黑" panose="020B0503020204020204" pitchFamily="34" charset="-122"/>
                <a:cs typeface="微软雅黑" panose="020B0503020204020204" pitchFamily="34" charset="-122"/>
                <a:sym typeface="+mn-lt"/>
              </a:rPr>
              <a:t>22</a:t>
            </a:r>
            <a:endParaRPr lang="en-US" sz="25000" spc="-300">
              <a:solidFill>
                <a:schemeClr val="accent1"/>
              </a:solidFill>
              <a:latin typeface="Agency FB" panose="020B0503020202020204" pitchFamily="34" charset="0"/>
              <a:ea typeface="微软雅黑" panose="020B0503020204020204" pitchFamily="34" charset="-122"/>
              <a:cs typeface="微软雅黑" panose="020B0503020204020204" pitchFamily="34" charset="-122"/>
              <a:sym typeface="+mn-lt"/>
            </a:endParaRPr>
          </a:p>
        </p:txBody>
      </p:sp>
      <p:sp>
        <p:nvSpPr>
          <p:cNvPr id="6" name="文本框 5"/>
          <p:cNvSpPr txBox="1"/>
          <p:nvPr/>
        </p:nvSpPr>
        <p:spPr>
          <a:xfrm>
            <a:off x="10006965" y="3676015"/>
            <a:ext cx="754380" cy="922020"/>
          </a:xfrm>
          <a:prstGeom prst="rect">
            <a:avLst/>
          </a:prstGeom>
          <a:noFill/>
        </p:spPr>
        <p:txBody>
          <a:bodyPr wrap="none" rtlCol="0">
            <a:spAutoFit/>
          </a:bodyPr>
          <a:p>
            <a:pPr>
              <a:lnSpc>
                <a:spcPct val="120000"/>
              </a:lnSpc>
            </a:pPr>
            <a:r>
              <a:rPr lang="zh-CN" altLang="en-US" sz="45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个</a:t>
            </a:r>
            <a:endParaRPr lang="en-US" sz="45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7" name="文本框 6"/>
          <p:cNvSpPr txBox="1"/>
          <p:nvPr/>
        </p:nvSpPr>
        <p:spPr>
          <a:xfrm>
            <a:off x="7339965" y="4565015"/>
            <a:ext cx="3365500" cy="1198880"/>
          </a:xfrm>
          <a:prstGeom prst="rect">
            <a:avLst/>
          </a:prstGeom>
          <a:noFill/>
        </p:spPr>
        <p:txBody>
          <a:bodyPr wrap="square" rtlCol="0">
            <a:spAutoFit/>
          </a:bodyPr>
          <a:p>
            <a:pPr algn="ctr">
              <a:lnSpc>
                <a:spcPct val="120000"/>
              </a:lnSpc>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省区市的党政主要负责同志向中央签署了脱贫攻坚责任书</a:t>
            </a:r>
            <a:endParaRPr lang="zh-CN" altLang="en-US" sz="2000" b="1">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3" name="矩形 12"/>
          <p:cNvSpPr/>
          <p:nvPr/>
        </p:nvSpPr>
        <p:spPr>
          <a:xfrm>
            <a:off x="6870065" y="1224915"/>
            <a:ext cx="4203700" cy="46228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par>
                          <p:cTn id="16" fill="hold">
                            <p:stCondLst>
                              <p:cond delay="1950"/>
                            </p:stCondLst>
                            <p:childTnLst>
                              <p:par>
                                <p:cTn id="17" presetID="23" presetClass="entr" presetSubtype="3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750" fill="hold"/>
                                        <p:tgtEl>
                                          <p:spTgt spid="2"/>
                                        </p:tgtEl>
                                        <p:attrNameLst>
                                          <p:attrName>ppt_w</p:attrName>
                                        </p:attrNameLst>
                                      </p:cBhvr>
                                      <p:tavLst>
                                        <p:tav tm="0">
                                          <p:val>
                                            <p:strVal val="(6*min(max(#ppt_w*#ppt_h,.3),1)-7.4)/-.7*#ppt_w"/>
                                          </p:val>
                                        </p:tav>
                                        <p:tav tm="100000">
                                          <p:val>
                                            <p:strVal val="#ppt_w"/>
                                          </p:val>
                                        </p:tav>
                                      </p:tavLst>
                                    </p:anim>
                                    <p:anim calcmode="lin" valueType="num">
                                      <p:cBhvr>
                                        <p:cTn id="20" dur="750" fill="hold"/>
                                        <p:tgtEl>
                                          <p:spTgt spid="2"/>
                                        </p:tgtEl>
                                        <p:attrNameLst>
                                          <p:attrName>ppt_h</p:attrName>
                                        </p:attrNameLst>
                                      </p:cBhvr>
                                      <p:tavLst>
                                        <p:tav tm="0">
                                          <p:val>
                                            <p:strVal val="(6*min(max(#ppt_w*#ppt_h,.3),1)-7.4)/-.7*#ppt_h"/>
                                          </p:val>
                                        </p:tav>
                                        <p:tav tm="100000">
                                          <p:val>
                                            <p:strVal val="#ppt_h"/>
                                          </p:val>
                                        </p:tav>
                                      </p:tavLst>
                                    </p:anim>
                                    <p:anim calcmode="lin" valueType="num">
                                      <p:cBhvr>
                                        <p:cTn id="21" dur="750" fill="hold"/>
                                        <p:tgtEl>
                                          <p:spTgt spid="2"/>
                                        </p:tgtEl>
                                        <p:attrNameLst>
                                          <p:attrName>ppt_x</p:attrName>
                                        </p:attrNameLst>
                                      </p:cBhvr>
                                      <p:tavLst>
                                        <p:tav tm="0">
                                          <p:val>
                                            <p:fltVal val="0.5"/>
                                          </p:val>
                                        </p:tav>
                                        <p:tav tm="100000">
                                          <p:val>
                                            <p:strVal val="#ppt_x"/>
                                          </p:val>
                                        </p:tav>
                                      </p:tavLst>
                                    </p:anim>
                                    <p:anim calcmode="lin" valueType="num">
                                      <p:cBhvr>
                                        <p:cTn id="22" dur="7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95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1500"/>
                                        <p:tgtEl>
                                          <p:spTgt spid="3"/>
                                        </p:tgtEl>
                                      </p:cBhvr>
                                    </p:animEffect>
                                  </p:childTnLst>
                                </p:cTn>
                              </p:par>
                            </p:childTnLst>
                          </p:cTn>
                        </p:par>
                        <p:par>
                          <p:cTn id="27" fill="hold">
                            <p:stCondLst>
                              <p:cond delay="4450"/>
                            </p:stCondLst>
                            <p:childTnLst>
                              <p:par>
                                <p:cTn id="28" presetID="21"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20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750"/>
                                        <p:tgtEl>
                                          <p:spTgt spid="6"/>
                                        </p:tgtEl>
                                      </p:cBhvr>
                                    </p:animEffect>
                                  </p:childTnLst>
                                </p:cTn>
                              </p:par>
                              <p:par>
                                <p:cTn id="37" presetID="14" presetClass="entr" presetSubtype="10" fill="hold" grpId="0" nodeType="withEffect">
                                  <p:stCondLst>
                                    <p:cond delay="1250"/>
                                  </p:stCondLst>
                                  <p:childTnLst>
                                    <p:set>
                                      <p:cBhvr>
                                        <p:cTn id="38" dur="1" fill="hold">
                                          <p:stCondLst>
                                            <p:cond delay="0"/>
                                          </p:stCondLst>
                                        </p:cTn>
                                        <p:tgtEl>
                                          <p:spTgt spid="7"/>
                                        </p:tgtEl>
                                        <p:attrNameLst>
                                          <p:attrName>style.visibility</p:attrName>
                                        </p:attrNameLst>
                                      </p:cBhvr>
                                      <p:to>
                                        <p:strVal val="visible"/>
                                      </p:to>
                                    </p:set>
                                    <p:animEffect transition="in" filter="randombar(horizontal)">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 grpId="0" bldLvl="0" animBg="1"/>
      <p:bldP spid="3" grpId="0"/>
      <p:bldP spid="4" grpId="0"/>
      <p:bldP spid="6" grpId="0"/>
      <p:bldP spid="7" grpId="0"/>
      <p:bldP spid="1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4"/>
          <p:cNvSpPr txBox="1"/>
          <p:nvPr/>
        </p:nvSpPr>
        <p:spPr>
          <a:xfrm>
            <a:off x="1054646" y="117426"/>
            <a:ext cx="7272808" cy="575867"/>
          </a:xfrm>
          <a:prstGeom prst="rect">
            <a:avLst/>
          </a:prstGeom>
        </p:spPr>
        <p:txBody>
          <a:bodyPr>
            <a:noAutofit/>
          </a:bodyPr>
          <a:lstStyle>
            <a:lvl1pPr marL="348615" indent="-348615" algn="l" rtl="0" fontAlgn="base">
              <a:lnSpc>
                <a:spcPct val="120000"/>
              </a:lnSpc>
              <a:spcBef>
                <a:spcPct val="20000"/>
              </a:spcBef>
              <a:spcAft>
                <a:spcPct val="0"/>
              </a:spcAft>
              <a:buFont typeface="Wingdings" panose="05000000000000000000" pitchFamily="2" charset="2"/>
              <a:buChar char="n"/>
              <a:defRPr sz="2000" b="1">
                <a:solidFill>
                  <a:schemeClr val="bg1"/>
                </a:solidFill>
                <a:latin typeface="+mn-lt"/>
                <a:ea typeface="+mn-ea"/>
                <a:cs typeface="+mn-cs"/>
              </a:defRPr>
            </a:lvl1pPr>
            <a:lvl2pPr marL="755015" indent="-290195" algn="l" rtl="0" fontAlgn="base">
              <a:lnSpc>
                <a:spcPct val="120000"/>
              </a:lnSpc>
              <a:spcBef>
                <a:spcPct val="20000"/>
              </a:spcBef>
              <a:spcAft>
                <a:spcPct val="0"/>
              </a:spcAft>
              <a:buFont typeface="Wingdings" panose="05000000000000000000" pitchFamily="2" charset="2"/>
              <a:buChar char="n"/>
              <a:defRPr b="1">
                <a:solidFill>
                  <a:schemeClr val="bg1"/>
                </a:solidFill>
                <a:latin typeface="+mn-lt"/>
                <a:ea typeface="+mn-ea"/>
              </a:defRPr>
            </a:lvl2pPr>
            <a:lvl3pPr marL="1162050" indent="-232410" algn="l" rtl="0" fontAlgn="base">
              <a:lnSpc>
                <a:spcPct val="120000"/>
              </a:lnSpc>
              <a:spcBef>
                <a:spcPct val="20000"/>
              </a:spcBef>
              <a:spcAft>
                <a:spcPct val="0"/>
              </a:spcAft>
              <a:buFont typeface="Wingdings" panose="05000000000000000000" pitchFamily="2" charset="2"/>
              <a:buChar char="n"/>
              <a:defRPr sz="1600" b="1">
                <a:solidFill>
                  <a:schemeClr val="bg1"/>
                </a:solidFill>
                <a:latin typeface="+mn-lt"/>
                <a:ea typeface="+mn-ea"/>
              </a:defRPr>
            </a:lvl3pPr>
            <a:lvl4pPr marL="1626870" indent="-232410" algn="l" rtl="0" fontAlgn="base">
              <a:lnSpc>
                <a:spcPct val="120000"/>
              </a:lnSpc>
              <a:spcBef>
                <a:spcPct val="20000"/>
              </a:spcBef>
              <a:spcAft>
                <a:spcPct val="0"/>
              </a:spcAft>
              <a:buFont typeface="Wingdings" panose="05000000000000000000" pitchFamily="2" charset="2"/>
              <a:buChar char="n"/>
              <a:defRPr sz="1400" b="1">
                <a:solidFill>
                  <a:schemeClr val="bg1"/>
                </a:solidFill>
                <a:latin typeface="+mn-lt"/>
                <a:ea typeface="+mn-ea"/>
              </a:defRPr>
            </a:lvl4pPr>
            <a:lvl5pPr marL="209169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5pPr>
            <a:lvl6pPr marL="255651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6pPr>
            <a:lvl7pPr marL="302133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7pPr>
            <a:lvl8pPr marL="348615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8pPr>
            <a:lvl9pPr marL="3950970" indent="-232410" algn="l" rtl="0" fontAlgn="base">
              <a:spcBef>
                <a:spcPct val="20000"/>
              </a:spcBef>
              <a:spcAft>
                <a:spcPct val="0"/>
              </a:spcAft>
              <a:buFont typeface="Wingdings" panose="05000000000000000000" pitchFamily="2" charset="2"/>
              <a:buChar char="»"/>
              <a:defRPr>
                <a:solidFill>
                  <a:schemeClr val="tx1"/>
                </a:solidFill>
                <a:latin typeface="+mn-lt"/>
                <a:ea typeface="+mn-ea"/>
              </a:defRPr>
            </a:lvl9pPr>
          </a:lstStyle>
          <a:p>
            <a:pPr marL="0" indent="0">
              <a:buNone/>
            </a:pPr>
            <a:r>
              <a:rPr lang="zh-CN" altLang="en-US" sz="3600" b="0" dirty="0">
                <a:solidFill>
                  <a:schemeClr val="accent1"/>
                </a:solidFill>
                <a:latin typeface="微软雅黑" panose="020B0503020204020204" pitchFamily="34" charset="-122"/>
                <a:ea typeface="微软雅黑" panose="020B0503020204020204" pitchFamily="34" charset="-122"/>
              </a:rPr>
              <a:t>此处添加文本</a:t>
            </a:r>
            <a:r>
              <a:rPr lang="zh-CN" altLang="en-US" sz="3600" b="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3600" b="0" dirty="0">
              <a:solidFill>
                <a:schemeClr val="accent1"/>
              </a:solidFill>
              <a:latin typeface="微软雅黑" panose="020B0503020204020204" pitchFamily="34" charset="-122"/>
              <a:ea typeface="微软雅黑" panose="020B0503020204020204" pitchFamily="34" charset="-122"/>
            </a:endParaRPr>
          </a:p>
        </p:txBody>
      </p:sp>
      <p:pic>
        <p:nvPicPr>
          <p:cNvPr id="27" name="Picture 4" descr="C:\Documents and Settings\Administrator\My Documents\各行各业素材\党政4\未标题-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50" y="99806"/>
            <a:ext cx="792088" cy="717048"/>
          </a:xfrm>
          <a:prstGeom prst="rect">
            <a:avLst/>
          </a:prstGeom>
          <a:noFill/>
          <a:effectLst/>
          <a:extLst>
            <a:ext uri="{909E8E84-426E-40DD-AFC4-6F175D3DCCD1}">
              <a14:hiddenFill xmlns:a14="http://schemas.microsoft.com/office/drawing/2010/main">
                <a:solidFill>
                  <a:srgbClr val="FFFFFF"/>
                </a:solidFill>
              </a14:hiddenFill>
            </a:ext>
          </a:extLst>
        </p:spPr>
      </p:pic>
      <p:sp>
        <p:nvSpPr>
          <p:cNvPr id="5" name="箭头: 右 4"/>
          <p:cNvSpPr/>
          <p:nvPr/>
        </p:nvSpPr>
        <p:spPr>
          <a:xfrm>
            <a:off x="4653915" y="3106420"/>
            <a:ext cx="1066800" cy="749300"/>
          </a:xfrm>
          <a:prstGeom prst="rightArrow">
            <a:avLst/>
          </a:prstGeom>
          <a:solidFill>
            <a:srgbClr val="BB23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ea typeface="微软雅黑" panose="020B0503020204020204" pitchFamily="34" charset="-122"/>
              <a:cs typeface="微软雅黑" panose="020B0503020204020204" pitchFamily="34" charset="-122"/>
              <a:sym typeface="+mn-lt"/>
            </a:endParaRPr>
          </a:p>
        </p:txBody>
      </p:sp>
      <p:grpSp>
        <p:nvGrpSpPr>
          <p:cNvPr id="8" name="组合 7"/>
          <p:cNvGrpSpPr/>
          <p:nvPr/>
        </p:nvGrpSpPr>
        <p:grpSpPr>
          <a:xfrm>
            <a:off x="700405" y="1762125"/>
            <a:ext cx="3510915" cy="3880485"/>
            <a:chOff x="4061460" y="2880360"/>
            <a:chExt cx="1592580" cy="2118360"/>
          </a:xfrm>
        </p:grpSpPr>
        <p:sp>
          <p:nvSpPr>
            <p:cNvPr id="9" name="剪去单角的矩形 4"/>
            <p:cNvSpPr/>
            <p:nvPr/>
          </p:nvSpPr>
          <p:spPr>
            <a:xfrm>
              <a:off x="4061460" y="2880360"/>
              <a:ext cx="1592580" cy="2118360"/>
            </a:xfrm>
            <a:prstGeom prst="snip1Rect">
              <a:avLst/>
            </a:prstGeom>
            <a:solidFill>
              <a:srgbClr val="FFFFF5"/>
            </a:solidFill>
            <a:ln>
              <a:solidFill>
                <a:schemeClr val="bg1">
                  <a:lumMod val="75000"/>
                </a:schemeClr>
              </a:solidFill>
            </a:ln>
            <a:effectLst>
              <a:outerShdw blurRad="50800" dist="63500" dir="3000000" sx="101000" sy="101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0" name="矩形 9"/>
            <p:cNvSpPr/>
            <p:nvPr/>
          </p:nvSpPr>
          <p:spPr>
            <a:xfrm>
              <a:off x="4122420" y="3436620"/>
              <a:ext cx="1470660" cy="388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solidFill>
                    <a:schemeClr val="bg1"/>
                  </a:solidFill>
                  <a:latin typeface="微软雅黑" panose="020B0503020204020204" pitchFamily="34" charset="-122"/>
                  <a:ea typeface="微软雅黑" panose="020B0503020204020204" pitchFamily="34" charset="-122"/>
                </a:rPr>
                <a:t>中共中央国务院</a:t>
              </a:r>
              <a:endParaRPr lang="zh-CN" altLang="en-US" sz="1400" b="1">
                <a:solidFill>
                  <a:schemeClr val="bg1"/>
                </a:solidFill>
                <a:latin typeface="微软雅黑" panose="020B0503020204020204" pitchFamily="34" charset="-122"/>
                <a:ea typeface="微软雅黑" panose="020B0503020204020204" pitchFamily="34" charset="-122"/>
              </a:endParaRPr>
            </a:p>
            <a:p>
              <a:pPr algn="ctr"/>
              <a:r>
                <a:rPr lang="zh-CN" altLang="en-US" sz="1800" b="1">
                  <a:solidFill>
                    <a:schemeClr val="bg1"/>
                  </a:solidFill>
                  <a:latin typeface="微软雅黑" panose="020B0503020204020204" pitchFamily="34" charset="-122"/>
                  <a:ea typeface="微软雅黑" panose="020B0503020204020204" pitchFamily="34" charset="-122"/>
                </a:rPr>
                <a:t>关于打赢脱贫攻坚战的决定</a:t>
              </a: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130040" y="39776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3" name="矩形 12"/>
            <p:cNvSpPr/>
            <p:nvPr/>
          </p:nvSpPr>
          <p:spPr>
            <a:xfrm>
              <a:off x="4130040" y="41300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4" name="矩形 13"/>
            <p:cNvSpPr/>
            <p:nvPr/>
          </p:nvSpPr>
          <p:spPr>
            <a:xfrm>
              <a:off x="4130040" y="4282440"/>
              <a:ext cx="1089660"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sp>
          <p:nvSpPr>
            <p:cNvPr id="15" name="矩形 14"/>
            <p:cNvSpPr/>
            <p:nvPr/>
          </p:nvSpPr>
          <p:spPr>
            <a:xfrm>
              <a:off x="4130040" y="4434840"/>
              <a:ext cx="627221"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ea typeface="微软雅黑" panose="020B0503020204020204" pitchFamily="34" charset="-122"/>
              </a:endParaRPr>
            </a:p>
          </p:txBody>
        </p:sp>
      </p:grpSp>
      <p:sp>
        <p:nvSpPr>
          <p:cNvPr id="16" name="文本框 15"/>
          <p:cNvSpPr txBox="1"/>
          <p:nvPr/>
        </p:nvSpPr>
        <p:spPr>
          <a:xfrm>
            <a:off x="5838825" y="1974215"/>
            <a:ext cx="5801360" cy="3931920"/>
          </a:xfrm>
          <a:prstGeom prst="rect">
            <a:avLst/>
          </a:prstGeom>
          <a:noFill/>
        </p:spPr>
        <p:txBody>
          <a:bodyPr wrap="square" rtlCol="0">
            <a:spAutoFit/>
          </a:bodyPr>
          <a:p>
            <a:pPr marL="285750" indent="-285750">
              <a:lnSpc>
                <a:spcPct val="120000"/>
              </a:lnSpc>
              <a:buClr>
                <a:srgbClr val="C00000"/>
              </a:buClr>
              <a:buFont typeface="Wingdings" panose="05000000000000000000" pitchFamily="2" charset="2"/>
              <a:buChar char="v"/>
            </a:pP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中共中央国务院关于打赢脱贫攻坚战的决定</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发布，成为指导脱贫攻坚的纲领性文件。中央出台</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11</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个配套文件。</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Clr>
                <a:srgbClr val="C00000"/>
              </a:buClr>
              <a:buFont typeface="Wingdings" panose="05000000000000000000" pitchFamily="2" charset="2"/>
              <a:buChar char="v"/>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Clr>
                <a:srgbClr val="C00000"/>
              </a:buClr>
              <a:buFont typeface="Wingdings" panose="05000000000000000000" pitchFamily="2" charset="2"/>
              <a:buChar char="v"/>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国家各部门出台</a:t>
            </a:r>
            <a:r>
              <a:rPr lang="en-US" altLang="zh-CN"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118</a:t>
            </a: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个政策文件或实施方案。各地也因地制宜，相继出台和完善脱贫攻坚系列举措。</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Clr>
                <a:srgbClr val="C00000"/>
              </a:buClr>
              <a:buFont typeface="Wingdings" panose="05000000000000000000" pitchFamily="2" charset="2"/>
              <a:buChar char="v"/>
            </a:pPr>
            <a:endParaRPr lang="zh-CN" altLang="en-US">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285750" indent="-285750">
              <a:lnSpc>
                <a:spcPct val="120000"/>
              </a:lnSpc>
              <a:buClr>
                <a:srgbClr val="C00000"/>
              </a:buClr>
              <a:buFont typeface="Wingdings" panose="05000000000000000000" pitchFamily="2" charset="2"/>
              <a:buChar char="v"/>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建章立制，保障了五年来脱贫攻坚不断向纵深推进。</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5" grpId="0" animBg="1"/>
      <p:bldP spid="16" grpId="0"/>
    </p:bldLst>
  </p:timing>
</p:sld>
</file>

<file path=ppt/tags/tag1.xml><?xml version="1.0" encoding="utf-8"?>
<p:tagLst xmlns:p="http://schemas.openxmlformats.org/presentationml/2006/main">
  <p:tag name="MH" val="20151104112100"/>
  <p:tag name="MH_LIBRARY" val="GRAPHIC"/>
  <p:tag name="MH_TYPE" val="Text"/>
  <p:tag name="MH_ORDER" val="1"/>
</p:tagLst>
</file>

<file path=ppt/tags/tag10.xml><?xml version="1.0" encoding="utf-8"?>
<p:tagLst xmlns:p="http://schemas.openxmlformats.org/presentationml/2006/main">
  <p:tag name="MH" val="20151104112100"/>
  <p:tag name="MH_LIBRARY" val="GRAPHIC"/>
  <p:tag name="MH_TYPE" val="Text"/>
  <p:tag name="MH_ORDER" val="1"/>
</p:tagLst>
</file>

<file path=ppt/tags/tag11.xml><?xml version="1.0" encoding="utf-8"?>
<p:tagLst xmlns:p="http://schemas.openxmlformats.org/presentationml/2006/main">
  <p:tag name="MH" val="20151104112100"/>
  <p:tag name="MH_LIBRARY" val="GRAPHIC"/>
  <p:tag name="MH_TYPE" val="Text"/>
  <p:tag name="MH_ORDER" val="1"/>
</p:tagLst>
</file>

<file path=ppt/tags/tag12.xml><?xml version="1.0" encoding="utf-8"?>
<p:tagLst xmlns:p="http://schemas.openxmlformats.org/presentationml/2006/main">
  <p:tag name="MH" val="20151104112100"/>
  <p:tag name="MH_LIBRARY" val="GRAPHIC"/>
  <p:tag name="MH_TYPE" val="Text"/>
  <p:tag name="MH_ORDER" val="1"/>
</p:tagLst>
</file>

<file path=ppt/tags/tag13.xml><?xml version="1.0" encoding="utf-8"?>
<p:tagLst xmlns:p="http://schemas.openxmlformats.org/presentationml/2006/main">
  <p:tag name="MH" val="20151104112100"/>
  <p:tag name="MH_LIBRARY" val="GRAPHIC"/>
  <p:tag name="MH_TYPE" val="Text"/>
  <p:tag name="MH_ORDER" val="1"/>
</p:tagLst>
</file>

<file path=ppt/tags/tag14.xml><?xml version="1.0" encoding="utf-8"?>
<p:tagLst xmlns:p="http://schemas.openxmlformats.org/presentationml/2006/main">
  <p:tag name="MH" val="20151104112100"/>
  <p:tag name="MH_LIBRARY" val="GRAPHIC"/>
  <p:tag name="MH_TYPE" val="Text"/>
  <p:tag name="MH_ORDER" val="1"/>
</p:tagLst>
</file>

<file path=ppt/tags/tag15.xml><?xml version="1.0" encoding="utf-8"?>
<p:tagLst xmlns:p="http://schemas.openxmlformats.org/presentationml/2006/main">
  <p:tag name="MH" val="20151104112100"/>
  <p:tag name="MH_LIBRARY" val="GRAPHIC"/>
  <p:tag name="MH_TYPE" val="Text"/>
  <p:tag name="MH_ORDER" val="1"/>
</p:tagLst>
</file>

<file path=ppt/tags/tag16.xml><?xml version="1.0" encoding="utf-8"?>
<p:tagLst xmlns:p="http://schemas.openxmlformats.org/presentationml/2006/main">
  <p:tag name="MH" val="20151104112100"/>
  <p:tag name="MH_LIBRARY" val="GRAPHIC"/>
  <p:tag name="MH_TYPE" val="Text"/>
  <p:tag name="MH_ORDER" val="1"/>
</p:tagLst>
</file>

<file path=ppt/tags/tag17.xml><?xml version="1.0" encoding="utf-8"?>
<p:tagLst xmlns:p="http://schemas.openxmlformats.org/presentationml/2006/main">
  <p:tag name="MH" val="20151104112100"/>
  <p:tag name="MH_LIBRARY" val="GRAPHIC"/>
  <p:tag name="MH_TYPE" val="Text"/>
  <p:tag name="MH_ORDER" val="1"/>
</p:tagLst>
</file>

<file path=ppt/tags/tag18.xml><?xml version="1.0" encoding="utf-8"?>
<p:tagLst xmlns:p="http://schemas.openxmlformats.org/presentationml/2006/main">
  <p:tag name="MH" val="20151104112100"/>
  <p:tag name="MH_LIBRARY" val="GRAPHIC"/>
  <p:tag name="MH_TYPE" val="Text"/>
  <p:tag name="MH_ORDER" val="1"/>
</p:tagLst>
</file>

<file path=ppt/tags/tag19.xml><?xml version="1.0" encoding="utf-8"?>
<p:tagLst xmlns:p="http://schemas.openxmlformats.org/presentationml/2006/main">
  <p:tag name="MH" val="20151104112100"/>
  <p:tag name="MH_LIBRARY" val="GRAPHIC"/>
  <p:tag name="MH_TYPE" val="Text"/>
  <p:tag name="MH_ORDER" val="1"/>
</p:tagLst>
</file>

<file path=ppt/tags/tag2.xml><?xml version="1.0" encoding="utf-8"?>
<p:tagLst xmlns:p="http://schemas.openxmlformats.org/presentationml/2006/main">
  <p:tag name="MH" val="20151104112100"/>
  <p:tag name="MH_LIBRARY" val="GRAPHIC"/>
  <p:tag name="MH_TYPE" val="Text"/>
  <p:tag name="MH_ORDER" val="1"/>
</p:tagLst>
</file>

<file path=ppt/tags/tag20.xml><?xml version="1.0" encoding="utf-8"?>
<p:tagLst xmlns:p="http://schemas.openxmlformats.org/presentationml/2006/main">
  <p:tag name="MH" val="20151104112100"/>
  <p:tag name="MH_LIBRARY" val="GRAPHIC"/>
  <p:tag name="MH_TYPE" val="Text"/>
  <p:tag name="MH_ORDER" val="1"/>
</p:tagLst>
</file>

<file path=ppt/tags/tag3.xml><?xml version="1.0" encoding="utf-8"?>
<p:tagLst xmlns:p="http://schemas.openxmlformats.org/presentationml/2006/main">
  <p:tag name="MH" val="20151104112100"/>
  <p:tag name="MH_LIBRARY" val="GRAPHIC"/>
  <p:tag name="MH_TYPE" val="Text"/>
  <p:tag name="MH_ORDER" val="1"/>
</p:tagLst>
</file>

<file path=ppt/tags/tag4.xml><?xml version="1.0" encoding="utf-8"?>
<p:tagLst xmlns:p="http://schemas.openxmlformats.org/presentationml/2006/main">
  <p:tag name="MH" val="20151104112100"/>
  <p:tag name="MH_LIBRARY" val="GRAPHIC"/>
  <p:tag name="MH_TYPE" val="Text"/>
  <p:tag name="MH_ORDER" val="1"/>
</p:tagLst>
</file>

<file path=ppt/tags/tag5.xml><?xml version="1.0" encoding="utf-8"?>
<p:tagLst xmlns:p="http://schemas.openxmlformats.org/presentationml/2006/main">
  <p:tag name="MH" val="20151104112100"/>
  <p:tag name="MH_LIBRARY" val="GRAPHIC"/>
  <p:tag name="MH_TYPE" val="Text"/>
  <p:tag name="MH_ORDER" val="1"/>
</p:tagLst>
</file>

<file path=ppt/tags/tag6.xml><?xml version="1.0" encoding="utf-8"?>
<p:tagLst xmlns:p="http://schemas.openxmlformats.org/presentationml/2006/main">
  <p:tag name="MH" val="20151104112100"/>
  <p:tag name="MH_LIBRARY" val="GRAPHIC"/>
  <p:tag name="MH_TYPE" val="Text"/>
  <p:tag name="MH_ORDER" val="1"/>
</p:tagLst>
</file>

<file path=ppt/tags/tag7.xml><?xml version="1.0" encoding="utf-8"?>
<p:tagLst xmlns:p="http://schemas.openxmlformats.org/presentationml/2006/main">
  <p:tag name="MH" val="20151104112100"/>
  <p:tag name="MH_LIBRARY" val="GRAPHIC"/>
  <p:tag name="MH_TYPE" val="Text"/>
  <p:tag name="MH_ORDER" val="1"/>
</p:tagLst>
</file>

<file path=ppt/tags/tag8.xml><?xml version="1.0" encoding="utf-8"?>
<p:tagLst xmlns:p="http://schemas.openxmlformats.org/presentationml/2006/main">
  <p:tag name="MH" val="20151104112100"/>
  <p:tag name="MH_LIBRARY" val="GRAPHIC"/>
  <p:tag name="MH_TYPE" val="Text"/>
  <p:tag name="MH_ORDER" val="1"/>
</p:tagLst>
</file>

<file path=ppt/tags/tag9.xml><?xml version="1.0" encoding="utf-8"?>
<p:tagLst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2_nordridesign.com">
  <a:themeElements>
    <a:clrScheme name="自定义 127">
      <a:dk1>
        <a:srgbClr val="000000"/>
      </a:dk1>
      <a:lt1>
        <a:srgbClr val="FFFFFF"/>
      </a:lt1>
      <a:dk2>
        <a:srgbClr val="000000"/>
      </a:dk2>
      <a:lt2>
        <a:srgbClr val="C0C0C0"/>
      </a:lt2>
      <a:accent1>
        <a:srgbClr val="C1031E"/>
      </a:accent1>
      <a:accent2>
        <a:srgbClr val="3F3F3F"/>
      </a:accent2>
      <a:accent3>
        <a:srgbClr val="C00000"/>
      </a:accent3>
      <a:accent4>
        <a:srgbClr val="3F3F3F"/>
      </a:accent4>
      <a:accent5>
        <a:srgbClr val="B80023"/>
      </a:accent5>
      <a:accent6>
        <a:srgbClr val="3F3F3F"/>
      </a:accent6>
      <a:hlink>
        <a:srgbClr val="5C0000"/>
      </a:hlink>
      <a:folHlink>
        <a:srgbClr val="EE0000"/>
      </a:folHlink>
    </a:clrScheme>
    <a:fontScheme name="自定义 2">
      <a:majorFont>
        <a:latin typeface="Candara"/>
        <a:ea typeface="方正尚酷简体"/>
        <a:cs typeface=""/>
      </a:majorFont>
      <a:minorFont>
        <a:latin typeface="Candara"/>
        <a:ea typeface="方正尚酷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2_nordridesign.com 1">
        <a:dk1>
          <a:srgbClr val="000000"/>
        </a:dk1>
        <a:lt1>
          <a:srgbClr val="FFFFFF"/>
        </a:lt1>
        <a:dk2>
          <a:srgbClr val="000000"/>
        </a:dk2>
        <a:lt2>
          <a:srgbClr val="C0C0C0"/>
        </a:lt2>
        <a:accent1>
          <a:srgbClr val="5B8CC1"/>
        </a:accent1>
        <a:accent2>
          <a:srgbClr val="2A5682"/>
        </a:accent2>
        <a:accent3>
          <a:srgbClr val="FFFFFF"/>
        </a:accent3>
        <a:accent4>
          <a:srgbClr val="000000"/>
        </a:accent4>
        <a:accent5>
          <a:srgbClr val="B5C5DD"/>
        </a:accent5>
        <a:accent6>
          <a:srgbClr val="254D75"/>
        </a:accent6>
        <a:hlink>
          <a:srgbClr val="002850"/>
        </a:hlink>
        <a:folHlink>
          <a:srgbClr val="66B2FE"/>
        </a:folHlink>
      </a:clrScheme>
      <a:clrMap bg1="lt1" tx1="dk1" bg2="lt2" tx2="dk2" accent1="accent1" accent2="accent2" accent3="accent3" accent4="accent4" accent5="accent5" accent6="accent6" hlink="hlink" folHlink="folHlink"/>
    </a:extraClrScheme>
    <a:extraClrScheme>
      <a:clrScheme name="2_nordridesign.com 2">
        <a:dk1>
          <a:srgbClr val="000000"/>
        </a:dk1>
        <a:lt1>
          <a:srgbClr val="FFFFFF"/>
        </a:lt1>
        <a:dk2>
          <a:srgbClr val="000000"/>
        </a:dk2>
        <a:lt2>
          <a:srgbClr val="C0C0C0"/>
        </a:lt2>
        <a:accent1>
          <a:srgbClr val="FE0000"/>
        </a:accent1>
        <a:accent2>
          <a:srgbClr val="B80023"/>
        </a:accent2>
        <a:accent3>
          <a:srgbClr val="FFFFFF"/>
        </a:accent3>
        <a:accent4>
          <a:srgbClr val="000000"/>
        </a:accent4>
        <a:accent5>
          <a:srgbClr val="FEAAAA"/>
        </a:accent5>
        <a:accent6>
          <a:srgbClr val="A6001F"/>
        </a:accent6>
        <a:hlink>
          <a:srgbClr val="5C0000"/>
        </a:hlink>
        <a:folHlink>
          <a:srgbClr val="EE0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5533</Words>
  <Application>WPS 演示</Application>
  <PresentationFormat>自定义</PresentationFormat>
  <Paragraphs>439</Paragraphs>
  <Slides>29</Slides>
  <Notes>31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29</vt:i4>
      </vt:variant>
    </vt:vector>
  </HeadingPairs>
  <TitlesOfParts>
    <vt:vector size="46" baseType="lpstr">
      <vt:lpstr>Arial</vt:lpstr>
      <vt:lpstr>宋体</vt:lpstr>
      <vt:lpstr>Wingdings</vt:lpstr>
      <vt:lpstr>华文细黑</vt:lpstr>
      <vt:lpstr>微软雅黑</vt:lpstr>
      <vt:lpstr>Impact</vt:lpstr>
      <vt:lpstr>方正豪体简体</vt:lpstr>
      <vt:lpstr>等线</vt:lpstr>
      <vt:lpstr>Agency FB</vt:lpstr>
      <vt:lpstr>Arial Unicode MS</vt:lpstr>
      <vt:lpstr>Calibri</vt:lpstr>
      <vt:lpstr>Segoe UI</vt:lpstr>
      <vt:lpstr>Arial</vt:lpstr>
      <vt:lpstr>Candara</vt:lpstr>
      <vt:lpstr>方正尚酷简体</vt:lpstr>
      <vt:lpstr>Segoe Print</vt:lpstr>
      <vt:lpstr>2_nordridesign.com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2448</dc:title>
  <dc:creator>User</dc:creator>
  <cp:lastModifiedBy>Administrator</cp:lastModifiedBy>
  <cp:revision>444</cp:revision>
  <dcterms:created xsi:type="dcterms:W3CDTF">2016-01-08T02:59:00Z</dcterms:created>
  <dcterms:modified xsi:type="dcterms:W3CDTF">2017-06-29T02:29:24Z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