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58" r:id="rId4"/>
    <p:sldId id="259" r:id="rId5"/>
    <p:sldId id="263" r:id="rId6"/>
    <p:sldId id="264" r:id="rId7"/>
    <p:sldId id="265" r:id="rId8"/>
    <p:sldId id="260" r:id="rId9"/>
    <p:sldId id="266" r:id="rId10"/>
    <p:sldId id="286" r:id="rId11"/>
    <p:sldId id="268" r:id="rId12"/>
    <p:sldId id="267" r:id="rId13"/>
    <p:sldId id="287" r:id="rId14"/>
    <p:sldId id="269" r:id="rId15"/>
    <p:sldId id="270" r:id="rId16"/>
    <p:sldId id="271" r:id="rId17"/>
    <p:sldId id="261" r:id="rId18"/>
    <p:sldId id="280" r:id="rId19"/>
    <p:sldId id="281" r:id="rId20"/>
    <p:sldId id="288" r:id="rId21"/>
    <p:sldId id="289" r:id="rId22"/>
    <p:sldId id="290" r:id="rId23"/>
    <p:sldId id="291" r:id="rId24"/>
    <p:sldId id="292" r:id="rId25"/>
    <p:sldId id="293" r:id="rId26"/>
    <p:sldId id="262" r:id="rId27"/>
    <p:sldId id="282" r:id="rId28"/>
    <p:sldId id="283" r:id="rId29"/>
    <p:sldId id="285" r:id="rId30"/>
    <p:sldId id="284"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EFE7"/>
    <a:srgbClr val="FF5050"/>
    <a:srgbClr val="CBCD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8" d="100"/>
          <a:sy n="68" d="100"/>
        </p:scale>
        <p:origin x="222" y="60"/>
      </p:cViewPr>
      <p:guideLst>
        <p:guide orient="horz" pos="2160"/>
        <p:guide pos="37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792472-FDBE-4F6E-8D4C-8FCE0F2813F2}" type="datetimeFigureOut">
              <a:rPr lang="zh-CN" altLang="en-US" smtClean="0"/>
              <a:t>2018/7/2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47243F-74FD-4921-A3BF-EDC5C41F98A8}" type="slidenum">
              <a:rPr lang="zh-CN" altLang="en-US" smtClean="0"/>
              <a:t>‹#›</a:t>
            </a:fld>
            <a:endParaRPr lang="zh-CN" altLang="en-US"/>
          </a:p>
        </p:txBody>
      </p:sp>
    </p:spTree>
    <p:extLst>
      <p:ext uri="{BB962C8B-B14F-4D97-AF65-F5344CB8AC3E}">
        <p14:creationId xmlns:p14="http://schemas.microsoft.com/office/powerpoint/2010/main" val="1234835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1</a:t>
            </a:fld>
            <a:endParaRPr lang="zh-CN" altLang="en-US"/>
          </a:p>
        </p:txBody>
      </p:sp>
    </p:spTree>
    <p:extLst>
      <p:ext uri="{BB962C8B-B14F-4D97-AF65-F5344CB8AC3E}">
        <p14:creationId xmlns:p14="http://schemas.microsoft.com/office/powerpoint/2010/main" val="19167609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10</a:t>
            </a:fld>
            <a:endParaRPr lang="zh-CN" altLang="en-US"/>
          </a:p>
        </p:txBody>
      </p:sp>
    </p:spTree>
    <p:extLst>
      <p:ext uri="{BB962C8B-B14F-4D97-AF65-F5344CB8AC3E}">
        <p14:creationId xmlns:p14="http://schemas.microsoft.com/office/powerpoint/2010/main" val="3993268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11</a:t>
            </a:fld>
            <a:endParaRPr lang="zh-CN" altLang="en-US"/>
          </a:p>
        </p:txBody>
      </p:sp>
    </p:spTree>
    <p:extLst>
      <p:ext uri="{BB962C8B-B14F-4D97-AF65-F5344CB8AC3E}">
        <p14:creationId xmlns:p14="http://schemas.microsoft.com/office/powerpoint/2010/main" val="4073264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12</a:t>
            </a:fld>
            <a:endParaRPr lang="zh-CN" altLang="en-US"/>
          </a:p>
        </p:txBody>
      </p:sp>
    </p:spTree>
    <p:extLst>
      <p:ext uri="{BB962C8B-B14F-4D97-AF65-F5344CB8AC3E}">
        <p14:creationId xmlns:p14="http://schemas.microsoft.com/office/powerpoint/2010/main" val="40617435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13</a:t>
            </a:fld>
            <a:endParaRPr lang="zh-CN" altLang="en-US"/>
          </a:p>
        </p:txBody>
      </p:sp>
    </p:spTree>
    <p:extLst>
      <p:ext uri="{BB962C8B-B14F-4D97-AF65-F5344CB8AC3E}">
        <p14:creationId xmlns:p14="http://schemas.microsoft.com/office/powerpoint/2010/main" val="559055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14</a:t>
            </a:fld>
            <a:endParaRPr lang="zh-CN" altLang="en-US"/>
          </a:p>
        </p:txBody>
      </p:sp>
    </p:spTree>
    <p:extLst>
      <p:ext uri="{BB962C8B-B14F-4D97-AF65-F5344CB8AC3E}">
        <p14:creationId xmlns:p14="http://schemas.microsoft.com/office/powerpoint/2010/main" val="1043064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15</a:t>
            </a:fld>
            <a:endParaRPr lang="zh-CN" altLang="en-US"/>
          </a:p>
        </p:txBody>
      </p:sp>
    </p:spTree>
    <p:extLst>
      <p:ext uri="{BB962C8B-B14F-4D97-AF65-F5344CB8AC3E}">
        <p14:creationId xmlns:p14="http://schemas.microsoft.com/office/powerpoint/2010/main" val="2658634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16</a:t>
            </a:fld>
            <a:endParaRPr lang="zh-CN" altLang="en-US"/>
          </a:p>
        </p:txBody>
      </p:sp>
    </p:spTree>
    <p:extLst>
      <p:ext uri="{BB962C8B-B14F-4D97-AF65-F5344CB8AC3E}">
        <p14:creationId xmlns:p14="http://schemas.microsoft.com/office/powerpoint/2010/main" val="2588587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17</a:t>
            </a:fld>
            <a:endParaRPr lang="zh-CN" altLang="en-US"/>
          </a:p>
        </p:txBody>
      </p:sp>
    </p:spTree>
    <p:extLst>
      <p:ext uri="{BB962C8B-B14F-4D97-AF65-F5344CB8AC3E}">
        <p14:creationId xmlns:p14="http://schemas.microsoft.com/office/powerpoint/2010/main" val="2158323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18</a:t>
            </a:fld>
            <a:endParaRPr lang="zh-CN" altLang="en-US"/>
          </a:p>
        </p:txBody>
      </p:sp>
    </p:spTree>
    <p:extLst>
      <p:ext uri="{BB962C8B-B14F-4D97-AF65-F5344CB8AC3E}">
        <p14:creationId xmlns:p14="http://schemas.microsoft.com/office/powerpoint/2010/main" val="4018513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19</a:t>
            </a:fld>
            <a:endParaRPr lang="zh-CN" altLang="en-US"/>
          </a:p>
        </p:txBody>
      </p:sp>
    </p:spTree>
    <p:extLst>
      <p:ext uri="{BB962C8B-B14F-4D97-AF65-F5344CB8AC3E}">
        <p14:creationId xmlns:p14="http://schemas.microsoft.com/office/powerpoint/2010/main" val="3437313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2</a:t>
            </a:fld>
            <a:endParaRPr lang="zh-CN" altLang="en-US"/>
          </a:p>
        </p:txBody>
      </p:sp>
    </p:spTree>
    <p:extLst>
      <p:ext uri="{BB962C8B-B14F-4D97-AF65-F5344CB8AC3E}">
        <p14:creationId xmlns:p14="http://schemas.microsoft.com/office/powerpoint/2010/main" val="23524658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20</a:t>
            </a:fld>
            <a:endParaRPr lang="zh-CN" altLang="en-US"/>
          </a:p>
        </p:txBody>
      </p:sp>
    </p:spTree>
    <p:extLst>
      <p:ext uri="{BB962C8B-B14F-4D97-AF65-F5344CB8AC3E}">
        <p14:creationId xmlns:p14="http://schemas.microsoft.com/office/powerpoint/2010/main" val="35749208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21</a:t>
            </a:fld>
            <a:endParaRPr lang="zh-CN" altLang="en-US"/>
          </a:p>
        </p:txBody>
      </p:sp>
    </p:spTree>
    <p:extLst>
      <p:ext uri="{BB962C8B-B14F-4D97-AF65-F5344CB8AC3E}">
        <p14:creationId xmlns:p14="http://schemas.microsoft.com/office/powerpoint/2010/main" val="8951495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22</a:t>
            </a:fld>
            <a:endParaRPr lang="zh-CN" altLang="en-US"/>
          </a:p>
        </p:txBody>
      </p:sp>
    </p:spTree>
    <p:extLst>
      <p:ext uri="{BB962C8B-B14F-4D97-AF65-F5344CB8AC3E}">
        <p14:creationId xmlns:p14="http://schemas.microsoft.com/office/powerpoint/2010/main" val="20639320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23</a:t>
            </a:fld>
            <a:endParaRPr lang="zh-CN" altLang="en-US"/>
          </a:p>
        </p:txBody>
      </p:sp>
    </p:spTree>
    <p:extLst>
      <p:ext uri="{BB962C8B-B14F-4D97-AF65-F5344CB8AC3E}">
        <p14:creationId xmlns:p14="http://schemas.microsoft.com/office/powerpoint/2010/main" val="28760159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24</a:t>
            </a:fld>
            <a:endParaRPr lang="zh-CN" altLang="en-US"/>
          </a:p>
        </p:txBody>
      </p:sp>
    </p:spTree>
    <p:extLst>
      <p:ext uri="{BB962C8B-B14F-4D97-AF65-F5344CB8AC3E}">
        <p14:creationId xmlns:p14="http://schemas.microsoft.com/office/powerpoint/2010/main" val="26945744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25</a:t>
            </a:fld>
            <a:endParaRPr lang="zh-CN" altLang="en-US"/>
          </a:p>
        </p:txBody>
      </p:sp>
    </p:spTree>
    <p:extLst>
      <p:ext uri="{BB962C8B-B14F-4D97-AF65-F5344CB8AC3E}">
        <p14:creationId xmlns:p14="http://schemas.microsoft.com/office/powerpoint/2010/main" val="30261714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26</a:t>
            </a:fld>
            <a:endParaRPr lang="zh-CN" altLang="en-US"/>
          </a:p>
        </p:txBody>
      </p:sp>
    </p:spTree>
    <p:extLst>
      <p:ext uri="{BB962C8B-B14F-4D97-AF65-F5344CB8AC3E}">
        <p14:creationId xmlns:p14="http://schemas.microsoft.com/office/powerpoint/2010/main" val="37996645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27</a:t>
            </a:fld>
            <a:endParaRPr lang="zh-CN" altLang="en-US"/>
          </a:p>
        </p:txBody>
      </p:sp>
    </p:spTree>
    <p:extLst>
      <p:ext uri="{BB962C8B-B14F-4D97-AF65-F5344CB8AC3E}">
        <p14:creationId xmlns:p14="http://schemas.microsoft.com/office/powerpoint/2010/main" val="37405514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28</a:t>
            </a:fld>
            <a:endParaRPr lang="zh-CN" altLang="en-US"/>
          </a:p>
        </p:txBody>
      </p:sp>
    </p:spTree>
    <p:extLst>
      <p:ext uri="{BB962C8B-B14F-4D97-AF65-F5344CB8AC3E}">
        <p14:creationId xmlns:p14="http://schemas.microsoft.com/office/powerpoint/2010/main" val="41768422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29</a:t>
            </a:fld>
            <a:endParaRPr lang="zh-CN" altLang="en-US"/>
          </a:p>
        </p:txBody>
      </p:sp>
    </p:spTree>
    <p:extLst>
      <p:ext uri="{BB962C8B-B14F-4D97-AF65-F5344CB8AC3E}">
        <p14:creationId xmlns:p14="http://schemas.microsoft.com/office/powerpoint/2010/main" val="2760373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3</a:t>
            </a:fld>
            <a:endParaRPr lang="zh-CN" altLang="en-US"/>
          </a:p>
        </p:txBody>
      </p:sp>
    </p:spTree>
    <p:extLst>
      <p:ext uri="{BB962C8B-B14F-4D97-AF65-F5344CB8AC3E}">
        <p14:creationId xmlns:p14="http://schemas.microsoft.com/office/powerpoint/2010/main" val="92673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30</a:t>
            </a:fld>
            <a:endParaRPr lang="zh-CN" altLang="en-US"/>
          </a:p>
        </p:txBody>
      </p:sp>
    </p:spTree>
    <p:extLst>
      <p:ext uri="{BB962C8B-B14F-4D97-AF65-F5344CB8AC3E}">
        <p14:creationId xmlns:p14="http://schemas.microsoft.com/office/powerpoint/2010/main" val="138137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4</a:t>
            </a:fld>
            <a:endParaRPr lang="zh-CN" altLang="en-US"/>
          </a:p>
        </p:txBody>
      </p:sp>
    </p:spTree>
    <p:extLst>
      <p:ext uri="{BB962C8B-B14F-4D97-AF65-F5344CB8AC3E}">
        <p14:creationId xmlns:p14="http://schemas.microsoft.com/office/powerpoint/2010/main" val="552370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5</a:t>
            </a:fld>
            <a:endParaRPr lang="zh-CN" altLang="en-US"/>
          </a:p>
        </p:txBody>
      </p:sp>
    </p:spTree>
    <p:extLst>
      <p:ext uri="{BB962C8B-B14F-4D97-AF65-F5344CB8AC3E}">
        <p14:creationId xmlns:p14="http://schemas.microsoft.com/office/powerpoint/2010/main" val="4048253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6</a:t>
            </a:fld>
            <a:endParaRPr lang="zh-CN" altLang="en-US"/>
          </a:p>
        </p:txBody>
      </p:sp>
    </p:spTree>
    <p:extLst>
      <p:ext uri="{BB962C8B-B14F-4D97-AF65-F5344CB8AC3E}">
        <p14:creationId xmlns:p14="http://schemas.microsoft.com/office/powerpoint/2010/main" val="1403589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7</a:t>
            </a:fld>
            <a:endParaRPr lang="zh-CN" altLang="en-US"/>
          </a:p>
        </p:txBody>
      </p:sp>
    </p:spTree>
    <p:extLst>
      <p:ext uri="{BB962C8B-B14F-4D97-AF65-F5344CB8AC3E}">
        <p14:creationId xmlns:p14="http://schemas.microsoft.com/office/powerpoint/2010/main" val="3315051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8</a:t>
            </a:fld>
            <a:endParaRPr lang="zh-CN" altLang="en-US"/>
          </a:p>
        </p:txBody>
      </p:sp>
    </p:spTree>
    <p:extLst>
      <p:ext uri="{BB962C8B-B14F-4D97-AF65-F5344CB8AC3E}">
        <p14:creationId xmlns:p14="http://schemas.microsoft.com/office/powerpoint/2010/main" val="2918962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47243F-74FD-4921-A3BF-EDC5C41F98A8}" type="slidenum">
              <a:rPr lang="zh-CN" altLang="en-US" smtClean="0"/>
              <a:t>9</a:t>
            </a:fld>
            <a:endParaRPr lang="zh-CN" altLang="en-US"/>
          </a:p>
        </p:txBody>
      </p:sp>
    </p:spTree>
    <p:extLst>
      <p:ext uri="{BB962C8B-B14F-4D97-AF65-F5344CB8AC3E}">
        <p14:creationId xmlns:p14="http://schemas.microsoft.com/office/powerpoint/2010/main" val="2500443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103ED4-3482-4BE9-9C80-AAA7D9DEAC5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83F5DCB-7472-47BF-A124-20764BBC17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BDA9BB6-78A6-47A7-9788-2CF9FE56751E}"/>
              </a:ext>
            </a:extLst>
          </p:cNvPr>
          <p:cNvSpPr>
            <a:spLocks noGrp="1"/>
          </p:cNvSpPr>
          <p:nvPr>
            <p:ph type="dt" sz="half" idx="10"/>
          </p:nvPr>
        </p:nvSpPr>
        <p:spPr/>
        <p:txBody>
          <a:bodyPr/>
          <a:lstStyle/>
          <a:p>
            <a:fld id="{B722078C-630C-44E1-90CA-4B07598FD4B1}" type="datetimeFigureOut">
              <a:rPr lang="zh-CN" altLang="en-US" smtClean="0"/>
              <a:t>2018/7/2</a:t>
            </a:fld>
            <a:endParaRPr lang="zh-CN" altLang="en-US"/>
          </a:p>
        </p:txBody>
      </p:sp>
      <p:sp>
        <p:nvSpPr>
          <p:cNvPr id="5" name="页脚占位符 4">
            <a:extLst>
              <a:ext uri="{FF2B5EF4-FFF2-40B4-BE49-F238E27FC236}">
                <a16:creationId xmlns:a16="http://schemas.microsoft.com/office/drawing/2014/main" id="{2DE03E40-FD55-43FF-BA2C-C659505C51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C5EAC7A-D69F-41D2-82D7-5B8AF97E81D0}"/>
              </a:ext>
            </a:extLst>
          </p:cNvPr>
          <p:cNvSpPr>
            <a:spLocks noGrp="1"/>
          </p:cNvSpPr>
          <p:nvPr>
            <p:ph type="sldNum" sz="quarter" idx="12"/>
          </p:nvPr>
        </p:nvSpPr>
        <p:spPr/>
        <p:txBody>
          <a:body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87588604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3AC17B-6B5F-41AF-9A6A-111A8639827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AEC8A2C-780C-4BF6-A6E8-17FAB9D6FF7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D20B9AB-B232-4715-8D00-1F6082B0CFBB}"/>
              </a:ext>
            </a:extLst>
          </p:cNvPr>
          <p:cNvSpPr>
            <a:spLocks noGrp="1"/>
          </p:cNvSpPr>
          <p:nvPr>
            <p:ph type="dt" sz="half" idx="10"/>
          </p:nvPr>
        </p:nvSpPr>
        <p:spPr/>
        <p:txBody>
          <a:bodyPr/>
          <a:lstStyle/>
          <a:p>
            <a:fld id="{B722078C-630C-44E1-90CA-4B07598FD4B1}" type="datetimeFigureOut">
              <a:rPr lang="zh-CN" altLang="en-US" smtClean="0"/>
              <a:t>2018/7/2</a:t>
            </a:fld>
            <a:endParaRPr lang="zh-CN" altLang="en-US"/>
          </a:p>
        </p:txBody>
      </p:sp>
      <p:sp>
        <p:nvSpPr>
          <p:cNvPr id="5" name="页脚占位符 4">
            <a:extLst>
              <a:ext uri="{FF2B5EF4-FFF2-40B4-BE49-F238E27FC236}">
                <a16:creationId xmlns:a16="http://schemas.microsoft.com/office/drawing/2014/main" id="{F115B87E-9052-4C36-BA18-A87B2CD3DA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C7502B-0559-47E1-9D1F-C7528A426C8F}"/>
              </a:ext>
            </a:extLst>
          </p:cNvPr>
          <p:cNvSpPr>
            <a:spLocks noGrp="1"/>
          </p:cNvSpPr>
          <p:nvPr>
            <p:ph type="sldNum" sz="quarter" idx="12"/>
          </p:nvPr>
        </p:nvSpPr>
        <p:spPr/>
        <p:txBody>
          <a:body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383156811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1009BCB-697B-493F-A012-BE0738787E9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F9F7586-7D25-4E23-98B9-0F6495776E6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D3C58C6-47D9-48FF-AC21-5D927FF6C828}"/>
              </a:ext>
            </a:extLst>
          </p:cNvPr>
          <p:cNvSpPr>
            <a:spLocks noGrp="1"/>
          </p:cNvSpPr>
          <p:nvPr>
            <p:ph type="dt" sz="half" idx="10"/>
          </p:nvPr>
        </p:nvSpPr>
        <p:spPr/>
        <p:txBody>
          <a:bodyPr/>
          <a:lstStyle/>
          <a:p>
            <a:fld id="{B722078C-630C-44E1-90CA-4B07598FD4B1}" type="datetimeFigureOut">
              <a:rPr lang="zh-CN" altLang="en-US" smtClean="0"/>
              <a:t>2018/7/2</a:t>
            </a:fld>
            <a:endParaRPr lang="zh-CN" altLang="en-US"/>
          </a:p>
        </p:txBody>
      </p:sp>
      <p:sp>
        <p:nvSpPr>
          <p:cNvPr id="5" name="页脚占位符 4">
            <a:extLst>
              <a:ext uri="{FF2B5EF4-FFF2-40B4-BE49-F238E27FC236}">
                <a16:creationId xmlns:a16="http://schemas.microsoft.com/office/drawing/2014/main" id="{714C9C43-E716-4330-8B9C-6729CC793B7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4D76B6B-FADD-4820-ABCF-32C1FA6E6FDD}"/>
              </a:ext>
            </a:extLst>
          </p:cNvPr>
          <p:cNvSpPr>
            <a:spLocks noGrp="1"/>
          </p:cNvSpPr>
          <p:nvPr>
            <p:ph type="sldNum" sz="quarter" idx="12"/>
          </p:nvPr>
        </p:nvSpPr>
        <p:spPr/>
        <p:txBody>
          <a:body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274095069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0A4E5F-C107-462B-85C6-F9AEBADAA1E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45A5676-F9A9-42F8-BD4F-CDCD3E40316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F9D9AE1-8AA2-4100-94C1-3DB599ECBACA}"/>
              </a:ext>
            </a:extLst>
          </p:cNvPr>
          <p:cNvSpPr>
            <a:spLocks noGrp="1"/>
          </p:cNvSpPr>
          <p:nvPr>
            <p:ph type="dt" sz="half" idx="10"/>
          </p:nvPr>
        </p:nvSpPr>
        <p:spPr/>
        <p:txBody>
          <a:bodyPr/>
          <a:lstStyle/>
          <a:p>
            <a:fld id="{B722078C-630C-44E1-90CA-4B07598FD4B1}" type="datetimeFigureOut">
              <a:rPr lang="zh-CN" altLang="en-US" smtClean="0"/>
              <a:t>2018/7/2</a:t>
            </a:fld>
            <a:endParaRPr lang="zh-CN" altLang="en-US"/>
          </a:p>
        </p:txBody>
      </p:sp>
      <p:sp>
        <p:nvSpPr>
          <p:cNvPr id="5" name="页脚占位符 4">
            <a:extLst>
              <a:ext uri="{FF2B5EF4-FFF2-40B4-BE49-F238E27FC236}">
                <a16:creationId xmlns:a16="http://schemas.microsoft.com/office/drawing/2014/main" id="{CB5AD8DC-B203-4C54-B0C6-EF2CAEDB137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0DC2477-EC3C-474D-A5CF-49EC9B067C5A}"/>
              </a:ext>
            </a:extLst>
          </p:cNvPr>
          <p:cNvSpPr>
            <a:spLocks noGrp="1"/>
          </p:cNvSpPr>
          <p:nvPr>
            <p:ph type="sldNum" sz="quarter" idx="12"/>
          </p:nvPr>
        </p:nvSpPr>
        <p:spPr/>
        <p:txBody>
          <a:body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259595262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64F010-67E4-4BA4-AB47-B6C02EF262A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D98F165-8D67-4A62-BC79-60079F85D1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E1668C4F-DA21-44B6-9A7F-F2365B0F0DBC}"/>
              </a:ext>
            </a:extLst>
          </p:cNvPr>
          <p:cNvSpPr>
            <a:spLocks noGrp="1"/>
          </p:cNvSpPr>
          <p:nvPr>
            <p:ph type="dt" sz="half" idx="10"/>
          </p:nvPr>
        </p:nvSpPr>
        <p:spPr/>
        <p:txBody>
          <a:bodyPr/>
          <a:lstStyle/>
          <a:p>
            <a:fld id="{B722078C-630C-44E1-90CA-4B07598FD4B1}" type="datetimeFigureOut">
              <a:rPr lang="zh-CN" altLang="en-US" smtClean="0"/>
              <a:t>2018/7/2</a:t>
            </a:fld>
            <a:endParaRPr lang="zh-CN" altLang="en-US"/>
          </a:p>
        </p:txBody>
      </p:sp>
      <p:sp>
        <p:nvSpPr>
          <p:cNvPr id="5" name="页脚占位符 4">
            <a:extLst>
              <a:ext uri="{FF2B5EF4-FFF2-40B4-BE49-F238E27FC236}">
                <a16:creationId xmlns:a16="http://schemas.microsoft.com/office/drawing/2014/main" id="{63D9A197-2846-42A6-9822-D280B1B5FC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FAB1776-91AA-493F-B3C6-A81B4D2A6574}"/>
              </a:ext>
            </a:extLst>
          </p:cNvPr>
          <p:cNvSpPr>
            <a:spLocks noGrp="1"/>
          </p:cNvSpPr>
          <p:nvPr>
            <p:ph type="sldNum" sz="quarter" idx="12"/>
          </p:nvPr>
        </p:nvSpPr>
        <p:spPr/>
        <p:txBody>
          <a:body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146841174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C976F5-6482-48C7-B52F-A2AD3BCBEF1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6EC0AFE-C819-4AE3-A48B-7369E8585A62}"/>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9F3DCFD1-0F24-40AB-9E75-73617F70C2A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0EC4C482-8E97-4543-ADE6-984EDECF3503}"/>
              </a:ext>
            </a:extLst>
          </p:cNvPr>
          <p:cNvSpPr>
            <a:spLocks noGrp="1"/>
          </p:cNvSpPr>
          <p:nvPr>
            <p:ph type="dt" sz="half" idx="10"/>
          </p:nvPr>
        </p:nvSpPr>
        <p:spPr/>
        <p:txBody>
          <a:bodyPr/>
          <a:lstStyle/>
          <a:p>
            <a:fld id="{B722078C-630C-44E1-90CA-4B07598FD4B1}" type="datetimeFigureOut">
              <a:rPr lang="zh-CN" altLang="en-US" smtClean="0"/>
              <a:t>2018/7/2</a:t>
            </a:fld>
            <a:endParaRPr lang="zh-CN" altLang="en-US"/>
          </a:p>
        </p:txBody>
      </p:sp>
      <p:sp>
        <p:nvSpPr>
          <p:cNvPr id="6" name="页脚占位符 5">
            <a:extLst>
              <a:ext uri="{FF2B5EF4-FFF2-40B4-BE49-F238E27FC236}">
                <a16:creationId xmlns:a16="http://schemas.microsoft.com/office/drawing/2014/main" id="{0A554995-FBBE-4D14-B523-AB46EB4F667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BC2CA9B-D4FA-4B07-B075-4712CD2A42B9}"/>
              </a:ext>
            </a:extLst>
          </p:cNvPr>
          <p:cNvSpPr>
            <a:spLocks noGrp="1"/>
          </p:cNvSpPr>
          <p:nvPr>
            <p:ph type="sldNum" sz="quarter" idx="12"/>
          </p:nvPr>
        </p:nvSpPr>
        <p:spPr/>
        <p:txBody>
          <a:body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138449573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5B2307-42DE-4BC0-9B93-F06107B86B1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68AC812-90ED-452C-AD11-240C5FE4DBC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0A2C71B-0B2E-4D5F-973C-FD3315DF3EF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16E1DAC3-8021-4755-86E7-D8FD98A8CC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38554D61-7753-4616-91E8-E48B763A049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6ADDC138-B37A-4993-AC31-F5DCD2FE67CA}"/>
              </a:ext>
            </a:extLst>
          </p:cNvPr>
          <p:cNvSpPr>
            <a:spLocks noGrp="1"/>
          </p:cNvSpPr>
          <p:nvPr>
            <p:ph type="dt" sz="half" idx="10"/>
          </p:nvPr>
        </p:nvSpPr>
        <p:spPr/>
        <p:txBody>
          <a:bodyPr/>
          <a:lstStyle/>
          <a:p>
            <a:fld id="{B722078C-630C-44E1-90CA-4B07598FD4B1}" type="datetimeFigureOut">
              <a:rPr lang="zh-CN" altLang="en-US" smtClean="0"/>
              <a:t>2018/7/2</a:t>
            </a:fld>
            <a:endParaRPr lang="zh-CN" altLang="en-US"/>
          </a:p>
        </p:txBody>
      </p:sp>
      <p:sp>
        <p:nvSpPr>
          <p:cNvPr id="8" name="页脚占位符 7">
            <a:extLst>
              <a:ext uri="{FF2B5EF4-FFF2-40B4-BE49-F238E27FC236}">
                <a16:creationId xmlns:a16="http://schemas.microsoft.com/office/drawing/2014/main" id="{FF86204C-ADBD-49C4-8096-0189F0CFD6C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B1F9099-A861-4B64-B298-4587330D6E00}"/>
              </a:ext>
            </a:extLst>
          </p:cNvPr>
          <p:cNvSpPr>
            <a:spLocks noGrp="1"/>
          </p:cNvSpPr>
          <p:nvPr>
            <p:ph type="sldNum" sz="quarter" idx="12"/>
          </p:nvPr>
        </p:nvSpPr>
        <p:spPr/>
        <p:txBody>
          <a:body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81840145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AF1FF8-393F-451D-A8E9-59D5A87A743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5127D26-85A8-473E-9D70-AE1A8DFB3821}"/>
              </a:ext>
            </a:extLst>
          </p:cNvPr>
          <p:cNvSpPr>
            <a:spLocks noGrp="1"/>
          </p:cNvSpPr>
          <p:nvPr>
            <p:ph type="dt" sz="half" idx="10"/>
          </p:nvPr>
        </p:nvSpPr>
        <p:spPr/>
        <p:txBody>
          <a:bodyPr/>
          <a:lstStyle/>
          <a:p>
            <a:fld id="{B722078C-630C-44E1-90CA-4B07598FD4B1}" type="datetimeFigureOut">
              <a:rPr lang="zh-CN" altLang="en-US" smtClean="0"/>
              <a:t>2018/7/2</a:t>
            </a:fld>
            <a:endParaRPr lang="zh-CN" altLang="en-US"/>
          </a:p>
        </p:txBody>
      </p:sp>
      <p:sp>
        <p:nvSpPr>
          <p:cNvPr id="4" name="页脚占位符 3">
            <a:extLst>
              <a:ext uri="{FF2B5EF4-FFF2-40B4-BE49-F238E27FC236}">
                <a16:creationId xmlns:a16="http://schemas.microsoft.com/office/drawing/2014/main" id="{811A6770-5E73-4421-90CC-356278C71D0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E6D30A1-C551-4F84-A9CA-CE2A3D0FBD81}"/>
              </a:ext>
            </a:extLst>
          </p:cNvPr>
          <p:cNvSpPr>
            <a:spLocks noGrp="1"/>
          </p:cNvSpPr>
          <p:nvPr>
            <p:ph type="sldNum" sz="quarter" idx="12"/>
          </p:nvPr>
        </p:nvSpPr>
        <p:spPr/>
        <p:txBody>
          <a:body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350073672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065BEEE-0C5A-486C-826F-1ED0960D2787}"/>
              </a:ext>
            </a:extLst>
          </p:cNvPr>
          <p:cNvSpPr>
            <a:spLocks noGrp="1"/>
          </p:cNvSpPr>
          <p:nvPr>
            <p:ph type="dt" sz="half" idx="10"/>
          </p:nvPr>
        </p:nvSpPr>
        <p:spPr/>
        <p:txBody>
          <a:bodyPr/>
          <a:lstStyle/>
          <a:p>
            <a:fld id="{B722078C-630C-44E1-90CA-4B07598FD4B1}" type="datetimeFigureOut">
              <a:rPr lang="zh-CN" altLang="en-US" smtClean="0"/>
              <a:t>2018/7/2</a:t>
            </a:fld>
            <a:endParaRPr lang="zh-CN" altLang="en-US"/>
          </a:p>
        </p:txBody>
      </p:sp>
      <p:sp>
        <p:nvSpPr>
          <p:cNvPr id="3" name="页脚占位符 2">
            <a:extLst>
              <a:ext uri="{FF2B5EF4-FFF2-40B4-BE49-F238E27FC236}">
                <a16:creationId xmlns:a16="http://schemas.microsoft.com/office/drawing/2014/main" id="{D46559D2-079C-4EF3-8901-8BF4884CB0D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230749F-1E08-43F7-907B-BEF6F4ACE36E}"/>
              </a:ext>
            </a:extLst>
          </p:cNvPr>
          <p:cNvSpPr>
            <a:spLocks noGrp="1"/>
          </p:cNvSpPr>
          <p:nvPr>
            <p:ph type="sldNum" sz="quarter" idx="12"/>
          </p:nvPr>
        </p:nvSpPr>
        <p:spPr/>
        <p:txBody>
          <a:body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53318625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EF16F9-622A-412B-9A50-E82CEA34C39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43CFDAA-62DA-40FB-85C2-9028AE71E9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7FE09DC-8015-4B54-9732-DAF9DA2A4C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2F1A27D-92BD-43C6-8C01-07D5BB826F9E}"/>
              </a:ext>
            </a:extLst>
          </p:cNvPr>
          <p:cNvSpPr>
            <a:spLocks noGrp="1"/>
          </p:cNvSpPr>
          <p:nvPr>
            <p:ph type="dt" sz="half" idx="10"/>
          </p:nvPr>
        </p:nvSpPr>
        <p:spPr/>
        <p:txBody>
          <a:bodyPr/>
          <a:lstStyle/>
          <a:p>
            <a:fld id="{B722078C-630C-44E1-90CA-4B07598FD4B1}" type="datetimeFigureOut">
              <a:rPr lang="zh-CN" altLang="en-US" smtClean="0"/>
              <a:t>2018/7/2</a:t>
            </a:fld>
            <a:endParaRPr lang="zh-CN" altLang="en-US"/>
          </a:p>
        </p:txBody>
      </p:sp>
      <p:sp>
        <p:nvSpPr>
          <p:cNvPr id="6" name="页脚占位符 5">
            <a:extLst>
              <a:ext uri="{FF2B5EF4-FFF2-40B4-BE49-F238E27FC236}">
                <a16:creationId xmlns:a16="http://schemas.microsoft.com/office/drawing/2014/main" id="{EB0EB821-9629-463D-8485-54426F78FCC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B940039-9EBD-4B5A-BE6E-38904BD5EEA6}"/>
              </a:ext>
            </a:extLst>
          </p:cNvPr>
          <p:cNvSpPr>
            <a:spLocks noGrp="1"/>
          </p:cNvSpPr>
          <p:nvPr>
            <p:ph type="sldNum" sz="quarter" idx="12"/>
          </p:nvPr>
        </p:nvSpPr>
        <p:spPr/>
        <p:txBody>
          <a:body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310419172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A609C1-63FC-4B72-A32D-84E2B0F7BDF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8241127-C038-44AA-90F0-587624C168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AA359BE-B0E2-44BF-97A4-55FD5EA29A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62E2756B-6FC3-4EAF-9C5D-9AF7B450531B}"/>
              </a:ext>
            </a:extLst>
          </p:cNvPr>
          <p:cNvSpPr>
            <a:spLocks noGrp="1"/>
          </p:cNvSpPr>
          <p:nvPr>
            <p:ph type="dt" sz="half" idx="10"/>
          </p:nvPr>
        </p:nvSpPr>
        <p:spPr/>
        <p:txBody>
          <a:bodyPr/>
          <a:lstStyle/>
          <a:p>
            <a:fld id="{B722078C-630C-44E1-90CA-4B07598FD4B1}" type="datetimeFigureOut">
              <a:rPr lang="zh-CN" altLang="en-US" smtClean="0"/>
              <a:t>2018/7/2</a:t>
            </a:fld>
            <a:endParaRPr lang="zh-CN" altLang="en-US"/>
          </a:p>
        </p:txBody>
      </p:sp>
      <p:sp>
        <p:nvSpPr>
          <p:cNvPr id="6" name="页脚占位符 5">
            <a:extLst>
              <a:ext uri="{FF2B5EF4-FFF2-40B4-BE49-F238E27FC236}">
                <a16:creationId xmlns:a16="http://schemas.microsoft.com/office/drawing/2014/main" id="{915B1C66-4B4B-4C0D-9CAE-7FCA5F8B53B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73B133B-92AE-4FF7-81AD-F217058B7C72}"/>
              </a:ext>
            </a:extLst>
          </p:cNvPr>
          <p:cNvSpPr>
            <a:spLocks noGrp="1"/>
          </p:cNvSpPr>
          <p:nvPr>
            <p:ph type="sldNum" sz="quarter" idx="12"/>
          </p:nvPr>
        </p:nvSpPr>
        <p:spPr/>
        <p:txBody>
          <a:body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285531679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EFE7"/>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160EBA2-5E06-4FD1-879B-4A3A095C2F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AB1DE2C-4D99-4B0D-9F49-695D943DA0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717B68A-38F4-48BE-A279-A47D37D5AB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22078C-630C-44E1-90CA-4B07598FD4B1}" type="datetimeFigureOut">
              <a:rPr lang="zh-CN" altLang="en-US" smtClean="0"/>
              <a:t>2018/7/2</a:t>
            </a:fld>
            <a:endParaRPr lang="zh-CN" altLang="en-US"/>
          </a:p>
        </p:txBody>
      </p:sp>
      <p:sp>
        <p:nvSpPr>
          <p:cNvPr id="5" name="页脚占位符 4">
            <a:extLst>
              <a:ext uri="{FF2B5EF4-FFF2-40B4-BE49-F238E27FC236}">
                <a16:creationId xmlns:a16="http://schemas.microsoft.com/office/drawing/2014/main" id="{0F5A428B-24DD-4F79-A93C-119DBDF6E5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E04BDED-D343-424C-96EC-CB71E65376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0EE11D-C33E-457C-82C7-E18F31BA759B}" type="slidenum">
              <a:rPr lang="zh-CN" altLang="en-US" smtClean="0"/>
              <a:t>‹#›</a:t>
            </a:fld>
            <a:endParaRPr lang="zh-CN" altLang="en-US"/>
          </a:p>
        </p:txBody>
      </p:sp>
    </p:spTree>
    <p:extLst>
      <p:ext uri="{BB962C8B-B14F-4D97-AF65-F5344CB8AC3E}">
        <p14:creationId xmlns:p14="http://schemas.microsoft.com/office/powerpoint/2010/main" val="34536245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5.png"/><Relationship Id="rId5" Type="http://schemas.openxmlformats.org/officeDocument/2006/relationships/image" Target="../media/image1.jpg"/><Relationship Id="rId10" Type="http://schemas.microsoft.com/office/2007/relationships/hdphoto" Target="../media/hdphoto2.wdp"/><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7.jp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8.jp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9.jp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3.jp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7.png"/><Relationship Id="rId9" Type="http://schemas.microsoft.com/office/2007/relationships/hdphoto" Target="../media/hdphoto4.wdp"/></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24.jp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25.jp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26.jp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27.jp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8.jp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microsoft.com/office/2007/relationships/hdphoto" Target="../media/hdphoto3.wdp"/><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6.png"/><Relationship Id="rId7"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9.png"/><Relationship Id="rId9"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000" r="-1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13F065B-2F0F-4332-B9BE-D8DA68AB14F5}"/>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0" r="100000">
                        <a14:backgroundMark x1="26633" y1="57005" x2="25628" y2="49758"/>
                        <a14:backgroundMark x1="32663" y1="31401" x2="38191" y2="25121"/>
                        <a14:backgroundMark x1="57789" y1="20290" x2="64322" y2="28986"/>
                        <a14:backgroundMark x1="72362" y1="61836" x2="71859" y2="51691"/>
                        <a14:backgroundMark x1="74874" y1="48792" x2="73869" y2="46377"/>
                        <a14:backgroundMark x1="42714" y1="67633" x2="52764" y2="68599"/>
                        <a14:backgroundMark x1="25126" y1="60870" x2="26131" y2="64734"/>
                        <a14:backgroundMark x1="36181" y1="73913" x2="37186" y2="71981"/>
                        <a14:backgroundMark x1="64824" y1="75362" x2="61809" y2="73913"/>
                        <a14:backgroundMark x1="24121" y1="62802" x2="24121" y2="61353"/>
                        <a14:backgroundMark x1="35176" y1="75845" x2="35176" y2="74879"/>
                      </a14:backgroundRemoval>
                    </a14:imgEffect>
                  </a14:imgLayer>
                </a14:imgProps>
              </a:ext>
              <a:ext uri="{28A0092B-C50C-407E-A947-70E740481C1C}">
                <a14:useLocalDpi xmlns:a14="http://schemas.microsoft.com/office/drawing/2010/main" val="0"/>
              </a:ext>
            </a:extLst>
          </a:blip>
          <a:stretch>
            <a:fillRect/>
          </a:stretch>
        </p:blipFill>
        <p:spPr>
          <a:xfrm>
            <a:off x="5040127" y="443702"/>
            <a:ext cx="2111746" cy="2197192"/>
          </a:xfrm>
          <a:prstGeom prst="rect">
            <a:avLst/>
          </a:prstGeom>
        </p:spPr>
      </p:pic>
      <p:pic>
        <p:nvPicPr>
          <p:cNvPr id="5" name="图片 4">
            <a:extLst>
              <a:ext uri="{FF2B5EF4-FFF2-40B4-BE49-F238E27FC236}">
                <a16:creationId xmlns:a16="http://schemas.microsoft.com/office/drawing/2014/main" id="{F11DC453-C7CC-42F0-9E05-C43080F8CE4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3293607"/>
            <a:ext cx="2687564" cy="3593421"/>
          </a:xfrm>
          <a:prstGeom prst="rect">
            <a:avLst/>
          </a:prstGeom>
        </p:spPr>
      </p:pic>
      <p:pic>
        <p:nvPicPr>
          <p:cNvPr id="8" name="图片 7">
            <a:extLst>
              <a:ext uri="{FF2B5EF4-FFF2-40B4-BE49-F238E27FC236}">
                <a16:creationId xmlns:a16="http://schemas.microsoft.com/office/drawing/2014/main" id="{DF5ED8C2-7FE9-419E-A1BB-D4C273B8DE11}"/>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9653" b="89575" l="2778" r="100000">
                        <a14:foregroundMark x1="16005" y1="60618" x2="17196" y2="55212"/>
                        <a14:foregroundMark x1="29894" y1="29344" x2="32937" y2="40541"/>
                      </a14:backgroundRemoval>
                    </a14:imgEffect>
                  </a14:imgLayer>
                </a14:imgProps>
              </a:ext>
              <a:ext uri="{28A0092B-C50C-407E-A947-70E740481C1C}">
                <a14:useLocalDpi xmlns:a14="http://schemas.microsoft.com/office/drawing/2010/main" val="0"/>
              </a:ext>
            </a:extLst>
          </a:blip>
          <a:stretch>
            <a:fillRect/>
          </a:stretch>
        </p:blipFill>
        <p:spPr>
          <a:xfrm>
            <a:off x="2703573" y="2678222"/>
            <a:ext cx="3392427" cy="1162220"/>
          </a:xfrm>
          <a:prstGeom prst="rect">
            <a:avLst/>
          </a:prstGeom>
        </p:spPr>
      </p:pic>
      <p:sp>
        <p:nvSpPr>
          <p:cNvPr id="9" name="文本框 8">
            <a:extLst>
              <a:ext uri="{FF2B5EF4-FFF2-40B4-BE49-F238E27FC236}">
                <a16:creationId xmlns:a16="http://schemas.microsoft.com/office/drawing/2014/main" id="{E250D54A-CFA3-4520-9BFD-3114A8ADD24F}"/>
              </a:ext>
            </a:extLst>
          </p:cNvPr>
          <p:cNvSpPr txBox="1"/>
          <p:nvPr/>
        </p:nvSpPr>
        <p:spPr>
          <a:xfrm>
            <a:off x="6096000" y="2693442"/>
            <a:ext cx="3773714" cy="1200329"/>
          </a:xfrm>
          <a:prstGeom prst="rect">
            <a:avLst/>
          </a:prstGeom>
          <a:noFill/>
        </p:spPr>
        <p:txBody>
          <a:bodyPr wrap="square" rtlCol="0">
            <a:spAutoFit/>
          </a:bodyPr>
          <a:lstStyle/>
          <a:p>
            <a:r>
              <a:rPr lang="zh-CN" altLang="en-US" sz="7200" dirty="0">
                <a:latin typeface="华文行楷" panose="02010800040101010101" pitchFamily="2" charset="-122"/>
                <a:ea typeface="华文行楷" panose="02010800040101010101" pitchFamily="2" charset="-122"/>
              </a:rPr>
              <a:t>建军节</a:t>
            </a:r>
          </a:p>
        </p:txBody>
      </p:sp>
      <p:sp>
        <p:nvSpPr>
          <p:cNvPr id="10" name="矩形 9">
            <a:extLst>
              <a:ext uri="{FF2B5EF4-FFF2-40B4-BE49-F238E27FC236}">
                <a16:creationId xmlns:a16="http://schemas.microsoft.com/office/drawing/2014/main" id="{38351973-4282-4C7C-9746-7C692CA2221F}"/>
              </a:ext>
            </a:extLst>
          </p:cNvPr>
          <p:cNvSpPr/>
          <p:nvPr/>
        </p:nvSpPr>
        <p:spPr>
          <a:xfrm>
            <a:off x="2687564" y="3787894"/>
            <a:ext cx="6846746" cy="584775"/>
          </a:xfrm>
          <a:prstGeom prst="rect">
            <a:avLst/>
          </a:prstGeom>
        </p:spPr>
        <p:txBody>
          <a:bodyPr wrap="none">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热烈庆祝中国人民解放军成立</a:t>
            </a:r>
            <a:r>
              <a:rPr lang="en-US" altLang="zh-CN" sz="3200" b="1" dirty="0">
                <a:solidFill>
                  <a:srgbClr val="C00000"/>
                </a:solidFill>
                <a:latin typeface="微软雅黑" panose="020B0503020204020204" pitchFamily="34" charset="-122"/>
                <a:ea typeface="微软雅黑" panose="020B0503020204020204" pitchFamily="34" charset="-122"/>
              </a:rPr>
              <a:t>91</a:t>
            </a:r>
            <a:r>
              <a:rPr lang="zh-CN" altLang="en-US" sz="3200" b="1" dirty="0">
                <a:solidFill>
                  <a:srgbClr val="C00000"/>
                </a:solidFill>
                <a:latin typeface="微软雅黑" panose="020B0503020204020204" pitchFamily="34" charset="-122"/>
                <a:ea typeface="微软雅黑" panose="020B0503020204020204" pitchFamily="34" charset="-122"/>
              </a:rPr>
              <a:t>周年</a:t>
            </a:r>
          </a:p>
        </p:txBody>
      </p:sp>
      <p:sp>
        <p:nvSpPr>
          <p:cNvPr id="11" name="矩形 10">
            <a:extLst>
              <a:ext uri="{FF2B5EF4-FFF2-40B4-BE49-F238E27FC236}">
                <a16:creationId xmlns:a16="http://schemas.microsoft.com/office/drawing/2014/main" id="{FFA23C6B-84C3-430E-847E-615F568935DA}"/>
              </a:ext>
            </a:extLst>
          </p:cNvPr>
          <p:cNvSpPr/>
          <p:nvPr/>
        </p:nvSpPr>
        <p:spPr>
          <a:xfrm>
            <a:off x="4065636" y="4432179"/>
            <a:ext cx="4060727"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峥嵘岁月 勠力同心 整旅厉卒</a:t>
            </a:r>
          </a:p>
        </p:txBody>
      </p:sp>
      <p:sp>
        <p:nvSpPr>
          <p:cNvPr id="12" name="文本框 11">
            <a:extLst>
              <a:ext uri="{FF2B5EF4-FFF2-40B4-BE49-F238E27FC236}">
                <a16:creationId xmlns:a16="http://schemas.microsoft.com/office/drawing/2014/main" id="{51D8F9B9-C3EF-43A0-B83D-22B30C4495F3}"/>
              </a:ext>
            </a:extLst>
          </p:cNvPr>
          <p:cNvSpPr txBox="1"/>
          <p:nvPr/>
        </p:nvSpPr>
        <p:spPr>
          <a:xfrm>
            <a:off x="3265713" y="4972052"/>
            <a:ext cx="5660571" cy="369332"/>
          </a:xfrm>
          <a:prstGeom prst="rect">
            <a:avLst/>
          </a:prstGeom>
          <a:noFill/>
        </p:spPr>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在 此 输 入 您 的 组 织 名 称</a:t>
            </a:r>
          </a:p>
        </p:txBody>
      </p:sp>
      <p:pic>
        <p:nvPicPr>
          <p:cNvPr id="2" name="霍勇 - 中国人民解放军军歌">
            <a:hlinkClick r:id="" action="ppaction://media"/>
            <a:extLst>
              <a:ext uri="{FF2B5EF4-FFF2-40B4-BE49-F238E27FC236}">
                <a16:creationId xmlns:a16="http://schemas.microsoft.com/office/drawing/2014/main" id="{6999E6FD-8EE7-49B1-AF71-0537E91BC52D}"/>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4086481249"/>
      </p:ext>
    </p:extLst>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42"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2"/>
                </p:tgtEl>
              </p:cMediaNode>
            </p:audio>
          </p:childTnLst>
        </p:cTn>
      </p:par>
    </p:tnLst>
    <p:bldLst>
      <p:bldP spid="9" grpId="0"/>
      <p:bldP spid="10"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sp>
        <p:nvSpPr>
          <p:cNvPr id="6" name="卷形: 水平 5">
            <a:extLst>
              <a:ext uri="{FF2B5EF4-FFF2-40B4-BE49-F238E27FC236}">
                <a16:creationId xmlns:a16="http://schemas.microsoft.com/office/drawing/2014/main" id="{F65E54DF-D430-42F4-B691-AE53617B5E49}"/>
              </a:ext>
            </a:extLst>
          </p:cNvPr>
          <p:cNvSpPr/>
          <p:nvPr/>
        </p:nvSpPr>
        <p:spPr>
          <a:xfrm>
            <a:off x="1771649" y="514350"/>
            <a:ext cx="2210415"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中国解放军简史</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矩形 7">
            <a:extLst>
              <a:ext uri="{FF2B5EF4-FFF2-40B4-BE49-F238E27FC236}">
                <a16:creationId xmlns:a16="http://schemas.microsoft.com/office/drawing/2014/main" id="{B9EABD1D-EC4B-48AE-BD7E-C9F22BF7C5F3}"/>
              </a:ext>
            </a:extLst>
          </p:cNvPr>
          <p:cNvSpPr/>
          <p:nvPr/>
        </p:nvSpPr>
        <p:spPr>
          <a:xfrm>
            <a:off x="4977744" y="1085850"/>
            <a:ext cx="2236510" cy="707886"/>
          </a:xfrm>
          <a:prstGeom prst="rect">
            <a:avLst/>
          </a:prstGeom>
        </p:spPr>
        <p:txBody>
          <a:bodyPr wrap="none">
            <a:spAutoFit/>
          </a:bodyPr>
          <a:lstStyle/>
          <a:p>
            <a:r>
              <a:rPr lang="zh-CN" altLang="en-US" sz="4000" dirty="0">
                <a:solidFill>
                  <a:srgbClr val="C00000"/>
                </a:solidFill>
                <a:latin typeface="叶根友毛笔行书简体" panose="02010601030101010101" pitchFamily="2" charset="-122"/>
                <a:ea typeface="叶根友毛笔行书简体" panose="02010601030101010101" pitchFamily="2" charset="-122"/>
              </a:rPr>
              <a:t>名称变迁</a:t>
            </a:r>
          </a:p>
        </p:txBody>
      </p:sp>
      <p:cxnSp>
        <p:nvCxnSpPr>
          <p:cNvPr id="4" name="直接连接符 3">
            <a:extLst>
              <a:ext uri="{FF2B5EF4-FFF2-40B4-BE49-F238E27FC236}">
                <a16:creationId xmlns:a16="http://schemas.microsoft.com/office/drawing/2014/main" id="{0C687F49-CB6A-45C0-8895-733444935871}"/>
              </a:ext>
            </a:extLst>
          </p:cNvPr>
          <p:cNvCxnSpPr>
            <a:cxnSpLocks/>
          </p:cNvCxnSpPr>
          <p:nvPr/>
        </p:nvCxnSpPr>
        <p:spPr>
          <a:xfrm>
            <a:off x="3990898" y="2295181"/>
            <a:ext cx="0" cy="3250212"/>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A6D7ED47-267A-498D-9946-9C5DDF68A64B}"/>
              </a:ext>
            </a:extLst>
          </p:cNvPr>
          <p:cNvSpPr/>
          <p:nvPr/>
        </p:nvSpPr>
        <p:spPr>
          <a:xfrm>
            <a:off x="3828667" y="2790566"/>
            <a:ext cx="324462" cy="3244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3452CD03-803A-427B-849C-C8F7B153EA73}"/>
              </a:ext>
            </a:extLst>
          </p:cNvPr>
          <p:cNvSpPr/>
          <p:nvPr/>
        </p:nvSpPr>
        <p:spPr>
          <a:xfrm>
            <a:off x="3828667" y="3763467"/>
            <a:ext cx="324462" cy="3244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48374A6D-F8A8-4035-B661-30BC29EBF34A}"/>
              </a:ext>
            </a:extLst>
          </p:cNvPr>
          <p:cNvSpPr/>
          <p:nvPr/>
        </p:nvSpPr>
        <p:spPr>
          <a:xfrm>
            <a:off x="3828667" y="4738956"/>
            <a:ext cx="324462" cy="3244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6419AE80-1E00-451E-8649-090621E9CD7F}"/>
              </a:ext>
            </a:extLst>
          </p:cNvPr>
          <p:cNvCxnSpPr>
            <a:stCxn id="9" idx="2"/>
          </p:cNvCxnSpPr>
          <p:nvPr/>
        </p:nvCxnSpPr>
        <p:spPr>
          <a:xfrm flipH="1">
            <a:off x="1070718" y="2952797"/>
            <a:ext cx="275794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906FBFB3-DAB9-46BF-9270-EBB7D324F329}"/>
              </a:ext>
            </a:extLst>
          </p:cNvPr>
          <p:cNvCxnSpPr/>
          <p:nvPr/>
        </p:nvCxnSpPr>
        <p:spPr>
          <a:xfrm flipH="1">
            <a:off x="1076555" y="3966958"/>
            <a:ext cx="275794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2C232E61-4605-4F0F-B700-036153146A3C}"/>
              </a:ext>
            </a:extLst>
          </p:cNvPr>
          <p:cNvCxnSpPr/>
          <p:nvPr/>
        </p:nvCxnSpPr>
        <p:spPr>
          <a:xfrm flipH="1">
            <a:off x="1070718" y="4894342"/>
            <a:ext cx="275794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4969274C-DC43-452A-AFFF-277C444A115E}"/>
              </a:ext>
            </a:extLst>
          </p:cNvPr>
          <p:cNvSpPr txBox="1"/>
          <p:nvPr/>
        </p:nvSpPr>
        <p:spPr>
          <a:xfrm>
            <a:off x="1167507" y="2412610"/>
            <a:ext cx="2566215" cy="461665"/>
          </a:xfrm>
          <a:prstGeom prst="rect">
            <a:avLst/>
          </a:prstGeom>
          <a:noFill/>
        </p:spPr>
        <p:txBody>
          <a:bodyPr wrap="square" rtlCol="0">
            <a:spAutoFit/>
          </a:bodyPr>
          <a:lstStyle/>
          <a:p>
            <a:pPr algn="ct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1937</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年</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10</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月</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2</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日</a:t>
            </a:r>
          </a:p>
        </p:txBody>
      </p:sp>
      <p:sp>
        <p:nvSpPr>
          <p:cNvPr id="22" name="文本框 21">
            <a:extLst>
              <a:ext uri="{FF2B5EF4-FFF2-40B4-BE49-F238E27FC236}">
                <a16:creationId xmlns:a16="http://schemas.microsoft.com/office/drawing/2014/main" id="{E4A340CD-0E61-4C68-BDA4-DC01DC270DF1}"/>
              </a:ext>
            </a:extLst>
          </p:cNvPr>
          <p:cNvSpPr txBox="1"/>
          <p:nvPr/>
        </p:nvSpPr>
        <p:spPr>
          <a:xfrm>
            <a:off x="942975" y="3347534"/>
            <a:ext cx="3019272" cy="461665"/>
          </a:xfrm>
          <a:prstGeom prst="rect">
            <a:avLst/>
          </a:prstGeom>
          <a:noFill/>
        </p:spPr>
        <p:txBody>
          <a:bodyPr wrap="square" rtlCol="0">
            <a:spAutoFit/>
          </a:bodyPr>
          <a:lstStyle/>
          <a:p>
            <a:pPr algn="ct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1945</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年</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8</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月</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15</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日</a:t>
            </a:r>
          </a:p>
        </p:txBody>
      </p:sp>
      <p:sp>
        <p:nvSpPr>
          <p:cNvPr id="23" name="文本框 22">
            <a:extLst>
              <a:ext uri="{FF2B5EF4-FFF2-40B4-BE49-F238E27FC236}">
                <a16:creationId xmlns:a16="http://schemas.microsoft.com/office/drawing/2014/main" id="{19944437-D0F6-4636-8491-BCE7DC15638D}"/>
              </a:ext>
            </a:extLst>
          </p:cNvPr>
          <p:cNvSpPr txBox="1"/>
          <p:nvPr/>
        </p:nvSpPr>
        <p:spPr>
          <a:xfrm>
            <a:off x="1255846" y="4357224"/>
            <a:ext cx="2383701" cy="461665"/>
          </a:xfrm>
          <a:prstGeom prst="rect">
            <a:avLst/>
          </a:prstGeom>
          <a:noFill/>
        </p:spPr>
        <p:txBody>
          <a:bodyPr wrap="square" rtlCol="0">
            <a:spAutoFit/>
          </a:bodyPr>
          <a:lstStyle/>
          <a:p>
            <a:pPr algn="ct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1948</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年</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11</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月</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日</a:t>
            </a:r>
          </a:p>
        </p:txBody>
      </p:sp>
      <p:cxnSp>
        <p:nvCxnSpPr>
          <p:cNvPr id="33" name="直接连接符 32">
            <a:extLst>
              <a:ext uri="{FF2B5EF4-FFF2-40B4-BE49-F238E27FC236}">
                <a16:creationId xmlns:a16="http://schemas.microsoft.com/office/drawing/2014/main" id="{40294EB2-A58B-4919-B994-F1308358D90C}"/>
              </a:ext>
            </a:extLst>
          </p:cNvPr>
          <p:cNvCxnSpPr>
            <a:stCxn id="9" idx="6"/>
          </p:cNvCxnSpPr>
          <p:nvPr/>
        </p:nvCxnSpPr>
        <p:spPr>
          <a:xfrm>
            <a:off x="4153129" y="2952797"/>
            <a:ext cx="2536724" cy="0"/>
          </a:xfrm>
          <a:prstGeom prst="line">
            <a:avLst/>
          </a:prstGeom>
        </p:spPr>
        <p:style>
          <a:lnRef idx="1">
            <a:schemeClr val="dk1"/>
          </a:lnRef>
          <a:fillRef idx="0">
            <a:schemeClr val="dk1"/>
          </a:fillRef>
          <a:effectRef idx="0">
            <a:schemeClr val="dk1"/>
          </a:effectRef>
          <a:fontRef idx="minor">
            <a:schemeClr val="tx1"/>
          </a:fontRef>
        </p:style>
      </p:cxnSp>
      <p:cxnSp>
        <p:nvCxnSpPr>
          <p:cNvPr id="34" name="直接连接符 33">
            <a:extLst>
              <a:ext uri="{FF2B5EF4-FFF2-40B4-BE49-F238E27FC236}">
                <a16:creationId xmlns:a16="http://schemas.microsoft.com/office/drawing/2014/main" id="{3E483812-F6AF-48F6-8F9A-231422B0E6E7}"/>
              </a:ext>
            </a:extLst>
          </p:cNvPr>
          <p:cNvCxnSpPr/>
          <p:nvPr/>
        </p:nvCxnSpPr>
        <p:spPr>
          <a:xfrm>
            <a:off x="4153129" y="3966958"/>
            <a:ext cx="2536724" cy="0"/>
          </a:xfrm>
          <a:prstGeom prst="line">
            <a:avLst/>
          </a:prstGeom>
        </p:spPr>
        <p:style>
          <a:lnRef idx="1">
            <a:schemeClr val="dk1"/>
          </a:lnRef>
          <a:fillRef idx="0">
            <a:schemeClr val="dk1"/>
          </a:fillRef>
          <a:effectRef idx="0">
            <a:schemeClr val="dk1"/>
          </a:effectRef>
          <a:fontRef idx="minor">
            <a:schemeClr val="tx1"/>
          </a:fontRef>
        </p:style>
      </p:cxnSp>
      <p:cxnSp>
        <p:nvCxnSpPr>
          <p:cNvPr id="35" name="直接连接符 34">
            <a:extLst>
              <a:ext uri="{FF2B5EF4-FFF2-40B4-BE49-F238E27FC236}">
                <a16:creationId xmlns:a16="http://schemas.microsoft.com/office/drawing/2014/main" id="{B3384AB1-E8BE-4511-A259-3AF3D0568EFB}"/>
              </a:ext>
            </a:extLst>
          </p:cNvPr>
          <p:cNvCxnSpPr/>
          <p:nvPr/>
        </p:nvCxnSpPr>
        <p:spPr>
          <a:xfrm>
            <a:off x="4153129" y="4894342"/>
            <a:ext cx="2536724" cy="0"/>
          </a:xfrm>
          <a:prstGeom prst="line">
            <a:avLst/>
          </a:prstGeom>
        </p:spPr>
        <p:style>
          <a:lnRef idx="1">
            <a:schemeClr val="dk1"/>
          </a:lnRef>
          <a:fillRef idx="0">
            <a:schemeClr val="dk1"/>
          </a:fillRef>
          <a:effectRef idx="0">
            <a:schemeClr val="dk1"/>
          </a:effectRef>
          <a:fontRef idx="minor">
            <a:schemeClr val="tx1"/>
          </a:fontRef>
        </p:style>
      </p:cxnSp>
      <p:sp>
        <p:nvSpPr>
          <p:cNvPr id="38" name="矩形: 圆角 37">
            <a:extLst>
              <a:ext uri="{FF2B5EF4-FFF2-40B4-BE49-F238E27FC236}">
                <a16:creationId xmlns:a16="http://schemas.microsoft.com/office/drawing/2014/main" id="{931E5976-E426-461C-A429-4BF2691F791C}"/>
              </a:ext>
            </a:extLst>
          </p:cNvPr>
          <p:cNvSpPr/>
          <p:nvPr/>
        </p:nvSpPr>
        <p:spPr>
          <a:xfrm>
            <a:off x="6689853" y="2626735"/>
            <a:ext cx="4409758" cy="632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国民革命军陆军新编第四军</a:t>
            </a:r>
          </a:p>
        </p:txBody>
      </p:sp>
      <p:sp>
        <p:nvSpPr>
          <p:cNvPr id="43" name="矩形: 圆角 42">
            <a:extLst>
              <a:ext uri="{FF2B5EF4-FFF2-40B4-BE49-F238E27FC236}">
                <a16:creationId xmlns:a16="http://schemas.microsoft.com/office/drawing/2014/main" id="{7372AB3C-0C0C-4FB4-8A75-E2D384C14EDF}"/>
              </a:ext>
            </a:extLst>
          </p:cNvPr>
          <p:cNvSpPr/>
          <p:nvPr/>
        </p:nvSpPr>
        <p:spPr>
          <a:xfrm>
            <a:off x="6689853" y="3650813"/>
            <a:ext cx="4409758" cy="632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人民解放军</a:t>
            </a:r>
          </a:p>
        </p:txBody>
      </p:sp>
      <p:sp>
        <p:nvSpPr>
          <p:cNvPr id="44" name="矩形: 圆角 43">
            <a:extLst>
              <a:ext uri="{FF2B5EF4-FFF2-40B4-BE49-F238E27FC236}">
                <a16:creationId xmlns:a16="http://schemas.microsoft.com/office/drawing/2014/main" id="{D0F5E425-5558-4F69-8C69-9A5B2303BD94}"/>
              </a:ext>
            </a:extLst>
          </p:cNvPr>
          <p:cNvSpPr/>
          <p:nvPr/>
        </p:nvSpPr>
        <p:spPr>
          <a:xfrm>
            <a:off x="6689853" y="4585042"/>
            <a:ext cx="4409758" cy="632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中国人民解放军</a:t>
            </a:r>
          </a:p>
        </p:txBody>
      </p:sp>
    </p:spTree>
    <p:extLst>
      <p:ext uri="{BB962C8B-B14F-4D97-AF65-F5344CB8AC3E}">
        <p14:creationId xmlns:p14="http://schemas.microsoft.com/office/powerpoint/2010/main" val="146891176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Effect transition="in" filter="fade">
                                      <p:cBhvr>
                                        <p:cTn id="61" dur="500"/>
                                        <p:tgtEl>
                                          <p:spTgt spid="34"/>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p:cTn id="65" dur="500" fill="hold"/>
                                        <p:tgtEl>
                                          <p:spTgt spid="43"/>
                                        </p:tgtEl>
                                        <p:attrNameLst>
                                          <p:attrName>ppt_w</p:attrName>
                                        </p:attrNameLst>
                                      </p:cBhvr>
                                      <p:tavLst>
                                        <p:tav tm="0">
                                          <p:val>
                                            <p:fltVal val="0"/>
                                          </p:val>
                                        </p:tav>
                                        <p:tav tm="100000">
                                          <p:val>
                                            <p:strVal val="#ppt_w"/>
                                          </p:val>
                                        </p:tav>
                                      </p:tavLst>
                                    </p:anim>
                                    <p:anim calcmode="lin" valueType="num">
                                      <p:cBhvr>
                                        <p:cTn id="66" dur="500" fill="hold"/>
                                        <p:tgtEl>
                                          <p:spTgt spid="43"/>
                                        </p:tgtEl>
                                        <p:attrNameLst>
                                          <p:attrName>ppt_h</p:attrName>
                                        </p:attrNameLst>
                                      </p:cBhvr>
                                      <p:tavLst>
                                        <p:tav tm="0">
                                          <p:val>
                                            <p:fltVal val="0"/>
                                          </p:val>
                                        </p:tav>
                                        <p:tav tm="100000">
                                          <p:val>
                                            <p:strVal val="#ppt_h"/>
                                          </p:val>
                                        </p:tav>
                                      </p:tavLst>
                                    </p:anim>
                                    <p:animEffect transition="in" filter="fade">
                                      <p:cBhvr>
                                        <p:cTn id="67" dur="500"/>
                                        <p:tgtEl>
                                          <p:spTgt spid="43"/>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childTnLst>
                          </p:cTn>
                        </p:par>
                        <p:par>
                          <p:cTn id="74" fill="hold">
                            <p:stCondLst>
                              <p:cond delay="6000"/>
                            </p:stCondLst>
                            <p:childTnLst>
                              <p:par>
                                <p:cTn id="75" presetID="53" presetClass="entr" presetSubtype="16" fill="hold"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childTnLst>
                          </p:cTn>
                        </p:par>
                        <p:par>
                          <p:cTn id="80" fill="hold">
                            <p:stCondLst>
                              <p:cond delay="6500"/>
                            </p:stCondLst>
                            <p:childTnLst>
                              <p:par>
                                <p:cTn id="81" presetID="53" presetClass="entr" presetSubtype="16"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 calcmode="lin" valueType="num">
                                      <p:cBhvr>
                                        <p:cTn id="83" dur="500" fill="hold"/>
                                        <p:tgtEl>
                                          <p:spTgt spid="23"/>
                                        </p:tgtEl>
                                        <p:attrNameLst>
                                          <p:attrName>ppt_w</p:attrName>
                                        </p:attrNameLst>
                                      </p:cBhvr>
                                      <p:tavLst>
                                        <p:tav tm="0">
                                          <p:val>
                                            <p:fltVal val="0"/>
                                          </p:val>
                                        </p:tav>
                                        <p:tav tm="100000">
                                          <p:val>
                                            <p:strVal val="#ppt_w"/>
                                          </p:val>
                                        </p:tav>
                                      </p:tavLst>
                                    </p:anim>
                                    <p:anim calcmode="lin" valueType="num">
                                      <p:cBhvr>
                                        <p:cTn id="84" dur="500" fill="hold"/>
                                        <p:tgtEl>
                                          <p:spTgt spid="23"/>
                                        </p:tgtEl>
                                        <p:attrNameLst>
                                          <p:attrName>ppt_h</p:attrName>
                                        </p:attrNameLst>
                                      </p:cBhvr>
                                      <p:tavLst>
                                        <p:tav tm="0">
                                          <p:val>
                                            <p:fltVal val="0"/>
                                          </p:val>
                                        </p:tav>
                                        <p:tav tm="100000">
                                          <p:val>
                                            <p:strVal val="#ppt_h"/>
                                          </p:val>
                                        </p:tav>
                                      </p:tavLst>
                                    </p:anim>
                                    <p:animEffect transition="in" filter="fade">
                                      <p:cBhvr>
                                        <p:cTn id="85" dur="500"/>
                                        <p:tgtEl>
                                          <p:spTgt spid="23"/>
                                        </p:tgtEl>
                                      </p:cBhvr>
                                    </p:animEffect>
                                  </p:childTnLst>
                                </p:cTn>
                              </p:par>
                            </p:childTnLst>
                          </p:cTn>
                        </p:par>
                        <p:par>
                          <p:cTn id="86" fill="hold">
                            <p:stCondLst>
                              <p:cond delay="7000"/>
                            </p:stCondLst>
                            <p:childTnLst>
                              <p:par>
                                <p:cTn id="87" presetID="53" presetClass="entr" presetSubtype="16"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500" fill="hold"/>
                                        <p:tgtEl>
                                          <p:spTgt spid="35"/>
                                        </p:tgtEl>
                                        <p:attrNameLst>
                                          <p:attrName>ppt_w</p:attrName>
                                        </p:attrNameLst>
                                      </p:cBhvr>
                                      <p:tavLst>
                                        <p:tav tm="0">
                                          <p:val>
                                            <p:fltVal val="0"/>
                                          </p:val>
                                        </p:tav>
                                        <p:tav tm="100000">
                                          <p:val>
                                            <p:strVal val="#ppt_w"/>
                                          </p:val>
                                        </p:tav>
                                      </p:tavLst>
                                    </p:anim>
                                    <p:anim calcmode="lin" valueType="num">
                                      <p:cBhvr>
                                        <p:cTn id="90" dur="500" fill="hold"/>
                                        <p:tgtEl>
                                          <p:spTgt spid="35"/>
                                        </p:tgtEl>
                                        <p:attrNameLst>
                                          <p:attrName>ppt_h</p:attrName>
                                        </p:attrNameLst>
                                      </p:cBhvr>
                                      <p:tavLst>
                                        <p:tav tm="0">
                                          <p:val>
                                            <p:fltVal val="0"/>
                                          </p:val>
                                        </p:tav>
                                        <p:tav tm="100000">
                                          <p:val>
                                            <p:strVal val="#ppt_h"/>
                                          </p:val>
                                        </p:tav>
                                      </p:tavLst>
                                    </p:anim>
                                    <p:animEffect transition="in" filter="fade">
                                      <p:cBhvr>
                                        <p:cTn id="91" dur="500"/>
                                        <p:tgtEl>
                                          <p:spTgt spid="35"/>
                                        </p:tgtEl>
                                      </p:cBhvr>
                                    </p:animEffect>
                                  </p:childTnLst>
                                </p:cTn>
                              </p:par>
                            </p:childTnLst>
                          </p:cTn>
                        </p:par>
                        <p:par>
                          <p:cTn id="92" fill="hold">
                            <p:stCondLst>
                              <p:cond delay="7500"/>
                            </p:stCondLst>
                            <p:childTnLst>
                              <p:par>
                                <p:cTn id="93" presetID="53" presetClass="entr" presetSubtype="16"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 calcmode="lin" valueType="num">
                                      <p:cBhvr>
                                        <p:cTn id="95" dur="500" fill="hold"/>
                                        <p:tgtEl>
                                          <p:spTgt spid="44"/>
                                        </p:tgtEl>
                                        <p:attrNameLst>
                                          <p:attrName>ppt_w</p:attrName>
                                        </p:attrNameLst>
                                      </p:cBhvr>
                                      <p:tavLst>
                                        <p:tav tm="0">
                                          <p:val>
                                            <p:fltVal val="0"/>
                                          </p:val>
                                        </p:tav>
                                        <p:tav tm="100000">
                                          <p:val>
                                            <p:strVal val="#ppt_w"/>
                                          </p:val>
                                        </p:tav>
                                      </p:tavLst>
                                    </p:anim>
                                    <p:anim calcmode="lin" valueType="num">
                                      <p:cBhvr>
                                        <p:cTn id="96" dur="500" fill="hold"/>
                                        <p:tgtEl>
                                          <p:spTgt spid="44"/>
                                        </p:tgtEl>
                                        <p:attrNameLst>
                                          <p:attrName>ppt_h</p:attrName>
                                        </p:attrNameLst>
                                      </p:cBhvr>
                                      <p:tavLst>
                                        <p:tav tm="0">
                                          <p:val>
                                            <p:fltVal val="0"/>
                                          </p:val>
                                        </p:tav>
                                        <p:tav tm="100000">
                                          <p:val>
                                            <p:strVal val="#ppt_h"/>
                                          </p:val>
                                        </p:tav>
                                      </p:tavLst>
                                    </p:anim>
                                    <p:animEffect transition="in" filter="fade">
                                      <p:cBhvr>
                                        <p:cTn id="9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1" grpId="0"/>
      <p:bldP spid="22" grpId="0"/>
      <p:bldP spid="23" grpId="0"/>
      <p:bldP spid="38" grpId="0" animBg="1"/>
      <p:bldP spid="43" grpId="0" animBg="1"/>
      <p:bldP spid="4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DEBB3635-F6FE-4746-AE29-8FB3B17B2CB4}"/>
              </a:ext>
            </a:extLst>
          </p:cNvPr>
          <p:cNvSpPr/>
          <p:nvPr/>
        </p:nvSpPr>
        <p:spPr>
          <a:xfrm>
            <a:off x="1771649" y="514350"/>
            <a:ext cx="2210415"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中国解放军简史</a:t>
            </a:r>
          </a:p>
        </p:txBody>
      </p:sp>
      <p:sp>
        <p:nvSpPr>
          <p:cNvPr id="9" name="矩形 8">
            <a:extLst>
              <a:ext uri="{FF2B5EF4-FFF2-40B4-BE49-F238E27FC236}">
                <a16:creationId xmlns:a16="http://schemas.microsoft.com/office/drawing/2014/main" id="{8CA3D082-7167-4F2B-A97F-B32AABD88771}"/>
              </a:ext>
            </a:extLst>
          </p:cNvPr>
          <p:cNvSpPr/>
          <p:nvPr/>
        </p:nvSpPr>
        <p:spPr>
          <a:xfrm>
            <a:off x="4977744" y="1085850"/>
            <a:ext cx="2236510" cy="707886"/>
          </a:xfrm>
          <a:prstGeom prst="rect">
            <a:avLst/>
          </a:prstGeom>
        </p:spPr>
        <p:txBody>
          <a:bodyPr wrap="none">
            <a:spAutoFit/>
          </a:bodyPr>
          <a:lstStyle/>
          <a:p>
            <a:r>
              <a:rPr lang="zh-CN" altLang="en-US" sz="4000" dirty="0">
                <a:solidFill>
                  <a:srgbClr val="C00000"/>
                </a:solidFill>
                <a:latin typeface="叶根友毛笔行书简体" panose="02010601030101010101" pitchFamily="2" charset="-122"/>
                <a:ea typeface="叶根友毛笔行书简体" panose="02010601030101010101" pitchFamily="2" charset="-122"/>
              </a:rPr>
              <a:t>军队发展</a:t>
            </a:r>
          </a:p>
        </p:txBody>
      </p:sp>
      <p:sp>
        <p:nvSpPr>
          <p:cNvPr id="3" name="矩形 2">
            <a:extLst>
              <a:ext uri="{FF2B5EF4-FFF2-40B4-BE49-F238E27FC236}">
                <a16:creationId xmlns:a16="http://schemas.microsoft.com/office/drawing/2014/main" id="{4DFCE161-0064-4F8C-8407-FE0E3BDD646B}"/>
              </a:ext>
            </a:extLst>
          </p:cNvPr>
          <p:cNvSpPr/>
          <p:nvPr/>
        </p:nvSpPr>
        <p:spPr>
          <a:xfrm>
            <a:off x="3797935" y="1895451"/>
            <a:ext cx="4596130"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土地革命战争时期（</a:t>
            </a:r>
            <a:r>
              <a:rPr lang="en-US" altLang="zh-CN" sz="2000" b="1" dirty="0">
                <a:solidFill>
                  <a:srgbClr val="C00000"/>
                </a:solidFill>
                <a:latin typeface="微软雅黑" panose="020B0503020204020204" pitchFamily="34" charset="-122"/>
                <a:ea typeface="微软雅黑" panose="020B0503020204020204" pitchFamily="34" charset="-122"/>
              </a:rPr>
              <a:t>1927.7-1937.7</a:t>
            </a:r>
            <a:r>
              <a:rPr lang="zh-CN" altLang="en-US" sz="2000" b="1" dirty="0">
                <a:solidFill>
                  <a:srgbClr val="C00000"/>
                </a:solidFill>
                <a:latin typeface="微软雅黑" panose="020B0503020204020204" pitchFamily="34" charset="-122"/>
                <a:ea typeface="微软雅黑" panose="020B0503020204020204" pitchFamily="34" charset="-122"/>
              </a:rPr>
              <a:t>）</a:t>
            </a:r>
          </a:p>
        </p:txBody>
      </p:sp>
      <p:grpSp>
        <p:nvGrpSpPr>
          <p:cNvPr id="16" name="组合 15">
            <a:extLst>
              <a:ext uri="{FF2B5EF4-FFF2-40B4-BE49-F238E27FC236}">
                <a16:creationId xmlns:a16="http://schemas.microsoft.com/office/drawing/2014/main" id="{3004A388-7A06-45F6-9806-AC6BE66AD36E}"/>
              </a:ext>
            </a:extLst>
          </p:cNvPr>
          <p:cNvGrpSpPr/>
          <p:nvPr/>
        </p:nvGrpSpPr>
        <p:grpSpPr>
          <a:xfrm>
            <a:off x="419100" y="2610465"/>
            <a:ext cx="11326998" cy="2604159"/>
            <a:chOff x="419100" y="2610465"/>
            <a:chExt cx="11326998" cy="2604159"/>
          </a:xfrm>
        </p:grpSpPr>
        <p:sp>
          <p:nvSpPr>
            <p:cNvPr id="4" name="矩形: 圆角 3">
              <a:extLst>
                <a:ext uri="{FF2B5EF4-FFF2-40B4-BE49-F238E27FC236}">
                  <a16:creationId xmlns:a16="http://schemas.microsoft.com/office/drawing/2014/main" id="{0AAAAE0E-64BE-418B-8877-E494DC5AE655}"/>
                </a:ext>
              </a:extLst>
            </p:cNvPr>
            <p:cNvSpPr/>
            <p:nvPr/>
          </p:nvSpPr>
          <p:spPr>
            <a:xfrm>
              <a:off x="419100" y="2610465"/>
              <a:ext cx="11326998" cy="2604159"/>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a:extLst>
                <a:ext uri="{FF2B5EF4-FFF2-40B4-BE49-F238E27FC236}">
                  <a16:creationId xmlns:a16="http://schemas.microsoft.com/office/drawing/2014/main" id="{5584DE0E-811F-4D24-A558-11566AC09A10}"/>
                </a:ext>
              </a:extLst>
            </p:cNvPr>
            <p:cNvCxnSpPr>
              <a:stCxn id="4" idx="0"/>
              <a:endCxn id="4" idx="2"/>
            </p:cNvCxnSpPr>
            <p:nvPr/>
          </p:nvCxnSpPr>
          <p:spPr>
            <a:xfrm>
              <a:off x="6082599" y="2610465"/>
              <a:ext cx="0" cy="260415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 name="矩形 11">
            <a:extLst>
              <a:ext uri="{FF2B5EF4-FFF2-40B4-BE49-F238E27FC236}">
                <a16:creationId xmlns:a16="http://schemas.microsoft.com/office/drawing/2014/main" id="{25C7588A-8BBB-4ABA-A0FA-E13A58F313CA}"/>
              </a:ext>
            </a:extLst>
          </p:cNvPr>
          <p:cNvSpPr/>
          <p:nvPr/>
        </p:nvSpPr>
        <p:spPr>
          <a:xfrm>
            <a:off x="656048" y="3465513"/>
            <a:ext cx="5189604" cy="1815882"/>
          </a:xfrm>
          <a:prstGeom prst="rect">
            <a:avLst/>
          </a:prstGeom>
        </p:spPr>
        <p:txBody>
          <a:bodyPr wrap="square">
            <a:spAutoFit/>
          </a:bodyPr>
          <a:lstStyle/>
          <a:p>
            <a:r>
              <a:rPr lang="en-US" altLang="zh-CN" sz="1400" dirty="0">
                <a:latin typeface="微软雅黑" panose="020B0503020204020204" pitchFamily="34" charset="-122"/>
                <a:ea typeface="微软雅黑" panose="020B0503020204020204" pitchFamily="34" charset="-122"/>
              </a:rPr>
              <a:t>       1927 </a:t>
            </a:r>
            <a:r>
              <a:rPr lang="zh-CN" altLang="en-US" sz="1400" dirty="0">
                <a:latin typeface="微软雅黑" panose="020B0503020204020204" pitchFamily="34" charset="-122"/>
                <a:ea typeface="微软雅黑" panose="020B0503020204020204" pitchFamily="34" charset="-122"/>
              </a:rPr>
              <a:t>年 </a:t>
            </a:r>
            <a:r>
              <a:rPr lang="en-US" altLang="zh-CN" sz="1400" dirty="0">
                <a:latin typeface="微软雅黑" panose="020B0503020204020204" pitchFamily="34" charset="-122"/>
                <a:ea typeface="微软雅黑" panose="020B0503020204020204" pitchFamily="34" charset="-122"/>
              </a:rPr>
              <a:t>7 </a:t>
            </a:r>
            <a:r>
              <a:rPr lang="zh-CN" altLang="en-US" sz="1400" dirty="0">
                <a:latin typeface="微软雅黑" panose="020B0503020204020204" pitchFamily="34" charset="-122"/>
                <a:ea typeface="微软雅黑" panose="020B0503020204020204" pitchFamily="34" charset="-122"/>
              </a:rPr>
              <a:t>月下旬，中共中央决定集合共产党所掌握和影响的国民革命军，在江西南昌举行武装起义， </a:t>
            </a:r>
            <a:r>
              <a:rPr lang="en-US" altLang="zh-CN" sz="1400" dirty="0">
                <a:latin typeface="微软雅黑" panose="020B0503020204020204" pitchFamily="34" charset="-122"/>
                <a:ea typeface="微软雅黑" panose="020B0503020204020204" pitchFamily="34" charset="-122"/>
              </a:rPr>
              <a:t>8</a:t>
            </a:r>
            <a:r>
              <a:rPr lang="zh-CN" altLang="en-US" sz="1400" dirty="0">
                <a:latin typeface="微软雅黑" panose="020B0503020204020204" pitchFamily="34" charset="-122"/>
                <a:ea typeface="微软雅黑" panose="020B0503020204020204" pitchFamily="34" charset="-122"/>
              </a:rPr>
              <a:t>月</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日，周恩来、贺龙、叶挺、朱德、刘伯承等领导国民革命军第十一军第 </a:t>
            </a:r>
            <a:r>
              <a:rPr lang="en-US" altLang="zh-CN" sz="1400" dirty="0">
                <a:latin typeface="微软雅黑" panose="020B0503020204020204" pitchFamily="34" charset="-122"/>
                <a:ea typeface="微软雅黑" panose="020B0503020204020204" pitchFamily="34" charset="-122"/>
              </a:rPr>
              <a:t>24</a:t>
            </a:r>
            <a:r>
              <a:rPr lang="zh-CN" altLang="en-US" sz="1400" dirty="0">
                <a:latin typeface="微软雅黑" panose="020B0503020204020204" pitchFamily="34" charset="-122"/>
                <a:ea typeface="微软雅黑" panose="020B0503020204020204" pitchFamily="34" charset="-122"/>
              </a:rPr>
              <a:t>师、第 </a:t>
            </a:r>
            <a:r>
              <a:rPr lang="en-US" altLang="zh-CN" sz="1400" dirty="0">
                <a:latin typeface="微软雅黑" panose="020B0503020204020204" pitchFamily="34" charset="-122"/>
                <a:ea typeface="微软雅黑" panose="020B0503020204020204" pitchFamily="34" charset="-122"/>
              </a:rPr>
              <a:t>10 </a:t>
            </a:r>
            <a:r>
              <a:rPr lang="zh-CN" altLang="en-US" sz="1400" dirty="0">
                <a:latin typeface="微软雅黑" panose="020B0503020204020204" pitchFamily="34" charset="-122"/>
                <a:ea typeface="微软雅黑" panose="020B0503020204020204" pitchFamily="34" charset="-122"/>
              </a:rPr>
              <a:t>师一部、第四十一军第 </a:t>
            </a:r>
            <a:r>
              <a:rPr lang="en-US" altLang="zh-CN" sz="1400" dirty="0">
                <a:latin typeface="微软雅黑" panose="020B0503020204020204" pitchFamily="34" charset="-122"/>
                <a:ea typeface="微软雅黑" panose="020B0503020204020204" pitchFamily="34" charset="-122"/>
              </a:rPr>
              <a:t>25</a:t>
            </a:r>
            <a:r>
              <a:rPr lang="zh-CN" altLang="en-US" sz="1400" dirty="0">
                <a:latin typeface="微软雅黑" panose="020B0503020204020204" pitchFamily="34" charset="-122"/>
                <a:ea typeface="微软雅黑" panose="020B0503020204020204" pitchFamily="34" charset="-122"/>
              </a:rPr>
              <a:t>师（叶挺独立团扩编）、第二十军、第三军军官教育团等部，共</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万余人举行南昌起义，打响了武装反抗国民党反动派的第一枪，标志着中国共产党独立领导武装斗争的开始。</a:t>
            </a:r>
            <a:endParaRPr lang="en-US" altLang="zh-CN" sz="1400" dirty="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endParaRPr lang="zh-CN" altLang="en-US" sz="1400"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A16E61DC-8A1B-43C9-B927-8568DAE5947F}"/>
              </a:ext>
            </a:extLst>
          </p:cNvPr>
          <p:cNvSpPr txBox="1"/>
          <p:nvPr/>
        </p:nvSpPr>
        <p:spPr>
          <a:xfrm>
            <a:off x="2389075" y="2931126"/>
            <a:ext cx="1723549" cy="400110"/>
          </a:xfrm>
          <a:prstGeom prst="rect">
            <a:avLst/>
          </a:prstGeom>
          <a:noFill/>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武装力量开端</a:t>
            </a:r>
          </a:p>
        </p:txBody>
      </p:sp>
      <p:sp>
        <p:nvSpPr>
          <p:cNvPr id="14" name="矩形 13">
            <a:extLst>
              <a:ext uri="{FF2B5EF4-FFF2-40B4-BE49-F238E27FC236}">
                <a16:creationId xmlns:a16="http://schemas.microsoft.com/office/drawing/2014/main" id="{EC7D055D-802F-4BBF-93FE-5A96D1A7CDCA}"/>
              </a:ext>
            </a:extLst>
          </p:cNvPr>
          <p:cNvSpPr/>
          <p:nvPr/>
        </p:nvSpPr>
        <p:spPr>
          <a:xfrm>
            <a:off x="6201073" y="3331236"/>
            <a:ext cx="5189603" cy="1815882"/>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1928</a:t>
            </a:r>
            <a:r>
              <a:rPr lang="zh-CN" altLang="en-US" sz="1400" dirty="0">
                <a:latin typeface="微软雅黑" panose="020B0503020204020204" pitchFamily="34" charset="-122"/>
                <a:ea typeface="微软雅黑" panose="020B0503020204020204" pitchFamily="34" charset="-122"/>
              </a:rPr>
              <a:t>年 </a:t>
            </a:r>
            <a:r>
              <a:rPr lang="en-US" altLang="zh-CN" sz="1400" dirty="0">
                <a:latin typeface="微软雅黑" panose="020B0503020204020204" pitchFamily="34" charset="-122"/>
                <a:ea typeface="微软雅黑" panose="020B0503020204020204" pitchFamily="34" charset="-122"/>
              </a:rPr>
              <a:t>6</a:t>
            </a:r>
            <a:r>
              <a:rPr lang="zh-CN" altLang="en-US" sz="1400" dirty="0">
                <a:latin typeface="微软雅黑" panose="020B0503020204020204" pitchFamily="34" charset="-122"/>
                <a:ea typeface="微软雅黑" panose="020B0503020204020204" pitchFamily="34" charset="-122"/>
              </a:rPr>
              <a:t>月，中国共产党还领导了海陆丰、洪湖、黄麻、弋横、湘南、桑植、渭华等地区的近百次起义。以后，又领导了平江起义、左右江起义和其他起义。在这些起义中创建了许多支工农武装。湘赣边秋收起义受挫后，毛泽东率领起义部队向井冈山进军。在永新县三湾村进行改编，将一个师缩编为一个团，在部队中建立了共产党的各级组织，把党的支部建在连上；实行民主制度，制定了革命纪律。三湾改编提出和实行的原则及制度，为建设新型人民军队奠定了初步基础。</a:t>
            </a:r>
          </a:p>
        </p:txBody>
      </p:sp>
      <p:sp>
        <p:nvSpPr>
          <p:cNvPr id="15" name="矩形 14">
            <a:extLst>
              <a:ext uri="{FF2B5EF4-FFF2-40B4-BE49-F238E27FC236}">
                <a16:creationId xmlns:a16="http://schemas.microsoft.com/office/drawing/2014/main" id="{587A84D6-EFF7-48BB-A00B-7CE7363AB9EC}"/>
              </a:ext>
            </a:extLst>
          </p:cNvPr>
          <p:cNvSpPr/>
          <p:nvPr/>
        </p:nvSpPr>
        <p:spPr>
          <a:xfrm>
            <a:off x="8309055" y="2931126"/>
            <a:ext cx="1210588"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初步基础</a:t>
            </a:r>
          </a:p>
        </p:txBody>
      </p:sp>
    </p:spTree>
    <p:extLst>
      <p:ext uri="{BB962C8B-B14F-4D97-AF65-F5344CB8AC3E}">
        <p14:creationId xmlns:p14="http://schemas.microsoft.com/office/powerpoint/2010/main" val="268226429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66C6380F-C4AA-4136-8696-6F9B26F320B3}"/>
              </a:ext>
            </a:extLst>
          </p:cNvPr>
          <p:cNvSpPr/>
          <p:nvPr/>
        </p:nvSpPr>
        <p:spPr>
          <a:xfrm>
            <a:off x="1771649" y="514350"/>
            <a:ext cx="2210415"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中国解放军简史</a:t>
            </a:r>
          </a:p>
        </p:txBody>
      </p:sp>
      <p:sp>
        <p:nvSpPr>
          <p:cNvPr id="9" name="矩形 8">
            <a:extLst>
              <a:ext uri="{FF2B5EF4-FFF2-40B4-BE49-F238E27FC236}">
                <a16:creationId xmlns:a16="http://schemas.microsoft.com/office/drawing/2014/main" id="{E6E13140-DC94-4246-BE63-266F411C80EC}"/>
              </a:ext>
            </a:extLst>
          </p:cNvPr>
          <p:cNvSpPr/>
          <p:nvPr/>
        </p:nvSpPr>
        <p:spPr>
          <a:xfrm>
            <a:off x="4977744" y="1085850"/>
            <a:ext cx="2236510" cy="707886"/>
          </a:xfrm>
          <a:prstGeom prst="rect">
            <a:avLst/>
          </a:prstGeom>
        </p:spPr>
        <p:txBody>
          <a:bodyPr wrap="none">
            <a:spAutoFit/>
          </a:bodyPr>
          <a:lstStyle/>
          <a:p>
            <a:r>
              <a:rPr lang="zh-CN" altLang="en-US" sz="4000" dirty="0">
                <a:solidFill>
                  <a:srgbClr val="C00000"/>
                </a:solidFill>
                <a:latin typeface="叶根友毛笔行书简体" panose="02010601030101010101" pitchFamily="2" charset="-122"/>
                <a:ea typeface="叶根友毛笔行书简体" panose="02010601030101010101" pitchFamily="2" charset="-122"/>
              </a:rPr>
              <a:t>军队发展</a:t>
            </a:r>
          </a:p>
        </p:txBody>
      </p:sp>
      <p:sp>
        <p:nvSpPr>
          <p:cNvPr id="10" name="矩形 9">
            <a:extLst>
              <a:ext uri="{FF2B5EF4-FFF2-40B4-BE49-F238E27FC236}">
                <a16:creationId xmlns:a16="http://schemas.microsoft.com/office/drawing/2014/main" id="{9B428B17-47FD-43E4-93D1-C380BF5F1140}"/>
              </a:ext>
            </a:extLst>
          </p:cNvPr>
          <p:cNvSpPr/>
          <p:nvPr/>
        </p:nvSpPr>
        <p:spPr>
          <a:xfrm>
            <a:off x="3797935" y="1895451"/>
            <a:ext cx="4596130"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土地革命战争时期（</a:t>
            </a:r>
            <a:r>
              <a:rPr lang="en-US" altLang="zh-CN" sz="2000" b="1" dirty="0">
                <a:solidFill>
                  <a:srgbClr val="C00000"/>
                </a:solidFill>
                <a:latin typeface="微软雅黑" panose="020B0503020204020204" pitchFamily="34" charset="-122"/>
                <a:ea typeface="微软雅黑" panose="020B0503020204020204" pitchFamily="34" charset="-122"/>
              </a:rPr>
              <a:t>1927.7-1937.7</a:t>
            </a:r>
            <a:r>
              <a:rPr lang="zh-CN" altLang="en-US" sz="2000" b="1" dirty="0">
                <a:solidFill>
                  <a:srgbClr val="C00000"/>
                </a:solidFill>
                <a:latin typeface="微软雅黑" panose="020B0503020204020204" pitchFamily="34" charset="-122"/>
                <a:ea typeface="微软雅黑" panose="020B0503020204020204" pitchFamily="34" charset="-122"/>
              </a:rPr>
              <a:t>）</a:t>
            </a:r>
          </a:p>
        </p:txBody>
      </p:sp>
      <p:pic>
        <p:nvPicPr>
          <p:cNvPr id="4" name="图片 3">
            <a:extLst>
              <a:ext uri="{FF2B5EF4-FFF2-40B4-BE49-F238E27FC236}">
                <a16:creationId xmlns:a16="http://schemas.microsoft.com/office/drawing/2014/main" id="{5231C27D-AF53-4E37-8CEB-B5EC0BBD0B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2975" y="2612856"/>
            <a:ext cx="3269912" cy="2489405"/>
          </a:xfrm>
          <a:prstGeom prst="rect">
            <a:avLst/>
          </a:prstGeom>
        </p:spPr>
      </p:pic>
      <p:sp>
        <p:nvSpPr>
          <p:cNvPr id="11" name="矩形 10">
            <a:extLst>
              <a:ext uri="{FF2B5EF4-FFF2-40B4-BE49-F238E27FC236}">
                <a16:creationId xmlns:a16="http://schemas.microsoft.com/office/drawing/2014/main" id="{FCDE8C12-89E5-4644-83B0-D387537C1C17}"/>
              </a:ext>
            </a:extLst>
          </p:cNvPr>
          <p:cNvSpPr/>
          <p:nvPr/>
        </p:nvSpPr>
        <p:spPr>
          <a:xfrm>
            <a:off x="5473987" y="3003549"/>
            <a:ext cx="5939266" cy="2120902"/>
          </a:xfrm>
          <a:prstGeom prst="rect">
            <a:avLst/>
          </a:prstGeom>
        </p:spPr>
        <p:txBody>
          <a:bodyPr wrap="square">
            <a:spAutoFit/>
          </a:bodyPr>
          <a:lstStyle/>
          <a:p>
            <a:pPr>
              <a:lnSpc>
                <a:spcPct val="150000"/>
              </a:lnSpc>
            </a:pPr>
            <a:r>
              <a:rPr lang="en-US" altLang="zh-CN" dirty="0">
                <a:latin typeface="微软雅黑" panose="020B0503020204020204" pitchFamily="34" charset="-122"/>
                <a:ea typeface="微软雅黑" panose="020B0503020204020204" pitchFamily="34" charset="-122"/>
              </a:rPr>
              <a:t>       1930</a:t>
            </a:r>
            <a:r>
              <a:rPr lang="zh-CN" altLang="en-US" dirty="0">
                <a:latin typeface="微软雅黑" panose="020B0503020204020204" pitchFamily="34" charset="-122"/>
                <a:ea typeface="微软雅黑" panose="020B0503020204020204" pitchFamily="34" charset="-122"/>
              </a:rPr>
              <a:t>年以后，各地红军均改称中国工农红军。到 </a:t>
            </a:r>
            <a:r>
              <a:rPr lang="en-US" altLang="zh-CN" dirty="0">
                <a:latin typeface="微软雅黑" panose="020B0503020204020204" pitchFamily="34" charset="-122"/>
                <a:ea typeface="微软雅黑" panose="020B0503020204020204" pitchFamily="34" charset="-122"/>
              </a:rPr>
              <a:t>1933</a:t>
            </a:r>
            <a:r>
              <a:rPr lang="zh-CN" altLang="en-US" dirty="0">
                <a:latin typeface="微软雅黑" panose="020B0503020204020204" pitchFamily="34" charset="-122"/>
                <a:ea typeface="微软雅黑" panose="020B0503020204020204" pitchFamily="34" charset="-122"/>
              </a:rPr>
              <a:t>年，全国工农红军发展到约 </a:t>
            </a:r>
            <a:r>
              <a:rPr lang="en-US" altLang="zh-CN" dirty="0">
                <a:latin typeface="微软雅黑" panose="020B0503020204020204" pitchFamily="34" charset="-122"/>
                <a:ea typeface="微软雅黑" panose="020B0503020204020204" pitchFamily="34" charset="-122"/>
              </a:rPr>
              <a:t>30</a:t>
            </a:r>
            <a:r>
              <a:rPr lang="zh-CN" altLang="en-US" dirty="0">
                <a:latin typeface="微软雅黑" panose="020B0503020204020204" pitchFamily="34" charset="-122"/>
                <a:ea typeface="微软雅黑" panose="020B0503020204020204" pitchFamily="34" charset="-122"/>
              </a:rPr>
              <a:t>万人，创建了湘鄂西、鄂豫皖、湘鄂赣、闽浙赣、左右江、陕甘等苏区，建立了中国工农红军第一、第二、第四方面军和其他许多红军部队。</a:t>
            </a:r>
          </a:p>
        </p:txBody>
      </p:sp>
      <p:sp>
        <p:nvSpPr>
          <p:cNvPr id="12" name="文本框 11">
            <a:extLst>
              <a:ext uri="{FF2B5EF4-FFF2-40B4-BE49-F238E27FC236}">
                <a16:creationId xmlns:a16="http://schemas.microsoft.com/office/drawing/2014/main" id="{61F7AE7E-FC48-441C-874D-8795DAA2CAFD}"/>
              </a:ext>
            </a:extLst>
          </p:cNvPr>
          <p:cNvSpPr txBox="1"/>
          <p:nvPr/>
        </p:nvSpPr>
        <p:spPr>
          <a:xfrm>
            <a:off x="7735734" y="2451711"/>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力量壮大</a:t>
            </a:r>
          </a:p>
        </p:txBody>
      </p:sp>
    </p:spTree>
    <p:extLst>
      <p:ext uri="{BB962C8B-B14F-4D97-AF65-F5344CB8AC3E}">
        <p14:creationId xmlns:p14="http://schemas.microsoft.com/office/powerpoint/2010/main" val="161914512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5" y="45951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66C6380F-C4AA-4136-8696-6F9B26F320B3}"/>
              </a:ext>
            </a:extLst>
          </p:cNvPr>
          <p:cNvSpPr/>
          <p:nvPr/>
        </p:nvSpPr>
        <p:spPr>
          <a:xfrm>
            <a:off x="1771649" y="514350"/>
            <a:ext cx="2210415"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中国解放军简史</a:t>
            </a:r>
          </a:p>
        </p:txBody>
      </p:sp>
      <p:sp>
        <p:nvSpPr>
          <p:cNvPr id="9" name="矩形 8">
            <a:extLst>
              <a:ext uri="{FF2B5EF4-FFF2-40B4-BE49-F238E27FC236}">
                <a16:creationId xmlns:a16="http://schemas.microsoft.com/office/drawing/2014/main" id="{E6E13140-DC94-4246-BE63-266F411C80EC}"/>
              </a:ext>
            </a:extLst>
          </p:cNvPr>
          <p:cNvSpPr/>
          <p:nvPr/>
        </p:nvSpPr>
        <p:spPr>
          <a:xfrm>
            <a:off x="4977744" y="1085850"/>
            <a:ext cx="2236510" cy="707886"/>
          </a:xfrm>
          <a:prstGeom prst="rect">
            <a:avLst/>
          </a:prstGeom>
        </p:spPr>
        <p:txBody>
          <a:bodyPr wrap="none">
            <a:spAutoFit/>
          </a:bodyPr>
          <a:lstStyle/>
          <a:p>
            <a:r>
              <a:rPr lang="zh-CN" altLang="en-US" sz="4000" dirty="0">
                <a:solidFill>
                  <a:srgbClr val="C00000"/>
                </a:solidFill>
                <a:latin typeface="叶根友毛笔行书简体" panose="02010601030101010101" pitchFamily="2" charset="-122"/>
                <a:ea typeface="叶根友毛笔行书简体" panose="02010601030101010101" pitchFamily="2" charset="-122"/>
              </a:rPr>
              <a:t>军队发展</a:t>
            </a:r>
          </a:p>
        </p:txBody>
      </p:sp>
      <p:sp>
        <p:nvSpPr>
          <p:cNvPr id="10" name="矩形 9">
            <a:extLst>
              <a:ext uri="{FF2B5EF4-FFF2-40B4-BE49-F238E27FC236}">
                <a16:creationId xmlns:a16="http://schemas.microsoft.com/office/drawing/2014/main" id="{9B428B17-47FD-43E4-93D1-C380BF5F1140}"/>
              </a:ext>
            </a:extLst>
          </p:cNvPr>
          <p:cNvSpPr/>
          <p:nvPr/>
        </p:nvSpPr>
        <p:spPr>
          <a:xfrm>
            <a:off x="3797935" y="1895451"/>
            <a:ext cx="4596130"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土地革命战争时期（</a:t>
            </a:r>
            <a:r>
              <a:rPr lang="en-US" altLang="zh-CN" sz="2000" b="1" dirty="0">
                <a:solidFill>
                  <a:srgbClr val="C00000"/>
                </a:solidFill>
                <a:latin typeface="微软雅黑" panose="020B0503020204020204" pitchFamily="34" charset="-122"/>
                <a:ea typeface="微软雅黑" panose="020B0503020204020204" pitchFamily="34" charset="-122"/>
              </a:rPr>
              <a:t>1927.7-1937.7</a:t>
            </a:r>
            <a:r>
              <a:rPr lang="zh-CN" altLang="en-US" sz="2000" b="1" dirty="0">
                <a:solidFill>
                  <a:srgbClr val="C00000"/>
                </a:solidFill>
                <a:latin typeface="微软雅黑" panose="020B0503020204020204" pitchFamily="34" charset="-122"/>
                <a:ea typeface="微软雅黑" panose="020B0503020204020204" pitchFamily="34" charset="-122"/>
              </a:rPr>
              <a:t>）</a:t>
            </a:r>
          </a:p>
        </p:txBody>
      </p:sp>
      <p:sp>
        <p:nvSpPr>
          <p:cNvPr id="12" name="文本框 11">
            <a:extLst>
              <a:ext uri="{FF2B5EF4-FFF2-40B4-BE49-F238E27FC236}">
                <a16:creationId xmlns:a16="http://schemas.microsoft.com/office/drawing/2014/main" id="{61F7AE7E-FC48-441C-874D-8795DAA2CAFD}"/>
              </a:ext>
            </a:extLst>
          </p:cNvPr>
          <p:cNvSpPr txBox="1"/>
          <p:nvPr/>
        </p:nvSpPr>
        <p:spPr>
          <a:xfrm>
            <a:off x="7156194" y="2411551"/>
            <a:ext cx="1415772" cy="461665"/>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严重受挫</a:t>
            </a:r>
          </a:p>
        </p:txBody>
      </p:sp>
      <p:pic>
        <p:nvPicPr>
          <p:cNvPr id="6" name="图片 5">
            <a:extLst>
              <a:ext uri="{FF2B5EF4-FFF2-40B4-BE49-F238E27FC236}">
                <a16:creationId xmlns:a16="http://schemas.microsoft.com/office/drawing/2014/main" id="{4A74DF63-4FA9-4C2A-B67E-1C0B91AA7A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2996" y="2407924"/>
            <a:ext cx="3106373" cy="3468186"/>
          </a:xfrm>
          <a:prstGeom prst="rect">
            <a:avLst/>
          </a:prstGeom>
        </p:spPr>
      </p:pic>
      <p:sp>
        <p:nvSpPr>
          <p:cNvPr id="13" name="矩形 12">
            <a:extLst>
              <a:ext uri="{FF2B5EF4-FFF2-40B4-BE49-F238E27FC236}">
                <a16:creationId xmlns:a16="http://schemas.microsoft.com/office/drawing/2014/main" id="{893D2B41-C99A-4229-A0E4-C070D0337F6A}"/>
              </a:ext>
            </a:extLst>
          </p:cNvPr>
          <p:cNvSpPr/>
          <p:nvPr/>
        </p:nvSpPr>
        <p:spPr>
          <a:xfrm>
            <a:off x="3982064" y="2913376"/>
            <a:ext cx="7764033" cy="2962734"/>
          </a:xfrm>
          <a:prstGeom prst="rect">
            <a:avLst/>
          </a:prstGeom>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       自 </a:t>
            </a:r>
            <a:r>
              <a:rPr lang="en-US" altLang="zh-CN" sz="1400" dirty="0">
                <a:latin typeface="微软雅黑" panose="020B0503020204020204" pitchFamily="34" charset="-122"/>
                <a:ea typeface="微软雅黑" panose="020B0503020204020204" pitchFamily="34" charset="-122"/>
              </a:rPr>
              <a:t>1930</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11 </a:t>
            </a:r>
            <a:r>
              <a:rPr lang="zh-CN" altLang="en-US" sz="1400" dirty="0">
                <a:latin typeface="微软雅黑" panose="020B0503020204020204" pitchFamily="34" charset="-122"/>
                <a:ea typeface="微软雅黑" panose="020B0503020204020204" pitchFamily="34" charset="-122"/>
              </a:rPr>
              <a:t>月至 </a:t>
            </a:r>
            <a:r>
              <a:rPr lang="en-US" altLang="zh-CN" sz="1400" dirty="0">
                <a:latin typeface="微软雅黑" panose="020B0503020204020204" pitchFamily="34" charset="-122"/>
                <a:ea typeface="微软雅黑" panose="020B0503020204020204" pitchFamily="34" charset="-122"/>
              </a:rPr>
              <a:t>1933 </a:t>
            </a:r>
            <a:r>
              <a:rPr lang="zh-CN" altLang="en-US" sz="1400" dirty="0">
                <a:latin typeface="微软雅黑" panose="020B0503020204020204" pitchFamily="34" charset="-122"/>
                <a:ea typeface="微软雅黑" panose="020B0503020204020204" pitchFamily="34" charset="-122"/>
              </a:rPr>
              <a:t>年 </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中央苏区红军粉碎了国民党四次“围剿”。其他苏区也粉碎了国民党军多次大规模的“围剿”。后来，由于以王明为代表的“左”倾冒险主义错误的战略指导，使各苏区遭受重大损失，中央苏区红军未能打破国民党军的第五次“围剿”，于 </a:t>
            </a:r>
            <a:r>
              <a:rPr lang="en-US" altLang="zh-CN" sz="1400" dirty="0">
                <a:latin typeface="微软雅黑" panose="020B0503020204020204" pitchFamily="34" charset="-122"/>
                <a:ea typeface="微软雅黑" panose="020B0503020204020204" pitchFamily="34" charset="-122"/>
              </a:rPr>
              <a:t>1934 </a:t>
            </a:r>
            <a:r>
              <a:rPr lang="zh-CN" altLang="en-US" sz="1400" dirty="0">
                <a:latin typeface="微软雅黑" panose="020B0503020204020204" pitchFamily="34" charset="-122"/>
                <a:ea typeface="微软雅黑" panose="020B0503020204020204" pitchFamily="34" charset="-122"/>
              </a:rPr>
              <a:t>年 </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月被迫撤出中央革命根据地实行战略转移，进行长征。鄂豫皖、湘鄂川黔等地红军主力，也先后被迫撤出根据地，进行长征。</a:t>
            </a:r>
            <a:r>
              <a:rPr lang="en-US" altLang="zh-CN" sz="1400" dirty="0">
                <a:latin typeface="微软雅黑" panose="020B0503020204020204" pitchFamily="34" charset="-122"/>
                <a:ea typeface="微软雅黑" panose="020B0503020204020204" pitchFamily="34" charset="-122"/>
              </a:rPr>
              <a:t>1935 </a:t>
            </a:r>
            <a:r>
              <a:rPr lang="zh-CN" altLang="en-US" sz="1400" dirty="0">
                <a:latin typeface="微软雅黑" panose="020B0503020204020204" pitchFamily="34" charset="-122"/>
                <a:ea typeface="微软雅黑" panose="020B0503020204020204" pitchFamily="34" charset="-122"/>
              </a:rPr>
              <a:t>年 </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月遵义会议后，红军在党中央和毛泽东的正确领导下，战胜了国民党数十万军队的追击堵截，三大主力红军第一、第二、第四方面军分别在甘肃省会宁和静宁将台堡地区会师，完成了举世闻名的二万五千里长征，到达陕北。红军主力长征后，南方八省各苏区留下的部分红军游击队，坚持了艰苦卓绝的三年游击战争，在战略上配合了红军主力的行动</a:t>
            </a:r>
          </a:p>
        </p:txBody>
      </p:sp>
    </p:spTree>
    <p:extLst>
      <p:ext uri="{BB962C8B-B14F-4D97-AF65-F5344CB8AC3E}">
        <p14:creationId xmlns:p14="http://schemas.microsoft.com/office/powerpoint/2010/main" val="265439737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B4D26005-4CB1-422F-BC0B-FE85F9093736}"/>
              </a:ext>
            </a:extLst>
          </p:cNvPr>
          <p:cNvSpPr/>
          <p:nvPr/>
        </p:nvSpPr>
        <p:spPr>
          <a:xfrm>
            <a:off x="1771649" y="514350"/>
            <a:ext cx="2210415"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中国解放军简史</a:t>
            </a:r>
          </a:p>
        </p:txBody>
      </p:sp>
      <p:sp>
        <p:nvSpPr>
          <p:cNvPr id="9" name="矩形 8">
            <a:extLst>
              <a:ext uri="{FF2B5EF4-FFF2-40B4-BE49-F238E27FC236}">
                <a16:creationId xmlns:a16="http://schemas.microsoft.com/office/drawing/2014/main" id="{160D0A55-CDE3-443F-8D35-49B44D7210F5}"/>
              </a:ext>
            </a:extLst>
          </p:cNvPr>
          <p:cNvSpPr/>
          <p:nvPr/>
        </p:nvSpPr>
        <p:spPr>
          <a:xfrm>
            <a:off x="4977744" y="1085850"/>
            <a:ext cx="2236510" cy="707886"/>
          </a:xfrm>
          <a:prstGeom prst="rect">
            <a:avLst/>
          </a:prstGeom>
        </p:spPr>
        <p:txBody>
          <a:bodyPr wrap="none">
            <a:spAutoFit/>
          </a:bodyPr>
          <a:lstStyle/>
          <a:p>
            <a:r>
              <a:rPr lang="zh-CN" altLang="en-US" sz="4000" dirty="0">
                <a:solidFill>
                  <a:srgbClr val="C00000"/>
                </a:solidFill>
                <a:latin typeface="叶根友毛笔行书简体" panose="02010601030101010101" pitchFamily="2" charset="-122"/>
                <a:ea typeface="叶根友毛笔行书简体" panose="02010601030101010101" pitchFamily="2" charset="-122"/>
              </a:rPr>
              <a:t>军队发展</a:t>
            </a:r>
          </a:p>
        </p:txBody>
      </p:sp>
      <p:sp>
        <p:nvSpPr>
          <p:cNvPr id="10" name="矩形 9">
            <a:extLst>
              <a:ext uri="{FF2B5EF4-FFF2-40B4-BE49-F238E27FC236}">
                <a16:creationId xmlns:a16="http://schemas.microsoft.com/office/drawing/2014/main" id="{C419F063-96B4-4D4D-844F-A7C12A0BEB69}"/>
              </a:ext>
            </a:extLst>
          </p:cNvPr>
          <p:cNvSpPr/>
          <p:nvPr/>
        </p:nvSpPr>
        <p:spPr>
          <a:xfrm>
            <a:off x="3797935" y="1895451"/>
            <a:ext cx="4549643" cy="400110"/>
          </a:xfrm>
          <a:prstGeom prst="rect">
            <a:avLst/>
          </a:prstGeom>
        </p:spPr>
        <p:txBody>
          <a:bodyPr wrap="none">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抗日战争时期</a:t>
            </a:r>
            <a:r>
              <a:rPr lang="en-US" altLang="zh-CN" sz="2000" b="1" dirty="0">
                <a:solidFill>
                  <a:srgbClr val="C00000"/>
                </a:solidFill>
                <a:latin typeface="微软雅黑" panose="020B0503020204020204" pitchFamily="34" charset="-122"/>
                <a:ea typeface="微软雅黑" panose="020B0503020204020204" pitchFamily="34" charset="-122"/>
              </a:rPr>
              <a:t>(1937.7.7-1945.8.15</a:t>
            </a:r>
            <a:r>
              <a:rPr lang="zh-CN" altLang="en-US" sz="2000" b="1" dirty="0">
                <a:solidFill>
                  <a:srgbClr val="C00000"/>
                </a:solidFill>
                <a:latin typeface="微软雅黑" panose="020B0503020204020204" pitchFamily="34" charset="-122"/>
                <a:ea typeface="微软雅黑" panose="020B0503020204020204" pitchFamily="34" charset="-122"/>
              </a:rPr>
              <a:t>）</a:t>
            </a:r>
          </a:p>
        </p:txBody>
      </p:sp>
      <p:sp>
        <p:nvSpPr>
          <p:cNvPr id="11" name="矩形 10">
            <a:extLst>
              <a:ext uri="{FF2B5EF4-FFF2-40B4-BE49-F238E27FC236}">
                <a16:creationId xmlns:a16="http://schemas.microsoft.com/office/drawing/2014/main" id="{251C5D4B-D3D4-46F4-A580-3F7BCE528FC7}"/>
              </a:ext>
            </a:extLst>
          </p:cNvPr>
          <p:cNvSpPr/>
          <p:nvPr/>
        </p:nvSpPr>
        <p:spPr>
          <a:xfrm>
            <a:off x="485631" y="3056161"/>
            <a:ext cx="5042123" cy="2634183"/>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600" dirty="0">
                <a:latin typeface="微软雅黑" panose="020B0503020204020204" pitchFamily="34" charset="-122"/>
                <a:ea typeface="微软雅黑" panose="020B0503020204020204" pitchFamily="34" charset="-122"/>
              </a:rPr>
              <a:t>1937</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日，卢沟桥事变后，中国开始了全国性的抗日战争。根据国共两党达成的协议，中国工农红军主力于</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25</a:t>
            </a:r>
            <a:r>
              <a:rPr lang="zh-CN" altLang="en-US" sz="1600" dirty="0">
                <a:latin typeface="微软雅黑" panose="020B0503020204020204" pitchFamily="34" charset="-122"/>
                <a:ea typeface="微软雅黑" panose="020B0503020204020204" pitchFamily="34" charset="-122"/>
              </a:rPr>
              <a:t>日改编为国民革命军第八路军（简称八路军），朱德任总指挥，彭德怀任副总指挥（ </a:t>
            </a:r>
            <a:r>
              <a:rPr lang="en-US" altLang="zh-CN" sz="1600" dirty="0">
                <a:latin typeface="微软雅黑" panose="020B0503020204020204" pitchFamily="34" charset="-122"/>
                <a:ea typeface="微软雅黑" panose="020B0503020204020204" pitchFamily="34" charset="-122"/>
              </a:rPr>
              <a:t>9 </a:t>
            </a:r>
            <a:r>
              <a:rPr lang="zh-CN" altLang="en-US" sz="1600" dirty="0">
                <a:latin typeface="微软雅黑" panose="020B0503020204020204" pitchFamily="34" charset="-122"/>
                <a:ea typeface="微软雅黑" panose="020B0503020204020204" pitchFamily="34" charset="-122"/>
              </a:rPr>
              <a:t>月 </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日按全国统一的战斗序列，八路军改称第十八集团军，朱、彭改称正、副总司令），全军共 </a:t>
            </a:r>
            <a:r>
              <a:rPr lang="en-US" altLang="zh-CN" sz="1600" dirty="0">
                <a:latin typeface="微软雅黑" panose="020B0503020204020204" pitchFamily="34" charset="-122"/>
                <a:ea typeface="微软雅黑" panose="020B0503020204020204" pitchFamily="34" charset="-122"/>
              </a:rPr>
              <a:t>4.6 </a:t>
            </a:r>
            <a:r>
              <a:rPr lang="zh-CN" altLang="en-US" sz="1600" dirty="0">
                <a:latin typeface="微软雅黑" panose="020B0503020204020204" pitchFamily="34" charset="-122"/>
                <a:ea typeface="微软雅黑" panose="020B0503020204020204" pitchFamily="34" charset="-122"/>
              </a:rPr>
              <a:t>万余人。</a:t>
            </a:r>
            <a:endParaRPr lang="en-US" altLang="zh-CN" sz="16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31B1BDE-ED8B-434B-B32F-8172D7A4458D}"/>
              </a:ext>
            </a:extLst>
          </p:cNvPr>
          <p:cNvSpPr txBox="1"/>
          <p:nvPr/>
        </p:nvSpPr>
        <p:spPr>
          <a:xfrm>
            <a:off x="1760197" y="2514312"/>
            <a:ext cx="2492990" cy="400110"/>
          </a:xfrm>
          <a:prstGeom prst="rect">
            <a:avLst/>
          </a:prstGeom>
          <a:noFill/>
        </p:spPr>
        <p:txBody>
          <a:bodyPr wrap="none" rtlCol="0">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重塑军威，抗日主力</a:t>
            </a:r>
          </a:p>
        </p:txBody>
      </p:sp>
      <p:sp>
        <p:nvSpPr>
          <p:cNvPr id="3" name="矩形 2">
            <a:extLst>
              <a:ext uri="{FF2B5EF4-FFF2-40B4-BE49-F238E27FC236}">
                <a16:creationId xmlns:a16="http://schemas.microsoft.com/office/drawing/2014/main" id="{820319AD-EC89-480C-BD8E-79D8631E385F}"/>
              </a:ext>
            </a:extLst>
          </p:cNvPr>
          <p:cNvSpPr/>
          <p:nvPr/>
        </p:nvSpPr>
        <p:spPr>
          <a:xfrm>
            <a:off x="6411716" y="2514312"/>
            <a:ext cx="5108654" cy="2951898"/>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在八年抗战中，中国共产党领导的抗日武装在人民群众的支援下，同日伪军作战 </a:t>
            </a:r>
            <a:r>
              <a:rPr lang="en-US" altLang="zh-CN" dirty="0">
                <a:latin typeface="微软雅黑" panose="020B0503020204020204" pitchFamily="34" charset="-122"/>
                <a:ea typeface="微软雅黑" panose="020B0503020204020204" pitchFamily="34" charset="-122"/>
              </a:rPr>
              <a:t>12.5</a:t>
            </a:r>
            <a:r>
              <a:rPr lang="zh-CN" altLang="en-US" dirty="0">
                <a:latin typeface="微软雅黑" panose="020B0503020204020204" pitchFamily="34" charset="-122"/>
                <a:ea typeface="微软雅黑" panose="020B0503020204020204" pitchFamily="34" charset="-122"/>
              </a:rPr>
              <a:t>万余次，毙伤俘日伪军 </a:t>
            </a:r>
            <a:r>
              <a:rPr lang="en-US" altLang="zh-CN" dirty="0">
                <a:latin typeface="微软雅黑" panose="020B0503020204020204" pitchFamily="34" charset="-122"/>
                <a:ea typeface="微软雅黑" panose="020B0503020204020204" pitchFamily="34" charset="-122"/>
              </a:rPr>
              <a:t>171.4</a:t>
            </a:r>
            <a:r>
              <a:rPr lang="zh-CN" altLang="en-US" dirty="0">
                <a:latin typeface="微软雅黑" panose="020B0503020204020204" pitchFamily="34" charset="-122"/>
                <a:ea typeface="微软雅黑" panose="020B0503020204020204" pitchFamily="34" charset="-122"/>
              </a:rPr>
              <a:t>万余人，在 </a:t>
            </a:r>
            <a:r>
              <a:rPr lang="en-US" altLang="zh-CN" dirty="0">
                <a:latin typeface="微软雅黑" panose="020B0503020204020204" pitchFamily="34" charset="-122"/>
                <a:ea typeface="微软雅黑" panose="020B0503020204020204" pitchFamily="34" charset="-122"/>
              </a:rPr>
              <a:t>19</a:t>
            </a:r>
            <a:r>
              <a:rPr lang="zh-CN" altLang="en-US" dirty="0">
                <a:latin typeface="微软雅黑" panose="020B0503020204020204" pitchFamily="34" charset="-122"/>
                <a:ea typeface="微软雅黑" panose="020B0503020204020204" pitchFamily="34" charset="-122"/>
              </a:rPr>
              <a:t>个省区内形成了拥有 </a:t>
            </a:r>
            <a:r>
              <a:rPr lang="en-US" altLang="zh-CN" dirty="0">
                <a:latin typeface="微软雅黑" panose="020B0503020204020204" pitchFamily="34" charset="-122"/>
                <a:ea typeface="微软雅黑" panose="020B0503020204020204" pitchFamily="34" charset="-122"/>
              </a:rPr>
              <a:t>100 </a:t>
            </a:r>
            <a:r>
              <a:rPr lang="zh-CN" altLang="en-US" dirty="0">
                <a:latin typeface="微软雅黑" panose="020B0503020204020204" pitchFamily="34" charset="-122"/>
                <a:ea typeface="微软雅黑" panose="020B0503020204020204" pitchFamily="34" charset="-122"/>
              </a:rPr>
              <a:t>多万平方公里和 </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亿人口的解放区，部队发展到 </a:t>
            </a:r>
            <a:r>
              <a:rPr lang="en-US" altLang="zh-CN" dirty="0">
                <a:latin typeface="微软雅黑" panose="020B0503020204020204" pitchFamily="34" charset="-122"/>
                <a:ea typeface="微软雅黑" panose="020B0503020204020204" pitchFamily="34" charset="-122"/>
              </a:rPr>
              <a:t>130</a:t>
            </a:r>
            <a:r>
              <a:rPr lang="zh-CN" altLang="en-US" dirty="0">
                <a:latin typeface="微软雅黑" panose="020B0503020204020204" pitchFamily="34" charset="-122"/>
                <a:ea typeface="微软雅黑" panose="020B0503020204020204" pitchFamily="34" charset="-122"/>
              </a:rPr>
              <a:t>余万人，为打败日本帝国主义，为世界反法西斯战争的胜利作出了巨大贡献。</a:t>
            </a:r>
          </a:p>
        </p:txBody>
      </p:sp>
      <p:sp>
        <p:nvSpPr>
          <p:cNvPr id="4" name="矩形 3">
            <a:extLst>
              <a:ext uri="{FF2B5EF4-FFF2-40B4-BE49-F238E27FC236}">
                <a16:creationId xmlns:a16="http://schemas.microsoft.com/office/drawing/2014/main" id="{DD9E7AB1-6CA2-46BA-BEB1-EF6FFA4CCE49}"/>
              </a:ext>
            </a:extLst>
          </p:cNvPr>
          <p:cNvSpPr/>
          <p:nvPr/>
        </p:nvSpPr>
        <p:spPr>
          <a:xfrm>
            <a:off x="6021172" y="2418887"/>
            <a:ext cx="167148" cy="36210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左 12">
            <a:extLst>
              <a:ext uri="{FF2B5EF4-FFF2-40B4-BE49-F238E27FC236}">
                <a16:creationId xmlns:a16="http://schemas.microsoft.com/office/drawing/2014/main" id="{2EBA81F8-05CE-4E6C-A96E-1116F94FDA7B}"/>
              </a:ext>
            </a:extLst>
          </p:cNvPr>
          <p:cNvSpPr/>
          <p:nvPr/>
        </p:nvSpPr>
        <p:spPr>
          <a:xfrm>
            <a:off x="5521751" y="3228945"/>
            <a:ext cx="645097" cy="400110"/>
          </a:xfrm>
          <a:prstGeom prst="lef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箭头: 左 13">
            <a:extLst>
              <a:ext uri="{FF2B5EF4-FFF2-40B4-BE49-F238E27FC236}">
                <a16:creationId xmlns:a16="http://schemas.microsoft.com/office/drawing/2014/main" id="{E8D2011F-0E67-4AB5-A9DC-1D43137B6863}"/>
              </a:ext>
            </a:extLst>
          </p:cNvPr>
          <p:cNvSpPr/>
          <p:nvPr/>
        </p:nvSpPr>
        <p:spPr>
          <a:xfrm flipH="1">
            <a:off x="6036641" y="4193391"/>
            <a:ext cx="645097" cy="400110"/>
          </a:xfrm>
          <a:prstGeom prst="lef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546203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3" grpId="0"/>
      <p:bldP spid="4"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E0D81248-0DCC-4538-B060-2A54A0B87BDE}"/>
              </a:ext>
            </a:extLst>
          </p:cNvPr>
          <p:cNvSpPr/>
          <p:nvPr/>
        </p:nvSpPr>
        <p:spPr>
          <a:xfrm>
            <a:off x="1771649" y="514350"/>
            <a:ext cx="2210415"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中国解放军简史</a:t>
            </a:r>
          </a:p>
        </p:txBody>
      </p:sp>
      <p:sp>
        <p:nvSpPr>
          <p:cNvPr id="9" name="矩形 8">
            <a:extLst>
              <a:ext uri="{FF2B5EF4-FFF2-40B4-BE49-F238E27FC236}">
                <a16:creationId xmlns:a16="http://schemas.microsoft.com/office/drawing/2014/main" id="{86180F73-9099-4B9B-B31F-09DA8162B968}"/>
              </a:ext>
            </a:extLst>
          </p:cNvPr>
          <p:cNvSpPr/>
          <p:nvPr/>
        </p:nvSpPr>
        <p:spPr>
          <a:xfrm>
            <a:off x="4977744" y="1085850"/>
            <a:ext cx="2236510" cy="707886"/>
          </a:xfrm>
          <a:prstGeom prst="rect">
            <a:avLst/>
          </a:prstGeom>
        </p:spPr>
        <p:txBody>
          <a:bodyPr wrap="none">
            <a:spAutoFit/>
          </a:bodyPr>
          <a:lstStyle/>
          <a:p>
            <a:r>
              <a:rPr lang="zh-CN" altLang="en-US" sz="4000" dirty="0">
                <a:solidFill>
                  <a:srgbClr val="C00000"/>
                </a:solidFill>
                <a:latin typeface="叶根友毛笔行书简体" panose="02010601030101010101" pitchFamily="2" charset="-122"/>
                <a:ea typeface="叶根友毛笔行书简体" panose="02010601030101010101" pitchFamily="2" charset="-122"/>
              </a:rPr>
              <a:t>军队发展</a:t>
            </a:r>
          </a:p>
        </p:txBody>
      </p:sp>
      <p:sp>
        <p:nvSpPr>
          <p:cNvPr id="10" name="矩形 9">
            <a:extLst>
              <a:ext uri="{FF2B5EF4-FFF2-40B4-BE49-F238E27FC236}">
                <a16:creationId xmlns:a16="http://schemas.microsoft.com/office/drawing/2014/main" id="{FAD8EBE4-7A47-4014-A664-13474ADB3906}"/>
              </a:ext>
            </a:extLst>
          </p:cNvPr>
          <p:cNvSpPr/>
          <p:nvPr/>
        </p:nvSpPr>
        <p:spPr>
          <a:xfrm>
            <a:off x="3797935" y="1895451"/>
            <a:ext cx="4474302" cy="400110"/>
          </a:xfrm>
          <a:prstGeom prst="rect">
            <a:avLst/>
          </a:prstGeom>
        </p:spPr>
        <p:txBody>
          <a:bodyPr wrap="none">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解放战争时期（</a:t>
            </a:r>
            <a:r>
              <a:rPr lang="en-US" altLang="zh-CN" sz="2000" b="1" dirty="0">
                <a:solidFill>
                  <a:srgbClr val="C00000"/>
                </a:solidFill>
                <a:latin typeface="微软雅黑" panose="020B0503020204020204" pitchFamily="34" charset="-122"/>
                <a:ea typeface="微软雅黑" panose="020B0503020204020204" pitchFamily="34" charset="-122"/>
              </a:rPr>
              <a:t>1945.8.16-1950.6</a:t>
            </a:r>
            <a:r>
              <a:rPr lang="zh-CN" altLang="en-US" sz="2000" b="1" dirty="0">
                <a:solidFill>
                  <a:srgbClr val="C00000"/>
                </a:solidFill>
                <a:latin typeface="微软雅黑" panose="020B0503020204020204" pitchFamily="34" charset="-122"/>
                <a:ea typeface="微软雅黑" panose="020B0503020204020204" pitchFamily="34" charset="-122"/>
              </a:rPr>
              <a:t>）</a:t>
            </a:r>
          </a:p>
        </p:txBody>
      </p:sp>
      <p:pic>
        <p:nvPicPr>
          <p:cNvPr id="4" name="图片 3">
            <a:extLst>
              <a:ext uri="{FF2B5EF4-FFF2-40B4-BE49-F238E27FC236}">
                <a16:creationId xmlns:a16="http://schemas.microsoft.com/office/drawing/2014/main" id="{B73B9802-E4D0-4F6A-B7DF-A13BB96364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84241" y="3018598"/>
            <a:ext cx="3531010" cy="2848348"/>
          </a:xfrm>
          <a:prstGeom prst="rect">
            <a:avLst/>
          </a:prstGeom>
        </p:spPr>
      </p:pic>
      <p:sp>
        <p:nvSpPr>
          <p:cNvPr id="11" name="矩形 10">
            <a:extLst>
              <a:ext uri="{FF2B5EF4-FFF2-40B4-BE49-F238E27FC236}">
                <a16:creationId xmlns:a16="http://schemas.microsoft.com/office/drawing/2014/main" id="{E43A36E5-2206-4676-A9A3-0A1330CD666D}"/>
              </a:ext>
            </a:extLst>
          </p:cNvPr>
          <p:cNvSpPr/>
          <p:nvPr/>
        </p:nvSpPr>
        <p:spPr>
          <a:xfrm>
            <a:off x="616974" y="2555494"/>
            <a:ext cx="10958051" cy="338554"/>
          </a:xfrm>
          <a:prstGeom prst="rect">
            <a:avLst/>
          </a:prstGeom>
        </p:spPr>
        <p:txBody>
          <a:bodyPr wrap="square">
            <a:spAutoFit/>
          </a:bodyPr>
          <a:lstStyle/>
          <a:p>
            <a:pPr marL="285750" indent="-285750" algn="ctr">
              <a:buFont typeface="Arial" panose="020B0604020202020204" pitchFamily="34" charset="0"/>
              <a:buChar char="•"/>
            </a:pPr>
            <a:r>
              <a:rPr lang="en-US" altLang="zh-CN" sz="1600" dirty="0">
                <a:latin typeface="微软雅黑" panose="020B0503020204020204" pitchFamily="34" charset="-122"/>
                <a:ea typeface="微软雅黑" panose="020B0503020204020204" pitchFamily="34" charset="-122"/>
              </a:rPr>
              <a:t>1946</a:t>
            </a:r>
            <a:r>
              <a:rPr lang="zh-CN" altLang="en-US" sz="1600" dirty="0">
                <a:latin typeface="微软雅黑" panose="020B0503020204020204" pitchFamily="34" charset="-122"/>
                <a:ea typeface="微软雅黑" panose="020B0503020204020204" pitchFamily="34" charset="-122"/>
              </a:rPr>
              <a:t>年全面内战爆发后，各解放区军民奋起自卫，人民解放战争全面展开。此后各解放区部队陆续改称人民解放军。</a:t>
            </a:r>
            <a:endParaRPr lang="en-US" altLang="zh-CN" sz="1600" dirty="0">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99DF7982-27DB-49B1-B1A0-C74C5732B5FC}"/>
              </a:ext>
            </a:extLst>
          </p:cNvPr>
          <p:cNvSpPr/>
          <p:nvPr/>
        </p:nvSpPr>
        <p:spPr>
          <a:xfrm>
            <a:off x="643960" y="2941015"/>
            <a:ext cx="7069445" cy="3003515"/>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600" dirty="0">
                <a:latin typeface="微软雅黑" panose="020B0503020204020204" pitchFamily="34" charset="-122"/>
                <a:ea typeface="微软雅黑" panose="020B0503020204020204" pitchFamily="34" charset="-122"/>
              </a:rPr>
              <a:t>1949 </a:t>
            </a:r>
            <a:r>
              <a:rPr lang="zh-CN" altLang="en-US" sz="1600" dirty="0">
                <a:latin typeface="微软雅黑" panose="020B0503020204020204" pitchFamily="34" charset="-122"/>
                <a:ea typeface="微软雅黑" panose="020B0503020204020204" pitchFamily="34" charset="-122"/>
              </a:rPr>
              <a:t>年 </a:t>
            </a:r>
            <a:r>
              <a:rPr lang="en-US" altLang="zh-CN" sz="1600" dirty="0">
                <a:latin typeface="微软雅黑" panose="020B0503020204020204" pitchFamily="34" charset="-122"/>
                <a:ea typeface="微软雅黑" panose="020B0503020204020204" pitchFamily="34" charset="-122"/>
              </a:rPr>
              <a:t>4 </a:t>
            </a:r>
            <a:r>
              <a:rPr lang="zh-CN" altLang="en-US" sz="1600" dirty="0">
                <a:latin typeface="微软雅黑" panose="020B0503020204020204" pitchFamily="34" charset="-122"/>
                <a:ea typeface="微软雅黑" panose="020B0503020204020204" pitchFamily="34" charset="-122"/>
              </a:rPr>
              <a:t>月人民解放军横渡长江， </a:t>
            </a:r>
            <a:r>
              <a:rPr lang="en-US" altLang="zh-CN" sz="1600" dirty="0">
                <a:latin typeface="微软雅黑" panose="020B0503020204020204" pitchFamily="34" charset="-122"/>
                <a:ea typeface="微软雅黑" panose="020B0503020204020204" pitchFamily="34" charset="-122"/>
              </a:rPr>
              <a:t>23 </a:t>
            </a:r>
            <a:r>
              <a:rPr lang="zh-CN" altLang="en-US" sz="1600" dirty="0">
                <a:latin typeface="微软雅黑" panose="020B0503020204020204" pitchFamily="34" charset="-122"/>
                <a:ea typeface="微软雅黑" panose="020B0503020204020204" pitchFamily="34" charset="-122"/>
              </a:rPr>
              <a:t>日解放国民党统治的政治中心南京， </a:t>
            </a:r>
            <a:r>
              <a:rPr lang="en-US" altLang="zh-CN" sz="1600" dirty="0">
                <a:latin typeface="微软雅黑" panose="020B0503020204020204" pitchFamily="34" charset="-122"/>
                <a:ea typeface="微软雅黑" panose="020B0503020204020204" pitchFamily="34" charset="-122"/>
              </a:rPr>
              <a:t>5 </a:t>
            </a:r>
            <a:r>
              <a:rPr lang="zh-CN" altLang="en-US" sz="1600" dirty="0">
                <a:latin typeface="微软雅黑" panose="020B0503020204020204" pitchFamily="34" charset="-122"/>
                <a:ea typeface="微软雅黑" panose="020B0503020204020204" pitchFamily="34" charset="-122"/>
              </a:rPr>
              <a:t>月 </a:t>
            </a:r>
            <a:r>
              <a:rPr lang="en-US" altLang="zh-CN" sz="1600" dirty="0">
                <a:latin typeface="微软雅黑" panose="020B0503020204020204" pitchFamily="34" charset="-122"/>
                <a:ea typeface="微软雅黑" panose="020B0503020204020204" pitchFamily="34" charset="-122"/>
              </a:rPr>
              <a:t>17</a:t>
            </a:r>
            <a:r>
              <a:rPr lang="zh-CN" altLang="en-US" sz="1600" dirty="0">
                <a:latin typeface="微软雅黑" panose="020B0503020204020204" pitchFamily="34" charset="-122"/>
                <a:ea typeface="微软雅黑" panose="020B0503020204020204" pitchFamily="34" charset="-122"/>
              </a:rPr>
              <a:t>日解放武汉； </a:t>
            </a:r>
            <a:r>
              <a:rPr lang="en-US" altLang="zh-CN" sz="1600" dirty="0">
                <a:latin typeface="微软雅黑" panose="020B0503020204020204" pitchFamily="34" charset="-122"/>
                <a:ea typeface="微软雅黑" panose="020B0503020204020204" pitchFamily="34" charset="-122"/>
              </a:rPr>
              <a:t>5 </a:t>
            </a:r>
            <a:r>
              <a:rPr lang="zh-CN" altLang="en-US" sz="1600" dirty="0">
                <a:latin typeface="微软雅黑" panose="020B0503020204020204" pitchFamily="34" charset="-122"/>
                <a:ea typeface="微软雅黑" panose="020B0503020204020204" pitchFamily="34" charset="-122"/>
              </a:rPr>
              <a:t>月 </a:t>
            </a:r>
            <a:r>
              <a:rPr lang="en-US" altLang="zh-CN" sz="1600" dirty="0">
                <a:latin typeface="微软雅黑" panose="020B0503020204020204" pitchFamily="34" charset="-122"/>
                <a:ea typeface="微软雅黑" panose="020B0503020204020204" pitchFamily="34" charset="-122"/>
              </a:rPr>
              <a:t>27 </a:t>
            </a:r>
            <a:r>
              <a:rPr lang="zh-CN" altLang="en-US" sz="1600" dirty="0">
                <a:latin typeface="微软雅黑" panose="020B0503020204020204" pitchFamily="34" charset="-122"/>
                <a:ea typeface="微软雅黑" panose="020B0503020204020204" pitchFamily="34" charset="-122"/>
              </a:rPr>
              <a:t>日解放上海。随后，各野战军按照中共中央军委的预定部署，分别向东南、中南、西北、西南地区进军，追歼残存的国民党军。至</a:t>
            </a:r>
            <a:r>
              <a:rPr lang="en-US" altLang="zh-CN" sz="1600" dirty="0">
                <a:latin typeface="微软雅黑" panose="020B0503020204020204" pitchFamily="34" charset="-122"/>
                <a:ea typeface="微软雅黑" panose="020B0503020204020204" pitchFamily="34" charset="-122"/>
              </a:rPr>
              <a:t>1950</a:t>
            </a:r>
            <a:r>
              <a:rPr lang="zh-CN" altLang="en-US" sz="1600" dirty="0">
                <a:latin typeface="微软雅黑" panose="020B0503020204020204" pitchFamily="34" charset="-122"/>
                <a:ea typeface="微软雅黑" panose="020B0503020204020204" pitchFamily="34" charset="-122"/>
              </a:rPr>
              <a:t>年 </a:t>
            </a:r>
            <a:r>
              <a:rPr lang="en-US" altLang="zh-CN" sz="1600" dirty="0">
                <a:latin typeface="微软雅黑" panose="020B0503020204020204" pitchFamily="34" charset="-122"/>
                <a:ea typeface="微软雅黑" panose="020B0503020204020204" pitchFamily="34" charset="-122"/>
              </a:rPr>
              <a:t>5 </a:t>
            </a:r>
            <a:r>
              <a:rPr lang="zh-CN" altLang="en-US" sz="1600" dirty="0">
                <a:latin typeface="微软雅黑" panose="020B0503020204020204" pitchFamily="34" charset="-122"/>
                <a:ea typeface="微软雅黑" panose="020B0503020204020204" pitchFamily="34" charset="-122"/>
              </a:rPr>
              <a:t>月，人民解放军解放全国的大规模作战行动即告结束。在历时 </a:t>
            </a:r>
            <a:r>
              <a:rPr lang="en-US" altLang="zh-CN" sz="1600" dirty="0">
                <a:latin typeface="微软雅黑" panose="020B0503020204020204" pitchFamily="34" charset="-122"/>
                <a:ea typeface="微软雅黑" panose="020B0503020204020204" pitchFamily="34" charset="-122"/>
              </a:rPr>
              <a:t>4 </a:t>
            </a:r>
            <a:r>
              <a:rPr lang="zh-CN" altLang="en-US" sz="1600" dirty="0">
                <a:latin typeface="微软雅黑" panose="020B0503020204020204" pitchFamily="34" charset="-122"/>
                <a:ea typeface="微软雅黑" panose="020B0503020204020204" pitchFamily="34" charset="-122"/>
              </a:rPr>
              <a:t>年的解放战争中，共歼灭国民党军 </a:t>
            </a:r>
            <a:r>
              <a:rPr lang="en-US" altLang="zh-CN" sz="1600" dirty="0">
                <a:latin typeface="微软雅黑" panose="020B0503020204020204" pitchFamily="34" charset="-122"/>
                <a:ea typeface="微软雅黑" panose="020B0503020204020204" pitchFamily="34" charset="-122"/>
              </a:rPr>
              <a:t>807 </a:t>
            </a:r>
            <a:r>
              <a:rPr lang="zh-CN" altLang="en-US" sz="1600" dirty="0">
                <a:latin typeface="微软雅黑" panose="020B0503020204020204" pitchFamily="34" charset="-122"/>
                <a:ea typeface="微软雅黑" panose="020B0503020204020204" pitchFamily="34" charset="-122"/>
              </a:rPr>
              <a:t>万人，解放了除西藏（</a:t>
            </a:r>
            <a:r>
              <a:rPr lang="en-US" altLang="zh-CN" sz="1600" dirty="0">
                <a:latin typeface="微软雅黑" panose="020B0503020204020204" pitchFamily="34" charset="-122"/>
                <a:ea typeface="微软雅黑" panose="020B0503020204020204" pitchFamily="34" charset="-122"/>
              </a:rPr>
              <a:t>1951 </a:t>
            </a:r>
            <a:r>
              <a:rPr lang="zh-CN" altLang="en-US" sz="1600" dirty="0">
                <a:latin typeface="微软雅黑" panose="020B0503020204020204" pitchFamily="34" charset="-122"/>
                <a:ea typeface="微软雅黑" panose="020B0503020204020204" pitchFamily="34" charset="-122"/>
              </a:rPr>
              <a:t>年 </a:t>
            </a:r>
            <a:r>
              <a:rPr lang="en-US" altLang="zh-CN" sz="1600" dirty="0">
                <a:latin typeface="微软雅黑" panose="020B0503020204020204" pitchFamily="34" charset="-122"/>
                <a:ea typeface="微软雅黑" panose="020B0503020204020204" pitchFamily="34" charset="-122"/>
              </a:rPr>
              <a:t>5 </a:t>
            </a:r>
            <a:r>
              <a:rPr lang="zh-CN" altLang="en-US" sz="1600" dirty="0">
                <a:latin typeface="微软雅黑" panose="020B0503020204020204" pitchFamily="34" charset="-122"/>
                <a:ea typeface="微软雅黑" panose="020B0503020204020204" pitchFamily="34" charset="-122"/>
              </a:rPr>
              <a:t>月和平解放）和台湾、金门、马祖以及南海诸岛等岛屿以外的全部国土，至 </a:t>
            </a:r>
            <a:r>
              <a:rPr lang="en-US" altLang="zh-CN" sz="1600" dirty="0">
                <a:latin typeface="微软雅黑" panose="020B0503020204020204" pitchFamily="34" charset="-122"/>
                <a:ea typeface="微软雅黑" panose="020B0503020204020204" pitchFamily="34" charset="-122"/>
              </a:rPr>
              <a:t>1950 </a:t>
            </a:r>
            <a:r>
              <a:rPr lang="zh-CN" altLang="en-US" sz="1600" dirty="0">
                <a:latin typeface="微软雅黑" panose="020B0503020204020204" pitchFamily="34" charset="-122"/>
                <a:ea typeface="微软雅黑" panose="020B0503020204020204" pitchFamily="34" charset="-122"/>
              </a:rPr>
              <a:t>年 </a:t>
            </a:r>
            <a:r>
              <a:rPr lang="en-US" altLang="zh-CN" sz="1600" dirty="0">
                <a:latin typeface="微软雅黑" panose="020B0503020204020204" pitchFamily="34" charset="-122"/>
                <a:ea typeface="微软雅黑" panose="020B0503020204020204" pitchFamily="34" charset="-122"/>
              </a:rPr>
              <a:t>5 </a:t>
            </a:r>
            <a:r>
              <a:rPr lang="zh-CN" altLang="en-US" sz="1600" dirty="0">
                <a:latin typeface="微软雅黑" panose="020B0503020204020204" pitchFamily="34" charset="-122"/>
                <a:ea typeface="微软雅黑" panose="020B0503020204020204" pitchFamily="34" charset="-122"/>
              </a:rPr>
              <a:t>月，中国人民解放军已发展到 </a:t>
            </a:r>
            <a:r>
              <a:rPr lang="en-US" altLang="zh-CN" sz="1600" dirty="0">
                <a:latin typeface="微软雅黑" panose="020B0503020204020204" pitchFamily="34" charset="-122"/>
                <a:ea typeface="微软雅黑" panose="020B0503020204020204" pitchFamily="34" charset="-122"/>
              </a:rPr>
              <a:t>530</a:t>
            </a:r>
            <a:r>
              <a:rPr lang="zh-CN" altLang="en-US" sz="1600" dirty="0">
                <a:latin typeface="微软雅黑" panose="020B0503020204020204" pitchFamily="34" charset="-122"/>
                <a:ea typeface="微软雅黑" panose="020B0503020204020204" pitchFamily="34" charset="-122"/>
              </a:rPr>
              <a:t>余万人。</a:t>
            </a:r>
          </a:p>
        </p:txBody>
      </p:sp>
    </p:spTree>
    <p:extLst>
      <p:ext uri="{BB962C8B-B14F-4D97-AF65-F5344CB8AC3E}">
        <p14:creationId xmlns:p14="http://schemas.microsoft.com/office/powerpoint/2010/main" val="275057774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111D5342-E59E-4CE0-B33C-FF9BF95C04C1}"/>
              </a:ext>
            </a:extLst>
          </p:cNvPr>
          <p:cNvSpPr/>
          <p:nvPr/>
        </p:nvSpPr>
        <p:spPr>
          <a:xfrm>
            <a:off x="1771649" y="514350"/>
            <a:ext cx="2210415"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中国解放军简史</a:t>
            </a:r>
          </a:p>
        </p:txBody>
      </p:sp>
      <p:sp>
        <p:nvSpPr>
          <p:cNvPr id="9" name="矩形 8">
            <a:extLst>
              <a:ext uri="{FF2B5EF4-FFF2-40B4-BE49-F238E27FC236}">
                <a16:creationId xmlns:a16="http://schemas.microsoft.com/office/drawing/2014/main" id="{4D45D798-4DA0-4322-8315-23FFD8DDFF96}"/>
              </a:ext>
            </a:extLst>
          </p:cNvPr>
          <p:cNvSpPr/>
          <p:nvPr/>
        </p:nvSpPr>
        <p:spPr>
          <a:xfrm>
            <a:off x="4977744" y="1085850"/>
            <a:ext cx="2236510" cy="707886"/>
          </a:xfrm>
          <a:prstGeom prst="rect">
            <a:avLst/>
          </a:prstGeom>
        </p:spPr>
        <p:txBody>
          <a:bodyPr wrap="none">
            <a:spAutoFit/>
          </a:bodyPr>
          <a:lstStyle/>
          <a:p>
            <a:r>
              <a:rPr lang="zh-CN" altLang="en-US" sz="4000" dirty="0">
                <a:solidFill>
                  <a:srgbClr val="C00000"/>
                </a:solidFill>
                <a:latin typeface="叶根友毛笔行书简体" panose="02010601030101010101" pitchFamily="2" charset="-122"/>
                <a:ea typeface="叶根友毛笔行书简体" panose="02010601030101010101" pitchFamily="2" charset="-122"/>
              </a:rPr>
              <a:t>军队发展</a:t>
            </a:r>
          </a:p>
        </p:txBody>
      </p:sp>
      <p:sp>
        <p:nvSpPr>
          <p:cNvPr id="10" name="矩形 9">
            <a:extLst>
              <a:ext uri="{FF2B5EF4-FFF2-40B4-BE49-F238E27FC236}">
                <a16:creationId xmlns:a16="http://schemas.microsoft.com/office/drawing/2014/main" id="{3DE62730-8172-4373-AE46-56940FFEC535}"/>
              </a:ext>
            </a:extLst>
          </p:cNvPr>
          <p:cNvSpPr/>
          <p:nvPr/>
        </p:nvSpPr>
        <p:spPr>
          <a:xfrm>
            <a:off x="5173317" y="1895451"/>
            <a:ext cx="1723549" cy="400110"/>
          </a:xfrm>
          <a:prstGeom prst="rect">
            <a:avLst/>
          </a:prstGeom>
        </p:spPr>
        <p:txBody>
          <a:bodyPr wrap="none">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社会主义时期</a:t>
            </a:r>
          </a:p>
        </p:txBody>
      </p:sp>
      <p:pic>
        <p:nvPicPr>
          <p:cNvPr id="4" name="图片 3">
            <a:extLst>
              <a:ext uri="{FF2B5EF4-FFF2-40B4-BE49-F238E27FC236}">
                <a16:creationId xmlns:a16="http://schemas.microsoft.com/office/drawing/2014/main" id="{98C62163-D677-4F3F-8EFC-1ECDDF428F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5912" y="2526251"/>
            <a:ext cx="2913169" cy="21848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 11">
            <a:extLst>
              <a:ext uri="{FF2B5EF4-FFF2-40B4-BE49-F238E27FC236}">
                <a16:creationId xmlns:a16="http://schemas.microsoft.com/office/drawing/2014/main" id="{87347319-CC8A-4D64-AC05-BD5BE7269B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921" y="2526252"/>
            <a:ext cx="2913169" cy="21848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矩形 12">
            <a:extLst>
              <a:ext uri="{FF2B5EF4-FFF2-40B4-BE49-F238E27FC236}">
                <a16:creationId xmlns:a16="http://schemas.microsoft.com/office/drawing/2014/main" id="{0BFCADB9-1A31-4E19-B4CE-08E684C47532}"/>
              </a:ext>
            </a:extLst>
          </p:cNvPr>
          <p:cNvSpPr/>
          <p:nvPr/>
        </p:nvSpPr>
        <p:spPr>
          <a:xfrm>
            <a:off x="3837581" y="2526251"/>
            <a:ext cx="4395019" cy="2308324"/>
          </a:xfrm>
          <a:prstGeom prst="rect">
            <a:avLst/>
          </a:prstGeom>
        </p:spPr>
        <p:txBody>
          <a:bodyPr wrap="square">
            <a:spAutoFit/>
          </a:bodyPr>
          <a:lstStyle/>
          <a:p>
            <a:pPr marL="285750" indent="-285750">
              <a:buFont typeface="Arial" panose="020B0604020202020204" pitchFamily="34" charset="0"/>
              <a:buChar char="•"/>
            </a:pPr>
            <a:r>
              <a:rPr lang="en-US" altLang="zh-CN" sz="1600" dirty="0">
                <a:latin typeface="微软雅黑" panose="020B0503020204020204" pitchFamily="34" charset="-122"/>
                <a:ea typeface="微软雅黑" panose="020B0503020204020204" pitchFamily="34" charset="-122"/>
              </a:rPr>
              <a:t>1950 </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月，中国人民解放军部分志愿人员组成中国人民志愿军，在司令员兼政治委员彭德怀中国人民武装警察部队率领下，取得了抗美援朝战争的胜利。</a:t>
            </a:r>
            <a:endParaRPr lang="en-US" altLang="zh-CN" sz="1600" dirty="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endParaRPr lang="en-US" altLang="zh-CN" sz="1600" dirty="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从 </a:t>
            </a:r>
            <a:r>
              <a:rPr lang="en-US" altLang="zh-CN" sz="1600" dirty="0">
                <a:latin typeface="微软雅黑" panose="020B0503020204020204" pitchFamily="34" charset="-122"/>
                <a:ea typeface="微软雅黑" panose="020B0503020204020204" pitchFamily="34" charset="-122"/>
              </a:rPr>
              <a:t>1965</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月开始，根据越南政府的要求，遵照中共中央的指示，人民解放军派出防空、工程、铁道、后勤等部队，大力支援了越南人民的抗美救国斗争。</a:t>
            </a:r>
          </a:p>
        </p:txBody>
      </p:sp>
    </p:spTree>
    <p:extLst>
      <p:ext uri="{BB962C8B-B14F-4D97-AF65-F5344CB8AC3E}">
        <p14:creationId xmlns:p14="http://schemas.microsoft.com/office/powerpoint/2010/main" val="199113431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par>
                                <p:cTn id="12" presetID="22" presetClass="entr" presetSubtype="4"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29DABF8-D025-41EA-852B-A0B372E24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pic>
        <p:nvPicPr>
          <p:cNvPr id="2" name="图片 1">
            <a:extLst>
              <a:ext uri="{FF2B5EF4-FFF2-40B4-BE49-F238E27FC236}">
                <a16:creationId xmlns:a16="http://schemas.microsoft.com/office/drawing/2014/main" id="{16564153-18C8-4C62-B2B2-CB6F2BBEB1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7270"/>
            <a:ext cx="5086350" cy="6800730"/>
          </a:xfrm>
          <a:prstGeom prst="rect">
            <a:avLst/>
          </a:prstGeom>
        </p:spPr>
      </p:pic>
      <p:grpSp>
        <p:nvGrpSpPr>
          <p:cNvPr id="10" name="组合 9">
            <a:extLst>
              <a:ext uri="{FF2B5EF4-FFF2-40B4-BE49-F238E27FC236}">
                <a16:creationId xmlns:a16="http://schemas.microsoft.com/office/drawing/2014/main" id="{303F3216-CCB5-4082-950F-132879493713}"/>
              </a:ext>
            </a:extLst>
          </p:cNvPr>
          <p:cNvGrpSpPr/>
          <p:nvPr/>
        </p:nvGrpSpPr>
        <p:grpSpPr>
          <a:xfrm>
            <a:off x="7263646" y="1260249"/>
            <a:ext cx="2400300" cy="2400300"/>
            <a:chOff x="7263646" y="1260249"/>
            <a:chExt cx="2400300" cy="2400300"/>
          </a:xfrm>
        </p:grpSpPr>
        <p:sp>
          <p:nvSpPr>
            <p:cNvPr id="9" name="椭圆 8">
              <a:extLst>
                <a:ext uri="{FF2B5EF4-FFF2-40B4-BE49-F238E27FC236}">
                  <a16:creationId xmlns:a16="http://schemas.microsoft.com/office/drawing/2014/main" id="{46D2ABAE-C8BC-4A99-90B8-D6AB927C048D}"/>
                </a:ext>
              </a:extLst>
            </p:cNvPr>
            <p:cNvSpPr/>
            <p:nvPr/>
          </p:nvSpPr>
          <p:spPr>
            <a:xfrm>
              <a:off x="7263646" y="1260249"/>
              <a:ext cx="2400300" cy="2400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B3DE0EA0-E356-458A-B7A5-44C2230969B0}"/>
                </a:ext>
              </a:extLst>
            </p:cNvPr>
            <p:cNvSpPr txBox="1"/>
            <p:nvPr/>
          </p:nvSpPr>
          <p:spPr>
            <a:xfrm>
              <a:off x="7524750" y="1413958"/>
              <a:ext cx="1752600" cy="2092881"/>
            </a:xfrm>
            <a:prstGeom prst="rect">
              <a:avLst/>
            </a:prstGeom>
            <a:noFill/>
          </p:spPr>
          <p:txBody>
            <a:bodyPr wrap="square" rtlCol="0">
              <a:spAutoFit/>
            </a:bodyPr>
            <a:lstStyle/>
            <a:p>
              <a:pPr algn="ctr"/>
              <a:r>
                <a:rPr lang="zh-CN" altLang="en-US" sz="13000" dirty="0">
                  <a:solidFill>
                    <a:schemeClr val="bg1"/>
                  </a:solidFill>
                  <a:latin typeface="叶根友毛笔行书简体" panose="02010601030101010101" pitchFamily="2" charset="-122"/>
                  <a:ea typeface="叶根友毛笔行书简体" panose="02010601030101010101" pitchFamily="2" charset="-122"/>
                </a:rPr>
                <a:t>叁</a:t>
              </a:r>
            </a:p>
          </p:txBody>
        </p:sp>
      </p:grpSp>
      <p:sp>
        <p:nvSpPr>
          <p:cNvPr id="7" name="矩形 6">
            <a:extLst>
              <a:ext uri="{FF2B5EF4-FFF2-40B4-BE49-F238E27FC236}">
                <a16:creationId xmlns:a16="http://schemas.microsoft.com/office/drawing/2014/main" id="{0B6510A2-55E3-4B56-8977-FDD67697C05D}"/>
              </a:ext>
            </a:extLst>
          </p:cNvPr>
          <p:cNvSpPr/>
          <p:nvPr/>
        </p:nvSpPr>
        <p:spPr>
          <a:xfrm>
            <a:off x="5568706" y="3953430"/>
            <a:ext cx="6596896" cy="830997"/>
          </a:xfrm>
          <a:prstGeom prst="rect">
            <a:avLst/>
          </a:prstGeom>
        </p:spPr>
        <p:txBody>
          <a:bodyPr wrap="square">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我军历史上的“八个一”</a:t>
            </a:r>
          </a:p>
        </p:txBody>
      </p:sp>
      <p:pic>
        <p:nvPicPr>
          <p:cNvPr id="8" name="图片 7">
            <a:extLst>
              <a:ext uri="{FF2B5EF4-FFF2-40B4-BE49-F238E27FC236}">
                <a16:creationId xmlns:a16="http://schemas.microsoft.com/office/drawing/2014/main" id="{6FE38B63-AAA1-430B-9850-7C09247E0A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Tree>
    <p:extLst>
      <p:ext uri="{BB962C8B-B14F-4D97-AF65-F5344CB8AC3E}">
        <p14:creationId xmlns:p14="http://schemas.microsoft.com/office/powerpoint/2010/main" val="322273972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sp>
        <p:nvSpPr>
          <p:cNvPr id="6" name="卷形: 水平 5">
            <a:extLst>
              <a:ext uri="{FF2B5EF4-FFF2-40B4-BE49-F238E27FC236}">
                <a16:creationId xmlns:a16="http://schemas.microsoft.com/office/drawing/2014/main" id="{F65E54DF-D430-42F4-B691-AE53617B5E49}"/>
              </a:ext>
            </a:extLst>
          </p:cNvPr>
          <p:cNvSpPr/>
          <p:nvPr/>
        </p:nvSpPr>
        <p:spPr>
          <a:xfrm>
            <a:off x="1771649" y="514350"/>
            <a:ext cx="3228053"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我军历史上的“八个一”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pic>
        <p:nvPicPr>
          <p:cNvPr id="8" name="图片 7">
            <a:extLst>
              <a:ext uri="{FF2B5EF4-FFF2-40B4-BE49-F238E27FC236}">
                <a16:creationId xmlns:a16="http://schemas.microsoft.com/office/drawing/2014/main" id="{CF9247A3-8438-4621-840B-0ACAAB76ACF6}"/>
              </a:ext>
            </a:extLst>
          </p:cNvPr>
          <p:cNvPicPr>
            <a:picLocks noChangeAspect="1"/>
          </p:cNvPicPr>
          <p:nvPr/>
        </p:nvPicPr>
        <p:blipFill>
          <a:blip r:embed="rId5"/>
          <a:stretch>
            <a:fillRect/>
          </a:stretch>
        </p:blipFill>
        <p:spPr>
          <a:xfrm>
            <a:off x="6902244" y="1892156"/>
            <a:ext cx="4408313" cy="3073687"/>
          </a:xfrm>
          <a:prstGeom prst="rect">
            <a:avLst/>
          </a:prstGeom>
        </p:spPr>
      </p:pic>
      <p:sp>
        <p:nvSpPr>
          <p:cNvPr id="3" name="矩形: 圆角 2">
            <a:extLst>
              <a:ext uri="{FF2B5EF4-FFF2-40B4-BE49-F238E27FC236}">
                <a16:creationId xmlns:a16="http://schemas.microsoft.com/office/drawing/2014/main" id="{AB3C8616-A5D4-4BFD-90CA-4E445447F9A7}"/>
              </a:ext>
            </a:extLst>
          </p:cNvPr>
          <p:cNvSpPr/>
          <p:nvPr/>
        </p:nvSpPr>
        <p:spPr>
          <a:xfrm>
            <a:off x="1926506" y="1606406"/>
            <a:ext cx="2918338"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anose="020B0503020204020204" pitchFamily="34" charset="-122"/>
                <a:ea typeface="微软雅黑" panose="020B0503020204020204" pitchFamily="34" charset="-122"/>
              </a:rPr>
              <a:t>第一声枪响</a:t>
            </a:r>
          </a:p>
        </p:txBody>
      </p:sp>
      <p:sp>
        <p:nvSpPr>
          <p:cNvPr id="4" name="矩形 3">
            <a:extLst>
              <a:ext uri="{FF2B5EF4-FFF2-40B4-BE49-F238E27FC236}">
                <a16:creationId xmlns:a16="http://schemas.microsoft.com/office/drawing/2014/main" id="{89EE108E-37BB-4939-84D7-B746AE63759D}"/>
              </a:ext>
            </a:extLst>
          </p:cNvPr>
          <p:cNvSpPr/>
          <p:nvPr/>
        </p:nvSpPr>
        <p:spPr>
          <a:xfrm>
            <a:off x="1576539" y="2698462"/>
            <a:ext cx="3618271" cy="2120902"/>
          </a:xfrm>
          <a:prstGeom prst="rect">
            <a:avLst/>
          </a:prstGeom>
        </p:spPr>
        <p:txBody>
          <a:bodyPr wrap="square">
            <a:spAutoFit/>
          </a:bodyPr>
          <a:lstStyle/>
          <a:p>
            <a:pPr>
              <a:lnSpc>
                <a:spcPct val="150000"/>
              </a:lnSpc>
            </a:pPr>
            <a:r>
              <a:rPr lang="en-US" altLang="zh-CN" dirty="0">
                <a:latin typeface="微软雅黑" panose="020B0503020204020204" pitchFamily="34" charset="-122"/>
                <a:ea typeface="微软雅黑" panose="020B0503020204020204" pitchFamily="34" charset="-122"/>
              </a:rPr>
              <a:t>      1927</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日中国共产党在江西南昌发动南昌起义，打响了武装反抗国民党反动派的第一枪，揭开了中国共产党独立领导武装斗争和创建革命军队的序幕。</a:t>
            </a:r>
          </a:p>
        </p:txBody>
      </p:sp>
    </p:spTree>
    <p:extLst>
      <p:ext uri="{BB962C8B-B14F-4D97-AF65-F5344CB8AC3E}">
        <p14:creationId xmlns:p14="http://schemas.microsoft.com/office/powerpoint/2010/main" val="237092880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8E573B46-AB51-4FFE-903C-4918EC297558}"/>
              </a:ext>
            </a:extLst>
          </p:cNvPr>
          <p:cNvSpPr/>
          <p:nvPr/>
        </p:nvSpPr>
        <p:spPr>
          <a:xfrm>
            <a:off x="1771649" y="514350"/>
            <a:ext cx="3228053"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我军历史上的“八个一”</a:t>
            </a:r>
          </a:p>
        </p:txBody>
      </p:sp>
      <p:pic>
        <p:nvPicPr>
          <p:cNvPr id="4" name="图片 3">
            <a:extLst>
              <a:ext uri="{FF2B5EF4-FFF2-40B4-BE49-F238E27FC236}">
                <a16:creationId xmlns:a16="http://schemas.microsoft.com/office/drawing/2014/main" id="{4EA8FD46-395E-47B0-968E-A9CCB81EB0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1909902"/>
            <a:ext cx="5586361" cy="3114396"/>
          </a:xfrm>
          <a:prstGeom prst="rect">
            <a:avLst/>
          </a:prstGeom>
        </p:spPr>
      </p:pic>
      <p:sp>
        <p:nvSpPr>
          <p:cNvPr id="10" name="矩形: 圆角 9">
            <a:extLst>
              <a:ext uri="{FF2B5EF4-FFF2-40B4-BE49-F238E27FC236}">
                <a16:creationId xmlns:a16="http://schemas.microsoft.com/office/drawing/2014/main" id="{ED3D962F-128F-4378-9D9F-CA1CEBE34412}"/>
              </a:ext>
            </a:extLst>
          </p:cNvPr>
          <p:cNvSpPr/>
          <p:nvPr/>
        </p:nvSpPr>
        <p:spPr>
          <a:xfrm>
            <a:off x="1926506" y="1606406"/>
            <a:ext cx="2918338"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微软雅黑" panose="020B0503020204020204" pitchFamily="34" charset="-122"/>
                <a:ea typeface="微软雅黑" panose="020B0503020204020204" pitchFamily="34" charset="-122"/>
              </a:rPr>
              <a:t>第一枚火种</a:t>
            </a:r>
          </a:p>
        </p:txBody>
      </p:sp>
      <p:sp>
        <p:nvSpPr>
          <p:cNvPr id="11" name="矩形 10">
            <a:extLst>
              <a:ext uri="{FF2B5EF4-FFF2-40B4-BE49-F238E27FC236}">
                <a16:creationId xmlns:a16="http://schemas.microsoft.com/office/drawing/2014/main" id="{A123E61C-FCD2-4886-B8F1-15445DA7F529}"/>
              </a:ext>
            </a:extLst>
          </p:cNvPr>
          <p:cNvSpPr/>
          <p:nvPr/>
        </p:nvSpPr>
        <p:spPr>
          <a:xfrm>
            <a:off x="889204" y="2448206"/>
            <a:ext cx="4992941" cy="2536400"/>
          </a:xfrm>
          <a:prstGeom prst="rect">
            <a:avLst/>
          </a:prstGeom>
        </p:spPr>
        <p:txBody>
          <a:bodyPr wrap="square">
            <a:spAutoFit/>
          </a:bodyPr>
          <a:lstStyle/>
          <a:p>
            <a:pPr>
              <a:lnSpc>
                <a:spcPct val="150000"/>
              </a:lnSpc>
            </a:pPr>
            <a:r>
              <a:rPr lang="en-US" altLang="zh-CN" dirty="0">
                <a:latin typeface="微软雅黑" panose="020B0503020204020204" pitchFamily="34" charset="-122"/>
                <a:ea typeface="微软雅黑" panose="020B0503020204020204" pitchFamily="34" charset="-122"/>
              </a:rPr>
              <a:t>      1927</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月，毛泽东率领秋收起义部队抵达井冈山，在以毛泽东为书记的前委领导下，中国工农革命军重建地方党组织，改编地方武装，加强军队建设，组织发动群众开展打土豪筹款子的游击暴动，先后建立茶陵、遂川、宁冈三个县的红色政权，开辟了中国第一个农村革命根据地。</a:t>
            </a:r>
          </a:p>
        </p:txBody>
      </p:sp>
    </p:spTree>
    <p:extLst>
      <p:ext uri="{BB962C8B-B14F-4D97-AF65-F5344CB8AC3E}">
        <p14:creationId xmlns:p14="http://schemas.microsoft.com/office/powerpoint/2010/main" val="85205263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961CF031-FE34-499C-A41C-80E65D79CD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pic>
        <p:nvPicPr>
          <p:cNvPr id="5" name="图片 4">
            <a:extLst>
              <a:ext uri="{FF2B5EF4-FFF2-40B4-BE49-F238E27FC236}">
                <a16:creationId xmlns:a16="http://schemas.microsoft.com/office/drawing/2014/main" id="{6E3F73D3-6D81-4BEA-A988-2FD77E2CB9B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2266" r="50166"/>
          <a:stretch/>
        </p:blipFill>
        <p:spPr>
          <a:xfrm flipH="1">
            <a:off x="8966043" y="5675607"/>
            <a:ext cx="3225957" cy="1559764"/>
          </a:xfrm>
          <a:prstGeom prst="rect">
            <a:avLst/>
          </a:prstGeom>
        </p:spPr>
      </p:pic>
      <p:pic>
        <p:nvPicPr>
          <p:cNvPr id="3" name="图片 2">
            <a:extLst>
              <a:ext uri="{FF2B5EF4-FFF2-40B4-BE49-F238E27FC236}">
                <a16:creationId xmlns:a16="http://schemas.microsoft.com/office/drawing/2014/main" id="{3C5A57E9-2EF2-452B-B1C3-C54E43AC4AA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foregroundMark x1="17453" y1="24949" x2="786" y2="21366"/>
                        <a14:foregroundMark x1="13994" y1="22042" x2="314" y2="18391"/>
                        <a14:foregroundMark x1="75157" y1="35767" x2="88836" y2="41244"/>
                        <a14:backgroundMark x1="76730" y1="35362" x2="80346" y2="36579"/>
                        <a14:backgroundMark x1="83648" y1="38540" x2="86164" y2="39824"/>
                        <a14:backgroundMark x1="73270" y1="35835" x2="75157" y2="35091"/>
                        <a14:backgroundMark x1="73899" y1="36376" x2="77201" y2="36849"/>
                        <a14:backgroundMark x1="75000" y1="36038" x2="77201" y2="36849"/>
                        <a14:backgroundMark x1="75472" y1="35565" x2="75786" y2="36173"/>
                        <a14:backgroundMark x1="13208" y1="21028" x2="16824" y2="22042"/>
                        <a14:backgroundMark x1="17453" y1="22515" x2="18711" y2="22718"/>
                      </a14:backgroundRemoval>
                    </a14:imgEffect>
                  </a14:imgLayer>
                </a14:imgProps>
              </a:ext>
              <a:ext uri="{28A0092B-C50C-407E-A947-70E740481C1C}">
                <a14:useLocalDpi xmlns:a14="http://schemas.microsoft.com/office/drawing/2010/main" val="0"/>
              </a:ext>
            </a:extLst>
          </a:blip>
          <a:stretch>
            <a:fillRect/>
          </a:stretch>
        </p:blipFill>
        <p:spPr>
          <a:xfrm>
            <a:off x="-98185" y="3686629"/>
            <a:ext cx="1719516" cy="3998686"/>
          </a:xfrm>
          <a:prstGeom prst="rect">
            <a:avLst/>
          </a:prstGeom>
        </p:spPr>
      </p:pic>
      <p:pic>
        <p:nvPicPr>
          <p:cNvPr id="6" name="图片 5">
            <a:extLst>
              <a:ext uri="{FF2B5EF4-FFF2-40B4-BE49-F238E27FC236}">
                <a16:creationId xmlns:a16="http://schemas.microsoft.com/office/drawing/2014/main" id="{E098AA27-0558-4CF1-961F-8C9AB6C389B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9" name="矩形 8">
            <a:extLst>
              <a:ext uri="{FF2B5EF4-FFF2-40B4-BE49-F238E27FC236}">
                <a16:creationId xmlns:a16="http://schemas.microsoft.com/office/drawing/2014/main" id="{7D7FF7B4-0D07-4ED4-8481-1063B92D0BC2}"/>
              </a:ext>
            </a:extLst>
          </p:cNvPr>
          <p:cNvSpPr/>
          <p:nvPr/>
        </p:nvSpPr>
        <p:spPr>
          <a:xfrm>
            <a:off x="2383758" y="2514990"/>
            <a:ext cx="7424484" cy="2120902"/>
          </a:xfrm>
          <a:prstGeom prst="rect">
            <a:avLst/>
          </a:prstGeom>
        </p:spPr>
        <p:txBody>
          <a:bodyPr wrap="square">
            <a:spAutoFit/>
          </a:bodyPr>
          <a:lstStyle/>
          <a:p>
            <a:pPr>
              <a:lnSpc>
                <a:spcPct val="150000"/>
              </a:lnSpc>
            </a:pPr>
            <a:r>
              <a:rPr lang="zh-CN" altLang="en-US" b="1" dirty="0">
                <a:latin typeface="微软雅黑" panose="020B0503020204020204" pitchFamily="34" charset="-122"/>
                <a:ea typeface="微软雅黑" panose="020B0503020204020204" pitchFamily="34" charset="-122"/>
              </a:rPr>
              <a:t>       历史的长河奔涌向前，建军</a:t>
            </a:r>
            <a:r>
              <a:rPr lang="en-US" altLang="zh-CN" b="1" dirty="0">
                <a:latin typeface="微软雅黑" panose="020B0503020204020204" pitchFamily="34" charset="-122"/>
                <a:ea typeface="微软雅黑" panose="020B0503020204020204" pitchFamily="34" charset="-122"/>
              </a:rPr>
              <a:t>91</a:t>
            </a:r>
            <a:r>
              <a:rPr lang="zh-CN" altLang="en-US" b="1" dirty="0">
                <a:latin typeface="微软雅黑" panose="020B0503020204020204" pitchFamily="34" charset="-122"/>
                <a:ea typeface="微软雅黑" panose="020B0503020204020204" pitchFamily="34" charset="-122"/>
              </a:rPr>
              <a:t>周年的峥嵘岁月表明，我们的军队是一支信仰坚定、战无不胜的钢铁雄师。从南昌城头的第一声枪响到渡江战役千里江面上的隆隆炮声，从古田会议明确人民军队建军纲领到新时代“四有军人”的时代风范。风雨</a:t>
            </a:r>
            <a:r>
              <a:rPr lang="en-US" altLang="zh-CN" b="1" dirty="0">
                <a:latin typeface="微软雅黑" panose="020B0503020204020204" pitchFamily="34" charset="-122"/>
                <a:ea typeface="微软雅黑" panose="020B0503020204020204" pitchFamily="34" charset="-122"/>
              </a:rPr>
              <a:t>91</a:t>
            </a:r>
            <a:r>
              <a:rPr lang="zh-CN" altLang="en-US" b="1" dirty="0">
                <a:latin typeface="微软雅黑" panose="020B0503020204020204" pitchFamily="34" charset="-122"/>
                <a:ea typeface="微软雅黑" panose="020B0503020204020204" pitchFamily="34" charset="-122"/>
              </a:rPr>
              <a:t>载，光辉</a:t>
            </a:r>
            <a:r>
              <a:rPr lang="en-US" altLang="zh-CN" b="1" dirty="0">
                <a:latin typeface="微软雅黑" panose="020B0503020204020204" pitchFamily="34" charset="-122"/>
                <a:ea typeface="微软雅黑" panose="020B0503020204020204" pitchFamily="34" charset="-122"/>
              </a:rPr>
              <a:t>91</a:t>
            </a:r>
            <a:r>
              <a:rPr lang="zh-CN" altLang="en-US" b="1" dirty="0">
                <a:latin typeface="微软雅黑" panose="020B0503020204020204" pitchFamily="34" charset="-122"/>
                <a:ea typeface="微软雅黑" panose="020B0503020204020204" pitchFamily="34" charset="-122"/>
              </a:rPr>
              <a:t>载，奋斗</a:t>
            </a:r>
            <a:r>
              <a:rPr lang="en-US" altLang="zh-CN" b="1" dirty="0">
                <a:latin typeface="微软雅黑" panose="020B0503020204020204" pitchFamily="34" charset="-122"/>
                <a:ea typeface="微软雅黑" panose="020B0503020204020204" pitchFamily="34" charset="-122"/>
              </a:rPr>
              <a:t>91</a:t>
            </a:r>
            <a:r>
              <a:rPr lang="zh-CN" altLang="en-US" b="1" dirty="0">
                <a:latin typeface="微软雅黑" panose="020B0503020204020204" pitchFamily="34" charset="-122"/>
                <a:ea typeface="微软雅黑" panose="020B0503020204020204" pitchFamily="34" charset="-122"/>
              </a:rPr>
              <a:t>载。让我们一起追寻那些历史上的光辉足迹！</a:t>
            </a:r>
          </a:p>
        </p:txBody>
      </p:sp>
      <p:sp>
        <p:nvSpPr>
          <p:cNvPr id="10" name="文本框 9">
            <a:extLst>
              <a:ext uri="{FF2B5EF4-FFF2-40B4-BE49-F238E27FC236}">
                <a16:creationId xmlns:a16="http://schemas.microsoft.com/office/drawing/2014/main" id="{42CF5EC0-ECF6-475C-95B8-993552F229A8}"/>
              </a:ext>
            </a:extLst>
          </p:cNvPr>
          <p:cNvSpPr txBox="1"/>
          <p:nvPr/>
        </p:nvSpPr>
        <p:spPr>
          <a:xfrm>
            <a:off x="3947885" y="1229799"/>
            <a:ext cx="4296229" cy="1200329"/>
          </a:xfrm>
          <a:prstGeom prst="rect">
            <a:avLst/>
          </a:prstGeom>
          <a:noFill/>
        </p:spPr>
        <p:txBody>
          <a:bodyPr wrap="square" rtlCol="0">
            <a:spAutoFit/>
          </a:bodyPr>
          <a:lstStyle/>
          <a:p>
            <a:pPr algn="ctr"/>
            <a:r>
              <a:rPr lang="zh-CN" altLang="en-US" sz="7200" b="1" dirty="0">
                <a:solidFill>
                  <a:srgbClr val="C00000"/>
                </a:solidFill>
                <a:latin typeface="叶根友毛笔行书简体" panose="02010601030101010101" pitchFamily="2" charset="-122"/>
                <a:ea typeface="叶根友毛笔行书简体" panose="02010601030101010101" pitchFamily="2" charset="-122"/>
              </a:rPr>
              <a:t>前言</a:t>
            </a:r>
          </a:p>
        </p:txBody>
      </p:sp>
      <p:pic>
        <p:nvPicPr>
          <p:cNvPr id="13" name="图片 12">
            <a:extLst>
              <a:ext uri="{FF2B5EF4-FFF2-40B4-BE49-F238E27FC236}">
                <a16:creationId xmlns:a16="http://schemas.microsoft.com/office/drawing/2014/main" id="{1446CEBD-4BB1-454B-8100-CC10CC546197}"/>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2733" b="89522" l="0" r="99385"/>
                    </a14:imgEffect>
                  </a14:imgLayer>
                </a14:imgProps>
              </a:ext>
              <a:ext uri="{28A0092B-C50C-407E-A947-70E740481C1C}">
                <a14:useLocalDpi xmlns:a14="http://schemas.microsoft.com/office/drawing/2010/main" val="0"/>
              </a:ext>
            </a:extLst>
          </a:blip>
          <a:stretch>
            <a:fillRect/>
          </a:stretch>
        </p:blipFill>
        <p:spPr>
          <a:xfrm>
            <a:off x="-134710" y="-374714"/>
            <a:ext cx="3095625" cy="2090738"/>
          </a:xfrm>
          <a:prstGeom prst="rect">
            <a:avLst/>
          </a:prstGeom>
        </p:spPr>
      </p:pic>
    </p:spTree>
    <p:extLst>
      <p:ext uri="{BB962C8B-B14F-4D97-AF65-F5344CB8AC3E}">
        <p14:creationId xmlns:p14="http://schemas.microsoft.com/office/powerpoint/2010/main" val="405891803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par>
                          <p:cTn id="33" fill="hold">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786512"/>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8E573B46-AB51-4FFE-903C-4918EC297558}"/>
              </a:ext>
            </a:extLst>
          </p:cNvPr>
          <p:cNvSpPr/>
          <p:nvPr/>
        </p:nvSpPr>
        <p:spPr>
          <a:xfrm>
            <a:off x="1771649" y="514350"/>
            <a:ext cx="3228053"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我军历史上的“八个一”</a:t>
            </a:r>
          </a:p>
        </p:txBody>
      </p:sp>
      <p:sp>
        <p:nvSpPr>
          <p:cNvPr id="3" name="矩形 2">
            <a:extLst>
              <a:ext uri="{FF2B5EF4-FFF2-40B4-BE49-F238E27FC236}">
                <a16:creationId xmlns:a16="http://schemas.microsoft.com/office/drawing/2014/main" id="{E32D729D-9D7C-4F54-91A1-0E10D4CDF5FB}"/>
              </a:ext>
            </a:extLst>
          </p:cNvPr>
          <p:cNvSpPr/>
          <p:nvPr/>
        </p:nvSpPr>
        <p:spPr>
          <a:xfrm>
            <a:off x="2387292" y="1548269"/>
            <a:ext cx="7417415"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第一个政治建军的纲领性文件：古田会议决议</a:t>
            </a:r>
          </a:p>
        </p:txBody>
      </p:sp>
      <p:pic>
        <p:nvPicPr>
          <p:cNvPr id="6" name="图片 5">
            <a:extLst>
              <a:ext uri="{FF2B5EF4-FFF2-40B4-BE49-F238E27FC236}">
                <a16:creationId xmlns:a16="http://schemas.microsoft.com/office/drawing/2014/main" id="{61F39FCF-02C6-471E-8B0C-9472739F91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2975" y="2533908"/>
            <a:ext cx="4648200" cy="2857500"/>
          </a:xfrm>
          <a:prstGeom prst="rect">
            <a:avLst/>
          </a:prstGeom>
        </p:spPr>
      </p:pic>
      <p:sp>
        <p:nvSpPr>
          <p:cNvPr id="9" name="矩形 8">
            <a:extLst>
              <a:ext uri="{FF2B5EF4-FFF2-40B4-BE49-F238E27FC236}">
                <a16:creationId xmlns:a16="http://schemas.microsoft.com/office/drawing/2014/main" id="{0978342C-B279-44CD-83E5-8B82B980F3AB}"/>
              </a:ext>
            </a:extLst>
          </p:cNvPr>
          <p:cNvSpPr/>
          <p:nvPr/>
        </p:nvSpPr>
        <p:spPr>
          <a:xfrm>
            <a:off x="5888546" y="2142674"/>
            <a:ext cx="5600447" cy="3742178"/>
          </a:xfrm>
          <a:prstGeom prst="rect">
            <a:avLst/>
          </a:prstGeom>
        </p:spPr>
        <p:txBody>
          <a:bodyPr wrap="square">
            <a:spAutoFit/>
          </a:bodyPr>
          <a:lstStyle/>
          <a:p>
            <a:pPr>
              <a:lnSpc>
                <a:spcPct val="150000"/>
              </a:lnSpc>
            </a:pPr>
            <a:r>
              <a:rPr lang="en-US" altLang="zh-CN" sz="1600" dirty="0">
                <a:latin typeface="微软雅黑" panose="020B0503020204020204" pitchFamily="34" charset="-122"/>
                <a:ea typeface="微软雅黑" panose="020B0503020204020204" pitchFamily="34" charset="-122"/>
              </a:rPr>
              <a:t>       1929</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月下旬，在天寒地冻之中，</a:t>
            </a:r>
            <a:r>
              <a:rPr lang="en-US" altLang="zh-CN" sz="1600" dirty="0">
                <a:latin typeface="微软雅黑" panose="020B0503020204020204" pitchFamily="34" charset="-122"/>
                <a:ea typeface="微软雅黑" panose="020B0503020204020204" pitchFamily="34" charset="-122"/>
              </a:rPr>
              <a:t>120</a:t>
            </a:r>
            <a:r>
              <a:rPr lang="zh-CN" altLang="en-US" sz="1600" dirty="0">
                <a:latin typeface="微软雅黑" panose="020B0503020204020204" pitchFamily="34" charset="-122"/>
                <a:ea typeface="微软雅黑" panose="020B0503020204020204" pitchFamily="34" charset="-122"/>
              </a:rPr>
              <a:t>多位红</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军代表聚集在古田镇，举行中国共产党红军第四军第九次代表大会，即“古田会议”。两天时间里，会议先听取了毛泽东、朱德、陈毅的报告，并展开热烈讨论。大会改选了红四军前委，遵照中央的指示，选出了以毛泽东为书记，朱德、陈毅、林彪、罗荣桓、谭震林等</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人为委员，杨岳彬等</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人为候补委员的红四军新的前敌委员会。大会通过了毛泽东起草的</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中国共产党红军第四军第九次代表大会决议案</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，即著名的</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古田会议决议</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。古田会议解决了党和军队建设的根本原则问题。</a:t>
            </a:r>
          </a:p>
        </p:txBody>
      </p:sp>
    </p:spTree>
    <p:extLst>
      <p:ext uri="{BB962C8B-B14F-4D97-AF65-F5344CB8AC3E}">
        <p14:creationId xmlns:p14="http://schemas.microsoft.com/office/powerpoint/2010/main" val="253716055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8E573B46-AB51-4FFE-903C-4918EC297558}"/>
              </a:ext>
            </a:extLst>
          </p:cNvPr>
          <p:cNvSpPr/>
          <p:nvPr/>
        </p:nvSpPr>
        <p:spPr>
          <a:xfrm>
            <a:off x="1771649" y="514350"/>
            <a:ext cx="3228053"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我军历史上的“八个一”</a:t>
            </a:r>
          </a:p>
        </p:txBody>
      </p:sp>
      <p:sp>
        <p:nvSpPr>
          <p:cNvPr id="3" name="矩形 2">
            <a:extLst>
              <a:ext uri="{FF2B5EF4-FFF2-40B4-BE49-F238E27FC236}">
                <a16:creationId xmlns:a16="http://schemas.microsoft.com/office/drawing/2014/main" id="{170279E5-16AE-4999-B6FC-B90B16733854}"/>
              </a:ext>
            </a:extLst>
          </p:cNvPr>
          <p:cNvSpPr/>
          <p:nvPr/>
        </p:nvSpPr>
        <p:spPr>
          <a:xfrm>
            <a:off x="2772012" y="1400785"/>
            <a:ext cx="6647974" cy="523220"/>
          </a:xfrm>
          <a:prstGeom prst="rect">
            <a:avLst/>
          </a:prstGeom>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第一次联合兵种协同作战：一江山岛战役</a:t>
            </a:r>
          </a:p>
        </p:txBody>
      </p:sp>
      <p:pic>
        <p:nvPicPr>
          <p:cNvPr id="6" name="图片 5">
            <a:extLst>
              <a:ext uri="{FF2B5EF4-FFF2-40B4-BE49-F238E27FC236}">
                <a16:creationId xmlns:a16="http://schemas.microsoft.com/office/drawing/2014/main" id="{78682BA3-378D-418E-8097-24EF41DAC2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3888" y="2332951"/>
            <a:ext cx="4075814" cy="2794000"/>
          </a:xfrm>
          <a:prstGeom prst="rect">
            <a:avLst/>
          </a:prstGeom>
        </p:spPr>
      </p:pic>
      <p:sp>
        <p:nvSpPr>
          <p:cNvPr id="9" name="矩形 8">
            <a:extLst>
              <a:ext uri="{FF2B5EF4-FFF2-40B4-BE49-F238E27FC236}">
                <a16:creationId xmlns:a16="http://schemas.microsoft.com/office/drawing/2014/main" id="{1AACA2DE-334A-410E-B47B-A35428B3E33E}"/>
              </a:ext>
            </a:extLst>
          </p:cNvPr>
          <p:cNvSpPr/>
          <p:nvPr/>
        </p:nvSpPr>
        <p:spPr>
          <a:xfrm>
            <a:off x="5510981" y="2179853"/>
            <a:ext cx="6096000" cy="2951898"/>
          </a:xfrm>
          <a:prstGeom prst="rect">
            <a:avLst/>
          </a:prstGeom>
        </p:spPr>
        <p:txBody>
          <a:bodyPr>
            <a:spAutoFit/>
          </a:bodyPr>
          <a:lstStyle/>
          <a:p>
            <a:pPr>
              <a:lnSpc>
                <a:spcPct val="150000"/>
              </a:lnSpc>
            </a:pPr>
            <a:r>
              <a:rPr lang="en-US" altLang="zh-CN" dirty="0">
                <a:latin typeface="微软雅黑" panose="020B0503020204020204" pitchFamily="34" charset="-122"/>
                <a:ea typeface="微软雅黑" panose="020B0503020204020204" pitchFamily="34" charset="-122"/>
              </a:rPr>
              <a:t>       1955</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18</a:t>
            </a:r>
            <a:r>
              <a:rPr lang="zh-CN" altLang="en-US" dirty="0">
                <a:latin typeface="微软雅黑" panose="020B0503020204020204" pitchFamily="34" charset="-122"/>
                <a:ea typeface="微软雅黑" panose="020B0503020204020204" pitchFamily="34" charset="-122"/>
              </a:rPr>
              <a:t>日，解放军华东军区部队对盘踞在浙江沿海地区一江山岛的国民党军残余势力进行的一场陆、海、空三军的协同作战。一江山岛战役由华东军区参谋长张爱萍将军统一指挥，是人民军队历史上第一次三军协同作战。经过三天激烈的战斗，至</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20</a:t>
            </a:r>
            <a:r>
              <a:rPr lang="zh-CN" altLang="en-US" dirty="0">
                <a:latin typeface="微软雅黑" panose="020B0503020204020204" pitchFamily="34" charset="-122"/>
                <a:ea typeface="微软雅黑" panose="020B0503020204020204" pitchFamily="34" charset="-122"/>
              </a:rPr>
              <a:t>日下午</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时</a:t>
            </a:r>
            <a:r>
              <a:rPr lang="en-US" altLang="zh-CN" dirty="0">
                <a:latin typeface="微软雅黑" panose="020B0503020204020204" pitchFamily="34" charset="-122"/>
                <a:ea typeface="微软雅黑" panose="020B0503020204020204" pitchFamily="34" charset="-122"/>
              </a:rPr>
              <a:t>30</a:t>
            </a:r>
            <a:r>
              <a:rPr lang="zh-CN" altLang="en-US" dirty="0">
                <a:latin typeface="微软雅黑" panose="020B0503020204020204" pitchFamily="34" charset="-122"/>
                <a:ea typeface="微软雅黑" panose="020B0503020204020204" pitchFamily="34" charset="-122"/>
              </a:rPr>
              <a:t>分，解放军占领全岛，共毙、俘敌一千余人，其中国民党军一江山岛总指挥王生明被击毙，副总指挥王辅弼被俘。</a:t>
            </a:r>
          </a:p>
        </p:txBody>
      </p:sp>
    </p:spTree>
    <p:extLst>
      <p:ext uri="{BB962C8B-B14F-4D97-AF65-F5344CB8AC3E}">
        <p14:creationId xmlns:p14="http://schemas.microsoft.com/office/powerpoint/2010/main" val="81233003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10" name="矩形: 圆角 9">
            <a:extLst>
              <a:ext uri="{FF2B5EF4-FFF2-40B4-BE49-F238E27FC236}">
                <a16:creationId xmlns:a16="http://schemas.microsoft.com/office/drawing/2014/main" id="{865A5518-F429-49F7-9DCD-4A895CD90D7F}"/>
              </a:ext>
            </a:extLst>
          </p:cNvPr>
          <p:cNvSpPr/>
          <p:nvPr/>
        </p:nvSpPr>
        <p:spPr>
          <a:xfrm>
            <a:off x="5520553" y="2185533"/>
            <a:ext cx="6355089" cy="3322195"/>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8E573B46-AB51-4FFE-903C-4918EC297558}"/>
              </a:ext>
            </a:extLst>
          </p:cNvPr>
          <p:cNvSpPr/>
          <p:nvPr/>
        </p:nvSpPr>
        <p:spPr>
          <a:xfrm>
            <a:off x="1771649" y="514350"/>
            <a:ext cx="3228053"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我军历史上的“八个一”</a:t>
            </a:r>
          </a:p>
        </p:txBody>
      </p:sp>
      <p:sp>
        <p:nvSpPr>
          <p:cNvPr id="3" name="矩形 2">
            <a:extLst>
              <a:ext uri="{FF2B5EF4-FFF2-40B4-BE49-F238E27FC236}">
                <a16:creationId xmlns:a16="http://schemas.microsoft.com/office/drawing/2014/main" id="{ED0653BF-7465-40BA-A5F0-DEFCA7EB5833}"/>
              </a:ext>
            </a:extLst>
          </p:cNvPr>
          <p:cNvSpPr/>
          <p:nvPr/>
        </p:nvSpPr>
        <p:spPr>
          <a:xfrm>
            <a:off x="1376150" y="1725250"/>
            <a:ext cx="4019049" cy="461665"/>
          </a:xfrm>
          <a:prstGeom prst="rect">
            <a:avLst/>
          </a:prstGeom>
          <a:solidFill>
            <a:srgbClr val="C00000"/>
          </a:solidFill>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第一次授衔：</a:t>
            </a:r>
            <a:r>
              <a:rPr lang="en-US" altLang="zh-CN" sz="2400" b="1" dirty="0">
                <a:solidFill>
                  <a:schemeClr val="bg1"/>
                </a:solidFill>
                <a:latin typeface="微软雅黑" panose="020B0503020204020204" pitchFamily="34" charset="-122"/>
                <a:ea typeface="微软雅黑" panose="020B0503020204020204" pitchFamily="34" charset="-122"/>
              </a:rPr>
              <a:t>1955</a:t>
            </a:r>
            <a:r>
              <a:rPr lang="zh-CN" altLang="en-US" sz="2400" b="1" dirty="0">
                <a:solidFill>
                  <a:schemeClr val="bg1"/>
                </a:solidFill>
                <a:latin typeface="微软雅黑" panose="020B0503020204020204" pitchFamily="34" charset="-122"/>
                <a:ea typeface="微软雅黑" panose="020B0503020204020204" pitchFamily="34" charset="-122"/>
              </a:rPr>
              <a:t>年大授衔</a:t>
            </a:r>
          </a:p>
        </p:txBody>
      </p:sp>
      <p:pic>
        <p:nvPicPr>
          <p:cNvPr id="6" name="图片 5">
            <a:extLst>
              <a:ext uri="{FF2B5EF4-FFF2-40B4-BE49-F238E27FC236}">
                <a16:creationId xmlns:a16="http://schemas.microsoft.com/office/drawing/2014/main" id="{57C1E154-D5B5-4CF4-A98A-F92F5B2996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0924" y="2370682"/>
            <a:ext cx="4169500" cy="3043735"/>
          </a:xfrm>
          <a:prstGeom prst="rect">
            <a:avLst/>
          </a:prstGeom>
        </p:spPr>
      </p:pic>
      <p:sp>
        <p:nvSpPr>
          <p:cNvPr id="9" name="矩形 8">
            <a:extLst>
              <a:ext uri="{FF2B5EF4-FFF2-40B4-BE49-F238E27FC236}">
                <a16:creationId xmlns:a16="http://schemas.microsoft.com/office/drawing/2014/main" id="{7BE7A60E-616F-46CA-8B1E-C8F31CFDA3BF}"/>
              </a:ext>
            </a:extLst>
          </p:cNvPr>
          <p:cNvSpPr/>
          <p:nvPr/>
        </p:nvSpPr>
        <p:spPr>
          <a:xfrm>
            <a:off x="5650098" y="2370682"/>
            <a:ext cx="6096000" cy="2951898"/>
          </a:xfrm>
          <a:prstGeom prst="rect">
            <a:avLst/>
          </a:prstGeom>
        </p:spPr>
        <p:txBody>
          <a:bodyPr>
            <a:spAutoFit/>
          </a:bodyPr>
          <a:lstStyle/>
          <a:p>
            <a:pPr>
              <a:lnSpc>
                <a:spcPct val="150000"/>
              </a:lnSpc>
            </a:pPr>
            <a:r>
              <a:rPr lang="en-US" altLang="zh-CN" dirty="0">
                <a:latin typeface="微软雅黑" panose="020B0503020204020204" pitchFamily="34" charset="-122"/>
                <a:ea typeface="微软雅黑" panose="020B0503020204020204" pitchFamily="34" charset="-122"/>
              </a:rPr>
              <a:t>       1955</a:t>
            </a:r>
            <a:r>
              <a:rPr lang="zh-CN" altLang="en-US" dirty="0">
                <a:latin typeface="微软雅黑" panose="020B0503020204020204" pitchFamily="34" charset="-122"/>
                <a:ea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27</a:t>
            </a:r>
            <a:r>
              <a:rPr lang="zh-CN" altLang="en-US" dirty="0">
                <a:latin typeface="微软雅黑" panose="020B0503020204020204" pitchFamily="34" charset="-122"/>
                <a:ea typeface="微软雅黑" panose="020B0503020204020204" pitchFamily="34" charset="-122"/>
              </a:rPr>
              <a:t>日，中南海 怀仁堂，拉开了中国人民解放军 陆海空三军首次大授衔的序幕。从元帅 到将军，从将军到士兵，授予军衔，佩带勋章。军衔等级为六等十九级。军官 军衔评定的五要素：任职、素质、能力、资历、军功。既不是纯粹 的“论资排辈”，也不是简单的“论功行赏”。坚持公道合理。颁发勋章、奖章。从元帅到士兵，共享巨大荣誉。</a:t>
            </a:r>
          </a:p>
        </p:txBody>
      </p:sp>
    </p:spTree>
    <p:extLst>
      <p:ext uri="{BB962C8B-B14F-4D97-AF65-F5344CB8AC3E}">
        <p14:creationId xmlns:p14="http://schemas.microsoft.com/office/powerpoint/2010/main" val="193262937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8E573B46-AB51-4FFE-903C-4918EC297558}"/>
              </a:ext>
            </a:extLst>
          </p:cNvPr>
          <p:cNvSpPr/>
          <p:nvPr/>
        </p:nvSpPr>
        <p:spPr>
          <a:xfrm>
            <a:off x="1771649" y="514350"/>
            <a:ext cx="3228053"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我军历史上的“八个一”</a:t>
            </a:r>
          </a:p>
        </p:txBody>
      </p:sp>
      <p:sp>
        <p:nvSpPr>
          <p:cNvPr id="3" name="矩形 2">
            <a:extLst>
              <a:ext uri="{FF2B5EF4-FFF2-40B4-BE49-F238E27FC236}">
                <a16:creationId xmlns:a16="http://schemas.microsoft.com/office/drawing/2014/main" id="{D29FEB59-BC6F-4AFB-98C5-1BBCE13CF369}"/>
              </a:ext>
            </a:extLst>
          </p:cNvPr>
          <p:cNvSpPr/>
          <p:nvPr/>
        </p:nvSpPr>
        <p:spPr>
          <a:xfrm>
            <a:off x="1908347" y="1577766"/>
            <a:ext cx="2954655" cy="461665"/>
          </a:xfrm>
          <a:prstGeom prst="rect">
            <a:avLst/>
          </a:prstGeom>
          <a:solidFill>
            <a:srgbClr val="C00000"/>
          </a:solidFill>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第一艘航母：辽宁号</a:t>
            </a:r>
          </a:p>
        </p:txBody>
      </p:sp>
      <p:pic>
        <p:nvPicPr>
          <p:cNvPr id="6" name="图片 5">
            <a:extLst>
              <a:ext uri="{FF2B5EF4-FFF2-40B4-BE49-F238E27FC236}">
                <a16:creationId xmlns:a16="http://schemas.microsoft.com/office/drawing/2014/main" id="{6A6519C7-31EE-44B6-AA08-908DAFF8D6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9015" y="2431929"/>
            <a:ext cx="5193317" cy="2921241"/>
          </a:xfrm>
          <a:prstGeom prst="rect">
            <a:avLst/>
          </a:prstGeom>
        </p:spPr>
      </p:pic>
      <p:sp>
        <p:nvSpPr>
          <p:cNvPr id="9" name="矩形 8">
            <a:extLst>
              <a:ext uri="{FF2B5EF4-FFF2-40B4-BE49-F238E27FC236}">
                <a16:creationId xmlns:a16="http://schemas.microsoft.com/office/drawing/2014/main" id="{3642F43B-1147-49DF-98FC-2114EBF2A10D}"/>
              </a:ext>
            </a:extLst>
          </p:cNvPr>
          <p:cNvSpPr/>
          <p:nvPr/>
        </p:nvSpPr>
        <p:spPr>
          <a:xfrm>
            <a:off x="6506068" y="2431929"/>
            <a:ext cx="5034713" cy="3003515"/>
          </a:xfrm>
          <a:prstGeom prst="rect">
            <a:avLst/>
          </a:prstGeom>
        </p:spPr>
        <p:txBody>
          <a:bodyPr wrap="square">
            <a:spAutoFit/>
          </a:bodyPr>
          <a:lstStyle/>
          <a:p>
            <a:pPr>
              <a:lnSpc>
                <a:spcPct val="150000"/>
              </a:lnSpc>
            </a:pPr>
            <a:r>
              <a:rPr lang="en-US" altLang="zh-CN" sz="1600" dirty="0">
                <a:latin typeface="微软雅黑" panose="020B0503020204020204" pitchFamily="34" charset="-122"/>
                <a:ea typeface="微软雅黑" panose="020B0503020204020204" pitchFamily="34" charset="-122"/>
              </a:rPr>
              <a:t>       2012</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25</a:t>
            </a:r>
            <a:r>
              <a:rPr lang="zh-CN" altLang="en-US" sz="1600" dirty="0">
                <a:latin typeface="微软雅黑" panose="020B0503020204020204" pitchFamily="34" charset="-122"/>
                <a:ea typeface="微软雅黑" panose="020B0503020204020204" pitchFamily="34" charset="-122"/>
              </a:rPr>
              <a:t>日，我国第一艘航空母舰完成建造和试验试航，正式交付海军。经中央军委批准，这艘航母命名为“中国人民解放军辽宁舰”，舷号“</a:t>
            </a:r>
            <a:r>
              <a:rPr lang="en-US" altLang="zh-CN" sz="1600" dirty="0">
                <a:latin typeface="微软雅黑" panose="020B0503020204020204" pitchFamily="34" charset="-122"/>
                <a:ea typeface="微软雅黑" panose="020B0503020204020204" pitchFamily="34" charset="-122"/>
              </a:rPr>
              <a:t>16”</a:t>
            </a:r>
            <a:r>
              <a:rPr lang="zh-CN" altLang="en-US" sz="1600" dirty="0">
                <a:latin typeface="微软雅黑" panose="020B0503020204020204" pitchFamily="34" charset="-122"/>
                <a:ea typeface="微软雅黑" panose="020B0503020204020204" pitchFamily="34" charset="-122"/>
              </a:rPr>
              <a:t>。辽宁舰全长</a:t>
            </a:r>
            <a:r>
              <a:rPr lang="en-US" altLang="zh-CN" sz="1600" dirty="0">
                <a:latin typeface="微软雅黑" panose="020B0503020204020204" pitchFamily="34" charset="-122"/>
                <a:ea typeface="微软雅黑" panose="020B0503020204020204" pitchFamily="34" charset="-122"/>
              </a:rPr>
              <a:t>300</a:t>
            </a:r>
            <a:r>
              <a:rPr lang="zh-CN" altLang="en-US" sz="1600" dirty="0">
                <a:latin typeface="微软雅黑" panose="020B0503020204020204" pitchFamily="34" charset="-122"/>
                <a:ea typeface="微软雅黑" panose="020B0503020204020204" pitchFamily="34" charset="-122"/>
              </a:rPr>
              <a:t>多米，宽</a:t>
            </a:r>
            <a:r>
              <a:rPr lang="en-US" altLang="zh-CN" sz="1600" dirty="0">
                <a:latin typeface="微软雅黑" panose="020B0503020204020204" pitchFamily="34" charset="-122"/>
                <a:ea typeface="微软雅黑" panose="020B0503020204020204" pitchFamily="34" charset="-122"/>
              </a:rPr>
              <a:t>70</a:t>
            </a:r>
            <a:r>
              <a:rPr lang="zh-CN" altLang="en-US" sz="1600" dirty="0">
                <a:latin typeface="微软雅黑" panose="020B0503020204020204" pitchFamily="34" charset="-122"/>
                <a:ea typeface="微软雅黑" panose="020B0503020204020204" pitchFamily="34" charset="-122"/>
              </a:rPr>
              <a:t>多米，从龙骨到桅杆的高度达到</a:t>
            </a:r>
            <a:r>
              <a:rPr lang="en-US" altLang="zh-CN" sz="1600" dirty="0">
                <a:latin typeface="微软雅黑" panose="020B0503020204020204" pitchFamily="34" charset="-122"/>
                <a:ea typeface="微软雅黑" panose="020B0503020204020204" pitchFamily="34" charset="-122"/>
              </a:rPr>
              <a:t>60</a:t>
            </a:r>
            <a:r>
              <a:rPr lang="zh-CN" altLang="en-US" sz="1600" dirty="0">
                <a:latin typeface="微软雅黑" panose="020B0503020204020204" pitchFamily="34" charset="-122"/>
                <a:ea typeface="微软雅黑" panose="020B0503020204020204" pitchFamily="34" charset="-122"/>
              </a:rPr>
              <a:t>多米，满载排水量</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万余吨。辽宁舰交接入列，是海军建设发展的一个重要成果，标志着中国实现了航母‘零的突破’，向着海洋强国的目标迈出了重要一步。</a:t>
            </a:r>
          </a:p>
        </p:txBody>
      </p:sp>
      <p:sp>
        <p:nvSpPr>
          <p:cNvPr id="10" name="矩形: 圆角 9">
            <a:extLst>
              <a:ext uri="{FF2B5EF4-FFF2-40B4-BE49-F238E27FC236}">
                <a16:creationId xmlns:a16="http://schemas.microsoft.com/office/drawing/2014/main" id="{6B1945D9-CC9A-4C4B-89AB-1C90BC43AC14}"/>
              </a:ext>
            </a:extLst>
          </p:cNvPr>
          <p:cNvSpPr/>
          <p:nvPr/>
        </p:nvSpPr>
        <p:spPr>
          <a:xfrm>
            <a:off x="6300753" y="2390791"/>
            <a:ext cx="5445345" cy="3003515"/>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9533330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8E573B46-AB51-4FFE-903C-4918EC297558}"/>
              </a:ext>
            </a:extLst>
          </p:cNvPr>
          <p:cNvSpPr/>
          <p:nvPr/>
        </p:nvSpPr>
        <p:spPr>
          <a:xfrm>
            <a:off x="1771649" y="514350"/>
            <a:ext cx="3228053"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我军历史上的“八个一”</a:t>
            </a:r>
          </a:p>
        </p:txBody>
      </p:sp>
      <p:sp>
        <p:nvSpPr>
          <p:cNvPr id="3" name="矩形 2">
            <a:extLst>
              <a:ext uri="{FF2B5EF4-FFF2-40B4-BE49-F238E27FC236}">
                <a16:creationId xmlns:a16="http://schemas.microsoft.com/office/drawing/2014/main" id="{C3160B53-FBD0-4850-B10D-C9AE3496170B}"/>
              </a:ext>
            </a:extLst>
          </p:cNvPr>
          <p:cNvSpPr/>
          <p:nvPr/>
        </p:nvSpPr>
        <p:spPr>
          <a:xfrm>
            <a:off x="4582160" y="1400786"/>
            <a:ext cx="2954655"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第一架飞机：列宁号</a:t>
            </a:r>
          </a:p>
        </p:txBody>
      </p:sp>
      <p:pic>
        <p:nvPicPr>
          <p:cNvPr id="9" name="图片 8">
            <a:extLst>
              <a:ext uri="{FF2B5EF4-FFF2-40B4-BE49-F238E27FC236}">
                <a16:creationId xmlns:a16="http://schemas.microsoft.com/office/drawing/2014/main" id="{C5C30B62-AA8B-42A2-9564-EBA969292C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36815" y="2252350"/>
            <a:ext cx="3810000" cy="27432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矩形 9">
            <a:extLst>
              <a:ext uri="{FF2B5EF4-FFF2-40B4-BE49-F238E27FC236}">
                <a16:creationId xmlns:a16="http://schemas.microsoft.com/office/drawing/2014/main" id="{ADA52D24-8C02-4903-80D0-227588952382}"/>
              </a:ext>
            </a:extLst>
          </p:cNvPr>
          <p:cNvSpPr/>
          <p:nvPr/>
        </p:nvSpPr>
        <p:spPr>
          <a:xfrm>
            <a:off x="845185" y="2355750"/>
            <a:ext cx="6096000" cy="2536400"/>
          </a:xfrm>
          <a:prstGeom prst="rect">
            <a:avLst/>
          </a:prstGeom>
        </p:spPr>
        <p:txBody>
          <a:bodyPr>
            <a:spAutoFit/>
          </a:bodyPr>
          <a:lstStyle/>
          <a:p>
            <a:pPr>
              <a:lnSpc>
                <a:spcPct val="150000"/>
              </a:lnSpc>
            </a:pPr>
            <a:r>
              <a:rPr lang="zh-CN" altLang="en-US" dirty="0">
                <a:latin typeface="微软雅黑" panose="020B0503020204020204" pitchFamily="34" charset="-122"/>
                <a:ea typeface="微软雅黑" panose="020B0503020204020204" pitchFamily="34" charset="-122"/>
              </a:rPr>
              <a:t>       中国工农红军第一架飞机</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列宁”号诞生于鄂豫皖苏区。</a:t>
            </a:r>
            <a:r>
              <a:rPr lang="en-US" altLang="zh-CN" dirty="0">
                <a:latin typeface="微软雅黑" panose="020B0503020204020204" pitchFamily="34" charset="-122"/>
                <a:ea typeface="微软雅黑" panose="020B0503020204020204" pitchFamily="34" charset="-122"/>
              </a:rPr>
              <a:t>1930</a:t>
            </a:r>
            <a:r>
              <a:rPr lang="zh-CN" altLang="en-US" dirty="0">
                <a:latin typeface="微软雅黑" panose="020B0503020204020204" pitchFamily="34" charset="-122"/>
                <a:ea typeface="微软雅黑" panose="020B0503020204020204" pitchFamily="34" charset="-122"/>
              </a:rPr>
              <a:t>年２月</a:t>
            </a:r>
            <a:r>
              <a:rPr lang="en-US" altLang="zh-CN" dirty="0">
                <a:latin typeface="微软雅黑" panose="020B0503020204020204" pitchFamily="34" charset="-122"/>
                <a:ea typeface="微软雅黑" panose="020B0503020204020204" pitchFamily="34" charset="-122"/>
              </a:rPr>
              <a:t>16</a:t>
            </a:r>
            <a:r>
              <a:rPr lang="zh-CN" altLang="en-US" dirty="0">
                <a:latin typeface="微软雅黑" panose="020B0503020204020204" pitchFamily="34" charset="-122"/>
                <a:ea typeface="微软雅黑" panose="020B0503020204020204" pitchFamily="34" charset="-122"/>
              </a:rPr>
              <a:t>日，一架国民党美制“柯塞”式侦察轰炸机因大雾迷航，油料耗尽，迫降于鄂豫皖根据地的罗山县境内。 经过红军教育，飞行员龙文光加入了红军。鄂豫皖苏维埃政府将这架飞机命名为“列宁”号。从此，中国工农红军有了第一架飞机</a:t>
            </a:r>
          </a:p>
        </p:txBody>
      </p:sp>
    </p:spTree>
    <p:extLst>
      <p:ext uri="{BB962C8B-B14F-4D97-AF65-F5344CB8AC3E}">
        <p14:creationId xmlns:p14="http://schemas.microsoft.com/office/powerpoint/2010/main" val="129776239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8E573B46-AB51-4FFE-903C-4918EC297558}"/>
              </a:ext>
            </a:extLst>
          </p:cNvPr>
          <p:cNvSpPr/>
          <p:nvPr/>
        </p:nvSpPr>
        <p:spPr>
          <a:xfrm>
            <a:off x="1771649" y="514350"/>
            <a:ext cx="3228053"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我军历史上的“八个一”</a:t>
            </a:r>
          </a:p>
        </p:txBody>
      </p:sp>
      <p:sp>
        <p:nvSpPr>
          <p:cNvPr id="3" name="矩形 2">
            <a:extLst>
              <a:ext uri="{FF2B5EF4-FFF2-40B4-BE49-F238E27FC236}">
                <a16:creationId xmlns:a16="http://schemas.microsoft.com/office/drawing/2014/main" id="{A1442BD4-2D07-4C5A-9AE6-D49B52E786B6}"/>
              </a:ext>
            </a:extLst>
          </p:cNvPr>
          <p:cNvSpPr/>
          <p:nvPr/>
        </p:nvSpPr>
        <p:spPr>
          <a:xfrm>
            <a:off x="3966607" y="1459779"/>
            <a:ext cx="4185761"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第一个海外基地：吉布提基地</a:t>
            </a:r>
          </a:p>
        </p:txBody>
      </p:sp>
      <p:pic>
        <p:nvPicPr>
          <p:cNvPr id="9" name="图片 8">
            <a:extLst>
              <a:ext uri="{FF2B5EF4-FFF2-40B4-BE49-F238E27FC236}">
                <a16:creationId xmlns:a16="http://schemas.microsoft.com/office/drawing/2014/main" id="{90308F82-0887-4556-A7D5-C7D0516E34D6}"/>
              </a:ext>
            </a:extLst>
          </p:cNvPr>
          <p:cNvPicPr>
            <a:picLocks noChangeAspect="1"/>
          </p:cNvPicPr>
          <p:nvPr/>
        </p:nvPicPr>
        <p:blipFill>
          <a:blip r:embed="rId5"/>
          <a:stretch>
            <a:fillRect/>
          </a:stretch>
        </p:blipFill>
        <p:spPr>
          <a:xfrm>
            <a:off x="942975" y="2409796"/>
            <a:ext cx="4423082" cy="26594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矩形 3">
            <a:extLst>
              <a:ext uri="{FF2B5EF4-FFF2-40B4-BE49-F238E27FC236}">
                <a16:creationId xmlns:a16="http://schemas.microsoft.com/office/drawing/2014/main" id="{35B6FB5A-9B27-4B9F-8D39-4CDF86A7F1EB}"/>
              </a:ext>
            </a:extLst>
          </p:cNvPr>
          <p:cNvSpPr/>
          <p:nvPr/>
        </p:nvSpPr>
        <p:spPr>
          <a:xfrm>
            <a:off x="5650098" y="2263549"/>
            <a:ext cx="6096000" cy="2951898"/>
          </a:xfrm>
          <a:prstGeom prst="rect">
            <a:avLst/>
          </a:prstGeom>
        </p:spPr>
        <p:txBody>
          <a:bodyPr>
            <a:spAutoFit/>
          </a:bodyPr>
          <a:lstStyle/>
          <a:p>
            <a:pPr>
              <a:lnSpc>
                <a:spcPct val="150000"/>
              </a:lnSpc>
            </a:pPr>
            <a:r>
              <a:rPr lang="zh-CN" altLang="en-US" dirty="0">
                <a:latin typeface="微软雅黑" panose="020B0503020204020204" pitchFamily="34" charset="-122"/>
                <a:ea typeface="微软雅黑" panose="020B0503020204020204" pitchFamily="34" charset="-122"/>
              </a:rPr>
              <a:t>       吉布提基地位于吉布提共和国首都吉布提市，主要为我军在非洲和西亚方向参与护航、维和、人道主义救援等任务提供有效保障，有利于我军更好执行军事合作、联演联训、撤侨护侨、应急救援等海外任务，与有关方面共同维护国际战略通道安全。以吉布提为开头，中国的军事基地将会遍布我们的利益地区，保护中国在公海的航线，保护中国在外面的投资，保护海外中国同胞的安全。</a:t>
            </a:r>
          </a:p>
        </p:txBody>
      </p:sp>
    </p:spTree>
    <p:extLst>
      <p:ext uri="{BB962C8B-B14F-4D97-AF65-F5344CB8AC3E}">
        <p14:creationId xmlns:p14="http://schemas.microsoft.com/office/powerpoint/2010/main" val="534583379"/>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29DABF8-D025-41EA-852B-A0B372E24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pic>
        <p:nvPicPr>
          <p:cNvPr id="2" name="图片 1">
            <a:extLst>
              <a:ext uri="{FF2B5EF4-FFF2-40B4-BE49-F238E27FC236}">
                <a16:creationId xmlns:a16="http://schemas.microsoft.com/office/drawing/2014/main" id="{16564153-18C8-4C62-B2B2-CB6F2BBEB1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7270"/>
            <a:ext cx="5086350" cy="6800730"/>
          </a:xfrm>
          <a:prstGeom prst="rect">
            <a:avLst/>
          </a:prstGeom>
        </p:spPr>
      </p:pic>
      <p:grpSp>
        <p:nvGrpSpPr>
          <p:cNvPr id="10" name="组合 9">
            <a:extLst>
              <a:ext uri="{FF2B5EF4-FFF2-40B4-BE49-F238E27FC236}">
                <a16:creationId xmlns:a16="http://schemas.microsoft.com/office/drawing/2014/main" id="{303F3216-CCB5-4082-950F-132879493713}"/>
              </a:ext>
            </a:extLst>
          </p:cNvPr>
          <p:cNvGrpSpPr/>
          <p:nvPr/>
        </p:nvGrpSpPr>
        <p:grpSpPr>
          <a:xfrm>
            <a:off x="7263646" y="1260249"/>
            <a:ext cx="2400300" cy="2400300"/>
            <a:chOff x="7263646" y="1260249"/>
            <a:chExt cx="2400300" cy="2400300"/>
          </a:xfrm>
        </p:grpSpPr>
        <p:sp>
          <p:nvSpPr>
            <p:cNvPr id="9" name="椭圆 8">
              <a:extLst>
                <a:ext uri="{FF2B5EF4-FFF2-40B4-BE49-F238E27FC236}">
                  <a16:creationId xmlns:a16="http://schemas.microsoft.com/office/drawing/2014/main" id="{46D2ABAE-C8BC-4A99-90B8-D6AB927C048D}"/>
                </a:ext>
              </a:extLst>
            </p:cNvPr>
            <p:cNvSpPr/>
            <p:nvPr/>
          </p:nvSpPr>
          <p:spPr>
            <a:xfrm>
              <a:off x="7263646" y="1260249"/>
              <a:ext cx="2400300" cy="2400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B3DE0EA0-E356-458A-B7A5-44C2230969B0}"/>
                </a:ext>
              </a:extLst>
            </p:cNvPr>
            <p:cNvSpPr txBox="1"/>
            <p:nvPr/>
          </p:nvSpPr>
          <p:spPr>
            <a:xfrm>
              <a:off x="7524750" y="1413958"/>
              <a:ext cx="1752600" cy="2092881"/>
            </a:xfrm>
            <a:prstGeom prst="rect">
              <a:avLst/>
            </a:prstGeom>
            <a:noFill/>
          </p:spPr>
          <p:txBody>
            <a:bodyPr wrap="square" rtlCol="0">
              <a:spAutoFit/>
            </a:bodyPr>
            <a:lstStyle/>
            <a:p>
              <a:pPr algn="ctr"/>
              <a:r>
                <a:rPr lang="zh-CN" altLang="en-US" sz="13000" dirty="0">
                  <a:solidFill>
                    <a:schemeClr val="bg1"/>
                  </a:solidFill>
                  <a:latin typeface="叶根友毛笔行书简体" panose="02010601030101010101" pitchFamily="2" charset="-122"/>
                  <a:ea typeface="叶根友毛笔行书简体" panose="02010601030101010101" pitchFamily="2" charset="-122"/>
                </a:rPr>
                <a:t>肆</a:t>
              </a:r>
            </a:p>
          </p:txBody>
        </p:sp>
      </p:grpSp>
      <p:sp>
        <p:nvSpPr>
          <p:cNvPr id="7" name="矩形 6">
            <a:extLst>
              <a:ext uri="{FF2B5EF4-FFF2-40B4-BE49-F238E27FC236}">
                <a16:creationId xmlns:a16="http://schemas.microsoft.com/office/drawing/2014/main" id="{0B6510A2-55E3-4B56-8977-FDD67697C05D}"/>
              </a:ext>
            </a:extLst>
          </p:cNvPr>
          <p:cNvSpPr/>
          <p:nvPr/>
        </p:nvSpPr>
        <p:spPr>
          <a:xfrm>
            <a:off x="5962905" y="3910290"/>
            <a:ext cx="4876290" cy="1569660"/>
          </a:xfrm>
          <a:prstGeom prst="rect">
            <a:avLst/>
          </a:prstGeom>
        </p:spPr>
        <p:txBody>
          <a:bodyPr wrap="square">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全面推进国防和军队现代化</a:t>
            </a:r>
          </a:p>
        </p:txBody>
      </p:sp>
      <p:pic>
        <p:nvPicPr>
          <p:cNvPr id="8" name="图片 7">
            <a:extLst>
              <a:ext uri="{FF2B5EF4-FFF2-40B4-BE49-F238E27FC236}">
                <a16:creationId xmlns:a16="http://schemas.microsoft.com/office/drawing/2014/main" id="{6FE38B63-AAA1-430B-9850-7C09247E0A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Tree>
    <p:extLst>
      <p:ext uri="{BB962C8B-B14F-4D97-AF65-F5344CB8AC3E}">
        <p14:creationId xmlns:p14="http://schemas.microsoft.com/office/powerpoint/2010/main" val="337535465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sp>
        <p:nvSpPr>
          <p:cNvPr id="6" name="卷形: 水平 5">
            <a:extLst>
              <a:ext uri="{FF2B5EF4-FFF2-40B4-BE49-F238E27FC236}">
                <a16:creationId xmlns:a16="http://schemas.microsoft.com/office/drawing/2014/main" id="{F65E54DF-D430-42F4-B691-AE53617B5E49}"/>
              </a:ext>
            </a:extLst>
          </p:cNvPr>
          <p:cNvSpPr/>
          <p:nvPr/>
        </p:nvSpPr>
        <p:spPr>
          <a:xfrm>
            <a:off x="1771649" y="514350"/>
            <a:ext cx="3670505"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全面推进国防和军队现代化</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3" name="矩形 2">
            <a:extLst>
              <a:ext uri="{FF2B5EF4-FFF2-40B4-BE49-F238E27FC236}">
                <a16:creationId xmlns:a16="http://schemas.microsoft.com/office/drawing/2014/main" id="{C7610A73-F720-428D-A12A-69D9F66A0478}"/>
              </a:ext>
            </a:extLst>
          </p:cNvPr>
          <p:cNvSpPr/>
          <p:nvPr/>
        </p:nvSpPr>
        <p:spPr>
          <a:xfrm>
            <a:off x="427550" y="1600199"/>
            <a:ext cx="11194026" cy="2120902"/>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       党的十九大着眼国家安全环境新变化和强国强军新要求，对“坚持走中国特色强军之路，全面推进国防和军队现代化”作出了新的战略筹划和全面布局，科学回答了新时代建设什么样的军队、怎样建设军队等一系列带根本性、全局性、方向性的重大问题，为实现党在新时代的强军目标、全面建成世界一流军队提供了根本遵循。军队学习领会贯彻党的十九大精神，最重要的是把思想和行动统一到习主席和中央军委的战略部署和决策要求上来，为全面建成世界一流军队而奋斗。</a:t>
            </a:r>
          </a:p>
        </p:txBody>
      </p:sp>
      <p:pic>
        <p:nvPicPr>
          <p:cNvPr id="8" name="图片 7">
            <a:extLst>
              <a:ext uri="{FF2B5EF4-FFF2-40B4-BE49-F238E27FC236}">
                <a16:creationId xmlns:a16="http://schemas.microsoft.com/office/drawing/2014/main" id="{6EEE77E4-844F-4F3A-B22A-FA1C143705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50942" y="4064000"/>
            <a:ext cx="3251015" cy="20303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图片 9">
            <a:extLst>
              <a:ext uri="{FF2B5EF4-FFF2-40B4-BE49-F238E27FC236}">
                <a16:creationId xmlns:a16="http://schemas.microsoft.com/office/drawing/2014/main" id="{EF935945-EB64-4E21-854E-34AEFBCC1FD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0046" y="4064000"/>
            <a:ext cx="3251014" cy="20303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箭头: 左右 11">
            <a:extLst>
              <a:ext uri="{FF2B5EF4-FFF2-40B4-BE49-F238E27FC236}">
                <a16:creationId xmlns:a16="http://schemas.microsoft.com/office/drawing/2014/main" id="{C44D4DC0-446F-4F9E-9FA9-B00204B63D68}"/>
              </a:ext>
            </a:extLst>
          </p:cNvPr>
          <p:cNvSpPr/>
          <p:nvPr/>
        </p:nvSpPr>
        <p:spPr>
          <a:xfrm>
            <a:off x="4247382" y="4295877"/>
            <a:ext cx="3554362" cy="1165123"/>
          </a:xfrm>
          <a:prstGeom prst="leftRightArrow">
            <a:avLst>
              <a:gd name="adj1" fmla="val 65190"/>
              <a:gd name="adj2" fmla="val 4873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四个现代化</a:t>
            </a:r>
          </a:p>
        </p:txBody>
      </p:sp>
    </p:spTree>
    <p:extLst>
      <p:ext uri="{BB962C8B-B14F-4D97-AF65-F5344CB8AC3E}">
        <p14:creationId xmlns:p14="http://schemas.microsoft.com/office/powerpoint/2010/main" val="425160267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卷形: 水平 7">
            <a:extLst>
              <a:ext uri="{FF2B5EF4-FFF2-40B4-BE49-F238E27FC236}">
                <a16:creationId xmlns:a16="http://schemas.microsoft.com/office/drawing/2014/main" id="{01D38C82-1B57-42B4-9817-F48105D57039}"/>
              </a:ext>
            </a:extLst>
          </p:cNvPr>
          <p:cNvSpPr/>
          <p:nvPr/>
        </p:nvSpPr>
        <p:spPr>
          <a:xfrm>
            <a:off x="1771649" y="514350"/>
            <a:ext cx="3670505"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全面推进国防和军队现代化</a:t>
            </a:r>
          </a:p>
        </p:txBody>
      </p:sp>
      <p:sp>
        <p:nvSpPr>
          <p:cNvPr id="3" name="矩形 2">
            <a:extLst>
              <a:ext uri="{FF2B5EF4-FFF2-40B4-BE49-F238E27FC236}">
                <a16:creationId xmlns:a16="http://schemas.microsoft.com/office/drawing/2014/main" id="{A8525FF3-3A8C-4E54-9B70-DC56AED83C23}"/>
              </a:ext>
            </a:extLst>
          </p:cNvPr>
          <p:cNvSpPr/>
          <p:nvPr/>
        </p:nvSpPr>
        <p:spPr>
          <a:xfrm>
            <a:off x="2700576" y="1474528"/>
            <a:ext cx="6647974"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深刻把握全面推进国防和军队现代化的战略安排</a:t>
            </a:r>
            <a:endParaRPr lang="zh-CN" altLang="en-US" sz="2400"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C28247A6-07E1-4C98-9E55-F0EFED49D53B}"/>
              </a:ext>
            </a:extLst>
          </p:cNvPr>
          <p:cNvSpPr/>
          <p:nvPr/>
        </p:nvSpPr>
        <p:spPr>
          <a:xfrm>
            <a:off x="707769" y="2114548"/>
            <a:ext cx="10633587" cy="2120902"/>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        党的十九大报告作出了“确保</a:t>
            </a:r>
            <a:r>
              <a:rPr lang="en-US" altLang="zh-CN" dirty="0">
                <a:latin typeface="微软雅黑" panose="020B0503020204020204" pitchFamily="34" charset="-122"/>
                <a:ea typeface="微软雅黑" panose="020B0503020204020204" pitchFamily="34" charset="-122"/>
              </a:rPr>
              <a:t>2020</a:t>
            </a:r>
            <a:r>
              <a:rPr lang="zh-CN" altLang="en-US" dirty="0">
                <a:latin typeface="微软雅黑" panose="020B0503020204020204" pitchFamily="34" charset="-122"/>
                <a:ea typeface="微软雅黑" panose="020B0503020204020204" pitchFamily="34" charset="-122"/>
              </a:rPr>
              <a:t>年基本实现机械化，信息化建设取得重大进展，战略能力有大的提升”“力争到</a:t>
            </a:r>
            <a:r>
              <a:rPr lang="en-US" altLang="zh-CN" dirty="0">
                <a:latin typeface="微软雅黑" panose="020B0503020204020204" pitchFamily="34" charset="-122"/>
                <a:ea typeface="微软雅黑" panose="020B0503020204020204" pitchFamily="34" charset="-122"/>
              </a:rPr>
              <a:t>2035</a:t>
            </a:r>
            <a:r>
              <a:rPr lang="zh-CN" altLang="en-US" dirty="0">
                <a:latin typeface="微软雅黑" panose="020B0503020204020204" pitchFamily="34" charset="-122"/>
                <a:ea typeface="微软雅黑" panose="020B0503020204020204" pitchFamily="34" charset="-122"/>
              </a:rPr>
              <a:t>年基本实现国防和军队现代化”“本世纪中叶把人民军队全面建成世界一流军队”的战略部署。这一部署，与实现“两个一百年”奋斗目标“两步走”战略紧密相连、高度契合，用两个十五年的时间分期，既为我们规划了</a:t>
            </a:r>
            <a:r>
              <a:rPr lang="en-US" altLang="zh-CN" dirty="0">
                <a:latin typeface="微软雅黑" panose="020B0503020204020204" pitchFamily="34" charset="-122"/>
                <a:ea typeface="微软雅黑" panose="020B0503020204020204" pitchFamily="34" charset="-122"/>
              </a:rPr>
              <a:t>2020</a:t>
            </a:r>
            <a:r>
              <a:rPr lang="zh-CN" altLang="en-US" dirty="0">
                <a:latin typeface="微软雅黑" panose="020B0503020204020204" pitchFamily="34" charset="-122"/>
                <a:ea typeface="微软雅黑" panose="020B0503020204020204" pitchFamily="34" charset="-122"/>
              </a:rPr>
              <a:t>年之后未来</a:t>
            </a:r>
            <a:r>
              <a:rPr lang="en-US" altLang="zh-CN" dirty="0">
                <a:latin typeface="微软雅黑" panose="020B0503020204020204" pitchFamily="34" charset="-122"/>
                <a:ea typeface="微软雅黑" panose="020B0503020204020204" pitchFamily="34" charset="-122"/>
              </a:rPr>
              <a:t>30</a:t>
            </a:r>
            <a:r>
              <a:rPr lang="zh-CN" altLang="en-US" dirty="0">
                <a:latin typeface="微软雅黑" panose="020B0503020204020204" pitchFamily="34" charset="-122"/>
                <a:ea typeface="微软雅黑" panose="020B0503020204020204" pitchFamily="34" charset="-122"/>
              </a:rPr>
              <a:t>年军队的发展蓝图，又鲜明提出了全面建成世界一流军队的时间节点。</a:t>
            </a:r>
          </a:p>
        </p:txBody>
      </p:sp>
      <p:sp>
        <p:nvSpPr>
          <p:cNvPr id="9" name="星形: 五角 8">
            <a:extLst>
              <a:ext uri="{FF2B5EF4-FFF2-40B4-BE49-F238E27FC236}">
                <a16:creationId xmlns:a16="http://schemas.microsoft.com/office/drawing/2014/main" id="{C0850228-D3B6-4541-8561-878460E652D6}"/>
              </a:ext>
            </a:extLst>
          </p:cNvPr>
          <p:cNvSpPr/>
          <p:nvPr/>
        </p:nvSpPr>
        <p:spPr>
          <a:xfrm>
            <a:off x="5369591" y="4235450"/>
            <a:ext cx="1309944" cy="1309944"/>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星形: 五角 9">
            <a:extLst>
              <a:ext uri="{FF2B5EF4-FFF2-40B4-BE49-F238E27FC236}">
                <a16:creationId xmlns:a16="http://schemas.microsoft.com/office/drawing/2014/main" id="{C931477B-2296-4414-B87C-C9AAEFF32B30}"/>
              </a:ext>
            </a:extLst>
          </p:cNvPr>
          <p:cNvSpPr/>
          <p:nvPr/>
        </p:nvSpPr>
        <p:spPr>
          <a:xfrm>
            <a:off x="4564524" y="4354183"/>
            <a:ext cx="805067" cy="80506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星形: 五角 10">
            <a:extLst>
              <a:ext uri="{FF2B5EF4-FFF2-40B4-BE49-F238E27FC236}">
                <a16:creationId xmlns:a16="http://schemas.microsoft.com/office/drawing/2014/main" id="{50A8C7DB-4B1F-45A6-9BD2-42878964F002}"/>
              </a:ext>
            </a:extLst>
          </p:cNvPr>
          <p:cNvSpPr/>
          <p:nvPr/>
        </p:nvSpPr>
        <p:spPr>
          <a:xfrm>
            <a:off x="6679535" y="4348140"/>
            <a:ext cx="805067" cy="80506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星形: 五角 11">
            <a:extLst>
              <a:ext uri="{FF2B5EF4-FFF2-40B4-BE49-F238E27FC236}">
                <a16:creationId xmlns:a16="http://schemas.microsoft.com/office/drawing/2014/main" id="{40000075-88E4-40F2-BDD1-34A2D79D6D09}"/>
              </a:ext>
            </a:extLst>
          </p:cNvPr>
          <p:cNvSpPr/>
          <p:nvPr/>
        </p:nvSpPr>
        <p:spPr>
          <a:xfrm>
            <a:off x="7506520" y="4239954"/>
            <a:ext cx="562714" cy="562714"/>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星形: 五角 12">
            <a:extLst>
              <a:ext uri="{FF2B5EF4-FFF2-40B4-BE49-F238E27FC236}">
                <a16:creationId xmlns:a16="http://schemas.microsoft.com/office/drawing/2014/main" id="{F2A759B2-CFCE-427F-905E-ECA9EC8D5025}"/>
              </a:ext>
            </a:extLst>
          </p:cNvPr>
          <p:cNvSpPr/>
          <p:nvPr/>
        </p:nvSpPr>
        <p:spPr>
          <a:xfrm>
            <a:off x="3979892" y="4244111"/>
            <a:ext cx="562714" cy="562714"/>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C63ACD33-8C62-402E-87FC-24FF5ED4B529}"/>
              </a:ext>
            </a:extLst>
          </p:cNvPr>
          <p:cNvCxnSpPr/>
          <p:nvPr/>
        </p:nvCxnSpPr>
        <p:spPr>
          <a:xfrm>
            <a:off x="850644" y="4890422"/>
            <a:ext cx="275625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98668AB-821A-48B3-A939-EDAB6D619A73}"/>
              </a:ext>
            </a:extLst>
          </p:cNvPr>
          <p:cNvCxnSpPr/>
          <p:nvPr/>
        </p:nvCxnSpPr>
        <p:spPr>
          <a:xfrm>
            <a:off x="8379940" y="4890422"/>
            <a:ext cx="275625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701180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2"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animBg="1"/>
      <p:bldP spid="10" grpId="0" animBg="1"/>
      <p:bldP spid="11" grpId="0" animBg="1"/>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E1A09D3-12B5-4449-B549-91AB394F7780}"/>
              </a:ext>
            </a:extLst>
          </p:cNvPr>
          <p:cNvSpPr/>
          <p:nvPr/>
        </p:nvSpPr>
        <p:spPr>
          <a:xfrm>
            <a:off x="857794" y="359359"/>
            <a:ext cx="10476411" cy="4290726"/>
          </a:xfrm>
          <a:prstGeom prst="rect">
            <a:avLst/>
          </a:prstGeom>
        </p:spPr>
        <p:txBody>
          <a:bodyPr wrap="square">
            <a:spAutoFit/>
          </a:bodyPr>
          <a:lstStyle/>
          <a:p>
            <a:pPr algn="ctr">
              <a:lnSpc>
                <a:spcPct val="150000"/>
              </a:lnSpc>
            </a:pPr>
            <a:r>
              <a:rPr lang="zh-CN" altLang="en-US" sz="4000" b="1" dirty="0">
                <a:solidFill>
                  <a:srgbClr val="C00000"/>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dirty="0">
              <a:latin typeface="微软雅黑" panose="020B0503020204020204" pitchFamily="34" charset="-122"/>
              <a:ea typeface="微软雅黑" panose="020B0503020204020204" pitchFamily="34" charset="-122"/>
            </a:endParaRPr>
          </a:p>
          <a:p>
            <a:pPr algn="just">
              <a:lnSpc>
                <a:spcPct val="150000"/>
              </a:lnSpc>
            </a:pPr>
            <a:r>
              <a:rPr lang="zh-CN" altLang="en-US" dirty="0">
                <a:latin typeface="微软雅黑" panose="020B0503020204020204" pitchFamily="34" charset="-122"/>
                <a:ea typeface="微软雅黑" panose="020B0503020204020204" pitchFamily="34" charset="-122"/>
              </a:rPr>
              <a:t>感谢您下载觅知网平台上提供的</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dirty="0">
              <a:latin typeface="微软雅黑" panose="020B0503020204020204" pitchFamily="34" charset="-122"/>
              <a:ea typeface="微软雅黑" panose="020B0503020204020204" pitchFamily="34" charset="-122"/>
            </a:endParaRPr>
          </a:p>
          <a:p>
            <a:pPr algn="just">
              <a:lnSpc>
                <a:spcPct val="150000"/>
              </a:lnSpc>
            </a:pPr>
            <a:endParaRPr lang="zh-CN" altLang="en-US" dirty="0">
              <a:latin typeface="微软雅黑" panose="020B0503020204020204" pitchFamily="34" charset="-122"/>
              <a:ea typeface="微软雅黑" panose="020B0503020204020204" pitchFamily="34" charset="-122"/>
            </a:endParaRPr>
          </a:p>
          <a:p>
            <a:pPr algn="just">
              <a:lnSpc>
                <a:spcPct val="150000"/>
              </a:lnSpc>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在觅知网出售的</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模板是免版税类（</a:t>
            </a:r>
            <a:r>
              <a:rPr lang="en-US" altLang="zh-CN" dirty="0">
                <a:latin typeface="微软雅黑" panose="020B0503020204020204" pitchFamily="34" charset="-122"/>
                <a:ea typeface="微软雅黑" panose="020B0503020204020204" pitchFamily="34" charset="-122"/>
              </a:rPr>
              <a:t>RF</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Royalty-Free</a:t>
            </a:r>
            <a:r>
              <a:rPr lang="zh-CN" altLang="en-US" dirty="0">
                <a:latin typeface="微软雅黑" panose="020B0503020204020204" pitchFamily="34" charset="-122"/>
                <a:ea typeface="微软雅黑" panose="020B0503020204020204" pitchFamily="34" charset="-122"/>
              </a:rPr>
              <a:t>）正版受</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中国人民共和国著作法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世界版权公约</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的保护，作品的所有权、版权和著作权归觅知网所有，您下载的是</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不得将觅知网的</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模板、</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3" name="矩形 2">
            <a:extLst>
              <a:ext uri="{FF2B5EF4-FFF2-40B4-BE49-F238E27FC236}">
                <a16:creationId xmlns:a16="http://schemas.microsoft.com/office/drawing/2014/main" id="{BCBCCC8E-C30D-4157-B3C9-881448FF8E3A}"/>
              </a:ext>
            </a:extLst>
          </p:cNvPr>
          <p:cNvSpPr/>
          <p:nvPr/>
        </p:nvSpPr>
        <p:spPr>
          <a:xfrm>
            <a:off x="374469" y="5216435"/>
            <a:ext cx="11652068" cy="458908"/>
          </a:xfrm>
          <a:prstGeom prst="rect">
            <a:avLst/>
          </a:prstGeom>
        </p:spPr>
        <p:txBody>
          <a:bodyPr wrap="square">
            <a:spAutoFit/>
          </a:bodyPr>
          <a:lstStyle/>
          <a:p>
            <a:pPr algn="ctr">
              <a:lnSpc>
                <a:spcPct val="150000"/>
              </a:lnSpc>
            </a:pPr>
            <a:r>
              <a:rPr lang="zh-CN" altLang="en-US" b="1" dirty="0">
                <a:solidFill>
                  <a:srgbClr val="C00000"/>
                </a:solidFill>
                <a:latin typeface="微软雅黑" panose="020B0503020204020204" pitchFamily="34" charset="-122"/>
                <a:ea typeface="微软雅黑" panose="020B0503020204020204" pitchFamily="34" charset="-122"/>
              </a:rPr>
              <a:t>更多模板烦请登陆：</a:t>
            </a:r>
            <a:r>
              <a:rPr lang="en-US" altLang="zh-CN" b="1" dirty="0">
                <a:solidFill>
                  <a:srgbClr val="C00000"/>
                </a:solidFill>
                <a:latin typeface="微软雅黑" panose="020B0503020204020204" pitchFamily="34" charset="-122"/>
                <a:ea typeface="微软雅黑" panose="020B0503020204020204" pitchFamily="34" charset="-122"/>
              </a:rPr>
              <a:t>http://www.51miz.com/ppt/</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829852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961CF031-FE34-499C-A41C-80E65D79CD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pic>
        <p:nvPicPr>
          <p:cNvPr id="3" name="图片 2">
            <a:extLst>
              <a:ext uri="{FF2B5EF4-FFF2-40B4-BE49-F238E27FC236}">
                <a16:creationId xmlns:a16="http://schemas.microsoft.com/office/drawing/2014/main" id="{3C5A57E9-2EF2-452B-B1C3-C54E43AC4AA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foregroundMark x1="17453" y1="24949" x2="786" y2="21366"/>
                        <a14:foregroundMark x1="13994" y1="22042" x2="314" y2="18391"/>
                        <a14:foregroundMark x1="75157" y1="35767" x2="88836" y2="41244"/>
                        <a14:backgroundMark x1="76730" y1="35362" x2="80346" y2="36579"/>
                        <a14:backgroundMark x1="83648" y1="38540" x2="86164" y2="39824"/>
                        <a14:backgroundMark x1="73270" y1="35835" x2="75157" y2="35091"/>
                        <a14:backgroundMark x1="73899" y1="36376" x2="77201" y2="36849"/>
                        <a14:backgroundMark x1="75000" y1="36038" x2="77201" y2="36849"/>
                        <a14:backgroundMark x1="75472" y1="35565" x2="75786" y2="36173"/>
                        <a14:backgroundMark x1="13208" y1="21028" x2="16824" y2="22042"/>
                        <a14:backgroundMark x1="17453" y1="22515" x2="18711" y2="22718"/>
                      </a14:backgroundRemoval>
                    </a14:imgEffect>
                  </a14:imgLayer>
                </a14:imgProps>
              </a:ext>
              <a:ext uri="{28A0092B-C50C-407E-A947-70E740481C1C}">
                <a14:useLocalDpi xmlns:a14="http://schemas.microsoft.com/office/drawing/2010/main" val="0"/>
              </a:ext>
            </a:extLst>
          </a:blip>
          <a:stretch>
            <a:fillRect/>
          </a:stretch>
        </p:blipFill>
        <p:spPr>
          <a:xfrm>
            <a:off x="-98185" y="3686629"/>
            <a:ext cx="1719516" cy="3998686"/>
          </a:xfrm>
          <a:prstGeom prst="rect">
            <a:avLst/>
          </a:prstGeom>
        </p:spPr>
      </p:pic>
      <p:pic>
        <p:nvPicPr>
          <p:cNvPr id="6" name="图片 5">
            <a:extLst>
              <a:ext uri="{FF2B5EF4-FFF2-40B4-BE49-F238E27FC236}">
                <a16:creationId xmlns:a16="http://schemas.microsoft.com/office/drawing/2014/main" id="{E098AA27-0558-4CF1-961F-8C9AB6C389B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pic>
        <p:nvPicPr>
          <p:cNvPr id="12" name="图片 11">
            <a:extLst>
              <a:ext uri="{FF2B5EF4-FFF2-40B4-BE49-F238E27FC236}">
                <a16:creationId xmlns:a16="http://schemas.microsoft.com/office/drawing/2014/main" id="{50F12322-EEB5-4D20-AEF9-E3EA8291AE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08920" y="4629150"/>
            <a:ext cx="1783080" cy="2228850"/>
          </a:xfrm>
          <a:prstGeom prst="rect">
            <a:avLst/>
          </a:prstGeom>
        </p:spPr>
      </p:pic>
      <p:sp>
        <p:nvSpPr>
          <p:cNvPr id="14" name="文本框 13">
            <a:extLst>
              <a:ext uri="{FF2B5EF4-FFF2-40B4-BE49-F238E27FC236}">
                <a16:creationId xmlns:a16="http://schemas.microsoft.com/office/drawing/2014/main" id="{4CAB4473-4792-4D7A-A53F-EE2B01AB2CA4}"/>
              </a:ext>
            </a:extLst>
          </p:cNvPr>
          <p:cNvSpPr txBox="1"/>
          <p:nvPr/>
        </p:nvSpPr>
        <p:spPr>
          <a:xfrm>
            <a:off x="1102962" y="2074605"/>
            <a:ext cx="1661993" cy="2554545"/>
          </a:xfrm>
          <a:prstGeom prst="rect">
            <a:avLst/>
          </a:prstGeom>
          <a:noFill/>
        </p:spPr>
        <p:txBody>
          <a:bodyPr vert="eaVert" wrap="none" rtlCol="0">
            <a:spAutoFit/>
          </a:bodyPr>
          <a:lstStyle/>
          <a:p>
            <a:r>
              <a:rPr lang="zh-CN" altLang="en-US" sz="9600" dirty="0">
                <a:solidFill>
                  <a:srgbClr val="C00000"/>
                </a:solidFill>
                <a:latin typeface="叶根友毛笔行书简体" panose="02010601030101010101" pitchFamily="2" charset="-122"/>
                <a:ea typeface="叶根友毛笔行书简体" panose="02010601030101010101" pitchFamily="2" charset="-122"/>
              </a:rPr>
              <a:t>目录</a:t>
            </a:r>
          </a:p>
        </p:txBody>
      </p:sp>
      <p:sp>
        <p:nvSpPr>
          <p:cNvPr id="2" name="星形: 五角 1">
            <a:extLst>
              <a:ext uri="{FF2B5EF4-FFF2-40B4-BE49-F238E27FC236}">
                <a16:creationId xmlns:a16="http://schemas.microsoft.com/office/drawing/2014/main" id="{7A8F844C-DDE7-4DD9-917E-C965026BDB34}"/>
              </a:ext>
            </a:extLst>
          </p:cNvPr>
          <p:cNvSpPr/>
          <p:nvPr/>
        </p:nvSpPr>
        <p:spPr>
          <a:xfrm>
            <a:off x="3413656" y="1221014"/>
            <a:ext cx="552450" cy="5524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F4FA6721-66F6-49D9-8B52-9F01A979EA49}"/>
              </a:ext>
            </a:extLst>
          </p:cNvPr>
          <p:cNvSpPr/>
          <p:nvPr/>
        </p:nvSpPr>
        <p:spPr>
          <a:xfrm>
            <a:off x="3308881" y="2048329"/>
            <a:ext cx="762000" cy="32766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星形: 五角 15">
            <a:extLst>
              <a:ext uri="{FF2B5EF4-FFF2-40B4-BE49-F238E27FC236}">
                <a16:creationId xmlns:a16="http://schemas.microsoft.com/office/drawing/2014/main" id="{CD1AC82C-A202-441F-A5CC-F915ECCEF461}"/>
              </a:ext>
            </a:extLst>
          </p:cNvPr>
          <p:cNvSpPr/>
          <p:nvPr/>
        </p:nvSpPr>
        <p:spPr>
          <a:xfrm>
            <a:off x="5448244" y="1221014"/>
            <a:ext cx="552450" cy="5524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1F3980D2-9B87-4ABC-BB0E-C71D4B940089}"/>
              </a:ext>
            </a:extLst>
          </p:cNvPr>
          <p:cNvSpPr/>
          <p:nvPr/>
        </p:nvSpPr>
        <p:spPr>
          <a:xfrm>
            <a:off x="5343469" y="2048329"/>
            <a:ext cx="762000" cy="32766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星形: 五角 17">
            <a:extLst>
              <a:ext uri="{FF2B5EF4-FFF2-40B4-BE49-F238E27FC236}">
                <a16:creationId xmlns:a16="http://schemas.microsoft.com/office/drawing/2014/main" id="{780139EB-E567-49B2-9EE6-A7E5D5B76F09}"/>
              </a:ext>
            </a:extLst>
          </p:cNvPr>
          <p:cNvSpPr/>
          <p:nvPr/>
        </p:nvSpPr>
        <p:spPr>
          <a:xfrm>
            <a:off x="7482832" y="1221014"/>
            <a:ext cx="552450" cy="5524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A11F676C-D98D-4BE1-AE4D-134C748D9ADD}"/>
              </a:ext>
            </a:extLst>
          </p:cNvPr>
          <p:cNvSpPr/>
          <p:nvPr/>
        </p:nvSpPr>
        <p:spPr>
          <a:xfrm>
            <a:off x="7378057" y="2048329"/>
            <a:ext cx="762000" cy="32766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星形: 五角 19">
            <a:extLst>
              <a:ext uri="{FF2B5EF4-FFF2-40B4-BE49-F238E27FC236}">
                <a16:creationId xmlns:a16="http://schemas.microsoft.com/office/drawing/2014/main" id="{5B15D2FF-6A25-472F-A8DF-D6F08F4817F0}"/>
              </a:ext>
            </a:extLst>
          </p:cNvPr>
          <p:cNvSpPr/>
          <p:nvPr/>
        </p:nvSpPr>
        <p:spPr>
          <a:xfrm>
            <a:off x="9440246" y="1221014"/>
            <a:ext cx="552450" cy="5524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DF360996-ED0C-43A8-9BEF-2B2D38484D0C}"/>
              </a:ext>
            </a:extLst>
          </p:cNvPr>
          <p:cNvSpPr/>
          <p:nvPr/>
        </p:nvSpPr>
        <p:spPr>
          <a:xfrm>
            <a:off x="9258299" y="2048329"/>
            <a:ext cx="916345" cy="32766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全面推进国防</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和军队现代化</a:t>
            </a:r>
          </a:p>
        </p:txBody>
      </p:sp>
      <p:sp>
        <p:nvSpPr>
          <p:cNvPr id="7" name="文本框 6">
            <a:extLst>
              <a:ext uri="{FF2B5EF4-FFF2-40B4-BE49-F238E27FC236}">
                <a16:creationId xmlns:a16="http://schemas.microsoft.com/office/drawing/2014/main" id="{5A08726A-25B4-4D26-A92F-B568A45160B7}"/>
              </a:ext>
            </a:extLst>
          </p:cNvPr>
          <p:cNvSpPr txBox="1"/>
          <p:nvPr/>
        </p:nvSpPr>
        <p:spPr>
          <a:xfrm>
            <a:off x="3401249" y="2291443"/>
            <a:ext cx="553998" cy="2790371"/>
          </a:xfrm>
          <a:prstGeom prst="rect">
            <a:avLst/>
          </a:prstGeom>
          <a:noFill/>
        </p:spPr>
        <p:txBody>
          <a:bodyPr vert="eaVert"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建军节的来历</a:t>
            </a:r>
          </a:p>
        </p:txBody>
      </p:sp>
      <p:sp>
        <p:nvSpPr>
          <p:cNvPr id="22" name="文本框 21">
            <a:extLst>
              <a:ext uri="{FF2B5EF4-FFF2-40B4-BE49-F238E27FC236}">
                <a16:creationId xmlns:a16="http://schemas.microsoft.com/office/drawing/2014/main" id="{8F576861-54A5-40C3-BCAB-6FE7A652DD58}"/>
              </a:ext>
            </a:extLst>
          </p:cNvPr>
          <p:cNvSpPr txBox="1"/>
          <p:nvPr/>
        </p:nvSpPr>
        <p:spPr>
          <a:xfrm>
            <a:off x="5441092" y="2088018"/>
            <a:ext cx="553998" cy="3033484"/>
          </a:xfrm>
          <a:prstGeom prst="rect">
            <a:avLst/>
          </a:prstGeom>
          <a:noFill/>
        </p:spPr>
        <p:txBody>
          <a:bodyPr vert="eaVert"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中国人民解放军简史</a:t>
            </a:r>
          </a:p>
        </p:txBody>
      </p:sp>
      <p:sp>
        <p:nvSpPr>
          <p:cNvPr id="23" name="文本框 22">
            <a:extLst>
              <a:ext uri="{FF2B5EF4-FFF2-40B4-BE49-F238E27FC236}">
                <a16:creationId xmlns:a16="http://schemas.microsoft.com/office/drawing/2014/main" id="{B29ACDF5-E6B6-47DF-B5B0-513FF513DBE7}"/>
              </a:ext>
            </a:extLst>
          </p:cNvPr>
          <p:cNvSpPr txBox="1"/>
          <p:nvPr/>
        </p:nvSpPr>
        <p:spPr>
          <a:xfrm>
            <a:off x="7482832" y="2291443"/>
            <a:ext cx="553998" cy="3033484"/>
          </a:xfrm>
          <a:prstGeom prst="rect">
            <a:avLst/>
          </a:prstGeom>
          <a:noFill/>
        </p:spPr>
        <p:txBody>
          <a:bodyPr vert="eaVert"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我军历史的“八个一”</a:t>
            </a:r>
          </a:p>
        </p:txBody>
      </p:sp>
    </p:spTree>
    <p:extLst>
      <p:ext uri="{BB962C8B-B14F-4D97-AF65-F5344CB8AC3E}">
        <p14:creationId xmlns:p14="http://schemas.microsoft.com/office/powerpoint/2010/main" val="293911248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3000"/>
                            </p:stCondLst>
                            <p:childTnLst>
                              <p:par>
                                <p:cTn id="51" presetID="53" presetClass="entr" presetSubtype="16"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p:cTn id="64" dur="500" fill="hold"/>
                                        <p:tgtEl>
                                          <p:spTgt spid="20"/>
                                        </p:tgtEl>
                                        <p:attrNameLst>
                                          <p:attrName>ppt_w</p:attrName>
                                        </p:attrNameLst>
                                      </p:cBhvr>
                                      <p:tavLst>
                                        <p:tav tm="0">
                                          <p:val>
                                            <p:fltVal val="0"/>
                                          </p:val>
                                        </p:tav>
                                        <p:tav tm="100000">
                                          <p:val>
                                            <p:strVal val="#ppt_w"/>
                                          </p:val>
                                        </p:tav>
                                      </p:tavLst>
                                    </p:anim>
                                    <p:anim calcmode="lin" valueType="num">
                                      <p:cBhvr>
                                        <p:cTn id="65" dur="500" fill="hold"/>
                                        <p:tgtEl>
                                          <p:spTgt spid="20"/>
                                        </p:tgtEl>
                                        <p:attrNameLst>
                                          <p:attrName>ppt_h</p:attrName>
                                        </p:attrNameLst>
                                      </p:cBhvr>
                                      <p:tavLst>
                                        <p:tav tm="0">
                                          <p:val>
                                            <p:fltVal val="0"/>
                                          </p:val>
                                        </p:tav>
                                        <p:tav tm="100000">
                                          <p:val>
                                            <p:strVal val="#ppt_h"/>
                                          </p:val>
                                        </p:tav>
                                      </p:tavLst>
                                    </p:anim>
                                    <p:animEffect transition="in" filter="fade">
                                      <p:cBhvr>
                                        <p:cTn id="66" dur="500"/>
                                        <p:tgtEl>
                                          <p:spTgt spid="20"/>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p:cTn id="70" dur="500" fill="hold"/>
                                        <p:tgtEl>
                                          <p:spTgt spid="21"/>
                                        </p:tgtEl>
                                        <p:attrNameLst>
                                          <p:attrName>ppt_w</p:attrName>
                                        </p:attrNameLst>
                                      </p:cBhvr>
                                      <p:tavLst>
                                        <p:tav tm="0">
                                          <p:val>
                                            <p:fltVal val="0"/>
                                          </p:val>
                                        </p:tav>
                                        <p:tav tm="100000">
                                          <p:val>
                                            <p:strVal val="#ppt_w"/>
                                          </p:val>
                                        </p:tav>
                                      </p:tavLst>
                                    </p:anim>
                                    <p:anim calcmode="lin" valueType="num">
                                      <p:cBhvr>
                                        <p:cTn id="71" dur="500" fill="hold"/>
                                        <p:tgtEl>
                                          <p:spTgt spid="21"/>
                                        </p:tgtEl>
                                        <p:attrNameLst>
                                          <p:attrName>ppt_h</p:attrName>
                                        </p:attrNameLst>
                                      </p:cBhvr>
                                      <p:tavLst>
                                        <p:tav tm="0">
                                          <p:val>
                                            <p:fltVal val="0"/>
                                          </p:val>
                                        </p:tav>
                                        <p:tav tm="100000">
                                          <p:val>
                                            <p:strVal val="#ppt_h"/>
                                          </p:val>
                                        </p:tav>
                                      </p:tavLst>
                                    </p:anim>
                                    <p:animEffect transition="in" filter="fade">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animBg="1"/>
      <p:bldP spid="4" grpId="0" animBg="1"/>
      <p:bldP spid="16" grpId="0" animBg="1"/>
      <p:bldP spid="17" grpId="0" animBg="1"/>
      <p:bldP spid="18" grpId="0" animBg="1"/>
      <p:bldP spid="19" grpId="0" animBg="1"/>
      <p:bldP spid="20" grpId="0" animBg="1"/>
      <p:bldP spid="21" grpId="0" animBg="1"/>
      <p:bldP spid="7" grpId="0"/>
      <p:bldP spid="22"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13F065B-2F0F-4332-B9BE-D8DA68AB14F5}"/>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0" b="100000" l="0" r="100000">
                        <a14:backgroundMark x1="26633" y1="57005" x2="25628" y2="49758"/>
                        <a14:backgroundMark x1="32663" y1="31401" x2="38191" y2="25121"/>
                        <a14:backgroundMark x1="57789" y1="20290" x2="64322" y2="28986"/>
                        <a14:backgroundMark x1="72362" y1="61836" x2="71859" y2="51691"/>
                        <a14:backgroundMark x1="74874" y1="48792" x2="73869" y2="46377"/>
                        <a14:backgroundMark x1="42714" y1="67633" x2="52764" y2="68599"/>
                        <a14:backgroundMark x1="25126" y1="60870" x2="26131" y2="64734"/>
                        <a14:backgroundMark x1="36181" y1="73913" x2="37186" y2="71981"/>
                        <a14:backgroundMark x1="64824" y1="75362" x2="61809" y2="73913"/>
                        <a14:backgroundMark x1="24121" y1="62802" x2="24121" y2="61353"/>
                        <a14:backgroundMark x1="35176" y1="75845" x2="35176" y2="74879"/>
                      </a14:backgroundRemoval>
                    </a14:imgEffect>
                  </a14:imgLayer>
                </a14:imgProps>
              </a:ext>
              <a:ext uri="{28A0092B-C50C-407E-A947-70E740481C1C}">
                <a14:useLocalDpi xmlns:a14="http://schemas.microsoft.com/office/drawing/2010/main" val="0"/>
              </a:ext>
            </a:extLst>
          </a:blip>
          <a:stretch>
            <a:fillRect/>
          </a:stretch>
        </p:blipFill>
        <p:spPr>
          <a:xfrm>
            <a:off x="5040127" y="443702"/>
            <a:ext cx="2111746" cy="2197192"/>
          </a:xfrm>
          <a:prstGeom prst="rect">
            <a:avLst/>
          </a:prstGeom>
        </p:spPr>
      </p:pic>
      <p:pic>
        <p:nvPicPr>
          <p:cNvPr id="5" name="图片 4">
            <a:extLst>
              <a:ext uri="{FF2B5EF4-FFF2-40B4-BE49-F238E27FC236}">
                <a16:creationId xmlns:a16="http://schemas.microsoft.com/office/drawing/2014/main" id="{F11DC453-C7CC-42F0-9E05-C43080F8CE4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3293607"/>
            <a:ext cx="2687564" cy="3593421"/>
          </a:xfrm>
          <a:prstGeom prst="rect">
            <a:avLst/>
          </a:prstGeom>
        </p:spPr>
      </p:pic>
      <p:sp>
        <p:nvSpPr>
          <p:cNvPr id="9" name="文本框 8">
            <a:extLst>
              <a:ext uri="{FF2B5EF4-FFF2-40B4-BE49-F238E27FC236}">
                <a16:creationId xmlns:a16="http://schemas.microsoft.com/office/drawing/2014/main" id="{E250D54A-CFA3-4520-9BFD-3114A8ADD24F}"/>
              </a:ext>
            </a:extLst>
          </p:cNvPr>
          <p:cNvSpPr txBox="1"/>
          <p:nvPr/>
        </p:nvSpPr>
        <p:spPr>
          <a:xfrm>
            <a:off x="2687564" y="2693442"/>
            <a:ext cx="6846746" cy="1200329"/>
          </a:xfrm>
          <a:prstGeom prst="rect">
            <a:avLst/>
          </a:prstGeom>
          <a:noFill/>
        </p:spPr>
        <p:txBody>
          <a:bodyPr wrap="square" rtlCol="0">
            <a:spAutoFit/>
          </a:bodyPr>
          <a:lstStyle/>
          <a:p>
            <a:pPr algn="ctr"/>
            <a:r>
              <a:rPr lang="zh-CN" altLang="en-US" sz="7200" dirty="0">
                <a:latin typeface="华文行楷" panose="02010800040101010101" pitchFamily="2" charset="-122"/>
                <a:ea typeface="华文行楷" panose="02010800040101010101" pitchFamily="2" charset="-122"/>
              </a:rPr>
              <a:t>谢谢您的观看</a:t>
            </a:r>
          </a:p>
        </p:txBody>
      </p:sp>
      <p:sp>
        <p:nvSpPr>
          <p:cNvPr id="10" name="矩形 9">
            <a:extLst>
              <a:ext uri="{FF2B5EF4-FFF2-40B4-BE49-F238E27FC236}">
                <a16:creationId xmlns:a16="http://schemas.microsoft.com/office/drawing/2014/main" id="{38351973-4282-4C7C-9746-7C692CA2221F}"/>
              </a:ext>
            </a:extLst>
          </p:cNvPr>
          <p:cNvSpPr/>
          <p:nvPr/>
        </p:nvSpPr>
        <p:spPr>
          <a:xfrm>
            <a:off x="2687564" y="3787894"/>
            <a:ext cx="6846746" cy="584775"/>
          </a:xfrm>
          <a:prstGeom prst="rect">
            <a:avLst/>
          </a:prstGeom>
        </p:spPr>
        <p:txBody>
          <a:bodyPr wrap="none">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热烈庆祝中国人民解放军成立</a:t>
            </a:r>
            <a:r>
              <a:rPr lang="en-US" altLang="zh-CN" sz="3200" b="1" dirty="0">
                <a:solidFill>
                  <a:srgbClr val="C00000"/>
                </a:solidFill>
                <a:latin typeface="微软雅黑" panose="020B0503020204020204" pitchFamily="34" charset="-122"/>
                <a:ea typeface="微软雅黑" panose="020B0503020204020204" pitchFamily="34" charset="-122"/>
              </a:rPr>
              <a:t>91</a:t>
            </a:r>
            <a:r>
              <a:rPr lang="zh-CN" altLang="en-US" sz="3200" b="1" dirty="0">
                <a:solidFill>
                  <a:srgbClr val="C00000"/>
                </a:solidFill>
                <a:latin typeface="微软雅黑" panose="020B0503020204020204" pitchFamily="34" charset="-122"/>
                <a:ea typeface="微软雅黑" panose="020B0503020204020204" pitchFamily="34" charset="-122"/>
              </a:rPr>
              <a:t>周年</a:t>
            </a:r>
          </a:p>
        </p:txBody>
      </p:sp>
      <p:sp>
        <p:nvSpPr>
          <p:cNvPr id="11" name="矩形 10">
            <a:extLst>
              <a:ext uri="{FF2B5EF4-FFF2-40B4-BE49-F238E27FC236}">
                <a16:creationId xmlns:a16="http://schemas.microsoft.com/office/drawing/2014/main" id="{FFA23C6B-84C3-430E-847E-615F568935DA}"/>
              </a:ext>
            </a:extLst>
          </p:cNvPr>
          <p:cNvSpPr/>
          <p:nvPr/>
        </p:nvSpPr>
        <p:spPr>
          <a:xfrm>
            <a:off x="4065636" y="4432179"/>
            <a:ext cx="4060727"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峥嵘岁月 勠力同心 整旅厉卒</a:t>
            </a:r>
          </a:p>
        </p:txBody>
      </p:sp>
      <p:sp>
        <p:nvSpPr>
          <p:cNvPr id="12" name="文本框 11">
            <a:extLst>
              <a:ext uri="{FF2B5EF4-FFF2-40B4-BE49-F238E27FC236}">
                <a16:creationId xmlns:a16="http://schemas.microsoft.com/office/drawing/2014/main" id="{51D8F9B9-C3EF-43A0-B83D-22B30C4495F3}"/>
              </a:ext>
            </a:extLst>
          </p:cNvPr>
          <p:cNvSpPr txBox="1"/>
          <p:nvPr/>
        </p:nvSpPr>
        <p:spPr>
          <a:xfrm>
            <a:off x="3265713" y="4972052"/>
            <a:ext cx="5660571" cy="369332"/>
          </a:xfrm>
          <a:prstGeom prst="rect">
            <a:avLst/>
          </a:prstGeom>
          <a:noFill/>
        </p:spPr>
        <p:txBody>
          <a:bodyPr wrap="square" rtlCol="0">
            <a:spAutoFit/>
          </a:bodyPr>
          <a:lstStyle/>
          <a:p>
            <a:pPr algn="dist"/>
            <a:r>
              <a:rPr lang="zh-CN" altLang="en-US" b="1" dirty="0">
                <a:latin typeface="微软雅黑" panose="020B0503020204020204" pitchFamily="34" charset="-122"/>
                <a:ea typeface="微软雅黑" panose="020B0503020204020204" pitchFamily="34" charset="-122"/>
              </a:rPr>
              <a:t>在此输入您的组织名称</a:t>
            </a:r>
          </a:p>
        </p:txBody>
      </p:sp>
    </p:spTree>
    <p:extLst>
      <p:ext uri="{BB962C8B-B14F-4D97-AF65-F5344CB8AC3E}">
        <p14:creationId xmlns:p14="http://schemas.microsoft.com/office/powerpoint/2010/main" val="98559309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29DABF8-D025-41EA-852B-A0B372E24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pic>
        <p:nvPicPr>
          <p:cNvPr id="2" name="图片 1">
            <a:extLst>
              <a:ext uri="{FF2B5EF4-FFF2-40B4-BE49-F238E27FC236}">
                <a16:creationId xmlns:a16="http://schemas.microsoft.com/office/drawing/2014/main" id="{16564153-18C8-4C62-B2B2-CB6F2BBEB1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7270"/>
            <a:ext cx="5086350" cy="6800730"/>
          </a:xfrm>
          <a:prstGeom prst="rect">
            <a:avLst/>
          </a:prstGeom>
        </p:spPr>
      </p:pic>
      <p:grpSp>
        <p:nvGrpSpPr>
          <p:cNvPr id="10" name="组合 9">
            <a:extLst>
              <a:ext uri="{FF2B5EF4-FFF2-40B4-BE49-F238E27FC236}">
                <a16:creationId xmlns:a16="http://schemas.microsoft.com/office/drawing/2014/main" id="{303F3216-CCB5-4082-950F-132879493713}"/>
              </a:ext>
            </a:extLst>
          </p:cNvPr>
          <p:cNvGrpSpPr/>
          <p:nvPr/>
        </p:nvGrpSpPr>
        <p:grpSpPr>
          <a:xfrm>
            <a:off x="7263646" y="1260249"/>
            <a:ext cx="2400300" cy="2400300"/>
            <a:chOff x="7263646" y="1260249"/>
            <a:chExt cx="2400300" cy="2400300"/>
          </a:xfrm>
        </p:grpSpPr>
        <p:sp>
          <p:nvSpPr>
            <p:cNvPr id="9" name="椭圆 8">
              <a:extLst>
                <a:ext uri="{FF2B5EF4-FFF2-40B4-BE49-F238E27FC236}">
                  <a16:creationId xmlns:a16="http://schemas.microsoft.com/office/drawing/2014/main" id="{46D2ABAE-C8BC-4A99-90B8-D6AB927C048D}"/>
                </a:ext>
              </a:extLst>
            </p:cNvPr>
            <p:cNvSpPr/>
            <p:nvPr/>
          </p:nvSpPr>
          <p:spPr>
            <a:xfrm>
              <a:off x="7263646" y="1260249"/>
              <a:ext cx="2400300" cy="2400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B3DE0EA0-E356-458A-B7A5-44C2230969B0}"/>
                </a:ext>
              </a:extLst>
            </p:cNvPr>
            <p:cNvSpPr txBox="1"/>
            <p:nvPr/>
          </p:nvSpPr>
          <p:spPr>
            <a:xfrm>
              <a:off x="7524750" y="1413958"/>
              <a:ext cx="1752600" cy="2092881"/>
            </a:xfrm>
            <a:prstGeom prst="rect">
              <a:avLst/>
            </a:prstGeom>
            <a:noFill/>
          </p:spPr>
          <p:txBody>
            <a:bodyPr wrap="square" rtlCol="0">
              <a:spAutoFit/>
            </a:bodyPr>
            <a:lstStyle/>
            <a:p>
              <a:pPr algn="ctr"/>
              <a:r>
                <a:rPr lang="zh-CN" altLang="en-US" sz="13000" dirty="0">
                  <a:solidFill>
                    <a:schemeClr val="bg1"/>
                  </a:solidFill>
                  <a:latin typeface="叶根友毛笔行书简体" panose="02010601030101010101" pitchFamily="2" charset="-122"/>
                  <a:ea typeface="叶根友毛笔行书简体" panose="02010601030101010101" pitchFamily="2" charset="-122"/>
                </a:rPr>
                <a:t>壹</a:t>
              </a:r>
            </a:p>
          </p:txBody>
        </p:sp>
      </p:grpSp>
      <p:sp>
        <p:nvSpPr>
          <p:cNvPr id="7" name="矩形 6">
            <a:extLst>
              <a:ext uri="{FF2B5EF4-FFF2-40B4-BE49-F238E27FC236}">
                <a16:creationId xmlns:a16="http://schemas.microsoft.com/office/drawing/2014/main" id="{0B6510A2-55E3-4B56-8977-FDD67697C05D}"/>
              </a:ext>
            </a:extLst>
          </p:cNvPr>
          <p:cNvSpPr/>
          <p:nvPr/>
        </p:nvSpPr>
        <p:spPr>
          <a:xfrm>
            <a:off x="6482596" y="3910290"/>
            <a:ext cx="3962400" cy="830997"/>
          </a:xfrm>
          <a:prstGeom prst="rect">
            <a:avLst/>
          </a:prstGeom>
        </p:spPr>
        <p:txBody>
          <a:bodyPr wrap="square">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建军节的来历</a:t>
            </a:r>
          </a:p>
        </p:txBody>
      </p:sp>
      <p:pic>
        <p:nvPicPr>
          <p:cNvPr id="8" name="图片 7">
            <a:extLst>
              <a:ext uri="{FF2B5EF4-FFF2-40B4-BE49-F238E27FC236}">
                <a16:creationId xmlns:a16="http://schemas.microsoft.com/office/drawing/2014/main" id="{6FE38B63-AAA1-430B-9850-7C09247E0A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Tree>
    <p:extLst>
      <p:ext uri="{BB962C8B-B14F-4D97-AF65-F5344CB8AC3E}">
        <p14:creationId xmlns:p14="http://schemas.microsoft.com/office/powerpoint/2010/main" val="162955103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sp>
        <p:nvSpPr>
          <p:cNvPr id="6" name="卷形: 水平 5">
            <a:extLst>
              <a:ext uri="{FF2B5EF4-FFF2-40B4-BE49-F238E27FC236}">
                <a16:creationId xmlns:a16="http://schemas.microsoft.com/office/drawing/2014/main" id="{F65E54DF-D430-42F4-B691-AE53617B5E49}"/>
              </a:ext>
            </a:extLst>
          </p:cNvPr>
          <p:cNvSpPr/>
          <p:nvPr/>
        </p:nvSpPr>
        <p:spPr>
          <a:xfrm>
            <a:off x="1771650" y="514350"/>
            <a:ext cx="2038350"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建军节的来历</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矩形 7">
            <a:extLst>
              <a:ext uri="{FF2B5EF4-FFF2-40B4-BE49-F238E27FC236}">
                <a16:creationId xmlns:a16="http://schemas.microsoft.com/office/drawing/2014/main" id="{F994FAD8-B348-42C7-BEFF-A8D6644C1DB0}"/>
              </a:ext>
            </a:extLst>
          </p:cNvPr>
          <p:cNvSpPr/>
          <p:nvPr/>
        </p:nvSpPr>
        <p:spPr>
          <a:xfrm>
            <a:off x="640961" y="2183565"/>
            <a:ext cx="10910076" cy="2807948"/>
          </a:xfrm>
          <a:prstGeom prst="rect">
            <a:avLst/>
          </a:prstGeom>
        </p:spPr>
        <p:txBody>
          <a:bodyPr wrap="square">
            <a:spAutoFit/>
          </a:bodyPr>
          <a:lstStyle/>
          <a:p>
            <a:pPr>
              <a:lnSpc>
                <a:spcPct val="150000"/>
              </a:lnSpc>
            </a:pPr>
            <a:r>
              <a:rPr lang="en-US" altLang="zh-CN" sz="2000" dirty="0">
                <a:solidFill>
                  <a:srgbClr val="111111"/>
                </a:solidFill>
                <a:latin typeface="微软雅黑" panose="020B0503020204020204" pitchFamily="34" charset="-122"/>
                <a:ea typeface="微软雅黑" panose="020B0503020204020204" pitchFamily="34" charset="-122"/>
              </a:rPr>
              <a:t>       1927</a:t>
            </a:r>
            <a:r>
              <a:rPr lang="zh-CN" altLang="en-US" sz="2000" dirty="0">
                <a:solidFill>
                  <a:srgbClr val="111111"/>
                </a:solidFill>
                <a:latin typeface="微软雅黑" panose="020B0503020204020204" pitchFamily="34" charset="-122"/>
                <a:ea typeface="微软雅黑" panose="020B0503020204020204" pitchFamily="34" charset="-122"/>
              </a:rPr>
              <a:t>年</a:t>
            </a:r>
            <a:r>
              <a:rPr lang="en-US" altLang="zh-CN" sz="2000" dirty="0">
                <a:solidFill>
                  <a:srgbClr val="111111"/>
                </a:solidFill>
                <a:latin typeface="微软雅黑" panose="020B0503020204020204" pitchFamily="34" charset="-122"/>
                <a:ea typeface="微软雅黑" panose="020B0503020204020204" pitchFamily="34" charset="-122"/>
              </a:rPr>
              <a:t>4</a:t>
            </a:r>
            <a:r>
              <a:rPr lang="zh-CN" altLang="en-US" sz="2000" dirty="0">
                <a:solidFill>
                  <a:srgbClr val="111111"/>
                </a:solidFill>
                <a:latin typeface="微软雅黑" panose="020B0503020204020204" pitchFamily="34" charset="-122"/>
                <a:ea typeface="微软雅黑" panose="020B0503020204020204" pitchFamily="34" charset="-122"/>
              </a:rPr>
              <a:t>月</a:t>
            </a:r>
            <a:r>
              <a:rPr lang="en-US" altLang="zh-CN" sz="2000" dirty="0">
                <a:solidFill>
                  <a:srgbClr val="111111"/>
                </a:solidFill>
                <a:latin typeface="微软雅黑" panose="020B0503020204020204" pitchFamily="34" charset="-122"/>
                <a:ea typeface="微软雅黑" panose="020B0503020204020204" pitchFamily="34" charset="-122"/>
              </a:rPr>
              <a:t>12</a:t>
            </a:r>
            <a:r>
              <a:rPr lang="zh-CN" altLang="en-US" sz="2000" dirty="0">
                <a:solidFill>
                  <a:srgbClr val="111111"/>
                </a:solidFill>
                <a:latin typeface="微软雅黑" panose="020B0503020204020204" pitchFamily="34" charset="-122"/>
                <a:ea typeface="微软雅黑" panose="020B0503020204020204" pitchFamily="34" charset="-122"/>
              </a:rPr>
              <a:t>日和</a:t>
            </a:r>
            <a:r>
              <a:rPr lang="en-US" altLang="zh-CN" sz="2000" dirty="0">
                <a:solidFill>
                  <a:srgbClr val="111111"/>
                </a:solidFill>
                <a:latin typeface="微软雅黑" panose="020B0503020204020204" pitchFamily="34" charset="-122"/>
                <a:ea typeface="微软雅黑" panose="020B0503020204020204" pitchFamily="34" charset="-122"/>
              </a:rPr>
              <a:t>7</a:t>
            </a:r>
            <a:r>
              <a:rPr lang="zh-CN" altLang="en-US" sz="2000" dirty="0">
                <a:solidFill>
                  <a:srgbClr val="111111"/>
                </a:solidFill>
                <a:latin typeface="微软雅黑" panose="020B0503020204020204" pitchFamily="34" charset="-122"/>
                <a:ea typeface="微软雅黑" panose="020B0503020204020204" pitchFamily="34" charset="-122"/>
              </a:rPr>
              <a:t>月</a:t>
            </a:r>
            <a:r>
              <a:rPr lang="en-US" altLang="zh-CN" sz="2000" dirty="0">
                <a:solidFill>
                  <a:srgbClr val="111111"/>
                </a:solidFill>
                <a:latin typeface="微软雅黑" panose="020B0503020204020204" pitchFamily="34" charset="-122"/>
                <a:ea typeface="微软雅黑" panose="020B0503020204020204" pitchFamily="34" charset="-122"/>
              </a:rPr>
              <a:t>15</a:t>
            </a:r>
            <a:r>
              <a:rPr lang="zh-CN" altLang="en-US" sz="2000" dirty="0">
                <a:solidFill>
                  <a:srgbClr val="111111"/>
                </a:solidFill>
                <a:latin typeface="微软雅黑" panose="020B0503020204020204" pitchFamily="34" charset="-122"/>
                <a:ea typeface="微软雅黑" panose="020B0503020204020204" pitchFamily="34" charset="-122"/>
              </a:rPr>
              <a:t>日，蒋介石、汪精卫先后在南京和武汉发动“清共”行动后，中共中央在汉口召开了临时政治局会议，决定利用共产党掌握和影响下的国民革命军在南昌举行武装起义，并指派周恩来为起义领导机关前敌委员会书记。</a:t>
            </a:r>
            <a:endParaRPr lang="en-US" altLang="zh-CN" sz="2000" dirty="0">
              <a:solidFill>
                <a:srgbClr val="111111"/>
              </a:solidFill>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1927</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7</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27</a:t>
            </a:r>
            <a:r>
              <a:rPr lang="zh-CN" altLang="en-US" sz="2000" dirty="0">
                <a:latin typeface="微软雅黑" panose="020B0503020204020204" pitchFamily="34" charset="-122"/>
                <a:ea typeface="微软雅黑" panose="020B0503020204020204" pitchFamily="34" charset="-122"/>
              </a:rPr>
              <a:t>日，周恩来在南昌召开了有朱德、刘伯承、恽代英、彭湃、叶挺、聂荣臻以及江西党组织负责人参加的重要会议，成立了以刘伯承为参谋团长，周恩来、叶挺、贺龙为委员的参谋团。下设起义军总指挥部，由贺龙任总指挥，叶挺任前敌总指挥。</a:t>
            </a:r>
          </a:p>
        </p:txBody>
      </p:sp>
      <p:sp>
        <p:nvSpPr>
          <p:cNvPr id="9" name="矩形 8">
            <a:extLst>
              <a:ext uri="{FF2B5EF4-FFF2-40B4-BE49-F238E27FC236}">
                <a16:creationId xmlns:a16="http://schemas.microsoft.com/office/drawing/2014/main" id="{071684E3-36C6-49D5-B74C-D290E469397B}"/>
              </a:ext>
            </a:extLst>
          </p:cNvPr>
          <p:cNvSpPr/>
          <p:nvPr/>
        </p:nvSpPr>
        <p:spPr>
          <a:xfrm>
            <a:off x="4464784" y="1305477"/>
            <a:ext cx="3262432" cy="707886"/>
          </a:xfrm>
          <a:prstGeom prst="rect">
            <a:avLst/>
          </a:prstGeom>
        </p:spPr>
        <p:txBody>
          <a:bodyPr wrap="none">
            <a:spAutoFit/>
          </a:bodyPr>
          <a:lstStyle/>
          <a:p>
            <a:r>
              <a:rPr lang="zh-CN" altLang="en-US" sz="4000" dirty="0">
                <a:solidFill>
                  <a:srgbClr val="C00000"/>
                </a:solidFill>
                <a:latin typeface="叶根友毛笔行书简体" panose="02010601030101010101" pitchFamily="2" charset="-122"/>
                <a:ea typeface="叶根友毛笔行书简体" panose="02010601030101010101" pitchFamily="2" charset="-122"/>
              </a:rPr>
              <a:t>南昌起义背景</a:t>
            </a:r>
          </a:p>
        </p:txBody>
      </p:sp>
    </p:spTree>
    <p:extLst>
      <p:ext uri="{BB962C8B-B14F-4D97-AF65-F5344CB8AC3E}">
        <p14:creationId xmlns:p14="http://schemas.microsoft.com/office/powerpoint/2010/main" val="3444612629"/>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67644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sp>
        <p:nvSpPr>
          <p:cNvPr id="6" name="卷形: 水平 5">
            <a:extLst>
              <a:ext uri="{FF2B5EF4-FFF2-40B4-BE49-F238E27FC236}">
                <a16:creationId xmlns:a16="http://schemas.microsoft.com/office/drawing/2014/main" id="{F65E54DF-D430-42F4-B691-AE53617B5E49}"/>
              </a:ext>
            </a:extLst>
          </p:cNvPr>
          <p:cNvSpPr/>
          <p:nvPr/>
        </p:nvSpPr>
        <p:spPr>
          <a:xfrm>
            <a:off x="1771650" y="514350"/>
            <a:ext cx="2038350"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建军节的来历</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3" name="椭圆 2">
            <a:extLst>
              <a:ext uri="{FF2B5EF4-FFF2-40B4-BE49-F238E27FC236}">
                <a16:creationId xmlns:a16="http://schemas.microsoft.com/office/drawing/2014/main" id="{4659D53A-72C3-4ACB-8E54-1C69D4FD3956}"/>
              </a:ext>
            </a:extLst>
          </p:cNvPr>
          <p:cNvSpPr/>
          <p:nvPr/>
        </p:nvSpPr>
        <p:spPr>
          <a:xfrm>
            <a:off x="1297422" y="1973774"/>
            <a:ext cx="1607216" cy="1918776"/>
          </a:xfrm>
          <a:prstGeom prst="ellipse">
            <a:avLst/>
          </a:prstGeom>
          <a:blipFill>
            <a:blip r:embed="rId5"/>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F278A7E6-FB3E-4DF2-89C7-6DECF83DEECA}"/>
              </a:ext>
            </a:extLst>
          </p:cNvPr>
          <p:cNvSpPr/>
          <p:nvPr/>
        </p:nvSpPr>
        <p:spPr>
          <a:xfrm>
            <a:off x="3294907" y="1961594"/>
            <a:ext cx="1607216" cy="1918776"/>
          </a:xfrm>
          <a:prstGeom prst="ellipse">
            <a:avLst/>
          </a:prstGeom>
          <a:blipFill>
            <a:blip r:embed="rId6"/>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B78E283-81ED-480D-B958-A7314399E74A}"/>
              </a:ext>
            </a:extLst>
          </p:cNvPr>
          <p:cNvSpPr/>
          <p:nvPr/>
        </p:nvSpPr>
        <p:spPr>
          <a:xfrm>
            <a:off x="5292392" y="1961594"/>
            <a:ext cx="1607216" cy="1918776"/>
          </a:xfrm>
          <a:prstGeom prst="ellipse">
            <a:avLst/>
          </a:prstGeom>
          <a:blipFill>
            <a:blip r:embed="rId7"/>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574F9618-9016-4F2F-BAD4-B7462F9F6480}"/>
              </a:ext>
            </a:extLst>
          </p:cNvPr>
          <p:cNvSpPr/>
          <p:nvPr/>
        </p:nvSpPr>
        <p:spPr>
          <a:xfrm>
            <a:off x="7289877" y="1961594"/>
            <a:ext cx="1607216" cy="1918776"/>
          </a:xfrm>
          <a:prstGeom prst="ellipse">
            <a:avLst/>
          </a:prstGeom>
          <a:blipFill>
            <a:blip r:embed="rId8"/>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B86BFC-D441-4AD0-B68E-79B2AB03A427}"/>
              </a:ext>
            </a:extLst>
          </p:cNvPr>
          <p:cNvSpPr/>
          <p:nvPr/>
        </p:nvSpPr>
        <p:spPr>
          <a:xfrm>
            <a:off x="9287362" y="1973774"/>
            <a:ext cx="1607216" cy="1918776"/>
          </a:xfrm>
          <a:prstGeom prst="ellipse">
            <a:avLst/>
          </a:prstGeom>
          <a:blipFill>
            <a:blip r:embed="rId9"/>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5146E3A-4697-4F69-983F-C6CCF519603B}"/>
              </a:ext>
            </a:extLst>
          </p:cNvPr>
          <p:cNvSpPr txBox="1"/>
          <p:nvPr/>
        </p:nvSpPr>
        <p:spPr>
          <a:xfrm>
            <a:off x="1382136" y="4076180"/>
            <a:ext cx="1437788"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周恩来</a:t>
            </a:r>
          </a:p>
        </p:txBody>
      </p:sp>
      <p:sp>
        <p:nvSpPr>
          <p:cNvPr id="12" name="文本框 11">
            <a:extLst>
              <a:ext uri="{FF2B5EF4-FFF2-40B4-BE49-F238E27FC236}">
                <a16:creationId xmlns:a16="http://schemas.microsoft.com/office/drawing/2014/main" id="{5112B5C2-11E6-44F8-8CA0-704123E03D26}"/>
              </a:ext>
            </a:extLst>
          </p:cNvPr>
          <p:cNvSpPr txBox="1"/>
          <p:nvPr/>
        </p:nvSpPr>
        <p:spPr>
          <a:xfrm>
            <a:off x="3379621" y="4080520"/>
            <a:ext cx="1437788"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朱德</a:t>
            </a:r>
          </a:p>
        </p:txBody>
      </p:sp>
      <p:sp>
        <p:nvSpPr>
          <p:cNvPr id="13" name="文本框 12">
            <a:extLst>
              <a:ext uri="{FF2B5EF4-FFF2-40B4-BE49-F238E27FC236}">
                <a16:creationId xmlns:a16="http://schemas.microsoft.com/office/drawing/2014/main" id="{0ED477F3-3E3A-4FDD-95C4-A98357DC99F5}"/>
              </a:ext>
            </a:extLst>
          </p:cNvPr>
          <p:cNvSpPr txBox="1"/>
          <p:nvPr/>
        </p:nvSpPr>
        <p:spPr>
          <a:xfrm>
            <a:off x="5377105" y="4080520"/>
            <a:ext cx="1437788"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贺龙</a:t>
            </a:r>
          </a:p>
        </p:txBody>
      </p:sp>
      <p:sp>
        <p:nvSpPr>
          <p:cNvPr id="14" name="文本框 13">
            <a:extLst>
              <a:ext uri="{FF2B5EF4-FFF2-40B4-BE49-F238E27FC236}">
                <a16:creationId xmlns:a16="http://schemas.microsoft.com/office/drawing/2014/main" id="{AB00EAEF-20B6-4108-AB9D-B1CF3815779C}"/>
              </a:ext>
            </a:extLst>
          </p:cNvPr>
          <p:cNvSpPr txBox="1"/>
          <p:nvPr/>
        </p:nvSpPr>
        <p:spPr>
          <a:xfrm>
            <a:off x="7374589" y="4076180"/>
            <a:ext cx="1437788"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叶挺</a:t>
            </a:r>
          </a:p>
        </p:txBody>
      </p:sp>
      <p:sp>
        <p:nvSpPr>
          <p:cNvPr id="15" name="文本框 14">
            <a:extLst>
              <a:ext uri="{FF2B5EF4-FFF2-40B4-BE49-F238E27FC236}">
                <a16:creationId xmlns:a16="http://schemas.microsoft.com/office/drawing/2014/main" id="{AD1203C3-6718-4CAB-AA4E-59EDF9C4AEAA}"/>
              </a:ext>
            </a:extLst>
          </p:cNvPr>
          <p:cNvSpPr txBox="1"/>
          <p:nvPr/>
        </p:nvSpPr>
        <p:spPr>
          <a:xfrm>
            <a:off x="9372073" y="4076180"/>
            <a:ext cx="1437788"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刘伯承</a:t>
            </a:r>
          </a:p>
        </p:txBody>
      </p:sp>
      <p:sp>
        <p:nvSpPr>
          <p:cNvPr id="16" name="矩形 15">
            <a:extLst>
              <a:ext uri="{FF2B5EF4-FFF2-40B4-BE49-F238E27FC236}">
                <a16:creationId xmlns:a16="http://schemas.microsoft.com/office/drawing/2014/main" id="{5BFDF96F-7240-41DC-945B-D02CE657712D}"/>
              </a:ext>
            </a:extLst>
          </p:cNvPr>
          <p:cNvSpPr/>
          <p:nvPr/>
        </p:nvSpPr>
        <p:spPr>
          <a:xfrm>
            <a:off x="4464784" y="1144937"/>
            <a:ext cx="3262432" cy="707886"/>
          </a:xfrm>
          <a:prstGeom prst="rect">
            <a:avLst/>
          </a:prstGeom>
        </p:spPr>
        <p:txBody>
          <a:bodyPr wrap="none">
            <a:spAutoFit/>
          </a:bodyPr>
          <a:lstStyle/>
          <a:p>
            <a:r>
              <a:rPr lang="zh-CN" altLang="en-US" sz="4000" dirty="0">
                <a:solidFill>
                  <a:srgbClr val="C00000"/>
                </a:solidFill>
                <a:latin typeface="叶根友毛笔行书简体" panose="02010601030101010101" pitchFamily="2" charset="-122"/>
                <a:ea typeface="叶根友毛笔行书简体" panose="02010601030101010101" pitchFamily="2" charset="-122"/>
              </a:rPr>
              <a:t>南昌起义领袖</a:t>
            </a:r>
          </a:p>
        </p:txBody>
      </p:sp>
      <p:sp>
        <p:nvSpPr>
          <p:cNvPr id="17" name="矩形 16">
            <a:extLst>
              <a:ext uri="{FF2B5EF4-FFF2-40B4-BE49-F238E27FC236}">
                <a16:creationId xmlns:a16="http://schemas.microsoft.com/office/drawing/2014/main" id="{FABF5F9F-14BD-4614-A07E-BE2500CCDAE8}"/>
              </a:ext>
            </a:extLst>
          </p:cNvPr>
          <p:cNvSpPr/>
          <p:nvPr/>
        </p:nvSpPr>
        <p:spPr>
          <a:xfrm>
            <a:off x="693787" y="4659920"/>
            <a:ext cx="10804423" cy="1289905"/>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       南昌起义，是中国共产党直接领导的带有全局意义的一次武装暴动。它打响了武装反抗国民党反动派的第一枪，宣告了中国共产党把中国革命进行到底的坚定立场，标志着中国共产党独立地创造革命军队和领导革命战争的开始。从此，</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日成为中国工农红军和后来的中国人民解放军的建军节。</a:t>
            </a:r>
          </a:p>
        </p:txBody>
      </p:sp>
    </p:spTree>
    <p:extLst>
      <p:ext uri="{BB962C8B-B14F-4D97-AF65-F5344CB8AC3E}">
        <p14:creationId xmlns:p14="http://schemas.microsoft.com/office/powerpoint/2010/main" val="68545703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animBg="1"/>
      <p:bldP spid="4" grpId="0"/>
      <p:bldP spid="12"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8" y="4131716"/>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sp>
        <p:nvSpPr>
          <p:cNvPr id="6" name="卷形: 水平 5">
            <a:extLst>
              <a:ext uri="{FF2B5EF4-FFF2-40B4-BE49-F238E27FC236}">
                <a16:creationId xmlns:a16="http://schemas.microsoft.com/office/drawing/2014/main" id="{F65E54DF-D430-42F4-B691-AE53617B5E49}"/>
              </a:ext>
            </a:extLst>
          </p:cNvPr>
          <p:cNvSpPr/>
          <p:nvPr/>
        </p:nvSpPr>
        <p:spPr>
          <a:xfrm>
            <a:off x="1771650" y="514350"/>
            <a:ext cx="2038350"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建军节的来历</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3" name="矩形 2">
            <a:extLst>
              <a:ext uri="{FF2B5EF4-FFF2-40B4-BE49-F238E27FC236}">
                <a16:creationId xmlns:a16="http://schemas.microsoft.com/office/drawing/2014/main" id="{909FADFD-261A-4954-82E6-927659231591}"/>
              </a:ext>
            </a:extLst>
          </p:cNvPr>
          <p:cNvSpPr/>
          <p:nvPr/>
        </p:nvSpPr>
        <p:spPr>
          <a:xfrm>
            <a:off x="0" y="3371850"/>
            <a:ext cx="12192000" cy="1143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泪滴形 3">
            <a:extLst>
              <a:ext uri="{FF2B5EF4-FFF2-40B4-BE49-F238E27FC236}">
                <a16:creationId xmlns:a16="http://schemas.microsoft.com/office/drawing/2014/main" id="{EC5261E6-117B-44EA-B953-4EA716932A69}"/>
              </a:ext>
            </a:extLst>
          </p:cNvPr>
          <p:cNvSpPr/>
          <p:nvPr/>
        </p:nvSpPr>
        <p:spPr>
          <a:xfrm rot="7988345">
            <a:off x="5425645" y="1791267"/>
            <a:ext cx="1340707" cy="134070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a:extLst>
              <a:ext uri="{FF2B5EF4-FFF2-40B4-BE49-F238E27FC236}">
                <a16:creationId xmlns:a16="http://schemas.microsoft.com/office/drawing/2014/main" id="{AB1727E0-D7C0-469B-B8DB-DE4C987038AF}"/>
              </a:ext>
            </a:extLst>
          </p:cNvPr>
          <p:cNvSpPr/>
          <p:nvPr/>
        </p:nvSpPr>
        <p:spPr>
          <a:xfrm rot="7988345">
            <a:off x="1640227" y="1796289"/>
            <a:ext cx="1340707" cy="134070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a:extLst>
              <a:ext uri="{FF2B5EF4-FFF2-40B4-BE49-F238E27FC236}">
                <a16:creationId xmlns:a16="http://schemas.microsoft.com/office/drawing/2014/main" id="{52895CF1-C70A-4688-9D14-A6A02E76FE90}"/>
              </a:ext>
            </a:extLst>
          </p:cNvPr>
          <p:cNvSpPr/>
          <p:nvPr/>
        </p:nvSpPr>
        <p:spPr>
          <a:xfrm rot="7988345">
            <a:off x="9211064" y="1786009"/>
            <a:ext cx="1340707" cy="134070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B5A5FBD-0B0F-4D9A-B6B7-12CA60847C8B}"/>
              </a:ext>
            </a:extLst>
          </p:cNvPr>
          <p:cNvSpPr/>
          <p:nvPr/>
        </p:nvSpPr>
        <p:spPr>
          <a:xfrm>
            <a:off x="1723720" y="2112699"/>
            <a:ext cx="1173719" cy="707886"/>
          </a:xfrm>
          <a:prstGeom prst="rect">
            <a:avLst/>
          </a:prstGeom>
        </p:spPr>
        <p:txBody>
          <a:bodyPr wrap="none">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1933</a:t>
            </a:r>
            <a:r>
              <a:rPr lang="zh-CN" altLang="en-US" sz="2000" b="1" dirty="0">
                <a:solidFill>
                  <a:schemeClr val="bg1"/>
                </a:solidFill>
                <a:latin typeface="微软雅黑" panose="020B0503020204020204" pitchFamily="34" charset="-122"/>
                <a:ea typeface="微软雅黑" panose="020B0503020204020204" pitchFamily="34" charset="-122"/>
              </a:rPr>
              <a:t>年</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r>
              <a:rPr lang="en-US" altLang="zh-CN" sz="2000" b="1" dirty="0">
                <a:solidFill>
                  <a:schemeClr val="bg1"/>
                </a:solidFill>
                <a:latin typeface="微软雅黑" panose="020B0503020204020204" pitchFamily="34" charset="-122"/>
                <a:ea typeface="微软雅黑" panose="020B0503020204020204" pitchFamily="34" charset="-122"/>
              </a:rPr>
              <a:t>7</a:t>
            </a:r>
            <a:r>
              <a:rPr lang="zh-CN" altLang="en-US" sz="2000" b="1" dirty="0">
                <a:solidFill>
                  <a:schemeClr val="bg1"/>
                </a:solidFill>
                <a:latin typeface="微软雅黑" panose="020B0503020204020204" pitchFamily="34" charset="-122"/>
                <a:ea typeface="微软雅黑" panose="020B0503020204020204" pitchFamily="34" charset="-122"/>
              </a:rPr>
              <a:t>月</a:t>
            </a:r>
            <a:r>
              <a:rPr lang="en-US" altLang="zh-CN" sz="2000" b="1" dirty="0">
                <a:solidFill>
                  <a:schemeClr val="bg1"/>
                </a:solidFill>
                <a:latin typeface="微软雅黑" panose="020B0503020204020204" pitchFamily="34" charset="-122"/>
                <a:ea typeface="微软雅黑" panose="020B0503020204020204" pitchFamily="34" charset="-122"/>
              </a:rPr>
              <a:t>11</a:t>
            </a:r>
            <a:r>
              <a:rPr lang="zh-CN" altLang="en-US" sz="2000" b="1" dirty="0">
                <a:solidFill>
                  <a:schemeClr val="bg1"/>
                </a:solidFill>
                <a:latin typeface="微软雅黑" panose="020B0503020204020204" pitchFamily="34" charset="-122"/>
                <a:ea typeface="微软雅黑" panose="020B0503020204020204" pitchFamily="34" charset="-122"/>
              </a:rPr>
              <a:t>日</a:t>
            </a:r>
          </a:p>
        </p:txBody>
      </p:sp>
      <p:sp>
        <p:nvSpPr>
          <p:cNvPr id="11" name="矩形 10">
            <a:extLst>
              <a:ext uri="{FF2B5EF4-FFF2-40B4-BE49-F238E27FC236}">
                <a16:creationId xmlns:a16="http://schemas.microsoft.com/office/drawing/2014/main" id="{9ECD43F4-8FC8-48AE-B96A-212BE8F5D213}"/>
              </a:ext>
            </a:extLst>
          </p:cNvPr>
          <p:cNvSpPr/>
          <p:nvPr/>
        </p:nvSpPr>
        <p:spPr>
          <a:xfrm>
            <a:off x="5509138" y="2112699"/>
            <a:ext cx="1173719" cy="707886"/>
          </a:xfrm>
          <a:prstGeom prst="rect">
            <a:avLst/>
          </a:prstGeom>
        </p:spPr>
        <p:txBody>
          <a:bodyPr wrap="none">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1949</a:t>
            </a:r>
            <a:r>
              <a:rPr lang="zh-CN" altLang="en-US" sz="2000" b="1" dirty="0">
                <a:solidFill>
                  <a:schemeClr val="bg1"/>
                </a:solidFill>
                <a:latin typeface="微软雅黑" panose="020B0503020204020204" pitchFamily="34" charset="-122"/>
                <a:ea typeface="微软雅黑" panose="020B0503020204020204" pitchFamily="34" charset="-122"/>
              </a:rPr>
              <a:t>年</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r>
              <a:rPr lang="en-US" altLang="zh-CN" sz="2000" b="1" dirty="0">
                <a:solidFill>
                  <a:schemeClr val="bg1"/>
                </a:solidFill>
                <a:latin typeface="微软雅黑" panose="020B0503020204020204" pitchFamily="34" charset="-122"/>
                <a:ea typeface="微软雅黑" panose="020B0503020204020204" pitchFamily="34" charset="-122"/>
              </a:rPr>
              <a:t>6</a:t>
            </a:r>
            <a:r>
              <a:rPr lang="zh-CN" altLang="en-US" sz="2000" b="1" dirty="0">
                <a:solidFill>
                  <a:schemeClr val="bg1"/>
                </a:solidFill>
                <a:latin typeface="微软雅黑" panose="020B0503020204020204" pitchFamily="34" charset="-122"/>
                <a:ea typeface="微软雅黑" panose="020B0503020204020204" pitchFamily="34" charset="-122"/>
              </a:rPr>
              <a:t>月</a:t>
            </a:r>
            <a:r>
              <a:rPr lang="en-US" altLang="zh-CN" sz="2000" b="1" dirty="0">
                <a:solidFill>
                  <a:schemeClr val="bg1"/>
                </a:solidFill>
                <a:latin typeface="微软雅黑" panose="020B0503020204020204" pitchFamily="34" charset="-122"/>
                <a:ea typeface="微软雅黑" panose="020B0503020204020204" pitchFamily="34" charset="-122"/>
              </a:rPr>
              <a:t>15</a:t>
            </a:r>
            <a:r>
              <a:rPr lang="zh-CN" altLang="en-US" sz="2000" b="1" dirty="0">
                <a:solidFill>
                  <a:schemeClr val="bg1"/>
                </a:solidFill>
                <a:latin typeface="微软雅黑" panose="020B0503020204020204" pitchFamily="34" charset="-122"/>
                <a:ea typeface="微软雅黑" panose="020B0503020204020204" pitchFamily="34" charset="-122"/>
              </a:rPr>
              <a:t>日</a:t>
            </a:r>
          </a:p>
        </p:txBody>
      </p:sp>
      <p:sp>
        <p:nvSpPr>
          <p:cNvPr id="12" name="矩形 11">
            <a:extLst>
              <a:ext uri="{FF2B5EF4-FFF2-40B4-BE49-F238E27FC236}">
                <a16:creationId xmlns:a16="http://schemas.microsoft.com/office/drawing/2014/main" id="{E8C20410-C638-45CB-B38E-B63A364CE60E}"/>
              </a:ext>
            </a:extLst>
          </p:cNvPr>
          <p:cNvSpPr/>
          <p:nvPr/>
        </p:nvSpPr>
        <p:spPr>
          <a:xfrm>
            <a:off x="9343453" y="2112699"/>
            <a:ext cx="1075936" cy="707886"/>
          </a:xfrm>
          <a:prstGeom prst="rect">
            <a:avLst/>
          </a:prstGeom>
        </p:spPr>
        <p:txBody>
          <a:bodyPr wrap="none">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1949</a:t>
            </a:r>
            <a:r>
              <a:rPr lang="zh-CN" altLang="en-US" sz="2000" b="1" dirty="0">
                <a:solidFill>
                  <a:schemeClr val="bg1"/>
                </a:solidFill>
                <a:latin typeface="微软雅黑" panose="020B0503020204020204" pitchFamily="34" charset="-122"/>
                <a:ea typeface="微软雅黑" panose="020B0503020204020204" pitchFamily="34" charset="-122"/>
              </a:rPr>
              <a:t>年</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r>
              <a:rPr lang="en-US" altLang="zh-CN" sz="2000" b="1" dirty="0">
                <a:solidFill>
                  <a:schemeClr val="bg1"/>
                </a:solidFill>
                <a:latin typeface="微软雅黑" panose="020B0503020204020204" pitchFamily="34" charset="-122"/>
                <a:ea typeface="微软雅黑" panose="020B0503020204020204" pitchFamily="34" charset="-122"/>
              </a:rPr>
              <a:t>8</a:t>
            </a:r>
            <a:r>
              <a:rPr lang="zh-CN" altLang="en-US" sz="2000" b="1" dirty="0">
                <a:solidFill>
                  <a:schemeClr val="bg1"/>
                </a:solidFill>
                <a:latin typeface="微软雅黑" panose="020B0503020204020204" pitchFamily="34" charset="-122"/>
                <a:ea typeface="微软雅黑" panose="020B0503020204020204" pitchFamily="34" charset="-122"/>
              </a:rPr>
              <a:t>月</a:t>
            </a:r>
            <a:r>
              <a:rPr lang="en-US" altLang="zh-CN" sz="2000" b="1" dirty="0">
                <a:solidFill>
                  <a:schemeClr val="bg1"/>
                </a:solidFill>
                <a:latin typeface="微软雅黑" panose="020B0503020204020204" pitchFamily="34" charset="-122"/>
                <a:ea typeface="微软雅黑" panose="020B0503020204020204" pitchFamily="34" charset="-122"/>
              </a:rPr>
              <a:t>1</a:t>
            </a:r>
            <a:r>
              <a:rPr lang="zh-CN" altLang="en-US" sz="2000" b="1" dirty="0">
                <a:solidFill>
                  <a:schemeClr val="bg1"/>
                </a:solidFill>
                <a:latin typeface="微软雅黑" panose="020B0503020204020204" pitchFamily="34" charset="-122"/>
                <a:ea typeface="微软雅黑" panose="020B0503020204020204" pitchFamily="34" charset="-122"/>
              </a:rPr>
              <a:t>日</a:t>
            </a:r>
          </a:p>
        </p:txBody>
      </p:sp>
      <p:sp>
        <p:nvSpPr>
          <p:cNvPr id="13" name="矩形 12">
            <a:extLst>
              <a:ext uri="{FF2B5EF4-FFF2-40B4-BE49-F238E27FC236}">
                <a16:creationId xmlns:a16="http://schemas.microsoft.com/office/drawing/2014/main" id="{6FBF7671-9961-40A0-BFDF-FC99116198F2}"/>
              </a:ext>
            </a:extLst>
          </p:cNvPr>
          <p:cNvSpPr/>
          <p:nvPr/>
        </p:nvSpPr>
        <p:spPr>
          <a:xfrm>
            <a:off x="451821" y="3630636"/>
            <a:ext cx="3717515" cy="2951898"/>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       中华苏维埃共和国临时中央政府决定将</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日作为中国工农红军成立纪念日。当年</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日，在瑞金叶坪红军广场举行了历史上第一个“八一”纪念活动并且当日傍晚在瑞金城南竹马岗举行了红军阅兵式和分列式。</a:t>
            </a:r>
          </a:p>
        </p:txBody>
      </p:sp>
      <p:sp>
        <p:nvSpPr>
          <p:cNvPr id="14" name="矩形 13">
            <a:extLst>
              <a:ext uri="{FF2B5EF4-FFF2-40B4-BE49-F238E27FC236}">
                <a16:creationId xmlns:a16="http://schemas.microsoft.com/office/drawing/2014/main" id="{4CDE6AB9-BC22-4A63-B59B-7C0EF90053E9}"/>
              </a:ext>
            </a:extLst>
          </p:cNvPr>
          <p:cNvSpPr/>
          <p:nvPr/>
        </p:nvSpPr>
        <p:spPr>
          <a:xfrm>
            <a:off x="4573692" y="3630636"/>
            <a:ext cx="3044616" cy="2536400"/>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中国人民革命军事委员会颁布发布了</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关于公布中国人民解放军军旗军徽样式</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的命令，确定了中国人民解放军军旗和军徽样式，即“八一军旗”和“八一军徽”。</a:t>
            </a:r>
          </a:p>
        </p:txBody>
      </p:sp>
      <p:sp>
        <p:nvSpPr>
          <p:cNvPr id="15" name="矩形 14">
            <a:extLst>
              <a:ext uri="{FF2B5EF4-FFF2-40B4-BE49-F238E27FC236}">
                <a16:creationId xmlns:a16="http://schemas.microsoft.com/office/drawing/2014/main" id="{F1BCBB42-8960-46E1-AD43-895DC2D2561B}"/>
              </a:ext>
            </a:extLst>
          </p:cNvPr>
          <p:cNvSpPr/>
          <p:nvPr/>
        </p:nvSpPr>
        <p:spPr>
          <a:xfrm>
            <a:off x="8462919" y="3726286"/>
            <a:ext cx="2836995" cy="646331"/>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新中国的第一个真正意义的建军节</a:t>
            </a:r>
          </a:p>
        </p:txBody>
      </p:sp>
      <p:sp>
        <p:nvSpPr>
          <p:cNvPr id="16" name="矩形 15">
            <a:extLst>
              <a:ext uri="{FF2B5EF4-FFF2-40B4-BE49-F238E27FC236}">
                <a16:creationId xmlns:a16="http://schemas.microsoft.com/office/drawing/2014/main" id="{B919EED2-D304-43B9-90A5-279EA58E8CB5}"/>
              </a:ext>
            </a:extLst>
          </p:cNvPr>
          <p:cNvSpPr/>
          <p:nvPr/>
        </p:nvSpPr>
        <p:spPr>
          <a:xfrm>
            <a:off x="8335960" y="4689031"/>
            <a:ext cx="3090911" cy="369332"/>
          </a:xfrm>
          <a:prstGeom prst="rect">
            <a:avLst/>
          </a:prstGeom>
        </p:spPr>
        <p:txBody>
          <a:bodyPr wrap="none">
            <a:spAutoFit/>
          </a:bodyPr>
          <a:lstStyle/>
          <a:p>
            <a:r>
              <a:rPr lang="zh-CN" altLang="en-US" b="1" dirty="0">
                <a:solidFill>
                  <a:srgbClr val="C00000"/>
                </a:solidFill>
                <a:latin typeface="微软雅黑" panose="020B0503020204020204" pitchFamily="34" charset="-122"/>
                <a:ea typeface="微软雅黑" panose="020B0503020204020204" pitchFamily="34" charset="-122"/>
              </a:rPr>
              <a:t>建军节的诞生地：江西 瑞金</a:t>
            </a:r>
          </a:p>
        </p:txBody>
      </p:sp>
    </p:spTree>
    <p:extLst>
      <p:ext uri="{BB962C8B-B14F-4D97-AF65-F5344CB8AC3E}">
        <p14:creationId xmlns:p14="http://schemas.microsoft.com/office/powerpoint/2010/main" val="42488878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animBg="1"/>
      <p:bldP spid="10" grpId="0"/>
      <p:bldP spid="11" grpId="0"/>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29DABF8-D025-41EA-852B-A0B372E24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pic>
        <p:nvPicPr>
          <p:cNvPr id="2" name="图片 1">
            <a:extLst>
              <a:ext uri="{FF2B5EF4-FFF2-40B4-BE49-F238E27FC236}">
                <a16:creationId xmlns:a16="http://schemas.microsoft.com/office/drawing/2014/main" id="{16564153-18C8-4C62-B2B2-CB6F2BBEB1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7270"/>
            <a:ext cx="5086350" cy="6800730"/>
          </a:xfrm>
          <a:prstGeom prst="rect">
            <a:avLst/>
          </a:prstGeom>
        </p:spPr>
      </p:pic>
      <p:grpSp>
        <p:nvGrpSpPr>
          <p:cNvPr id="10" name="组合 9">
            <a:extLst>
              <a:ext uri="{FF2B5EF4-FFF2-40B4-BE49-F238E27FC236}">
                <a16:creationId xmlns:a16="http://schemas.microsoft.com/office/drawing/2014/main" id="{303F3216-CCB5-4082-950F-132879493713}"/>
              </a:ext>
            </a:extLst>
          </p:cNvPr>
          <p:cNvGrpSpPr/>
          <p:nvPr/>
        </p:nvGrpSpPr>
        <p:grpSpPr>
          <a:xfrm>
            <a:off x="7263646" y="1260249"/>
            <a:ext cx="2400300" cy="2400300"/>
            <a:chOff x="7263646" y="1260249"/>
            <a:chExt cx="2400300" cy="2400300"/>
          </a:xfrm>
        </p:grpSpPr>
        <p:sp>
          <p:nvSpPr>
            <p:cNvPr id="9" name="椭圆 8">
              <a:extLst>
                <a:ext uri="{FF2B5EF4-FFF2-40B4-BE49-F238E27FC236}">
                  <a16:creationId xmlns:a16="http://schemas.microsoft.com/office/drawing/2014/main" id="{46D2ABAE-C8BC-4A99-90B8-D6AB927C048D}"/>
                </a:ext>
              </a:extLst>
            </p:cNvPr>
            <p:cNvSpPr/>
            <p:nvPr/>
          </p:nvSpPr>
          <p:spPr>
            <a:xfrm>
              <a:off x="7263646" y="1260249"/>
              <a:ext cx="2400300" cy="2400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B3DE0EA0-E356-458A-B7A5-44C2230969B0}"/>
                </a:ext>
              </a:extLst>
            </p:cNvPr>
            <p:cNvSpPr txBox="1"/>
            <p:nvPr/>
          </p:nvSpPr>
          <p:spPr>
            <a:xfrm>
              <a:off x="7524750" y="1413958"/>
              <a:ext cx="1752600" cy="2092881"/>
            </a:xfrm>
            <a:prstGeom prst="rect">
              <a:avLst/>
            </a:prstGeom>
            <a:noFill/>
          </p:spPr>
          <p:txBody>
            <a:bodyPr wrap="square" rtlCol="0">
              <a:spAutoFit/>
            </a:bodyPr>
            <a:lstStyle/>
            <a:p>
              <a:pPr algn="ctr"/>
              <a:r>
                <a:rPr lang="zh-CN" altLang="en-US" sz="13000" dirty="0">
                  <a:solidFill>
                    <a:schemeClr val="bg1"/>
                  </a:solidFill>
                  <a:latin typeface="叶根友毛笔行书简体" panose="02010601030101010101" pitchFamily="2" charset="-122"/>
                  <a:ea typeface="叶根友毛笔行书简体" panose="02010601030101010101" pitchFamily="2" charset="-122"/>
                </a:rPr>
                <a:t>贰</a:t>
              </a:r>
            </a:p>
          </p:txBody>
        </p:sp>
      </p:grpSp>
      <p:sp>
        <p:nvSpPr>
          <p:cNvPr id="7" name="矩形 6">
            <a:extLst>
              <a:ext uri="{FF2B5EF4-FFF2-40B4-BE49-F238E27FC236}">
                <a16:creationId xmlns:a16="http://schemas.microsoft.com/office/drawing/2014/main" id="{0B6510A2-55E3-4B56-8977-FDD67697C05D}"/>
              </a:ext>
            </a:extLst>
          </p:cNvPr>
          <p:cNvSpPr/>
          <p:nvPr/>
        </p:nvSpPr>
        <p:spPr>
          <a:xfrm>
            <a:off x="5350252" y="3988379"/>
            <a:ext cx="6101596" cy="830997"/>
          </a:xfrm>
          <a:prstGeom prst="rect">
            <a:avLst/>
          </a:prstGeom>
        </p:spPr>
        <p:txBody>
          <a:bodyPr wrap="square">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中国人民解放军简史</a:t>
            </a:r>
          </a:p>
        </p:txBody>
      </p:sp>
      <p:pic>
        <p:nvPicPr>
          <p:cNvPr id="8" name="图片 7">
            <a:extLst>
              <a:ext uri="{FF2B5EF4-FFF2-40B4-BE49-F238E27FC236}">
                <a16:creationId xmlns:a16="http://schemas.microsoft.com/office/drawing/2014/main" id="{6FE38B63-AAA1-430B-9850-7C09247E0A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Tree>
    <p:extLst>
      <p:ext uri="{BB962C8B-B14F-4D97-AF65-F5344CB8AC3E}">
        <p14:creationId xmlns:p14="http://schemas.microsoft.com/office/powerpoint/2010/main" val="401601023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20329B-3F35-46F4-BB2E-BBCB2EF13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2356" y="4064000"/>
            <a:ext cx="13156710" cy="2794000"/>
          </a:xfrm>
          <a:prstGeom prst="rect">
            <a:avLst/>
          </a:prstGeom>
        </p:spPr>
      </p:pic>
      <p:sp>
        <p:nvSpPr>
          <p:cNvPr id="5" name="星形: 五角 4">
            <a:extLst>
              <a:ext uri="{FF2B5EF4-FFF2-40B4-BE49-F238E27FC236}">
                <a16:creationId xmlns:a16="http://schemas.microsoft.com/office/drawing/2014/main" id="{00D3095E-0A69-467F-AF70-69FAB3BA6C4E}"/>
              </a:ext>
            </a:extLst>
          </p:cNvPr>
          <p:cNvSpPr/>
          <p:nvPr/>
        </p:nvSpPr>
        <p:spPr>
          <a:xfrm>
            <a:off x="419100" y="209550"/>
            <a:ext cx="1047750" cy="104775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C000"/>
                </a:solidFill>
                <a:latin typeface="微软雅黑" panose="020B0503020204020204" pitchFamily="34" charset="-122"/>
                <a:ea typeface="微软雅黑" panose="020B0503020204020204" pitchFamily="34" charset="-122"/>
              </a:rPr>
              <a:t>八一</a:t>
            </a:r>
          </a:p>
        </p:txBody>
      </p:sp>
      <p:sp>
        <p:nvSpPr>
          <p:cNvPr id="6" name="卷形: 水平 5">
            <a:extLst>
              <a:ext uri="{FF2B5EF4-FFF2-40B4-BE49-F238E27FC236}">
                <a16:creationId xmlns:a16="http://schemas.microsoft.com/office/drawing/2014/main" id="{F65E54DF-D430-42F4-B691-AE53617B5E49}"/>
              </a:ext>
            </a:extLst>
          </p:cNvPr>
          <p:cNvSpPr/>
          <p:nvPr/>
        </p:nvSpPr>
        <p:spPr>
          <a:xfrm>
            <a:off x="1771649" y="514350"/>
            <a:ext cx="2210415" cy="571500"/>
          </a:xfrm>
          <a:prstGeom prst="horizontalScroll">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中国解放军简史</a:t>
            </a:r>
          </a:p>
        </p:txBody>
      </p:sp>
      <p:pic>
        <p:nvPicPr>
          <p:cNvPr id="7" name="图片 6">
            <a:extLst>
              <a:ext uri="{FF2B5EF4-FFF2-40B4-BE49-F238E27FC236}">
                <a16:creationId xmlns:a16="http://schemas.microsoft.com/office/drawing/2014/main" id="{56079E86-F3F0-4696-8C3E-79D9DD62CB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043" y="233279"/>
            <a:ext cx="2780055" cy="911658"/>
          </a:xfrm>
          <a:prstGeom prst="rect">
            <a:avLst/>
          </a:prstGeom>
        </p:spPr>
      </p:pic>
      <p:sp>
        <p:nvSpPr>
          <p:cNvPr id="8" name="矩形 7">
            <a:extLst>
              <a:ext uri="{FF2B5EF4-FFF2-40B4-BE49-F238E27FC236}">
                <a16:creationId xmlns:a16="http://schemas.microsoft.com/office/drawing/2014/main" id="{B9EABD1D-EC4B-48AE-BD7E-C9F22BF7C5F3}"/>
              </a:ext>
            </a:extLst>
          </p:cNvPr>
          <p:cNvSpPr/>
          <p:nvPr/>
        </p:nvSpPr>
        <p:spPr>
          <a:xfrm>
            <a:off x="4977744" y="1085850"/>
            <a:ext cx="2236510" cy="707886"/>
          </a:xfrm>
          <a:prstGeom prst="rect">
            <a:avLst/>
          </a:prstGeom>
        </p:spPr>
        <p:txBody>
          <a:bodyPr wrap="none">
            <a:spAutoFit/>
          </a:bodyPr>
          <a:lstStyle/>
          <a:p>
            <a:r>
              <a:rPr lang="zh-CN" altLang="en-US" sz="4000" dirty="0">
                <a:solidFill>
                  <a:srgbClr val="C00000"/>
                </a:solidFill>
                <a:latin typeface="叶根友毛笔行书简体" panose="02010601030101010101" pitchFamily="2" charset="-122"/>
                <a:ea typeface="叶根友毛笔行书简体" panose="02010601030101010101" pitchFamily="2" charset="-122"/>
              </a:rPr>
              <a:t>名称变迁</a:t>
            </a:r>
          </a:p>
        </p:txBody>
      </p:sp>
      <p:cxnSp>
        <p:nvCxnSpPr>
          <p:cNvPr id="4" name="直接连接符 3">
            <a:extLst>
              <a:ext uri="{FF2B5EF4-FFF2-40B4-BE49-F238E27FC236}">
                <a16:creationId xmlns:a16="http://schemas.microsoft.com/office/drawing/2014/main" id="{0C687F49-CB6A-45C0-8895-733444935871}"/>
              </a:ext>
            </a:extLst>
          </p:cNvPr>
          <p:cNvCxnSpPr>
            <a:cxnSpLocks/>
          </p:cNvCxnSpPr>
          <p:nvPr/>
        </p:nvCxnSpPr>
        <p:spPr>
          <a:xfrm>
            <a:off x="3982064" y="1793736"/>
            <a:ext cx="0" cy="5064264"/>
          </a:xfrm>
          <a:prstGeom prst="line">
            <a:avLst/>
          </a:prstGeom>
          <a:ln w="38100">
            <a:solidFill>
              <a:srgbClr val="C00000"/>
            </a:solidFill>
            <a:headEnd type="ova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A6D7ED47-267A-498D-9946-9C5DDF68A64B}"/>
              </a:ext>
            </a:extLst>
          </p:cNvPr>
          <p:cNvSpPr/>
          <p:nvPr/>
        </p:nvSpPr>
        <p:spPr>
          <a:xfrm>
            <a:off x="3819833" y="2289121"/>
            <a:ext cx="324462" cy="3244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3452CD03-803A-427B-849C-C8F7B153EA73}"/>
              </a:ext>
            </a:extLst>
          </p:cNvPr>
          <p:cNvSpPr/>
          <p:nvPr/>
        </p:nvSpPr>
        <p:spPr>
          <a:xfrm>
            <a:off x="3819833" y="3262022"/>
            <a:ext cx="324462" cy="3244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48374A6D-F8A8-4035-B661-30BC29EBF34A}"/>
              </a:ext>
            </a:extLst>
          </p:cNvPr>
          <p:cNvSpPr/>
          <p:nvPr/>
        </p:nvSpPr>
        <p:spPr>
          <a:xfrm>
            <a:off x="3819833" y="4237511"/>
            <a:ext cx="324462" cy="3244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34918909-D4EE-45C3-B636-EA5277A19694}"/>
              </a:ext>
            </a:extLst>
          </p:cNvPr>
          <p:cNvSpPr/>
          <p:nvPr/>
        </p:nvSpPr>
        <p:spPr>
          <a:xfrm>
            <a:off x="3819833" y="5207824"/>
            <a:ext cx="324462" cy="3244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86D28B6D-C0E2-4543-BA23-58A9EA7BA1F8}"/>
              </a:ext>
            </a:extLst>
          </p:cNvPr>
          <p:cNvSpPr/>
          <p:nvPr/>
        </p:nvSpPr>
        <p:spPr>
          <a:xfrm>
            <a:off x="3819833" y="6181419"/>
            <a:ext cx="324462" cy="3244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6419AE80-1E00-451E-8649-090621E9CD7F}"/>
              </a:ext>
            </a:extLst>
          </p:cNvPr>
          <p:cNvCxnSpPr>
            <a:stCxn id="9" idx="2"/>
          </p:cNvCxnSpPr>
          <p:nvPr/>
        </p:nvCxnSpPr>
        <p:spPr>
          <a:xfrm flipH="1">
            <a:off x="1061884" y="2451352"/>
            <a:ext cx="275794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906FBFB3-DAB9-46BF-9270-EBB7D324F329}"/>
              </a:ext>
            </a:extLst>
          </p:cNvPr>
          <p:cNvCxnSpPr/>
          <p:nvPr/>
        </p:nvCxnSpPr>
        <p:spPr>
          <a:xfrm flipH="1">
            <a:off x="1067721" y="3465513"/>
            <a:ext cx="275794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2C232E61-4605-4F0F-B700-036153146A3C}"/>
              </a:ext>
            </a:extLst>
          </p:cNvPr>
          <p:cNvCxnSpPr/>
          <p:nvPr/>
        </p:nvCxnSpPr>
        <p:spPr>
          <a:xfrm flipH="1">
            <a:off x="1061884" y="4392897"/>
            <a:ext cx="275794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D3CEF21-7B2D-4165-86BC-EDAEE0CC5A59}"/>
              </a:ext>
            </a:extLst>
          </p:cNvPr>
          <p:cNvCxnSpPr/>
          <p:nvPr/>
        </p:nvCxnSpPr>
        <p:spPr>
          <a:xfrm flipH="1">
            <a:off x="1061883" y="5370055"/>
            <a:ext cx="275794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51C63B08-AE77-46B7-92AE-1D403A3EEE85}"/>
              </a:ext>
            </a:extLst>
          </p:cNvPr>
          <p:cNvCxnSpPr/>
          <p:nvPr/>
        </p:nvCxnSpPr>
        <p:spPr>
          <a:xfrm flipH="1">
            <a:off x="1061883" y="6343650"/>
            <a:ext cx="275794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4969274C-DC43-452A-AFFF-277C444A115E}"/>
              </a:ext>
            </a:extLst>
          </p:cNvPr>
          <p:cNvSpPr txBox="1"/>
          <p:nvPr/>
        </p:nvSpPr>
        <p:spPr>
          <a:xfrm>
            <a:off x="1466850" y="1894458"/>
            <a:ext cx="1999018" cy="461665"/>
          </a:xfrm>
          <a:prstGeom prst="rect">
            <a:avLst/>
          </a:prstGeom>
          <a:noFill/>
        </p:spPr>
        <p:txBody>
          <a:bodyPr wrap="square" rtlCol="0">
            <a:spAutoFit/>
          </a:bodyPr>
          <a:lstStyle/>
          <a:p>
            <a:pPr algn="ct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1927</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年</a:t>
            </a:r>
          </a:p>
        </p:txBody>
      </p:sp>
      <p:sp>
        <p:nvSpPr>
          <p:cNvPr id="22" name="文本框 21">
            <a:extLst>
              <a:ext uri="{FF2B5EF4-FFF2-40B4-BE49-F238E27FC236}">
                <a16:creationId xmlns:a16="http://schemas.microsoft.com/office/drawing/2014/main" id="{E4A340CD-0E61-4C68-BDA4-DC01DC270DF1}"/>
              </a:ext>
            </a:extLst>
          </p:cNvPr>
          <p:cNvSpPr txBox="1"/>
          <p:nvPr/>
        </p:nvSpPr>
        <p:spPr>
          <a:xfrm>
            <a:off x="800560" y="2831144"/>
            <a:ext cx="3019272" cy="461665"/>
          </a:xfrm>
          <a:prstGeom prst="rect">
            <a:avLst/>
          </a:prstGeom>
          <a:noFill/>
        </p:spPr>
        <p:txBody>
          <a:bodyPr wrap="square" rtlCol="0">
            <a:spAutoFit/>
          </a:bodyPr>
          <a:lstStyle/>
          <a:p>
            <a:pPr algn="ct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1927</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年秋至</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1928</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年春</a:t>
            </a:r>
          </a:p>
        </p:txBody>
      </p:sp>
      <p:sp>
        <p:nvSpPr>
          <p:cNvPr id="23" name="文本框 22">
            <a:extLst>
              <a:ext uri="{FF2B5EF4-FFF2-40B4-BE49-F238E27FC236}">
                <a16:creationId xmlns:a16="http://schemas.microsoft.com/office/drawing/2014/main" id="{19944437-D0F6-4636-8491-BCE7DC15638D}"/>
              </a:ext>
            </a:extLst>
          </p:cNvPr>
          <p:cNvSpPr txBox="1"/>
          <p:nvPr/>
        </p:nvSpPr>
        <p:spPr>
          <a:xfrm>
            <a:off x="1247012" y="3855779"/>
            <a:ext cx="2383701" cy="461665"/>
          </a:xfrm>
          <a:prstGeom prst="rect">
            <a:avLst/>
          </a:prstGeom>
          <a:noFill/>
        </p:spPr>
        <p:txBody>
          <a:bodyPr wrap="square" rtlCol="0">
            <a:spAutoFit/>
          </a:bodyPr>
          <a:lstStyle/>
          <a:p>
            <a:pPr algn="ct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1928</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年</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5</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月之后</a:t>
            </a:r>
          </a:p>
        </p:txBody>
      </p:sp>
      <p:sp>
        <p:nvSpPr>
          <p:cNvPr id="24" name="文本框 23">
            <a:extLst>
              <a:ext uri="{FF2B5EF4-FFF2-40B4-BE49-F238E27FC236}">
                <a16:creationId xmlns:a16="http://schemas.microsoft.com/office/drawing/2014/main" id="{59071328-4A86-4B59-9D3C-35BB97B79584}"/>
              </a:ext>
            </a:extLst>
          </p:cNvPr>
          <p:cNvSpPr txBox="1"/>
          <p:nvPr/>
        </p:nvSpPr>
        <p:spPr>
          <a:xfrm>
            <a:off x="1242404" y="4745911"/>
            <a:ext cx="2383701" cy="461665"/>
          </a:xfrm>
          <a:prstGeom prst="rect">
            <a:avLst/>
          </a:prstGeom>
          <a:noFill/>
        </p:spPr>
        <p:txBody>
          <a:bodyPr wrap="square" rtlCol="0">
            <a:spAutoFit/>
          </a:bodyPr>
          <a:lstStyle/>
          <a:p>
            <a:pPr algn="ct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1937</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年</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8</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月</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25</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日</a:t>
            </a:r>
          </a:p>
        </p:txBody>
      </p:sp>
      <p:sp>
        <p:nvSpPr>
          <p:cNvPr id="25" name="文本框 24">
            <a:extLst>
              <a:ext uri="{FF2B5EF4-FFF2-40B4-BE49-F238E27FC236}">
                <a16:creationId xmlns:a16="http://schemas.microsoft.com/office/drawing/2014/main" id="{456000A0-E034-49ED-A275-50F64662A212}"/>
              </a:ext>
            </a:extLst>
          </p:cNvPr>
          <p:cNvSpPr txBox="1"/>
          <p:nvPr/>
        </p:nvSpPr>
        <p:spPr>
          <a:xfrm>
            <a:off x="1258152" y="5843315"/>
            <a:ext cx="2383701" cy="461665"/>
          </a:xfrm>
          <a:prstGeom prst="rect">
            <a:avLst/>
          </a:prstGeom>
          <a:noFill/>
        </p:spPr>
        <p:txBody>
          <a:bodyPr wrap="square" rtlCol="0">
            <a:spAutoFit/>
          </a:bodyPr>
          <a:lstStyle/>
          <a:p>
            <a:pPr algn="ct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1937</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年</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9</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月</a:t>
            </a:r>
            <a:r>
              <a:rPr lang="en-US" altLang="zh-CN" sz="2400" b="1" dirty="0">
                <a:solidFill>
                  <a:srgbClr val="C00000"/>
                </a:solidFill>
                <a:latin typeface="叶根友毛笔行书简体" panose="02010601030101010101" pitchFamily="2" charset="-122"/>
                <a:ea typeface="叶根友毛笔行书简体" panose="02010601030101010101" pitchFamily="2" charset="-122"/>
              </a:rPr>
              <a:t>11</a:t>
            </a:r>
            <a:r>
              <a:rPr lang="zh-CN" altLang="en-US" sz="2400" b="1" dirty="0">
                <a:solidFill>
                  <a:srgbClr val="C00000"/>
                </a:solidFill>
                <a:latin typeface="叶根友毛笔行书简体" panose="02010601030101010101" pitchFamily="2" charset="-122"/>
                <a:ea typeface="叶根友毛笔行书简体" panose="02010601030101010101" pitchFamily="2" charset="-122"/>
              </a:rPr>
              <a:t>日</a:t>
            </a:r>
          </a:p>
        </p:txBody>
      </p:sp>
      <p:cxnSp>
        <p:nvCxnSpPr>
          <p:cNvPr id="33" name="直接连接符 32">
            <a:extLst>
              <a:ext uri="{FF2B5EF4-FFF2-40B4-BE49-F238E27FC236}">
                <a16:creationId xmlns:a16="http://schemas.microsoft.com/office/drawing/2014/main" id="{40294EB2-A58B-4919-B994-F1308358D90C}"/>
              </a:ext>
            </a:extLst>
          </p:cNvPr>
          <p:cNvCxnSpPr>
            <a:stCxn id="9" idx="6"/>
          </p:cNvCxnSpPr>
          <p:nvPr/>
        </p:nvCxnSpPr>
        <p:spPr>
          <a:xfrm>
            <a:off x="4144295" y="2451352"/>
            <a:ext cx="2536724" cy="0"/>
          </a:xfrm>
          <a:prstGeom prst="line">
            <a:avLst/>
          </a:prstGeom>
        </p:spPr>
        <p:style>
          <a:lnRef idx="1">
            <a:schemeClr val="dk1"/>
          </a:lnRef>
          <a:fillRef idx="0">
            <a:schemeClr val="dk1"/>
          </a:fillRef>
          <a:effectRef idx="0">
            <a:schemeClr val="dk1"/>
          </a:effectRef>
          <a:fontRef idx="minor">
            <a:schemeClr val="tx1"/>
          </a:fontRef>
        </p:style>
      </p:cxnSp>
      <p:cxnSp>
        <p:nvCxnSpPr>
          <p:cNvPr id="34" name="直接连接符 33">
            <a:extLst>
              <a:ext uri="{FF2B5EF4-FFF2-40B4-BE49-F238E27FC236}">
                <a16:creationId xmlns:a16="http://schemas.microsoft.com/office/drawing/2014/main" id="{3E483812-F6AF-48F6-8F9A-231422B0E6E7}"/>
              </a:ext>
            </a:extLst>
          </p:cNvPr>
          <p:cNvCxnSpPr/>
          <p:nvPr/>
        </p:nvCxnSpPr>
        <p:spPr>
          <a:xfrm>
            <a:off x="4144295" y="3465513"/>
            <a:ext cx="2536724" cy="0"/>
          </a:xfrm>
          <a:prstGeom prst="line">
            <a:avLst/>
          </a:prstGeom>
        </p:spPr>
        <p:style>
          <a:lnRef idx="1">
            <a:schemeClr val="dk1"/>
          </a:lnRef>
          <a:fillRef idx="0">
            <a:schemeClr val="dk1"/>
          </a:fillRef>
          <a:effectRef idx="0">
            <a:schemeClr val="dk1"/>
          </a:effectRef>
          <a:fontRef idx="minor">
            <a:schemeClr val="tx1"/>
          </a:fontRef>
        </p:style>
      </p:cxnSp>
      <p:cxnSp>
        <p:nvCxnSpPr>
          <p:cNvPr id="35" name="直接连接符 34">
            <a:extLst>
              <a:ext uri="{FF2B5EF4-FFF2-40B4-BE49-F238E27FC236}">
                <a16:creationId xmlns:a16="http://schemas.microsoft.com/office/drawing/2014/main" id="{B3384AB1-E8BE-4511-A259-3AF3D0568EFB}"/>
              </a:ext>
            </a:extLst>
          </p:cNvPr>
          <p:cNvCxnSpPr/>
          <p:nvPr/>
        </p:nvCxnSpPr>
        <p:spPr>
          <a:xfrm>
            <a:off x="4144295" y="4392897"/>
            <a:ext cx="2536724" cy="0"/>
          </a:xfrm>
          <a:prstGeom prst="line">
            <a:avLst/>
          </a:prstGeom>
        </p:spPr>
        <p:style>
          <a:lnRef idx="1">
            <a:schemeClr val="dk1"/>
          </a:lnRef>
          <a:fillRef idx="0">
            <a:schemeClr val="dk1"/>
          </a:fillRef>
          <a:effectRef idx="0">
            <a:schemeClr val="dk1"/>
          </a:effectRef>
          <a:fontRef idx="minor">
            <a:schemeClr val="tx1"/>
          </a:fontRef>
        </p:style>
      </p:cxnSp>
      <p:cxnSp>
        <p:nvCxnSpPr>
          <p:cNvPr id="36" name="直接连接符 35">
            <a:extLst>
              <a:ext uri="{FF2B5EF4-FFF2-40B4-BE49-F238E27FC236}">
                <a16:creationId xmlns:a16="http://schemas.microsoft.com/office/drawing/2014/main" id="{B6E628C0-5A77-4763-A1E8-F449BD0B8FBF}"/>
              </a:ext>
            </a:extLst>
          </p:cNvPr>
          <p:cNvCxnSpPr/>
          <p:nvPr/>
        </p:nvCxnSpPr>
        <p:spPr>
          <a:xfrm>
            <a:off x="4144295" y="5370055"/>
            <a:ext cx="2536724" cy="0"/>
          </a:xfrm>
          <a:prstGeom prst="line">
            <a:avLst/>
          </a:prstGeom>
        </p:spPr>
        <p:style>
          <a:lnRef idx="1">
            <a:schemeClr val="dk1"/>
          </a:lnRef>
          <a:fillRef idx="0">
            <a:schemeClr val="dk1"/>
          </a:fillRef>
          <a:effectRef idx="0">
            <a:schemeClr val="dk1"/>
          </a:effectRef>
          <a:fontRef idx="minor">
            <a:schemeClr val="tx1"/>
          </a:fontRef>
        </p:style>
      </p:cxnSp>
      <p:cxnSp>
        <p:nvCxnSpPr>
          <p:cNvPr id="37" name="直接连接符 36">
            <a:extLst>
              <a:ext uri="{FF2B5EF4-FFF2-40B4-BE49-F238E27FC236}">
                <a16:creationId xmlns:a16="http://schemas.microsoft.com/office/drawing/2014/main" id="{ECCB312D-AF4C-462B-ABE6-2913B5F26E62}"/>
              </a:ext>
            </a:extLst>
          </p:cNvPr>
          <p:cNvCxnSpPr/>
          <p:nvPr/>
        </p:nvCxnSpPr>
        <p:spPr>
          <a:xfrm>
            <a:off x="4144295" y="6327764"/>
            <a:ext cx="2536724" cy="0"/>
          </a:xfrm>
          <a:prstGeom prst="line">
            <a:avLst/>
          </a:prstGeom>
        </p:spPr>
        <p:style>
          <a:lnRef idx="1">
            <a:schemeClr val="dk1"/>
          </a:lnRef>
          <a:fillRef idx="0">
            <a:schemeClr val="dk1"/>
          </a:fillRef>
          <a:effectRef idx="0">
            <a:schemeClr val="dk1"/>
          </a:effectRef>
          <a:fontRef idx="minor">
            <a:schemeClr val="tx1"/>
          </a:fontRef>
        </p:style>
      </p:cxnSp>
      <p:sp>
        <p:nvSpPr>
          <p:cNvPr id="38" name="矩形: 圆角 37">
            <a:extLst>
              <a:ext uri="{FF2B5EF4-FFF2-40B4-BE49-F238E27FC236}">
                <a16:creationId xmlns:a16="http://schemas.microsoft.com/office/drawing/2014/main" id="{931E5976-E426-461C-A429-4BF2691F791C}"/>
              </a:ext>
            </a:extLst>
          </p:cNvPr>
          <p:cNvSpPr/>
          <p:nvPr/>
        </p:nvSpPr>
        <p:spPr>
          <a:xfrm>
            <a:off x="6681019" y="2125290"/>
            <a:ext cx="4409758" cy="632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国民革命军</a:t>
            </a:r>
          </a:p>
        </p:txBody>
      </p:sp>
      <p:sp>
        <p:nvSpPr>
          <p:cNvPr id="43" name="矩形: 圆角 42">
            <a:extLst>
              <a:ext uri="{FF2B5EF4-FFF2-40B4-BE49-F238E27FC236}">
                <a16:creationId xmlns:a16="http://schemas.microsoft.com/office/drawing/2014/main" id="{7372AB3C-0C0C-4FB4-8A75-E2D384C14EDF}"/>
              </a:ext>
            </a:extLst>
          </p:cNvPr>
          <p:cNvSpPr/>
          <p:nvPr/>
        </p:nvSpPr>
        <p:spPr>
          <a:xfrm>
            <a:off x="6681019" y="3149368"/>
            <a:ext cx="4409758" cy="632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中国工农革命军</a:t>
            </a:r>
          </a:p>
        </p:txBody>
      </p:sp>
      <p:sp>
        <p:nvSpPr>
          <p:cNvPr id="44" name="矩形: 圆角 43">
            <a:extLst>
              <a:ext uri="{FF2B5EF4-FFF2-40B4-BE49-F238E27FC236}">
                <a16:creationId xmlns:a16="http://schemas.microsoft.com/office/drawing/2014/main" id="{D0F5E425-5558-4F69-8C69-9A5B2303BD94}"/>
              </a:ext>
            </a:extLst>
          </p:cNvPr>
          <p:cNvSpPr/>
          <p:nvPr/>
        </p:nvSpPr>
        <p:spPr>
          <a:xfrm>
            <a:off x="6681019" y="4083597"/>
            <a:ext cx="4409758" cy="632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中国工农红军</a:t>
            </a:r>
          </a:p>
        </p:txBody>
      </p:sp>
      <p:sp>
        <p:nvSpPr>
          <p:cNvPr id="45" name="矩形: 圆角 44">
            <a:extLst>
              <a:ext uri="{FF2B5EF4-FFF2-40B4-BE49-F238E27FC236}">
                <a16:creationId xmlns:a16="http://schemas.microsoft.com/office/drawing/2014/main" id="{00F09983-7384-43D5-ABF4-F8C8450120E7}"/>
              </a:ext>
            </a:extLst>
          </p:cNvPr>
          <p:cNvSpPr/>
          <p:nvPr/>
        </p:nvSpPr>
        <p:spPr>
          <a:xfrm>
            <a:off x="6680304" y="5057004"/>
            <a:ext cx="4409758" cy="632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国民革命军第八路军</a:t>
            </a:r>
          </a:p>
        </p:txBody>
      </p:sp>
      <p:sp>
        <p:nvSpPr>
          <p:cNvPr id="46" name="矩形: 圆角 45">
            <a:extLst>
              <a:ext uri="{FF2B5EF4-FFF2-40B4-BE49-F238E27FC236}">
                <a16:creationId xmlns:a16="http://schemas.microsoft.com/office/drawing/2014/main" id="{5DF1A0CB-0D4F-4D80-9639-1D6648E4754D}"/>
              </a:ext>
            </a:extLst>
          </p:cNvPr>
          <p:cNvSpPr/>
          <p:nvPr/>
        </p:nvSpPr>
        <p:spPr>
          <a:xfrm>
            <a:off x="6675398" y="5974244"/>
            <a:ext cx="4409758" cy="63229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国民革命军第十八集团军</a:t>
            </a:r>
          </a:p>
        </p:txBody>
      </p:sp>
    </p:spTree>
    <p:extLst>
      <p:ext uri="{BB962C8B-B14F-4D97-AF65-F5344CB8AC3E}">
        <p14:creationId xmlns:p14="http://schemas.microsoft.com/office/powerpoint/2010/main" val="254809840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Effect transition="in" filter="fade">
                                      <p:cBhvr>
                                        <p:cTn id="61" dur="500"/>
                                        <p:tgtEl>
                                          <p:spTgt spid="34"/>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p:cTn id="65" dur="500" fill="hold"/>
                                        <p:tgtEl>
                                          <p:spTgt spid="43"/>
                                        </p:tgtEl>
                                        <p:attrNameLst>
                                          <p:attrName>ppt_w</p:attrName>
                                        </p:attrNameLst>
                                      </p:cBhvr>
                                      <p:tavLst>
                                        <p:tav tm="0">
                                          <p:val>
                                            <p:fltVal val="0"/>
                                          </p:val>
                                        </p:tav>
                                        <p:tav tm="100000">
                                          <p:val>
                                            <p:strVal val="#ppt_w"/>
                                          </p:val>
                                        </p:tav>
                                      </p:tavLst>
                                    </p:anim>
                                    <p:anim calcmode="lin" valueType="num">
                                      <p:cBhvr>
                                        <p:cTn id="66" dur="500" fill="hold"/>
                                        <p:tgtEl>
                                          <p:spTgt spid="43"/>
                                        </p:tgtEl>
                                        <p:attrNameLst>
                                          <p:attrName>ppt_h</p:attrName>
                                        </p:attrNameLst>
                                      </p:cBhvr>
                                      <p:tavLst>
                                        <p:tav tm="0">
                                          <p:val>
                                            <p:fltVal val="0"/>
                                          </p:val>
                                        </p:tav>
                                        <p:tav tm="100000">
                                          <p:val>
                                            <p:strVal val="#ppt_h"/>
                                          </p:val>
                                        </p:tav>
                                      </p:tavLst>
                                    </p:anim>
                                    <p:animEffect transition="in" filter="fade">
                                      <p:cBhvr>
                                        <p:cTn id="67" dur="500"/>
                                        <p:tgtEl>
                                          <p:spTgt spid="43"/>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childTnLst>
                          </p:cTn>
                        </p:par>
                        <p:par>
                          <p:cTn id="74" fill="hold">
                            <p:stCondLst>
                              <p:cond delay="6000"/>
                            </p:stCondLst>
                            <p:childTnLst>
                              <p:par>
                                <p:cTn id="75" presetID="22" presetClass="entr" presetSubtype="4" fill="hold"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down)">
                                      <p:cBhvr>
                                        <p:cTn id="77" dur="500"/>
                                        <p:tgtEl>
                                          <p:spTgt spid="18"/>
                                        </p:tgtEl>
                                      </p:cBhvr>
                                    </p:animEffect>
                                  </p:childTnLst>
                                </p:cTn>
                              </p:par>
                            </p:childTnLst>
                          </p:cTn>
                        </p:par>
                        <p:par>
                          <p:cTn id="78" fill="hold">
                            <p:stCondLst>
                              <p:cond delay="6500"/>
                            </p:stCondLst>
                            <p:childTnLst>
                              <p:par>
                                <p:cTn id="79" presetID="22" presetClass="entr" presetSubtype="4"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down)">
                                      <p:cBhvr>
                                        <p:cTn id="81" dur="500"/>
                                        <p:tgtEl>
                                          <p:spTgt spid="23"/>
                                        </p:tgtEl>
                                      </p:cBhvr>
                                    </p:animEffect>
                                  </p:childTnLst>
                                </p:cTn>
                              </p:par>
                            </p:childTnLst>
                          </p:cTn>
                        </p:par>
                        <p:par>
                          <p:cTn id="82" fill="hold">
                            <p:stCondLst>
                              <p:cond delay="7000"/>
                            </p:stCondLst>
                            <p:childTnLst>
                              <p:par>
                                <p:cTn id="83" presetID="22" presetClass="entr" presetSubtype="4" fill="hold"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down)">
                                      <p:cBhvr>
                                        <p:cTn id="85" dur="500"/>
                                        <p:tgtEl>
                                          <p:spTgt spid="35"/>
                                        </p:tgtEl>
                                      </p:cBhvr>
                                    </p:animEffect>
                                  </p:childTnLst>
                                </p:cTn>
                              </p:par>
                            </p:childTnLst>
                          </p:cTn>
                        </p:par>
                        <p:par>
                          <p:cTn id="86" fill="hold">
                            <p:stCondLst>
                              <p:cond delay="7500"/>
                            </p:stCondLst>
                            <p:childTnLst>
                              <p:par>
                                <p:cTn id="87" presetID="22" presetClass="entr" presetSubtype="4" fill="hold" grpId="0" nodeType="after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wipe(down)">
                                      <p:cBhvr>
                                        <p:cTn id="89" dur="500"/>
                                        <p:tgtEl>
                                          <p:spTgt spid="44"/>
                                        </p:tgtEl>
                                      </p:cBhvr>
                                    </p:animEffect>
                                  </p:childTnLst>
                                </p:cTn>
                              </p:par>
                            </p:childTnLst>
                          </p:cTn>
                        </p:par>
                        <p:par>
                          <p:cTn id="90" fill="hold">
                            <p:stCondLst>
                              <p:cond delay="8000"/>
                            </p:stCondLst>
                            <p:childTnLst>
                              <p:par>
                                <p:cTn id="91" presetID="22" presetClass="entr" presetSubtype="4"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wipe(down)">
                                      <p:cBhvr>
                                        <p:cTn id="93" dur="500"/>
                                        <p:tgtEl>
                                          <p:spTgt spid="12"/>
                                        </p:tgtEl>
                                      </p:cBhvr>
                                    </p:animEffect>
                                  </p:childTnLst>
                                </p:cTn>
                              </p:par>
                            </p:childTnLst>
                          </p:cTn>
                        </p:par>
                        <p:par>
                          <p:cTn id="94" fill="hold">
                            <p:stCondLst>
                              <p:cond delay="8500"/>
                            </p:stCondLst>
                            <p:childTnLst>
                              <p:par>
                                <p:cTn id="95" presetID="22" presetClass="entr" presetSubtype="4" fill="hold"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wipe(down)">
                                      <p:cBhvr>
                                        <p:cTn id="97" dur="500"/>
                                        <p:tgtEl>
                                          <p:spTgt spid="19"/>
                                        </p:tgtEl>
                                      </p:cBhvr>
                                    </p:animEffect>
                                  </p:childTnLst>
                                </p:cTn>
                              </p:par>
                            </p:childTnLst>
                          </p:cTn>
                        </p:par>
                        <p:par>
                          <p:cTn id="98" fill="hold">
                            <p:stCondLst>
                              <p:cond delay="9000"/>
                            </p:stCondLst>
                            <p:childTnLst>
                              <p:par>
                                <p:cTn id="99" presetID="22" presetClass="entr" presetSubtype="4"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wipe(down)">
                                      <p:cBhvr>
                                        <p:cTn id="101" dur="500"/>
                                        <p:tgtEl>
                                          <p:spTgt spid="24"/>
                                        </p:tgtEl>
                                      </p:cBhvr>
                                    </p:animEffect>
                                  </p:childTnLst>
                                </p:cTn>
                              </p:par>
                            </p:childTnLst>
                          </p:cTn>
                        </p:par>
                        <p:par>
                          <p:cTn id="102" fill="hold">
                            <p:stCondLst>
                              <p:cond delay="9500"/>
                            </p:stCondLst>
                            <p:childTnLst>
                              <p:par>
                                <p:cTn id="103" presetID="22" presetClass="entr" presetSubtype="4" fill="hold" nodeType="after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wipe(down)">
                                      <p:cBhvr>
                                        <p:cTn id="105" dur="500"/>
                                        <p:tgtEl>
                                          <p:spTgt spid="36"/>
                                        </p:tgtEl>
                                      </p:cBhvr>
                                    </p:animEffect>
                                  </p:childTnLst>
                                </p:cTn>
                              </p:par>
                            </p:childTnLst>
                          </p:cTn>
                        </p:par>
                        <p:par>
                          <p:cTn id="106" fill="hold">
                            <p:stCondLst>
                              <p:cond delay="10000"/>
                            </p:stCondLst>
                            <p:childTnLst>
                              <p:par>
                                <p:cTn id="107" presetID="22" presetClass="entr" presetSubtype="4"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ipe(down)">
                                      <p:cBhvr>
                                        <p:cTn id="109" dur="500"/>
                                        <p:tgtEl>
                                          <p:spTgt spid="45"/>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13"/>
                                        </p:tgtEl>
                                        <p:attrNameLst>
                                          <p:attrName>style.visibility</p:attrName>
                                        </p:attrNameLst>
                                      </p:cBhvr>
                                      <p:to>
                                        <p:strVal val="visible"/>
                                      </p:to>
                                    </p:set>
                                    <p:anim calcmode="lin" valueType="num">
                                      <p:cBhvr>
                                        <p:cTn id="113" dur="500" fill="hold"/>
                                        <p:tgtEl>
                                          <p:spTgt spid="13"/>
                                        </p:tgtEl>
                                        <p:attrNameLst>
                                          <p:attrName>ppt_w</p:attrName>
                                        </p:attrNameLst>
                                      </p:cBhvr>
                                      <p:tavLst>
                                        <p:tav tm="0">
                                          <p:val>
                                            <p:fltVal val="0"/>
                                          </p:val>
                                        </p:tav>
                                        <p:tav tm="100000">
                                          <p:val>
                                            <p:strVal val="#ppt_w"/>
                                          </p:val>
                                        </p:tav>
                                      </p:tavLst>
                                    </p:anim>
                                    <p:anim calcmode="lin" valueType="num">
                                      <p:cBhvr>
                                        <p:cTn id="114" dur="500" fill="hold"/>
                                        <p:tgtEl>
                                          <p:spTgt spid="13"/>
                                        </p:tgtEl>
                                        <p:attrNameLst>
                                          <p:attrName>ppt_h</p:attrName>
                                        </p:attrNameLst>
                                      </p:cBhvr>
                                      <p:tavLst>
                                        <p:tav tm="0">
                                          <p:val>
                                            <p:fltVal val="0"/>
                                          </p:val>
                                        </p:tav>
                                        <p:tav tm="100000">
                                          <p:val>
                                            <p:strVal val="#ppt_h"/>
                                          </p:val>
                                        </p:tav>
                                      </p:tavLst>
                                    </p:anim>
                                    <p:animEffect transition="in" filter="fade">
                                      <p:cBhvr>
                                        <p:cTn id="115" dur="500"/>
                                        <p:tgtEl>
                                          <p:spTgt spid="13"/>
                                        </p:tgtEl>
                                      </p:cBhvr>
                                    </p:animEffect>
                                  </p:childTnLst>
                                </p:cTn>
                              </p:par>
                            </p:childTnLst>
                          </p:cTn>
                        </p:par>
                        <p:par>
                          <p:cTn id="116" fill="hold">
                            <p:stCondLst>
                              <p:cond delay="11000"/>
                            </p:stCondLst>
                            <p:childTnLst>
                              <p:par>
                                <p:cTn id="117" presetID="53" presetClass="entr" presetSubtype="16" fill="hold" nodeType="afterEffect">
                                  <p:stCondLst>
                                    <p:cond delay="0"/>
                                  </p:stCondLst>
                                  <p:childTnLst>
                                    <p:set>
                                      <p:cBhvr>
                                        <p:cTn id="118" dur="1" fill="hold">
                                          <p:stCondLst>
                                            <p:cond delay="0"/>
                                          </p:stCondLst>
                                        </p:cTn>
                                        <p:tgtEl>
                                          <p:spTgt spid="20"/>
                                        </p:tgtEl>
                                        <p:attrNameLst>
                                          <p:attrName>style.visibility</p:attrName>
                                        </p:attrNameLst>
                                      </p:cBhvr>
                                      <p:to>
                                        <p:strVal val="visible"/>
                                      </p:to>
                                    </p:set>
                                    <p:anim calcmode="lin" valueType="num">
                                      <p:cBhvr>
                                        <p:cTn id="119" dur="500" fill="hold"/>
                                        <p:tgtEl>
                                          <p:spTgt spid="20"/>
                                        </p:tgtEl>
                                        <p:attrNameLst>
                                          <p:attrName>ppt_w</p:attrName>
                                        </p:attrNameLst>
                                      </p:cBhvr>
                                      <p:tavLst>
                                        <p:tav tm="0">
                                          <p:val>
                                            <p:fltVal val="0"/>
                                          </p:val>
                                        </p:tav>
                                        <p:tav tm="100000">
                                          <p:val>
                                            <p:strVal val="#ppt_w"/>
                                          </p:val>
                                        </p:tav>
                                      </p:tavLst>
                                    </p:anim>
                                    <p:anim calcmode="lin" valueType="num">
                                      <p:cBhvr>
                                        <p:cTn id="120" dur="500" fill="hold"/>
                                        <p:tgtEl>
                                          <p:spTgt spid="20"/>
                                        </p:tgtEl>
                                        <p:attrNameLst>
                                          <p:attrName>ppt_h</p:attrName>
                                        </p:attrNameLst>
                                      </p:cBhvr>
                                      <p:tavLst>
                                        <p:tav tm="0">
                                          <p:val>
                                            <p:fltVal val="0"/>
                                          </p:val>
                                        </p:tav>
                                        <p:tav tm="100000">
                                          <p:val>
                                            <p:strVal val="#ppt_h"/>
                                          </p:val>
                                        </p:tav>
                                      </p:tavLst>
                                    </p:anim>
                                    <p:animEffect transition="in" filter="fade">
                                      <p:cBhvr>
                                        <p:cTn id="121" dur="500"/>
                                        <p:tgtEl>
                                          <p:spTgt spid="20"/>
                                        </p:tgtEl>
                                      </p:cBhvr>
                                    </p:animEffect>
                                  </p:childTnLst>
                                </p:cTn>
                              </p:par>
                            </p:childTnLst>
                          </p:cTn>
                        </p:par>
                        <p:par>
                          <p:cTn id="122" fill="hold">
                            <p:stCondLst>
                              <p:cond delay="11500"/>
                            </p:stCondLst>
                            <p:childTnLst>
                              <p:par>
                                <p:cTn id="123" presetID="53" presetClass="entr" presetSubtype="16" fill="hold" grpId="0" nodeType="after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p:cTn id="125" dur="500" fill="hold"/>
                                        <p:tgtEl>
                                          <p:spTgt spid="25"/>
                                        </p:tgtEl>
                                        <p:attrNameLst>
                                          <p:attrName>ppt_w</p:attrName>
                                        </p:attrNameLst>
                                      </p:cBhvr>
                                      <p:tavLst>
                                        <p:tav tm="0">
                                          <p:val>
                                            <p:fltVal val="0"/>
                                          </p:val>
                                        </p:tav>
                                        <p:tav tm="100000">
                                          <p:val>
                                            <p:strVal val="#ppt_w"/>
                                          </p:val>
                                        </p:tav>
                                      </p:tavLst>
                                    </p:anim>
                                    <p:anim calcmode="lin" valueType="num">
                                      <p:cBhvr>
                                        <p:cTn id="126" dur="500" fill="hold"/>
                                        <p:tgtEl>
                                          <p:spTgt spid="25"/>
                                        </p:tgtEl>
                                        <p:attrNameLst>
                                          <p:attrName>ppt_h</p:attrName>
                                        </p:attrNameLst>
                                      </p:cBhvr>
                                      <p:tavLst>
                                        <p:tav tm="0">
                                          <p:val>
                                            <p:fltVal val="0"/>
                                          </p:val>
                                        </p:tav>
                                        <p:tav tm="100000">
                                          <p:val>
                                            <p:strVal val="#ppt_h"/>
                                          </p:val>
                                        </p:tav>
                                      </p:tavLst>
                                    </p:anim>
                                    <p:animEffect transition="in" filter="fade">
                                      <p:cBhvr>
                                        <p:cTn id="127" dur="500"/>
                                        <p:tgtEl>
                                          <p:spTgt spid="25"/>
                                        </p:tgtEl>
                                      </p:cBhvr>
                                    </p:animEffect>
                                  </p:childTnLst>
                                </p:cTn>
                              </p:par>
                            </p:childTnLst>
                          </p:cTn>
                        </p:par>
                        <p:par>
                          <p:cTn id="128" fill="hold">
                            <p:stCondLst>
                              <p:cond delay="12000"/>
                            </p:stCondLst>
                            <p:childTnLst>
                              <p:par>
                                <p:cTn id="129" presetID="53" presetClass="entr" presetSubtype="16" fill="hold" nodeType="afterEffect">
                                  <p:stCondLst>
                                    <p:cond delay="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childTnLst>
                          </p:cTn>
                        </p:par>
                        <p:par>
                          <p:cTn id="134" fill="hold">
                            <p:stCondLst>
                              <p:cond delay="12500"/>
                            </p:stCondLst>
                            <p:childTnLst>
                              <p:par>
                                <p:cTn id="135" presetID="53" presetClass="entr" presetSubtype="16" fill="hold" grpId="0" nodeType="afterEffect">
                                  <p:stCondLst>
                                    <p:cond delay="0"/>
                                  </p:stCondLst>
                                  <p:childTnLst>
                                    <p:set>
                                      <p:cBhvr>
                                        <p:cTn id="136" dur="1" fill="hold">
                                          <p:stCondLst>
                                            <p:cond delay="0"/>
                                          </p:stCondLst>
                                        </p:cTn>
                                        <p:tgtEl>
                                          <p:spTgt spid="46"/>
                                        </p:tgtEl>
                                        <p:attrNameLst>
                                          <p:attrName>style.visibility</p:attrName>
                                        </p:attrNameLst>
                                      </p:cBhvr>
                                      <p:to>
                                        <p:strVal val="visible"/>
                                      </p:to>
                                    </p:set>
                                    <p:anim calcmode="lin" valueType="num">
                                      <p:cBhvr>
                                        <p:cTn id="137" dur="500" fill="hold"/>
                                        <p:tgtEl>
                                          <p:spTgt spid="46"/>
                                        </p:tgtEl>
                                        <p:attrNameLst>
                                          <p:attrName>ppt_w</p:attrName>
                                        </p:attrNameLst>
                                      </p:cBhvr>
                                      <p:tavLst>
                                        <p:tav tm="0">
                                          <p:val>
                                            <p:fltVal val="0"/>
                                          </p:val>
                                        </p:tav>
                                        <p:tav tm="100000">
                                          <p:val>
                                            <p:strVal val="#ppt_w"/>
                                          </p:val>
                                        </p:tav>
                                      </p:tavLst>
                                    </p:anim>
                                    <p:anim calcmode="lin" valueType="num">
                                      <p:cBhvr>
                                        <p:cTn id="138" dur="500" fill="hold"/>
                                        <p:tgtEl>
                                          <p:spTgt spid="46"/>
                                        </p:tgtEl>
                                        <p:attrNameLst>
                                          <p:attrName>ppt_h</p:attrName>
                                        </p:attrNameLst>
                                      </p:cBhvr>
                                      <p:tavLst>
                                        <p:tav tm="0">
                                          <p:val>
                                            <p:fltVal val="0"/>
                                          </p:val>
                                        </p:tav>
                                        <p:tav tm="100000">
                                          <p:val>
                                            <p:strVal val="#ppt_h"/>
                                          </p:val>
                                        </p:tav>
                                      </p:tavLst>
                                    </p:anim>
                                    <p:animEffect transition="in" filter="fade">
                                      <p:cBhvr>
                                        <p:cTn id="13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21" grpId="0"/>
      <p:bldP spid="22" grpId="0"/>
      <p:bldP spid="23" grpId="0"/>
      <p:bldP spid="24" grpId="0"/>
      <p:bldP spid="25" grpId="0"/>
      <p:bldP spid="38" grpId="0" animBg="1"/>
      <p:bldP spid="43" grpId="0" animBg="1"/>
      <p:bldP spid="44" grpId="0" animBg="1"/>
      <p:bldP spid="45" grpId="0" animBg="1"/>
      <p:bldP spid="4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TotalTime>
  <Words>2826</Words>
  <Application>Microsoft Office PowerPoint</Application>
  <PresentationFormat>宽屏</PresentationFormat>
  <Paragraphs>189</Paragraphs>
  <Slides>30</Slides>
  <Notes>30</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30</vt:i4>
      </vt:variant>
    </vt:vector>
  </HeadingPairs>
  <TitlesOfParts>
    <vt:vector size="37" baseType="lpstr">
      <vt:lpstr>等线</vt:lpstr>
      <vt:lpstr>等线 Light</vt:lpstr>
      <vt:lpstr>华文行楷</vt:lpstr>
      <vt:lpstr>微软雅黑</vt:lpstr>
      <vt:lpstr>叶根友毛笔行书简体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左 威廉</dc:creator>
  <cp:lastModifiedBy>左 威廉</cp:lastModifiedBy>
  <cp:revision>15</cp:revision>
  <dcterms:created xsi:type="dcterms:W3CDTF">2018-07-02T02:35:38Z</dcterms:created>
  <dcterms:modified xsi:type="dcterms:W3CDTF">2018-07-02T10:45:12Z</dcterms:modified>
</cp:coreProperties>
</file>