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heme/themeOverride1.xml" ContentType="application/vnd.openxmlformats-officedocument.themeOverr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heme/themeOverride2.xml" ContentType="application/vnd.openxmlformats-officedocument.themeOverr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heme/themeOverride3.xml" ContentType="application/vnd.openxmlformats-officedocument.themeOverr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heme/themeOverride4.xml" ContentType="application/vnd.openxmlformats-officedocument.themeOverr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Lst>
  <p:notesMasterIdLst>
    <p:notesMasterId r:id="rId27"/>
  </p:notesMasterIdLst>
  <p:sldIdLst>
    <p:sldId id="266" r:id="rId3"/>
    <p:sldId id="277" r:id="rId4"/>
    <p:sldId id="288" r:id="rId5"/>
    <p:sldId id="256" r:id="rId6"/>
    <p:sldId id="278" r:id="rId7"/>
    <p:sldId id="257" r:id="rId8"/>
    <p:sldId id="264" r:id="rId9"/>
    <p:sldId id="279" r:id="rId10"/>
    <p:sldId id="281" r:id="rId11"/>
    <p:sldId id="280" r:id="rId12"/>
    <p:sldId id="282" r:id="rId13"/>
    <p:sldId id="283" r:id="rId14"/>
    <p:sldId id="284" r:id="rId15"/>
    <p:sldId id="285" r:id="rId16"/>
    <p:sldId id="263" r:id="rId17"/>
    <p:sldId id="259" r:id="rId18"/>
    <p:sldId id="262" r:id="rId19"/>
    <p:sldId id="286" r:id="rId20"/>
    <p:sldId id="258" r:id="rId21"/>
    <p:sldId id="260" r:id="rId22"/>
    <p:sldId id="287" r:id="rId23"/>
    <p:sldId id="261" r:id="rId24"/>
    <p:sldId id="289" r:id="rId25"/>
    <p:sldId id="30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DB6"/>
    <a:srgbClr val="F8A8FF"/>
    <a:srgbClr val="85B5B0"/>
    <a:srgbClr val="77ECFD"/>
    <a:srgbClr val="F58EFE"/>
    <a:srgbClr val="CADF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74" d="100"/>
          <a:sy n="74" d="100"/>
        </p:scale>
        <p:origin x="70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3888576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a:t>
            </a:fld>
            <a:endParaRPr lang="zh-CN" altLang="en-US"/>
          </a:p>
        </p:txBody>
      </p:sp>
    </p:spTree>
    <p:extLst>
      <p:ext uri="{BB962C8B-B14F-4D97-AF65-F5344CB8AC3E}">
        <p14:creationId xmlns:p14="http://schemas.microsoft.com/office/powerpoint/2010/main" val="2004383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10</a:t>
            </a:fld>
            <a:endParaRPr lang="zh-CN" altLang="en-US"/>
          </a:p>
        </p:txBody>
      </p:sp>
    </p:spTree>
    <p:extLst>
      <p:ext uri="{BB962C8B-B14F-4D97-AF65-F5344CB8AC3E}">
        <p14:creationId xmlns:p14="http://schemas.microsoft.com/office/powerpoint/2010/main" val="3227206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11</a:t>
            </a:fld>
            <a:endParaRPr lang="zh-CN" altLang="en-US"/>
          </a:p>
        </p:txBody>
      </p:sp>
    </p:spTree>
    <p:extLst>
      <p:ext uri="{BB962C8B-B14F-4D97-AF65-F5344CB8AC3E}">
        <p14:creationId xmlns:p14="http://schemas.microsoft.com/office/powerpoint/2010/main" val="1852997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12</a:t>
            </a:fld>
            <a:endParaRPr lang="zh-CN" altLang="en-US"/>
          </a:p>
        </p:txBody>
      </p:sp>
    </p:spTree>
    <p:extLst>
      <p:ext uri="{BB962C8B-B14F-4D97-AF65-F5344CB8AC3E}">
        <p14:creationId xmlns:p14="http://schemas.microsoft.com/office/powerpoint/2010/main" val="121477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13</a:t>
            </a:fld>
            <a:endParaRPr lang="zh-CN" altLang="en-US"/>
          </a:p>
        </p:txBody>
      </p:sp>
    </p:spTree>
    <p:extLst>
      <p:ext uri="{BB962C8B-B14F-4D97-AF65-F5344CB8AC3E}">
        <p14:creationId xmlns:p14="http://schemas.microsoft.com/office/powerpoint/2010/main" val="3289509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713216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15</a:t>
            </a:fld>
            <a:endParaRPr lang="zh-CN" altLang="en-US"/>
          </a:p>
        </p:txBody>
      </p:sp>
    </p:spTree>
    <p:extLst>
      <p:ext uri="{BB962C8B-B14F-4D97-AF65-F5344CB8AC3E}">
        <p14:creationId xmlns:p14="http://schemas.microsoft.com/office/powerpoint/2010/main" val="695369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16</a:t>
            </a:fld>
            <a:endParaRPr lang="zh-CN" altLang="en-US"/>
          </a:p>
        </p:txBody>
      </p:sp>
    </p:spTree>
    <p:extLst>
      <p:ext uri="{BB962C8B-B14F-4D97-AF65-F5344CB8AC3E}">
        <p14:creationId xmlns:p14="http://schemas.microsoft.com/office/powerpoint/2010/main" val="3890124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extLst>
      <p:ext uri="{BB962C8B-B14F-4D97-AF65-F5344CB8AC3E}">
        <p14:creationId xmlns:p14="http://schemas.microsoft.com/office/powerpoint/2010/main" val="4170195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102291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19</a:t>
            </a:fld>
            <a:endParaRPr lang="zh-CN" altLang="en-US"/>
          </a:p>
        </p:txBody>
      </p:sp>
    </p:spTree>
    <p:extLst>
      <p:ext uri="{BB962C8B-B14F-4D97-AF65-F5344CB8AC3E}">
        <p14:creationId xmlns:p14="http://schemas.microsoft.com/office/powerpoint/2010/main" val="2127379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a:t>
            </a:fld>
            <a:endParaRPr lang="zh-CN" altLang="en-US"/>
          </a:p>
        </p:txBody>
      </p:sp>
    </p:spTree>
    <p:extLst>
      <p:ext uri="{BB962C8B-B14F-4D97-AF65-F5344CB8AC3E}">
        <p14:creationId xmlns:p14="http://schemas.microsoft.com/office/powerpoint/2010/main" val="889095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20</a:t>
            </a:fld>
            <a:endParaRPr lang="zh-CN" altLang="en-US"/>
          </a:p>
        </p:txBody>
      </p:sp>
    </p:spTree>
    <p:extLst>
      <p:ext uri="{BB962C8B-B14F-4D97-AF65-F5344CB8AC3E}">
        <p14:creationId xmlns:p14="http://schemas.microsoft.com/office/powerpoint/2010/main" val="74244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21</a:t>
            </a:fld>
            <a:endParaRPr lang="zh-CN" altLang="en-US"/>
          </a:p>
        </p:txBody>
      </p:sp>
    </p:spTree>
    <p:extLst>
      <p:ext uri="{BB962C8B-B14F-4D97-AF65-F5344CB8AC3E}">
        <p14:creationId xmlns:p14="http://schemas.microsoft.com/office/powerpoint/2010/main" val="2080582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22</a:t>
            </a:fld>
            <a:endParaRPr lang="zh-CN" altLang="en-US"/>
          </a:p>
        </p:txBody>
      </p:sp>
    </p:spTree>
    <p:extLst>
      <p:ext uri="{BB962C8B-B14F-4D97-AF65-F5344CB8AC3E}">
        <p14:creationId xmlns:p14="http://schemas.microsoft.com/office/powerpoint/2010/main" val="2850652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23</a:t>
            </a:fld>
            <a:endParaRPr lang="zh-CN" altLang="en-US"/>
          </a:p>
        </p:txBody>
      </p:sp>
    </p:spTree>
    <p:extLst>
      <p:ext uri="{BB962C8B-B14F-4D97-AF65-F5344CB8AC3E}">
        <p14:creationId xmlns:p14="http://schemas.microsoft.com/office/powerpoint/2010/main" val="19591773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solidFill>
                  <a:prstClr val="black"/>
                </a:solidFill>
                <a:latin typeface="等线"/>
              </a:rPr>
              <a:t>24</a:t>
            </a:fld>
            <a:endParaRPr lang="zh-CN" altLang="en-US">
              <a:solidFill>
                <a:prstClr val="black"/>
              </a:solidFill>
              <a:latin typeface="等线"/>
            </a:endParaRPr>
          </a:p>
        </p:txBody>
      </p:sp>
    </p:spTree>
    <p:extLst>
      <p:ext uri="{BB962C8B-B14F-4D97-AF65-F5344CB8AC3E}">
        <p14:creationId xmlns:p14="http://schemas.microsoft.com/office/powerpoint/2010/main" val="2903421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3</a:t>
            </a:fld>
            <a:endParaRPr lang="zh-CN" altLang="en-US"/>
          </a:p>
        </p:txBody>
      </p:sp>
    </p:spTree>
    <p:extLst>
      <p:ext uri="{BB962C8B-B14F-4D97-AF65-F5344CB8AC3E}">
        <p14:creationId xmlns:p14="http://schemas.microsoft.com/office/powerpoint/2010/main" val="1613004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10123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5</a:t>
            </a:fld>
            <a:endParaRPr lang="zh-CN" altLang="en-US"/>
          </a:p>
        </p:txBody>
      </p:sp>
    </p:spTree>
    <p:extLst>
      <p:ext uri="{BB962C8B-B14F-4D97-AF65-F5344CB8AC3E}">
        <p14:creationId xmlns:p14="http://schemas.microsoft.com/office/powerpoint/2010/main" val="2831443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20330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7</a:t>
            </a:fld>
            <a:endParaRPr lang="zh-CN" altLang="en-US"/>
          </a:p>
        </p:txBody>
      </p:sp>
    </p:spTree>
    <p:extLst>
      <p:ext uri="{BB962C8B-B14F-4D97-AF65-F5344CB8AC3E}">
        <p14:creationId xmlns:p14="http://schemas.microsoft.com/office/powerpoint/2010/main" val="415893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8</a:t>
            </a:fld>
            <a:endParaRPr lang="zh-CN" altLang="en-US"/>
          </a:p>
        </p:txBody>
      </p:sp>
    </p:spTree>
    <p:extLst>
      <p:ext uri="{BB962C8B-B14F-4D97-AF65-F5344CB8AC3E}">
        <p14:creationId xmlns:p14="http://schemas.microsoft.com/office/powerpoint/2010/main" val="1100100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680725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2018/5/28</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4"/>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1"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0965" indent="0" algn="ctr">
              <a:buNone/>
              <a:defRPr sz="1600"/>
            </a:lvl4pPr>
            <a:lvl5pPr marL="1828165" indent="0" algn="ctr">
              <a:buNone/>
              <a:defRPr sz="1600"/>
            </a:lvl5pPr>
            <a:lvl6pPr marL="2285365" indent="0" algn="ctr">
              <a:buNone/>
              <a:defRPr sz="1600"/>
            </a:lvl6pPr>
            <a:lvl7pPr marL="2742565" indent="0" algn="ctr">
              <a:buNone/>
              <a:defRPr sz="1600"/>
            </a:lvl7pPr>
            <a:lvl8pPr marL="3198495" indent="0" algn="ctr">
              <a:buNone/>
              <a:defRPr sz="1600"/>
            </a:lvl8pPr>
            <a:lvl9pPr marL="3655695"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6"/>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3"/>
            <a:ext cx="10515600" cy="15001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8495" indent="0">
              <a:buNone/>
              <a:defRPr sz="1600">
                <a:solidFill>
                  <a:schemeClr val="tx1">
                    <a:tint val="75000"/>
                  </a:schemeClr>
                </a:solidFill>
              </a:defRPr>
            </a:lvl8pPr>
            <a:lvl9pPr marL="3655695"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1" y="1825627"/>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7"/>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8495" indent="0">
              <a:buNone/>
              <a:defRPr sz="1600" b="1"/>
            </a:lvl8pPr>
            <a:lvl9pPr marL="3655695"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8495" indent="0">
              <a:buNone/>
              <a:defRPr sz="1600" b="1"/>
            </a:lvl8pPr>
            <a:lvl9pPr marL="3655695"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1"/>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8"/>
            <a:ext cx="6172200" cy="48736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8495" indent="0">
              <a:buNone/>
              <a:defRPr sz="1000"/>
            </a:lvl8pPr>
            <a:lvl9pPr marL="3655695"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1"/>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8"/>
            <a:ext cx="6172200" cy="4873624"/>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8495" indent="0">
              <a:buNone/>
              <a:defRPr sz="2000"/>
            </a:lvl8pPr>
            <a:lvl9pPr marL="3655695" indent="0">
              <a:buNone/>
              <a:defRPr sz="2000"/>
            </a:lvl9pPr>
          </a:lstStyle>
          <a:p>
            <a:endParaRPr lang="zh-CN" altLang="en-US"/>
          </a:p>
        </p:txBody>
      </p:sp>
      <p:sp>
        <p:nvSpPr>
          <p:cNvPr id="4" name="文本占位符 3"/>
          <p:cNvSpPr>
            <a:spLocks noGrp="1"/>
          </p:cNvSpPr>
          <p:nvPr>
            <p:ph type="body" sz="half" idx="2" hasCustomPrompt="1"/>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8495" indent="0">
              <a:buNone/>
              <a:defRPr sz="1000"/>
            </a:lvl8pPr>
            <a:lvl9pPr marL="3655695"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2018/5/28</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7"/>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4E8457-BC06-46E7-A022-50363425AE9C}" type="datetimeFigureOut">
              <a:rPr lang="zh-CN" altLang="en-US" smtClean="0">
                <a:solidFill>
                  <a:prstClr val="black">
                    <a:tint val="75000"/>
                  </a:prstClr>
                </a:solidFill>
              </a:r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BBB394-6DAB-423B-BD9C-CDD39634F00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2018/5/28</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2018/5/28</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7"/>
            <a:ext cx="10515600" cy="435133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1" y="6356351"/>
            <a:ext cx="2743200" cy="36512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342265"/>
            <a:fld id="{2E4E8457-BC06-46E7-A022-50363425AE9C}" type="datetimeFigureOut">
              <a:rPr lang="zh-CN" altLang="en-US" smtClean="0">
                <a:solidFill>
                  <a:prstClr val="black">
                    <a:tint val="75000"/>
                  </a:prstClr>
                </a:solidFill>
                <a:ea typeface="宋体" panose="02010600030101010101" pitchFamily="2" charset="-122"/>
              </a:rPr>
              <a:t>2018/5/28</a:t>
            </a:fld>
            <a:endParaRPr lang="zh-CN" altLang="en-US">
              <a:solidFill>
                <a:prstClr val="black">
                  <a:tint val="75000"/>
                </a:prstClr>
              </a:solidFill>
              <a:ea typeface="宋体" panose="02010600030101010101" pitchFamily="2" charset="-122"/>
            </a:endParaRPr>
          </a:p>
        </p:txBody>
      </p:sp>
      <p:sp>
        <p:nvSpPr>
          <p:cNvPr id="5" name="页脚占位符 4"/>
          <p:cNvSpPr>
            <a:spLocks noGrp="1"/>
          </p:cNvSpPr>
          <p:nvPr>
            <p:ph type="ftr" sz="quarter" idx="3"/>
          </p:nvPr>
        </p:nvSpPr>
        <p:spPr>
          <a:xfrm>
            <a:off x="4038600" y="6356351"/>
            <a:ext cx="4114800" cy="36512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342265"/>
            <a:endParaRPr lang="zh-CN" altLang="en-US">
              <a:solidFill>
                <a:prstClr val="black">
                  <a:tint val="75000"/>
                </a:prstClr>
              </a:solidFill>
              <a:ea typeface="宋体" panose="02010600030101010101" pitchFamily="2" charset="-122"/>
            </a:endParaRPr>
          </a:p>
        </p:txBody>
      </p:sp>
      <p:sp>
        <p:nvSpPr>
          <p:cNvPr id="6" name="灯片编号占位符 5"/>
          <p:cNvSpPr>
            <a:spLocks noGrp="1"/>
          </p:cNvSpPr>
          <p:nvPr>
            <p:ph type="sldNum" sz="quarter" idx="4"/>
          </p:nvPr>
        </p:nvSpPr>
        <p:spPr>
          <a:xfrm>
            <a:off x="8610600" y="6356351"/>
            <a:ext cx="2743200" cy="36512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342265"/>
            <a:fld id="{0CBBB394-6DAB-423B-BD9C-CDD39634F004}" type="slidenum">
              <a:rPr lang="zh-CN" altLang="en-US" smtClean="0">
                <a:solidFill>
                  <a:prstClr val="black">
                    <a:tint val="75000"/>
                  </a:prstClr>
                </a:solidFill>
                <a:ea typeface="宋体" panose="02010600030101010101" pitchFamily="2" charset="-122"/>
              </a:rPr>
              <a:t>‹#›</a:t>
            </a:fld>
            <a:endParaRPr lang="zh-CN" altLang="en-US">
              <a:solidFill>
                <a:prstClr val="black">
                  <a:tint val="75000"/>
                </a:prstClr>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365"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09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29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8495"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8.xml"/><Relationship Id="rId1" Type="http://schemas.openxmlformats.org/officeDocument/2006/relationships/themeOverride" Target="../theme/themeOverride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4.xml"/><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5.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22.xml"/><Relationship Id="rId1" Type="http://schemas.openxmlformats.org/officeDocument/2006/relationships/themeOverride" Target="../theme/themeOverride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8.xm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23.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4.png"/><Relationship Id="rId5" Type="http://schemas.openxmlformats.org/officeDocument/2006/relationships/image" Target="../media/image13.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3.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themeOverride" Target="../theme/themeOverride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3.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9.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4" name="图片 3" descr="飘着的汉堡"/>
          <p:cNvPicPr>
            <a:picLocks noChangeAspect="1"/>
          </p:cNvPicPr>
          <p:nvPr/>
        </p:nvPicPr>
        <p:blipFill>
          <a:blip r:embed="rId5"/>
          <a:stretch>
            <a:fillRect/>
          </a:stretch>
        </p:blipFill>
        <p:spPr>
          <a:xfrm>
            <a:off x="40005" y="-12065"/>
            <a:ext cx="12111990" cy="5129530"/>
          </a:xfrm>
          <a:prstGeom prst="rect">
            <a:avLst/>
          </a:prstGeom>
        </p:spPr>
      </p:pic>
      <p:pic>
        <p:nvPicPr>
          <p:cNvPr id="6" name="图片 5" descr="汉堡"/>
          <p:cNvPicPr>
            <a:picLocks noChangeAspect="1"/>
          </p:cNvPicPr>
          <p:nvPr/>
        </p:nvPicPr>
        <p:blipFill>
          <a:blip r:embed="rId6"/>
          <a:stretch>
            <a:fillRect/>
          </a:stretch>
        </p:blipFill>
        <p:spPr>
          <a:xfrm>
            <a:off x="4263390" y="2860040"/>
            <a:ext cx="1699260" cy="2089150"/>
          </a:xfrm>
          <a:prstGeom prst="rect">
            <a:avLst/>
          </a:prstGeom>
        </p:spPr>
      </p:pic>
      <p:pic>
        <p:nvPicPr>
          <p:cNvPr id="5" name="图片 4" descr="汉堡"/>
          <p:cNvPicPr>
            <a:picLocks noChangeAspect="1"/>
          </p:cNvPicPr>
          <p:nvPr/>
        </p:nvPicPr>
        <p:blipFill>
          <a:blip r:embed="rId6"/>
          <a:stretch>
            <a:fillRect/>
          </a:stretch>
        </p:blipFill>
        <p:spPr>
          <a:xfrm>
            <a:off x="2379980" y="2282825"/>
            <a:ext cx="2637155" cy="3242945"/>
          </a:xfrm>
          <a:prstGeom prst="rect">
            <a:avLst/>
          </a:prstGeom>
        </p:spPr>
      </p:pic>
      <p:sp>
        <p:nvSpPr>
          <p:cNvPr id="26" name="文本框 25"/>
          <p:cNvSpPr txBox="1"/>
          <p:nvPr/>
        </p:nvSpPr>
        <p:spPr>
          <a:xfrm>
            <a:off x="5793740" y="1583690"/>
            <a:ext cx="5917565" cy="1938020"/>
          </a:xfrm>
          <a:prstGeom prst="rect">
            <a:avLst/>
          </a:prstGeom>
          <a:noFill/>
        </p:spPr>
        <p:txBody>
          <a:bodyPr wrap="square" rtlCol="0">
            <a:spAutoFit/>
          </a:bodyPr>
          <a:lstStyle/>
          <a:p>
            <a:r>
              <a:rPr lang="en-US" altLang="zh-CN" sz="12000" b="1" dirty="0">
                <a:solidFill>
                  <a:srgbClr val="7030A0"/>
                </a:solidFill>
                <a:effectLst>
                  <a:outerShdw blurRad="50800" dist="38100" dir="2700000" algn="tl" rotWithShape="0">
                    <a:prstClr val="black">
                      <a:alpha val="15000"/>
                    </a:prstClr>
                  </a:outerShdw>
                </a:effectLst>
                <a:latin typeface="Edwardian Script ITC" panose="030303020407070D0804" pitchFamily="66" charset="0"/>
              </a:rPr>
              <a:t>Doughnut</a:t>
            </a:r>
          </a:p>
        </p:txBody>
      </p:sp>
      <p:sp>
        <p:nvSpPr>
          <p:cNvPr id="25" name="文本框 24"/>
          <p:cNvSpPr txBox="1"/>
          <p:nvPr/>
        </p:nvSpPr>
        <p:spPr>
          <a:xfrm>
            <a:off x="8291830" y="3265170"/>
            <a:ext cx="921385" cy="2355850"/>
          </a:xfrm>
          <a:prstGeom prst="rect">
            <a:avLst/>
          </a:prstGeom>
          <a:noFill/>
        </p:spPr>
        <p:txBody>
          <a:bodyPr vert="eaVert" wrap="square" rtlCol="0">
            <a:spAutoFit/>
          </a:bodyPr>
          <a:lstStyle/>
          <a:p>
            <a:pPr algn="dist"/>
            <a:r>
              <a:rPr lang="zh-CN" altLang="en-US" sz="4800" b="1" dirty="0">
                <a:solidFill>
                  <a:srgbClr val="F58EFE"/>
                </a:solidFill>
                <a:latin typeface="方正正中黑简体" panose="02000000000000000000" pitchFamily="2" charset="-122"/>
                <a:ea typeface="方正正中黑简体" panose="02000000000000000000" pitchFamily="2" charset="-122"/>
              </a:rPr>
              <a:t>甜甜圈</a:t>
            </a:r>
          </a:p>
        </p:txBody>
      </p:sp>
      <p:sp>
        <p:nvSpPr>
          <p:cNvPr id="8" name="文本框 7"/>
          <p:cNvSpPr txBox="1"/>
          <p:nvPr/>
        </p:nvSpPr>
        <p:spPr>
          <a:xfrm>
            <a:off x="7771130" y="4339590"/>
            <a:ext cx="613410" cy="1767840"/>
          </a:xfrm>
          <a:prstGeom prst="rect">
            <a:avLst/>
          </a:prstGeom>
          <a:noFill/>
        </p:spPr>
        <p:txBody>
          <a:bodyPr vert="eaVert" wrap="square" rtlCol="0">
            <a:spAutoFit/>
          </a:bodyPr>
          <a:lstStyle/>
          <a:p>
            <a:r>
              <a:rPr lang="zh-CN" altLang="en-US" sz="2800">
                <a:solidFill>
                  <a:srgbClr val="77ECFD"/>
                </a:solidFill>
              </a:rPr>
              <a:t>马卡龙篇</a:t>
            </a:r>
          </a:p>
        </p:txBody>
      </p:sp>
      <p:pic>
        <p:nvPicPr>
          <p:cNvPr id="9" name="图片 8" descr="0ab2451061c5fcf3f0557708ba8a19d1"/>
          <p:cNvPicPr>
            <a:picLocks noChangeAspect="1"/>
          </p:cNvPicPr>
          <p:nvPr/>
        </p:nvPicPr>
        <p:blipFill>
          <a:blip r:embed="rId7"/>
          <a:stretch>
            <a:fillRect/>
          </a:stretch>
        </p:blipFill>
        <p:spPr>
          <a:xfrm rot="1680000">
            <a:off x="6231255" y="4368800"/>
            <a:ext cx="1202690" cy="929005"/>
          </a:xfrm>
          <a:prstGeom prst="rect">
            <a:avLst/>
          </a:prstGeom>
        </p:spPr>
      </p:pic>
      <p:pic>
        <p:nvPicPr>
          <p:cNvPr id="10" name="图片 9" descr="e197d752d84bde124ba5fa8ebebc483c"/>
          <p:cNvPicPr>
            <a:picLocks noChangeAspect="1"/>
          </p:cNvPicPr>
          <p:nvPr/>
        </p:nvPicPr>
        <p:blipFill>
          <a:blip r:embed="rId8"/>
          <a:stretch>
            <a:fillRect/>
          </a:stretch>
        </p:blipFill>
        <p:spPr>
          <a:xfrm rot="20100000">
            <a:off x="1755140" y="5262880"/>
            <a:ext cx="816610" cy="576580"/>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506227" y="5615506"/>
            <a:ext cx="2954655" cy="369332"/>
          </a:xfrm>
          <a:prstGeom prst="rect">
            <a:avLst/>
          </a:prstGeom>
        </p:spPr>
        <p:txBody>
          <a:bodyPr wrap="none">
            <a:spAutoFit/>
          </a:bodyPr>
          <a:lstStyle/>
          <a:p>
            <a:r>
              <a:rPr lang="zh-CN" altLang="en-US" dirty="0">
                <a:solidFill>
                  <a:schemeClr val="tx1">
                    <a:lumMod val="75000"/>
                    <a:lumOff val="25000"/>
                  </a:schemeClr>
                </a:solidFill>
                <a:latin typeface="幼圆" panose="02010509060101010101" pitchFamily="49" charset="-122"/>
                <a:ea typeface="幼圆" panose="02010509060101010101" pitchFamily="49" charset="-122"/>
              </a:rPr>
              <a:t>半糖主义，我的生活态度。</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6149975" cy="6858000"/>
          </a:xfrm>
          <a:prstGeom prst="rect">
            <a:avLst/>
          </a:prstGeom>
          <a:solidFill>
            <a:srgbClr val="85B5B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dirty="0"/>
          </a:p>
        </p:txBody>
      </p:sp>
      <p:sp>
        <p:nvSpPr>
          <p:cNvPr id="14" name="矩形 13"/>
          <p:cNvSpPr/>
          <p:nvPr/>
        </p:nvSpPr>
        <p:spPr>
          <a:xfrm>
            <a:off x="2918489" y="2585459"/>
            <a:ext cx="970961" cy="45719"/>
          </a:xfrm>
          <a:prstGeom prst="rect">
            <a:avLst/>
          </a:prstGeom>
          <a:solidFill>
            <a:srgbClr val="F7D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47370" y="4406219"/>
            <a:ext cx="4913198" cy="790666"/>
          </a:xfrm>
          <a:prstGeom prst="rect">
            <a:avLst/>
          </a:prstGeom>
        </p:spPr>
        <p:txBody>
          <a:bodyPr wrap="square">
            <a:spAutoFit/>
          </a:bodyPr>
          <a:lstStyle/>
          <a:p>
            <a:pPr algn="just">
              <a:lnSpc>
                <a:spcPct val="150000"/>
              </a:lnSpc>
            </a:pPr>
            <a:r>
              <a:rPr lang="en-US" altLang="zh-CN" sz="1050" dirty="0">
                <a:solidFill>
                  <a:schemeClr val="tx1">
                    <a:lumMod val="75000"/>
                    <a:lumOff val="25000"/>
                  </a:schemeClr>
                </a:solidFill>
                <a:latin typeface="Swis721 Lt BT" panose="020B0403020202020204" pitchFamily="34" charset="0"/>
              </a:rPr>
              <a:t>Donuts are sweets that have been fried in a mixture of flour, sugar, butter, and eggs. The two most common shapes are hollow, ring-shaped, or closed dessert desserts filled with sweet fillings such as butter and egg pulp.</a:t>
            </a:r>
            <a:endParaRPr lang="zh-CN" altLang="en-US" sz="1050" dirty="0">
              <a:solidFill>
                <a:schemeClr val="tx1">
                  <a:lumMod val="75000"/>
                  <a:lumOff val="25000"/>
                </a:schemeClr>
              </a:solidFill>
              <a:latin typeface="Swis721 Lt BT" panose="020B0403020202020204" pitchFamily="34" charset="0"/>
            </a:endParaRPr>
          </a:p>
        </p:txBody>
      </p:sp>
      <p:sp>
        <p:nvSpPr>
          <p:cNvPr id="6" name="矩形 5"/>
          <p:cNvSpPr/>
          <p:nvPr/>
        </p:nvSpPr>
        <p:spPr>
          <a:xfrm>
            <a:off x="904950" y="2827424"/>
            <a:ext cx="4998039" cy="1511952"/>
          </a:xfrm>
          <a:prstGeom prst="rect">
            <a:avLst/>
          </a:prstGeom>
        </p:spPr>
        <p:txBody>
          <a:bodyPr wrap="square">
            <a:spAutoFit/>
          </a:bodyPr>
          <a:lstStyle/>
          <a:p>
            <a:pPr algn="just">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甜甜圈是一种用面粉、白砂糖、奶油和鸡蛋混合后经过油炸的甜食。最普遍的两种形状是中空的环状、或中间有包入奶油、蛋浆</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卡士达</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等甜馅料的封闭型甜品点心。</a:t>
            </a:r>
          </a:p>
        </p:txBody>
      </p:sp>
      <p:sp>
        <p:nvSpPr>
          <p:cNvPr id="13" name="矩形 12"/>
          <p:cNvSpPr/>
          <p:nvPr/>
        </p:nvSpPr>
        <p:spPr>
          <a:xfrm>
            <a:off x="1631689" y="890803"/>
            <a:ext cx="3544560" cy="1446550"/>
          </a:xfrm>
          <a:prstGeom prst="rect">
            <a:avLst/>
          </a:prstGeom>
        </p:spPr>
        <p:txBody>
          <a:bodyPr wrap="none">
            <a:spAutoFit/>
          </a:bodyPr>
          <a:lstStyle/>
          <a:p>
            <a:r>
              <a:rPr lang="zh-CN" altLang="en-US" sz="8800" dirty="0">
                <a:solidFill>
                  <a:srgbClr val="F7DF7F"/>
                </a:solidFill>
                <a:latin typeface="Embassy BT" panose="03030602040507090C03" pitchFamily="66" charset="0"/>
              </a:rPr>
              <a:t>Material</a:t>
            </a:r>
          </a:p>
        </p:txBody>
      </p:sp>
      <p:pic>
        <p:nvPicPr>
          <p:cNvPr id="7" name="图片 6" descr="甜点图表_0013_apic13676"/>
          <p:cNvPicPr>
            <a:picLocks noChangeAspect="1"/>
          </p:cNvPicPr>
          <p:nvPr/>
        </p:nvPicPr>
        <p:blipFill>
          <a:blip r:embed="rId4"/>
          <a:srcRect b="48681"/>
          <a:stretch>
            <a:fillRect/>
          </a:stretch>
        </p:blipFill>
        <p:spPr>
          <a:xfrm>
            <a:off x="7225665" y="3225165"/>
            <a:ext cx="4057015" cy="273812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91730" y="389255"/>
            <a:ext cx="3524250" cy="3950335"/>
          </a:xfrm>
          <a:prstGeom prst="rect">
            <a:avLst/>
          </a:prstGeom>
        </p:spPr>
      </p:pic>
      <p:sp>
        <p:nvSpPr>
          <p:cNvPr id="8"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5" grpId="0"/>
      <p:bldP spid="6"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4"/>
          <p:cNvPicPr>
            <a:picLocks noChangeAspect="1"/>
          </p:cNvPicPr>
          <p:nvPr/>
        </p:nvPicPr>
        <p:blipFill>
          <a:blip r:embed="rId4"/>
          <a:stretch>
            <a:fillRect/>
          </a:stretch>
        </p:blipFill>
        <p:spPr>
          <a:xfrm>
            <a:off x="1588770" y="1621790"/>
            <a:ext cx="3722370" cy="3986530"/>
          </a:xfrm>
          <a:prstGeom prst="rect">
            <a:avLst/>
          </a:prstGeom>
        </p:spPr>
      </p:pic>
      <p:sp>
        <p:nvSpPr>
          <p:cNvPr id="9" name="矩形 8"/>
          <p:cNvSpPr/>
          <p:nvPr/>
        </p:nvSpPr>
        <p:spPr>
          <a:xfrm>
            <a:off x="4481195" y="342900"/>
            <a:ext cx="1162685" cy="3391535"/>
          </a:xfrm>
          <a:prstGeom prst="rect">
            <a:avLst/>
          </a:prstGeom>
          <a:solidFill>
            <a:srgbClr val="FE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044422" y="842709"/>
            <a:ext cx="3903633" cy="1200329"/>
          </a:xfrm>
          <a:prstGeom prst="rect">
            <a:avLst/>
          </a:prstGeom>
          <a:noFill/>
        </p:spPr>
        <p:txBody>
          <a:bodyPr wrap="none" rtlCol="0">
            <a:spAutoFit/>
          </a:bodyPr>
          <a:lstStyle/>
          <a:p>
            <a:r>
              <a:rPr lang="en-US" altLang="zh-CN" sz="7200" dirty="0">
                <a:solidFill>
                  <a:srgbClr val="FEADB6"/>
                </a:solidFill>
                <a:latin typeface="Embassy BT" panose="03030602040507090C03" pitchFamily="66" charset="0"/>
              </a:rPr>
              <a:t>Love dessert</a:t>
            </a:r>
            <a:endParaRPr lang="zh-CN" altLang="en-US" sz="7200" dirty="0">
              <a:solidFill>
                <a:srgbClr val="FEADB6"/>
              </a:solidFill>
              <a:latin typeface="Embassy BT" panose="03030602040507090C03" pitchFamily="66" charset="0"/>
            </a:endParaRPr>
          </a:p>
        </p:txBody>
      </p:sp>
      <p:sp>
        <p:nvSpPr>
          <p:cNvPr id="11" name="矩形 10"/>
          <p:cNvSpPr/>
          <p:nvPr/>
        </p:nvSpPr>
        <p:spPr>
          <a:xfrm>
            <a:off x="5168900" y="2102622"/>
            <a:ext cx="6362783" cy="188128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爱情里的承诺不过是甜品、下午茶、零食、消夜。没有了这些，生活便显得单调。</a:t>
            </a:r>
          </a:p>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譬如甜品，明知无益，我们还是想吃。看到这一天阳光普照，明知要工作，我们还是会溜出去享受一顿美好的下午茶。明知许多事情都会改变，我们依然相信他许下的、像甜品一样诱人的承诺。</a:t>
            </a:r>
          </a:p>
        </p:txBody>
      </p:sp>
      <p:sp>
        <p:nvSpPr>
          <p:cNvPr id="12" name="矩形 11"/>
          <p:cNvSpPr/>
          <p:nvPr/>
        </p:nvSpPr>
        <p:spPr>
          <a:xfrm>
            <a:off x="5168900" y="4396815"/>
            <a:ext cx="6362783" cy="1275414"/>
          </a:xfrm>
          <a:prstGeom prst="rect">
            <a:avLst/>
          </a:prstGeom>
        </p:spPr>
        <p:txBody>
          <a:bodyPr wrap="square">
            <a:spAutoFit/>
          </a:bodyPr>
          <a:lstStyle/>
          <a:p>
            <a:pPr algn="just">
              <a:lnSpc>
                <a:spcPct val="150000"/>
              </a:lnSpc>
            </a:pPr>
            <a:r>
              <a:rPr lang="en-US" altLang="zh-CN" sz="1050" dirty="0">
                <a:solidFill>
                  <a:schemeClr val="tx1">
                    <a:lumMod val="75000"/>
                    <a:lumOff val="25000"/>
                  </a:schemeClr>
                </a:solidFill>
                <a:latin typeface="Swis721 Lt BT" panose="020B0403020202020204" pitchFamily="34" charset="0"/>
              </a:rPr>
              <a:t>The promise in love is nothing more than dessert, afternoon tea, snacks, and midnight snacks. Without these, life becomes monotonous.</a:t>
            </a:r>
          </a:p>
          <a:p>
            <a:pPr algn="just">
              <a:lnSpc>
                <a:spcPct val="150000"/>
              </a:lnSpc>
            </a:pPr>
            <a:r>
              <a:rPr lang="en-US" altLang="zh-CN" sz="1050" dirty="0">
                <a:solidFill>
                  <a:schemeClr val="tx1">
                    <a:lumMod val="75000"/>
                    <a:lumOff val="25000"/>
                  </a:schemeClr>
                </a:solidFill>
                <a:latin typeface="Swis721 Lt BT" panose="020B0403020202020204" pitchFamily="34" charset="0"/>
              </a:rPr>
              <a:t>For example, dessert, knowing no good, we still want to eat. Seeing the sunshine on this day and knowing that we have to work, we will still slip out and enjoy a good afternoon tea. Knowing that many things will change, we still believe in the promises that he made as tempting as dessert.</a:t>
            </a:r>
            <a:endParaRPr lang="zh-CN" altLang="en-US" sz="1050" dirty="0">
              <a:solidFill>
                <a:schemeClr val="tx1">
                  <a:lumMod val="75000"/>
                  <a:lumOff val="25000"/>
                </a:schemeClr>
              </a:solidFill>
              <a:latin typeface="Swis721 Lt BT" panose="020B0403020202020204" pitchFamily="34" charset="0"/>
            </a:endParaRPr>
          </a:p>
        </p:txBody>
      </p:sp>
      <p:sp>
        <p:nvSpPr>
          <p:cNvPr id="16" name="矩形 15"/>
          <p:cNvSpPr/>
          <p:nvPr/>
        </p:nvSpPr>
        <p:spPr>
          <a:xfrm>
            <a:off x="6990167" y="1214013"/>
            <a:ext cx="2441694" cy="769441"/>
          </a:xfrm>
          <a:prstGeom prst="rect">
            <a:avLst/>
          </a:prstGeom>
          <a:ln>
            <a:noFill/>
          </a:ln>
        </p:spPr>
        <p:txBody>
          <a:bodyPr wrap="none">
            <a:spAutoFit/>
          </a:bodyPr>
          <a:lstStyle/>
          <a:p>
            <a:r>
              <a:rPr lang="zh-CN" altLang="en-US" sz="4400" dirty="0">
                <a:solidFill>
                  <a:schemeClr val="tx1">
                    <a:lumMod val="75000"/>
                    <a:lumOff val="25000"/>
                  </a:schemeClr>
                </a:solidFill>
                <a:latin typeface="方正正中黑简体" panose="02000000000000000000" pitchFamily="2" charset="-122"/>
                <a:ea typeface="方正正中黑简体" panose="02000000000000000000" pitchFamily="2" charset="-122"/>
              </a:rPr>
              <a:t>爱情甜点</a:t>
            </a:r>
          </a:p>
        </p:txBody>
      </p:sp>
      <p:pic>
        <p:nvPicPr>
          <p:cNvPr id="13" name="图片 12" descr="0ab2451061c5fcf3f0557708ba8a19d1"/>
          <p:cNvPicPr>
            <a:picLocks noChangeAspect="1"/>
          </p:cNvPicPr>
          <p:nvPr/>
        </p:nvPicPr>
        <p:blipFill>
          <a:blip r:embed="rId5"/>
          <a:stretch>
            <a:fillRect/>
          </a:stretch>
        </p:blipFill>
        <p:spPr>
          <a:xfrm rot="1680000">
            <a:off x="6110605" y="5345430"/>
            <a:ext cx="1202690" cy="929005"/>
          </a:xfrm>
          <a:prstGeom prst="rect">
            <a:avLst/>
          </a:prstGeom>
        </p:spPr>
      </p:pic>
      <p:pic>
        <p:nvPicPr>
          <p:cNvPr id="14" name="图片 13" descr="e197d752d84bde124ba5fa8ebebc483c"/>
          <p:cNvPicPr>
            <a:picLocks noChangeAspect="1"/>
          </p:cNvPicPr>
          <p:nvPr/>
        </p:nvPicPr>
        <p:blipFill>
          <a:blip r:embed="rId6"/>
          <a:stretch>
            <a:fillRect/>
          </a:stretch>
        </p:blipFill>
        <p:spPr>
          <a:xfrm rot="20100000">
            <a:off x="1755140" y="5262880"/>
            <a:ext cx="816610" cy="57658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16200000">
            <a:off x="3930650" y="2540000"/>
            <a:ext cx="1423035" cy="4660900"/>
          </a:xfrm>
          <a:prstGeom prst="rect">
            <a:avLst/>
          </a:prstGeom>
          <a:solidFill>
            <a:srgbClr val="FE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层蓝色1"/>
          <p:cNvPicPr>
            <a:picLocks noChangeAspect="1"/>
          </p:cNvPicPr>
          <p:nvPr/>
        </p:nvPicPr>
        <p:blipFill>
          <a:blip r:embed="rId4"/>
          <a:stretch>
            <a:fillRect/>
          </a:stretch>
        </p:blipFill>
        <p:spPr>
          <a:xfrm>
            <a:off x="6083300" y="1233170"/>
            <a:ext cx="5677535" cy="2156460"/>
          </a:xfrm>
          <a:prstGeom prst="rect">
            <a:avLst/>
          </a:prstGeom>
        </p:spPr>
      </p:pic>
      <p:sp>
        <p:nvSpPr>
          <p:cNvPr id="4"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083300" y="1434256"/>
            <a:ext cx="5524500" cy="1754326"/>
          </a:xfrm>
          <a:prstGeom prst="rect">
            <a:avLst/>
          </a:prstGeom>
          <a:noFill/>
        </p:spPr>
        <p:txBody>
          <a:bodyPr wrap="square" rtlCol="0">
            <a:spAutoFit/>
          </a:bodyPr>
          <a:lstStyle/>
          <a:p>
            <a:pPr algn="ctr"/>
            <a:r>
              <a:rPr lang="en-US" altLang="zh-CN" sz="5400" b="1" dirty="0">
                <a:solidFill>
                  <a:sysClr val="window" lastClr="FFFFFF"/>
                </a:solidFill>
                <a:latin typeface="HOT-Ninja Std R" panose="02020400000000000000" pitchFamily="18" charset="-128"/>
                <a:ea typeface="HOT-Ninja Std R" panose="02020400000000000000" pitchFamily="18" charset="-128"/>
              </a:rPr>
              <a:t>NUTRITION INFORMATION</a:t>
            </a:r>
            <a:endParaRPr lang="zh-CN" altLang="en-US" sz="5400" b="1" dirty="0">
              <a:solidFill>
                <a:sysClr val="window" lastClr="FFFFFF"/>
              </a:solidFill>
              <a:latin typeface="HOT-Ninja Std R" panose="02020400000000000000" pitchFamily="18" charset="-128"/>
              <a:ea typeface="HOT-Ninja Std R" panose="02020400000000000000" pitchFamily="18" charset="-128"/>
            </a:endParaRPr>
          </a:p>
        </p:txBody>
      </p:sp>
      <p:sp>
        <p:nvSpPr>
          <p:cNvPr id="14" name="矩形 13"/>
          <p:cNvSpPr/>
          <p:nvPr/>
        </p:nvSpPr>
        <p:spPr>
          <a:xfrm>
            <a:off x="7637145" y="3389630"/>
            <a:ext cx="3701415" cy="3046095"/>
          </a:xfrm>
          <a:prstGeom prst="rect">
            <a:avLst/>
          </a:prstGeom>
        </p:spPr>
        <p:txBody>
          <a:bodyPr wrap="square">
            <a:spAutoFit/>
          </a:bodyPr>
          <a:lstStyle/>
          <a:p>
            <a:pPr>
              <a:lnSpc>
                <a:spcPct val="20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营养素含量(每100克)</a:t>
            </a:r>
          </a:p>
          <a:p>
            <a:pPr>
              <a:lnSpc>
                <a:spcPct val="20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热量(大卡)227.04</a:t>
            </a:r>
          </a:p>
          <a:p>
            <a:pPr>
              <a:lnSpc>
                <a:spcPct val="20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碳水化合物(克)17.18</a:t>
            </a:r>
          </a:p>
          <a:p>
            <a:pPr>
              <a:lnSpc>
                <a:spcPct val="20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脂肪(克)14.68</a:t>
            </a:r>
          </a:p>
          <a:p>
            <a:pPr>
              <a:lnSpc>
                <a:spcPct val="20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蛋白质(克)6.54</a:t>
            </a:r>
          </a:p>
          <a:p>
            <a:pPr>
              <a:lnSpc>
                <a:spcPct val="20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纤维素(克)1.33</a:t>
            </a:r>
          </a:p>
        </p:txBody>
      </p:sp>
      <p:pic>
        <p:nvPicPr>
          <p:cNvPr id="6" name="图片 5" descr="甜点图表_0013_apic13676"/>
          <p:cNvPicPr>
            <a:picLocks noChangeAspect="1"/>
          </p:cNvPicPr>
          <p:nvPr/>
        </p:nvPicPr>
        <p:blipFill>
          <a:blip r:embed="rId5"/>
          <a:srcRect l="1663" t="51168" r="-1663" b="-4218"/>
          <a:stretch>
            <a:fillRect/>
          </a:stretch>
        </p:blipFill>
        <p:spPr>
          <a:xfrm>
            <a:off x="1285240" y="1885315"/>
            <a:ext cx="4285615" cy="3423920"/>
          </a:xfrm>
          <a:prstGeom prst="rect">
            <a:avLst/>
          </a:prstGeom>
        </p:spPr>
      </p:pic>
      <p:sp>
        <p:nvSpPr>
          <p:cNvPr id="23" name="文本框 22"/>
          <p:cNvSpPr txBox="1"/>
          <p:nvPr/>
        </p:nvSpPr>
        <p:spPr>
          <a:xfrm>
            <a:off x="1809561" y="562058"/>
            <a:ext cx="3236784" cy="1323439"/>
          </a:xfrm>
          <a:prstGeom prst="rect">
            <a:avLst/>
          </a:prstGeom>
          <a:noFill/>
        </p:spPr>
        <p:txBody>
          <a:bodyPr wrap="none" rtlCol="0">
            <a:spAutoFit/>
          </a:bodyPr>
          <a:lstStyle/>
          <a:p>
            <a:r>
              <a:rPr lang="en-US" altLang="zh-CN" sz="8000" b="1" dirty="0">
                <a:solidFill>
                  <a:schemeClr val="tx1">
                    <a:lumMod val="75000"/>
                    <a:lumOff val="25000"/>
                  </a:schemeClr>
                </a:solidFill>
                <a:latin typeface="Edwardian Script ITC" panose="030303020407070D0804" pitchFamily="66" charset="0"/>
              </a:rPr>
              <a:t>Doughnut</a:t>
            </a:r>
            <a:endParaRPr lang="zh-CN" altLang="en-US" sz="8000" b="1" dirty="0">
              <a:solidFill>
                <a:schemeClr val="tx1">
                  <a:lumMod val="75000"/>
                  <a:lumOff val="25000"/>
                </a:schemeClr>
              </a:solidFill>
              <a:latin typeface="Edwardian Script ITC" panose="030303020407070D0804" pitchFamily="66"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2"/>
          <p:cNvSpPr/>
          <p:nvPr/>
        </p:nvSpPr>
        <p:spPr>
          <a:xfrm>
            <a:off x="406400" y="3556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层蓝色1"/>
          <p:cNvPicPr>
            <a:picLocks noChangeAspect="1"/>
          </p:cNvPicPr>
          <p:nvPr/>
        </p:nvPicPr>
        <p:blipFill>
          <a:blip r:embed="rId4"/>
          <a:stretch>
            <a:fillRect/>
          </a:stretch>
        </p:blipFill>
        <p:spPr>
          <a:xfrm>
            <a:off x="460375" y="368935"/>
            <a:ext cx="11251565" cy="2826385"/>
          </a:xfrm>
          <a:prstGeom prst="rect">
            <a:avLst/>
          </a:prstGeom>
        </p:spPr>
      </p:pic>
      <p:pic>
        <p:nvPicPr>
          <p:cNvPr id="9" name="图片 8" descr="图7"/>
          <p:cNvPicPr>
            <a:picLocks noChangeAspect="1"/>
          </p:cNvPicPr>
          <p:nvPr/>
        </p:nvPicPr>
        <p:blipFill>
          <a:blip r:embed="rId5"/>
          <a:stretch>
            <a:fillRect/>
          </a:stretch>
        </p:blipFill>
        <p:spPr>
          <a:xfrm>
            <a:off x="7943850" y="3482975"/>
            <a:ext cx="3275330" cy="2267585"/>
          </a:xfrm>
          <a:prstGeom prst="rect">
            <a:avLst/>
          </a:prstGeom>
        </p:spPr>
      </p:pic>
      <p:pic>
        <p:nvPicPr>
          <p:cNvPr id="5" name="图片 4" descr="图6"/>
          <p:cNvPicPr>
            <a:picLocks noChangeAspect="1"/>
          </p:cNvPicPr>
          <p:nvPr/>
        </p:nvPicPr>
        <p:blipFill>
          <a:blip r:embed="rId6"/>
          <a:stretch>
            <a:fillRect/>
          </a:stretch>
        </p:blipFill>
        <p:spPr>
          <a:xfrm>
            <a:off x="828675" y="3529330"/>
            <a:ext cx="2614930" cy="2221865"/>
          </a:xfrm>
          <a:prstGeom prst="rect">
            <a:avLst/>
          </a:prstGeom>
        </p:spPr>
      </p:pic>
      <p:sp>
        <p:nvSpPr>
          <p:cNvPr id="12" name="矩形 11"/>
          <p:cNvSpPr/>
          <p:nvPr/>
        </p:nvSpPr>
        <p:spPr>
          <a:xfrm>
            <a:off x="2189651" y="1028235"/>
            <a:ext cx="8282043" cy="1511952"/>
          </a:xfrm>
          <a:prstGeom prst="rect">
            <a:avLst/>
          </a:prstGeom>
        </p:spPr>
        <p:txBody>
          <a:bodyPr wrap="square">
            <a:spAutoFit/>
          </a:bodyPr>
          <a:lstStyle/>
          <a:p>
            <a:pPr>
              <a:lnSpc>
                <a:spcPct val="15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甜甜圈是一种小甜点</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甜点总是与幸福、快乐联系在一起的。就像每一种花有着不同的花语</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不同的甜点也分别代表着不同的意思。甜甜圈则代表着甜蜜甜蜜蜜的美味</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甜蜜蜜的笑</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在阵阵诱人的甜香中</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共享美妙的浪漫情。让人觉得吃一口甜蜜的甜甜圈</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尝一尝它的口感</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用恰如其分的香甜</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用恰如其分的淡雅与自己相互默默温情</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这单纯的小幸福就已很美好</a:t>
            </a:r>
          </a:p>
        </p:txBody>
      </p:sp>
      <p:pic>
        <p:nvPicPr>
          <p:cNvPr id="6" name="图片 5" descr="汉堡"/>
          <p:cNvPicPr>
            <a:picLocks noChangeAspect="1"/>
          </p:cNvPicPr>
          <p:nvPr/>
        </p:nvPicPr>
        <p:blipFill>
          <a:blip r:embed="rId7"/>
          <a:stretch>
            <a:fillRect/>
          </a:stretch>
        </p:blipFill>
        <p:spPr>
          <a:xfrm rot="20940000">
            <a:off x="668655" y="864870"/>
            <a:ext cx="1362710" cy="1675130"/>
          </a:xfrm>
          <a:prstGeom prst="rect">
            <a:avLst/>
          </a:prstGeom>
        </p:spPr>
      </p:pic>
      <p:pic>
        <p:nvPicPr>
          <p:cNvPr id="13" name="图片 12" descr="图9"/>
          <p:cNvPicPr>
            <a:picLocks noChangeAspect="1"/>
          </p:cNvPicPr>
          <p:nvPr/>
        </p:nvPicPr>
        <p:blipFill>
          <a:blip r:embed="rId8"/>
          <a:stretch>
            <a:fillRect/>
          </a:stretch>
        </p:blipFill>
        <p:spPr>
          <a:xfrm>
            <a:off x="3992880" y="3482975"/>
            <a:ext cx="3401695" cy="226822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层蓝色1"/>
          <p:cNvPicPr>
            <a:picLocks noChangeAspect="1"/>
          </p:cNvPicPr>
          <p:nvPr/>
        </p:nvPicPr>
        <p:blipFill>
          <a:blip r:embed="rId5"/>
          <a:stretch>
            <a:fillRect/>
          </a:stretch>
        </p:blipFill>
        <p:spPr>
          <a:xfrm>
            <a:off x="6482080" y="715645"/>
            <a:ext cx="3820160" cy="5381625"/>
          </a:xfrm>
          <a:prstGeom prst="rect">
            <a:avLst/>
          </a:prstGeom>
        </p:spPr>
      </p:pic>
      <p:pic>
        <p:nvPicPr>
          <p:cNvPr id="6" name="图片 5" descr="甜点1"/>
          <p:cNvPicPr>
            <a:picLocks noChangeAspect="1"/>
          </p:cNvPicPr>
          <p:nvPr/>
        </p:nvPicPr>
        <p:blipFill>
          <a:blip r:embed="rId6"/>
          <a:stretch>
            <a:fillRect/>
          </a:stretch>
        </p:blipFill>
        <p:spPr>
          <a:xfrm>
            <a:off x="6997700" y="1205230"/>
            <a:ext cx="3304540" cy="4892040"/>
          </a:xfrm>
          <a:prstGeom prst="rect">
            <a:avLst/>
          </a:prstGeom>
        </p:spPr>
      </p:pic>
      <p:pic>
        <p:nvPicPr>
          <p:cNvPr id="7" name="图片 6" descr="图层蓝色1"/>
          <p:cNvPicPr>
            <a:picLocks noChangeAspect="1"/>
          </p:cNvPicPr>
          <p:nvPr/>
        </p:nvPicPr>
        <p:blipFill>
          <a:blip r:embed="rId5"/>
          <a:stretch>
            <a:fillRect/>
          </a:stretch>
        </p:blipFill>
        <p:spPr>
          <a:xfrm>
            <a:off x="2243455" y="1696085"/>
            <a:ext cx="3279140" cy="3562985"/>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0ab2451061c5fcf3f0557708ba8a19d1"/>
          <p:cNvPicPr>
            <a:picLocks noChangeAspect="1"/>
          </p:cNvPicPr>
          <p:nvPr/>
        </p:nvPicPr>
        <p:blipFill>
          <a:blip r:embed="rId7"/>
          <a:stretch>
            <a:fillRect/>
          </a:stretch>
        </p:blipFill>
        <p:spPr>
          <a:xfrm rot="1680000">
            <a:off x="4733290" y="5487035"/>
            <a:ext cx="1202690" cy="929005"/>
          </a:xfrm>
          <a:prstGeom prst="rect">
            <a:avLst/>
          </a:prstGeom>
        </p:spPr>
      </p:pic>
      <p:pic>
        <p:nvPicPr>
          <p:cNvPr id="10" name="图片 9" descr="e197d752d84bde124ba5fa8ebebc483c"/>
          <p:cNvPicPr>
            <a:picLocks noChangeAspect="1"/>
          </p:cNvPicPr>
          <p:nvPr/>
        </p:nvPicPr>
        <p:blipFill>
          <a:blip r:embed="rId8"/>
          <a:stretch>
            <a:fillRect/>
          </a:stretch>
        </p:blipFill>
        <p:spPr>
          <a:xfrm rot="20100000">
            <a:off x="1755140" y="5262880"/>
            <a:ext cx="816610" cy="576580"/>
          </a:xfrm>
          <a:prstGeom prst="rect">
            <a:avLst/>
          </a:prstGeom>
        </p:spPr>
      </p:pic>
      <p:pic>
        <p:nvPicPr>
          <p:cNvPr id="5" name="图片 4" descr="甜点马卡龙字"/>
          <p:cNvPicPr>
            <a:picLocks noChangeAspect="1"/>
          </p:cNvPicPr>
          <p:nvPr/>
        </p:nvPicPr>
        <p:blipFill>
          <a:blip r:embed="rId9"/>
          <a:stretch>
            <a:fillRect/>
          </a:stretch>
        </p:blipFill>
        <p:spPr>
          <a:xfrm>
            <a:off x="1410970" y="715010"/>
            <a:ext cx="2882900" cy="490220"/>
          </a:xfrm>
          <a:prstGeom prst="rect">
            <a:avLst/>
          </a:prstGeom>
        </p:spPr>
      </p:pic>
      <p:sp>
        <p:nvSpPr>
          <p:cNvPr id="30" name="文本框 29"/>
          <p:cNvSpPr txBox="1"/>
          <p:nvPr/>
        </p:nvSpPr>
        <p:spPr>
          <a:xfrm>
            <a:off x="2999668" y="1647214"/>
            <a:ext cx="1816100" cy="1445260"/>
          </a:xfrm>
          <a:prstGeom prst="rect">
            <a:avLst/>
          </a:prstGeom>
          <a:noFill/>
        </p:spPr>
        <p:txBody>
          <a:bodyPr wrap="none" rtlCol="0">
            <a:spAutoFit/>
          </a:bodyPr>
          <a:lstStyle/>
          <a:p>
            <a:r>
              <a:rPr lang="en-US" altLang="zh-CN" sz="8800" dirty="0">
                <a:solidFill>
                  <a:schemeClr val="tx1">
                    <a:lumMod val="75000"/>
                    <a:lumOff val="25000"/>
                  </a:schemeClr>
                </a:solidFill>
                <a:latin typeface="Swis721 BT" panose="020B0504020202020204" pitchFamily="34" charset="0"/>
                <a:ea typeface="方正正准黑简体" panose="02000000000000000000" pitchFamily="2" charset="-122"/>
              </a:rPr>
              <a:t>03</a:t>
            </a:r>
          </a:p>
        </p:txBody>
      </p:sp>
      <p:sp>
        <p:nvSpPr>
          <p:cNvPr id="33" name="矩形 32"/>
          <p:cNvSpPr/>
          <p:nvPr/>
        </p:nvSpPr>
        <p:spPr>
          <a:xfrm>
            <a:off x="2674887" y="3092244"/>
            <a:ext cx="2418080" cy="768350"/>
          </a:xfrm>
          <a:prstGeom prst="rect">
            <a:avLst/>
          </a:prstGeom>
          <a:ln>
            <a:noFill/>
          </a:ln>
        </p:spPr>
        <p:txBody>
          <a:bodyPr wrap="none">
            <a:spAutoFit/>
          </a:bodyPr>
          <a:lstStyle/>
          <a:p>
            <a:r>
              <a:rPr lang="zh-CN" altLang="en-US" sz="4400" dirty="0">
                <a:solidFill>
                  <a:schemeClr val="tx1">
                    <a:lumMod val="75000"/>
                    <a:lumOff val="25000"/>
                  </a:schemeClr>
                </a:solidFill>
                <a:latin typeface="方正正中黑简体" panose="02000000000000000000" pitchFamily="2" charset="-122"/>
                <a:ea typeface="方正正中黑简体" panose="02000000000000000000" pitchFamily="2" charset="-122"/>
              </a:rPr>
              <a:t>饮食文化</a:t>
            </a:r>
          </a:p>
        </p:txBody>
      </p:sp>
      <p:sp>
        <p:nvSpPr>
          <p:cNvPr id="34" name="矩形 33"/>
          <p:cNvSpPr/>
          <p:nvPr/>
        </p:nvSpPr>
        <p:spPr>
          <a:xfrm>
            <a:off x="2674887" y="3861006"/>
            <a:ext cx="2661285" cy="521970"/>
          </a:xfrm>
          <a:prstGeom prst="rect">
            <a:avLst/>
          </a:prstGeom>
          <a:ln>
            <a:noFill/>
          </a:ln>
        </p:spPr>
        <p:txBody>
          <a:bodyPr wrap="none">
            <a:spAutoFit/>
          </a:bodyPr>
          <a:lstStyle/>
          <a:p>
            <a:pPr algn="l"/>
            <a:r>
              <a:rPr lang="zh-CN" altLang="en-US" sz="2800" dirty="0">
                <a:solidFill>
                  <a:schemeClr val="tx1">
                    <a:lumMod val="75000"/>
                    <a:lumOff val="25000"/>
                  </a:schemeClr>
                </a:solidFill>
                <a:latin typeface="Swis721 BT" panose="020B0504020202020204" pitchFamily="34" charset="0"/>
              </a:rPr>
              <a:t>Food Culture</a:t>
            </a:r>
          </a:p>
        </p:txBody>
      </p:sp>
      <p:sp>
        <p:nvSpPr>
          <p:cNvPr id="39" name="矩形 38"/>
          <p:cNvSpPr/>
          <p:nvPr/>
        </p:nvSpPr>
        <p:spPr>
          <a:xfrm>
            <a:off x="2655202" y="4286451"/>
            <a:ext cx="2954655" cy="369332"/>
          </a:xfrm>
          <a:prstGeom prst="rect">
            <a:avLst/>
          </a:prstGeom>
        </p:spPr>
        <p:txBody>
          <a:bodyPr wrap="none">
            <a:spAutoFit/>
          </a:bodyPr>
          <a:lstStyle/>
          <a:p>
            <a:r>
              <a:rPr lang="zh-CN" altLang="en-US" dirty="0">
                <a:solidFill>
                  <a:schemeClr val="tx1">
                    <a:lumMod val="75000"/>
                    <a:lumOff val="25000"/>
                  </a:schemeClr>
                </a:solidFill>
                <a:latin typeface="幼圆" panose="02010509060101010101" pitchFamily="49" charset="-122"/>
                <a:ea typeface="幼圆" panose="02010509060101010101" pitchFamily="49" charset="-122"/>
              </a:rPr>
              <a:t>半糖主义，我的生活态度。</a:t>
            </a:r>
          </a:p>
        </p:txBody>
      </p:sp>
      <p:sp>
        <p:nvSpPr>
          <p:cNvPr id="40" name="矩形 39"/>
          <p:cNvSpPr/>
          <p:nvPr/>
        </p:nvSpPr>
        <p:spPr>
          <a:xfrm>
            <a:off x="2195995" y="4770718"/>
            <a:ext cx="2941831" cy="230832"/>
          </a:xfrm>
          <a:prstGeom prst="rect">
            <a:avLst/>
          </a:prstGeom>
        </p:spPr>
        <p:txBody>
          <a:bodyPr wrap="none">
            <a:spAutoFit/>
          </a:bodyPr>
          <a:lstStyle/>
          <a:p>
            <a:r>
              <a:rPr lang="en-US" altLang="zh-CN" sz="900" dirty="0">
                <a:solidFill>
                  <a:schemeClr val="tx1">
                    <a:lumMod val="75000"/>
                    <a:lumOff val="25000"/>
                  </a:schemeClr>
                </a:solidFill>
                <a:latin typeface="Swis721 BT" panose="020B0504020202020204" pitchFamily="34" charset="0"/>
                <a:ea typeface="幼圆" panose="02010509060101010101" pitchFamily="49" charset="-122"/>
              </a:rPr>
              <a:t>SEMI-GLUCOSEISM, MY ATTITUDE TOWARDS LIFE.</a:t>
            </a:r>
            <a:endParaRPr lang="zh-CN" altLang="en-US" sz="900" dirty="0">
              <a:solidFill>
                <a:schemeClr val="tx1">
                  <a:lumMod val="75000"/>
                  <a:lumOff val="25000"/>
                </a:schemeClr>
              </a:solidFill>
              <a:latin typeface="Swis721 BT" panose="020B0504020202020204" pitchFamily="34" charset="0"/>
              <a:ea typeface="幼圆" panose="02010509060101010101" pitchFamily="49" charset="-122"/>
            </a:endParaRPr>
          </a:p>
        </p:txBody>
      </p:sp>
      <p:cxnSp>
        <p:nvCxnSpPr>
          <p:cNvPr id="32" name="直接连接符 31"/>
          <p:cNvCxnSpPr/>
          <p:nvPr/>
        </p:nvCxnSpPr>
        <p:spPr>
          <a:xfrm>
            <a:off x="3000007" y="2950075"/>
            <a:ext cx="176741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ppt_x"/>
                                          </p:val>
                                        </p:tav>
                                        <p:tav tm="100000">
                                          <p:val>
                                            <p:strVal val="#ppt_x"/>
                                          </p:val>
                                        </p:tav>
                                      </p:tavLst>
                                    </p:anim>
                                    <p:anim calcmode="lin" valueType="num">
                                      <p:cBhvr additive="base">
                                        <p:cTn id="12" dur="1000" fill="hold"/>
                                        <p:tgtEl>
                                          <p:spTgt spid="3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000" fill="hold"/>
                                        <p:tgtEl>
                                          <p:spTgt spid="34"/>
                                        </p:tgtEl>
                                        <p:attrNameLst>
                                          <p:attrName>ppt_x</p:attrName>
                                        </p:attrNameLst>
                                      </p:cBhvr>
                                      <p:tavLst>
                                        <p:tav tm="0">
                                          <p:val>
                                            <p:strVal val="#ppt_x"/>
                                          </p:val>
                                        </p:tav>
                                        <p:tav tm="100000">
                                          <p:val>
                                            <p:strVal val="#ppt_x"/>
                                          </p:val>
                                        </p:tav>
                                      </p:tavLst>
                                    </p:anim>
                                    <p:anim calcmode="lin" valueType="num">
                                      <p:cBhvr additive="base">
                                        <p:cTn id="16" dur="1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ppt_x"/>
                                          </p:val>
                                        </p:tav>
                                        <p:tav tm="100000">
                                          <p:val>
                                            <p:strVal val="#ppt_x"/>
                                          </p:val>
                                        </p:tav>
                                      </p:tavLst>
                                    </p:anim>
                                    <p:anim calcmode="lin" valueType="num">
                                      <p:cBhvr additive="base">
                                        <p:cTn id="20" dur="1000" fill="hold"/>
                                        <p:tgtEl>
                                          <p:spTgt spid="3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ppt_x"/>
                                          </p:val>
                                        </p:tav>
                                        <p:tav tm="100000">
                                          <p:val>
                                            <p:strVal val="#ppt_x"/>
                                          </p:val>
                                        </p:tav>
                                      </p:tavLst>
                                    </p:anim>
                                    <p:anim calcmode="lin" valueType="num">
                                      <p:cBhvr additive="base">
                                        <p:cTn id="24" dur="1000" fill="hold"/>
                                        <p:tgtEl>
                                          <p:spTgt spid="4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ppt_x"/>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兔兔"/>
          <p:cNvPicPr>
            <a:picLocks noChangeAspect="1"/>
          </p:cNvPicPr>
          <p:nvPr/>
        </p:nvPicPr>
        <p:blipFill>
          <a:blip r:embed="rId4"/>
          <a:stretch>
            <a:fillRect/>
          </a:stretch>
        </p:blipFill>
        <p:spPr>
          <a:xfrm>
            <a:off x="164465" y="321945"/>
            <a:ext cx="8895080" cy="5928995"/>
          </a:xfrm>
          <a:prstGeom prst="rect">
            <a:avLst/>
          </a:prstGeom>
        </p:spPr>
      </p:pic>
      <p:sp>
        <p:nvSpPr>
          <p:cNvPr id="2" name="矩形 1"/>
          <p:cNvSpPr/>
          <p:nvPr/>
        </p:nvSpPr>
        <p:spPr>
          <a:xfrm>
            <a:off x="814425" y="2827424"/>
            <a:ext cx="10563150" cy="1938020"/>
          </a:xfrm>
          <a:prstGeom prst="rect">
            <a:avLst/>
          </a:prstGeom>
          <a:solidFill>
            <a:srgbClr val="CADFDD"/>
          </a:solidFill>
        </p:spPr>
        <p:txBody>
          <a:bodyPr wrap="square">
            <a:spAutoFit/>
          </a:bodyPr>
          <a:lstStyle/>
          <a:p>
            <a:pPr algn="just">
              <a:lnSpc>
                <a:spcPct val="150000"/>
              </a:lnSpc>
            </a:pP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1940</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年的一天，有一位格雷船长，他小时候非常喜爱吃他妈妈亲手制作的炸面包，但他发现炸面包的中央部分因油炸时间不足而还没完全熟，于是格雷的母亲便将炸面包的中央部分挖除，再重新油炸一次，发现炸面包的口味竟然更加美味，于是中空的炸面包所以就给它取名为甜甜圈，便就此诞生。由于甜甜圈是以高温热油来制成，因此甜甜圈好吃的秘诀便在于，如何在短时间内让甜甜圈完全炸熟，而由母亲充满机智的处理方式，更可以看出母亲对小朋友的关心与爱心。甜甜圈，是一种富有历史意义的、充满情趣的美食，是一种日常的小吃，更是一种爱与情感的体现。</a:t>
            </a:r>
          </a:p>
        </p:txBody>
      </p:sp>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甜点马卡龙字"/>
          <p:cNvPicPr>
            <a:picLocks noChangeAspect="1"/>
          </p:cNvPicPr>
          <p:nvPr/>
        </p:nvPicPr>
        <p:blipFill>
          <a:blip r:embed="rId5"/>
          <a:stretch>
            <a:fillRect/>
          </a:stretch>
        </p:blipFill>
        <p:spPr>
          <a:xfrm>
            <a:off x="1410970" y="715010"/>
            <a:ext cx="2882900" cy="490220"/>
          </a:xfrm>
          <a:prstGeom prst="rect">
            <a:avLst/>
          </a:prstGeom>
        </p:spPr>
      </p:pic>
      <p:pic>
        <p:nvPicPr>
          <p:cNvPr id="9" name="图片 8" descr="0ab2451061c5fcf3f0557708ba8a19d1"/>
          <p:cNvPicPr>
            <a:picLocks noChangeAspect="1"/>
          </p:cNvPicPr>
          <p:nvPr/>
        </p:nvPicPr>
        <p:blipFill>
          <a:blip r:embed="rId6"/>
          <a:stretch>
            <a:fillRect/>
          </a:stretch>
        </p:blipFill>
        <p:spPr>
          <a:xfrm rot="1680000">
            <a:off x="10027920" y="1433195"/>
            <a:ext cx="1202690" cy="929005"/>
          </a:xfrm>
          <a:prstGeom prst="rect">
            <a:avLst/>
          </a:prstGeom>
        </p:spPr>
      </p:pic>
      <p:pic>
        <p:nvPicPr>
          <p:cNvPr id="10" name="图片 9" descr="e197d752d84bde124ba5fa8ebebc483c"/>
          <p:cNvPicPr>
            <a:picLocks noChangeAspect="1"/>
          </p:cNvPicPr>
          <p:nvPr/>
        </p:nvPicPr>
        <p:blipFill>
          <a:blip r:embed="rId7"/>
          <a:stretch>
            <a:fillRect/>
          </a:stretch>
        </p:blipFill>
        <p:spPr>
          <a:xfrm rot="20100000">
            <a:off x="8980170" y="1868170"/>
            <a:ext cx="816610" cy="576580"/>
          </a:xfrm>
          <a:prstGeom prst="rect">
            <a:avLst/>
          </a:prstGeom>
        </p:spPr>
      </p:pic>
      <p:pic>
        <p:nvPicPr>
          <p:cNvPr id="7" name="图片 6" descr="甜点1"/>
          <p:cNvPicPr>
            <a:picLocks noChangeAspect="1"/>
          </p:cNvPicPr>
          <p:nvPr/>
        </p:nvPicPr>
        <p:blipFill>
          <a:blip r:embed="rId8"/>
          <a:stretch>
            <a:fillRect/>
          </a:stretch>
        </p:blipFill>
        <p:spPr>
          <a:xfrm rot="16200000">
            <a:off x="9531350" y="4772025"/>
            <a:ext cx="1108075" cy="164084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甜点图表费分_0007_100304606"/>
          <p:cNvPicPr>
            <a:picLocks noChangeAspect="1"/>
          </p:cNvPicPr>
          <p:nvPr/>
        </p:nvPicPr>
        <p:blipFill>
          <a:blip r:embed="rId4"/>
          <a:stretch>
            <a:fillRect/>
          </a:stretch>
        </p:blipFill>
        <p:spPr>
          <a:xfrm>
            <a:off x="4984750" y="847090"/>
            <a:ext cx="6315710" cy="4514215"/>
          </a:xfrm>
          <a:prstGeom prst="rect">
            <a:avLst/>
          </a:prstGeom>
        </p:spPr>
      </p:pic>
      <p:sp>
        <p:nvSpPr>
          <p:cNvPr id="14" name="矩形 13"/>
          <p:cNvSpPr/>
          <p:nvPr/>
        </p:nvSpPr>
        <p:spPr>
          <a:xfrm>
            <a:off x="2918489" y="2585459"/>
            <a:ext cx="970961" cy="45719"/>
          </a:xfrm>
          <a:prstGeom prst="rect">
            <a:avLst/>
          </a:prstGeom>
          <a:solidFill>
            <a:srgbClr val="85B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918410" y="4895804"/>
            <a:ext cx="4913198" cy="790666"/>
          </a:xfrm>
          <a:prstGeom prst="rect">
            <a:avLst/>
          </a:prstGeom>
        </p:spPr>
        <p:txBody>
          <a:bodyPr wrap="square">
            <a:spAutoFit/>
          </a:bodyPr>
          <a:lstStyle/>
          <a:p>
            <a:pPr algn="just">
              <a:lnSpc>
                <a:spcPct val="150000"/>
              </a:lnSpc>
            </a:pPr>
            <a:r>
              <a:rPr lang="en-US" altLang="zh-CN" sz="1050" dirty="0">
                <a:solidFill>
                  <a:schemeClr val="tx1">
                    <a:lumMod val="75000"/>
                    <a:lumOff val="25000"/>
                  </a:schemeClr>
                </a:solidFill>
                <a:latin typeface="Swis721 Lt BT" panose="020B0403020202020204" pitchFamily="34" charset="0"/>
              </a:rPr>
              <a:t>Donuts are sweets that have been fried in a mixture of flour, sugar, butter, and eggs. The two most common shapes are hollow, ring-shaped, or closed dessert desserts filled with sweet fillings such as butter and egg pulp.</a:t>
            </a:r>
            <a:endParaRPr lang="zh-CN" altLang="en-US" sz="1050" dirty="0">
              <a:solidFill>
                <a:schemeClr val="tx1">
                  <a:lumMod val="75000"/>
                  <a:lumOff val="25000"/>
                </a:schemeClr>
              </a:solidFill>
              <a:latin typeface="Swis721 Lt BT" panose="020B0403020202020204" pitchFamily="34" charset="0"/>
            </a:endParaRPr>
          </a:p>
        </p:txBody>
      </p:sp>
      <p:sp>
        <p:nvSpPr>
          <p:cNvPr id="2" name="矩形 1"/>
          <p:cNvSpPr/>
          <p:nvPr/>
        </p:nvSpPr>
        <p:spPr>
          <a:xfrm>
            <a:off x="904875" y="2827655"/>
            <a:ext cx="3663950" cy="1938020"/>
          </a:xfrm>
          <a:prstGeom prst="rect">
            <a:avLst/>
          </a:prstGeom>
        </p:spPr>
        <p:txBody>
          <a:bodyPr wrap="square">
            <a:spAutoFit/>
          </a:bodyPr>
          <a:lstStyle/>
          <a:p>
            <a:pPr algn="just">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甜甜圈是一种用面粉、白砂糖、奶油和鸡蛋混合后经过油炸的甜食。最普遍的两种形状是中空的环状、或中间有包入奶油、蛋浆</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卡士达</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等甜馅料的封闭型甜品点心。</a:t>
            </a:r>
          </a:p>
        </p:txBody>
      </p:sp>
      <p:sp>
        <p:nvSpPr>
          <p:cNvPr id="5"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118046" y="847173"/>
            <a:ext cx="3236784" cy="1323439"/>
          </a:xfrm>
          <a:prstGeom prst="rect">
            <a:avLst/>
          </a:prstGeom>
          <a:noFill/>
        </p:spPr>
        <p:txBody>
          <a:bodyPr wrap="none" rtlCol="0">
            <a:spAutoFit/>
          </a:bodyPr>
          <a:lstStyle/>
          <a:p>
            <a:r>
              <a:rPr lang="en-US" altLang="zh-CN" sz="8000" b="1" dirty="0">
                <a:solidFill>
                  <a:schemeClr val="tx1">
                    <a:lumMod val="75000"/>
                    <a:lumOff val="25000"/>
                  </a:schemeClr>
                </a:solidFill>
                <a:latin typeface="Edwardian Script ITC" panose="030303020407070D0804" pitchFamily="66" charset="0"/>
              </a:rPr>
              <a:t>Doughnut</a:t>
            </a:r>
            <a:endParaRPr lang="zh-CN" altLang="en-US" sz="8000" b="1" dirty="0">
              <a:solidFill>
                <a:schemeClr val="tx1">
                  <a:lumMod val="75000"/>
                  <a:lumOff val="25000"/>
                </a:schemeClr>
              </a:solidFill>
              <a:latin typeface="Edwardian Script ITC" panose="030303020407070D0804" pitchFamily="66"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3" grpId="0"/>
      <p:bldP spid="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6"/>
          <p:cNvPicPr>
            <a:picLocks noChangeAspect="1"/>
          </p:cNvPicPr>
          <p:nvPr/>
        </p:nvPicPr>
        <p:blipFill>
          <a:blip r:embed="rId4"/>
          <a:stretch>
            <a:fillRect/>
          </a:stretch>
        </p:blipFill>
        <p:spPr>
          <a:xfrm>
            <a:off x="3771265" y="810895"/>
            <a:ext cx="2312035" cy="2221865"/>
          </a:xfrm>
          <a:prstGeom prst="rect">
            <a:avLst/>
          </a:prstGeom>
        </p:spPr>
      </p:pic>
      <p:pic>
        <p:nvPicPr>
          <p:cNvPr id="6" name="图片 5" descr="图8"/>
          <p:cNvPicPr>
            <a:picLocks noChangeAspect="1"/>
          </p:cNvPicPr>
          <p:nvPr/>
        </p:nvPicPr>
        <p:blipFill>
          <a:blip r:embed="rId5"/>
          <a:stretch>
            <a:fillRect/>
          </a:stretch>
        </p:blipFill>
        <p:spPr>
          <a:xfrm>
            <a:off x="1031875" y="2815590"/>
            <a:ext cx="2739236" cy="3319272"/>
          </a:xfrm>
          <a:prstGeom prst="rect">
            <a:avLst/>
          </a:prstGeom>
        </p:spPr>
      </p:pic>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83150" y="3210583"/>
            <a:ext cx="6772174" cy="1263454"/>
          </a:xfrm>
          <a:prstGeom prst="rect">
            <a:avLst/>
          </a:prstGeom>
          <a:solidFill>
            <a:srgbClr val="F7D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388764" y="4887829"/>
            <a:ext cx="6050242" cy="1033040"/>
          </a:xfrm>
          <a:prstGeom prst="rect">
            <a:avLst/>
          </a:prstGeom>
        </p:spPr>
        <p:txBody>
          <a:bodyPr wrap="square">
            <a:spAutoFit/>
          </a:bodyPr>
          <a:lstStyle/>
          <a:p>
            <a:pPr algn="just">
              <a:lnSpc>
                <a:spcPct val="150000"/>
              </a:lnSpc>
            </a:pPr>
            <a:r>
              <a:rPr lang="en-US" altLang="zh-CN" sz="1050" dirty="0">
                <a:solidFill>
                  <a:schemeClr val="tx1">
                    <a:lumMod val="75000"/>
                    <a:lumOff val="25000"/>
                  </a:schemeClr>
                </a:solidFill>
                <a:latin typeface="Swis721 Lt BT" panose="020B0403020202020204" pitchFamily="34" charset="0"/>
              </a:rPr>
              <a:t>Romantic pink decorating with sweet chocolate</a:t>
            </a:r>
          </a:p>
          <a:p>
            <a:pPr algn="just">
              <a:lnSpc>
                <a:spcPct val="150000"/>
              </a:lnSpc>
            </a:pPr>
            <a:r>
              <a:rPr lang="en-US" altLang="zh-CN" sz="1050" dirty="0">
                <a:solidFill>
                  <a:schemeClr val="tx1">
                    <a:lumMod val="75000"/>
                    <a:lumOff val="25000"/>
                  </a:schemeClr>
                </a:solidFill>
                <a:latin typeface="Swis721 Lt BT" panose="020B0403020202020204" pitchFamily="34" charset="0"/>
              </a:rPr>
              <a:t>Every taste of happiness is like the heart of true love. It is infatuated.</a:t>
            </a:r>
          </a:p>
          <a:p>
            <a:pPr algn="just">
              <a:lnSpc>
                <a:spcPct val="150000"/>
              </a:lnSpc>
            </a:pPr>
            <a:r>
              <a:rPr lang="en-US" altLang="zh-CN" sz="1050" dirty="0">
                <a:solidFill>
                  <a:schemeClr val="tx1">
                    <a:lumMod val="75000"/>
                    <a:lumOff val="25000"/>
                  </a:schemeClr>
                </a:solidFill>
                <a:latin typeface="Swis721 Lt BT" panose="020B0403020202020204" pitchFamily="34" charset="0"/>
              </a:rPr>
              <a:t>The sweet and sour flavor restores the most authentic taste bud experience.</a:t>
            </a:r>
          </a:p>
          <a:p>
            <a:pPr algn="just">
              <a:lnSpc>
                <a:spcPct val="150000"/>
              </a:lnSpc>
            </a:pPr>
            <a:r>
              <a:rPr lang="en-US" altLang="zh-CN" sz="1050" dirty="0">
                <a:solidFill>
                  <a:schemeClr val="tx1">
                    <a:lumMod val="75000"/>
                    <a:lumOff val="25000"/>
                  </a:schemeClr>
                </a:solidFill>
                <a:latin typeface="Swis721 Lt BT" panose="020B0403020202020204" pitchFamily="34" charset="0"/>
              </a:rPr>
              <a:t>The rich layering blends between the lips and teeth and spreads from the tip of the tongue to the heart.</a:t>
            </a:r>
            <a:endParaRPr lang="zh-CN" altLang="en-US" sz="1050" dirty="0">
              <a:solidFill>
                <a:schemeClr val="tx1">
                  <a:lumMod val="75000"/>
                  <a:lumOff val="25000"/>
                </a:schemeClr>
              </a:solidFill>
              <a:latin typeface="Swis721 Lt BT" panose="020B0403020202020204" pitchFamily="34" charset="0"/>
            </a:endParaRPr>
          </a:p>
        </p:txBody>
      </p:sp>
      <p:sp>
        <p:nvSpPr>
          <p:cNvPr id="23" name="矩形 22"/>
          <p:cNvSpPr/>
          <p:nvPr/>
        </p:nvSpPr>
        <p:spPr>
          <a:xfrm>
            <a:off x="6374138" y="1429326"/>
            <a:ext cx="5281575" cy="1511952"/>
          </a:xfrm>
          <a:prstGeom prst="rect">
            <a:avLst/>
          </a:prstGeom>
        </p:spPr>
        <p:txBody>
          <a:bodyPr wrap="square">
            <a:spAutoFit/>
          </a:bodyPr>
          <a:lstStyle/>
          <a:p>
            <a:pPr algn="just">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装点浪漫的粉红，点缀甜蜜的巧克力，</a:t>
            </a:r>
          </a:p>
          <a:p>
            <a:pPr algn="just">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每一口幸福滋味都犹如邂逅真爱时的心动，令人迷恋。</a:t>
            </a:r>
          </a:p>
          <a:p>
            <a:pPr algn="just">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酸甜的浓郁滋味还原最真实的味蕾体验，</a:t>
            </a:r>
          </a:p>
          <a:p>
            <a:pPr algn="just">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丰富的层次感在唇齿间彼此交融，从舌尖蔓延到心间。</a:t>
            </a:r>
          </a:p>
        </p:txBody>
      </p:sp>
      <p:sp>
        <p:nvSpPr>
          <p:cNvPr id="26" name="矩形 25"/>
          <p:cNvSpPr/>
          <p:nvPr/>
        </p:nvSpPr>
        <p:spPr>
          <a:xfrm>
            <a:off x="5179884" y="3288312"/>
            <a:ext cx="5435671" cy="1107996"/>
          </a:xfrm>
          <a:prstGeom prst="rect">
            <a:avLst/>
          </a:prstGeom>
        </p:spPr>
        <p:txBody>
          <a:bodyPr wrap="square">
            <a:spAutoFit/>
          </a:bodyPr>
          <a:lstStyle/>
          <a:p>
            <a:r>
              <a:rPr lang="zh-CN" altLang="en-US" sz="6600" dirty="0">
                <a:solidFill>
                  <a:schemeClr val="bg1"/>
                </a:solidFill>
                <a:latin typeface="Embassy BT" panose="03030602040507090C03" pitchFamily="66" charset="0"/>
              </a:rPr>
              <a:t>Sprained tongue</a:t>
            </a:r>
          </a:p>
        </p:txBody>
      </p:sp>
      <p:pic>
        <p:nvPicPr>
          <p:cNvPr id="8" name="图片 7" descr="甜点马卡龙字"/>
          <p:cNvPicPr>
            <a:picLocks noChangeAspect="1"/>
          </p:cNvPicPr>
          <p:nvPr/>
        </p:nvPicPr>
        <p:blipFill>
          <a:blip r:embed="rId6"/>
          <a:stretch>
            <a:fillRect/>
          </a:stretch>
        </p:blipFill>
        <p:spPr>
          <a:xfrm>
            <a:off x="765810" y="1676400"/>
            <a:ext cx="2882900" cy="49022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outVertic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outVertical)">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层蓝色1"/>
          <p:cNvPicPr>
            <a:picLocks noChangeAspect="1"/>
          </p:cNvPicPr>
          <p:nvPr/>
        </p:nvPicPr>
        <p:blipFill>
          <a:blip r:embed="rId5"/>
          <a:stretch>
            <a:fillRect/>
          </a:stretch>
        </p:blipFill>
        <p:spPr>
          <a:xfrm>
            <a:off x="6482080" y="715645"/>
            <a:ext cx="3820160" cy="5381625"/>
          </a:xfrm>
          <a:prstGeom prst="rect">
            <a:avLst/>
          </a:prstGeom>
        </p:spPr>
      </p:pic>
      <p:pic>
        <p:nvPicPr>
          <p:cNvPr id="6" name="图片 5" descr="甜点1"/>
          <p:cNvPicPr>
            <a:picLocks noChangeAspect="1"/>
          </p:cNvPicPr>
          <p:nvPr/>
        </p:nvPicPr>
        <p:blipFill>
          <a:blip r:embed="rId6"/>
          <a:stretch>
            <a:fillRect/>
          </a:stretch>
        </p:blipFill>
        <p:spPr>
          <a:xfrm>
            <a:off x="6997700" y="1205230"/>
            <a:ext cx="3304540" cy="4892040"/>
          </a:xfrm>
          <a:prstGeom prst="rect">
            <a:avLst/>
          </a:prstGeom>
        </p:spPr>
      </p:pic>
      <p:pic>
        <p:nvPicPr>
          <p:cNvPr id="7" name="图片 6" descr="图层蓝色1"/>
          <p:cNvPicPr>
            <a:picLocks noChangeAspect="1"/>
          </p:cNvPicPr>
          <p:nvPr/>
        </p:nvPicPr>
        <p:blipFill>
          <a:blip r:embed="rId5"/>
          <a:stretch>
            <a:fillRect/>
          </a:stretch>
        </p:blipFill>
        <p:spPr>
          <a:xfrm>
            <a:off x="2243455" y="1696085"/>
            <a:ext cx="3279140" cy="3562985"/>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0ab2451061c5fcf3f0557708ba8a19d1"/>
          <p:cNvPicPr>
            <a:picLocks noChangeAspect="1"/>
          </p:cNvPicPr>
          <p:nvPr/>
        </p:nvPicPr>
        <p:blipFill>
          <a:blip r:embed="rId7"/>
          <a:stretch>
            <a:fillRect/>
          </a:stretch>
        </p:blipFill>
        <p:spPr>
          <a:xfrm rot="1680000">
            <a:off x="4733290" y="5487035"/>
            <a:ext cx="1202690" cy="929005"/>
          </a:xfrm>
          <a:prstGeom prst="rect">
            <a:avLst/>
          </a:prstGeom>
        </p:spPr>
      </p:pic>
      <p:pic>
        <p:nvPicPr>
          <p:cNvPr id="10" name="图片 9" descr="e197d752d84bde124ba5fa8ebebc483c"/>
          <p:cNvPicPr>
            <a:picLocks noChangeAspect="1"/>
          </p:cNvPicPr>
          <p:nvPr/>
        </p:nvPicPr>
        <p:blipFill>
          <a:blip r:embed="rId8"/>
          <a:stretch>
            <a:fillRect/>
          </a:stretch>
        </p:blipFill>
        <p:spPr>
          <a:xfrm rot="20100000">
            <a:off x="1755140" y="5262880"/>
            <a:ext cx="816610" cy="576580"/>
          </a:xfrm>
          <a:prstGeom prst="rect">
            <a:avLst/>
          </a:prstGeom>
        </p:spPr>
      </p:pic>
      <p:pic>
        <p:nvPicPr>
          <p:cNvPr id="5" name="图片 4" descr="甜点马卡龙字"/>
          <p:cNvPicPr>
            <a:picLocks noChangeAspect="1"/>
          </p:cNvPicPr>
          <p:nvPr/>
        </p:nvPicPr>
        <p:blipFill>
          <a:blip r:embed="rId9"/>
          <a:stretch>
            <a:fillRect/>
          </a:stretch>
        </p:blipFill>
        <p:spPr>
          <a:xfrm>
            <a:off x="1410970" y="715010"/>
            <a:ext cx="2882900" cy="490220"/>
          </a:xfrm>
          <a:prstGeom prst="rect">
            <a:avLst/>
          </a:prstGeom>
        </p:spPr>
      </p:pic>
      <p:sp>
        <p:nvSpPr>
          <p:cNvPr id="30" name="文本框 29"/>
          <p:cNvSpPr txBox="1"/>
          <p:nvPr/>
        </p:nvSpPr>
        <p:spPr>
          <a:xfrm>
            <a:off x="2999668" y="1647214"/>
            <a:ext cx="1816100" cy="1445260"/>
          </a:xfrm>
          <a:prstGeom prst="rect">
            <a:avLst/>
          </a:prstGeom>
          <a:noFill/>
        </p:spPr>
        <p:txBody>
          <a:bodyPr wrap="none" rtlCol="0">
            <a:spAutoFit/>
          </a:bodyPr>
          <a:lstStyle/>
          <a:p>
            <a:r>
              <a:rPr lang="en-US" altLang="zh-CN" sz="8800" dirty="0">
                <a:solidFill>
                  <a:schemeClr val="tx1">
                    <a:lumMod val="75000"/>
                    <a:lumOff val="25000"/>
                  </a:schemeClr>
                </a:solidFill>
                <a:latin typeface="Swis721 BT" panose="020B0504020202020204" pitchFamily="34" charset="0"/>
                <a:ea typeface="方正正准黑简体" panose="02000000000000000000" pitchFamily="2" charset="-122"/>
              </a:rPr>
              <a:t>04</a:t>
            </a:r>
          </a:p>
        </p:txBody>
      </p:sp>
      <p:sp>
        <p:nvSpPr>
          <p:cNvPr id="33" name="矩形 32"/>
          <p:cNvSpPr/>
          <p:nvPr/>
        </p:nvSpPr>
        <p:spPr>
          <a:xfrm>
            <a:off x="3251467" y="3092244"/>
            <a:ext cx="1300480" cy="768350"/>
          </a:xfrm>
          <a:prstGeom prst="rect">
            <a:avLst/>
          </a:prstGeom>
          <a:ln>
            <a:noFill/>
          </a:ln>
        </p:spPr>
        <p:txBody>
          <a:bodyPr wrap="none">
            <a:spAutoFit/>
          </a:bodyPr>
          <a:lstStyle/>
          <a:p>
            <a:r>
              <a:rPr lang="zh-CN" altLang="en-US" sz="4400" dirty="0">
                <a:solidFill>
                  <a:schemeClr val="tx1">
                    <a:lumMod val="75000"/>
                    <a:lumOff val="25000"/>
                  </a:schemeClr>
                </a:solidFill>
                <a:latin typeface="方正正中黑简体" panose="02000000000000000000" pitchFamily="2" charset="-122"/>
                <a:ea typeface="方正正中黑简体" panose="02000000000000000000" pitchFamily="2" charset="-122"/>
              </a:rPr>
              <a:t>做法</a:t>
            </a:r>
          </a:p>
        </p:txBody>
      </p:sp>
      <p:sp>
        <p:nvSpPr>
          <p:cNvPr id="34" name="矩形 33"/>
          <p:cNvSpPr/>
          <p:nvPr/>
        </p:nvSpPr>
        <p:spPr>
          <a:xfrm>
            <a:off x="2330717" y="3764486"/>
            <a:ext cx="3279140" cy="521970"/>
          </a:xfrm>
          <a:prstGeom prst="rect">
            <a:avLst/>
          </a:prstGeom>
          <a:ln>
            <a:noFill/>
          </a:ln>
        </p:spPr>
        <p:txBody>
          <a:bodyPr wrap="none">
            <a:spAutoFit/>
          </a:bodyPr>
          <a:lstStyle/>
          <a:p>
            <a:pPr algn="l"/>
            <a:r>
              <a:rPr lang="zh-CN" altLang="en-US" sz="2800" dirty="0">
                <a:solidFill>
                  <a:schemeClr val="tx1">
                    <a:lumMod val="75000"/>
                    <a:lumOff val="25000"/>
                  </a:schemeClr>
                </a:solidFill>
                <a:latin typeface="Swis721 BT" panose="020B0504020202020204" pitchFamily="34" charset="0"/>
              </a:rPr>
              <a:t>Practice mysteri</a:t>
            </a:r>
          </a:p>
        </p:txBody>
      </p:sp>
      <p:sp>
        <p:nvSpPr>
          <p:cNvPr id="39" name="矩形 38"/>
          <p:cNvSpPr/>
          <p:nvPr/>
        </p:nvSpPr>
        <p:spPr>
          <a:xfrm>
            <a:off x="2655202" y="4286451"/>
            <a:ext cx="2954655" cy="369332"/>
          </a:xfrm>
          <a:prstGeom prst="rect">
            <a:avLst/>
          </a:prstGeom>
        </p:spPr>
        <p:txBody>
          <a:bodyPr wrap="none">
            <a:spAutoFit/>
          </a:bodyPr>
          <a:lstStyle/>
          <a:p>
            <a:r>
              <a:rPr lang="zh-CN" altLang="en-US" dirty="0">
                <a:solidFill>
                  <a:schemeClr val="tx1">
                    <a:lumMod val="75000"/>
                    <a:lumOff val="25000"/>
                  </a:schemeClr>
                </a:solidFill>
                <a:latin typeface="幼圆" panose="02010509060101010101" pitchFamily="49" charset="-122"/>
                <a:ea typeface="幼圆" panose="02010509060101010101" pitchFamily="49" charset="-122"/>
              </a:rPr>
              <a:t>半糖主义，我的生活态度。</a:t>
            </a:r>
          </a:p>
        </p:txBody>
      </p:sp>
      <p:sp>
        <p:nvSpPr>
          <p:cNvPr id="40" name="矩形 39"/>
          <p:cNvSpPr/>
          <p:nvPr/>
        </p:nvSpPr>
        <p:spPr>
          <a:xfrm>
            <a:off x="2195995" y="4770718"/>
            <a:ext cx="2941831" cy="230832"/>
          </a:xfrm>
          <a:prstGeom prst="rect">
            <a:avLst/>
          </a:prstGeom>
        </p:spPr>
        <p:txBody>
          <a:bodyPr wrap="none">
            <a:spAutoFit/>
          </a:bodyPr>
          <a:lstStyle/>
          <a:p>
            <a:r>
              <a:rPr lang="en-US" altLang="zh-CN" sz="900" dirty="0">
                <a:solidFill>
                  <a:schemeClr val="tx1">
                    <a:lumMod val="75000"/>
                    <a:lumOff val="25000"/>
                  </a:schemeClr>
                </a:solidFill>
                <a:latin typeface="Swis721 BT" panose="020B0504020202020204" pitchFamily="34" charset="0"/>
                <a:ea typeface="幼圆" panose="02010509060101010101" pitchFamily="49" charset="-122"/>
              </a:rPr>
              <a:t>SEMI-GLUCOSEISM, MY ATTITUDE TOWARDS LIFE.</a:t>
            </a:r>
            <a:endParaRPr lang="zh-CN" altLang="en-US" sz="900" dirty="0">
              <a:solidFill>
                <a:schemeClr val="tx1">
                  <a:lumMod val="75000"/>
                  <a:lumOff val="25000"/>
                </a:schemeClr>
              </a:solidFill>
              <a:latin typeface="Swis721 BT" panose="020B0504020202020204" pitchFamily="34" charset="0"/>
              <a:ea typeface="幼圆" panose="02010509060101010101" pitchFamily="49" charset="-122"/>
            </a:endParaRPr>
          </a:p>
        </p:txBody>
      </p:sp>
      <p:cxnSp>
        <p:nvCxnSpPr>
          <p:cNvPr id="32" name="直接连接符 31"/>
          <p:cNvCxnSpPr/>
          <p:nvPr/>
        </p:nvCxnSpPr>
        <p:spPr>
          <a:xfrm>
            <a:off x="3000007" y="2950075"/>
            <a:ext cx="176741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ppt_x"/>
                                          </p:val>
                                        </p:tav>
                                        <p:tav tm="100000">
                                          <p:val>
                                            <p:strVal val="#ppt_x"/>
                                          </p:val>
                                        </p:tav>
                                      </p:tavLst>
                                    </p:anim>
                                    <p:anim calcmode="lin" valueType="num">
                                      <p:cBhvr additive="base">
                                        <p:cTn id="12" dur="1000" fill="hold"/>
                                        <p:tgtEl>
                                          <p:spTgt spid="3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000" fill="hold"/>
                                        <p:tgtEl>
                                          <p:spTgt spid="34"/>
                                        </p:tgtEl>
                                        <p:attrNameLst>
                                          <p:attrName>ppt_x</p:attrName>
                                        </p:attrNameLst>
                                      </p:cBhvr>
                                      <p:tavLst>
                                        <p:tav tm="0">
                                          <p:val>
                                            <p:strVal val="#ppt_x"/>
                                          </p:val>
                                        </p:tav>
                                        <p:tav tm="100000">
                                          <p:val>
                                            <p:strVal val="#ppt_x"/>
                                          </p:val>
                                        </p:tav>
                                      </p:tavLst>
                                    </p:anim>
                                    <p:anim calcmode="lin" valueType="num">
                                      <p:cBhvr additive="base">
                                        <p:cTn id="16" dur="1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ppt_x"/>
                                          </p:val>
                                        </p:tav>
                                        <p:tav tm="100000">
                                          <p:val>
                                            <p:strVal val="#ppt_x"/>
                                          </p:val>
                                        </p:tav>
                                      </p:tavLst>
                                    </p:anim>
                                    <p:anim calcmode="lin" valueType="num">
                                      <p:cBhvr additive="base">
                                        <p:cTn id="20" dur="1000" fill="hold"/>
                                        <p:tgtEl>
                                          <p:spTgt spid="3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ppt_x"/>
                                          </p:val>
                                        </p:tav>
                                        <p:tav tm="100000">
                                          <p:val>
                                            <p:strVal val="#ppt_x"/>
                                          </p:val>
                                        </p:tav>
                                      </p:tavLst>
                                    </p:anim>
                                    <p:anim calcmode="lin" valueType="num">
                                      <p:cBhvr additive="base">
                                        <p:cTn id="24" dur="1000" fill="hold"/>
                                        <p:tgtEl>
                                          <p:spTgt spid="4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ppt_x"/>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869805" y="342900"/>
            <a:ext cx="923925" cy="3100705"/>
          </a:xfrm>
          <a:prstGeom prst="rect">
            <a:avLst/>
          </a:prstGeom>
          <a:solidFill>
            <a:srgbClr val="FE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甜点图表_0013_apic13676"/>
          <p:cNvPicPr>
            <a:picLocks noChangeAspect="1"/>
          </p:cNvPicPr>
          <p:nvPr/>
        </p:nvPicPr>
        <p:blipFill>
          <a:blip r:embed="rId4"/>
          <a:srcRect l="1663" t="51168" r="-1663" b="-4218"/>
          <a:stretch>
            <a:fillRect/>
          </a:stretch>
        </p:blipFill>
        <p:spPr>
          <a:xfrm>
            <a:off x="1022985" y="961390"/>
            <a:ext cx="3016885" cy="2410460"/>
          </a:xfrm>
          <a:prstGeom prst="rect">
            <a:avLst/>
          </a:prstGeom>
        </p:spPr>
      </p:pic>
      <p:pic>
        <p:nvPicPr>
          <p:cNvPr id="5" name="图片 4" descr="甜点图表_0013_apic13676"/>
          <p:cNvPicPr>
            <a:picLocks noChangeAspect="1"/>
          </p:cNvPicPr>
          <p:nvPr/>
        </p:nvPicPr>
        <p:blipFill>
          <a:blip r:embed="rId4"/>
          <a:srcRect b="48681"/>
          <a:stretch>
            <a:fillRect/>
          </a:stretch>
        </p:blipFill>
        <p:spPr>
          <a:xfrm>
            <a:off x="5055870" y="1322705"/>
            <a:ext cx="2849245" cy="2202180"/>
          </a:xfrm>
          <a:prstGeom prst="rect">
            <a:avLst/>
          </a:prstGeom>
        </p:spPr>
      </p:pic>
      <p:sp>
        <p:nvSpPr>
          <p:cNvPr id="6" name="矩形 5"/>
          <p:cNvSpPr/>
          <p:nvPr/>
        </p:nvSpPr>
        <p:spPr>
          <a:xfrm>
            <a:off x="839470" y="3677920"/>
            <a:ext cx="7250430" cy="2030095"/>
          </a:xfrm>
          <a:prstGeom prst="rect">
            <a:avLst/>
          </a:prstGeom>
        </p:spPr>
        <p:txBody>
          <a:bodyPr wrap="square">
            <a:spAutoFit/>
          </a:bodyPr>
          <a:lstStyle/>
          <a:p>
            <a:pPr algn="just">
              <a:lnSpc>
                <a:spcPct val="150000"/>
              </a:lnSpc>
            </a:pP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英国设菲尔德大学数学讲师尤金妮娅</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陈利用微积分公式发现了甜甜圈好吃的奥秘。她经过计算得出，完美的甜甜圈直径应该在</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72</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毫米到</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82</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毫米之间，中间圆洞的最佳直径为</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11</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毫米，这样，甜甜圈的</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软脆比</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才能达到黄金的</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3.5</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比</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1</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。喜欢口感偏软的人，可以把洞开得小一些</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喜欢吃脆壳的人，可以把洞开得大一些。陈还算出了包裹甜甜圈的最佳糖霜量</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:5.8</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克。不过她也坦承</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rPr>
              <a:t>这些微积分公式很容易就把你弄得头昏脑胀，还是喜欢怎么吃就怎么吃吧。</a:t>
            </a:r>
            <a:r>
              <a:rPr lang="en-US" altLang="zh-CN" sz="1400" dirty="0">
                <a:solidFill>
                  <a:sysClr val="windowText" lastClr="000000">
                    <a:lumMod val="75000"/>
                    <a:lumOff val="25000"/>
                  </a:sysClr>
                </a:solidFill>
                <a:latin typeface="幼圆" panose="02010509060101010101" pitchFamily="49" charset="-122"/>
                <a:ea typeface="幼圆" panose="02010509060101010101" pitchFamily="49" charset="-122"/>
              </a:rPr>
              <a:t>"</a:t>
            </a:r>
            <a:endParaRPr lang="zh-CN" altLang="en-US" sz="1400" dirty="0">
              <a:solidFill>
                <a:sysClr val="windowText" lastClr="000000">
                  <a:lumMod val="75000"/>
                  <a:lumOff val="25000"/>
                </a:sysClr>
              </a:solidFill>
              <a:latin typeface="幼圆" panose="02010509060101010101" pitchFamily="49" charset="-122"/>
              <a:ea typeface="幼圆" panose="02010509060101010101" pitchFamily="49" charset="-122"/>
            </a:endParaRPr>
          </a:p>
        </p:txBody>
      </p:sp>
      <p:pic>
        <p:nvPicPr>
          <p:cNvPr id="7" name="图片 6" descr="背景_0036_8998ac8063669d995af279682637d0b1f0bf4d9277b59-w73SwZ_fw658"/>
          <p:cNvPicPr>
            <a:picLocks noChangeAspect="1"/>
          </p:cNvPicPr>
          <p:nvPr/>
        </p:nvPicPr>
        <p:blipFill>
          <a:blip r:embed="rId5"/>
          <a:stretch>
            <a:fillRect/>
          </a:stretch>
        </p:blipFill>
        <p:spPr>
          <a:xfrm>
            <a:off x="8799195" y="2533650"/>
            <a:ext cx="2389764" cy="3526536"/>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文本框 32"/>
          <p:cNvSpPr txBox="1"/>
          <p:nvPr/>
        </p:nvSpPr>
        <p:spPr>
          <a:xfrm>
            <a:off x="7185239" y="963605"/>
            <a:ext cx="1590675" cy="830997"/>
          </a:xfrm>
          <a:prstGeom prst="rect">
            <a:avLst/>
          </a:prstGeom>
          <a:noFill/>
        </p:spPr>
        <p:txBody>
          <a:bodyPr vert="horz" wrap="square" rtlCol="0">
            <a:spAutoFit/>
          </a:bodyPr>
          <a:lstStyle/>
          <a:p>
            <a:pPr algn="dist"/>
            <a:r>
              <a:rPr lang="zh-CN" altLang="en-US" sz="4800" dirty="0">
                <a:solidFill>
                  <a:schemeClr val="tx1">
                    <a:lumMod val="75000"/>
                    <a:lumOff val="25000"/>
                  </a:schemeClr>
                </a:solidFill>
                <a:latin typeface="方正正中黑简体" panose="02000000000000000000" pitchFamily="2" charset="-122"/>
                <a:ea typeface="方正正中黑简体" panose="02000000000000000000" pitchFamily="2" charset="-122"/>
              </a:rPr>
              <a:t>前言</a:t>
            </a:r>
          </a:p>
        </p:txBody>
      </p:sp>
      <p:sp>
        <p:nvSpPr>
          <p:cNvPr id="7" name="矩形 6"/>
          <p:cNvSpPr/>
          <p:nvPr/>
        </p:nvSpPr>
        <p:spPr>
          <a:xfrm>
            <a:off x="6850173" y="1794392"/>
            <a:ext cx="1925527" cy="707886"/>
          </a:xfrm>
          <a:prstGeom prst="rect">
            <a:avLst/>
          </a:prstGeom>
        </p:spPr>
        <p:txBody>
          <a:bodyPr wrap="none">
            <a:spAutoFit/>
          </a:bodyPr>
          <a:lstStyle/>
          <a:p>
            <a:r>
              <a:rPr lang="zh-CN" altLang="en-US" sz="4000" dirty="0">
                <a:solidFill>
                  <a:schemeClr val="tx1">
                    <a:lumMod val="75000"/>
                    <a:lumOff val="25000"/>
                  </a:schemeClr>
                </a:solidFill>
                <a:latin typeface="Embassy BT" panose="03030602040507090C03" pitchFamily="66" charset="0"/>
              </a:rPr>
              <a:t>Foreword</a:t>
            </a:r>
          </a:p>
        </p:txBody>
      </p:sp>
      <p:sp>
        <p:nvSpPr>
          <p:cNvPr id="30" name="矩形 29"/>
          <p:cNvSpPr/>
          <p:nvPr/>
        </p:nvSpPr>
        <p:spPr>
          <a:xfrm>
            <a:off x="4709795" y="2644775"/>
            <a:ext cx="5953760" cy="1568450"/>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我敬重每一枚出炉的甜点</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除了感谢它将带给我的短暂的甜蜜的愉悦、吃完之后将体会到的宇宙级美好</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还神经质的认为手上捧着的是三四个世纪前的配方</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它融化在我的舌尖</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也感那些出现在图书馆里的面孔</a:t>
            </a:r>
          </a:p>
        </p:txBody>
      </p:sp>
      <p:sp>
        <p:nvSpPr>
          <p:cNvPr id="8"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820920" y="4179570"/>
            <a:ext cx="5719445" cy="1545590"/>
          </a:xfrm>
          <a:prstGeom prst="rect">
            <a:avLst/>
          </a:prstGeom>
        </p:spPr>
        <p:txBody>
          <a:bodyPr wrap="square">
            <a:spAutoFit/>
          </a:bodyPr>
          <a:lstStyle/>
          <a:p>
            <a:pPr algn="just">
              <a:lnSpc>
                <a:spcPct val="150000"/>
              </a:lnSpc>
            </a:pPr>
            <a:r>
              <a:rPr lang="en-US" altLang="zh-CN" sz="1050" dirty="0">
                <a:solidFill>
                  <a:schemeClr val="tx1">
                    <a:lumMod val="75000"/>
                    <a:lumOff val="25000"/>
                  </a:schemeClr>
                </a:solidFill>
                <a:latin typeface="Swis721 Lt BT" panose="020B0403020202020204" pitchFamily="34" charset="0"/>
              </a:rPr>
              <a:t>I respected every baked dessert, except for the short sweet pleasure it would bring to me, the cosmic beauty that I would experience after eating, and the neurotic thought that I was holding in my hand three or four centuries ago. Formula, it melts in my tongue and also senses those faces that appear in the library</a:t>
            </a:r>
          </a:p>
          <a:p>
            <a:pPr algn="just">
              <a:lnSpc>
                <a:spcPct val="150000"/>
              </a:lnSpc>
            </a:pPr>
            <a:endParaRPr lang="en-US" altLang="zh-CN" sz="1050" dirty="0">
              <a:solidFill>
                <a:schemeClr val="tx1">
                  <a:lumMod val="75000"/>
                  <a:lumOff val="25000"/>
                </a:schemeClr>
              </a:solidFill>
              <a:latin typeface="Swis721 Lt BT" panose="020B0403020202020204" pitchFamily="34" charset="0"/>
            </a:endParaRPr>
          </a:p>
          <a:p>
            <a:pPr algn="just">
              <a:lnSpc>
                <a:spcPct val="150000"/>
              </a:lnSpc>
            </a:pPr>
            <a:endParaRPr lang="en-US" altLang="zh-CN" sz="1050" dirty="0">
              <a:solidFill>
                <a:schemeClr val="tx1">
                  <a:lumMod val="75000"/>
                  <a:lumOff val="25000"/>
                </a:schemeClr>
              </a:solidFill>
              <a:latin typeface="Swis721 Lt BT" panose="020B0403020202020204" pitchFamily="34" charset="0"/>
            </a:endParaRPr>
          </a:p>
        </p:txBody>
      </p:sp>
      <p:pic>
        <p:nvPicPr>
          <p:cNvPr id="10" name="图片 9" descr="汉堡"/>
          <p:cNvPicPr>
            <a:picLocks noChangeAspect="1"/>
          </p:cNvPicPr>
          <p:nvPr/>
        </p:nvPicPr>
        <p:blipFill>
          <a:blip r:embed="rId4"/>
          <a:stretch>
            <a:fillRect/>
          </a:stretch>
        </p:blipFill>
        <p:spPr>
          <a:xfrm>
            <a:off x="2765425" y="2752725"/>
            <a:ext cx="1699260" cy="2089150"/>
          </a:xfrm>
          <a:prstGeom prst="rect">
            <a:avLst/>
          </a:prstGeom>
        </p:spPr>
      </p:pic>
      <p:pic>
        <p:nvPicPr>
          <p:cNvPr id="11" name="图片 10" descr="汉堡"/>
          <p:cNvPicPr>
            <a:picLocks noChangeAspect="1"/>
          </p:cNvPicPr>
          <p:nvPr/>
        </p:nvPicPr>
        <p:blipFill>
          <a:blip r:embed="rId4"/>
          <a:stretch>
            <a:fillRect/>
          </a:stretch>
        </p:blipFill>
        <p:spPr>
          <a:xfrm>
            <a:off x="728345" y="1794510"/>
            <a:ext cx="2637155" cy="324294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7"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4"/>
          <p:cNvPicPr>
            <a:picLocks noChangeAspect="1"/>
          </p:cNvPicPr>
          <p:nvPr/>
        </p:nvPicPr>
        <p:blipFill>
          <a:blip r:embed="rId4"/>
          <a:stretch>
            <a:fillRect/>
          </a:stretch>
        </p:blipFill>
        <p:spPr>
          <a:xfrm>
            <a:off x="8393430" y="599440"/>
            <a:ext cx="2910840" cy="2640965"/>
          </a:xfrm>
          <a:prstGeom prst="rect">
            <a:avLst/>
          </a:prstGeom>
        </p:spPr>
      </p:pic>
      <p:pic>
        <p:nvPicPr>
          <p:cNvPr id="5" name="图片 4" descr="图5"/>
          <p:cNvPicPr>
            <a:picLocks noChangeAspect="1"/>
          </p:cNvPicPr>
          <p:nvPr/>
        </p:nvPicPr>
        <p:blipFill>
          <a:blip r:embed="rId5"/>
          <a:stretch>
            <a:fillRect/>
          </a:stretch>
        </p:blipFill>
        <p:spPr>
          <a:xfrm>
            <a:off x="7019290" y="3408045"/>
            <a:ext cx="2284095" cy="2108835"/>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86130" y="921357"/>
            <a:ext cx="1313180" cy="769441"/>
          </a:xfrm>
          <a:prstGeom prst="rect">
            <a:avLst/>
          </a:prstGeom>
          <a:ln>
            <a:noFill/>
          </a:ln>
        </p:spPr>
        <p:txBody>
          <a:bodyPr wrap="none">
            <a:spAutoFit/>
          </a:bodyPr>
          <a:lstStyle/>
          <a:p>
            <a:r>
              <a:rPr lang="zh-CN" altLang="en-US" sz="4400" dirty="0">
                <a:solidFill>
                  <a:schemeClr val="tx1">
                    <a:lumMod val="75000"/>
                    <a:lumOff val="25000"/>
                  </a:schemeClr>
                </a:solidFill>
                <a:latin typeface="方正正中黑简体" panose="02000000000000000000" pitchFamily="2" charset="-122"/>
                <a:ea typeface="方正正中黑简体" panose="02000000000000000000" pitchFamily="2" charset="-122"/>
              </a:rPr>
              <a:t>分享</a:t>
            </a:r>
          </a:p>
        </p:txBody>
      </p:sp>
      <p:sp>
        <p:nvSpPr>
          <p:cNvPr id="7" name="矩形 6"/>
          <p:cNvSpPr/>
          <p:nvPr/>
        </p:nvSpPr>
        <p:spPr>
          <a:xfrm>
            <a:off x="2405417" y="705912"/>
            <a:ext cx="2074607" cy="1200329"/>
          </a:xfrm>
          <a:prstGeom prst="rect">
            <a:avLst/>
          </a:prstGeom>
        </p:spPr>
        <p:txBody>
          <a:bodyPr wrap="none">
            <a:spAutoFit/>
          </a:bodyPr>
          <a:lstStyle/>
          <a:p>
            <a:r>
              <a:rPr lang="zh-CN" altLang="en-US" sz="7200" dirty="0">
                <a:solidFill>
                  <a:srgbClr val="FEADB6"/>
                </a:solidFill>
                <a:latin typeface="Embassy BT" panose="03030602040507090C03" pitchFamily="66" charset="0"/>
              </a:rPr>
              <a:t>Share</a:t>
            </a:r>
          </a:p>
        </p:txBody>
      </p:sp>
      <p:sp>
        <p:nvSpPr>
          <p:cNvPr id="8" name="矩形 7"/>
          <p:cNvSpPr/>
          <p:nvPr/>
        </p:nvSpPr>
        <p:spPr>
          <a:xfrm>
            <a:off x="789305" y="1948815"/>
            <a:ext cx="5963920" cy="1706880"/>
          </a:xfrm>
          <a:prstGeom prst="rect">
            <a:avLst/>
          </a:prstGeom>
        </p:spPr>
        <p:txBody>
          <a:bodyPr wrap="square">
            <a:spAutoFit/>
          </a:bodyPr>
          <a:lstStyle/>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甜蜜与美味一定要让朋友家人一同体会得到</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就像是希望我的快乐希望你也能懂。甜甜圈里面的幸福也想要与大家一起分享</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这是一个朋友聚会</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加深感情的好地方。慢慢拉近人与人之间的距离</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沉淀更深刻的情感</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分享我们的甜蜜。</a:t>
            </a:r>
          </a:p>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它是幸福的代名词找一个人和你一起探索不同甜蜜背后的感动</a:t>
            </a:r>
          </a:p>
        </p:txBody>
      </p:sp>
      <p:sp>
        <p:nvSpPr>
          <p:cNvPr id="9" name="矩形 8"/>
          <p:cNvSpPr/>
          <p:nvPr/>
        </p:nvSpPr>
        <p:spPr>
          <a:xfrm>
            <a:off x="794118" y="4135398"/>
            <a:ext cx="5297205" cy="1760162"/>
          </a:xfrm>
          <a:prstGeom prst="rect">
            <a:avLst/>
          </a:prstGeom>
        </p:spPr>
        <p:txBody>
          <a:bodyPr wrap="square">
            <a:spAutoFit/>
          </a:bodyPr>
          <a:lstStyle/>
          <a:p>
            <a:pPr algn="just">
              <a:lnSpc>
                <a:spcPct val="150000"/>
              </a:lnSpc>
            </a:pPr>
            <a:r>
              <a:rPr lang="en-US" altLang="zh-CN" sz="1050" dirty="0">
                <a:solidFill>
                  <a:schemeClr val="tx1">
                    <a:lumMod val="75000"/>
                    <a:lumOff val="25000"/>
                  </a:schemeClr>
                </a:solidFill>
                <a:latin typeface="Swis721 Lt BT" panose="020B0403020202020204" pitchFamily="34" charset="0"/>
              </a:rPr>
              <a:t>Sweet and delicious must allow friends and family to experience it together. It is like wishing my happiness and hope that you can understand it. The happiness in the donuts also wants to share with everyone. This is a good place for friends to gather and deepen their feelings. Slowly approaching the distance between people, precipitate more profound emotions and share our sweetness.</a:t>
            </a:r>
          </a:p>
          <a:p>
            <a:pPr algn="just">
              <a:lnSpc>
                <a:spcPct val="150000"/>
              </a:lnSpc>
            </a:pPr>
            <a:r>
              <a:rPr lang="en-US" altLang="zh-CN" sz="1050" dirty="0">
                <a:solidFill>
                  <a:schemeClr val="tx1">
                    <a:lumMod val="75000"/>
                    <a:lumOff val="25000"/>
                  </a:schemeClr>
                </a:solidFill>
                <a:latin typeface="Swis721 Lt BT" panose="020B0403020202020204" pitchFamily="34" charset="0"/>
              </a:rPr>
              <a:t>It is synonymous with happiness. Find someone to explore the different sweetness with you</a:t>
            </a:r>
            <a:endParaRPr lang="zh-CN" altLang="en-US" sz="1050" dirty="0">
              <a:solidFill>
                <a:schemeClr val="tx1">
                  <a:lumMod val="75000"/>
                  <a:lumOff val="25000"/>
                </a:schemeClr>
              </a:solidFill>
              <a:latin typeface="Swis721 Lt BT" panose="020B0403020202020204" pitchFamily="34" charset="0"/>
            </a:endParaRPr>
          </a:p>
        </p:txBody>
      </p:sp>
      <p:pic>
        <p:nvPicPr>
          <p:cNvPr id="10" name="图片 9" descr="背景_0027_255b45bf7e28fbaece20f473eebf736b4bcb003d1114a-fkP3Q7_fw658"/>
          <p:cNvPicPr>
            <a:picLocks noChangeAspect="1"/>
          </p:cNvPicPr>
          <p:nvPr/>
        </p:nvPicPr>
        <p:blipFill>
          <a:blip r:embed="rId6"/>
          <a:stretch>
            <a:fillRect/>
          </a:stretch>
        </p:blipFill>
        <p:spPr>
          <a:xfrm>
            <a:off x="9432925" y="3408045"/>
            <a:ext cx="1871345" cy="276161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78516" y="1430830"/>
            <a:ext cx="6139542" cy="4243021"/>
          </a:xfrm>
          <a:prstGeom prst="rect">
            <a:avLst/>
          </a:prstGeom>
        </p:spPr>
        <p:txBody>
          <a:bodyPr wrap="square">
            <a:spAutoFit/>
          </a:bodyPr>
          <a:lstStyle/>
          <a:p>
            <a:pPr algn="just">
              <a:lnSpc>
                <a:spcPct val="150000"/>
              </a:lnSpc>
            </a:pP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材料</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高筋粉</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200</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克、蛋液</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25</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克、酵母</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4</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克、牛奶</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110</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克、砂糖</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25</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克、盐</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克。</a:t>
            </a:r>
          </a:p>
          <a:p>
            <a:pPr algn="just">
              <a:lnSpc>
                <a:spcPct val="150000"/>
              </a:lnSpc>
            </a:pPr>
            <a:endParaRPr lang="zh-CN" altLang="en-US" sz="1400" dirty="0">
              <a:solidFill>
                <a:schemeClr val="tx1">
                  <a:lumMod val="75000"/>
                  <a:lumOff val="25000"/>
                </a:schemeClr>
              </a:solidFill>
              <a:latin typeface="幼圆" panose="02010509060101010101" pitchFamily="49" charset="-122"/>
              <a:ea typeface="幼圆" panose="02010509060101010101" pitchFamily="49" charset="-122"/>
            </a:endParaRP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、牛奶加热到</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40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度左右，溶解酵母，静置几分钟，所有原料混合均匀，揉成面团，揉十几分钟后至扩展阶段。</a:t>
            </a:r>
          </a:p>
          <a:p>
            <a:pPr algn="just">
              <a:lnSpc>
                <a:spcPct val="150000"/>
              </a:lnSpc>
            </a:pPr>
            <a:endParaRPr lang="zh-CN" altLang="en-US" sz="1400" dirty="0">
              <a:solidFill>
                <a:schemeClr val="tx1">
                  <a:lumMod val="75000"/>
                  <a:lumOff val="25000"/>
                </a:schemeClr>
              </a:solidFill>
              <a:latin typeface="幼圆" panose="02010509060101010101" pitchFamily="49" charset="-122"/>
              <a:ea typeface="幼圆" panose="02010509060101010101" pitchFamily="49" charset="-122"/>
            </a:endParaRP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2</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、把面团套保鲜袋放温暖处发酵至两倍大，取出来排气，松弛</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分钟，面团擀成</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厘米左右的方形面饼，用模具在上面印出甜甜圈形状的饼胚，入发酵箱二次发酵</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40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分钟</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设定温度</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35</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，湿度</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65)</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，具体还要看发酵的状态，即，用手指轻轻按下去，如果按下去不反弹，说明还没有发酵到位，如果快速反弹，说明已经发酵过头了，只有慢慢弹起来才算发酵好。</a:t>
            </a:r>
          </a:p>
          <a:p>
            <a:pPr algn="just">
              <a:lnSpc>
                <a:spcPct val="150000"/>
              </a:lnSpc>
            </a:pPr>
            <a:endParaRPr lang="zh-CN" altLang="en-US" sz="1400" dirty="0">
              <a:solidFill>
                <a:schemeClr val="tx1">
                  <a:lumMod val="75000"/>
                  <a:lumOff val="25000"/>
                </a:schemeClr>
              </a:solidFill>
              <a:latin typeface="幼圆" panose="02010509060101010101" pitchFamily="49" charset="-122"/>
              <a:ea typeface="幼圆" panose="02010509060101010101" pitchFamily="49" charset="-122"/>
            </a:endParaRP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、油至七八成热</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温度在</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180°C)</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，入油锅里，待激烈反应过后，反面，再炸</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秒左右，再反面就可以起锅滤油。</a:t>
            </a:r>
          </a:p>
        </p:txBody>
      </p:sp>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层蓝色1"/>
          <p:cNvPicPr>
            <a:picLocks noChangeAspect="1"/>
          </p:cNvPicPr>
          <p:nvPr/>
        </p:nvPicPr>
        <p:blipFill>
          <a:blip r:embed="rId4"/>
          <a:stretch>
            <a:fillRect/>
          </a:stretch>
        </p:blipFill>
        <p:spPr>
          <a:xfrm>
            <a:off x="10335895" y="1763395"/>
            <a:ext cx="1320800" cy="3577590"/>
          </a:xfrm>
          <a:prstGeom prst="rect">
            <a:avLst/>
          </a:prstGeom>
        </p:spPr>
      </p:pic>
      <p:sp>
        <p:nvSpPr>
          <p:cNvPr id="12" name="矩形 11"/>
          <p:cNvSpPr/>
          <p:nvPr/>
        </p:nvSpPr>
        <p:spPr>
          <a:xfrm>
            <a:off x="5973772" y="569260"/>
            <a:ext cx="2348720" cy="707886"/>
          </a:xfrm>
          <a:prstGeom prst="rect">
            <a:avLst/>
          </a:prstGeom>
        </p:spPr>
        <p:txBody>
          <a:bodyPr wrap="none">
            <a:spAutoFit/>
          </a:bodyPr>
          <a:lstStyle/>
          <a:p>
            <a:r>
              <a:rPr lang="zh-CN" altLang="en-US" sz="4000" dirty="0">
                <a:solidFill>
                  <a:sysClr val="windowText" lastClr="000000">
                    <a:lumMod val="75000"/>
                    <a:lumOff val="25000"/>
                  </a:sysClr>
                </a:solidFill>
                <a:latin typeface="Embassy BT" panose="03030602040507090C03" pitchFamily="66" charset="0"/>
              </a:rPr>
              <a:t>Practice one</a:t>
            </a:r>
          </a:p>
        </p:txBody>
      </p:sp>
      <p:pic>
        <p:nvPicPr>
          <p:cNvPr id="6" name="图片 5" descr="背景_0036_8998ac8063669d995af279682637d0b1f0bf4d9277b59-w73SwZ_fw658"/>
          <p:cNvPicPr>
            <a:picLocks noChangeAspect="1"/>
          </p:cNvPicPr>
          <p:nvPr/>
        </p:nvPicPr>
        <p:blipFill>
          <a:blip r:embed="rId5"/>
          <a:stretch>
            <a:fillRect/>
          </a:stretch>
        </p:blipFill>
        <p:spPr>
          <a:xfrm>
            <a:off x="1076960" y="738505"/>
            <a:ext cx="2389764" cy="3526536"/>
          </a:xfrm>
          <a:prstGeom prst="rect">
            <a:avLst/>
          </a:prstGeom>
        </p:spPr>
      </p:pic>
      <p:pic>
        <p:nvPicPr>
          <p:cNvPr id="8" name="图片 7" descr="甜点图表_0013_apic13676"/>
          <p:cNvPicPr>
            <a:picLocks noChangeAspect="1"/>
          </p:cNvPicPr>
          <p:nvPr/>
        </p:nvPicPr>
        <p:blipFill>
          <a:blip r:embed="rId6"/>
          <a:srcRect l="1663" t="51168" r="-1663" b="-4218"/>
          <a:stretch>
            <a:fillRect/>
          </a:stretch>
        </p:blipFill>
        <p:spPr>
          <a:xfrm>
            <a:off x="763270" y="4431030"/>
            <a:ext cx="3016885" cy="190627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_0026_b6a29f53280c84c2cb43743ed639d85b21231e8d57ee-M8RIfq_fw658"/>
          <p:cNvPicPr>
            <a:picLocks noChangeAspect="1"/>
          </p:cNvPicPr>
          <p:nvPr/>
        </p:nvPicPr>
        <p:blipFill>
          <a:blip r:embed="rId4"/>
          <a:stretch>
            <a:fillRect/>
          </a:stretch>
        </p:blipFill>
        <p:spPr>
          <a:xfrm>
            <a:off x="8512175" y="453390"/>
            <a:ext cx="2452370" cy="3618865"/>
          </a:xfrm>
          <a:prstGeom prst="rect">
            <a:avLst/>
          </a:prstGeom>
        </p:spPr>
      </p:pic>
      <p:pic>
        <p:nvPicPr>
          <p:cNvPr id="7" name="图片 6" descr="图5"/>
          <p:cNvPicPr>
            <a:picLocks noChangeAspect="1"/>
          </p:cNvPicPr>
          <p:nvPr/>
        </p:nvPicPr>
        <p:blipFill>
          <a:blip r:embed="rId5"/>
          <a:stretch>
            <a:fillRect/>
          </a:stretch>
        </p:blipFill>
        <p:spPr>
          <a:xfrm>
            <a:off x="9189720" y="4072255"/>
            <a:ext cx="2570480" cy="2372995"/>
          </a:xfrm>
          <a:prstGeom prst="rect">
            <a:avLst/>
          </a:prstGeom>
        </p:spPr>
      </p:pic>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640" y="2018665"/>
            <a:ext cx="923925" cy="3100705"/>
          </a:xfrm>
          <a:prstGeom prst="rect">
            <a:avLst/>
          </a:prstGeom>
          <a:solidFill>
            <a:srgbClr val="FE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汉堡"/>
          <p:cNvPicPr>
            <a:picLocks noChangeAspect="1"/>
          </p:cNvPicPr>
          <p:nvPr/>
        </p:nvPicPr>
        <p:blipFill>
          <a:blip r:embed="rId6"/>
          <a:stretch>
            <a:fillRect/>
          </a:stretch>
        </p:blipFill>
        <p:spPr>
          <a:xfrm>
            <a:off x="697230" y="4415790"/>
            <a:ext cx="934720" cy="1149350"/>
          </a:xfrm>
          <a:prstGeom prst="rect">
            <a:avLst/>
          </a:prstGeom>
        </p:spPr>
      </p:pic>
      <p:sp>
        <p:nvSpPr>
          <p:cNvPr id="11" name="矩形 10"/>
          <p:cNvSpPr/>
          <p:nvPr/>
        </p:nvSpPr>
        <p:spPr>
          <a:xfrm>
            <a:off x="3197099" y="753531"/>
            <a:ext cx="2446504" cy="707886"/>
          </a:xfrm>
          <a:prstGeom prst="rect">
            <a:avLst/>
          </a:prstGeom>
        </p:spPr>
        <p:txBody>
          <a:bodyPr wrap="none">
            <a:spAutoFit/>
          </a:bodyPr>
          <a:lstStyle/>
          <a:p>
            <a:r>
              <a:rPr lang="zh-CN" altLang="en-US" sz="4000" dirty="0">
                <a:solidFill>
                  <a:schemeClr val="tx1">
                    <a:lumMod val="75000"/>
                    <a:lumOff val="25000"/>
                  </a:schemeClr>
                </a:solidFill>
                <a:latin typeface="Embassy BT" panose="03030602040507090C03" pitchFamily="66" charset="0"/>
              </a:rPr>
              <a:t>Practice </a:t>
            </a:r>
            <a:r>
              <a:rPr lang="en-US" altLang="zh-CN" sz="4000" dirty="0">
                <a:solidFill>
                  <a:schemeClr val="tx1">
                    <a:lumMod val="75000"/>
                    <a:lumOff val="25000"/>
                  </a:schemeClr>
                </a:solidFill>
                <a:latin typeface="Embassy BT" panose="03030602040507090C03" pitchFamily="66" charset="0"/>
              </a:rPr>
              <a:t>two</a:t>
            </a:r>
            <a:endParaRPr lang="zh-CN" altLang="en-US" sz="4000" dirty="0">
              <a:solidFill>
                <a:schemeClr val="tx1">
                  <a:lumMod val="75000"/>
                  <a:lumOff val="25000"/>
                </a:schemeClr>
              </a:solidFill>
              <a:latin typeface="Embassy BT" panose="03030602040507090C03" pitchFamily="66" charset="0"/>
            </a:endParaRPr>
          </a:p>
        </p:txBody>
      </p:sp>
      <p:sp>
        <p:nvSpPr>
          <p:cNvPr id="12" name="矩形 11"/>
          <p:cNvSpPr/>
          <p:nvPr/>
        </p:nvSpPr>
        <p:spPr>
          <a:xfrm>
            <a:off x="1766903" y="1858463"/>
            <a:ext cx="6591904" cy="4243021"/>
          </a:xfrm>
          <a:prstGeom prst="rect">
            <a:avLst/>
          </a:prstGeom>
        </p:spPr>
        <p:txBody>
          <a:bodyPr wrap="square">
            <a:spAutoFit/>
          </a:bodyPr>
          <a:lstStyle/>
          <a:p>
            <a:pPr algn="just">
              <a:lnSpc>
                <a:spcPct val="150000"/>
              </a:lnSpc>
            </a:pP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材料</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高粉</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200g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，干酵母粉</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9g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，盐</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，牛奶</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130cc</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、高粉</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53g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，奶粉</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8g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，蛋</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21g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，盐</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2g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，砂糖</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31g</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，牛奶</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4cc</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，奶油</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30g (</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此分量可做</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8-9</a:t>
            </a:r>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个甜甜圈面包</a:t>
            </a:r>
            <a:r>
              <a:rPr lang="en-US" altLang="zh-CN" sz="1400" b="1"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、材料</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混合均匀揉成团，并揉至面团光亮不粘手</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2</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、面团第一次发酵</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90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分钟</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、将除奶油外的材料</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B</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搅拌均匀，并加入做法</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2</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发酵好的面团中</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4</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、做法</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的面团中再加入材料</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B</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中的奶油继续揉捏</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搅拌</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5</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、揉捏至面团拉起来有筋性且光亮的扩展阶段后停止</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6</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、将面团取出后，用擀面棍擀成约</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1-1.5cm</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厚度的面皮，再以保鲜膜包起来静置松弛</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10-15</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分钟</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7</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、用甜甜圈模型</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我这里没有，我就用合适大小的碗口和碗底</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压出甜甜圈形，用手捏住反面放到盘子上，最后发酵</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40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分钟</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没有发酵箱的同学可以找泡沫箱，在里面装一碗热水，把甜甜圈盘放进去，盖上盖子，这样也能起到发酵的作用</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p>
          <a:p>
            <a:pPr algn="just">
              <a:lnSpc>
                <a:spcPct val="150000"/>
              </a:lnSpc>
            </a:pP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8</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、放入约</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180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度左右的热油中，一面</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秒，炸至两面外表呈金黄色，起锅沥干油。</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4" name="图片 3" descr="飘着的汉堡"/>
          <p:cNvPicPr>
            <a:picLocks noChangeAspect="1"/>
          </p:cNvPicPr>
          <p:nvPr/>
        </p:nvPicPr>
        <p:blipFill>
          <a:blip r:embed="rId5"/>
          <a:stretch>
            <a:fillRect/>
          </a:stretch>
        </p:blipFill>
        <p:spPr>
          <a:xfrm>
            <a:off x="40005" y="-12065"/>
            <a:ext cx="12111990" cy="5129530"/>
          </a:xfrm>
          <a:prstGeom prst="rect">
            <a:avLst/>
          </a:prstGeom>
        </p:spPr>
      </p:pic>
      <p:pic>
        <p:nvPicPr>
          <p:cNvPr id="6" name="图片 5" descr="汉堡"/>
          <p:cNvPicPr>
            <a:picLocks noChangeAspect="1"/>
          </p:cNvPicPr>
          <p:nvPr/>
        </p:nvPicPr>
        <p:blipFill>
          <a:blip r:embed="rId6"/>
          <a:stretch>
            <a:fillRect/>
          </a:stretch>
        </p:blipFill>
        <p:spPr>
          <a:xfrm>
            <a:off x="4263390" y="2860040"/>
            <a:ext cx="1699260" cy="2089150"/>
          </a:xfrm>
          <a:prstGeom prst="rect">
            <a:avLst/>
          </a:prstGeom>
        </p:spPr>
      </p:pic>
      <p:pic>
        <p:nvPicPr>
          <p:cNvPr id="5" name="图片 4" descr="汉堡"/>
          <p:cNvPicPr>
            <a:picLocks noChangeAspect="1"/>
          </p:cNvPicPr>
          <p:nvPr/>
        </p:nvPicPr>
        <p:blipFill>
          <a:blip r:embed="rId6"/>
          <a:stretch>
            <a:fillRect/>
          </a:stretch>
        </p:blipFill>
        <p:spPr>
          <a:xfrm>
            <a:off x="2379980" y="2282825"/>
            <a:ext cx="2637155" cy="3242945"/>
          </a:xfrm>
          <a:prstGeom prst="rect">
            <a:avLst/>
          </a:prstGeom>
        </p:spPr>
      </p:pic>
      <p:sp>
        <p:nvSpPr>
          <p:cNvPr id="26" name="文本框 25"/>
          <p:cNvSpPr txBox="1"/>
          <p:nvPr/>
        </p:nvSpPr>
        <p:spPr>
          <a:xfrm>
            <a:off x="5793740" y="1583690"/>
            <a:ext cx="5917565" cy="1938020"/>
          </a:xfrm>
          <a:prstGeom prst="rect">
            <a:avLst/>
          </a:prstGeom>
          <a:noFill/>
        </p:spPr>
        <p:txBody>
          <a:bodyPr wrap="square" rtlCol="0">
            <a:spAutoFit/>
          </a:bodyPr>
          <a:lstStyle/>
          <a:p>
            <a:r>
              <a:rPr lang="en-US" altLang="zh-CN" sz="12000" b="1" dirty="0">
                <a:solidFill>
                  <a:srgbClr val="7030A0"/>
                </a:solidFill>
                <a:effectLst>
                  <a:outerShdw blurRad="50800" dist="38100" dir="2700000" algn="tl" rotWithShape="0">
                    <a:prstClr val="black">
                      <a:alpha val="15000"/>
                    </a:prstClr>
                  </a:outerShdw>
                </a:effectLst>
                <a:latin typeface="Edwardian Script ITC" panose="030303020407070D0804" pitchFamily="66" charset="0"/>
              </a:rPr>
              <a:t>Doughnut</a:t>
            </a:r>
          </a:p>
        </p:txBody>
      </p:sp>
      <p:sp>
        <p:nvSpPr>
          <p:cNvPr id="25" name="文本框 24"/>
          <p:cNvSpPr txBox="1"/>
          <p:nvPr/>
        </p:nvSpPr>
        <p:spPr>
          <a:xfrm>
            <a:off x="8291830" y="3265170"/>
            <a:ext cx="921385" cy="2355850"/>
          </a:xfrm>
          <a:prstGeom prst="rect">
            <a:avLst/>
          </a:prstGeom>
          <a:noFill/>
        </p:spPr>
        <p:txBody>
          <a:bodyPr vert="eaVert" wrap="square" rtlCol="0">
            <a:spAutoFit/>
          </a:bodyPr>
          <a:lstStyle/>
          <a:p>
            <a:pPr algn="dist"/>
            <a:r>
              <a:rPr lang="zh-CN" altLang="en-US" sz="4800" b="1" dirty="0">
                <a:solidFill>
                  <a:srgbClr val="F58EFE"/>
                </a:solidFill>
                <a:latin typeface="方正正中黑简体" panose="02000000000000000000" pitchFamily="2" charset="-122"/>
                <a:ea typeface="方正正中黑简体" panose="02000000000000000000" pitchFamily="2" charset="-122"/>
              </a:rPr>
              <a:t>甜甜圈</a:t>
            </a:r>
          </a:p>
        </p:txBody>
      </p:sp>
      <p:sp>
        <p:nvSpPr>
          <p:cNvPr id="8" name="文本框 7"/>
          <p:cNvSpPr txBox="1"/>
          <p:nvPr/>
        </p:nvSpPr>
        <p:spPr>
          <a:xfrm>
            <a:off x="7771130" y="4339590"/>
            <a:ext cx="613410" cy="1767840"/>
          </a:xfrm>
          <a:prstGeom prst="rect">
            <a:avLst/>
          </a:prstGeom>
          <a:noFill/>
        </p:spPr>
        <p:txBody>
          <a:bodyPr vert="eaVert" wrap="square" rtlCol="0">
            <a:spAutoFit/>
          </a:bodyPr>
          <a:lstStyle/>
          <a:p>
            <a:r>
              <a:rPr lang="zh-CN" altLang="en-US" sz="2800">
                <a:solidFill>
                  <a:srgbClr val="77ECFD"/>
                </a:solidFill>
              </a:rPr>
              <a:t>马卡龙篇</a:t>
            </a:r>
          </a:p>
        </p:txBody>
      </p:sp>
      <p:pic>
        <p:nvPicPr>
          <p:cNvPr id="9" name="图片 8" descr="0ab2451061c5fcf3f0557708ba8a19d1"/>
          <p:cNvPicPr>
            <a:picLocks noChangeAspect="1"/>
          </p:cNvPicPr>
          <p:nvPr/>
        </p:nvPicPr>
        <p:blipFill>
          <a:blip r:embed="rId7"/>
          <a:stretch>
            <a:fillRect/>
          </a:stretch>
        </p:blipFill>
        <p:spPr>
          <a:xfrm rot="1680000">
            <a:off x="6231255" y="4236720"/>
            <a:ext cx="1202690" cy="929005"/>
          </a:xfrm>
          <a:prstGeom prst="rect">
            <a:avLst/>
          </a:prstGeom>
        </p:spPr>
      </p:pic>
      <p:pic>
        <p:nvPicPr>
          <p:cNvPr id="10" name="图片 9" descr="e197d752d84bde124ba5fa8ebebc483c"/>
          <p:cNvPicPr>
            <a:picLocks noChangeAspect="1"/>
          </p:cNvPicPr>
          <p:nvPr/>
        </p:nvPicPr>
        <p:blipFill>
          <a:blip r:embed="rId8"/>
          <a:stretch>
            <a:fillRect/>
          </a:stretch>
        </p:blipFill>
        <p:spPr>
          <a:xfrm rot="20100000">
            <a:off x="1755140" y="5262880"/>
            <a:ext cx="816610" cy="576580"/>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626877" y="5366586"/>
            <a:ext cx="2954655" cy="369332"/>
          </a:xfrm>
          <a:prstGeom prst="rect">
            <a:avLst/>
          </a:prstGeom>
        </p:spPr>
        <p:txBody>
          <a:bodyPr wrap="none">
            <a:spAutoFit/>
          </a:bodyPr>
          <a:lstStyle/>
          <a:p>
            <a:r>
              <a:rPr lang="zh-CN" altLang="en-US" dirty="0">
                <a:solidFill>
                  <a:sysClr val="windowText" lastClr="000000">
                    <a:lumMod val="75000"/>
                    <a:lumOff val="25000"/>
                  </a:sysClr>
                </a:solidFill>
                <a:latin typeface="幼圆" panose="02010509060101010101" pitchFamily="49" charset="-122"/>
                <a:ea typeface="幼圆" panose="02010509060101010101" pitchFamily="49" charset="-122"/>
              </a:rPr>
              <a:t>半糖主义，我的生活态度。</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4571" y="1170200"/>
            <a:ext cx="9021003" cy="3230245"/>
          </a:xfrm>
          <a:prstGeom prst="rect">
            <a:avLst/>
          </a:prstGeom>
          <a:noFill/>
        </p:spPr>
        <p:txBody>
          <a:bodyPr wrap="square" rtlCol="0">
            <a:spAutoFit/>
          </a:bodyPr>
          <a:lstStyle/>
          <a:p>
            <a:pPr algn="ctr" defTabSz="342265">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p>
          <a:p>
            <a:pPr algn="just" defTabSz="342265">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defTabSz="342265">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defTabSz="342265">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defTabSz="342265">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在千库网出售的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p>
          <a:p>
            <a:pPr algn="just" defTabSz="342265">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不得将千库网的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defTabSz="342265">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4572" y="4719019"/>
            <a:ext cx="7294429" cy="35433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defTabSz="342265"/>
            <a:r>
              <a:rPr lang="zh-CN" altLang="en-US" sz="1705" b="1" dirty="0">
                <a:solidFill>
                  <a:srgbClr val="0083E6"/>
                </a:solidFill>
              </a:rPr>
              <a:t>更多精品</a:t>
            </a:r>
            <a:r>
              <a:rPr lang="en-US" altLang="zh-CN" sz="1705" b="1" dirty="0">
                <a:solidFill>
                  <a:srgbClr val="0083E6"/>
                </a:solidFill>
              </a:rPr>
              <a:t>PPT</a:t>
            </a:r>
            <a:r>
              <a:rPr lang="zh-CN" altLang="en-US" sz="1705" b="1" dirty="0">
                <a:solidFill>
                  <a:srgbClr val="0083E6"/>
                </a:solidFill>
              </a:rPr>
              <a:t>模板：</a:t>
            </a:r>
            <a:r>
              <a:rPr lang="en-US" altLang="zh-CN" sz="1705" b="1" dirty="0">
                <a:solidFill>
                  <a:srgbClr val="0083E6"/>
                </a:solidFill>
              </a:rPr>
              <a:t>http://588ku.com/ppt/</a:t>
            </a:r>
            <a:endParaRPr lang="zh-CN" altLang="en-US" sz="1705" b="1" dirty="0">
              <a:solidFill>
                <a:srgbClr val="0083E6"/>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4" name="图片 3" descr="飘着的汉堡"/>
          <p:cNvPicPr>
            <a:picLocks noChangeAspect="1"/>
          </p:cNvPicPr>
          <p:nvPr/>
        </p:nvPicPr>
        <p:blipFill>
          <a:blip r:embed="rId5"/>
          <a:stretch>
            <a:fillRect/>
          </a:stretch>
        </p:blipFill>
        <p:spPr>
          <a:xfrm>
            <a:off x="40005" y="-12065"/>
            <a:ext cx="12111990" cy="5129530"/>
          </a:xfrm>
          <a:prstGeom prst="rect">
            <a:avLst/>
          </a:prstGeom>
        </p:spPr>
      </p:pic>
      <p:sp>
        <p:nvSpPr>
          <p:cNvPr id="10" name="矩形 9"/>
          <p:cNvSpPr/>
          <p:nvPr/>
        </p:nvSpPr>
        <p:spPr>
          <a:xfrm>
            <a:off x="6863715" y="2122805"/>
            <a:ext cx="1416050" cy="645160"/>
          </a:xfrm>
          <a:prstGeom prst="rect">
            <a:avLst/>
          </a:prstGeom>
          <a:ln>
            <a:noFill/>
          </a:ln>
        </p:spPr>
        <p:txBody>
          <a:bodyPr wrap="square">
            <a:spAutoFit/>
          </a:bodyPr>
          <a:lstStyle/>
          <a:p>
            <a:r>
              <a:rPr lang="zh-CN" altLang="en-US" sz="3600" dirty="0">
                <a:solidFill>
                  <a:schemeClr val="tx1">
                    <a:lumMod val="75000"/>
                    <a:lumOff val="25000"/>
                  </a:schemeClr>
                </a:solidFill>
                <a:latin typeface="方正正中黑简体" panose="02000000000000000000" pitchFamily="2" charset="-122"/>
                <a:ea typeface="方正正中黑简体" panose="02000000000000000000" pitchFamily="2" charset="-122"/>
              </a:rPr>
              <a:t>概述</a:t>
            </a:r>
          </a:p>
        </p:txBody>
      </p:sp>
      <p:sp>
        <p:nvSpPr>
          <p:cNvPr id="9" name="矩形 8"/>
          <p:cNvSpPr/>
          <p:nvPr/>
        </p:nvSpPr>
        <p:spPr>
          <a:xfrm>
            <a:off x="6787511" y="2905243"/>
            <a:ext cx="2011680" cy="645160"/>
          </a:xfrm>
          <a:prstGeom prst="rect">
            <a:avLst/>
          </a:prstGeom>
          <a:ln>
            <a:noFill/>
          </a:ln>
        </p:spPr>
        <p:txBody>
          <a:bodyPr wrap="none">
            <a:spAutoFit/>
          </a:bodyPr>
          <a:lstStyle/>
          <a:p>
            <a:r>
              <a:rPr lang="zh-CN" altLang="en-US" sz="3600" dirty="0">
                <a:solidFill>
                  <a:schemeClr val="tx1">
                    <a:lumMod val="75000"/>
                    <a:lumOff val="25000"/>
                  </a:schemeClr>
                </a:solidFill>
                <a:latin typeface="方正正中黑简体" panose="02000000000000000000" pitchFamily="2" charset="-122"/>
                <a:ea typeface="方正正中黑简体" panose="02000000000000000000" pitchFamily="2" charset="-122"/>
              </a:rPr>
              <a:t>营养成分</a:t>
            </a:r>
          </a:p>
        </p:txBody>
      </p:sp>
      <p:sp>
        <p:nvSpPr>
          <p:cNvPr id="15" name="矩形 14"/>
          <p:cNvSpPr/>
          <p:nvPr/>
        </p:nvSpPr>
        <p:spPr>
          <a:xfrm>
            <a:off x="6787796" y="3688839"/>
            <a:ext cx="2011680" cy="645160"/>
          </a:xfrm>
          <a:prstGeom prst="rect">
            <a:avLst/>
          </a:prstGeom>
        </p:spPr>
        <p:txBody>
          <a:bodyPr wrap="none">
            <a:spAutoFit/>
          </a:bodyPr>
          <a:lstStyle/>
          <a:p>
            <a:r>
              <a:rPr lang="zh-CN" altLang="en-US" sz="3600" dirty="0">
                <a:solidFill>
                  <a:schemeClr val="tx1">
                    <a:lumMod val="75000"/>
                    <a:lumOff val="25000"/>
                  </a:schemeClr>
                </a:solidFill>
                <a:latin typeface="方正正中黑简体" panose="02000000000000000000" pitchFamily="2" charset="-122"/>
                <a:ea typeface="方正正中黑简体" panose="02000000000000000000" pitchFamily="2" charset="-122"/>
              </a:rPr>
              <a:t>饮食文化</a:t>
            </a:r>
          </a:p>
        </p:txBody>
      </p:sp>
      <p:sp>
        <p:nvSpPr>
          <p:cNvPr id="20" name="矩形 19"/>
          <p:cNvSpPr/>
          <p:nvPr/>
        </p:nvSpPr>
        <p:spPr>
          <a:xfrm>
            <a:off x="6695653" y="4472032"/>
            <a:ext cx="2011680" cy="645160"/>
          </a:xfrm>
          <a:prstGeom prst="rect">
            <a:avLst/>
          </a:prstGeom>
        </p:spPr>
        <p:txBody>
          <a:bodyPr wrap="none">
            <a:spAutoFit/>
          </a:bodyPr>
          <a:lstStyle/>
          <a:p>
            <a:r>
              <a:rPr lang="zh-CN" altLang="en-US" sz="3600" dirty="0">
                <a:solidFill>
                  <a:schemeClr val="tx1">
                    <a:lumMod val="75000"/>
                    <a:lumOff val="25000"/>
                  </a:schemeClr>
                </a:solidFill>
                <a:latin typeface="方正正中黑简体" panose="02000000000000000000" pitchFamily="2" charset="-122"/>
                <a:ea typeface="方正正中黑简体" panose="02000000000000000000" pitchFamily="2" charset="-122"/>
              </a:rPr>
              <a:t>做法奥秘</a:t>
            </a:r>
          </a:p>
        </p:txBody>
      </p:sp>
      <p:pic>
        <p:nvPicPr>
          <p:cNvPr id="5" name="图片 4" descr="汉堡"/>
          <p:cNvPicPr>
            <a:picLocks noChangeAspect="1"/>
          </p:cNvPicPr>
          <p:nvPr/>
        </p:nvPicPr>
        <p:blipFill>
          <a:blip r:embed="rId6"/>
          <a:stretch>
            <a:fillRect/>
          </a:stretch>
        </p:blipFill>
        <p:spPr>
          <a:xfrm>
            <a:off x="2349500" y="2282825"/>
            <a:ext cx="2637155" cy="3242945"/>
          </a:xfrm>
          <a:prstGeom prst="rect">
            <a:avLst/>
          </a:prstGeom>
        </p:spPr>
      </p:pic>
      <p:pic>
        <p:nvPicPr>
          <p:cNvPr id="6" name="图片 5" descr="汉堡"/>
          <p:cNvPicPr>
            <a:picLocks noChangeAspect="1"/>
          </p:cNvPicPr>
          <p:nvPr/>
        </p:nvPicPr>
        <p:blipFill>
          <a:blip r:embed="rId6"/>
          <a:stretch>
            <a:fillRect/>
          </a:stretch>
        </p:blipFill>
        <p:spPr>
          <a:xfrm>
            <a:off x="4263390" y="2859405"/>
            <a:ext cx="1699260" cy="2089150"/>
          </a:xfrm>
          <a:prstGeom prst="rect">
            <a:avLst/>
          </a:prstGeom>
        </p:spPr>
      </p:pic>
      <p:sp>
        <p:nvSpPr>
          <p:cNvPr id="23" name="文本框 22"/>
          <p:cNvSpPr txBox="1"/>
          <p:nvPr/>
        </p:nvSpPr>
        <p:spPr>
          <a:xfrm>
            <a:off x="3762375" y="800735"/>
            <a:ext cx="4095750" cy="1322070"/>
          </a:xfrm>
          <a:prstGeom prst="rect">
            <a:avLst/>
          </a:prstGeom>
          <a:noFill/>
        </p:spPr>
        <p:txBody>
          <a:bodyPr wrap="square" rtlCol="0">
            <a:spAutoFit/>
          </a:bodyPr>
          <a:lstStyle/>
          <a:p>
            <a:r>
              <a:rPr lang="en-US" altLang="zh-CN" sz="8000" b="1" dirty="0">
                <a:solidFill>
                  <a:sysClr val="windowText" lastClr="000000">
                    <a:lumMod val="65000"/>
                    <a:lumOff val="35000"/>
                  </a:sysClr>
                </a:solidFill>
                <a:latin typeface="Edwardian Script ITC" panose="030303020407070D0804" pitchFamily="66" charset="0"/>
              </a:rPr>
              <a:t>Contents</a:t>
            </a:r>
            <a:endParaRPr lang="zh-CN" altLang="en-US" sz="8000" b="1" dirty="0">
              <a:solidFill>
                <a:sysClr val="windowText" lastClr="000000">
                  <a:lumMod val="65000"/>
                  <a:lumOff val="35000"/>
                </a:sysClr>
              </a:solidFill>
              <a:latin typeface="Edwardian Script ITC" panose="030303020407070D0804" pitchFamily="66" charset="0"/>
            </a:endParaRPr>
          </a:p>
        </p:txBody>
      </p:sp>
      <p:sp>
        <p:nvSpPr>
          <p:cNvPr id="7"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3">
                                            <p:txEl>
                                              <p:pRg st="0" end="0"/>
                                            </p:txEl>
                                          </p:spTgt>
                                        </p:tgtEl>
                                        <p:attrNameLst>
                                          <p:attrName>style.visibility</p:attrName>
                                        </p:attrNameLst>
                                      </p:cBhvr>
                                      <p:to>
                                        <p:strVal val="visible"/>
                                      </p:to>
                                    </p:set>
                                    <p:animEffect transition="in" filter="wipe(left)">
                                      <p:cBhvr>
                                        <p:cTn id="31"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层蓝色1"/>
          <p:cNvPicPr>
            <a:picLocks noChangeAspect="1"/>
          </p:cNvPicPr>
          <p:nvPr/>
        </p:nvPicPr>
        <p:blipFill>
          <a:blip r:embed="rId5"/>
          <a:stretch>
            <a:fillRect/>
          </a:stretch>
        </p:blipFill>
        <p:spPr>
          <a:xfrm>
            <a:off x="6482080" y="715645"/>
            <a:ext cx="3820160" cy="5381625"/>
          </a:xfrm>
          <a:prstGeom prst="rect">
            <a:avLst/>
          </a:prstGeom>
        </p:spPr>
      </p:pic>
      <p:pic>
        <p:nvPicPr>
          <p:cNvPr id="6" name="图片 5" descr="甜点1"/>
          <p:cNvPicPr>
            <a:picLocks noChangeAspect="1"/>
          </p:cNvPicPr>
          <p:nvPr/>
        </p:nvPicPr>
        <p:blipFill>
          <a:blip r:embed="rId6"/>
          <a:stretch>
            <a:fillRect/>
          </a:stretch>
        </p:blipFill>
        <p:spPr>
          <a:xfrm>
            <a:off x="6997700" y="1205230"/>
            <a:ext cx="3304540" cy="4892040"/>
          </a:xfrm>
          <a:prstGeom prst="rect">
            <a:avLst/>
          </a:prstGeom>
        </p:spPr>
      </p:pic>
      <p:pic>
        <p:nvPicPr>
          <p:cNvPr id="7" name="图片 6" descr="图层蓝色1"/>
          <p:cNvPicPr>
            <a:picLocks noChangeAspect="1"/>
          </p:cNvPicPr>
          <p:nvPr/>
        </p:nvPicPr>
        <p:blipFill>
          <a:blip r:embed="rId5"/>
          <a:stretch>
            <a:fillRect/>
          </a:stretch>
        </p:blipFill>
        <p:spPr>
          <a:xfrm>
            <a:off x="2243455" y="1696085"/>
            <a:ext cx="3279140" cy="3562985"/>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0ab2451061c5fcf3f0557708ba8a19d1"/>
          <p:cNvPicPr>
            <a:picLocks noChangeAspect="1"/>
          </p:cNvPicPr>
          <p:nvPr/>
        </p:nvPicPr>
        <p:blipFill>
          <a:blip r:embed="rId7"/>
          <a:stretch>
            <a:fillRect/>
          </a:stretch>
        </p:blipFill>
        <p:spPr>
          <a:xfrm rot="1680000">
            <a:off x="4733290" y="5487035"/>
            <a:ext cx="1202690" cy="929005"/>
          </a:xfrm>
          <a:prstGeom prst="rect">
            <a:avLst/>
          </a:prstGeom>
        </p:spPr>
      </p:pic>
      <p:pic>
        <p:nvPicPr>
          <p:cNvPr id="10" name="图片 9" descr="e197d752d84bde124ba5fa8ebebc483c"/>
          <p:cNvPicPr>
            <a:picLocks noChangeAspect="1"/>
          </p:cNvPicPr>
          <p:nvPr/>
        </p:nvPicPr>
        <p:blipFill>
          <a:blip r:embed="rId8"/>
          <a:stretch>
            <a:fillRect/>
          </a:stretch>
        </p:blipFill>
        <p:spPr>
          <a:xfrm rot="20100000">
            <a:off x="1755140" y="5262880"/>
            <a:ext cx="816610" cy="576580"/>
          </a:xfrm>
          <a:prstGeom prst="rect">
            <a:avLst/>
          </a:prstGeom>
        </p:spPr>
      </p:pic>
      <p:pic>
        <p:nvPicPr>
          <p:cNvPr id="5" name="图片 4" descr="甜点马卡龙字"/>
          <p:cNvPicPr>
            <a:picLocks noChangeAspect="1"/>
          </p:cNvPicPr>
          <p:nvPr/>
        </p:nvPicPr>
        <p:blipFill>
          <a:blip r:embed="rId9"/>
          <a:stretch>
            <a:fillRect/>
          </a:stretch>
        </p:blipFill>
        <p:spPr>
          <a:xfrm>
            <a:off x="1410970" y="715010"/>
            <a:ext cx="2882900" cy="490220"/>
          </a:xfrm>
          <a:prstGeom prst="rect">
            <a:avLst/>
          </a:prstGeom>
        </p:spPr>
      </p:pic>
      <p:sp>
        <p:nvSpPr>
          <p:cNvPr id="30" name="文本框 29"/>
          <p:cNvSpPr txBox="1"/>
          <p:nvPr/>
        </p:nvSpPr>
        <p:spPr>
          <a:xfrm>
            <a:off x="2999668" y="1647214"/>
            <a:ext cx="1816100" cy="1445260"/>
          </a:xfrm>
          <a:prstGeom prst="rect">
            <a:avLst/>
          </a:prstGeom>
          <a:noFill/>
        </p:spPr>
        <p:txBody>
          <a:bodyPr wrap="none" rtlCol="0">
            <a:spAutoFit/>
          </a:bodyPr>
          <a:lstStyle/>
          <a:p>
            <a:r>
              <a:rPr lang="en-US" altLang="zh-CN" sz="8800" dirty="0">
                <a:solidFill>
                  <a:schemeClr val="tx1">
                    <a:lumMod val="75000"/>
                    <a:lumOff val="25000"/>
                  </a:schemeClr>
                </a:solidFill>
                <a:latin typeface="Swis721 BT" panose="020B0504020202020204" pitchFamily="34" charset="0"/>
                <a:ea typeface="方正正准黑简体" panose="02000000000000000000" pitchFamily="2" charset="-122"/>
              </a:rPr>
              <a:t>01</a:t>
            </a:r>
          </a:p>
        </p:txBody>
      </p:sp>
      <p:sp>
        <p:nvSpPr>
          <p:cNvPr id="33" name="矩形 32"/>
          <p:cNvSpPr/>
          <p:nvPr/>
        </p:nvSpPr>
        <p:spPr>
          <a:xfrm>
            <a:off x="3251467" y="3092244"/>
            <a:ext cx="1313180" cy="769441"/>
          </a:xfrm>
          <a:prstGeom prst="rect">
            <a:avLst/>
          </a:prstGeom>
          <a:ln>
            <a:noFill/>
          </a:ln>
        </p:spPr>
        <p:txBody>
          <a:bodyPr wrap="none">
            <a:spAutoFit/>
          </a:bodyPr>
          <a:lstStyle/>
          <a:p>
            <a:r>
              <a:rPr lang="zh-CN" altLang="en-US" sz="4400" dirty="0">
                <a:solidFill>
                  <a:schemeClr val="tx1">
                    <a:lumMod val="75000"/>
                    <a:lumOff val="25000"/>
                  </a:schemeClr>
                </a:solidFill>
                <a:latin typeface="方正正中黑简体" panose="02000000000000000000" pitchFamily="2" charset="-122"/>
                <a:ea typeface="方正正中黑简体" panose="02000000000000000000" pitchFamily="2" charset="-122"/>
              </a:rPr>
              <a:t>概述</a:t>
            </a:r>
          </a:p>
        </p:txBody>
      </p:sp>
      <p:sp>
        <p:nvSpPr>
          <p:cNvPr id="34" name="矩形 33"/>
          <p:cNvSpPr/>
          <p:nvPr/>
        </p:nvSpPr>
        <p:spPr>
          <a:xfrm>
            <a:off x="3076842" y="3763216"/>
            <a:ext cx="1662635" cy="523220"/>
          </a:xfrm>
          <a:prstGeom prst="rect">
            <a:avLst/>
          </a:prstGeom>
          <a:ln>
            <a:noFill/>
          </a:ln>
        </p:spPr>
        <p:txBody>
          <a:bodyPr wrap="none">
            <a:spAutoFit/>
          </a:bodyPr>
          <a:lstStyle/>
          <a:p>
            <a:r>
              <a:rPr lang="zh-CN" altLang="en-US" sz="2800" dirty="0">
                <a:solidFill>
                  <a:schemeClr val="tx1">
                    <a:lumMod val="75000"/>
                    <a:lumOff val="25000"/>
                  </a:schemeClr>
                </a:solidFill>
                <a:latin typeface="Swis721 BT" panose="020B0504020202020204" pitchFamily="34" charset="0"/>
              </a:rPr>
              <a:t>Overview</a:t>
            </a:r>
          </a:p>
        </p:txBody>
      </p:sp>
      <p:sp>
        <p:nvSpPr>
          <p:cNvPr id="39" name="矩形 38"/>
          <p:cNvSpPr/>
          <p:nvPr/>
        </p:nvSpPr>
        <p:spPr>
          <a:xfrm>
            <a:off x="2655202" y="4286451"/>
            <a:ext cx="2954655" cy="369332"/>
          </a:xfrm>
          <a:prstGeom prst="rect">
            <a:avLst/>
          </a:prstGeom>
        </p:spPr>
        <p:txBody>
          <a:bodyPr wrap="none">
            <a:spAutoFit/>
          </a:bodyPr>
          <a:lstStyle/>
          <a:p>
            <a:r>
              <a:rPr lang="zh-CN" altLang="en-US" dirty="0">
                <a:solidFill>
                  <a:schemeClr val="tx1">
                    <a:lumMod val="75000"/>
                    <a:lumOff val="25000"/>
                  </a:schemeClr>
                </a:solidFill>
                <a:latin typeface="幼圆" panose="02010509060101010101" pitchFamily="49" charset="-122"/>
                <a:ea typeface="幼圆" panose="02010509060101010101" pitchFamily="49" charset="-122"/>
              </a:rPr>
              <a:t>半糖主义，我的生活态度。</a:t>
            </a:r>
          </a:p>
        </p:txBody>
      </p:sp>
      <p:sp>
        <p:nvSpPr>
          <p:cNvPr id="40" name="矩形 39"/>
          <p:cNvSpPr/>
          <p:nvPr/>
        </p:nvSpPr>
        <p:spPr>
          <a:xfrm>
            <a:off x="2195995" y="4770718"/>
            <a:ext cx="2941831" cy="230832"/>
          </a:xfrm>
          <a:prstGeom prst="rect">
            <a:avLst/>
          </a:prstGeom>
        </p:spPr>
        <p:txBody>
          <a:bodyPr wrap="none">
            <a:spAutoFit/>
          </a:bodyPr>
          <a:lstStyle/>
          <a:p>
            <a:r>
              <a:rPr lang="en-US" altLang="zh-CN" sz="900" dirty="0">
                <a:solidFill>
                  <a:schemeClr val="tx1">
                    <a:lumMod val="75000"/>
                    <a:lumOff val="25000"/>
                  </a:schemeClr>
                </a:solidFill>
                <a:latin typeface="Swis721 BT" panose="020B0504020202020204" pitchFamily="34" charset="0"/>
                <a:ea typeface="幼圆" panose="02010509060101010101" pitchFamily="49" charset="-122"/>
              </a:rPr>
              <a:t>SEMI-GLUCOSEISM, MY ATTITUDE TOWARDS LIFE.</a:t>
            </a:r>
            <a:endParaRPr lang="zh-CN" altLang="en-US" sz="900" dirty="0">
              <a:solidFill>
                <a:schemeClr val="tx1">
                  <a:lumMod val="75000"/>
                  <a:lumOff val="25000"/>
                </a:schemeClr>
              </a:solidFill>
              <a:latin typeface="Swis721 BT" panose="020B0504020202020204" pitchFamily="34" charset="0"/>
              <a:ea typeface="幼圆" panose="02010509060101010101" pitchFamily="49" charset="-122"/>
            </a:endParaRPr>
          </a:p>
        </p:txBody>
      </p:sp>
      <p:cxnSp>
        <p:nvCxnSpPr>
          <p:cNvPr id="32" name="直接连接符 31"/>
          <p:cNvCxnSpPr/>
          <p:nvPr/>
        </p:nvCxnSpPr>
        <p:spPr>
          <a:xfrm>
            <a:off x="3000007" y="2950075"/>
            <a:ext cx="176741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ppt_x"/>
                                          </p:val>
                                        </p:tav>
                                        <p:tav tm="100000">
                                          <p:val>
                                            <p:strVal val="#ppt_x"/>
                                          </p:val>
                                        </p:tav>
                                      </p:tavLst>
                                    </p:anim>
                                    <p:anim calcmode="lin" valueType="num">
                                      <p:cBhvr additive="base">
                                        <p:cTn id="12" dur="1000" fill="hold"/>
                                        <p:tgtEl>
                                          <p:spTgt spid="3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000" fill="hold"/>
                                        <p:tgtEl>
                                          <p:spTgt spid="34"/>
                                        </p:tgtEl>
                                        <p:attrNameLst>
                                          <p:attrName>ppt_x</p:attrName>
                                        </p:attrNameLst>
                                      </p:cBhvr>
                                      <p:tavLst>
                                        <p:tav tm="0">
                                          <p:val>
                                            <p:strVal val="#ppt_x"/>
                                          </p:val>
                                        </p:tav>
                                        <p:tav tm="100000">
                                          <p:val>
                                            <p:strVal val="#ppt_x"/>
                                          </p:val>
                                        </p:tav>
                                      </p:tavLst>
                                    </p:anim>
                                    <p:anim calcmode="lin" valueType="num">
                                      <p:cBhvr additive="base">
                                        <p:cTn id="16" dur="1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ppt_x"/>
                                          </p:val>
                                        </p:tav>
                                        <p:tav tm="100000">
                                          <p:val>
                                            <p:strVal val="#ppt_x"/>
                                          </p:val>
                                        </p:tav>
                                      </p:tavLst>
                                    </p:anim>
                                    <p:anim calcmode="lin" valueType="num">
                                      <p:cBhvr additive="base">
                                        <p:cTn id="20" dur="1000" fill="hold"/>
                                        <p:tgtEl>
                                          <p:spTgt spid="3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ppt_x"/>
                                          </p:val>
                                        </p:tav>
                                        <p:tav tm="100000">
                                          <p:val>
                                            <p:strVal val="#ppt_x"/>
                                          </p:val>
                                        </p:tav>
                                      </p:tavLst>
                                    </p:anim>
                                    <p:anim calcmode="lin" valueType="num">
                                      <p:cBhvr additive="base">
                                        <p:cTn id="24" dur="1000" fill="hold"/>
                                        <p:tgtEl>
                                          <p:spTgt spid="4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ppt_x"/>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3"/>
          <p:cNvPicPr>
            <a:picLocks noChangeAspect="1"/>
          </p:cNvPicPr>
          <p:nvPr/>
        </p:nvPicPr>
        <p:blipFill>
          <a:blip r:embed="rId4"/>
          <a:srcRect r="42178"/>
          <a:stretch>
            <a:fillRect/>
          </a:stretch>
        </p:blipFill>
        <p:spPr>
          <a:xfrm>
            <a:off x="6466840" y="69850"/>
            <a:ext cx="5495290" cy="6718935"/>
          </a:xfrm>
          <a:prstGeom prst="rect">
            <a:avLst/>
          </a:prstGeom>
        </p:spPr>
      </p:pic>
      <p:sp>
        <p:nvSpPr>
          <p:cNvPr id="25" name="矩形 24"/>
          <p:cNvSpPr/>
          <p:nvPr/>
        </p:nvSpPr>
        <p:spPr>
          <a:xfrm>
            <a:off x="1050734" y="4010181"/>
            <a:ext cx="5090986" cy="1033040"/>
          </a:xfrm>
          <a:prstGeom prst="rect">
            <a:avLst/>
          </a:prstGeom>
        </p:spPr>
        <p:txBody>
          <a:bodyPr wrap="square">
            <a:spAutoFit/>
          </a:bodyPr>
          <a:lstStyle/>
          <a:p>
            <a:pPr algn="just">
              <a:lnSpc>
                <a:spcPct val="150000"/>
              </a:lnSpc>
            </a:pPr>
            <a:r>
              <a:rPr lang="zh-CN" altLang="en-US" sz="1050" dirty="0">
                <a:solidFill>
                  <a:schemeClr val="tx1">
                    <a:lumMod val="75000"/>
                    <a:lumOff val="25000"/>
                  </a:schemeClr>
                </a:solidFill>
                <a:latin typeface="Swis721 Lt BT" panose="020B0403020202020204" pitchFamily="34" charset="0"/>
              </a:rPr>
              <a:t>Donuts, also known as dunavis, donalds, is a dessert that has been fried in a mixture of flour, sugar, butter, and eggs. The two most common shapes are hollow doughnuts, or closed doughnuts filled with sweet fillings such as butter, egg pulp (cheese liquid, or kastida).</a:t>
            </a:r>
          </a:p>
        </p:txBody>
      </p:sp>
      <p:sp>
        <p:nvSpPr>
          <p:cNvPr id="24" name="矩形 23"/>
          <p:cNvSpPr/>
          <p:nvPr/>
        </p:nvSpPr>
        <p:spPr>
          <a:xfrm>
            <a:off x="994853" y="2019937"/>
            <a:ext cx="5201657" cy="151195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甜甜圈，又称多拿滋、唐纳滋，它是一种用面粉、白砂糖、奶油和鸡蛋混合后经过油炸的甜食。最普遍的两种形状是中空的环状、或面团中间有包入奶油、蛋浆</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泛指蛋打成的液体，卡士达</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等甜馅料的封闭型甜甜圈。</a:t>
            </a:r>
          </a:p>
        </p:txBody>
      </p:sp>
      <p:sp>
        <p:nvSpPr>
          <p:cNvPr id="23" name="文本框 22"/>
          <p:cNvSpPr txBox="1"/>
          <p:nvPr/>
        </p:nvSpPr>
        <p:spPr>
          <a:xfrm>
            <a:off x="1394906" y="696678"/>
            <a:ext cx="3236784" cy="1323439"/>
          </a:xfrm>
          <a:prstGeom prst="rect">
            <a:avLst/>
          </a:prstGeom>
          <a:noFill/>
        </p:spPr>
        <p:txBody>
          <a:bodyPr wrap="none" rtlCol="0">
            <a:spAutoFit/>
          </a:bodyPr>
          <a:lstStyle/>
          <a:p>
            <a:r>
              <a:rPr lang="en-US" altLang="zh-CN" sz="8000" b="1" dirty="0">
                <a:solidFill>
                  <a:schemeClr val="tx1">
                    <a:lumMod val="75000"/>
                    <a:lumOff val="25000"/>
                  </a:schemeClr>
                </a:solidFill>
                <a:latin typeface="Edwardian Script ITC" panose="030303020407070D0804" pitchFamily="66" charset="0"/>
              </a:rPr>
              <a:t>Doughnut</a:t>
            </a:r>
            <a:endParaRPr lang="zh-CN" altLang="en-US" sz="8000" b="1" dirty="0">
              <a:solidFill>
                <a:schemeClr val="tx1">
                  <a:lumMod val="75000"/>
                  <a:lumOff val="25000"/>
                </a:schemeClr>
              </a:solidFill>
              <a:latin typeface="Edwardian Script ITC" panose="030303020407070D0804" pitchFamily="66"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up)">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4"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常蓝图层2"/>
          <p:cNvPicPr>
            <a:picLocks noChangeAspect="1"/>
          </p:cNvPicPr>
          <p:nvPr/>
        </p:nvPicPr>
        <p:blipFill>
          <a:blip r:embed="rId4"/>
          <a:stretch>
            <a:fillRect/>
          </a:stretch>
        </p:blipFill>
        <p:spPr>
          <a:xfrm>
            <a:off x="982345" y="342900"/>
            <a:ext cx="4162425" cy="6146800"/>
          </a:xfrm>
          <a:prstGeom prst="rect">
            <a:avLst/>
          </a:prstGeom>
        </p:spPr>
      </p:pic>
      <p:pic>
        <p:nvPicPr>
          <p:cNvPr id="5" name="图片 4" descr="图2"/>
          <p:cNvPicPr>
            <a:picLocks noChangeAspect="1"/>
          </p:cNvPicPr>
          <p:nvPr/>
        </p:nvPicPr>
        <p:blipFill>
          <a:blip r:embed="rId5"/>
          <a:stretch>
            <a:fillRect/>
          </a:stretch>
        </p:blipFill>
        <p:spPr>
          <a:xfrm>
            <a:off x="2011045" y="1233170"/>
            <a:ext cx="3847465" cy="4636135"/>
          </a:xfrm>
          <a:prstGeom prst="rect">
            <a:avLst/>
          </a:prstGeom>
        </p:spPr>
      </p:pic>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561266" y="506813"/>
            <a:ext cx="3236784" cy="1323439"/>
          </a:xfrm>
          <a:prstGeom prst="rect">
            <a:avLst/>
          </a:prstGeom>
          <a:noFill/>
        </p:spPr>
        <p:txBody>
          <a:bodyPr wrap="none" rtlCol="0">
            <a:spAutoFit/>
          </a:bodyPr>
          <a:lstStyle/>
          <a:p>
            <a:r>
              <a:rPr lang="en-US" altLang="zh-CN" sz="8000" b="1" dirty="0">
                <a:solidFill>
                  <a:schemeClr val="tx1">
                    <a:lumMod val="75000"/>
                    <a:lumOff val="25000"/>
                  </a:schemeClr>
                </a:solidFill>
                <a:latin typeface="Edwardian Script ITC" panose="030303020407070D0804" pitchFamily="66" charset="0"/>
              </a:rPr>
              <a:t>Doughnut</a:t>
            </a:r>
            <a:endParaRPr lang="zh-CN" altLang="en-US" sz="8000" b="1" dirty="0">
              <a:solidFill>
                <a:schemeClr val="tx1">
                  <a:lumMod val="75000"/>
                  <a:lumOff val="25000"/>
                </a:schemeClr>
              </a:solidFill>
              <a:latin typeface="Edwardian Script ITC" panose="030303020407070D0804" pitchFamily="66" charset="0"/>
            </a:endParaRPr>
          </a:p>
        </p:txBody>
      </p:sp>
      <p:sp>
        <p:nvSpPr>
          <p:cNvPr id="39" name="矩形 38"/>
          <p:cNvSpPr/>
          <p:nvPr/>
        </p:nvSpPr>
        <p:spPr>
          <a:xfrm>
            <a:off x="7512685" y="5363845"/>
            <a:ext cx="2818130" cy="368300"/>
          </a:xfrm>
          <a:prstGeom prst="rect">
            <a:avLst/>
          </a:prstGeom>
        </p:spPr>
        <p:txBody>
          <a:bodyPr wrap="square">
            <a:spAutoFit/>
          </a:bodyPr>
          <a:lstStyle/>
          <a:p>
            <a:r>
              <a:rPr lang="zh-CN" altLang="en-US" dirty="0">
                <a:solidFill>
                  <a:schemeClr val="tx1">
                    <a:lumMod val="75000"/>
                    <a:lumOff val="25000"/>
                  </a:schemeClr>
                </a:solidFill>
                <a:latin typeface="幼圆" panose="02010509060101010101" pitchFamily="49" charset="-122"/>
                <a:ea typeface="幼圆" panose="02010509060101010101" pitchFamily="49" charset="-122"/>
              </a:rPr>
              <a:t>半糖主义，我的生活态度。</a:t>
            </a:r>
          </a:p>
        </p:txBody>
      </p:sp>
      <p:sp>
        <p:nvSpPr>
          <p:cNvPr id="24" name="矩形 23"/>
          <p:cNvSpPr/>
          <p:nvPr/>
        </p:nvSpPr>
        <p:spPr>
          <a:xfrm>
            <a:off x="5843713" y="2019937"/>
            <a:ext cx="5201657" cy="151195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甜甜圈，又称多拿滋、唐纳滋，它是一种用面粉、白砂糖、奶油和鸡蛋混合后经过油炸的甜食。最普遍的两种形状是中空的环状、或面团中间有包入奶油、蛋浆</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泛指蛋打成的液体，卡士达</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等甜馅料的封闭型甜甜圈。</a:t>
            </a:r>
          </a:p>
        </p:txBody>
      </p:sp>
      <p:sp>
        <p:nvSpPr>
          <p:cNvPr id="25" name="矩形 24"/>
          <p:cNvSpPr/>
          <p:nvPr/>
        </p:nvSpPr>
        <p:spPr>
          <a:xfrm>
            <a:off x="5955030" y="3761105"/>
            <a:ext cx="4939030" cy="1060450"/>
          </a:xfrm>
          <a:prstGeom prst="rect">
            <a:avLst/>
          </a:prstGeom>
        </p:spPr>
        <p:txBody>
          <a:bodyPr wrap="square">
            <a:spAutoFit/>
          </a:bodyPr>
          <a:lstStyle/>
          <a:p>
            <a:pPr algn="just">
              <a:lnSpc>
                <a:spcPct val="150000"/>
              </a:lnSpc>
            </a:pPr>
            <a:r>
              <a:rPr lang="zh-CN" altLang="en-US" sz="1050" dirty="0">
                <a:solidFill>
                  <a:schemeClr val="tx1">
                    <a:lumMod val="75000"/>
                    <a:lumOff val="25000"/>
                  </a:schemeClr>
                </a:solidFill>
                <a:latin typeface="Swis721 Lt BT" panose="020B0403020202020204" pitchFamily="34" charset="0"/>
              </a:rPr>
              <a:t>Donuts, also known as dunavis, donalds, is a dessert that has been fried in a mixture of flour, sugar, butter, and eggs. The two most common shapes are hollow doughnuts, or closed doughnuts filled with sweet fillings such as butter, egg pulp (cheese liquid, or kastida).</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additive="base">
                                        <p:cTn id="10" dur="1000" fill="hold"/>
                                        <p:tgtEl>
                                          <p:spTgt spid="39"/>
                                        </p:tgtEl>
                                        <p:attrNameLst>
                                          <p:attrName>ppt_x</p:attrName>
                                        </p:attrNameLst>
                                      </p:cBhvr>
                                      <p:tavLst>
                                        <p:tav tm="0">
                                          <p:val>
                                            <p:strVal val="#ppt_x"/>
                                          </p:val>
                                        </p:tav>
                                        <p:tav tm="100000">
                                          <p:val>
                                            <p:strVal val="#ppt_x"/>
                                          </p:val>
                                        </p:tav>
                                      </p:tavLst>
                                    </p:anim>
                                    <p:anim calcmode="lin" valueType="num">
                                      <p:cBhvr additive="base">
                                        <p:cTn id="11" dur="1000" fill="hold"/>
                                        <p:tgtEl>
                                          <p:spTgt spid="39"/>
                                        </p:tgtEl>
                                        <p:attrNameLst>
                                          <p:attrName>ppt_y</p:attrName>
                                        </p:attrNameLst>
                                      </p:cBhvr>
                                      <p:tavLst>
                                        <p:tav tm="0">
                                          <p:val>
                                            <p:strVal val="0-#ppt_h/2"/>
                                          </p:val>
                                        </p:tav>
                                        <p:tav tm="100000">
                                          <p:val>
                                            <p:strVal val="#ppt_y"/>
                                          </p:val>
                                        </p:tav>
                                      </p:tavLst>
                                    </p:anim>
                                  </p:childTnLst>
                                </p:cTn>
                              </p:par>
                              <p:par>
                                <p:cTn id="12" presetID="22" presetClass="entr" presetSubtype="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up)">
                                      <p:cBhvr>
                                        <p:cTn id="14" dur="500"/>
                                        <p:tgtEl>
                                          <p:spTgt spid="24"/>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甜点图_0013_c979422da133c43abda1c2c254db4c540660905e4539a-oyvK8m_fw658"/>
          <p:cNvPicPr>
            <a:picLocks noChangeAspect="1"/>
          </p:cNvPicPr>
          <p:nvPr/>
        </p:nvPicPr>
        <p:blipFill>
          <a:blip r:embed="rId4"/>
          <a:stretch>
            <a:fillRect/>
          </a:stretch>
        </p:blipFill>
        <p:spPr>
          <a:xfrm>
            <a:off x="6326505" y="1031875"/>
            <a:ext cx="5020652" cy="5129784"/>
          </a:xfrm>
          <a:prstGeom prst="rect">
            <a:avLst/>
          </a:prstGeom>
        </p:spPr>
      </p:pic>
      <p:pic>
        <p:nvPicPr>
          <p:cNvPr id="5" name="图片 4" descr="常蓝图层2"/>
          <p:cNvPicPr>
            <a:picLocks noChangeAspect="1"/>
          </p:cNvPicPr>
          <p:nvPr/>
        </p:nvPicPr>
        <p:blipFill>
          <a:blip r:embed="rId5"/>
          <a:stretch>
            <a:fillRect/>
          </a:stretch>
        </p:blipFill>
        <p:spPr>
          <a:xfrm>
            <a:off x="1131570" y="1146175"/>
            <a:ext cx="2118360" cy="4566285"/>
          </a:xfrm>
          <a:prstGeom prst="rect">
            <a:avLst/>
          </a:prstGeom>
        </p:spPr>
      </p:pic>
      <p:pic>
        <p:nvPicPr>
          <p:cNvPr id="6" name="图片 5" descr="甜点马卡龙字"/>
          <p:cNvPicPr>
            <a:picLocks noChangeAspect="1"/>
          </p:cNvPicPr>
          <p:nvPr/>
        </p:nvPicPr>
        <p:blipFill>
          <a:blip r:embed="rId6"/>
          <a:stretch>
            <a:fillRect/>
          </a:stretch>
        </p:blipFill>
        <p:spPr>
          <a:xfrm>
            <a:off x="3533775" y="863600"/>
            <a:ext cx="2296160" cy="390525"/>
          </a:xfrm>
          <a:prstGeom prst="rect">
            <a:avLst/>
          </a:prstGeom>
        </p:spPr>
      </p:pic>
      <p:sp>
        <p:nvSpPr>
          <p:cNvPr id="25" name="文本框 24"/>
          <p:cNvSpPr txBox="1"/>
          <p:nvPr/>
        </p:nvSpPr>
        <p:spPr>
          <a:xfrm>
            <a:off x="1530350" y="1536700"/>
            <a:ext cx="1106170" cy="3579495"/>
          </a:xfrm>
          <a:prstGeom prst="rect">
            <a:avLst/>
          </a:prstGeom>
          <a:noFill/>
        </p:spPr>
        <p:txBody>
          <a:bodyPr vert="eaVert" wrap="square" rtlCol="0">
            <a:spAutoFit/>
          </a:bodyPr>
          <a:lstStyle/>
          <a:p>
            <a:pPr algn="dist"/>
            <a:r>
              <a:rPr lang="zh-CN" altLang="en-US" sz="6000" b="1" dirty="0">
                <a:solidFill>
                  <a:srgbClr val="F58EFE"/>
                </a:solidFill>
                <a:latin typeface="方正正中黑简体" panose="02000000000000000000" pitchFamily="2" charset="-122"/>
                <a:ea typeface="方正正中黑简体" panose="02000000000000000000" pitchFamily="2" charset="-122"/>
              </a:rPr>
              <a:t>甜甜圈日</a:t>
            </a:r>
          </a:p>
        </p:txBody>
      </p:sp>
      <p:sp>
        <p:nvSpPr>
          <p:cNvPr id="15" name="矩形 14"/>
          <p:cNvSpPr/>
          <p:nvPr/>
        </p:nvSpPr>
        <p:spPr>
          <a:xfrm>
            <a:off x="3533775" y="3683635"/>
            <a:ext cx="4893310" cy="2306955"/>
          </a:xfrm>
          <a:prstGeom prst="rect">
            <a:avLst/>
          </a:prstGeom>
        </p:spPr>
        <p:txBody>
          <a:bodyPr wrap="square">
            <a:spAutoFit/>
          </a:bodyPr>
          <a:lstStyle/>
          <a:p>
            <a:pPr algn="just">
              <a:lnSpc>
                <a:spcPct val="150000"/>
              </a:lnSpc>
            </a:pP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现在甜甜圈在美国还是最为受欢迎，任何一个糕点店铺或快餐店都有出售。从</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5</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岁儿童到</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75</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岁老人都对它有着一致的热爱。在亚洲，甜甜圈主要是被当成点心类的食物，但在美国则有许多人以甜甜圈作为早餐的主食，甚至还设立了</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甜甜圈日</a:t>
            </a:r>
            <a:r>
              <a:rPr lang="en-US" altLang="zh-CN" sz="1600" dirty="0">
                <a:solidFill>
                  <a:sysClr val="windowText" lastClr="000000">
                    <a:lumMod val="75000"/>
                    <a:lumOff val="25000"/>
                  </a:sysClr>
                </a:solidFill>
                <a:latin typeface="幼圆" panose="02010509060101010101" pitchFamily="49" charset="-122"/>
                <a:ea typeface="幼圆" panose="02010509060101010101" pitchFamily="49" charset="-122"/>
              </a:rPr>
              <a:t>"</a:t>
            </a:r>
            <a:r>
              <a:rPr lang="zh-CN" altLang="en-US" sz="1600" dirty="0">
                <a:solidFill>
                  <a:sysClr val="windowText" lastClr="000000">
                    <a:lumMod val="75000"/>
                    <a:lumOff val="25000"/>
                  </a:sysClr>
                </a:solidFill>
                <a:latin typeface="幼圆" panose="02010509060101010101" pitchFamily="49" charset="-122"/>
                <a:ea typeface="幼圆" panose="02010509060101010101" pitchFamily="49" charset="-122"/>
              </a:rPr>
              <a:t>。瑞尔可滋口味的甜甜圈是最受小孩子欢迎的。</a:t>
            </a:r>
          </a:p>
        </p:txBody>
      </p:sp>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汉堡"/>
          <p:cNvPicPr>
            <a:picLocks noChangeAspect="1"/>
          </p:cNvPicPr>
          <p:nvPr/>
        </p:nvPicPr>
        <p:blipFill>
          <a:blip r:embed="rId7"/>
          <a:stretch>
            <a:fillRect/>
          </a:stretch>
        </p:blipFill>
        <p:spPr>
          <a:xfrm>
            <a:off x="3758565" y="1422400"/>
            <a:ext cx="1699260" cy="208915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47465" y="3388995"/>
            <a:ext cx="923925" cy="3100705"/>
          </a:xfrm>
          <a:prstGeom prst="rect">
            <a:avLst/>
          </a:prstGeom>
          <a:solidFill>
            <a:srgbClr val="FE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5145" y="935990"/>
            <a:ext cx="3658870" cy="1209040"/>
          </a:xfrm>
          <a:prstGeom prst="rect">
            <a:avLst/>
          </a:prstGeom>
          <a:solidFill>
            <a:srgbClr val="85B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73650" y="4039235"/>
            <a:ext cx="6625590" cy="1209040"/>
          </a:xfrm>
          <a:prstGeom prst="rect">
            <a:avLst/>
          </a:prstGeom>
          <a:solidFill>
            <a:srgbClr val="85B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5"/>
          <p:cNvPicPr>
            <a:picLocks noChangeAspect="1"/>
          </p:cNvPicPr>
          <p:nvPr/>
        </p:nvPicPr>
        <p:blipFill>
          <a:blip r:embed="rId4"/>
          <a:stretch>
            <a:fillRect/>
          </a:stretch>
        </p:blipFill>
        <p:spPr>
          <a:xfrm>
            <a:off x="7940040" y="844550"/>
            <a:ext cx="3759466" cy="3470148"/>
          </a:xfrm>
          <a:prstGeom prst="rect">
            <a:avLst/>
          </a:prstGeom>
        </p:spPr>
      </p:pic>
      <p:pic>
        <p:nvPicPr>
          <p:cNvPr id="8" name="图片 7" descr="图5"/>
          <p:cNvPicPr>
            <a:picLocks noChangeAspect="1"/>
          </p:cNvPicPr>
          <p:nvPr/>
        </p:nvPicPr>
        <p:blipFill>
          <a:blip r:embed="rId4"/>
          <a:srcRect l="36216"/>
          <a:stretch>
            <a:fillRect/>
          </a:stretch>
        </p:blipFill>
        <p:spPr>
          <a:xfrm>
            <a:off x="658495" y="1073785"/>
            <a:ext cx="3391535" cy="5039360"/>
          </a:xfrm>
          <a:prstGeom prst="rect">
            <a:avLst/>
          </a:prstGeom>
        </p:spPr>
      </p:pic>
      <p:sp>
        <p:nvSpPr>
          <p:cNvPr id="23" name="文本框 22"/>
          <p:cNvSpPr txBox="1"/>
          <p:nvPr/>
        </p:nvSpPr>
        <p:spPr>
          <a:xfrm>
            <a:off x="4320986" y="1640288"/>
            <a:ext cx="3236784" cy="1323439"/>
          </a:xfrm>
          <a:prstGeom prst="rect">
            <a:avLst/>
          </a:prstGeom>
          <a:noFill/>
        </p:spPr>
        <p:txBody>
          <a:bodyPr wrap="none" rtlCol="0">
            <a:spAutoFit/>
          </a:bodyPr>
          <a:lstStyle/>
          <a:p>
            <a:r>
              <a:rPr lang="en-US" altLang="zh-CN" sz="8000" b="1" dirty="0">
                <a:solidFill>
                  <a:schemeClr val="tx1">
                    <a:lumMod val="75000"/>
                    <a:lumOff val="25000"/>
                  </a:schemeClr>
                </a:solidFill>
                <a:latin typeface="Edwardian Script ITC" panose="030303020407070D0804" pitchFamily="66" charset="0"/>
              </a:rPr>
              <a:t>Doughnut</a:t>
            </a:r>
            <a:endParaRPr lang="zh-CN" altLang="en-US" sz="8000" b="1" dirty="0">
              <a:solidFill>
                <a:schemeClr val="tx1">
                  <a:lumMod val="75000"/>
                  <a:lumOff val="25000"/>
                </a:schemeClr>
              </a:solidFill>
              <a:latin typeface="Edwardian Script ITC" panose="030303020407070D0804" pitchFamily="66" charset="0"/>
            </a:endParaRPr>
          </a:p>
        </p:txBody>
      </p:sp>
      <p:sp>
        <p:nvSpPr>
          <p:cNvPr id="24" name="矩形 23"/>
          <p:cNvSpPr/>
          <p:nvPr/>
        </p:nvSpPr>
        <p:spPr>
          <a:xfrm>
            <a:off x="5186045" y="4314825"/>
            <a:ext cx="6104255" cy="82994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甜甜圈，又称多拿滋、唐纳滋，它是一种用面粉、白砂糖、奶油和鸡蛋混合后经过油炸的甜食。</a:t>
            </a:r>
          </a:p>
        </p:txBody>
      </p:sp>
      <p:pic>
        <p:nvPicPr>
          <p:cNvPr id="13" name="图片 12" descr="0ab2451061c5fcf3f0557708ba8a19d1"/>
          <p:cNvPicPr>
            <a:picLocks noChangeAspect="1"/>
          </p:cNvPicPr>
          <p:nvPr/>
        </p:nvPicPr>
        <p:blipFill>
          <a:blip r:embed="rId5"/>
          <a:stretch>
            <a:fillRect/>
          </a:stretch>
        </p:blipFill>
        <p:spPr>
          <a:xfrm rot="1680000">
            <a:off x="9218930" y="5476240"/>
            <a:ext cx="1202690" cy="929005"/>
          </a:xfrm>
          <a:prstGeom prst="rect">
            <a:avLst/>
          </a:prstGeom>
        </p:spPr>
      </p:pic>
      <p:pic>
        <p:nvPicPr>
          <p:cNvPr id="14" name="图片 13" descr="e197d752d84bde124ba5fa8ebebc483c"/>
          <p:cNvPicPr>
            <a:picLocks noChangeAspect="1"/>
          </p:cNvPicPr>
          <p:nvPr/>
        </p:nvPicPr>
        <p:blipFill>
          <a:blip r:embed="rId6"/>
          <a:stretch>
            <a:fillRect/>
          </a:stretch>
        </p:blipFill>
        <p:spPr>
          <a:xfrm rot="20100000">
            <a:off x="5531485" y="3108960"/>
            <a:ext cx="816610" cy="57658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up)">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层蓝色1"/>
          <p:cNvPicPr>
            <a:picLocks noChangeAspect="1"/>
          </p:cNvPicPr>
          <p:nvPr/>
        </p:nvPicPr>
        <p:blipFill>
          <a:blip r:embed="rId5"/>
          <a:stretch>
            <a:fillRect/>
          </a:stretch>
        </p:blipFill>
        <p:spPr>
          <a:xfrm>
            <a:off x="6482080" y="715645"/>
            <a:ext cx="3820160" cy="5381625"/>
          </a:xfrm>
          <a:prstGeom prst="rect">
            <a:avLst/>
          </a:prstGeom>
        </p:spPr>
      </p:pic>
      <p:pic>
        <p:nvPicPr>
          <p:cNvPr id="6" name="图片 5" descr="甜点1"/>
          <p:cNvPicPr>
            <a:picLocks noChangeAspect="1"/>
          </p:cNvPicPr>
          <p:nvPr/>
        </p:nvPicPr>
        <p:blipFill>
          <a:blip r:embed="rId6"/>
          <a:stretch>
            <a:fillRect/>
          </a:stretch>
        </p:blipFill>
        <p:spPr>
          <a:xfrm>
            <a:off x="6997700" y="1205230"/>
            <a:ext cx="3304540" cy="4892040"/>
          </a:xfrm>
          <a:prstGeom prst="rect">
            <a:avLst/>
          </a:prstGeom>
        </p:spPr>
      </p:pic>
      <p:pic>
        <p:nvPicPr>
          <p:cNvPr id="7" name="图片 6" descr="图层蓝色1"/>
          <p:cNvPicPr>
            <a:picLocks noChangeAspect="1"/>
          </p:cNvPicPr>
          <p:nvPr/>
        </p:nvPicPr>
        <p:blipFill>
          <a:blip r:embed="rId5"/>
          <a:stretch>
            <a:fillRect/>
          </a:stretch>
        </p:blipFill>
        <p:spPr>
          <a:xfrm>
            <a:off x="2243455" y="1696085"/>
            <a:ext cx="3279140" cy="3562985"/>
          </a:xfrm>
          <a:prstGeom prst="rect">
            <a:avLst/>
          </a:prstGeom>
        </p:spPr>
      </p:pic>
      <p:sp>
        <p:nvSpPr>
          <p:cNvPr id="3" name="任意多边形: 形状 2"/>
          <p:cNvSpPr/>
          <p:nvPr/>
        </p:nvSpPr>
        <p:spPr>
          <a:xfrm>
            <a:off x="4064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7FD1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flipH="1">
            <a:off x="6083300" y="342900"/>
            <a:ext cx="5676900" cy="6146800"/>
          </a:xfrm>
          <a:custGeom>
            <a:avLst/>
            <a:gdLst>
              <a:gd name="connsiteX0" fmla="*/ 5676900 w 5676900"/>
              <a:gd name="connsiteY0" fmla="*/ 0 h 6146800"/>
              <a:gd name="connsiteX1" fmla="*/ 0 w 5676900"/>
              <a:gd name="connsiteY1" fmla="*/ 0 h 6146800"/>
              <a:gd name="connsiteX2" fmla="*/ 0 w 5676900"/>
              <a:gd name="connsiteY2" fmla="*/ 6146800 h 6146800"/>
              <a:gd name="connsiteX3" fmla="*/ 5676900 w 5676900"/>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5676900" h="6146800">
                <a:moveTo>
                  <a:pt x="5676900" y="0"/>
                </a:moveTo>
                <a:lnTo>
                  <a:pt x="0" y="0"/>
                </a:lnTo>
                <a:lnTo>
                  <a:pt x="0" y="6146800"/>
                </a:lnTo>
                <a:lnTo>
                  <a:pt x="5676900" y="6146800"/>
                </a:lnTo>
              </a:path>
            </a:pathLst>
          </a:custGeom>
          <a:noFill/>
          <a:ln w="76200">
            <a:solidFill>
              <a:srgbClr val="FEAD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0ab2451061c5fcf3f0557708ba8a19d1"/>
          <p:cNvPicPr>
            <a:picLocks noChangeAspect="1"/>
          </p:cNvPicPr>
          <p:nvPr/>
        </p:nvPicPr>
        <p:blipFill>
          <a:blip r:embed="rId7"/>
          <a:stretch>
            <a:fillRect/>
          </a:stretch>
        </p:blipFill>
        <p:spPr>
          <a:xfrm rot="1680000">
            <a:off x="4733290" y="5487035"/>
            <a:ext cx="1202690" cy="929005"/>
          </a:xfrm>
          <a:prstGeom prst="rect">
            <a:avLst/>
          </a:prstGeom>
        </p:spPr>
      </p:pic>
      <p:pic>
        <p:nvPicPr>
          <p:cNvPr id="10" name="图片 9" descr="e197d752d84bde124ba5fa8ebebc483c"/>
          <p:cNvPicPr>
            <a:picLocks noChangeAspect="1"/>
          </p:cNvPicPr>
          <p:nvPr/>
        </p:nvPicPr>
        <p:blipFill>
          <a:blip r:embed="rId8"/>
          <a:stretch>
            <a:fillRect/>
          </a:stretch>
        </p:blipFill>
        <p:spPr>
          <a:xfrm rot="20100000">
            <a:off x="1755140" y="5262880"/>
            <a:ext cx="816610" cy="576580"/>
          </a:xfrm>
          <a:prstGeom prst="rect">
            <a:avLst/>
          </a:prstGeom>
        </p:spPr>
      </p:pic>
      <p:pic>
        <p:nvPicPr>
          <p:cNvPr id="5" name="图片 4" descr="甜点马卡龙字"/>
          <p:cNvPicPr>
            <a:picLocks noChangeAspect="1"/>
          </p:cNvPicPr>
          <p:nvPr/>
        </p:nvPicPr>
        <p:blipFill>
          <a:blip r:embed="rId9"/>
          <a:stretch>
            <a:fillRect/>
          </a:stretch>
        </p:blipFill>
        <p:spPr>
          <a:xfrm>
            <a:off x="1410970" y="715010"/>
            <a:ext cx="2882900" cy="490220"/>
          </a:xfrm>
          <a:prstGeom prst="rect">
            <a:avLst/>
          </a:prstGeom>
        </p:spPr>
      </p:pic>
      <p:sp>
        <p:nvSpPr>
          <p:cNvPr id="30" name="文本框 29"/>
          <p:cNvSpPr txBox="1"/>
          <p:nvPr/>
        </p:nvSpPr>
        <p:spPr>
          <a:xfrm>
            <a:off x="2999668" y="1647214"/>
            <a:ext cx="1816100" cy="1445260"/>
          </a:xfrm>
          <a:prstGeom prst="rect">
            <a:avLst/>
          </a:prstGeom>
          <a:noFill/>
        </p:spPr>
        <p:txBody>
          <a:bodyPr wrap="none" rtlCol="0">
            <a:spAutoFit/>
          </a:bodyPr>
          <a:lstStyle/>
          <a:p>
            <a:r>
              <a:rPr lang="en-US" altLang="zh-CN" sz="8800" dirty="0">
                <a:solidFill>
                  <a:schemeClr val="tx1">
                    <a:lumMod val="75000"/>
                    <a:lumOff val="25000"/>
                  </a:schemeClr>
                </a:solidFill>
                <a:latin typeface="Swis721 BT" panose="020B0504020202020204" pitchFamily="34" charset="0"/>
                <a:ea typeface="方正正准黑简体" panose="02000000000000000000" pitchFamily="2" charset="-122"/>
              </a:rPr>
              <a:t>02</a:t>
            </a:r>
          </a:p>
        </p:txBody>
      </p:sp>
      <p:sp>
        <p:nvSpPr>
          <p:cNvPr id="33" name="矩形 32"/>
          <p:cNvSpPr/>
          <p:nvPr/>
        </p:nvSpPr>
        <p:spPr>
          <a:xfrm>
            <a:off x="2699017" y="3092244"/>
            <a:ext cx="2418080" cy="768350"/>
          </a:xfrm>
          <a:prstGeom prst="rect">
            <a:avLst/>
          </a:prstGeom>
          <a:ln>
            <a:noFill/>
          </a:ln>
        </p:spPr>
        <p:txBody>
          <a:bodyPr wrap="none">
            <a:spAutoFit/>
          </a:bodyPr>
          <a:lstStyle/>
          <a:p>
            <a:pPr algn="l"/>
            <a:r>
              <a:rPr lang="zh-CN" altLang="en-US" sz="4400" dirty="0">
                <a:solidFill>
                  <a:schemeClr val="tx1">
                    <a:lumMod val="75000"/>
                    <a:lumOff val="25000"/>
                  </a:schemeClr>
                </a:solidFill>
                <a:latin typeface="方正正中黑简体" panose="02000000000000000000" pitchFamily="2" charset="-122"/>
                <a:ea typeface="方正正中黑简体" panose="02000000000000000000" pitchFamily="2" charset="-122"/>
              </a:rPr>
              <a:t>营养成分</a:t>
            </a:r>
          </a:p>
        </p:txBody>
      </p:sp>
      <p:sp>
        <p:nvSpPr>
          <p:cNvPr id="34" name="矩形 33"/>
          <p:cNvSpPr/>
          <p:nvPr/>
        </p:nvSpPr>
        <p:spPr>
          <a:xfrm>
            <a:off x="2358022" y="3764486"/>
            <a:ext cx="3350260" cy="521970"/>
          </a:xfrm>
          <a:prstGeom prst="rect">
            <a:avLst/>
          </a:prstGeom>
          <a:ln>
            <a:noFill/>
          </a:ln>
        </p:spPr>
        <p:txBody>
          <a:bodyPr wrap="none">
            <a:spAutoFit/>
          </a:bodyPr>
          <a:lstStyle/>
          <a:p>
            <a:pPr algn="l"/>
            <a:r>
              <a:rPr lang="zh-CN" altLang="en-US" sz="2800" dirty="0">
                <a:solidFill>
                  <a:schemeClr val="tx1">
                    <a:lumMod val="75000"/>
                    <a:lumOff val="25000"/>
                  </a:schemeClr>
                </a:solidFill>
                <a:latin typeface="Swis721 BT" panose="020B0504020202020204" pitchFamily="34" charset="0"/>
              </a:rPr>
              <a:t>Nutrient content</a:t>
            </a:r>
          </a:p>
        </p:txBody>
      </p:sp>
      <p:sp>
        <p:nvSpPr>
          <p:cNvPr id="39" name="矩形 38"/>
          <p:cNvSpPr/>
          <p:nvPr/>
        </p:nvSpPr>
        <p:spPr>
          <a:xfrm>
            <a:off x="2655202" y="4286451"/>
            <a:ext cx="2954655" cy="369332"/>
          </a:xfrm>
          <a:prstGeom prst="rect">
            <a:avLst/>
          </a:prstGeom>
        </p:spPr>
        <p:txBody>
          <a:bodyPr wrap="none">
            <a:spAutoFit/>
          </a:bodyPr>
          <a:lstStyle/>
          <a:p>
            <a:r>
              <a:rPr lang="zh-CN" altLang="en-US" dirty="0">
                <a:solidFill>
                  <a:schemeClr val="tx1">
                    <a:lumMod val="75000"/>
                    <a:lumOff val="25000"/>
                  </a:schemeClr>
                </a:solidFill>
                <a:latin typeface="幼圆" panose="02010509060101010101" pitchFamily="49" charset="-122"/>
                <a:ea typeface="幼圆" panose="02010509060101010101" pitchFamily="49" charset="-122"/>
              </a:rPr>
              <a:t>半糖主义，我的生活态度。</a:t>
            </a:r>
          </a:p>
        </p:txBody>
      </p:sp>
      <p:sp>
        <p:nvSpPr>
          <p:cNvPr id="40" name="矩形 39"/>
          <p:cNvSpPr/>
          <p:nvPr/>
        </p:nvSpPr>
        <p:spPr>
          <a:xfrm>
            <a:off x="2195995" y="4770718"/>
            <a:ext cx="2941831" cy="230832"/>
          </a:xfrm>
          <a:prstGeom prst="rect">
            <a:avLst/>
          </a:prstGeom>
        </p:spPr>
        <p:txBody>
          <a:bodyPr wrap="none">
            <a:spAutoFit/>
          </a:bodyPr>
          <a:lstStyle/>
          <a:p>
            <a:r>
              <a:rPr lang="en-US" altLang="zh-CN" sz="900" dirty="0">
                <a:solidFill>
                  <a:schemeClr val="tx1">
                    <a:lumMod val="75000"/>
                    <a:lumOff val="25000"/>
                  </a:schemeClr>
                </a:solidFill>
                <a:latin typeface="Swis721 BT" panose="020B0504020202020204" pitchFamily="34" charset="0"/>
                <a:ea typeface="幼圆" panose="02010509060101010101" pitchFamily="49" charset="-122"/>
              </a:rPr>
              <a:t>SEMI-GLUCOSEISM, MY ATTITUDE TOWARDS LIFE.</a:t>
            </a:r>
            <a:endParaRPr lang="zh-CN" altLang="en-US" sz="900" dirty="0">
              <a:solidFill>
                <a:schemeClr val="tx1">
                  <a:lumMod val="75000"/>
                  <a:lumOff val="25000"/>
                </a:schemeClr>
              </a:solidFill>
              <a:latin typeface="Swis721 BT" panose="020B0504020202020204" pitchFamily="34" charset="0"/>
              <a:ea typeface="幼圆" panose="02010509060101010101" pitchFamily="49" charset="-122"/>
            </a:endParaRPr>
          </a:p>
        </p:txBody>
      </p:sp>
      <p:cxnSp>
        <p:nvCxnSpPr>
          <p:cNvPr id="32" name="直接连接符 31"/>
          <p:cNvCxnSpPr/>
          <p:nvPr/>
        </p:nvCxnSpPr>
        <p:spPr>
          <a:xfrm>
            <a:off x="3000007" y="2950075"/>
            <a:ext cx="176741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ppt_x"/>
                                          </p:val>
                                        </p:tav>
                                        <p:tav tm="100000">
                                          <p:val>
                                            <p:strVal val="#ppt_x"/>
                                          </p:val>
                                        </p:tav>
                                      </p:tavLst>
                                    </p:anim>
                                    <p:anim calcmode="lin" valueType="num">
                                      <p:cBhvr additive="base">
                                        <p:cTn id="12" dur="1000" fill="hold"/>
                                        <p:tgtEl>
                                          <p:spTgt spid="3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000" fill="hold"/>
                                        <p:tgtEl>
                                          <p:spTgt spid="34"/>
                                        </p:tgtEl>
                                        <p:attrNameLst>
                                          <p:attrName>ppt_x</p:attrName>
                                        </p:attrNameLst>
                                      </p:cBhvr>
                                      <p:tavLst>
                                        <p:tav tm="0">
                                          <p:val>
                                            <p:strVal val="#ppt_x"/>
                                          </p:val>
                                        </p:tav>
                                        <p:tav tm="100000">
                                          <p:val>
                                            <p:strVal val="#ppt_x"/>
                                          </p:val>
                                        </p:tav>
                                      </p:tavLst>
                                    </p:anim>
                                    <p:anim calcmode="lin" valueType="num">
                                      <p:cBhvr additive="base">
                                        <p:cTn id="16" dur="1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ppt_x"/>
                                          </p:val>
                                        </p:tav>
                                        <p:tav tm="100000">
                                          <p:val>
                                            <p:strVal val="#ppt_x"/>
                                          </p:val>
                                        </p:tav>
                                      </p:tavLst>
                                    </p:anim>
                                    <p:anim calcmode="lin" valueType="num">
                                      <p:cBhvr additive="base">
                                        <p:cTn id="20" dur="1000" fill="hold"/>
                                        <p:tgtEl>
                                          <p:spTgt spid="3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ppt_x"/>
                                          </p:val>
                                        </p:tav>
                                        <p:tav tm="100000">
                                          <p:val>
                                            <p:strVal val="#ppt_x"/>
                                          </p:val>
                                        </p:tav>
                                      </p:tavLst>
                                    </p:anim>
                                    <p:anim calcmode="lin" valueType="num">
                                      <p:cBhvr additive="base">
                                        <p:cTn id="24" dur="1000" fill="hold"/>
                                        <p:tgtEl>
                                          <p:spTgt spid="4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ppt_x"/>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9" grpId="0"/>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马卡龙 (2)"/>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2412</Words>
  <Application>Microsoft Office PowerPoint</Application>
  <PresentationFormat>宽屏</PresentationFormat>
  <Paragraphs>134</Paragraphs>
  <Slides>24</Slides>
  <Notes>24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Embassy BT</vt:lpstr>
      <vt:lpstr>HOT-Ninja Std R</vt:lpstr>
      <vt:lpstr>Swis721 BT</vt:lpstr>
      <vt:lpstr>Swis721 Lt BT</vt:lpstr>
      <vt:lpstr>等线</vt:lpstr>
      <vt:lpstr>等线 Light</vt:lpstr>
      <vt:lpstr>方正正中黑简体</vt:lpstr>
      <vt:lpstr>方正正准黑简体</vt:lpstr>
      <vt:lpstr>黑体</vt:lpstr>
      <vt:lpstr>宋体</vt:lpstr>
      <vt:lpstr>微软雅黑</vt:lpstr>
      <vt:lpstr>幼圆</vt:lpstr>
      <vt:lpstr>Arial</vt:lpstr>
      <vt:lpstr>Calibri</vt:lpstr>
      <vt:lpstr>Edwardian Script ITC</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马卡龙 (2)</dc:title>
  <dc:creator/>
  <cp:lastModifiedBy/>
  <cp:revision>9</cp:revision>
  <dcterms:created xsi:type="dcterms:W3CDTF">2018-03-01T02:03:00Z</dcterms:created>
  <dcterms:modified xsi:type="dcterms:W3CDTF">2018-05-28T10:34:13Z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