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7" r:id="rId3"/>
    <p:sldId id="258" r:id="rId5"/>
    <p:sldId id="259" r:id="rId6"/>
    <p:sldId id="260" r:id="rId7"/>
    <p:sldId id="288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54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101CB-DBAC-453F-A06E-0C7A904C6F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94DCA-96EE-4CF1-9117-A799A10032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86D78-31DF-493B-968A-39C1B2506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86D78-31DF-493B-968A-39C1B2506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86D78-31DF-493B-968A-39C1B2506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69AA-7490-4A20-8E50-A3F8C3EC1B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0BF9-0EB2-4ABB-B232-768B01CBAC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image" Target="../media/image23.pn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microsoft.com/office/2007/relationships/hdphoto" Target="../media/hdphoto2.wdp"/><Relationship Id="rId4" Type="http://schemas.openxmlformats.org/officeDocument/2006/relationships/image" Target="../media/image40.png"/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GI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3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8"/>
          <a:stretch>
            <a:fillRect/>
          </a:stretch>
        </p:blipFill>
        <p:spPr>
          <a:xfrm>
            <a:off x="0" y="2768383"/>
            <a:ext cx="12190477" cy="4211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3" t="55412" r="58573"/>
          <a:stretch>
            <a:fillRect/>
          </a:stretch>
        </p:blipFill>
        <p:spPr>
          <a:xfrm>
            <a:off x="2719285" y="3922845"/>
            <a:ext cx="2169227" cy="30574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0" t="11077" r="70522" b="70682"/>
          <a:stretch>
            <a:fillRect/>
          </a:stretch>
        </p:blipFill>
        <p:spPr>
          <a:xfrm rot="1573271">
            <a:off x="375581" y="157305"/>
            <a:ext cx="1816212" cy="1420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75" r="6228" b="67217"/>
          <a:stretch>
            <a:fillRect/>
          </a:stretch>
        </p:blipFill>
        <p:spPr>
          <a:xfrm>
            <a:off x="7863654" y="-144290"/>
            <a:ext cx="1852551" cy="2247967"/>
          </a:xfrm>
          <a:prstGeom prst="rect">
            <a:avLst/>
          </a:prstGeom>
        </p:spPr>
      </p:pic>
      <p:pic>
        <p:nvPicPr>
          <p:cNvPr id="10" name="346_快乐的节日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4000.000000" end="178.5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44153" y="755960"/>
            <a:ext cx="812800" cy="812800"/>
          </a:xfrm>
          <a:prstGeom prst="rect">
            <a:avLst/>
          </a:prstGeom>
        </p:spPr>
      </p:pic>
      <p:pic>
        <p:nvPicPr>
          <p:cNvPr id="13" name="Picture 4" descr="E:\其他工作\【策    划】\兼职 我图网\觅知网\9.17垃圾分类\垃圾分类\67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55311" y="2573311"/>
            <a:ext cx="2798617" cy="4132188"/>
          </a:xfrm>
          <a:prstGeom prst="rect">
            <a:avLst/>
          </a:prstGeom>
          <a:noFill/>
        </p:spPr>
      </p:pic>
      <p:pic>
        <p:nvPicPr>
          <p:cNvPr id="23" name="淘宝网chenying0907出品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2273" y="-28234"/>
            <a:ext cx="3108967" cy="210312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2" r="77925"/>
          <a:stretch>
            <a:fillRect/>
          </a:stretch>
        </p:blipFill>
        <p:spPr>
          <a:xfrm>
            <a:off x="-8243" y="1884648"/>
            <a:ext cx="2690979" cy="497335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820505" y="5026187"/>
            <a:ext cx="1195400" cy="1679312"/>
            <a:chOff x="933451" y="2009775"/>
            <a:chExt cx="2589542" cy="341947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0" name="组合 29"/>
          <p:cNvGrpSpPr/>
          <p:nvPr/>
        </p:nvGrpSpPr>
        <p:grpSpPr>
          <a:xfrm>
            <a:off x="5987275" y="5093741"/>
            <a:ext cx="1261095" cy="1559579"/>
            <a:chOff x="1314778" y="1905986"/>
            <a:chExt cx="2132137" cy="2636786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14778" y="1905986"/>
              <a:ext cx="2132137" cy="26367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1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26" y="2898625"/>
              <a:ext cx="759222" cy="625510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3" name="组合 32"/>
          <p:cNvGrpSpPr/>
          <p:nvPr/>
        </p:nvGrpSpPr>
        <p:grpSpPr>
          <a:xfrm>
            <a:off x="7268023" y="5026187"/>
            <a:ext cx="1195400" cy="1679312"/>
            <a:chOff x="933451" y="2009775"/>
            <a:chExt cx="2589542" cy="341947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6" name="矩形 35"/>
          <p:cNvSpPr/>
          <p:nvPr/>
        </p:nvSpPr>
        <p:spPr>
          <a:xfrm>
            <a:off x="-885971" y="691498"/>
            <a:ext cx="11595535" cy="3200876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ts val="12000"/>
              </a:lnSpc>
            </a:pPr>
            <a:r>
              <a:rPr lang="zh-CN" alt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8B93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+mn-ea"/>
                <a:sym typeface="+mn-lt"/>
              </a:rPr>
              <a:t>爱护环境</a:t>
            </a:r>
            <a:endParaRPr lang="en-US" altLang="zh-CN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8B93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cs typeface="+mn-ea"/>
              <a:sym typeface="+mn-lt"/>
            </a:endParaRPr>
          </a:p>
          <a:p>
            <a:pPr algn="ctr">
              <a:lnSpc>
                <a:spcPts val="12000"/>
              </a:lnSpc>
            </a:pPr>
            <a:r>
              <a:rPr lang="zh-CN" alt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8B93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+mn-ea"/>
                <a:sym typeface="+mn-lt"/>
              </a:rPr>
              <a:t>                 从我做起</a:t>
            </a:r>
            <a:r>
              <a:rPr lang="zh-CN" alt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EA92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+mn-ea"/>
                <a:sym typeface="+mn-lt"/>
              </a:rPr>
              <a:t>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392529" y="3937958"/>
            <a:ext cx="3525519" cy="96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b="1" dirty="0">
                <a:solidFill>
                  <a:srgbClr val="007033"/>
                </a:solidFill>
                <a:cs typeface="+mn-ea"/>
                <a:sym typeface="+mn-lt"/>
              </a:rPr>
              <a:t>汇报人：</a:t>
            </a:r>
            <a:endParaRPr lang="zh-CN" altLang="en-US" sz="1865" b="1" dirty="0">
              <a:solidFill>
                <a:srgbClr val="0070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865" b="1" dirty="0">
                <a:solidFill>
                  <a:srgbClr val="007033"/>
                </a:solidFill>
                <a:cs typeface="+mn-ea"/>
                <a:sym typeface="+mn-lt"/>
              </a:rPr>
              <a:t></a:t>
            </a:r>
            <a:r>
              <a:rPr lang="zh-CN" altLang="en-US" sz="1865" b="1" dirty="0">
                <a:solidFill>
                  <a:srgbClr val="007033"/>
                </a:solidFill>
                <a:cs typeface="+mn-ea"/>
                <a:sym typeface="+mn-lt"/>
              </a:rPr>
              <a:t>汇报时间：</a:t>
            </a:r>
            <a:r>
              <a:rPr lang="en-US" altLang="zh-CN" sz="1865" b="1" dirty="0">
                <a:solidFill>
                  <a:srgbClr val="007033"/>
                </a:solidFill>
                <a:cs typeface="+mn-ea"/>
                <a:sym typeface="+mn-lt"/>
              </a:rPr>
              <a:t>2020</a:t>
            </a:r>
            <a:r>
              <a:rPr lang="zh-CN" altLang="en-US" sz="1865" b="1" dirty="0">
                <a:solidFill>
                  <a:srgbClr val="007033"/>
                </a:solidFill>
                <a:cs typeface="+mn-ea"/>
                <a:sym typeface="+mn-lt"/>
              </a:rPr>
              <a:t>年</a:t>
            </a:r>
            <a:r>
              <a:rPr lang="en-US" altLang="zh-CN" sz="1865" b="1" dirty="0">
                <a:solidFill>
                  <a:srgbClr val="007033"/>
                </a:solidFill>
                <a:cs typeface="+mn-ea"/>
                <a:sym typeface="+mn-lt"/>
              </a:rPr>
              <a:t>11</a:t>
            </a:r>
            <a:r>
              <a:rPr lang="zh-CN" altLang="en-US" sz="1865" b="1" dirty="0">
                <a:solidFill>
                  <a:srgbClr val="007033"/>
                </a:solidFill>
                <a:cs typeface="+mn-ea"/>
                <a:sym typeface="+mn-lt"/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6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5" y="2975752"/>
            <a:ext cx="2818535" cy="2834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5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TextBox 9_1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大家如何理解保护环境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856795" y="4785793"/>
            <a:ext cx="1195400" cy="1679312"/>
            <a:chOff x="933451" y="2009775"/>
            <a:chExt cx="2589542" cy="341947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2" name="组合 31"/>
          <p:cNvGrpSpPr/>
          <p:nvPr/>
        </p:nvGrpSpPr>
        <p:grpSpPr>
          <a:xfrm>
            <a:off x="9023565" y="4853348"/>
            <a:ext cx="1261095" cy="1559579"/>
            <a:chOff x="1314778" y="1905986"/>
            <a:chExt cx="2132137" cy="2636786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14778" y="1905986"/>
              <a:ext cx="2132137" cy="26367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26" y="2898625"/>
              <a:ext cx="759222" cy="625510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5" name="组合 34"/>
          <p:cNvGrpSpPr/>
          <p:nvPr/>
        </p:nvGrpSpPr>
        <p:grpSpPr>
          <a:xfrm>
            <a:off x="10304312" y="4785793"/>
            <a:ext cx="1195400" cy="1679312"/>
            <a:chOff x="933451" y="2009775"/>
            <a:chExt cx="2589542" cy="341947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8" name="组合 37"/>
          <p:cNvGrpSpPr/>
          <p:nvPr/>
        </p:nvGrpSpPr>
        <p:grpSpPr>
          <a:xfrm>
            <a:off x="2807658" y="1383357"/>
            <a:ext cx="8692055" cy="3287624"/>
            <a:chOff x="333530" y="810660"/>
            <a:chExt cx="4905375" cy="3822249"/>
          </a:xfrm>
        </p:grpSpPr>
        <p:sp>
          <p:nvSpPr>
            <p:cNvPr id="39" name="圆角矩形 18"/>
            <p:cNvSpPr/>
            <p:nvPr/>
          </p:nvSpPr>
          <p:spPr>
            <a:xfrm>
              <a:off x="333530" y="810660"/>
              <a:ext cx="4905375" cy="3295650"/>
            </a:xfrm>
            <a:prstGeom prst="roundRect">
              <a:avLst>
                <a:gd name="adj" fmla="val 193"/>
              </a:avLst>
            </a:prstGeom>
            <a:noFill/>
            <a:ln w="57150" cmpd="thickThin">
              <a:solidFill>
                <a:srgbClr val="78D00E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12517" y="1090428"/>
              <a:ext cx="4572000" cy="35424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      著名作家郑渊洁指出，垃圾遍地是教育的失败。他评论道：“没有尊严的人才会乱扔垃圾随地吐痰。”并认为，应重视从幼儿园到小学、中学教育中孩子的尊严问题。</a:t>
              </a:r>
              <a:br>
                <a:rPr lang="zh-CN" altLang="en-US" sz="2400" dirty="0">
                  <a:cs typeface="+mn-ea"/>
                  <a:sym typeface="+mn-lt"/>
                </a:rPr>
              </a:br>
              <a:r>
                <a:rPr lang="zh-CN" altLang="en-US" sz="2400" dirty="0">
                  <a:cs typeface="+mn-ea"/>
                  <a:sym typeface="+mn-lt"/>
                </a:rPr>
                <a:t> </a:t>
              </a:r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7" t="6108" r="8555" b="6486"/>
          <a:stretch>
            <a:fillRect/>
          </a:stretch>
        </p:blipFill>
        <p:spPr bwMode="auto">
          <a:xfrm>
            <a:off x="1307948" y="1505704"/>
            <a:ext cx="2629661" cy="3517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5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TextBox 9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大家如何理解保护环境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385561" y="5022883"/>
            <a:ext cx="1195400" cy="1679312"/>
            <a:chOff x="933451" y="2009775"/>
            <a:chExt cx="2589542" cy="341947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4586332" y="1158809"/>
            <a:ext cx="6817833" cy="3864073"/>
            <a:chOff x="333530" y="810660"/>
            <a:chExt cx="4905375" cy="3295650"/>
          </a:xfrm>
        </p:grpSpPr>
        <p:sp>
          <p:nvSpPr>
            <p:cNvPr id="16" name="圆角矩形 18"/>
            <p:cNvSpPr/>
            <p:nvPr/>
          </p:nvSpPr>
          <p:spPr>
            <a:xfrm>
              <a:off x="333530" y="810660"/>
              <a:ext cx="4905375" cy="3295650"/>
            </a:xfrm>
            <a:prstGeom prst="roundRect">
              <a:avLst>
                <a:gd name="adj" fmla="val 193"/>
              </a:avLst>
            </a:prstGeom>
            <a:noFill/>
            <a:ln w="22225">
              <a:solidFill>
                <a:srgbClr val="78D00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0218" y="934672"/>
              <a:ext cx="4572000" cy="28782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135" dirty="0">
                  <a:cs typeface="+mn-ea"/>
                  <a:sym typeface="+mn-lt"/>
                </a:rPr>
                <a:t>       看到视频中三亚海滩上那一个个触目惊心的啤酒瓶子，易凯资本有限公司</a:t>
              </a:r>
              <a:r>
                <a:rPr lang="en-US" altLang="zh-CN" sz="2135" dirty="0">
                  <a:cs typeface="+mn-ea"/>
                  <a:sym typeface="+mn-lt"/>
                </a:rPr>
                <a:t>CEO</a:t>
              </a:r>
              <a:r>
                <a:rPr lang="zh-CN" altLang="en-US" sz="2135" dirty="0">
                  <a:cs typeface="+mn-ea"/>
                  <a:sym typeface="+mn-lt"/>
                </a:rPr>
                <a:t>王冉言辞激烈：“那些把垃圾留在了沙滩上的度假者们，如果你们有孩子，你们应该感到深深的羞愧。否则，你们的孩子未来需要面对的生存环境，就太令人厌恶了。”</a:t>
              </a:r>
              <a:endParaRPr lang="en-US" altLang="zh-CN" sz="21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C 0.004 -0.00402 0.01007 -0.00587 0.01493 -0.00587 C 0.02205 -0.00587 0.029 -0.00309 0.03299 0.00185 C 0.05 0.02191 0.06303 0.06605 0.06303 0.1179 C 0.06303 0.11821 0.06303 0.11913 0.06303 0.11944 C 0.06303 0.11913 0.06303 0.12006 0.06303 0.12037 C 0.06303 0.17191 0.05 0.21697 0.03299 0.23703 C 0.029 0.24105 0.02205 0.24413 0.01493 0.24413 C 0.01007 0.24413 0.004 0.24197 -4.16667E-6 0.23796 C -0.00399 0.23395 -0.00607 0.22901 -0.00607 0.22314 C -0.00607 0.21605 -0.00295 0.20987 0.00209 0.20586 C 0.02205 0.18796 0.06598 0.175 0.11806 0.175 C 0.11806 0.1753 0.11893 0.175 0.11893 0.1753 C 0.11893 0.175 0.11997 0.175 0.11997 0.1753 C 0.17205 0.175 0.21702 0.18796 0.23698 0.20586 C 0.24098 0.20987 0.24393 0.21605 0.24393 0.22314 C 0.24393 0.22901 0.24202 0.23395 0.23803 0.23796 C 0.23403 0.24197 0.229 0.24413 0.22292 0.24413 C 0.21598 0.24413 0.21007 0.24105 0.20608 0.23703 C 0.18803 0.21697 0.175 0.17191 0.175 0.12006 C 0.175 0.12037 0.175 0.11913 0.175 0.11944 C 0.175 0.11913 0.175 0.1179 0.175 0.11821 C 0.175 0.06605 0.18803 0.02191 0.20608 0.00092 C 0.21007 -0.00309 0.21598 -0.00587 0.22292 -0.00587 C 0.229 -0.00587 0.23403 -0.00402 0.23803 4.07407E-6 C 0.24202 0.00401 0.24393 0.00987 0.24393 0.01512 C 0.24393 0.02191 0.24098 0.02808 0.23698 0.03302 C 0.21702 0.05 0.17205 0.06296 0.11997 0.06296 C 0.11997 0.06327 0.11997 0.06296 0.11893 0.06296 C 0.11893 0.06327 0.11806 0.06296 0.11806 0.06327 C 0.06598 0.06296 0.02205 0.05 0.00209 0.03302 C -0.00295 0.02808 -0.00607 0.02191 -0.00607 0.01512 C -0.00607 0.00987 -0.00399 0.00401 -4.16667E-6 4.07407E-6 Z " pathEditMode="relative" rAng="0" ptsTypes="AAAAAAAAAAAAAAAAAAAAAAAAAAAAAAAAA">
                                      <p:cBhvr>
                                        <p:cTn id="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92" y="119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其他工作\【策    划】\兼职 我图网\觅知网\9.17垃圾分类\垃圾分类\5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0" name="TextBox 35"/>
          <p:cNvSpPr txBox="1"/>
          <p:nvPr/>
        </p:nvSpPr>
        <p:spPr>
          <a:xfrm>
            <a:off x="2062347" y="2225275"/>
            <a:ext cx="1364637" cy="1203724"/>
          </a:xfrm>
          <a:prstGeom prst="rect">
            <a:avLst/>
          </a:prstGeom>
          <a:solidFill>
            <a:srgbClr val="30780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8000" dirty="0">
                <a:cs typeface="+mn-ea"/>
                <a:sym typeface="+mn-lt"/>
              </a:rPr>
              <a:t>3</a:t>
            </a:r>
            <a:endParaRPr lang="zh-CN" altLang="en-US" sz="8000" dirty="0">
              <a:cs typeface="+mn-ea"/>
              <a:sym typeface="+mn-lt"/>
            </a:endParaRPr>
          </a:p>
        </p:txBody>
      </p:sp>
      <p:pic>
        <p:nvPicPr>
          <p:cNvPr id="11" name="PA_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155" flipH="1">
            <a:off x="181589" y="-27719"/>
            <a:ext cx="2280712" cy="2280712"/>
          </a:xfrm>
          <a:prstGeom prst="rect">
            <a:avLst/>
          </a:prstGeom>
        </p:spPr>
      </p:pic>
      <p:sp>
        <p:nvSpPr>
          <p:cNvPr id="7" name="TextBox 32"/>
          <p:cNvSpPr txBox="1"/>
          <p:nvPr/>
        </p:nvSpPr>
        <p:spPr>
          <a:xfrm>
            <a:off x="3860740" y="2355212"/>
            <a:ext cx="8121024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335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4" descr="F2007041609172126190559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96" y="1546020"/>
            <a:ext cx="3370913" cy="279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F2007041609172119125193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242" y="2361538"/>
            <a:ext cx="3504684" cy="289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5318967" y="5629909"/>
            <a:ext cx="63401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难道就不能放到垃圾桶吗？</a:t>
            </a:r>
          </a:p>
        </p:txBody>
      </p:sp>
      <p:pic>
        <p:nvPicPr>
          <p:cNvPr id="6" name="Picture 2" descr="E:\其他工作\【策    划】\兼职 我图网\觅知网\9.17垃圾分类\垃圾分类\56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081" y="4497493"/>
            <a:ext cx="3370913" cy="2264832"/>
          </a:xfrm>
          <a:prstGeom prst="rect">
            <a:avLst/>
          </a:prstGeom>
          <a:noFill/>
        </p:spPr>
      </p:pic>
      <p:pic>
        <p:nvPicPr>
          <p:cNvPr id="7" name="Picture 4" descr="img200710231055120[1]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>
            <a:fillRect/>
          </a:stretch>
        </p:blipFill>
        <p:spPr>
          <a:xfrm>
            <a:off x="8219440" y="977577"/>
            <a:ext cx="3651469" cy="2862899"/>
          </a:xfrm>
          <a:prstGeom prst="rect">
            <a:avLst/>
          </a:prstGeom>
        </p:spPr>
      </p:pic>
      <p:grpSp>
        <p:nvGrpSpPr>
          <p:cNvPr id="12" name="Group 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13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TextBox 9_1_1_1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2995455" y="1206077"/>
            <a:ext cx="61439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zh-CN" b="1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b="1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国民素质太低</a:t>
            </a: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78" y="2010542"/>
            <a:ext cx="4164012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648" y="2010541"/>
            <a:ext cx="4384675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8"/>
          <p:cNvSpPr txBox="1">
            <a:spLocks noChangeArrowheads="1"/>
          </p:cNvSpPr>
          <p:nvPr/>
        </p:nvSpPr>
        <p:spPr bwMode="auto">
          <a:xfrm>
            <a:off x="6535739" y="6245225"/>
            <a:ext cx="3313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6700698" y="5317119"/>
            <a:ext cx="46005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海南三亚大东海景区长达</a:t>
            </a: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2.8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公里的海岸线长，遍布</a:t>
            </a: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50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吨生活垃圾</a:t>
            </a:r>
          </a:p>
        </p:txBody>
      </p:sp>
      <p:sp>
        <p:nvSpPr>
          <p:cNvPr id="16391" name="矩形 10"/>
          <p:cNvSpPr>
            <a:spLocks noChangeArrowheads="1"/>
          </p:cNvSpPr>
          <p:nvPr/>
        </p:nvSpPr>
        <p:spPr bwMode="auto">
          <a:xfrm>
            <a:off x="1128276" y="5255563"/>
            <a:ext cx="3672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八达岭长城上游客丢弃的垃圾随处可见</a:t>
            </a:r>
          </a:p>
        </p:txBody>
      </p:sp>
      <p:grpSp>
        <p:nvGrpSpPr>
          <p:cNvPr id="8" name="Group 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TextBox 9_1_1_1_1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3324090" y="1163294"/>
            <a:ext cx="7632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b="1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b="1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无视清洁工人的劳动成果</a:t>
            </a:r>
          </a:p>
        </p:txBody>
      </p:sp>
      <p:sp>
        <p:nvSpPr>
          <p:cNvPr id="17411" name="TextBox 8"/>
          <p:cNvSpPr txBox="1">
            <a:spLocks noChangeArrowheads="1"/>
          </p:cNvSpPr>
          <p:nvPr/>
        </p:nvSpPr>
        <p:spPr bwMode="auto">
          <a:xfrm>
            <a:off x="6535739" y="6245225"/>
            <a:ext cx="3313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412" name="图片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4" b="484"/>
          <a:stretch>
            <a:fillRect/>
          </a:stretch>
        </p:blipFill>
        <p:spPr bwMode="auto">
          <a:xfrm>
            <a:off x="1235211" y="2070632"/>
            <a:ext cx="45466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615" y="2085130"/>
            <a:ext cx="4067175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4767287" y="5448486"/>
            <a:ext cx="5863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长假成清洁工人的噩梦</a:t>
            </a:r>
          </a:p>
        </p:txBody>
      </p:sp>
      <p:grpSp>
        <p:nvGrpSpPr>
          <p:cNvPr id="7" name="Group 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8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Box 9_1_1_1_1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4753134" y="1066807"/>
            <a:ext cx="26857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b="1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缺乏公德心 </a:t>
            </a:r>
          </a:p>
        </p:txBody>
      </p:sp>
      <p:sp>
        <p:nvSpPr>
          <p:cNvPr id="18435" name="TextBox 8"/>
          <p:cNvSpPr txBox="1">
            <a:spLocks noChangeArrowheads="1"/>
          </p:cNvSpPr>
          <p:nvPr/>
        </p:nvSpPr>
        <p:spPr bwMode="auto">
          <a:xfrm>
            <a:off x="6535739" y="6245225"/>
            <a:ext cx="3313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903" y="1968109"/>
            <a:ext cx="5238751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2" name="组合 13"/>
          <p:cNvGrpSpPr/>
          <p:nvPr/>
        </p:nvGrpSpPr>
        <p:grpSpPr bwMode="auto">
          <a:xfrm>
            <a:off x="5821365" y="1960882"/>
            <a:ext cx="4541868" cy="1209040"/>
            <a:chOff x="0" y="0"/>
            <a:chExt cx="4752475" cy="1267351"/>
          </a:xfrm>
        </p:grpSpPr>
        <p:sp>
          <p:nvSpPr>
            <p:cNvPr id="18439" name="椭圆 5"/>
            <p:cNvSpPr>
              <a:spLocks noChangeArrowheads="1"/>
            </p:cNvSpPr>
            <p:nvPr/>
          </p:nvSpPr>
          <p:spPr bwMode="auto">
            <a:xfrm>
              <a:off x="0" y="0"/>
              <a:ext cx="1439847" cy="1267351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</a:ln>
            <a:effectLst>
              <a:outerShdw dist="20000" dir="5400000" algn="ctr" rotWithShape="0">
                <a:srgbClr val="000000">
                  <a:alpha val="35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zh-CN" altLang="en-US" sz="1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8440" name="直接箭头连接符 11"/>
            <p:cNvCxnSpPr>
              <a:cxnSpLocks noChangeShapeType="1"/>
              <a:stCxn id="18439" idx="6"/>
            </p:cNvCxnSpPr>
            <p:nvPr/>
          </p:nvCxnSpPr>
          <p:spPr bwMode="auto">
            <a:xfrm flipV="1">
              <a:off x="1439847" y="633675"/>
              <a:ext cx="1368411" cy="0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41" name="TextBox 12"/>
            <p:cNvSpPr txBox="1">
              <a:spLocks noChangeArrowheads="1"/>
            </p:cNvSpPr>
            <p:nvPr/>
          </p:nvSpPr>
          <p:spPr bwMode="auto">
            <a:xfrm>
              <a:off x="2808258" y="341165"/>
              <a:ext cx="1944217" cy="58071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30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熟视无睹</a:t>
              </a:r>
            </a:p>
          </p:txBody>
        </p:sp>
      </p:grpSp>
      <p:grpSp>
        <p:nvGrpSpPr>
          <p:cNvPr id="10" name="Group 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11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TextBox 9_1_1_1_1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49733" y="510058"/>
            <a:ext cx="2946400" cy="1892732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梯形 19"/>
          <p:cNvSpPr/>
          <p:nvPr/>
        </p:nvSpPr>
        <p:spPr>
          <a:xfrm>
            <a:off x="897467" y="3306234"/>
            <a:ext cx="3149600" cy="393700"/>
          </a:xfrm>
          <a:prstGeom prst="trapezoid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66367" y="2477500"/>
            <a:ext cx="2929767" cy="196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90771" y="4513997"/>
            <a:ext cx="2939229" cy="182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787894" y="2060008"/>
            <a:ext cx="29845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       由于废旧塑料包装物（聚乙烯、聚氯乙烯、聚苯乙烯等）大多呈白色，因此造成的环境污染被称为“白色污染。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533332" y="2065718"/>
            <a:ext cx="3225800" cy="674147"/>
            <a:chOff x="6419850" y="2169234"/>
            <a:chExt cx="2419350" cy="505610"/>
          </a:xfrm>
        </p:grpSpPr>
        <p:sp>
          <p:nvSpPr>
            <p:cNvPr id="21" name="梯形 20"/>
            <p:cNvSpPr/>
            <p:nvPr/>
          </p:nvSpPr>
          <p:spPr>
            <a:xfrm>
              <a:off x="6419850" y="2171700"/>
              <a:ext cx="2419350" cy="295275"/>
            </a:xfrm>
            <a:prstGeom prst="trapezoi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 flipV="1">
              <a:off x="6503333" y="2169234"/>
              <a:ext cx="2226834" cy="505610"/>
            </a:xfrm>
            <a:prstGeom prst="trapezoid">
              <a:avLst>
                <a:gd name="adj" fmla="val 16489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13758" y="2233782"/>
              <a:ext cx="1801813" cy="377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65" dirty="0">
                  <a:solidFill>
                    <a:schemeClr val="bg1"/>
                  </a:solidFill>
                  <a:cs typeface="+mn-ea"/>
                  <a:sym typeface="+mn-lt"/>
                </a:rPr>
                <a:t>洋垃圾污染</a:t>
              </a:r>
            </a:p>
          </p:txBody>
        </p:sp>
      </p:grpSp>
      <p:sp>
        <p:nvSpPr>
          <p:cNvPr id="18" name="梯形 17"/>
          <p:cNvSpPr/>
          <p:nvPr/>
        </p:nvSpPr>
        <p:spPr>
          <a:xfrm flipV="1">
            <a:off x="982333" y="3309221"/>
            <a:ext cx="2969112" cy="674147"/>
          </a:xfrm>
          <a:prstGeom prst="trapezoid">
            <a:avLst>
              <a:gd name="adj" fmla="val 1648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3167" y="1285688"/>
            <a:ext cx="2794000" cy="674147"/>
            <a:chOff x="371475" y="468966"/>
            <a:chExt cx="2095500" cy="505610"/>
          </a:xfrm>
        </p:grpSpPr>
        <p:sp>
          <p:nvSpPr>
            <p:cNvPr id="6" name="梯形 5"/>
            <p:cNvSpPr/>
            <p:nvPr/>
          </p:nvSpPr>
          <p:spPr>
            <a:xfrm>
              <a:off x="371475" y="476250"/>
              <a:ext cx="2095500" cy="295275"/>
            </a:xfrm>
            <a:prstGeom prst="trapezoid">
              <a:avLst/>
            </a:prstGeom>
            <a:solidFill>
              <a:srgbClr val="007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梯形 18"/>
            <p:cNvSpPr/>
            <p:nvPr/>
          </p:nvSpPr>
          <p:spPr>
            <a:xfrm flipV="1">
              <a:off x="454175" y="468966"/>
              <a:ext cx="1927075" cy="505610"/>
            </a:xfrm>
            <a:prstGeom prst="trapezoid">
              <a:avLst>
                <a:gd name="adj" fmla="val 16489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48945" y="1326178"/>
            <a:ext cx="2233304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665" dirty="0">
                <a:solidFill>
                  <a:schemeClr val="bg1"/>
                </a:solidFill>
                <a:cs typeface="+mn-ea"/>
                <a:sym typeface="+mn-lt"/>
              </a:rPr>
              <a:t>“白色污染”</a:t>
            </a:r>
            <a:endParaRPr lang="zh-CN" altLang="zh-CN" sz="26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33332" y="2860419"/>
            <a:ext cx="3351147" cy="278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65" dirty="0">
                <a:cs typeface="+mn-ea"/>
                <a:sym typeface="+mn-lt"/>
              </a:rPr>
              <a:t>          </a:t>
            </a:r>
            <a:r>
              <a:rPr lang="zh-CN" altLang="zh-CN" sz="1465" dirty="0">
                <a:cs typeface="+mn-ea"/>
                <a:sym typeface="+mn-lt"/>
              </a:rPr>
              <a:t>所谓”洋垃圾“大多数是混杂着大量生活垃圾的工业废料等。在发达国家，处理1吨有毒废物，需要花费400多美元，而向境外倾倒有毒废料只需花几十美元， 甚至还能带来微薄利润。为此，有些为富不仁的洋老板便不择手段向海外转移工业废料。</a:t>
            </a:r>
            <a:endParaRPr lang="zh-CN" altLang="zh-CN" sz="1465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78D00E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93991" y="983397"/>
            <a:ext cx="3433631" cy="56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65" b="1" dirty="0">
                <a:solidFill>
                  <a:srgbClr val="007033"/>
                </a:solidFill>
                <a:cs typeface="+mn-ea"/>
                <a:sym typeface="+mn-lt"/>
              </a:rPr>
              <a:t>垃圾污染的种类</a:t>
            </a:r>
            <a:endParaRPr lang="zh-CN" altLang="en-US" sz="3065" dirty="0">
              <a:solidFill>
                <a:srgbClr val="007033"/>
              </a:solidFill>
              <a:cs typeface="+mn-ea"/>
              <a:sym typeface="+mn-lt"/>
            </a:endParaRPr>
          </a:p>
        </p:txBody>
      </p:sp>
      <p:pic>
        <p:nvPicPr>
          <p:cNvPr id="26" name="淘宝网chenying0907出品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78219"/>
            <a:ext cx="6595885" cy="277978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95867" y="4088027"/>
            <a:ext cx="312405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       </a:t>
            </a:r>
            <a:r>
              <a:rPr lang="zh-CN" altLang="zh-CN" sz="1600" dirty="0">
                <a:cs typeface="+mn-ea"/>
                <a:sym typeface="+mn-lt"/>
              </a:rPr>
              <a:t>废旧电池的危害主要集中在其中所含的少量的重金属上，如铅、汞、镉等。这些有毒物质通过各种途径进入人体内，长期积蓄难以排除，损害神经系统、造血功能和骨骼，甚至可以致癌。 </a:t>
            </a:r>
            <a:endParaRPr lang="zh-CN" altLang="zh-CN" sz="1600" dirty="0">
              <a:cs typeface="+mn-ea"/>
              <a:sym typeface="+mn-lt"/>
            </a:endParaRPr>
          </a:p>
          <a:p>
            <a:endParaRPr lang="zh-CN" altLang="en-US" sz="1400" dirty="0">
              <a:solidFill>
                <a:srgbClr val="78D00E"/>
              </a:solidFill>
              <a:cs typeface="+mn-ea"/>
              <a:sym typeface="+mn-lt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324239" y="3382061"/>
            <a:ext cx="2544880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665" dirty="0">
                <a:solidFill>
                  <a:schemeClr val="bg1"/>
                </a:solidFill>
                <a:cs typeface="+mn-ea"/>
                <a:sym typeface="+mn-lt"/>
              </a:rPr>
              <a:t>废旧电池污染</a:t>
            </a:r>
          </a:p>
        </p:txBody>
      </p:sp>
      <p:grpSp>
        <p:nvGrpSpPr>
          <p:cNvPr id="22" name="Group 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23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TextBox 9_1_1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8" grpId="0" animBg="1"/>
      <p:bldP spid="8" grpId="0"/>
      <p:bldP spid="14" grpId="0"/>
      <p:bldP spid="7" grpId="0"/>
      <p:bldP spid="13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48601" y="615440"/>
            <a:ext cx="374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07033"/>
                </a:solidFill>
                <a:cs typeface="+mn-ea"/>
                <a:sym typeface="+mn-lt"/>
              </a:rPr>
              <a:t>垃圾的处理方法</a:t>
            </a:r>
          </a:p>
        </p:txBody>
      </p:sp>
      <p:sp>
        <p:nvSpPr>
          <p:cNvPr id="84" name="Freeform 5"/>
          <p:cNvSpPr>
            <a:spLocks noChangeArrowheads="1"/>
          </p:cNvSpPr>
          <p:nvPr/>
        </p:nvSpPr>
        <p:spPr bwMode="auto">
          <a:xfrm>
            <a:off x="4214285" y="2302934"/>
            <a:ext cx="3492500" cy="4059767"/>
          </a:xfrm>
          <a:custGeom>
            <a:avLst/>
            <a:gdLst/>
            <a:ahLst/>
            <a:cxnLst>
              <a:cxn ang="0">
                <a:pos x="2880" y="366"/>
              </a:cxn>
              <a:cxn ang="0">
                <a:pos x="2537" y="1873"/>
              </a:cxn>
              <a:cxn ang="0">
                <a:pos x="1824" y="603"/>
              </a:cxn>
              <a:cxn ang="0">
                <a:pos x="1753" y="670"/>
              </a:cxn>
              <a:cxn ang="0">
                <a:pos x="2538" y="2541"/>
              </a:cxn>
              <a:cxn ang="0">
                <a:pos x="2222" y="2790"/>
              </a:cxn>
              <a:cxn ang="0">
                <a:pos x="535" y="1885"/>
              </a:cxn>
              <a:cxn ang="0">
                <a:pos x="376" y="1956"/>
              </a:cxn>
              <a:cxn ang="0">
                <a:pos x="1565" y="2480"/>
              </a:cxn>
              <a:cxn ang="0">
                <a:pos x="2389" y="3537"/>
              </a:cxn>
              <a:cxn ang="0">
                <a:pos x="2135" y="4240"/>
              </a:cxn>
              <a:cxn ang="0">
                <a:pos x="12" y="3875"/>
              </a:cxn>
              <a:cxn ang="0">
                <a:pos x="0" y="4054"/>
              </a:cxn>
              <a:cxn ang="0">
                <a:pos x="2184" y="4580"/>
              </a:cxn>
              <a:cxn ang="0">
                <a:pos x="2243" y="6033"/>
              </a:cxn>
              <a:cxn ang="0">
                <a:pos x="1565" y="6635"/>
              </a:cxn>
              <a:cxn ang="0">
                <a:pos x="908" y="6761"/>
              </a:cxn>
              <a:cxn ang="0">
                <a:pos x="3978" y="6888"/>
              </a:cxn>
              <a:cxn ang="0">
                <a:pos x="4444" y="6786"/>
              </a:cxn>
              <a:cxn ang="0">
                <a:pos x="3990" y="6677"/>
              </a:cxn>
              <a:cxn ang="0">
                <a:pos x="3121" y="6098"/>
              </a:cxn>
              <a:cxn ang="0">
                <a:pos x="3103" y="4773"/>
              </a:cxn>
              <a:cxn ang="0">
                <a:pos x="4614" y="4157"/>
              </a:cxn>
              <a:cxn ang="0">
                <a:pos x="5977" y="4030"/>
              </a:cxn>
              <a:cxn ang="0">
                <a:pos x="5970" y="3829"/>
              </a:cxn>
              <a:cxn ang="0">
                <a:pos x="5710" y="3898"/>
              </a:cxn>
              <a:cxn ang="0">
                <a:pos x="3071" y="4243"/>
              </a:cxn>
              <a:cxn ang="0">
                <a:pos x="3308" y="2959"/>
              </a:cxn>
              <a:cxn ang="0">
                <a:pos x="5462" y="2202"/>
              </a:cxn>
              <a:cxn ang="0">
                <a:pos x="5391" y="2119"/>
              </a:cxn>
              <a:cxn ang="0">
                <a:pos x="3824" y="2471"/>
              </a:cxn>
              <a:cxn ang="0">
                <a:pos x="2916" y="2840"/>
              </a:cxn>
              <a:cxn ang="0">
                <a:pos x="3083" y="2377"/>
              </a:cxn>
              <a:cxn ang="0">
                <a:pos x="4059" y="1013"/>
              </a:cxn>
              <a:cxn ang="0">
                <a:pos x="3418" y="1832"/>
              </a:cxn>
              <a:cxn ang="0">
                <a:pos x="2806" y="2127"/>
              </a:cxn>
              <a:cxn ang="0">
                <a:pos x="2979" y="540"/>
              </a:cxn>
              <a:cxn ang="0">
                <a:pos x="2932" y="1"/>
              </a:cxn>
              <a:cxn ang="0">
                <a:pos x="2785" y="0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007033"/>
          </a:solidFill>
          <a:ln w="0">
            <a:noFill/>
            <a:round/>
          </a:ln>
        </p:spPr>
        <p:txBody>
          <a:bodyPr/>
          <a:lstStyle/>
          <a:p>
            <a:endParaRPr lang="zh-CN" altLang="en-US" sz="2400" dirty="0">
              <a:solidFill>
                <a:srgbClr val="78D00E"/>
              </a:solidFill>
              <a:cs typeface="+mn-ea"/>
              <a:sym typeface="+mn-lt"/>
            </a:endParaRPr>
          </a:p>
        </p:txBody>
      </p:sp>
      <p:sp>
        <p:nvSpPr>
          <p:cNvPr id="85" name="橢圓 3"/>
          <p:cNvSpPr>
            <a:spLocks noChangeArrowheads="1"/>
          </p:cNvSpPr>
          <p:nvPr/>
        </p:nvSpPr>
        <p:spPr bwMode="auto">
          <a:xfrm>
            <a:off x="3543300" y="4085167"/>
            <a:ext cx="948267" cy="950384"/>
          </a:xfrm>
          <a:prstGeom prst="ellipse">
            <a:avLst/>
          </a:prstGeom>
          <a:solidFill>
            <a:srgbClr val="FFBF17"/>
          </a:solidFill>
          <a:ln w="25400">
            <a:noFill/>
            <a:round/>
          </a:ln>
        </p:spPr>
        <p:txBody>
          <a:bodyPr/>
          <a:lstStyle/>
          <a:p>
            <a:pPr marL="311150" indent="-311150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itchFamily="34" charset="0"/>
              <a:buChar char="•"/>
            </a:pPr>
            <a:endParaRPr lang="zh-CN" altLang="zh-CN" sz="4265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7" name="橢圓 5"/>
          <p:cNvSpPr>
            <a:spLocks noChangeArrowheads="1"/>
          </p:cNvSpPr>
          <p:nvPr/>
        </p:nvSpPr>
        <p:spPr bwMode="auto">
          <a:xfrm>
            <a:off x="4428067" y="2095500"/>
            <a:ext cx="952500" cy="94826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5400">
            <a:noFill/>
            <a:round/>
          </a:ln>
        </p:spPr>
        <p:txBody>
          <a:bodyPr/>
          <a:lstStyle/>
          <a:p>
            <a:pPr marL="311150" indent="-311150"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8" name="橢圓 6"/>
          <p:cNvSpPr>
            <a:spLocks noChangeArrowheads="1"/>
          </p:cNvSpPr>
          <p:nvPr/>
        </p:nvSpPr>
        <p:spPr bwMode="auto">
          <a:xfrm>
            <a:off x="5484285" y="1515533"/>
            <a:ext cx="950383" cy="950384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</a:ln>
        </p:spPr>
        <p:txBody>
          <a:bodyPr/>
          <a:lstStyle/>
          <a:p>
            <a:pPr marL="311150" indent="-311150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itchFamily="34" charset="0"/>
              <a:buChar char="•"/>
            </a:pPr>
            <a:endParaRPr lang="zh-CN" altLang="zh-CN" sz="4265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9" name="橢圓 7"/>
          <p:cNvSpPr>
            <a:spLocks noChangeArrowheads="1"/>
          </p:cNvSpPr>
          <p:nvPr/>
        </p:nvSpPr>
        <p:spPr bwMode="auto">
          <a:xfrm>
            <a:off x="6434667" y="2298700"/>
            <a:ext cx="952500" cy="95038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noFill/>
            <a:round/>
          </a:ln>
        </p:spPr>
        <p:txBody>
          <a:bodyPr/>
          <a:lstStyle/>
          <a:p>
            <a:pPr marL="311150" indent="-311150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itchFamily="34" charset="0"/>
              <a:buChar char="•"/>
            </a:pPr>
            <a:endParaRPr lang="zh-CN" altLang="zh-CN" sz="4265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1" name="橢圓 9"/>
          <p:cNvSpPr>
            <a:spLocks noChangeArrowheads="1"/>
          </p:cNvSpPr>
          <p:nvPr/>
        </p:nvSpPr>
        <p:spPr bwMode="auto">
          <a:xfrm>
            <a:off x="7385051" y="4334933"/>
            <a:ext cx="948267" cy="948267"/>
          </a:xfrm>
          <a:prstGeom prst="ellipse">
            <a:avLst/>
          </a:prstGeom>
          <a:solidFill>
            <a:srgbClr val="7030A0"/>
          </a:solidFill>
          <a:ln w="25400">
            <a:noFill/>
            <a:round/>
          </a:ln>
        </p:spPr>
        <p:txBody>
          <a:bodyPr/>
          <a:lstStyle/>
          <a:p>
            <a:pPr marL="311150" indent="-311150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itchFamily="34" charset="0"/>
              <a:buChar char="•"/>
            </a:pPr>
            <a:endParaRPr lang="zh-CN" altLang="zh-CN" sz="4265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521201" y="2235201"/>
            <a:ext cx="662361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dirty="0">
                <a:cs typeface="+mn-ea"/>
                <a:sym typeface="+mn-lt"/>
              </a:rPr>
              <a:t>综合</a:t>
            </a:r>
            <a:endParaRPr lang="en-US" altLang="zh-CN" sz="1865" dirty="0">
              <a:cs typeface="+mn-ea"/>
              <a:sym typeface="+mn-lt"/>
            </a:endParaRPr>
          </a:p>
          <a:p>
            <a:r>
              <a:rPr lang="zh-CN" altLang="en-US" sz="1865" dirty="0">
                <a:cs typeface="+mn-ea"/>
                <a:sym typeface="+mn-lt"/>
              </a:rPr>
              <a:t>利用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565901" y="2413001"/>
            <a:ext cx="662361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dirty="0">
                <a:solidFill>
                  <a:schemeClr val="bg1"/>
                </a:solidFill>
                <a:cs typeface="+mn-ea"/>
                <a:sym typeface="+mn-lt"/>
              </a:rPr>
              <a:t>卫生</a:t>
            </a:r>
            <a:endParaRPr lang="en-US" altLang="zh-CN" sz="1865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865" dirty="0">
                <a:solidFill>
                  <a:schemeClr val="bg1"/>
                </a:solidFill>
                <a:cs typeface="+mn-ea"/>
                <a:sym typeface="+mn-lt"/>
              </a:rPr>
              <a:t>填埋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3670301" y="4241801"/>
            <a:ext cx="662361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dirty="0">
                <a:cs typeface="+mn-ea"/>
                <a:sym typeface="+mn-lt"/>
              </a:rPr>
              <a:t>焚烧</a:t>
            </a:r>
            <a:endParaRPr lang="en-US" altLang="zh-CN" sz="1865" dirty="0">
              <a:cs typeface="+mn-ea"/>
              <a:sym typeface="+mn-lt"/>
            </a:endParaRPr>
          </a:p>
          <a:p>
            <a:r>
              <a:rPr lang="zh-CN" altLang="en-US" sz="1865" dirty="0">
                <a:cs typeface="+mn-ea"/>
                <a:sym typeface="+mn-lt"/>
              </a:rPr>
              <a:t>发电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7429501" y="4597400"/>
            <a:ext cx="79380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dirty="0">
                <a:solidFill>
                  <a:schemeClr val="bg1"/>
                </a:solidFill>
                <a:cs typeface="+mn-ea"/>
                <a:sym typeface="+mn-lt"/>
              </a:rPr>
              <a:t>堆  肥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5600701" y="1651001"/>
            <a:ext cx="662361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dirty="0">
                <a:cs typeface="+mn-ea"/>
                <a:sym typeface="+mn-lt"/>
              </a:rPr>
              <a:t>资源</a:t>
            </a:r>
            <a:endParaRPr lang="en-US" altLang="zh-CN" sz="1865" dirty="0">
              <a:cs typeface="+mn-ea"/>
              <a:sym typeface="+mn-lt"/>
            </a:endParaRPr>
          </a:p>
          <a:p>
            <a:r>
              <a:rPr lang="zh-CN" altLang="en-US" sz="1865" dirty="0">
                <a:cs typeface="+mn-ea"/>
                <a:sym typeface="+mn-lt"/>
              </a:rPr>
              <a:t>返还</a:t>
            </a:r>
          </a:p>
        </p:txBody>
      </p:sp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24899" y="2042100"/>
            <a:ext cx="2882901" cy="1227259"/>
          </a:xfrm>
          <a:prstGeom prst="rect">
            <a:avLst/>
          </a:prstGeom>
          <a:noFill/>
          <a:ln w="38100">
            <a:noFill/>
          </a:ln>
          <a:effectLst>
            <a:softEdge rad="63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4684" y="3886202"/>
            <a:ext cx="2880416" cy="1855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5" name="图片 2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73" y="2685513"/>
            <a:ext cx="2367428" cy="2053713"/>
          </a:xfrm>
          <a:prstGeom prst="rect">
            <a:avLst/>
          </a:prstGeom>
          <a:noFill/>
          <a:ln w="38100"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5721" y="4906775"/>
            <a:ext cx="2339531" cy="1520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199" y="1092310"/>
            <a:ext cx="2365701" cy="14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cxnSp>
        <p:nvCxnSpPr>
          <p:cNvPr id="112" name="直接箭头连接符 111"/>
          <p:cNvCxnSpPr/>
          <p:nvPr/>
        </p:nvCxnSpPr>
        <p:spPr>
          <a:xfrm flipH="1">
            <a:off x="3403601" y="1689100"/>
            <a:ext cx="2044700" cy="0"/>
          </a:xfrm>
          <a:prstGeom prst="straightConnector1">
            <a:avLst/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肘形连接符 115"/>
          <p:cNvCxnSpPr/>
          <p:nvPr/>
        </p:nvCxnSpPr>
        <p:spPr>
          <a:xfrm rot="10800000" flipV="1">
            <a:off x="3213100" y="5537199"/>
            <a:ext cx="813464" cy="563879"/>
          </a:xfrm>
          <a:prstGeom prst="bentConnector3">
            <a:avLst>
              <a:gd name="adj1" fmla="val 50000"/>
            </a:avLst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endCxn id="85" idx="4"/>
          </p:cNvCxnSpPr>
          <p:nvPr/>
        </p:nvCxnSpPr>
        <p:spPr>
          <a:xfrm flipV="1">
            <a:off x="4013201" y="5035552"/>
            <a:ext cx="4233" cy="501649"/>
          </a:xfrm>
          <a:prstGeom prst="line">
            <a:avLst/>
          </a:prstGeom>
          <a:ln w="28575">
            <a:solidFill>
              <a:srgbClr val="0070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肘形连接符 123"/>
          <p:cNvCxnSpPr/>
          <p:nvPr/>
        </p:nvCxnSpPr>
        <p:spPr>
          <a:xfrm rot="10800000" flipV="1">
            <a:off x="3213102" y="2723252"/>
            <a:ext cx="1135380" cy="787025"/>
          </a:xfrm>
          <a:prstGeom prst="bentConnector3">
            <a:avLst>
              <a:gd name="adj1" fmla="val 50000"/>
            </a:avLst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肘形连接符 126"/>
          <p:cNvCxnSpPr/>
          <p:nvPr/>
        </p:nvCxnSpPr>
        <p:spPr>
          <a:xfrm>
            <a:off x="7854462" y="5427785"/>
            <a:ext cx="797169" cy="187569"/>
          </a:xfrm>
          <a:prstGeom prst="bentConnector3">
            <a:avLst>
              <a:gd name="adj1" fmla="val 50000"/>
            </a:avLst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箭头连接符 130"/>
          <p:cNvCxnSpPr/>
          <p:nvPr/>
        </p:nvCxnSpPr>
        <p:spPr>
          <a:xfrm>
            <a:off x="7457440" y="2712720"/>
            <a:ext cx="995680" cy="0"/>
          </a:xfrm>
          <a:prstGeom prst="straightConnector1">
            <a:avLst/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28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TextBox 9_1_1_1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4" grpId="0" animBg="1"/>
      <p:bldP spid="85" grpId="0" animBg="1"/>
      <p:bldP spid="87" grpId="0" animBg="1"/>
      <p:bldP spid="88" grpId="0" animBg="1"/>
      <p:bldP spid="89" grpId="0" animBg="1"/>
      <p:bldP spid="91" grpId="0" animBg="1"/>
      <p:bldP spid="100" grpId="0"/>
      <p:bldP spid="101" grpId="0"/>
      <p:bldP spid="102" grpId="0"/>
      <p:bldP spid="103" grpId="0"/>
      <p:bldP spid="1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其他工作\【策    划】\兼职 我图网\觅知网\9.17垃圾分类\垃圾分类\5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"/>
            <a:ext cx="12192000" cy="6858000"/>
          </a:xfrm>
          <a:prstGeom prst="rect">
            <a:avLst/>
          </a:prstGeom>
          <a:noFill/>
        </p:spPr>
      </p:pic>
      <p:sp>
        <p:nvSpPr>
          <p:cNvPr id="10" name="TextBox 35"/>
          <p:cNvSpPr txBox="1"/>
          <p:nvPr/>
        </p:nvSpPr>
        <p:spPr>
          <a:xfrm>
            <a:off x="3077151" y="2225275"/>
            <a:ext cx="1364637" cy="1203724"/>
          </a:xfrm>
          <a:prstGeom prst="rect">
            <a:avLst/>
          </a:prstGeom>
          <a:solidFill>
            <a:srgbClr val="30780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8000" dirty="0">
                <a:cs typeface="+mn-ea"/>
                <a:sym typeface="+mn-lt"/>
              </a:rPr>
              <a:t>4</a:t>
            </a:r>
            <a:endParaRPr lang="zh-CN" altLang="en-US" sz="8000" dirty="0">
              <a:cs typeface="+mn-ea"/>
              <a:sym typeface="+mn-lt"/>
            </a:endParaRPr>
          </a:p>
        </p:txBody>
      </p:sp>
      <p:pic>
        <p:nvPicPr>
          <p:cNvPr id="11" name="PA_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155" flipH="1">
            <a:off x="181589" y="-27719"/>
            <a:ext cx="2280712" cy="2280712"/>
          </a:xfrm>
          <a:prstGeom prst="rect">
            <a:avLst/>
          </a:prstGeom>
        </p:spPr>
      </p:pic>
      <p:sp>
        <p:nvSpPr>
          <p:cNvPr id="6" name="TextBox 32"/>
          <p:cNvSpPr txBox="1"/>
          <p:nvPr/>
        </p:nvSpPr>
        <p:spPr>
          <a:xfrm>
            <a:off x="5170781" y="2355213"/>
            <a:ext cx="6292224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335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+mn-lt"/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60067" y="1449401"/>
            <a:ext cx="534652" cy="518457"/>
          </a:xfrm>
          <a:prstGeom prst="rect">
            <a:avLst/>
          </a:prstGeom>
          <a:solidFill>
            <a:srgbClr val="30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48255" y="1487030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542724" y="1449401"/>
            <a:ext cx="4483153" cy="804892"/>
            <a:chOff x="3369875" y="1633364"/>
            <a:chExt cx="3362365" cy="670744"/>
          </a:xfrm>
        </p:grpSpPr>
        <p:sp>
          <p:nvSpPr>
            <p:cNvPr id="13" name="矩形 12"/>
            <p:cNvSpPr/>
            <p:nvPr/>
          </p:nvSpPr>
          <p:spPr>
            <a:xfrm>
              <a:off x="3369875" y="1633364"/>
              <a:ext cx="3362365" cy="432048"/>
            </a:xfrm>
            <a:prstGeom prst="rect">
              <a:avLst/>
            </a:prstGeom>
            <a:solidFill>
              <a:srgbClr val="30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497320" y="1680111"/>
              <a:ext cx="1783181" cy="62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为什么要保护环境</a:t>
              </a:r>
              <a:endParaRPr lang="en-US" altLang="zh-CN" sz="2135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960067" y="2205485"/>
            <a:ext cx="534652" cy="518457"/>
          </a:xfrm>
          <a:prstGeom prst="rect">
            <a:avLst/>
          </a:prstGeom>
          <a:solidFill>
            <a:srgbClr val="30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48255" y="2243114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542724" y="2205484"/>
            <a:ext cx="4483153" cy="518457"/>
            <a:chOff x="3369875" y="2263434"/>
            <a:chExt cx="3362365" cy="432048"/>
          </a:xfrm>
        </p:grpSpPr>
        <p:sp>
          <p:nvSpPr>
            <p:cNvPr id="25" name="矩形 24"/>
            <p:cNvSpPr/>
            <p:nvPr/>
          </p:nvSpPr>
          <p:spPr>
            <a:xfrm>
              <a:off x="3369875" y="2263434"/>
              <a:ext cx="3362365" cy="432048"/>
            </a:xfrm>
            <a:prstGeom prst="rect">
              <a:avLst/>
            </a:prstGeom>
            <a:solidFill>
              <a:srgbClr val="30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97320" y="2310181"/>
              <a:ext cx="1783181" cy="350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大家如何理解环境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1960067" y="2961569"/>
            <a:ext cx="534652" cy="518457"/>
          </a:xfrm>
          <a:prstGeom prst="rect">
            <a:avLst/>
          </a:prstGeom>
          <a:solidFill>
            <a:srgbClr val="30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48255" y="2999198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542724" y="2961569"/>
            <a:ext cx="4483153" cy="518457"/>
            <a:chOff x="3369875" y="2893504"/>
            <a:chExt cx="3362365" cy="432048"/>
          </a:xfrm>
        </p:grpSpPr>
        <p:sp>
          <p:nvSpPr>
            <p:cNvPr id="35" name="矩形 34"/>
            <p:cNvSpPr/>
            <p:nvPr/>
          </p:nvSpPr>
          <p:spPr>
            <a:xfrm>
              <a:off x="3369875" y="2893504"/>
              <a:ext cx="3362365" cy="432048"/>
            </a:xfrm>
            <a:prstGeom prst="rect">
              <a:avLst/>
            </a:prstGeom>
            <a:solidFill>
              <a:srgbClr val="30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497320" y="2940251"/>
              <a:ext cx="2194351" cy="350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我们现实中的环境问题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960067" y="3717653"/>
            <a:ext cx="534652" cy="518457"/>
          </a:xfrm>
          <a:prstGeom prst="rect">
            <a:avLst/>
          </a:prstGeom>
          <a:solidFill>
            <a:srgbClr val="30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48255" y="3755282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542724" y="3717652"/>
            <a:ext cx="4483153" cy="518457"/>
            <a:chOff x="3369875" y="3523574"/>
            <a:chExt cx="3362365" cy="432048"/>
          </a:xfrm>
        </p:grpSpPr>
        <p:sp>
          <p:nvSpPr>
            <p:cNvPr id="43" name="矩形 42"/>
            <p:cNvSpPr/>
            <p:nvPr/>
          </p:nvSpPr>
          <p:spPr>
            <a:xfrm>
              <a:off x="3369875" y="3523574"/>
              <a:ext cx="3362365" cy="432048"/>
            </a:xfrm>
            <a:prstGeom prst="rect">
              <a:avLst/>
            </a:prstGeom>
            <a:solidFill>
              <a:srgbClr val="30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497320" y="3570321"/>
              <a:ext cx="1372010" cy="350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如何保护环境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6712555"/>
            <a:ext cx="12192000" cy="172800"/>
          </a:xfrm>
          <a:prstGeom prst="rect">
            <a:avLst/>
          </a:prstGeom>
          <a:solidFill>
            <a:srgbClr val="30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2251" y="368359"/>
            <a:ext cx="384043" cy="384043"/>
          </a:xfrm>
          <a:prstGeom prst="rect">
            <a:avLst/>
          </a:prstGeom>
          <a:solidFill>
            <a:srgbClr val="307800"/>
          </a:solidFill>
          <a:ln w="28575">
            <a:solidFill>
              <a:srgbClr val="307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72251" y="1041440"/>
            <a:ext cx="11488379" cy="0"/>
          </a:xfrm>
          <a:prstGeom prst="line">
            <a:avLst/>
          </a:prstGeom>
          <a:ln w="28575">
            <a:solidFill>
              <a:srgbClr val="307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A_图片 5" descr="图片包含 文字&#10;&#10;已生成高可信度的说明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75" t="28957" r="2575" b="6483"/>
          <a:stretch>
            <a:fillRect/>
          </a:stretch>
        </p:blipFill>
        <p:spPr>
          <a:xfrm>
            <a:off x="6358689" y="2139463"/>
            <a:ext cx="5682760" cy="427998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4317" y="233764"/>
            <a:ext cx="1274708" cy="605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35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+mn-lt"/>
              </a:rPr>
              <a:t>目  录</a:t>
            </a:r>
          </a:p>
        </p:txBody>
      </p:sp>
      <p:sp>
        <p:nvSpPr>
          <p:cNvPr id="39" name="矩形 38"/>
          <p:cNvSpPr/>
          <p:nvPr/>
        </p:nvSpPr>
        <p:spPr>
          <a:xfrm>
            <a:off x="1961765" y="4459542"/>
            <a:ext cx="534652" cy="518457"/>
          </a:xfrm>
          <a:prstGeom prst="rect">
            <a:avLst/>
          </a:prstGeom>
          <a:solidFill>
            <a:srgbClr val="30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44"/>
          <p:cNvSpPr txBox="1"/>
          <p:nvPr/>
        </p:nvSpPr>
        <p:spPr>
          <a:xfrm>
            <a:off x="1949953" y="4497172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544421" y="4459541"/>
            <a:ext cx="4483153" cy="518457"/>
            <a:chOff x="3369875" y="3523574"/>
            <a:chExt cx="3362365" cy="432048"/>
          </a:xfrm>
        </p:grpSpPr>
        <p:sp>
          <p:nvSpPr>
            <p:cNvPr id="42" name="矩形 41"/>
            <p:cNvSpPr/>
            <p:nvPr/>
          </p:nvSpPr>
          <p:spPr>
            <a:xfrm>
              <a:off x="3369875" y="3523574"/>
              <a:ext cx="3362365" cy="432048"/>
            </a:xfrm>
            <a:prstGeom prst="rect">
              <a:avLst/>
            </a:prstGeom>
            <a:solidFill>
              <a:srgbClr val="30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3497320" y="3570321"/>
              <a:ext cx="1577596" cy="350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走出国外看世界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018" y="4510152"/>
            <a:ext cx="1483980" cy="1763117"/>
            <a:chOff x="1109663" y="1361227"/>
            <a:chExt cx="1785937" cy="2358285"/>
          </a:xfrm>
        </p:grpSpPr>
        <p:pic>
          <p:nvPicPr>
            <p:cNvPr id="49" name="Picture 3" descr="E:\其他工作\【策    划】\兼职 我图网\觅知网\9.17垃圾分类\垃圾分类\gg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09663" y="1361227"/>
              <a:ext cx="1785937" cy="2358285"/>
            </a:xfrm>
            <a:prstGeom prst="rect">
              <a:avLst/>
            </a:prstGeom>
            <a:noFill/>
          </p:spPr>
        </p:pic>
        <p:grpSp>
          <p:nvGrpSpPr>
            <p:cNvPr id="50" name="组合 49"/>
            <p:cNvGrpSpPr/>
            <p:nvPr/>
          </p:nvGrpSpPr>
          <p:grpSpPr>
            <a:xfrm>
              <a:off x="1211722" y="1459752"/>
              <a:ext cx="1497416" cy="702355"/>
              <a:chOff x="1255283" y="410880"/>
              <a:chExt cx="1497416" cy="702355"/>
            </a:xfrm>
          </p:grpSpPr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2821">
                <a:off x="1255283" y="437775"/>
                <a:ext cx="896782" cy="675460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2646">
                <a:off x="1855917" y="410880"/>
                <a:ext cx="896782" cy="67546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/>
      <p:bldP spid="26" grpId="0" animBg="1"/>
      <p:bldP spid="27" grpId="0"/>
      <p:bldP spid="36" grpId="0" animBg="1"/>
      <p:bldP spid="37" grpId="0"/>
      <p:bldP spid="44" grpId="0" animBg="1"/>
      <p:bldP spid="45" grpId="0"/>
      <p:bldP spid="39" grpId="0" animBg="1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87617" y="1323425"/>
            <a:ext cx="306369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265" b="1" dirty="0">
                <a:solidFill>
                  <a:srgbClr val="007033"/>
                </a:solidFill>
                <a:cs typeface="+mn-ea"/>
                <a:sym typeface="+mn-lt"/>
              </a:rPr>
              <a:t>废物利用</a:t>
            </a: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1076614" y="2304417"/>
            <a:ext cx="6108321" cy="295019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en-US" altLang="zh-CN" sz="2400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zh-CN" sz="2400" dirty="0">
                <a:latin typeface="+mn-lt"/>
                <a:ea typeface="+mn-ea"/>
                <a:cs typeface="+mn-ea"/>
                <a:sym typeface="+mn-lt"/>
              </a:rPr>
              <a:t>对于垃圾，不论哪种处理方式都会对环境产生危害，增加社会负担，造成资源的浪费。所以解决垃圾处理的最好方法就是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废物利用。</a:t>
            </a:r>
            <a:endParaRPr lang="zh-CN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PA_淘宝网chenying0907出品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421" y="701027"/>
            <a:ext cx="4925579" cy="6156973"/>
          </a:xfrm>
          <a:prstGeom prst="rect">
            <a:avLst/>
          </a:prstGeom>
        </p:spPr>
      </p:pic>
      <p:pic>
        <p:nvPicPr>
          <p:cNvPr id="11" name="淘宝网chenying0907出品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3034" y="1"/>
            <a:ext cx="3108967" cy="2103124"/>
          </a:xfrm>
          <a:prstGeom prst="rect">
            <a:avLst/>
          </a:prstGeom>
        </p:spPr>
      </p:pic>
      <p:grpSp>
        <p:nvGrpSpPr>
          <p:cNvPr id="9" name="Group 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10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TextBox 9_1_1_1_1_1_1_1_1_1_1"/>
          <p:cNvSpPr txBox="1"/>
          <p:nvPr/>
        </p:nvSpPr>
        <p:spPr>
          <a:xfrm>
            <a:off x="1046280" y="545241"/>
            <a:ext cx="1925527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079239" y="781202"/>
            <a:ext cx="5924709" cy="424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2135" dirty="0">
              <a:solidFill>
                <a:srgbClr val="92D05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265" dirty="0">
                <a:solidFill>
                  <a:srgbClr val="007033"/>
                </a:solidFill>
                <a:cs typeface="+mn-ea"/>
                <a:sym typeface="+mn-lt"/>
              </a:rPr>
              <a:t>多一点节俭，少一点铺张浪费；</a:t>
            </a:r>
            <a:endParaRPr lang="zh-CN" altLang="zh-CN" sz="2265" dirty="0">
              <a:solidFill>
                <a:srgbClr val="0070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Blip>
                <a:blip r:embed="rId1"/>
              </a:buBlip>
            </a:pPr>
            <a:endParaRPr lang="zh-CN" altLang="zh-CN" sz="2265" dirty="0">
              <a:solidFill>
                <a:srgbClr val="92D05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265" dirty="0">
                <a:solidFill>
                  <a:srgbClr val="007033"/>
                </a:solidFill>
                <a:cs typeface="+mn-ea"/>
                <a:sym typeface="+mn-lt"/>
              </a:rPr>
              <a:t>将垃圾分类，尽可能的回收利用；</a:t>
            </a:r>
            <a:endParaRPr lang="zh-CN" altLang="zh-CN" sz="2265" dirty="0">
              <a:solidFill>
                <a:srgbClr val="0070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Blip>
                <a:blip r:embed="rId1"/>
              </a:buBlip>
            </a:pPr>
            <a:endParaRPr lang="zh-CN" altLang="zh-CN" sz="2265" dirty="0">
              <a:solidFill>
                <a:srgbClr val="92D05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265" dirty="0">
                <a:solidFill>
                  <a:srgbClr val="007033"/>
                </a:solidFill>
                <a:cs typeface="+mn-ea"/>
                <a:sym typeface="+mn-lt"/>
              </a:rPr>
              <a:t>减少或不使用一次性用品；</a:t>
            </a:r>
            <a:endParaRPr lang="zh-CN" altLang="zh-CN" sz="2265" dirty="0">
              <a:solidFill>
                <a:srgbClr val="0070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zh-CN" sz="2265" dirty="0">
              <a:solidFill>
                <a:srgbClr val="92D05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265" dirty="0">
                <a:solidFill>
                  <a:srgbClr val="007033"/>
                </a:solidFill>
                <a:cs typeface="+mn-ea"/>
                <a:sym typeface="+mn-lt"/>
              </a:rPr>
              <a:t>物品进行多次利用，增加物品的利用效率。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5701" y="2921000"/>
            <a:ext cx="2882900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zh-CN" sz="2400" dirty="0">
                <a:solidFill>
                  <a:srgbClr val="FFC000"/>
                </a:solidFill>
                <a:cs typeface="+mn-ea"/>
                <a:sym typeface="+mn-lt"/>
              </a:rPr>
              <a:t>就在平常的生活中</a:t>
            </a:r>
            <a:endParaRPr lang="zh-CN" altLang="zh-CN" sz="2400" dirty="0">
              <a:solidFill>
                <a:srgbClr val="FFC000"/>
              </a:solidFill>
              <a:cs typeface="+mn-ea"/>
              <a:sym typeface="+mn-lt"/>
            </a:endParaRPr>
          </a:p>
          <a:p>
            <a:pPr algn="dist">
              <a:lnSpc>
                <a:spcPct val="150000"/>
              </a:lnSpc>
            </a:pPr>
            <a:endParaRPr lang="zh-CN" altLang="en-US" sz="2400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60288" y="2335306"/>
            <a:ext cx="2501006" cy="1241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735" b="1" dirty="0">
                <a:solidFill>
                  <a:srgbClr val="007033"/>
                </a:solidFill>
                <a:cs typeface="+mn-ea"/>
                <a:sym typeface="+mn-lt"/>
              </a:rPr>
              <a:t>减</a:t>
            </a:r>
            <a:r>
              <a:rPr lang="en-US" altLang="zh-CN" sz="3735" b="1" dirty="0">
                <a:solidFill>
                  <a:srgbClr val="007033"/>
                </a:solidFill>
                <a:cs typeface="+mn-ea"/>
                <a:sym typeface="+mn-lt"/>
              </a:rPr>
              <a:t> </a:t>
            </a:r>
            <a:r>
              <a:rPr lang="zh-CN" altLang="zh-CN" sz="3735" b="1" dirty="0">
                <a:solidFill>
                  <a:srgbClr val="007033"/>
                </a:solidFill>
                <a:cs typeface="+mn-ea"/>
                <a:sym typeface="+mn-lt"/>
              </a:rPr>
              <a:t>少</a:t>
            </a:r>
            <a:r>
              <a:rPr lang="en-US" altLang="zh-CN" sz="3735" b="1" dirty="0">
                <a:solidFill>
                  <a:srgbClr val="007033"/>
                </a:solidFill>
                <a:cs typeface="+mn-ea"/>
                <a:sym typeface="+mn-lt"/>
              </a:rPr>
              <a:t> </a:t>
            </a:r>
            <a:r>
              <a:rPr lang="zh-CN" altLang="zh-CN" sz="3735" b="1" dirty="0">
                <a:solidFill>
                  <a:srgbClr val="007033"/>
                </a:solidFill>
                <a:cs typeface="+mn-ea"/>
                <a:sym typeface="+mn-lt"/>
              </a:rPr>
              <a:t>垃</a:t>
            </a:r>
            <a:r>
              <a:rPr lang="en-US" altLang="zh-CN" sz="3735" b="1" dirty="0">
                <a:solidFill>
                  <a:srgbClr val="007033"/>
                </a:solidFill>
                <a:cs typeface="+mn-ea"/>
                <a:sym typeface="+mn-lt"/>
              </a:rPr>
              <a:t> </a:t>
            </a:r>
            <a:r>
              <a:rPr lang="zh-CN" altLang="zh-CN" sz="3735" b="1" dirty="0">
                <a:solidFill>
                  <a:srgbClr val="007033"/>
                </a:solidFill>
                <a:cs typeface="+mn-ea"/>
                <a:sym typeface="+mn-lt"/>
              </a:rPr>
              <a:t>圾</a:t>
            </a:r>
            <a:endParaRPr lang="en-US" altLang="zh-CN" sz="3735" b="1" dirty="0">
              <a:solidFill>
                <a:srgbClr val="007033"/>
              </a:solidFill>
              <a:cs typeface="+mn-ea"/>
              <a:sym typeface="+mn-lt"/>
            </a:endParaRPr>
          </a:p>
          <a:p>
            <a:endParaRPr lang="zh-CN" altLang="en-US" sz="3735" dirty="0">
              <a:solidFill>
                <a:srgbClr val="78D00E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613901" y="3607449"/>
            <a:ext cx="2359916" cy="2946223"/>
            <a:chOff x="6909436" y="2982624"/>
            <a:chExt cx="2491740" cy="31329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909436" y="2982624"/>
              <a:ext cx="2491740" cy="3132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1239" y="4208313"/>
              <a:ext cx="1031048" cy="849463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9" t="28148" r="23333" b="27222"/>
          <a:stretch>
            <a:fillRect/>
          </a:stretch>
        </p:blipFill>
        <p:spPr>
          <a:xfrm flipH="1">
            <a:off x="634253" y="5113647"/>
            <a:ext cx="3135900" cy="1473200"/>
          </a:xfrm>
          <a:prstGeom prst="rect">
            <a:avLst/>
          </a:prstGeom>
        </p:spPr>
      </p:pic>
      <p:pic>
        <p:nvPicPr>
          <p:cNvPr id="16" name="淘宝网chenying0907出品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3034" y="1"/>
            <a:ext cx="3108967" cy="2103124"/>
          </a:xfrm>
          <a:prstGeom prst="rect">
            <a:avLst/>
          </a:prstGeom>
        </p:spPr>
      </p:pic>
      <p:grpSp>
        <p:nvGrpSpPr>
          <p:cNvPr id="17" name="Group 1_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18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TextBox 9_1_1_1_1_1_1_1_1_1_1_1"/>
          <p:cNvSpPr txBox="1"/>
          <p:nvPr/>
        </p:nvSpPr>
        <p:spPr>
          <a:xfrm>
            <a:off x="1046280" y="545241"/>
            <a:ext cx="1925527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21232" y="3976489"/>
            <a:ext cx="8382001" cy="1305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  <a:t>　　　　       节约每一张纸，节约每一支笔，减少垃圾产生。</a:t>
            </a:r>
            <a:b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</a:br>
            <a: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6" name="五边形 5"/>
          <p:cNvSpPr/>
          <p:nvPr/>
        </p:nvSpPr>
        <p:spPr>
          <a:xfrm>
            <a:off x="1588993" y="1562101"/>
            <a:ext cx="584200" cy="368300"/>
          </a:xfrm>
          <a:prstGeom prst="homePlate">
            <a:avLst>
              <a:gd name="adj" fmla="val 36111"/>
            </a:avLst>
          </a:prstGeom>
          <a:solidFill>
            <a:srgbClr val="FD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588980" y="2222501"/>
            <a:ext cx="584200" cy="368300"/>
          </a:xfrm>
          <a:prstGeom prst="homePlate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588980" y="2882901"/>
            <a:ext cx="584200" cy="368300"/>
          </a:xfrm>
          <a:prstGeom prst="homePlate">
            <a:avLst>
              <a:gd name="adj" fmla="val 36111"/>
            </a:avLst>
          </a:prstGeom>
          <a:solidFill>
            <a:srgbClr val="78D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1588980" y="3543301"/>
            <a:ext cx="584200" cy="368300"/>
          </a:xfrm>
          <a:prstGeom prst="homePlate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588980" y="4203701"/>
            <a:ext cx="584200" cy="368300"/>
          </a:xfrm>
          <a:prstGeom prst="homePlate">
            <a:avLst>
              <a:gd name="adj" fmla="val 361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1771" b="29243"/>
          <a:stretch>
            <a:fillRect/>
          </a:stretch>
        </p:blipFill>
        <p:spPr>
          <a:xfrm flipH="1">
            <a:off x="6972301" y="4730132"/>
            <a:ext cx="5219700" cy="186116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06593" y="1529977"/>
            <a:ext cx="7859844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  <a:t>当你日常外出时，常备一个购物纸袋，购物时尽量不用塑料袋；</a:t>
            </a:r>
            <a:b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</a:br>
            <a:endParaRPr lang="zh-CN" altLang="en-US" sz="2135" dirty="0">
              <a:solidFill>
                <a:srgbClr val="007033"/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6594" y="2197418"/>
            <a:ext cx="7585731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  <a:t>当你买菜时，如果可能，拎上你的菜篮子，千万不用塑料袋；</a:t>
            </a:r>
            <a:b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</a:br>
            <a:endParaRPr lang="zh-CN" altLang="en-US" sz="2135" dirty="0">
              <a:solidFill>
                <a:srgbClr val="007033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2453" y="2649705"/>
            <a:ext cx="7585731" cy="10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  <a:t>当你在外用餐时，请带上一个饭盒，不要用泡沫饭盒来盛餐；</a:t>
            </a:r>
            <a:endParaRPr lang="zh-CN" altLang="en-US" sz="2135" dirty="0">
              <a:solidFill>
                <a:srgbClr val="007033"/>
              </a:solidFill>
              <a:cs typeface="+mn-ea"/>
              <a:sym typeface="+mn-lt"/>
            </a:endParaRPr>
          </a:p>
          <a:p>
            <a:endParaRPr lang="zh-CN" altLang="en-US" sz="2135" dirty="0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6827" y="3471325"/>
            <a:ext cx="272702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007033"/>
                </a:solidFill>
                <a:cs typeface="+mn-ea"/>
                <a:sym typeface="+mn-lt"/>
              </a:rPr>
              <a:t> 自觉做好垃圾分类；</a:t>
            </a:r>
          </a:p>
        </p:txBody>
      </p:sp>
      <p:pic>
        <p:nvPicPr>
          <p:cNvPr id="17" name="淘宝网chenying0907出品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3034" y="1"/>
            <a:ext cx="3108967" cy="2103124"/>
          </a:xfrm>
          <a:prstGeom prst="rect">
            <a:avLst/>
          </a:prstGeom>
        </p:spPr>
      </p:pic>
      <p:grpSp>
        <p:nvGrpSpPr>
          <p:cNvPr id="15" name="Group 1_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18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TextBox 9_1_1_1_1_1_1_1_1_1_1_1"/>
          <p:cNvSpPr txBox="1"/>
          <p:nvPr/>
        </p:nvSpPr>
        <p:spPr>
          <a:xfrm>
            <a:off x="1046280" y="545241"/>
            <a:ext cx="1925527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" grpId="0"/>
      <p:bldP spid="5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5346700" y="1473200"/>
            <a:ext cx="787400" cy="787400"/>
            <a:chOff x="7219950" y="1076325"/>
            <a:chExt cx="590550" cy="590550"/>
          </a:xfrm>
        </p:grpSpPr>
        <p:sp>
          <p:nvSpPr>
            <p:cNvPr id="50" name="椭圆 49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286625" y="1095375"/>
              <a:ext cx="402995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0</a:t>
              </a:r>
              <a:r>
                <a:rPr lang="en-US" altLang="zh-CN" sz="2400" b="1" dirty="0">
                  <a:solidFill>
                    <a:srgbClr val="00B050"/>
                  </a:solidFill>
                  <a:cs typeface="+mn-ea"/>
                  <a:sym typeface="+mn-lt"/>
                </a:rPr>
                <a:t>2</a:t>
              </a:r>
              <a:endParaRPr lang="zh-CN" altLang="en-US" sz="2400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26600" y="1485900"/>
            <a:ext cx="787400" cy="787400"/>
            <a:chOff x="7219950" y="1076325"/>
            <a:chExt cx="590550" cy="590550"/>
          </a:xfrm>
        </p:grpSpPr>
        <p:sp>
          <p:nvSpPr>
            <p:cNvPr id="46" name="椭圆 45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286625" y="1095375"/>
              <a:ext cx="402995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0B0F0"/>
                  </a:solidFill>
                  <a:cs typeface="+mn-ea"/>
                  <a:sym typeface="+mn-lt"/>
                </a:rPr>
                <a:t>0</a:t>
              </a: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梯形 44"/>
          <p:cNvSpPr/>
          <p:nvPr/>
        </p:nvSpPr>
        <p:spPr>
          <a:xfrm>
            <a:off x="8674100" y="1911143"/>
            <a:ext cx="2794000" cy="454448"/>
          </a:xfrm>
          <a:prstGeom prst="trapezoid">
            <a:avLst>
              <a:gd name="adj" fmla="val 3145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4" name="梯形 43"/>
          <p:cNvSpPr/>
          <p:nvPr/>
        </p:nvSpPr>
        <p:spPr>
          <a:xfrm>
            <a:off x="4178301" y="1885743"/>
            <a:ext cx="3200399" cy="454448"/>
          </a:xfrm>
          <a:prstGeom prst="trapezoid">
            <a:avLst>
              <a:gd name="adj" fmla="val 31457"/>
            </a:avLst>
          </a:prstGeom>
          <a:solidFill>
            <a:srgbClr val="B67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梯形 6"/>
          <p:cNvSpPr/>
          <p:nvPr/>
        </p:nvSpPr>
        <p:spPr>
          <a:xfrm>
            <a:off x="717176" y="1898443"/>
            <a:ext cx="2420472" cy="454448"/>
          </a:xfrm>
          <a:prstGeom prst="trapezoid">
            <a:avLst>
              <a:gd name="adj" fmla="val 31457"/>
            </a:avLst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473200" y="1473200"/>
            <a:ext cx="787400" cy="787400"/>
            <a:chOff x="7219950" y="1076325"/>
            <a:chExt cx="590550" cy="590550"/>
          </a:xfrm>
        </p:grpSpPr>
        <p:sp>
          <p:nvSpPr>
            <p:cNvPr id="53" name="椭圆 52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286625" y="1095375"/>
              <a:ext cx="402995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0B050"/>
                  </a:solidFill>
                  <a:cs typeface="+mn-ea"/>
                  <a:sym typeface="+mn-lt"/>
                </a:rPr>
                <a:t>0</a:t>
              </a: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" y="2057401"/>
            <a:ext cx="12191999" cy="4330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sx="102000" sy="102000" algn="c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63412" y="2534319"/>
            <a:ext cx="323718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    废弃的电池含有金属汞、镉等有毒的物质，会对人类产生严重的危害；土壤中的废塑料会导致农作物减产；抛弃的废塑料被动物误食，导致动物死亡的事故时有发生。因此回收利用可以减少危害。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20050" y="2625101"/>
            <a:ext cx="3943351" cy="3479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中国每年使用塑料快餐盒达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40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亿个，方便面碗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5—7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亿个，一次性筷子数十亿个，这些占生活垃圾的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8—15%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吨废塑料可回炼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600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公斤的柴油。回收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1500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吨废纸，可免于砍伐用于生产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1200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吨纸的林木。一吨易拉罐熔化后能结成一吨很好的铝块，可少采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吨铝矿。生产垃圾中有</a:t>
            </a:r>
            <a:r>
              <a: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30%—40%</a:t>
            </a:r>
            <a:r>
              <a:rPr lang="zh-CN" altLang="en-US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可以回收利用，应珍惜这个小本大利的资源。 大家也可以利用易拉罐制作笔盒，既环保，又节约资源。 </a:t>
            </a: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梯形 5"/>
          <p:cNvSpPr/>
          <p:nvPr/>
        </p:nvSpPr>
        <p:spPr>
          <a:xfrm flipV="1">
            <a:off x="856712" y="1892096"/>
            <a:ext cx="2133600" cy="503137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69384" y="1895901"/>
            <a:ext cx="189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减少占地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1671" y="2524549"/>
            <a:ext cx="27614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生活垃圾中有些物质不易降解，使土地受到严重侵蚀。垃圾分类，去掉能回收的、不易降解的物质，减少垃圾数量达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以上。</a:t>
            </a:r>
          </a:p>
        </p:txBody>
      </p:sp>
      <p:sp>
        <p:nvSpPr>
          <p:cNvPr id="30" name="梯形 29"/>
          <p:cNvSpPr/>
          <p:nvPr/>
        </p:nvSpPr>
        <p:spPr>
          <a:xfrm flipV="1">
            <a:off x="4330701" y="1879396"/>
            <a:ext cx="2895599" cy="503137"/>
          </a:xfrm>
          <a:prstGeom prst="trapezoid">
            <a:avLst/>
          </a:prstGeom>
          <a:solidFill>
            <a:srgbClr val="F4A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91318" y="1886415"/>
            <a:ext cx="2569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减少环境污染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梯形 31"/>
          <p:cNvSpPr/>
          <p:nvPr/>
        </p:nvSpPr>
        <p:spPr>
          <a:xfrm flipV="1">
            <a:off x="8839201" y="1907198"/>
            <a:ext cx="2451100" cy="503137"/>
          </a:xfrm>
          <a:prstGeom prst="trapezoid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04610" y="1923534"/>
            <a:ext cx="196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变废为宝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32200" y="2362201"/>
            <a:ext cx="4038600" cy="3644900"/>
            <a:chOff x="2724150" y="1771650"/>
            <a:chExt cx="3028950" cy="273367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724150" y="1771650"/>
              <a:ext cx="9525" cy="27051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743575" y="1800225"/>
              <a:ext cx="9525" cy="27051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淘宝网chenying0907出品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3034" y="1"/>
            <a:ext cx="3108967" cy="2103124"/>
          </a:xfrm>
          <a:prstGeom prst="rect">
            <a:avLst/>
          </a:prstGeom>
        </p:spPr>
      </p:pic>
      <p:grpSp>
        <p:nvGrpSpPr>
          <p:cNvPr id="31" name="Group 1_1_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33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TextBox 9_1_1_1_1_1_1_1_1_1_1_1_1"/>
          <p:cNvSpPr txBox="1"/>
          <p:nvPr/>
        </p:nvSpPr>
        <p:spPr>
          <a:xfrm>
            <a:off x="1046280" y="545241"/>
            <a:ext cx="1925527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如何保护环境</a:t>
            </a:r>
          </a:p>
        </p:txBody>
      </p:sp>
      <p:sp>
        <p:nvSpPr>
          <p:cNvPr id="36" name="TextBox 8_1"/>
          <p:cNvSpPr txBox="1"/>
          <p:nvPr/>
        </p:nvSpPr>
        <p:spPr>
          <a:xfrm>
            <a:off x="3600689" y="448858"/>
            <a:ext cx="455397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265" b="1" dirty="0">
                <a:solidFill>
                  <a:srgbClr val="007033"/>
                </a:solidFill>
                <a:cs typeface="+mn-ea"/>
                <a:sym typeface="+mn-lt"/>
              </a:rPr>
              <a:t>垃圾分类的优点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4" grpId="0" animBg="1"/>
      <p:bldP spid="7" grpId="0" animBg="1"/>
      <p:bldP spid="17" grpId="0" animBg="1"/>
      <p:bldP spid="26" grpId="0"/>
      <p:bldP spid="28" grpId="0"/>
      <p:bldP spid="6" grpId="0" animBg="1"/>
      <p:bldP spid="23" grpId="0"/>
      <p:bldP spid="24" grpId="0"/>
      <p:bldP spid="30" grpId="0" animBg="1"/>
      <p:bldP spid="25" grpId="0"/>
      <p:bldP spid="32" grpId="0" animBg="1"/>
      <p:bldP spid="27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梯形 35"/>
          <p:cNvSpPr/>
          <p:nvPr/>
        </p:nvSpPr>
        <p:spPr>
          <a:xfrm rot="5400000">
            <a:off x="4744813" y="4538173"/>
            <a:ext cx="685800" cy="215899"/>
          </a:xfrm>
          <a:prstGeom prst="trapezoid">
            <a:avLst>
              <a:gd name="adj" fmla="val 37762"/>
            </a:avLst>
          </a:prstGeom>
          <a:solidFill>
            <a:srgbClr val="FC1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梯形 31"/>
          <p:cNvSpPr/>
          <p:nvPr/>
        </p:nvSpPr>
        <p:spPr>
          <a:xfrm rot="5400000">
            <a:off x="4751703" y="2365827"/>
            <a:ext cx="685800" cy="215899"/>
          </a:xfrm>
          <a:prstGeom prst="trapezoid">
            <a:avLst>
              <a:gd name="adj" fmla="val 3776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梯形 37"/>
          <p:cNvSpPr/>
          <p:nvPr/>
        </p:nvSpPr>
        <p:spPr>
          <a:xfrm rot="5400000">
            <a:off x="4748257" y="5637047"/>
            <a:ext cx="685800" cy="215899"/>
          </a:xfrm>
          <a:prstGeom prst="trapezoid">
            <a:avLst>
              <a:gd name="adj" fmla="val 3776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4" name="梯形 33"/>
          <p:cNvSpPr/>
          <p:nvPr/>
        </p:nvSpPr>
        <p:spPr>
          <a:xfrm rot="5400000">
            <a:off x="4748259" y="3448987"/>
            <a:ext cx="685800" cy="215899"/>
          </a:xfrm>
          <a:prstGeom prst="trapezoid">
            <a:avLst>
              <a:gd name="adj" fmla="val 37762"/>
            </a:avLst>
          </a:prstGeom>
          <a:solidFill>
            <a:srgbClr val="B67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96191" y="5378889"/>
            <a:ext cx="1861999" cy="33854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75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48267" y="1642534"/>
            <a:ext cx="2463800" cy="977900"/>
            <a:chOff x="800100" y="914400"/>
            <a:chExt cx="1847850" cy="733425"/>
          </a:xfrm>
          <a:solidFill>
            <a:srgbClr val="78D00E"/>
          </a:solidFill>
        </p:grpSpPr>
        <p:sp>
          <p:nvSpPr>
            <p:cNvPr id="39" name="下箭头标注 38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839680" y="917426"/>
              <a:ext cx="1779695" cy="43858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可回收垃圾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等腰三角形 43"/>
          <p:cNvSpPr/>
          <p:nvPr/>
        </p:nvSpPr>
        <p:spPr>
          <a:xfrm rot="16200000">
            <a:off x="8152723" y="-1588177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74A91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48289" y="2870217"/>
            <a:ext cx="2031272" cy="2381012"/>
            <a:chOff x="950117" y="1835162"/>
            <a:chExt cx="1523454" cy="1785759"/>
          </a:xfrm>
        </p:grpSpPr>
        <p:sp>
          <p:nvSpPr>
            <p:cNvPr id="6" name="梯形 5"/>
            <p:cNvSpPr/>
            <p:nvPr/>
          </p:nvSpPr>
          <p:spPr>
            <a:xfrm flipV="1">
              <a:off x="1060278" y="2224422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377665" y="2414854"/>
              <a:ext cx="698250" cy="69824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50117" y="1835162"/>
              <a:ext cx="1523454" cy="317386"/>
              <a:chOff x="3563888" y="1203598"/>
              <a:chExt cx="1728192" cy="360040"/>
            </a:xfrm>
            <a:solidFill>
              <a:srgbClr val="00B0F0"/>
            </a:solidFill>
          </p:grpSpPr>
          <p:sp>
            <p:nvSpPr>
              <p:cNvPr id="10" name="同侧圆角矩形 9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" name="左中括号 10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noFill/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5934" y="2499951"/>
              <a:ext cx="512240" cy="513198"/>
            </a:xfrm>
            <a:prstGeom prst="rect">
              <a:avLst/>
            </a:prstGeom>
          </p:spPr>
        </p:pic>
      </p:grpSp>
      <p:sp>
        <p:nvSpPr>
          <p:cNvPr id="46" name="等腰三角形 43"/>
          <p:cNvSpPr/>
          <p:nvPr/>
        </p:nvSpPr>
        <p:spPr>
          <a:xfrm rot="16200000">
            <a:off x="8152723" y="596223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F4A3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5" name="等腰三角形 43"/>
          <p:cNvSpPr/>
          <p:nvPr/>
        </p:nvSpPr>
        <p:spPr>
          <a:xfrm rot="16200000">
            <a:off x="8152723" y="-495977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7" name="等腰三角形 43"/>
          <p:cNvSpPr/>
          <p:nvPr/>
        </p:nvSpPr>
        <p:spPr>
          <a:xfrm rot="16200000">
            <a:off x="8152723" y="1688423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FD679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等腰三角形 43"/>
          <p:cNvSpPr/>
          <p:nvPr/>
        </p:nvSpPr>
        <p:spPr>
          <a:xfrm rot="16200000">
            <a:off x="8152723" y="2780623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53668" y="933625"/>
            <a:ext cx="5350136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主要包括报纸、期刊、图书、各种包装纸、办公用纸、广告纸、纸盒等等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86432" y="2027167"/>
            <a:ext cx="5608320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主要包括各种塑料袋、塑料包装物、一次性塑料餐盒和餐具、牙刷、杯子、矿泉水瓶等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29911" y="3384425"/>
            <a:ext cx="5281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主要包括各种玻璃瓶、碎玻璃片、镜子、灯泡、暖瓶等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94749" y="4499628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主要包括易拉罐、罐头盒、牙膏皮等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梯形 4"/>
          <p:cNvSpPr/>
          <p:nvPr/>
        </p:nvSpPr>
        <p:spPr>
          <a:xfrm rot="5400000">
            <a:off x="4748259" y="1283744"/>
            <a:ext cx="685800" cy="215899"/>
          </a:xfrm>
          <a:prstGeom prst="trapezoid">
            <a:avLst>
              <a:gd name="adj" fmla="val 37762"/>
            </a:avLst>
          </a:prstGeom>
          <a:solidFill>
            <a:srgbClr val="4D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4807" y="5583743"/>
            <a:ext cx="4493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主要包括废弃衣服、桌布、洗脸巾、书包、鞋等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五边形 3"/>
          <p:cNvSpPr/>
          <p:nvPr/>
        </p:nvSpPr>
        <p:spPr>
          <a:xfrm flipH="1">
            <a:off x="3991531" y="1126067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97867" y="1140717"/>
            <a:ext cx="104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400" b="1" dirty="0">
                <a:solidFill>
                  <a:schemeClr val="bg1"/>
                </a:solidFill>
                <a:cs typeface="+mn-ea"/>
                <a:sym typeface="+mn-lt"/>
              </a:rPr>
              <a:t>废纸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五边形 30"/>
          <p:cNvSpPr/>
          <p:nvPr/>
        </p:nvSpPr>
        <p:spPr>
          <a:xfrm flipH="1">
            <a:off x="4001863" y="2214393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五边形 32"/>
          <p:cNvSpPr/>
          <p:nvPr/>
        </p:nvSpPr>
        <p:spPr>
          <a:xfrm flipH="1">
            <a:off x="3991531" y="3302719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5" name="五边形 34"/>
          <p:cNvSpPr/>
          <p:nvPr/>
        </p:nvSpPr>
        <p:spPr>
          <a:xfrm flipH="1">
            <a:off x="3988087" y="4391045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FD6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7" name="五边形 36"/>
          <p:cNvSpPr/>
          <p:nvPr/>
        </p:nvSpPr>
        <p:spPr>
          <a:xfrm flipH="1">
            <a:off x="3991531" y="5479371"/>
            <a:ext cx="1206500" cy="520700"/>
          </a:xfrm>
          <a:prstGeom prst="homePlate">
            <a:avLst>
              <a:gd name="adj" fmla="val 2804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46333" y="440057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cs typeface="+mn-ea"/>
                <a:sym typeface="+mn-lt"/>
              </a:rPr>
              <a:t>金属物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14316" y="5497564"/>
            <a:ext cx="10884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布料</a:t>
            </a:r>
          </a:p>
        </p:txBody>
      </p:sp>
      <p:sp>
        <p:nvSpPr>
          <p:cNvPr id="19" name="矩形 18"/>
          <p:cNvSpPr/>
          <p:nvPr/>
        </p:nvSpPr>
        <p:spPr>
          <a:xfrm>
            <a:off x="4127017" y="3315256"/>
            <a:ext cx="1075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400" b="1" dirty="0">
                <a:solidFill>
                  <a:schemeClr val="bg1"/>
                </a:solidFill>
                <a:cs typeface="+mn-ea"/>
                <a:sym typeface="+mn-lt"/>
              </a:rPr>
              <a:t>玻璃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24627" y="2221859"/>
            <a:ext cx="104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400" b="1" dirty="0">
                <a:solidFill>
                  <a:schemeClr val="bg1"/>
                </a:solidFill>
                <a:cs typeface="+mn-ea"/>
                <a:sym typeface="+mn-lt"/>
              </a:rPr>
              <a:t>塑料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3" name="Group 1_1_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4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TextBox 9_1_1_1_1_1_1_1_1_1_1_1_1"/>
          <p:cNvSpPr txBox="1"/>
          <p:nvPr/>
        </p:nvSpPr>
        <p:spPr>
          <a:xfrm>
            <a:off x="1046280" y="545241"/>
            <a:ext cx="1925527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5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17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17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19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20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2" grpId="0" animBg="1"/>
      <p:bldP spid="38" grpId="0" animBg="1"/>
      <p:bldP spid="34" grpId="0" animBg="1"/>
      <p:bldP spid="7" grpId="0" animBg="1"/>
      <p:bldP spid="44" grpId="0" animBg="1"/>
      <p:bldP spid="46" grpId="0" animBg="1"/>
      <p:bldP spid="45" grpId="0" animBg="1"/>
      <p:bldP spid="47" grpId="0" animBg="1"/>
      <p:bldP spid="48" grpId="0" animBg="1"/>
      <p:bldP spid="13" grpId="0"/>
      <p:bldP spid="17" grpId="0"/>
      <p:bldP spid="20" grpId="0"/>
      <p:bldP spid="23" grpId="0"/>
      <p:bldP spid="5" grpId="0" animBg="1"/>
      <p:bldP spid="26" grpId="0"/>
      <p:bldP spid="4" grpId="0" animBg="1"/>
      <p:bldP spid="3" grpId="0"/>
      <p:bldP spid="31" grpId="0" animBg="1"/>
      <p:bldP spid="33" grpId="0" animBg="1"/>
      <p:bldP spid="35" grpId="0" animBg="1"/>
      <p:bldP spid="37" grpId="0" animBg="1"/>
      <p:bldP spid="22" grpId="0"/>
      <p:bldP spid="25" grpId="0"/>
      <p:bldP spid="19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其他工作\【策    划】\兼职 我图网\觅知网\9.17垃圾分类\垃圾分类\5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"/>
            <a:ext cx="12192000" cy="6858000"/>
          </a:xfrm>
          <a:prstGeom prst="rect">
            <a:avLst/>
          </a:prstGeom>
          <a:noFill/>
        </p:spPr>
      </p:pic>
      <p:sp>
        <p:nvSpPr>
          <p:cNvPr id="10" name="TextBox 35"/>
          <p:cNvSpPr txBox="1"/>
          <p:nvPr/>
        </p:nvSpPr>
        <p:spPr>
          <a:xfrm>
            <a:off x="2617328" y="2225274"/>
            <a:ext cx="1364637" cy="1203724"/>
          </a:xfrm>
          <a:prstGeom prst="rect">
            <a:avLst/>
          </a:prstGeom>
          <a:solidFill>
            <a:srgbClr val="30780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8000" dirty="0">
                <a:cs typeface="+mn-ea"/>
                <a:sym typeface="+mn-lt"/>
              </a:rPr>
              <a:t>5</a:t>
            </a:r>
            <a:endParaRPr lang="zh-CN" altLang="en-US" sz="8000" dirty="0">
              <a:cs typeface="+mn-ea"/>
              <a:sym typeface="+mn-lt"/>
            </a:endParaRPr>
          </a:p>
        </p:txBody>
      </p:sp>
      <p:pic>
        <p:nvPicPr>
          <p:cNvPr id="11" name="PA_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155" flipH="1">
            <a:off x="181589" y="-27719"/>
            <a:ext cx="2280712" cy="2280712"/>
          </a:xfrm>
          <a:prstGeom prst="rect">
            <a:avLst/>
          </a:prstGeom>
        </p:spPr>
      </p:pic>
      <p:sp>
        <p:nvSpPr>
          <p:cNvPr id="7" name="TextBox 32_1"/>
          <p:cNvSpPr txBox="1"/>
          <p:nvPr/>
        </p:nvSpPr>
        <p:spPr>
          <a:xfrm>
            <a:off x="4642461" y="2355211"/>
            <a:ext cx="6292224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335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+mn-lt"/>
              </a:rPr>
              <a:t>走出国外看世界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01016" y="1420462"/>
            <a:ext cx="3963469" cy="4747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335"/>
              </a:lnSpc>
            </a:pPr>
            <a:r>
              <a:rPr lang="zh-CN" altLang="en-US" sz="2400" dirty="0">
                <a:solidFill>
                  <a:srgbClr val="007033"/>
                </a:solidFill>
                <a:cs typeface="+mn-ea"/>
                <a:sym typeface="+mn-lt"/>
              </a:rPr>
              <a:t>       在新加坡不能随地乱丢垃圾、随地吐痰、随便场合抽烟</a:t>
            </a:r>
            <a:r>
              <a:rPr lang="en-US" altLang="zh-CN" sz="2400" dirty="0">
                <a:solidFill>
                  <a:srgbClr val="007033"/>
                </a:solidFill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srgbClr val="007033"/>
                </a:solidFill>
                <a:cs typeface="+mn-ea"/>
                <a:sym typeface="+mn-lt"/>
              </a:rPr>
              <a:t>不能嚼口香糖的国家。乱丢垃圾如果是初犯，则可罚款新币</a:t>
            </a:r>
            <a:r>
              <a:rPr lang="en-US" altLang="zh-CN" sz="2400" dirty="0">
                <a:solidFill>
                  <a:srgbClr val="007033"/>
                </a:solidFill>
                <a:cs typeface="+mn-ea"/>
                <a:sym typeface="+mn-lt"/>
              </a:rPr>
              <a:t>1000</a:t>
            </a:r>
            <a:r>
              <a:rPr lang="zh-CN" altLang="en-US" sz="2400" dirty="0">
                <a:solidFill>
                  <a:srgbClr val="007033"/>
                </a:solidFill>
                <a:cs typeface="+mn-ea"/>
                <a:sym typeface="+mn-lt"/>
              </a:rPr>
              <a:t>元；是累犯的话就必需罚新币</a:t>
            </a:r>
            <a:r>
              <a:rPr lang="en-US" altLang="zh-CN" sz="2400" dirty="0">
                <a:solidFill>
                  <a:srgbClr val="007033"/>
                </a:solidFill>
                <a:cs typeface="+mn-ea"/>
                <a:sym typeface="+mn-lt"/>
              </a:rPr>
              <a:t>2000</a:t>
            </a:r>
            <a:r>
              <a:rPr lang="zh-CN" altLang="en-US" sz="2400" dirty="0">
                <a:solidFill>
                  <a:srgbClr val="007033"/>
                </a:solidFill>
                <a:cs typeface="+mn-ea"/>
                <a:sym typeface="+mn-lt"/>
              </a:rPr>
              <a:t>元，还要加罚清扫公共场所。依最新修订的惩治乱丢垃圾条例来说，新加坡全面禁止贩售口香糖，因为新加坡政府在保持清洁方面不遗馀力</a:t>
            </a:r>
            <a:r>
              <a:rPr lang="en-US" altLang="zh-CN" sz="2400" dirty="0">
                <a:solidFill>
                  <a:srgbClr val="007033"/>
                </a:solidFill>
                <a:cs typeface="+mn-ea"/>
                <a:sym typeface="+mn-lt"/>
              </a:rPr>
              <a:t>.</a:t>
            </a:r>
            <a:endParaRPr lang="zh-CN" altLang="en-US" sz="2400" dirty="0">
              <a:solidFill>
                <a:srgbClr val="007033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039100" y="6845300"/>
            <a:ext cx="981635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5085403" y="2560320"/>
            <a:ext cx="1176486" cy="2226733"/>
            <a:chOff x="2614612" y="1862138"/>
            <a:chExt cx="828675" cy="1662112"/>
          </a:xfrm>
        </p:grpSpPr>
        <p:sp>
          <p:nvSpPr>
            <p:cNvPr id="26" name="下箭头标注 25"/>
            <p:cNvSpPr/>
            <p:nvPr/>
          </p:nvSpPr>
          <p:spPr>
            <a:xfrm rot="16200000">
              <a:off x="2228850" y="2247900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5B9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622169" y="2013380"/>
              <a:ext cx="563646" cy="1510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新加坡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6805908" y="1176266"/>
            <a:ext cx="4353689" cy="5313645"/>
          </a:xfrm>
          <a:prstGeom prst="rect">
            <a:avLst/>
          </a:prstGeom>
          <a:noFill/>
          <a:ln w="19050">
            <a:solidFill>
              <a:srgbClr val="0070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8" name="Group 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1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TextBox 9_1_1_1_1_1_1_1_1_1_1_1"/>
          <p:cNvSpPr txBox="1"/>
          <p:nvPr/>
        </p:nvSpPr>
        <p:spPr>
          <a:xfrm>
            <a:off x="1046279" y="545241"/>
            <a:ext cx="221567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走出国门看世界</a:t>
            </a:r>
          </a:p>
        </p:txBody>
      </p:sp>
      <p:pic>
        <p:nvPicPr>
          <p:cNvPr id="23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05" y="1223945"/>
            <a:ext cx="3921889" cy="252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28" y="4047241"/>
            <a:ext cx="3959165" cy="252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 flipH="1">
            <a:off x="5963380" y="2310765"/>
            <a:ext cx="1190333" cy="2422736"/>
            <a:chOff x="2550537" y="1862138"/>
            <a:chExt cx="892750" cy="1817052"/>
          </a:xfrm>
        </p:grpSpPr>
        <p:sp>
          <p:nvSpPr>
            <p:cNvPr id="20" name="下箭头标注 19"/>
            <p:cNvSpPr/>
            <p:nvPr/>
          </p:nvSpPr>
          <p:spPr>
            <a:xfrm rot="16200000">
              <a:off x="2228850" y="2247900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5B9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550537" y="2168320"/>
              <a:ext cx="600164" cy="1510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日 本</a:t>
              </a:r>
            </a:p>
          </p:txBody>
        </p:sp>
      </p:grpSp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223" y="1440832"/>
            <a:ext cx="4250055" cy="42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 flipH="1">
            <a:off x="805627" y="1535637"/>
            <a:ext cx="4953440" cy="1326107"/>
            <a:chOff x="363291" y="1381125"/>
            <a:chExt cx="3438550" cy="1447003"/>
          </a:xfrm>
        </p:grpSpPr>
        <p:sp>
          <p:nvSpPr>
            <p:cNvPr id="12" name="TextBox 18"/>
            <p:cNvSpPr txBox="1"/>
            <p:nvPr/>
          </p:nvSpPr>
          <p:spPr>
            <a:xfrm>
              <a:off x="458567" y="1518370"/>
              <a:ext cx="3343274" cy="13097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7033"/>
                  </a:solidFill>
                  <a:cs typeface="+mn-ea"/>
                  <a:sym typeface="+mn-lt"/>
                </a:rPr>
                <a:t> 他们看完球赛后，埸地找不到一片废纸。使许多外国人佩服得五体投地。 </a:t>
              </a:r>
              <a:br>
                <a:rPr lang="zh-CN" altLang="en-US" sz="1600" dirty="0">
                  <a:solidFill>
                    <a:srgbClr val="007033"/>
                  </a:solidFill>
                  <a:cs typeface="+mn-ea"/>
                  <a:sym typeface="+mn-lt"/>
                </a:rPr>
              </a:br>
              <a:r>
                <a:rPr lang="zh-CN" altLang="en-US" sz="1600" dirty="0">
                  <a:solidFill>
                    <a:srgbClr val="007033"/>
                  </a:solidFill>
                  <a:cs typeface="+mn-ea"/>
                  <a:sym typeface="+mn-lt"/>
                </a:rPr>
                <a:t> </a:t>
              </a:r>
            </a:p>
          </p:txBody>
        </p:sp>
        <p:sp>
          <p:nvSpPr>
            <p:cNvPr id="13" name="等腰三角形 12"/>
            <p:cNvSpPr/>
            <p:nvPr/>
          </p:nvSpPr>
          <p:spPr>
            <a:xfrm rot="16200000" flipH="1">
              <a:off x="1448470" y="295946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>
              <a:solidFill>
                <a:srgbClr val="006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849202" y="3190351"/>
            <a:ext cx="4956087" cy="2508029"/>
            <a:chOff x="363291" y="1381125"/>
            <a:chExt cx="3440388" cy="1257301"/>
          </a:xfrm>
        </p:grpSpPr>
        <p:sp>
          <p:nvSpPr>
            <p:cNvPr id="15" name="TextBox 18"/>
            <p:cNvSpPr txBox="1"/>
            <p:nvPr/>
          </p:nvSpPr>
          <p:spPr>
            <a:xfrm>
              <a:off x="582317" y="1465810"/>
              <a:ext cx="3221362" cy="11571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7033"/>
                  </a:solidFill>
                  <a:cs typeface="+mn-ea"/>
                  <a:sym typeface="+mn-lt"/>
                </a:rPr>
                <a:t> 旅居海外的网民“日本潮流在线”介绍称，在日本，人们习惯了把垃圾带在身上，回到家里再分类扔掉。就连狗粪都会擦拭干净包起来再带回家。类似国庆节时海南三亚的海滩、高速公路上那样遍地是垃圾的情况，“我在日本呆了</a:t>
              </a:r>
              <a:r>
                <a:rPr lang="en-US" altLang="zh-CN" sz="1600" dirty="0">
                  <a:solidFill>
                    <a:srgbClr val="007033"/>
                  </a:solidFill>
                  <a:cs typeface="+mn-ea"/>
                  <a:sym typeface="+mn-lt"/>
                </a:rPr>
                <a:t>7</a:t>
              </a:r>
              <a:r>
                <a:rPr lang="zh-CN" altLang="en-US" sz="1600" dirty="0">
                  <a:solidFill>
                    <a:srgbClr val="007033"/>
                  </a:solidFill>
                  <a:cs typeface="+mn-ea"/>
                  <a:sym typeface="+mn-lt"/>
                </a:rPr>
                <a:t>年都没看到过。”</a:t>
              </a:r>
            </a:p>
          </p:txBody>
        </p:sp>
        <p:sp>
          <p:nvSpPr>
            <p:cNvPr id="17" name="等腰三角形 12"/>
            <p:cNvSpPr/>
            <p:nvPr/>
          </p:nvSpPr>
          <p:spPr>
            <a:xfrm rot="16200000" flipH="1">
              <a:off x="1448470" y="295946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>
              <a:solidFill>
                <a:srgbClr val="006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8" name="Group 1_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1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TextBox 9_1_1_1_1_1_1_1_1_1_1_1_1"/>
          <p:cNvSpPr txBox="1"/>
          <p:nvPr/>
        </p:nvSpPr>
        <p:spPr>
          <a:xfrm>
            <a:off x="1046279" y="545241"/>
            <a:ext cx="221567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走出国门看世界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/>
          <p:cNvGrpSpPr/>
          <p:nvPr/>
        </p:nvGrpSpPr>
        <p:grpSpPr>
          <a:xfrm>
            <a:off x="5695768" y="2256720"/>
            <a:ext cx="1165623" cy="2463661"/>
            <a:chOff x="2569069" y="1862138"/>
            <a:chExt cx="874218" cy="1836285"/>
          </a:xfrm>
        </p:grpSpPr>
        <p:sp>
          <p:nvSpPr>
            <p:cNvPr id="26" name="下箭头标注 25"/>
            <p:cNvSpPr/>
            <p:nvPr/>
          </p:nvSpPr>
          <p:spPr>
            <a:xfrm rot="16200000">
              <a:off x="2228850" y="2247900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5B9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569069" y="2187553"/>
              <a:ext cx="600165" cy="1510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泰国 </a:t>
              </a:r>
            </a:p>
          </p:txBody>
        </p:sp>
      </p:grpSp>
      <p:pic>
        <p:nvPicPr>
          <p:cNvPr id="18" name="淘宝网chenying0907出品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3034" y="1"/>
            <a:ext cx="3108967" cy="2103124"/>
          </a:xfrm>
          <a:prstGeom prst="rect">
            <a:avLst/>
          </a:prstGeom>
        </p:spPr>
      </p:pic>
      <p:grpSp>
        <p:nvGrpSpPr>
          <p:cNvPr id="8" name="Group 1_1_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TextBox 9_1_1_1_1_1_1_1_1_1_1_1_1_1"/>
          <p:cNvSpPr txBox="1"/>
          <p:nvPr/>
        </p:nvSpPr>
        <p:spPr>
          <a:xfrm>
            <a:off x="1046279" y="545241"/>
            <a:ext cx="221567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走出国门看世界</a:t>
            </a:r>
          </a:p>
        </p:txBody>
      </p:sp>
      <p:pic>
        <p:nvPicPr>
          <p:cNvPr id="12" name="图片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1" b="5194"/>
          <a:stretch>
            <a:fillRect/>
          </a:stretch>
        </p:blipFill>
        <p:spPr bwMode="auto">
          <a:xfrm>
            <a:off x="654536" y="1796244"/>
            <a:ext cx="4568656" cy="338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3" r="10958" b="9670"/>
          <a:stretch>
            <a:fillRect/>
          </a:stretch>
        </p:blipFill>
        <p:spPr bwMode="auto">
          <a:xfrm>
            <a:off x="7272420" y="1116267"/>
            <a:ext cx="3177369" cy="50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8"/>
          <p:cNvSpPr txBox="1">
            <a:spLocks noChangeArrowheads="1"/>
          </p:cNvSpPr>
          <p:nvPr/>
        </p:nvSpPr>
        <p:spPr bwMode="auto">
          <a:xfrm>
            <a:off x="6535739" y="6245225"/>
            <a:ext cx="3313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557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95" y="1615439"/>
            <a:ext cx="4827587" cy="3168651"/>
          </a:xfrm>
          <a:prstGeom prst="rect">
            <a:avLst/>
          </a:prstGeom>
          <a:noFill/>
          <a:ln>
            <a:noFill/>
          </a:ln>
          <a:effectLst>
            <a:outerShdw dist="381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421" y="386713"/>
            <a:ext cx="3192463" cy="281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421" y="3782059"/>
            <a:ext cx="3192463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_1_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TextBox 9_1_1_1_1_1_1_1_1_1_1_1"/>
          <p:cNvSpPr txBox="1"/>
          <p:nvPr/>
        </p:nvSpPr>
        <p:spPr>
          <a:xfrm>
            <a:off x="1046279" y="545241"/>
            <a:ext cx="221567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走出国门看世界</a:t>
            </a:r>
          </a:p>
        </p:txBody>
      </p:sp>
      <p:grpSp>
        <p:nvGrpSpPr>
          <p:cNvPr id="12" name="组合 18"/>
          <p:cNvGrpSpPr/>
          <p:nvPr/>
        </p:nvGrpSpPr>
        <p:grpSpPr>
          <a:xfrm flipH="1">
            <a:off x="5760008" y="2299759"/>
            <a:ext cx="1190333" cy="2422736"/>
            <a:chOff x="2550537" y="1862138"/>
            <a:chExt cx="892750" cy="1817052"/>
          </a:xfrm>
        </p:grpSpPr>
        <p:sp>
          <p:nvSpPr>
            <p:cNvPr id="13" name="下箭头标注 19"/>
            <p:cNvSpPr/>
            <p:nvPr/>
          </p:nvSpPr>
          <p:spPr>
            <a:xfrm rot="16200000">
              <a:off x="2228850" y="2247900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5B9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2550537" y="2168320"/>
              <a:ext cx="600164" cy="1510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美国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其他工作\【策    划】\兼职 我图网\觅知网\9.17垃圾分类\垃圾分类\5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7" name="TextBox 32"/>
          <p:cNvSpPr txBox="1"/>
          <p:nvPr/>
        </p:nvSpPr>
        <p:spPr>
          <a:xfrm>
            <a:off x="4183951" y="2413337"/>
            <a:ext cx="6351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+mn-lt"/>
              </a:rPr>
              <a:t>为什么要保护环境</a:t>
            </a:r>
          </a:p>
        </p:txBody>
      </p:sp>
      <p:sp>
        <p:nvSpPr>
          <p:cNvPr id="10" name="TextBox 35"/>
          <p:cNvSpPr txBox="1"/>
          <p:nvPr/>
        </p:nvSpPr>
        <p:spPr>
          <a:xfrm>
            <a:off x="2339092" y="2225277"/>
            <a:ext cx="1364637" cy="1203724"/>
          </a:xfrm>
          <a:prstGeom prst="rect">
            <a:avLst/>
          </a:prstGeom>
          <a:solidFill>
            <a:srgbClr val="30780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8000" dirty="0">
                <a:cs typeface="+mn-ea"/>
                <a:sym typeface="+mn-lt"/>
              </a:rPr>
              <a:t>1</a:t>
            </a:r>
            <a:endParaRPr lang="zh-CN" altLang="en-US" sz="8000" dirty="0">
              <a:cs typeface="+mn-ea"/>
              <a:sym typeface="+mn-lt"/>
            </a:endParaRPr>
          </a:p>
        </p:txBody>
      </p:sp>
      <p:pic>
        <p:nvPicPr>
          <p:cNvPr id="11" name="PA_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155" flipH="1">
            <a:off x="181589" y="-27719"/>
            <a:ext cx="2280712" cy="22807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8"/>
          <a:stretch>
            <a:fillRect/>
          </a:stretch>
        </p:blipFill>
        <p:spPr>
          <a:xfrm>
            <a:off x="0" y="2988653"/>
            <a:ext cx="12190477" cy="39916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3" t="55412" r="58573"/>
          <a:stretch>
            <a:fillRect/>
          </a:stretch>
        </p:blipFill>
        <p:spPr>
          <a:xfrm>
            <a:off x="2719285" y="3922845"/>
            <a:ext cx="2169227" cy="30574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0" t="11077" r="70522" b="70682"/>
          <a:stretch>
            <a:fillRect/>
          </a:stretch>
        </p:blipFill>
        <p:spPr>
          <a:xfrm rot="1573271">
            <a:off x="375581" y="157305"/>
            <a:ext cx="1816212" cy="1420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75" r="6228" b="67217"/>
          <a:stretch>
            <a:fillRect/>
          </a:stretch>
        </p:blipFill>
        <p:spPr>
          <a:xfrm>
            <a:off x="7863654" y="-144290"/>
            <a:ext cx="1852551" cy="2247967"/>
          </a:xfrm>
          <a:prstGeom prst="rect">
            <a:avLst/>
          </a:prstGeom>
        </p:spPr>
      </p:pic>
      <p:pic>
        <p:nvPicPr>
          <p:cNvPr id="10" name="346_快乐的节日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4000.000000" end="178.5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44153" y="755960"/>
            <a:ext cx="812800" cy="812800"/>
          </a:xfrm>
          <a:prstGeom prst="rect">
            <a:avLst/>
          </a:prstGeom>
        </p:spPr>
      </p:pic>
      <p:pic>
        <p:nvPicPr>
          <p:cNvPr id="13" name="Picture 4" descr="E:\其他工作\【策    划】\兼职 我图网\觅知网\9.17垃圾分类\垃圾分类\67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10256" y="2560559"/>
            <a:ext cx="2798617" cy="4132188"/>
          </a:xfrm>
          <a:prstGeom prst="rect">
            <a:avLst/>
          </a:prstGeom>
          <a:noFill/>
        </p:spPr>
      </p:pic>
      <p:pic>
        <p:nvPicPr>
          <p:cNvPr id="23" name="淘宝网chenying0907出品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2273" y="-28234"/>
            <a:ext cx="3108967" cy="210312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2" r="77925"/>
          <a:stretch>
            <a:fillRect/>
          </a:stretch>
        </p:blipFill>
        <p:spPr>
          <a:xfrm>
            <a:off x="-61804" y="1732147"/>
            <a:ext cx="2690979" cy="497335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820505" y="5026187"/>
            <a:ext cx="1195400" cy="1679312"/>
            <a:chOff x="933451" y="2009775"/>
            <a:chExt cx="2589542" cy="341947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0" name="组合 29"/>
          <p:cNvGrpSpPr/>
          <p:nvPr/>
        </p:nvGrpSpPr>
        <p:grpSpPr>
          <a:xfrm>
            <a:off x="5987275" y="5093741"/>
            <a:ext cx="1261095" cy="1559579"/>
            <a:chOff x="1314778" y="1905986"/>
            <a:chExt cx="2132137" cy="2636786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14778" y="1905986"/>
              <a:ext cx="2132137" cy="26367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1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26" y="2898625"/>
              <a:ext cx="759222" cy="625510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3" name="组合 32"/>
          <p:cNvGrpSpPr/>
          <p:nvPr/>
        </p:nvGrpSpPr>
        <p:grpSpPr>
          <a:xfrm>
            <a:off x="7268023" y="5026187"/>
            <a:ext cx="1195400" cy="1679312"/>
            <a:chOff x="933451" y="2009775"/>
            <a:chExt cx="2589542" cy="341947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6" name="矩形 35"/>
          <p:cNvSpPr/>
          <p:nvPr/>
        </p:nvSpPr>
        <p:spPr>
          <a:xfrm>
            <a:off x="2690979" y="1844986"/>
            <a:ext cx="6895727" cy="1559338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ts val="12000"/>
              </a:lnSpc>
            </a:pPr>
            <a:r>
              <a:rPr lang="zh-CN" altLang="en-US" sz="9335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8B93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+mn-ea"/>
                <a:sym typeface="+mn-lt"/>
              </a:rPr>
              <a:t>谢谢观看</a:t>
            </a:r>
            <a:endParaRPr lang="zh-CN" altLang="en-US" sz="9335" b="1" dirty="0">
              <a:ln w="9525">
                <a:solidFill>
                  <a:schemeClr val="bg1"/>
                </a:solidFill>
                <a:prstDash val="solid"/>
              </a:ln>
              <a:solidFill>
                <a:srgbClr val="6EA92D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20505" y="3946400"/>
            <a:ext cx="3525519" cy="96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b="1" dirty="0">
                <a:solidFill>
                  <a:srgbClr val="007033"/>
                </a:solidFill>
                <a:cs typeface="+mn-ea"/>
                <a:sym typeface="+mn-lt"/>
              </a:rPr>
              <a:t>汇报人：</a:t>
            </a:r>
            <a:endParaRPr lang="zh-CN" altLang="en-US" sz="1865" b="1" dirty="0">
              <a:solidFill>
                <a:srgbClr val="0070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865" b="1" dirty="0">
                <a:solidFill>
                  <a:srgbClr val="007033"/>
                </a:solidFill>
                <a:cs typeface="+mn-ea"/>
                <a:sym typeface="+mn-lt"/>
              </a:rPr>
              <a:t></a:t>
            </a:r>
            <a:r>
              <a:rPr lang="zh-CN" altLang="en-US" sz="1865" b="1" dirty="0">
                <a:solidFill>
                  <a:srgbClr val="007033"/>
                </a:solidFill>
                <a:cs typeface="+mn-ea"/>
                <a:sym typeface="+mn-lt"/>
              </a:rPr>
              <a:t>汇报时间：</a:t>
            </a:r>
            <a:r>
              <a:rPr lang="en-US" altLang="zh-CN" sz="1865" b="1" dirty="0">
                <a:solidFill>
                  <a:srgbClr val="007033"/>
                </a:solidFill>
                <a:cs typeface="+mn-ea"/>
                <a:sym typeface="+mn-lt"/>
              </a:rPr>
              <a:t>2020</a:t>
            </a:r>
            <a:r>
              <a:rPr lang="zh-CN" altLang="en-US" sz="1865" b="1" dirty="0">
                <a:solidFill>
                  <a:srgbClr val="007033"/>
                </a:solidFill>
                <a:cs typeface="+mn-ea"/>
                <a:sym typeface="+mn-lt"/>
              </a:rPr>
              <a:t>年</a:t>
            </a:r>
            <a:r>
              <a:rPr lang="en-US" altLang="zh-CN" sz="1865" b="1" dirty="0">
                <a:solidFill>
                  <a:srgbClr val="007033"/>
                </a:solidFill>
                <a:cs typeface="+mn-ea"/>
                <a:sym typeface="+mn-lt"/>
              </a:rPr>
              <a:t>11</a:t>
            </a:r>
            <a:r>
              <a:rPr lang="zh-CN" altLang="en-US" sz="1865" b="1" dirty="0">
                <a:solidFill>
                  <a:srgbClr val="007033"/>
                </a:solidFill>
                <a:cs typeface="+mn-ea"/>
                <a:sym typeface="+mn-lt"/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856434" y="1843378"/>
            <a:ext cx="8420676" cy="3306832"/>
            <a:chOff x="333530" y="810660"/>
            <a:chExt cx="4905375" cy="3295650"/>
          </a:xfrm>
        </p:grpSpPr>
        <p:sp>
          <p:nvSpPr>
            <p:cNvPr id="19" name="圆角矩形 18"/>
            <p:cNvSpPr/>
            <p:nvPr/>
          </p:nvSpPr>
          <p:spPr>
            <a:xfrm>
              <a:off x="333530" y="810660"/>
              <a:ext cx="4905375" cy="3295650"/>
            </a:xfrm>
            <a:prstGeom prst="roundRect">
              <a:avLst>
                <a:gd name="adj" fmla="val 193"/>
              </a:avLst>
            </a:prstGeom>
            <a:noFill/>
            <a:ln w="22225">
              <a:solidFill>
                <a:srgbClr val="78D00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6405" y="963998"/>
              <a:ext cx="4572000" cy="29555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865" dirty="0">
                  <a:cs typeface="+mn-ea"/>
                  <a:sym typeface="+mn-lt"/>
                </a:rPr>
                <a:t>城市中的人们每天会产生大量的生活垃圾(据说，上海每年的生活垃圾有5个金茂大厦的体积那么多)，而在太平洋中漂浮的规模庞大的塑料垃圾带形成了触目惊心的“第八大陆”。</a:t>
              </a:r>
              <a:endParaRPr lang="zh-CN" altLang="en-US" sz="1865" dirty="0"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865" dirty="0">
                  <a:cs typeface="+mn-ea"/>
                  <a:sym typeface="+mn-lt"/>
                </a:rPr>
                <a:t>垃圾的去向，是个长久以来被忽视，却值得追问下去的问题。用智能标签追踪垃圾去向的“垃圾追踪”计划就是为了解决这个问题。</a:t>
              </a:r>
              <a:endParaRPr lang="en-US" altLang="zh-CN" sz="18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279481" y="5038133"/>
            <a:ext cx="1261095" cy="1559579"/>
            <a:chOff x="1314778" y="1905986"/>
            <a:chExt cx="2132137" cy="2636786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14778" y="1905986"/>
              <a:ext cx="2132137" cy="26367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26" y="2898625"/>
              <a:ext cx="759222" cy="625510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1" name="组合 724"/>
          <p:cNvGrpSpPr/>
          <p:nvPr/>
        </p:nvGrpSpPr>
        <p:grpSpPr bwMode="auto">
          <a:xfrm>
            <a:off x="9405071" y="268223"/>
            <a:ext cx="2271007" cy="2172080"/>
            <a:chOff x="0" y="0"/>
            <a:chExt cx="3040063" cy="3038475"/>
          </a:xfrm>
        </p:grpSpPr>
        <p:sp>
          <p:nvSpPr>
            <p:cNvPr id="32" name="Oval 701"/>
            <p:cNvSpPr>
              <a:spLocks noChangeArrowheads="1"/>
            </p:cNvSpPr>
            <p:nvPr/>
          </p:nvSpPr>
          <p:spPr bwMode="auto">
            <a:xfrm>
              <a:off x="0" y="0"/>
              <a:ext cx="3040063" cy="3038475"/>
            </a:xfrm>
            <a:prstGeom prst="ellipse">
              <a:avLst/>
            </a:prstGeom>
            <a:solidFill>
              <a:srgbClr val="00AAD5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702"/>
            <p:cNvSpPr/>
            <p:nvPr/>
          </p:nvSpPr>
          <p:spPr bwMode="auto">
            <a:xfrm>
              <a:off x="576262" y="2376487"/>
              <a:ext cx="1990725" cy="661987"/>
            </a:xfrm>
            <a:custGeom>
              <a:avLst/>
              <a:gdLst/>
              <a:ahLst/>
              <a:cxnLst>
                <a:cxn ang="0">
                  <a:pos x="327" y="0"/>
                </a:cxn>
                <a:cxn ang="0">
                  <a:pos x="241" y="95"/>
                </a:cxn>
                <a:cxn ang="0">
                  <a:pos x="156" y="2"/>
                </a:cxn>
                <a:cxn ang="0">
                  <a:pos x="55" y="114"/>
                </a:cxn>
                <a:cxn ang="0">
                  <a:pos x="16" y="71"/>
                </a:cxn>
                <a:cxn ang="0">
                  <a:pos x="0" y="89"/>
                </a:cxn>
                <a:cxn ang="0">
                  <a:pos x="251" y="176"/>
                </a:cxn>
                <a:cxn ang="0">
                  <a:pos x="529" y="66"/>
                </a:cxn>
                <a:cxn ang="0">
                  <a:pos x="504" y="38"/>
                </a:cxn>
                <a:cxn ang="0">
                  <a:pos x="432" y="117"/>
                </a:cxn>
                <a:cxn ang="0">
                  <a:pos x="327" y="0"/>
                </a:cxn>
              </a:cxnLst>
              <a:rect l="0" t="0" r="r" b="b"/>
              <a:pathLst>
                <a:path w="529" h="176">
                  <a:moveTo>
                    <a:pt x="327" y="0"/>
                  </a:moveTo>
                  <a:cubicBezTo>
                    <a:pt x="241" y="95"/>
                    <a:pt x="241" y="95"/>
                    <a:pt x="241" y="95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69" y="144"/>
                    <a:pt x="156" y="176"/>
                    <a:pt x="251" y="176"/>
                  </a:cubicBezTo>
                  <a:cubicBezTo>
                    <a:pt x="359" y="176"/>
                    <a:pt x="457" y="134"/>
                    <a:pt x="529" y="66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432" y="117"/>
                    <a:pt x="432" y="117"/>
                    <a:pt x="432" y="117"/>
                  </a:cubicBezTo>
                  <a:cubicBezTo>
                    <a:pt x="327" y="0"/>
                    <a:pt x="327" y="0"/>
                    <a:pt x="327" y="0"/>
                  </a:cubicBezTo>
                </a:path>
              </a:pathLst>
            </a:custGeom>
            <a:solidFill>
              <a:srgbClr val="00617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703"/>
            <p:cNvSpPr/>
            <p:nvPr/>
          </p:nvSpPr>
          <p:spPr bwMode="auto">
            <a:xfrm>
              <a:off x="571500" y="454025"/>
              <a:ext cx="869950" cy="568325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44" y="27"/>
                </a:cxn>
                <a:cxn ang="0">
                  <a:pos x="36" y="26"/>
                </a:cxn>
                <a:cxn ang="0">
                  <a:pos x="0" y="61"/>
                </a:cxn>
                <a:cxn ang="0">
                  <a:pos x="10" y="86"/>
                </a:cxn>
                <a:cxn ang="0">
                  <a:pos x="3" y="108"/>
                </a:cxn>
                <a:cxn ang="0">
                  <a:pos x="38" y="143"/>
                </a:cxn>
                <a:cxn ang="0">
                  <a:pos x="62" y="135"/>
                </a:cxn>
                <a:cxn ang="0">
                  <a:pos x="90" y="149"/>
                </a:cxn>
                <a:cxn ang="0">
                  <a:pos x="119" y="134"/>
                </a:cxn>
                <a:cxn ang="0">
                  <a:pos x="149" y="151"/>
                </a:cxn>
                <a:cxn ang="0">
                  <a:pos x="176" y="140"/>
                </a:cxn>
                <a:cxn ang="0">
                  <a:pos x="195" y="145"/>
                </a:cxn>
                <a:cxn ang="0">
                  <a:pos x="231" y="110"/>
                </a:cxn>
                <a:cxn ang="0">
                  <a:pos x="220" y="84"/>
                </a:cxn>
                <a:cxn ang="0">
                  <a:pos x="224" y="68"/>
                </a:cxn>
                <a:cxn ang="0">
                  <a:pos x="188" y="32"/>
                </a:cxn>
                <a:cxn ang="0">
                  <a:pos x="171" y="37"/>
                </a:cxn>
                <a:cxn ang="0">
                  <a:pos x="136" y="9"/>
                </a:cxn>
                <a:cxn ang="0">
                  <a:pos x="110" y="20"/>
                </a:cxn>
                <a:cxn ang="0">
                  <a:pos x="78" y="0"/>
                </a:cxn>
              </a:cxnLst>
              <a:rect l="0" t="0" r="r" b="b"/>
              <a:pathLst>
                <a:path w="231" h="151">
                  <a:moveTo>
                    <a:pt x="78" y="0"/>
                  </a:moveTo>
                  <a:cubicBezTo>
                    <a:pt x="62" y="0"/>
                    <a:pt x="48" y="11"/>
                    <a:pt x="44" y="27"/>
                  </a:cubicBezTo>
                  <a:cubicBezTo>
                    <a:pt x="41" y="26"/>
                    <a:pt x="38" y="26"/>
                    <a:pt x="36" y="26"/>
                  </a:cubicBezTo>
                  <a:cubicBezTo>
                    <a:pt x="16" y="26"/>
                    <a:pt x="0" y="42"/>
                    <a:pt x="0" y="61"/>
                  </a:cubicBezTo>
                  <a:cubicBezTo>
                    <a:pt x="0" y="71"/>
                    <a:pt x="4" y="80"/>
                    <a:pt x="10" y="86"/>
                  </a:cubicBezTo>
                  <a:cubicBezTo>
                    <a:pt x="5" y="92"/>
                    <a:pt x="3" y="100"/>
                    <a:pt x="3" y="108"/>
                  </a:cubicBezTo>
                  <a:cubicBezTo>
                    <a:pt x="3" y="127"/>
                    <a:pt x="18" y="143"/>
                    <a:pt x="38" y="143"/>
                  </a:cubicBezTo>
                  <a:cubicBezTo>
                    <a:pt x="47" y="143"/>
                    <a:pt x="55" y="140"/>
                    <a:pt x="62" y="135"/>
                  </a:cubicBezTo>
                  <a:cubicBezTo>
                    <a:pt x="68" y="143"/>
                    <a:pt x="78" y="149"/>
                    <a:pt x="90" y="149"/>
                  </a:cubicBezTo>
                  <a:cubicBezTo>
                    <a:pt x="102" y="149"/>
                    <a:pt x="112" y="143"/>
                    <a:pt x="119" y="134"/>
                  </a:cubicBezTo>
                  <a:cubicBezTo>
                    <a:pt x="125" y="144"/>
                    <a:pt x="136" y="151"/>
                    <a:pt x="149" y="151"/>
                  </a:cubicBezTo>
                  <a:cubicBezTo>
                    <a:pt x="160" y="151"/>
                    <a:pt x="169" y="147"/>
                    <a:pt x="176" y="140"/>
                  </a:cubicBezTo>
                  <a:cubicBezTo>
                    <a:pt x="181" y="143"/>
                    <a:pt x="188" y="145"/>
                    <a:pt x="195" y="145"/>
                  </a:cubicBezTo>
                  <a:cubicBezTo>
                    <a:pt x="215" y="145"/>
                    <a:pt x="231" y="129"/>
                    <a:pt x="231" y="110"/>
                  </a:cubicBezTo>
                  <a:cubicBezTo>
                    <a:pt x="231" y="100"/>
                    <a:pt x="227" y="90"/>
                    <a:pt x="220" y="84"/>
                  </a:cubicBezTo>
                  <a:cubicBezTo>
                    <a:pt x="222" y="79"/>
                    <a:pt x="224" y="74"/>
                    <a:pt x="224" y="68"/>
                  </a:cubicBezTo>
                  <a:cubicBezTo>
                    <a:pt x="224" y="48"/>
                    <a:pt x="208" y="32"/>
                    <a:pt x="188" y="32"/>
                  </a:cubicBezTo>
                  <a:cubicBezTo>
                    <a:pt x="182" y="32"/>
                    <a:pt x="176" y="34"/>
                    <a:pt x="171" y="37"/>
                  </a:cubicBezTo>
                  <a:cubicBezTo>
                    <a:pt x="167" y="21"/>
                    <a:pt x="153" y="9"/>
                    <a:pt x="136" y="9"/>
                  </a:cubicBezTo>
                  <a:cubicBezTo>
                    <a:pt x="126" y="9"/>
                    <a:pt x="117" y="13"/>
                    <a:pt x="110" y="20"/>
                  </a:cubicBezTo>
                  <a:cubicBezTo>
                    <a:pt x="105" y="8"/>
                    <a:pt x="92" y="0"/>
                    <a:pt x="78" y="0"/>
                  </a:cubicBezTo>
                </a:path>
              </a:pathLst>
            </a:custGeom>
            <a:solidFill>
              <a:srgbClr val="D9F2F9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Freeform 704"/>
            <p:cNvSpPr/>
            <p:nvPr/>
          </p:nvSpPr>
          <p:spPr bwMode="auto">
            <a:xfrm>
              <a:off x="1666875" y="992187"/>
              <a:ext cx="869950" cy="571500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120" y="21"/>
                </a:cxn>
                <a:cxn ang="0">
                  <a:pos x="94" y="10"/>
                </a:cxn>
                <a:cxn ang="0">
                  <a:pos x="60" y="37"/>
                </a:cxn>
                <a:cxn ang="0">
                  <a:pos x="42" y="33"/>
                </a:cxn>
                <a:cxn ang="0">
                  <a:pos x="7" y="68"/>
                </a:cxn>
                <a:cxn ang="0">
                  <a:pos x="11" y="85"/>
                </a:cxn>
                <a:cxn ang="0">
                  <a:pos x="0" y="110"/>
                </a:cxn>
                <a:cxn ang="0">
                  <a:pos x="35" y="146"/>
                </a:cxn>
                <a:cxn ang="0">
                  <a:pos x="55" y="140"/>
                </a:cxn>
                <a:cxn ang="0">
                  <a:pos x="81" y="152"/>
                </a:cxn>
                <a:cxn ang="0">
                  <a:pos x="112" y="134"/>
                </a:cxn>
                <a:cxn ang="0">
                  <a:pos x="141" y="149"/>
                </a:cxn>
                <a:cxn ang="0">
                  <a:pos x="169" y="135"/>
                </a:cxn>
                <a:cxn ang="0">
                  <a:pos x="192" y="144"/>
                </a:cxn>
                <a:cxn ang="0">
                  <a:pos x="228" y="109"/>
                </a:cxn>
                <a:cxn ang="0">
                  <a:pos x="221" y="87"/>
                </a:cxn>
                <a:cxn ang="0">
                  <a:pos x="231" y="62"/>
                </a:cxn>
                <a:cxn ang="0">
                  <a:pos x="195" y="26"/>
                </a:cxn>
                <a:cxn ang="0">
                  <a:pos x="187" y="27"/>
                </a:cxn>
                <a:cxn ang="0">
                  <a:pos x="152" y="0"/>
                </a:cxn>
              </a:cxnLst>
              <a:rect l="0" t="0" r="r" b="b"/>
              <a:pathLst>
                <a:path w="231" h="152">
                  <a:moveTo>
                    <a:pt x="152" y="0"/>
                  </a:moveTo>
                  <a:cubicBezTo>
                    <a:pt x="138" y="0"/>
                    <a:pt x="126" y="9"/>
                    <a:pt x="120" y="21"/>
                  </a:cubicBezTo>
                  <a:cubicBezTo>
                    <a:pt x="114" y="14"/>
                    <a:pt x="104" y="10"/>
                    <a:pt x="94" y="10"/>
                  </a:cubicBezTo>
                  <a:cubicBezTo>
                    <a:pt x="77" y="10"/>
                    <a:pt x="63" y="21"/>
                    <a:pt x="60" y="37"/>
                  </a:cubicBezTo>
                  <a:cubicBezTo>
                    <a:pt x="54" y="34"/>
                    <a:pt x="49" y="33"/>
                    <a:pt x="42" y="33"/>
                  </a:cubicBezTo>
                  <a:cubicBezTo>
                    <a:pt x="23" y="33"/>
                    <a:pt x="7" y="49"/>
                    <a:pt x="7" y="68"/>
                  </a:cubicBezTo>
                  <a:cubicBezTo>
                    <a:pt x="7" y="74"/>
                    <a:pt x="8" y="80"/>
                    <a:pt x="11" y="85"/>
                  </a:cubicBezTo>
                  <a:cubicBezTo>
                    <a:pt x="4" y="91"/>
                    <a:pt x="0" y="100"/>
                    <a:pt x="0" y="110"/>
                  </a:cubicBezTo>
                  <a:cubicBezTo>
                    <a:pt x="0" y="130"/>
                    <a:pt x="16" y="146"/>
                    <a:pt x="35" y="146"/>
                  </a:cubicBezTo>
                  <a:cubicBezTo>
                    <a:pt x="43" y="146"/>
                    <a:pt x="49" y="144"/>
                    <a:pt x="55" y="140"/>
                  </a:cubicBezTo>
                  <a:cubicBezTo>
                    <a:pt x="61" y="147"/>
                    <a:pt x="71" y="152"/>
                    <a:pt x="81" y="152"/>
                  </a:cubicBezTo>
                  <a:cubicBezTo>
                    <a:pt x="94" y="152"/>
                    <a:pt x="106" y="145"/>
                    <a:pt x="112" y="134"/>
                  </a:cubicBezTo>
                  <a:cubicBezTo>
                    <a:pt x="118" y="143"/>
                    <a:pt x="129" y="149"/>
                    <a:pt x="141" y="149"/>
                  </a:cubicBezTo>
                  <a:cubicBezTo>
                    <a:pt x="152" y="149"/>
                    <a:pt x="162" y="144"/>
                    <a:pt x="169" y="135"/>
                  </a:cubicBezTo>
                  <a:cubicBezTo>
                    <a:pt x="175" y="141"/>
                    <a:pt x="183" y="144"/>
                    <a:pt x="192" y="144"/>
                  </a:cubicBezTo>
                  <a:cubicBezTo>
                    <a:pt x="212" y="144"/>
                    <a:pt x="228" y="128"/>
                    <a:pt x="228" y="109"/>
                  </a:cubicBezTo>
                  <a:cubicBezTo>
                    <a:pt x="228" y="100"/>
                    <a:pt x="225" y="93"/>
                    <a:pt x="221" y="87"/>
                  </a:cubicBezTo>
                  <a:cubicBezTo>
                    <a:pt x="227" y="80"/>
                    <a:pt x="231" y="72"/>
                    <a:pt x="231" y="62"/>
                  </a:cubicBezTo>
                  <a:cubicBezTo>
                    <a:pt x="231" y="42"/>
                    <a:pt x="215" y="26"/>
                    <a:pt x="195" y="26"/>
                  </a:cubicBezTo>
                  <a:cubicBezTo>
                    <a:pt x="192" y="26"/>
                    <a:pt x="189" y="27"/>
                    <a:pt x="187" y="27"/>
                  </a:cubicBezTo>
                  <a:cubicBezTo>
                    <a:pt x="183" y="12"/>
                    <a:pt x="169" y="0"/>
                    <a:pt x="152" y="0"/>
                  </a:cubicBezTo>
                </a:path>
              </a:pathLst>
            </a:custGeom>
            <a:solidFill>
              <a:srgbClr val="D9F2F9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Freeform 705"/>
            <p:cNvSpPr/>
            <p:nvPr/>
          </p:nvSpPr>
          <p:spPr bwMode="auto">
            <a:xfrm>
              <a:off x="2149475" y="1962150"/>
              <a:ext cx="639763" cy="41751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32" y="19"/>
                </a:cxn>
                <a:cxn ang="0">
                  <a:pos x="26" y="19"/>
                </a:cxn>
                <a:cxn ang="0">
                  <a:pos x="0" y="45"/>
                </a:cxn>
                <a:cxn ang="0">
                  <a:pos x="7" y="63"/>
                </a:cxn>
                <a:cxn ang="0">
                  <a:pos x="2" y="79"/>
                </a:cxn>
                <a:cxn ang="0">
                  <a:pos x="28" y="105"/>
                </a:cxn>
                <a:cxn ang="0">
                  <a:pos x="45" y="99"/>
                </a:cxn>
                <a:cxn ang="0">
                  <a:pos x="66" y="109"/>
                </a:cxn>
                <a:cxn ang="0">
                  <a:pos x="87" y="98"/>
                </a:cxn>
                <a:cxn ang="0">
                  <a:pos x="110" y="111"/>
                </a:cxn>
                <a:cxn ang="0">
                  <a:pos x="129" y="102"/>
                </a:cxn>
                <a:cxn ang="0">
                  <a:pos x="144" y="107"/>
                </a:cxn>
                <a:cxn ang="0">
                  <a:pos x="170" y="81"/>
                </a:cxn>
                <a:cxn ang="0">
                  <a:pos x="162" y="62"/>
                </a:cxn>
                <a:cxn ang="0">
                  <a:pos x="165" y="50"/>
                </a:cxn>
                <a:cxn ang="0">
                  <a:pos x="138" y="24"/>
                </a:cxn>
                <a:cxn ang="0">
                  <a:pos x="126" y="27"/>
                </a:cxn>
                <a:cxn ang="0">
                  <a:pos x="100" y="6"/>
                </a:cxn>
                <a:cxn ang="0">
                  <a:pos x="81" y="15"/>
                </a:cxn>
                <a:cxn ang="0">
                  <a:pos x="58" y="0"/>
                </a:cxn>
              </a:cxnLst>
              <a:rect l="0" t="0" r="r" b="b"/>
              <a:pathLst>
                <a:path w="170" h="111">
                  <a:moveTo>
                    <a:pt x="58" y="0"/>
                  </a:moveTo>
                  <a:cubicBezTo>
                    <a:pt x="45" y="0"/>
                    <a:pt x="35" y="8"/>
                    <a:pt x="32" y="19"/>
                  </a:cubicBezTo>
                  <a:cubicBezTo>
                    <a:pt x="30" y="19"/>
                    <a:pt x="28" y="19"/>
                    <a:pt x="26" y="19"/>
                  </a:cubicBezTo>
                  <a:cubicBezTo>
                    <a:pt x="12" y="19"/>
                    <a:pt x="0" y="30"/>
                    <a:pt x="0" y="45"/>
                  </a:cubicBezTo>
                  <a:cubicBezTo>
                    <a:pt x="0" y="52"/>
                    <a:pt x="3" y="58"/>
                    <a:pt x="7" y="63"/>
                  </a:cubicBezTo>
                  <a:cubicBezTo>
                    <a:pt x="4" y="68"/>
                    <a:pt x="2" y="73"/>
                    <a:pt x="2" y="79"/>
                  </a:cubicBezTo>
                  <a:cubicBezTo>
                    <a:pt x="2" y="94"/>
                    <a:pt x="14" y="105"/>
                    <a:pt x="28" y="105"/>
                  </a:cubicBezTo>
                  <a:cubicBezTo>
                    <a:pt x="35" y="105"/>
                    <a:pt x="41" y="103"/>
                    <a:pt x="45" y="99"/>
                  </a:cubicBezTo>
                  <a:cubicBezTo>
                    <a:pt x="50" y="105"/>
                    <a:pt x="58" y="109"/>
                    <a:pt x="66" y="109"/>
                  </a:cubicBezTo>
                  <a:cubicBezTo>
                    <a:pt x="75" y="109"/>
                    <a:pt x="83" y="105"/>
                    <a:pt x="87" y="98"/>
                  </a:cubicBezTo>
                  <a:cubicBezTo>
                    <a:pt x="92" y="106"/>
                    <a:pt x="100" y="111"/>
                    <a:pt x="110" y="111"/>
                  </a:cubicBezTo>
                  <a:cubicBezTo>
                    <a:pt x="118" y="111"/>
                    <a:pt x="124" y="108"/>
                    <a:pt x="129" y="102"/>
                  </a:cubicBezTo>
                  <a:cubicBezTo>
                    <a:pt x="133" y="105"/>
                    <a:pt x="138" y="107"/>
                    <a:pt x="144" y="107"/>
                  </a:cubicBezTo>
                  <a:cubicBezTo>
                    <a:pt x="158" y="107"/>
                    <a:pt x="170" y="95"/>
                    <a:pt x="170" y="81"/>
                  </a:cubicBezTo>
                  <a:cubicBezTo>
                    <a:pt x="170" y="73"/>
                    <a:pt x="167" y="66"/>
                    <a:pt x="162" y="62"/>
                  </a:cubicBezTo>
                  <a:cubicBezTo>
                    <a:pt x="164" y="58"/>
                    <a:pt x="165" y="54"/>
                    <a:pt x="165" y="50"/>
                  </a:cubicBezTo>
                  <a:cubicBezTo>
                    <a:pt x="165" y="35"/>
                    <a:pt x="153" y="24"/>
                    <a:pt x="138" y="24"/>
                  </a:cubicBezTo>
                  <a:cubicBezTo>
                    <a:pt x="134" y="24"/>
                    <a:pt x="130" y="25"/>
                    <a:pt x="126" y="27"/>
                  </a:cubicBezTo>
                  <a:cubicBezTo>
                    <a:pt x="123" y="15"/>
                    <a:pt x="113" y="6"/>
                    <a:pt x="100" y="6"/>
                  </a:cubicBezTo>
                  <a:cubicBezTo>
                    <a:pt x="93" y="6"/>
                    <a:pt x="86" y="10"/>
                    <a:pt x="81" y="15"/>
                  </a:cubicBezTo>
                  <a:cubicBezTo>
                    <a:pt x="77" y="6"/>
                    <a:pt x="68" y="0"/>
                    <a:pt x="58" y="0"/>
                  </a:cubicBezTo>
                </a:path>
              </a:pathLst>
            </a:custGeom>
            <a:solidFill>
              <a:srgbClr val="D9F2F9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Freeform 706"/>
            <p:cNvSpPr/>
            <p:nvPr/>
          </p:nvSpPr>
          <p:spPr bwMode="auto">
            <a:xfrm>
              <a:off x="2012950" y="484187"/>
              <a:ext cx="387350" cy="255587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54" y="9"/>
                </a:cxn>
                <a:cxn ang="0">
                  <a:pos x="42" y="4"/>
                </a:cxn>
                <a:cxn ang="0">
                  <a:pos x="27" y="17"/>
                </a:cxn>
                <a:cxn ang="0">
                  <a:pos x="19" y="15"/>
                </a:cxn>
                <a:cxn ang="0">
                  <a:pos x="3" y="31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16" y="65"/>
                </a:cxn>
                <a:cxn ang="0">
                  <a:pos x="25" y="63"/>
                </a:cxn>
                <a:cxn ang="0">
                  <a:pos x="36" y="68"/>
                </a:cxn>
                <a:cxn ang="0">
                  <a:pos x="50" y="60"/>
                </a:cxn>
                <a:cxn ang="0">
                  <a:pos x="63" y="67"/>
                </a:cxn>
                <a:cxn ang="0">
                  <a:pos x="76" y="61"/>
                </a:cxn>
                <a:cxn ang="0">
                  <a:pos x="86" y="64"/>
                </a:cxn>
                <a:cxn ang="0">
                  <a:pos x="102" y="49"/>
                </a:cxn>
                <a:cxn ang="0">
                  <a:pos x="99" y="39"/>
                </a:cxn>
                <a:cxn ang="0">
                  <a:pos x="103" y="28"/>
                </a:cxn>
                <a:cxn ang="0">
                  <a:pos x="87" y="12"/>
                </a:cxn>
                <a:cxn ang="0">
                  <a:pos x="84" y="12"/>
                </a:cxn>
                <a:cxn ang="0">
                  <a:pos x="68" y="0"/>
                </a:cxn>
              </a:cxnLst>
              <a:rect l="0" t="0" r="r" b="b"/>
              <a:pathLst>
                <a:path w="103" h="68">
                  <a:moveTo>
                    <a:pt x="68" y="0"/>
                  </a:moveTo>
                  <a:cubicBezTo>
                    <a:pt x="62" y="0"/>
                    <a:pt x="56" y="4"/>
                    <a:pt x="54" y="9"/>
                  </a:cubicBezTo>
                  <a:cubicBezTo>
                    <a:pt x="51" y="6"/>
                    <a:pt x="47" y="4"/>
                    <a:pt x="42" y="4"/>
                  </a:cubicBezTo>
                  <a:cubicBezTo>
                    <a:pt x="35" y="4"/>
                    <a:pt x="28" y="10"/>
                    <a:pt x="27" y="17"/>
                  </a:cubicBezTo>
                  <a:cubicBezTo>
                    <a:pt x="25" y="16"/>
                    <a:pt x="22" y="15"/>
                    <a:pt x="19" y="15"/>
                  </a:cubicBezTo>
                  <a:cubicBezTo>
                    <a:pt x="10" y="15"/>
                    <a:pt x="3" y="22"/>
                    <a:pt x="3" y="31"/>
                  </a:cubicBezTo>
                  <a:cubicBezTo>
                    <a:pt x="3" y="33"/>
                    <a:pt x="4" y="36"/>
                    <a:pt x="5" y="38"/>
                  </a:cubicBezTo>
                  <a:cubicBezTo>
                    <a:pt x="2" y="41"/>
                    <a:pt x="0" y="45"/>
                    <a:pt x="0" y="49"/>
                  </a:cubicBezTo>
                  <a:cubicBezTo>
                    <a:pt x="0" y="58"/>
                    <a:pt x="7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6"/>
                    <a:pt x="32" y="68"/>
                    <a:pt x="36" y="68"/>
                  </a:cubicBezTo>
                  <a:cubicBezTo>
                    <a:pt x="42" y="68"/>
                    <a:pt x="47" y="65"/>
                    <a:pt x="50" y="60"/>
                  </a:cubicBezTo>
                  <a:cubicBezTo>
                    <a:pt x="53" y="64"/>
                    <a:pt x="58" y="67"/>
                    <a:pt x="63" y="67"/>
                  </a:cubicBezTo>
                  <a:cubicBezTo>
                    <a:pt x="68" y="67"/>
                    <a:pt x="73" y="64"/>
                    <a:pt x="76" y="61"/>
                  </a:cubicBezTo>
                  <a:cubicBezTo>
                    <a:pt x="78" y="63"/>
                    <a:pt x="82" y="64"/>
                    <a:pt x="86" y="64"/>
                  </a:cubicBezTo>
                  <a:cubicBezTo>
                    <a:pt x="95" y="64"/>
                    <a:pt x="102" y="57"/>
                    <a:pt x="102" y="49"/>
                  </a:cubicBezTo>
                  <a:cubicBezTo>
                    <a:pt x="102" y="45"/>
                    <a:pt x="101" y="42"/>
                    <a:pt x="99" y="39"/>
                  </a:cubicBezTo>
                  <a:cubicBezTo>
                    <a:pt x="101" y="36"/>
                    <a:pt x="103" y="32"/>
                    <a:pt x="103" y="28"/>
                  </a:cubicBezTo>
                  <a:cubicBezTo>
                    <a:pt x="103" y="19"/>
                    <a:pt x="96" y="12"/>
                    <a:pt x="87" y="12"/>
                  </a:cubicBezTo>
                  <a:cubicBezTo>
                    <a:pt x="86" y="12"/>
                    <a:pt x="85" y="12"/>
                    <a:pt x="84" y="12"/>
                  </a:cubicBezTo>
                  <a:cubicBezTo>
                    <a:pt x="82" y="5"/>
                    <a:pt x="76" y="0"/>
                    <a:pt x="68" y="0"/>
                  </a:cubicBezTo>
                </a:path>
              </a:pathLst>
            </a:custGeom>
            <a:solidFill>
              <a:srgbClr val="D9F2F9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707"/>
            <p:cNvSpPr/>
            <p:nvPr/>
          </p:nvSpPr>
          <p:spPr bwMode="auto">
            <a:xfrm>
              <a:off x="533400" y="1751012"/>
              <a:ext cx="388938" cy="2571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19" y="12"/>
                </a:cxn>
                <a:cxn ang="0">
                  <a:pos x="16" y="12"/>
                </a:cxn>
                <a:cxn ang="0">
                  <a:pos x="0" y="28"/>
                </a:cxn>
                <a:cxn ang="0">
                  <a:pos x="4" y="39"/>
                </a:cxn>
                <a:cxn ang="0">
                  <a:pos x="1" y="49"/>
                </a:cxn>
                <a:cxn ang="0">
                  <a:pos x="17" y="64"/>
                </a:cxn>
                <a:cxn ang="0">
                  <a:pos x="27" y="60"/>
                </a:cxn>
                <a:cxn ang="0">
                  <a:pos x="40" y="67"/>
                </a:cxn>
                <a:cxn ang="0">
                  <a:pos x="53" y="60"/>
                </a:cxn>
                <a:cxn ang="0">
                  <a:pos x="66" y="68"/>
                </a:cxn>
                <a:cxn ang="0">
                  <a:pos x="78" y="63"/>
                </a:cxn>
                <a:cxn ang="0">
                  <a:pos x="87" y="65"/>
                </a:cxn>
                <a:cxn ang="0">
                  <a:pos x="103" y="49"/>
                </a:cxn>
                <a:cxn ang="0">
                  <a:pos x="98" y="38"/>
                </a:cxn>
                <a:cxn ang="0">
                  <a:pos x="100" y="31"/>
                </a:cxn>
                <a:cxn ang="0">
                  <a:pos x="84" y="15"/>
                </a:cxn>
                <a:cxn ang="0">
                  <a:pos x="76" y="17"/>
                </a:cxn>
                <a:cxn ang="0">
                  <a:pos x="61" y="4"/>
                </a:cxn>
                <a:cxn ang="0">
                  <a:pos x="49" y="9"/>
                </a:cxn>
                <a:cxn ang="0">
                  <a:pos x="35" y="0"/>
                </a:cxn>
              </a:cxnLst>
              <a:rect l="0" t="0" r="r" b="b"/>
              <a:pathLst>
                <a:path w="103" h="68">
                  <a:moveTo>
                    <a:pt x="35" y="0"/>
                  </a:moveTo>
                  <a:cubicBezTo>
                    <a:pt x="27" y="0"/>
                    <a:pt x="21" y="5"/>
                    <a:pt x="19" y="12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7" y="12"/>
                    <a:pt x="0" y="19"/>
                    <a:pt x="0" y="28"/>
                  </a:cubicBezTo>
                  <a:cubicBezTo>
                    <a:pt x="0" y="32"/>
                    <a:pt x="1" y="36"/>
                    <a:pt x="4" y="39"/>
                  </a:cubicBezTo>
                  <a:cubicBezTo>
                    <a:pt x="2" y="41"/>
                    <a:pt x="1" y="45"/>
                    <a:pt x="1" y="49"/>
                  </a:cubicBezTo>
                  <a:cubicBezTo>
                    <a:pt x="1" y="57"/>
                    <a:pt x="8" y="64"/>
                    <a:pt x="17" y="64"/>
                  </a:cubicBezTo>
                  <a:cubicBezTo>
                    <a:pt x="21" y="64"/>
                    <a:pt x="24" y="63"/>
                    <a:pt x="27" y="60"/>
                  </a:cubicBezTo>
                  <a:cubicBezTo>
                    <a:pt x="30" y="64"/>
                    <a:pt x="35" y="67"/>
                    <a:pt x="40" y="67"/>
                  </a:cubicBezTo>
                  <a:cubicBezTo>
                    <a:pt x="45" y="67"/>
                    <a:pt x="50" y="64"/>
                    <a:pt x="53" y="60"/>
                  </a:cubicBezTo>
                  <a:cubicBezTo>
                    <a:pt x="56" y="65"/>
                    <a:pt x="61" y="68"/>
                    <a:pt x="66" y="68"/>
                  </a:cubicBezTo>
                  <a:cubicBezTo>
                    <a:pt x="71" y="68"/>
                    <a:pt x="75" y="66"/>
                    <a:pt x="78" y="63"/>
                  </a:cubicBezTo>
                  <a:cubicBezTo>
                    <a:pt x="81" y="64"/>
                    <a:pt x="84" y="65"/>
                    <a:pt x="87" y="65"/>
                  </a:cubicBezTo>
                  <a:cubicBezTo>
                    <a:pt x="96" y="65"/>
                    <a:pt x="103" y="58"/>
                    <a:pt x="103" y="49"/>
                  </a:cubicBezTo>
                  <a:cubicBezTo>
                    <a:pt x="103" y="45"/>
                    <a:pt x="101" y="41"/>
                    <a:pt x="98" y="38"/>
                  </a:cubicBezTo>
                  <a:cubicBezTo>
                    <a:pt x="99" y="36"/>
                    <a:pt x="100" y="33"/>
                    <a:pt x="100" y="31"/>
                  </a:cubicBezTo>
                  <a:cubicBezTo>
                    <a:pt x="100" y="22"/>
                    <a:pt x="92" y="15"/>
                    <a:pt x="84" y="15"/>
                  </a:cubicBezTo>
                  <a:cubicBezTo>
                    <a:pt x="81" y="15"/>
                    <a:pt x="78" y="15"/>
                    <a:pt x="76" y="17"/>
                  </a:cubicBezTo>
                  <a:cubicBezTo>
                    <a:pt x="74" y="10"/>
                    <a:pt x="68" y="4"/>
                    <a:pt x="61" y="4"/>
                  </a:cubicBezTo>
                  <a:cubicBezTo>
                    <a:pt x="56" y="4"/>
                    <a:pt x="52" y="6"/>
                    <a:pt x="49" y="9"/>
                  </a:cubicBezTo>
                  <a:cubicBezTo>
                    <a:pt x="46" y="4"/>
                    <a:pt x="41" y="0"/>
                    <a:pt x="35" y="0"/>
                  </a:cubicBezTo>
                </a:path>
              </a:pathLst>
            </a:custGeom>
            <a:solidFill>
              <a:srgbClr val="D9F2F9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Freeform 708"/>
            <p:cNvSpPr/>
            <p:nvPr/>
          </p:nvSpPr>
          <p:spPr bwMode="auto">
            <a:xfrm>
              <a:off x="1436687" y="1931987"/>
              <a:ext cx="42863" cy="165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04"/>
                </a:cxn>
                <a:cxn ang="0">
                  <a:pos x="27" y="104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r" b="b"/>
              <a:pathLst>
                <a:path w="27" h="104">
                  <a:moveTo>
                    <a:pt x="0" y="0"/>
                  </a:moveTo>
                  <a:lnTo>
                    <a:pt x="15" y="104"/>
                  </a:lnTo>
                  <a:lnTo>
                    <a:pt x="27" y="104"/>
                  </a:ln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3F37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Rectangle 709"/>
            <p:cNvSpPr>
              <a:spLocks noChangeArrowheads="1"/>
            </p:cNvSpPr>
            <p:nvPr/>
          </p:nvSpPr>
          <p:spPr bwMode="auto">
            <a:xfrm>
              <a:off x="1520825" y="1931987"/>
              <a:ext cx="17463" cy="165100"/>
            </a:xfrm>
            <a:prstGeom prst="rect">
              <a:avLst/>
            </a:prstGeom>
            <a:solidFill>
              <a:srgbClr val="463F37"/>
            </a:solidFill>
            <a:ln w="9525">
              <a:noFill/>
              <a:miter lim="800000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710"/>
            <p:cNvSpPr/>
            <p:nvPr/>
          </p:nvSpPr>
          <p:spPr bwMode="auto">
            <a:xfrm>
              <a:off x="1581150" y="1931987"/>
              <a:ext cx="36513" cy="16510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04"/>
                </a:cxn>
                <a:cxn ang="0">
                  <a:pos x="14" y="104"/>
                </a:cxn>
                <a:cxn ang="0">
                  <a:pos x="23" y="0"/>
                </a:cxn>
                <a:cxn ang="0">
                  <a:pos x="11" y="0"/>
                </a:cxn>
              </a:cxnLst>
              <a:rect l="0" t="0" r="r" b="b"/>
              <a:pathLst>
                <a:path w="23" h="104">
                  <a:moveTo>
                    <a:pt x="11" y="0"/>
                  </a:moveTo>
                  <a:lnTo>
                    <a:pt x="0" y="104"/>
                  </a:lnTo>
                  <a:lnTo>
                    <a:pt x="14" y="104"/>
                  </a:lnTo>
                  <a:lnTo>
                    <a:pt x="2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63F37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Freeform 711"/>
            <p:cNvSpPr/>
            <p:nvPr/>
          </p:nvSpPr>
          <p:spPr bwMode="auto">
            <a:xfrm>
              <a:off x="993775" y="615950"/>
              <a:ext cx="1060450" cy="1260475"/>
            </a:xfrm>
            <a:custGeom>
              <a:avLst/>
              <a:gdLst/>
              <a:ahLst/>
              <a:cxnLst>
                <a:cxn ang="0">
                  <a:pos x="261" y="66"/>
                </a:cxn>
                <a:cxn ang="0">
                  <a:pos x="268" y="185"/>
                </a:cxn>
                <a:cxn ang="0">
                  <a:pos x="142" y="335"/>
                </a:cxn>
                <a:cxn ang="0">
                  <a:pos x="14" y="187"/>
                </a:cxn>
                <a:cxn ang="0">
                  <a:pos x="18" y="69"/>
                </a:cxn>
                <a:cxn ang="0">
                  <a:pos x="111" y="8"/>
                </a:cxn>
                <a:cxn ang="0">
                  <a:pos x="140" y="12"/>
                </a:cxn>
                <a:cxn ang="0">
                  <a:pos x="165" y="7"/>
                </a:cxn>
                <a:cxn ang="0">
                  <a:pos x="261" y="66"/>
                </a:cxn>
              </a:cxnLst>
              <a:rect l="0" t="0" r="r" b="b"/>
              <a:pathLst>
                <a:path w="282" h="335">
                  <a:moveTo>
                    <a:pt x="261" y="66"/>
                  </a:moveTo>
                  <a:cubicBezTo>
                    <a:pt x="280" y="99"/>
                    <a:pt x="282" y="143"/>
                    <a:pt x="268" y="185"/>
                  </a:cubicBezTo>
                  <a:cubicBezTo>
                    <a:pt x="240" y="272"/>
                    <a:pt x="167" y="335"/>
                    <a:pt x="142" y="335"/>
                  </a:cubicBezTo>
                  <a:cubicBezTo>
                    <a:pt x="117" y="335"/>
                    <a:pt x="43" y="273"/>
                    <a:pt x="14" y="187"/>
                  </a:cubicBezTo>
                  <a:cubicBezTo>
                    <a:pt x="0" y="146"/>
                    <a:pt x="1" y="103"/>
                    <a:pt x="18" y="69"/>
                  </a:cubicBezTo>
                  <a:cubicBezTo>
                    <a:pt x="33" y="40"/>
                    <a:pt x="75" y="4"/>
                    <a:pt x="111" y="8"/>
                  </a:cubicBezTo>
                  <a:cubicBezTo>
                    <a:pt x="119" y="8"/>
                    <a:pt x="131" y="9"/>
                    <a:pt x="140" y="12"/>
                  </a:cubicBezTo>
                  <a:cubicBezTo>
                    <a:pt x="147" y="8"/>
                    <a:pt x="158" y="8"/>
                    <a:pt x="165" y="7"/>
                  </a:cubicBezTo>
                  <a:cubicBezTo>
                    <a:pt x="199" y="0"/>
                    <a:pt x="246" y="38"/>
                    <a:pt x="261" y="66"/>
                  </a:cubicBezTo>
                  <a:close/>
                </a:path>
              </a:pathLst>
            </a:custGeom>
            <a:solidFill>
              <a:srgbClr val="ED2A27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Freeform 712"/>
            <p:cNvSpPr/>
            <p:nvPr/>
          </p:nvSpPr>
          <p:spPr bwMode="auto">
            <a:xfrm>
              <a:off x="1449387" y="2090737"/>
              <a:ext cx="165100" cy="112712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44" y="4"/>
                </a:cxn>
                <a:cxn ang="0">
                  <a:pos x="33" y="30"/>
                </a:cxn>
                <a:cxn ang="0">
                  <a:pos x="12" y="30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44" y="0"/>
                </a:cxn>
              </a:cxnLst>
              <a:rect l="0" t="0" r="r" b="b"/>
              <a:pathLst>
                <a:path w="44" h="30">
                  <a:moveTo>
                    <a:pt x="44" y="0"/>
                  </a:moveTo>
                  <a:cubicBezTo>
                    <a:pt x="44" y="2"/>
                    <a:pt x="44" y="3"/>
                    <a:pt x="44" y="4"/>
                  </a:cubicBezTo>
                  <a:cubicBezTo>
                    <a:pt x="44" y="15"/>
                    <a:pt x="40" y="25"/>
                    <a:pt x="3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25"/>
                    <a:pt x="0" y="15"/>
                    <a:pt x="0" y="5"/>
                  </a:cubicBezTo>
                  <a:cubicBezTo>
                    <a:pt x="0" y="3"/>
                    <a:pt x="0" y="2"/>
                    <a:pt x="0" y="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1E4C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713"/>
            <p:cNvSpPr/>
            <p:nvPr/>
          </p:nvSpPr>
          <p:spPr bwMode="auto">
            <a:xfrm>
              <a:off x="1060450" y="627062"/>
              <a:ext cx="927100" cy="1249362"/>
            </a:xfrm>
            <a:custGeom>
              <a:avLst/>
              <a:gdLst/>
              <a:ahLst/>
              <a:cxnLst>
                <a:cxn ang="0">
                  <a:pos x="200" y="31"/>
                </a:cxn>
                <a:cxn ang="0">
                  <a:pos x="230" y="183"/>
                </a:cxn>
                <a:cxn ang="0">
                  <a:pos x="124" y="332"/>
                </a:cxn>
                <a:cxn ang="0">
                  <a:pos x="17" y="184"/>
                </a:cxn>
                <a:cxn ang="0">
                  <a:pos x="43" y="33"/>
                </a:cxn>
                <a:cxn ang="0">
                  <a:pos x="105" y="5"/>
                </a:cxn>
                <a:cxn ang="0">
                  <a:pos x="122" y="8"/>
                </a:cxn>
                <a:cxn ang="0">
                  <a:pos x="139" y="4"/>
                </a:cxn>
                <a:cxn ang="0">
                  <a:pos x="200" y="31"/>
                </a:cxn>
              </a:cxnLst>
              <a:rect l="0" t="0" r="r" b="b"/>
              <a:pathLst>
                <a:path w="246" h="332">
                  <a:moveTo>
                    <a:pt x="200" y="31"/>
                  </a:moveTo>
                  <a:cubicBezTo>
                    <a:pt x="236" y="65"/>
                    <a:pt x="246" y="125"/>
                    <a:pt x="230" y="183"/>
                  </a:cubicBezTo>
                  <a:cubicBezTo>
                    <a:pt x="206" y="269"/>
                    <a:pt x="145" y="332"/>
                    <a:pt x="124" y="332"/>
                  </a:cubicBezTo>
                  <a:cubicBezTo>
                    <a:pt x="103" y="332"/>
                    <a:pt x="41" y="270"/>
                    <a:pt x="17" y="184"/>
                  </a:cubicBezTo>
                  <a:cubicBezTo>
                    <a:pt x="0" y="127"/>
                    <a:pt x="9" y="67"/>
                    <a:pt x="43" y="33"/>
                  </a:cubicBezTo>
                  <a:cubicBezTo>
                    <a:pt x="59" y="17"/>
                    <a:pt x="80" y="1"/>
                    <a:pt x="105" y="5"/>
                  </a:cubicBezTo>
                  <a:cubicBezTo>
                    <a:pt x="110" y="6"/>
                    <a:pt x="117" y="6"/>
                    <a:pt x="122" y="8"/>
                  </a:cubicBezTo>
                  <a:cubicBezTo>
                    <a:pt x="127" y="5"/>
                    <a:pt x="133" y="5"/>
                    <a:pt x="139" y="4"/>
                  </a:cubicBezTo>
                  <a:cubicBezTo>
                    <a:pt x="161" y="0"/>
                    <a:pt x="186" y="18"/>
                    <a:pt x="200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714"/>
            <p:cNvSpPr/>
            <p:nvPr/>
          </p:nvSpPr>
          <p:spPr bwMode="auto">
            <a:xfrm>
              <a:off x="1200150" y="619125"/>
              <a:ext cx="647700" cy="1257300"/>
            </a:xfrm>
            <a:custGeom>
              <a:avLst/>
              <a:gdLst/>
              <a:ahLst/>
              <a:cxnLst>
                <a:cxn ang="0">
                  <a:pos x="146" y="41"/>
                </a:cxn>
                <a:cxn ang="0">
                  <a:pos x="162" y="185"/>
                </a:cxn>
                <a:cxn ang="0">
                  <a:pos x="87" y="334"/>
                </a:cxn>
                <a:cxn ang="0">
                  <a:pos x="11" y="186"/>
                </a:cxn>
                <a:cxn ang="0">
                  <a:pos x="25" y="40"/>
                </a:cxn>
                <a:cxn ang="0">
                  <a:pos x="80" y="7"/>
                </a:cxn>
                <a:cxn ang="0">
                  <a:pos x="85" y="9"/>
                </a:cxn>
                <a:cxn ang="0">
                  <a:pos x="90" y="7"/>
                </a:cxn>
                <a:cxn ang="0">
                  <a:pos x="146" y="41"/>
                </a:cxn>
              </a:cxnLst>
              <a:rect l="0" t="0" r="r" b="b"/>
              <a:pathLst>
                <a:path w="172" h="334">
                  <a:moveTo>
                    <a:pt x="146" y="41"/>
                  </a:moveTo>
                  <a:cubicBezTo>
                    <a:pt x="167" y="75"/>
                    <a:pt x="172" y="131"/>
                    <a:pt x="162" y="185"/>
                  </a:cubicBezTo>
                  <a:cubicBezTo>
                    <a:pt x="145" y="271"/>
                    <a:pt x="102" y="334"/>
                    <a:pt x="87" y="334"/>
                  </a:cubicBezTo>
                  <a:cubicBezTo>
                    <a:pt x="72" y="334"/>
                    <a:pt x="28" y="272"/>
                    <a:pt x="11" y="186"/>
                  </a:cubicBezTo>
                  <a:cubicBezTo>
                    <a:pt x="0" y="132"/>
                    <a:pt x="4" y="75"/>
                    <a:pt x="25" y="40"/>
                  </a:cubicBezTo>
                  <a:cubicBezTo>
                    <a:pt x="37" y="21"/>
                    <a:pt x="59" y="3"/>
                    <a:pt x="80" y="7"/>
                  </a:cubicBezTo>
                  <a:cubicBezTo>
                    <a:pt x="81" y="7"/>
                    <a:pt x="83" y="8"/>
                    <a:pt x="85" y="9"/>
                  </a:cubicBezTo>
                  <a:cubicBezTo>
                    <a:pt x="86" y="8"/>
                    <a:pt x="88" y="7"/>
                    <a:pt x="90" y="7"/>
                  </a:cubicBezTo>
                  <a:cubicBezTo>
                    <a:pt x="110" y="0"/>
                    <a:pt x="135" y="22"/>
                    <a:pt x="146" y="41"/>
                  </a:cubicBezTo>
                  <a:close/>
                </a:path>
              </a:pathLst>
            </a:custGeom>
            <a:solidFill>
              <a:srgbClr val="ED2A27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715"/>
            <p:cNvSpPr/>
            <p:nvPr/>
          </p:nvSpPr>
          <p:spPr bwMode="auto">
            <a:xfrm>
              <a:off x="1377950" y="635000"/>
              <a:ext cx="292100" cy="1241425"/>
            </a:xfrm>
            <a:custGeom>
              <a:avLst/>
              <a:gdLst/>
              <a:ahLst/>
              <a:cxnLst>
                <a:cxn ang="0">
                  <a:pos x="53" y="10"/>
                </a:cxn>
                <a:cxn ang="0">
                  <a:pos x="72" y="181"/>
                </a:cxn>
                <a:cxn ang="0">
                  <a:pos x="40" y="330"/>
                </a:cxn>
                <a:cxn ang="0">
                  <a:pos x="7" y="181"/>
                </a:cxn>
                <a:cxn ang="0">
                  <a:pos x="24" y="10"/>
                </a:cxn>
                <a:cxn ang="0">
                  <a:pos x="53" y="10"/>
                </a:cxn>
              </a:cxnLst>
              <a:rect l="0" t="0" r="r" b="b"/>
              <a:pathLst>
                <a:path w="78" h="330">
                  <a:moveTo>
                    <a:pt x="53" y="10"/>
                  </a:moveTo>
                  <a:cubicBezTo>
                    <a:pt x="71" y="34"/>
                    <a:pt x="78" y="109"/>
                    <a:pt x="72" y="181"/>
                  </a:cubicBezTo>
                  <a:cubicBezTo>
                    <a:pt x="65" y="268"/>
                    <a:pt x="47" y="330"/>
                    <a:pt x="40" y="330"/>
                  </a:cubicBezTo>
                  <a:cubicBezTo>
                    <a:pt x="34" y="330"/>
                    <a:pt x="15" y="268"/>
                    <a:pt x="7" y="181"/>
                  </a:cubicBezTo>
                  <a:cubicBezTo>
                    <a:pt x="0" y="109"/>
                    <a:pt x="5" y="33"/>
                    <a:pt x="24" y="10"/>
                  </a:cubicBezTo>
                  <a:cubicBezTo>
                    <a:pt x="32" y="0"/>
                    <a:pt x="45" y="0"/>
                    <a:pt x="5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Freeform 716"/>
            <p:cNvSpPr/>
            <p:nvPr/>
          </p:nvSpPr>
          <p:spPr bwMode="auto">
            <a:xfrm>
              <a:off x="1249362" y="1668462"/>
              <a:ext cx="557213" cy="230187"/>
            </a:xfrm>
            <a:custGeom>
              <a:avLst/>
              <a:gdLst/>
              <a:ahLst/>
              <a:cxnLst>
                <a:cxn ang="0">
                  <a:pos x="351" y="0"/>
                </a:cxn>
                <a:cxn ang="0">
                  <a:pos x="237" y="145"/>
                </a:cxn>
                <a:cxn ang="0">
                  <a:pos x="114" y="145"/>
                </a:cxn>
                <a:cxn ang="0">
                  <a:pos x="0" y="3"/>
                </a:cxn>
                <a:cxn ang="0">
                  <a:pos x="351" y="0"/>
                </a:cxn>
              </a:cxnLst>
              <a:rect l="0" t="0" r="r" b="b"/>
              <a:pathLst>
                <a:path w="351" h="145">
                  <a:moveTo>
                    <a:pt x="351" y="0"/>
                  </a:moveTo>
                  <a:lnTo>
                    <a:pt x="237" y="145"/>
                  </a:lnTo>
                  <a:lnTo>
                    <a:pt x="114" y="145"/>
                  </a:lnTo>
                  <a:lnTo>
                    <a:pt x="0" y="3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463F37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Rectangle 717"/>
            <p:cNvSpPr>
              <a:spLocks noChangeArrowheads="1"/>
            </p:cNvSpPr>
            <p:nvPr/>
          </p:nvSpPr>
          <p:spPr bwMode="auto">
            <a:xfrm>
              <a:off x="1436687" y="1898650"/>
              <a:ext cx="185738" cy="49212"/>
            </a:xfrm>
            <a:prstGeom prst="rect">
              <a:avLst/>
            </a:prstGeom>
            <a:solidFill>
              <a:srgbClr val="F1E4C4"/>
            </a:solidFill>
            <a:ln w="9525">
              <a:noFill/>
              <a:miter lim="800000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718"/>
            <p:cNvSpPr/>
            <p:nvPr/>
          </p:nvSpPr>
          <p:spPr bwMode="auto">
            <a:xfrm>
              <a:off x="2408237" y="1736725"/>
              <a:ext cx="211138" cy="63500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19" y="8"/>
                </a:cxn>
                <a:cxn ang="0">
                  <a:pos x="25" y="11"/>
                </a:cxn>
                <a:cxn ang="0">
                  <a:pos x="27" y="12"/>
                </a:cxn>
                <a:cxn ang="0">
                  <a:pos x="30" y="15"/>
                </a:cxn>
                <a:cxn ang="0">
                  <a:pos x="38" y="4"/>
                </a:cxn>
                <a:cxn ang="0">
                  <a:pos x="43" y="2"/>
                </a:cxn>
                <a:cxn ang="0">
                  <a:pos x="56" y="10"/>
                </a:cxn>
                <a:cxn ang="0">
                  <a:pos x="36" y="11"/>
                </a:cxn>
                <a:cxn ang="0">
                  <a:pos x="28" y="17"/>
                </a:cxn>
                <a:cxn ang="0">
                  <a:pos x="12" y="6"/>
                </a:cxn>
                <a:cxn ang="0">
                  <a:pos x="0" y="7"/>
                </a:cxn>
                <a:cxn ang="0">
                  <a:pos x="9" y="1"/>
                </a:cxn>
              </a:cxnLst>
              <a:rect l="0" t="0" r="r" b="b"/>
              <a:pathLst>
                <a:path w="56" h="17">
                  <a:moveTo>
                    <a:pt x="9" y="1"/>
                  </a:moveTo>
                  <a:cubicBezTo>
                    <a:pt x="11" y="1"/>
                    <a:pt x="13" y="0"/>
                    <a:pt x="19" y="8"/>
                  </a:cubicBezTo>
                  <a:cubicBezTo>
                    <a:pt x="24" y="15"/>
                    <a:pt x="25" y="11"/>
                    <a:pt x="25" y="11"/>
                  </a:cubicBezTo>
                  <a:cubicBezTo>
                    <a:pt x="25" y="11"/>
                    <a:pt x="25" y="9"/>
                    <a:pt x="27" y="12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4" y="7"/>
                    <a:pt x="38" y="4"/>
                  </a:cubicBezTo>
                  <a:cubicBezTo>
                    <a:pt x="40" y="3"/>
                    <a:pt x="42" y="2"/>
                    <a:pt x="43" y="2"/>
                  </a:cubicBezTo>
                  <a:cubicBezTo>
                    <a:pt x="50" y="2"/>
                    <a:pt x="56" y="10"/>
                    <a:pt x="56" y="10"/>
                  </a:cubicBezTo>
                  <a:cubicBezTo>
                    <a:pt x="56" y="10"/>
                    <a:pt x="44" y="4"/>
                    <a:pt x="36" y="11"/>
                  </a:cubicBezTo>
                  <a:cubicBezTo>
                    <a:pt x="31" y="16"/>
                    <a:pt x="33" y="16"/>
                    <a:pt x="28" y="17"/>
                  </a:cubicBezTo>
                  <a:cubicBezTo>
                    <a:pt x="23" y="17"/>
                    <a:pt x="19" y="9"/>
                    <a:pt x="12" y="6"/>
                  </a:cubicBezTo>
                  <a:cubicBezTo>
                    <a:pt x="5" y="2"/>
                    <a:pt x="4" y="7"/>
                    <a:pt x="0" y="7"/>
                  </a:cubicBezTo>
                  <a:cubicBezTo>
                    <a:pt x="4" y="3"/>
                    <a:pt x="6" y="1"/>
                    <a:pt x="9" y="1"/>
                  </a:cubicBezTo>
                  <a:close/>
                </a:path>
              </a:pathLst>
            </a:custGeom>
            <a:solidFill>
              <a:srgbClr val="41404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719"/>
            <p:cNvSpPr/>
            <p:nvPr/>
          </p:nvSpPr>
          <p:spPr bwMode="auto">
            <a:xfrm>
              <a:off x="673100" y="1412875"/>
              <a:ext cx="153988" cy="603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21" y="13"/>
                </a:cxn>
                <a:cxn ang="0">
                  <a:pos x="10" y="8"/>
                </a:cxn>
                <a:cxn ang="0">
                  <a:pos x="9" y="7"/>
                </a:cxn>
                <a:cxn ang="0">
                  <a:pos x="0" y="5"/>
                </a:cxn>
                <a:cxn ang="0">
                  <a:pos x="10" y="10"/>
                </a:cxn>
                <a:cxn ang="0">
                  <a:pos x="20" y="15"/>
                </a:cxn>
                <a:cxn ang="0">
                  <a:pos x="24" y="14"/>
                </a:cxn>
                <a:cxn ang="0">
                  <a:pos x="27" y="10"/>
                </a:cxn>
                <a:cxn ang="0">
                  <a:pos x="38" y="2"/>
                </a:cxn>
                <a:cxn ang="0">
                  <a:pos x="41" y="2"/>
                </a:cxn>
                <a:cxn ang="0">
                  <a:pos x="33" y="2"/>
                </a:cxn>
              </a:cxnLst>
              <a:rect l="0" t="0" r="r" b="b"/>
              <a:pathLst>
                <a:path w="41" h="16">
                  <a:moveTo>
                    <a:pt x="33" y="2"/>
                  </a:moveTo>
                  <a:cubicBezTo>
                    <a:pt x="28" y="3"/>
                    <a:pt x="23" y="11"/>
                    <a:pt x="21" y="13"/>
                  </a:cubicBezTo>
                  <a:cubicBezTo>
                    <a:pt x="19" y="15"/>
                    <a:pt x="13" y="10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5"/>
                    <a:pt x="0" y="5"/>
                    <a:pt x="0" y="5"/>
                  </a:cubicBezTo>
                  <a:cubicBezTo>
                    <a:pt x="0" y="5"/>
                    <a:pt x="8" y="8"/>
                    <a:pt x="10" y="10"/>
                  </a:cubicBezTo>
                  <a:cubicBezTo>
                    <a:pt x="13" y="12"/>
                    <a:pt x="20" y="15"/>
                    <a:pt x="20" y="15"/>
                  </a:cubicBezTo>
                  <a:cubicBezTo>
                    <a:pt x="20" y="15"/>
                    <a:pt x="24" y="16"/>
                    <a:pt x="24" y="14"/>
                  </a:cubicBezTo>
                  <a:cubicBezTo>
                    <a:pt x="24" y="13"/>
                    <a:pt x="25" y="11"/>
                    <a:pt x="27" y="10"/>
                  </a:cubicBezTo>
                  <a:cubicBezTo>
                    <a:pt x="28" y="9"/>
                    <a:pt x="34" y="2"/>
                    <a:pt x="38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38" y="0"/>
                    <a:pt x="33" y="2"/>
                  </a:cubicBezTo>
                  <a:close/>
                </a:path>
              </a:pathLst>
            </a:custGeom>
            <a:solidFill>
              <a:srgbClr val="41404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Freeform 720"/>
            <p:cNvSpPr/>
            <p:nvPr/>
          </p:nvSpPr>
          <p:spPr bwMode="auto">
            <a:xfrm>
              <a:off x="1392237" y="2413000"/>
              <a:ext cx="219075" cy="7620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7" y="9"/>
                </a:cxn>
                <a:cxn ang="0">
                  <a:pos x="17" y="11"/>
                </a:cxn>
                <a:cxn ang="0">
                  <a:pos x="21" y="10"/>
                </a:cxn>
                <a:cxn ang="0">
                  <a:pos x="21" y="9"/>
                </a:cxn>
                <a:cxn ang="0">
                  <a:pos x="26" y="11"/>
                </a:cxn>
                <a:cxn ang="0">
                  <a:pos x="35" y="6"/>
                </a:cxn>
                <a:cxn ang="0">
                  <a:pos x="50" y="7"/>
                </a:cxn>
                <a:cxn ang="0">
                  <a:pos x="58" y="14"/>
                </a:cxn>
                <a:cxn ang="0">
                  <a:pos x="41" y="9"/>
                </a:cxn>
                <a:cxn ang="0">
                  <a:pos x="27" y="17"/>
                </a:cxn>
                <a:cxn ang="0">
                  <a:pos x="29" y="19"/>
                </a:cxn>
                <a:cxn ang="0">
                  <a:pos x="27" y="20"/>
                </a:cxn>
                <a:cxn ang="0">
                  <a:pos x="25" y="17"/>
                </a:cxn>
                <a:cxn ang="0">
                  <a:pos x="17" y="16"/>
                </a:cxn>
                <a:cxn ang="0">
                  <a:pos x="6" y="13"/>
                </a:cxn>
                <a:cxn ang="0">
                  <a:pos x="0" y="18"/>
                </a:cxn>
              </a:cxnLst>
              <a:rect l="0" t="0" r="r" b="b"/>
              <a:pathLst>
                <a:path w="58" h="20">
                  <a:moveTo>
                    <a:pt x="0" y="18"/>
                  </a:moveTo>
                  <a:cubicBezTo>
                    <a:pt x="0" y="18"/>
                    <a:pt x="1" y="11"/>
                    <a:pt x="7" y="9"/>
                  </a:cubicBezTo>
                  <a:cubicBezTo>
                    <a:pt x="10" y="8"/>
                    <a:pt x="13" y="9"/>
                    <a:pt x="17" y="11"/>
                  </a:cubicBezTo>
                  <a:cubicBezTo>
                    <a:pt x="24" y="13"/>
                    <a:pt x="21" y="10"/>
                    <a:pt x="21" y="10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2" y="8"/>
                    <a:pt x="25" y="11"/>
                    <a:pt x="26" y="11"/>
                  </a:cubicBezTo>
                  <a:cubicBezTo>
                    <a:pt x="29" y="10"/>
                    <a:pt x="32" y="10"/>
                    <a:pt x="35" y="6"/>
                  </a:cubicBezTo>
                  <a:cubicBezTo>
                    <a:pt x="40" y="0"/>
                    <a:pt x="44" y="4"/>
                    <a:pt x="50" y="7"/>
                  </a:cubicBezTo>
                  <a:cubicBezTo>
                    <a:pt x="56" y="11"/>
                    <a:pt x="58" y="14"/>
                    <a:pt x="58" y="14"/>
                  </a:cubicBezTo>
                  <a:cubicBezTo>
                    <a:pt x="58" y="14"/>
                    <a:pt x="49" y="8"/>
                    <a:pt x="41" y="9"/>
                  </a:cubicBezTo>
                  <a:cubicBezTo>
                    <a:pt x="36" y="10"/>
                    <a:pt x="32" y="17"/>
                    <a:pt x="27" y="17"/>
                  </a:cubicBezTo>
                  <a:cubicBezTo>
                    <a:pt x="27" y="17"/>
                    <a:pt x="29" y="19"/>
                    <a:pt x="29" y="19"/>
                  </a:cubicBezTo>
                  <a:cubicBezTo>
                    <a:pt x="28" y="19"/>
                    <a:pt x="28" y="19"/>
                    <a:pt x="27" y="20"/>
                  </a:cubicBezTo>
                  <a:cubicBezTo>
                    <a:pt x="27" y="20"/>
                    <a:pt x="25" y="17"/>
                    <a:pt x="25" y="17"/>
                  </a:cubicBezTo>
                  <a:cubicBezTo>
                    <a:pt x="23" y="18"/>
                    <a:pt x="20" y="17"/>
                    <a:pt x="17" y="16"/>
                  </a:cubicBezTo>
                  <a:cubicBezTo>
                    <a:pt x="12" y="14"/>
                    <a:pt x="14" y="12"/>
                    <a:pt x="6" y="13"/>
                  </a:cubicBezTo>
                  <a:cubicBezTo>
                    <a:pt x="3" y="14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41404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736251" y="4958080"/>
            <a:ext cx="1195400" cy="1679312"/>
            <a:chOff x="933451" y="2009775"/>
            <a:chExt cx="2589542" cy="341947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6" name="Group 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57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TextBox 9_1_1_1_1_1_1_1"/>
          <p:cNvSpPr txBox="1"/>
          <p:nvPr/>
        </p:nvSpPr>
        <p:spPr>
          <a:xfrm>
            <a:off x="1046279" y="545241"/>
            <a:ext cx="2505814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为什么要保护环境</a:t>
            </a:r>
          </a:p>
        </p:txBody>
      </p:sp>
      <p:sp>
        <p:nvSpPr>
          <p:cNvPr id="60" name="TextBox 8"/>
          <p:cNvSpPr txBox="1"/>
          <p:nvPr/>
        </p:nvSpPr>
        <p:spPr>
          <a:xfrm>
            <a:off x="3707547" y="891183"/>
            <a:ext cx="3933955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265" b="1" dirty="0">
                <a:solidFill>
                  <a:srgbClr val="007033"/>
                </a:solidFill>
                <a:cs typeface="+mn-ea"/>
                <a:sym typeface="+mn-lt"/>
              </a:rPr>
              <a:t>垃圾的现状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56226" y="1637361"/>
            <a:ext cx="1372153" cy="1788645"/>
            <a:chOff x="2143125" y="828675"/>
            <a:chExt cx="1419225" cy="1850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800" y="895349"/>
              <a:ext cx="1285876" cy="1285876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/>
          </p:nvSpPr>
          <p:spPr>
            <a:xfrm>
              <a:off x="2143125" y="8286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28850" y="2286001"/>
              <a:ext cx="1238251" cy="392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65" dirty="0">
                  <a:solidFill>
                    <a:srgbClr val="8CAF00"/>
                  </a:solidFill>
                  <a:latin typeface="Arial"/>
                  <a:ea typeface="微软雅黑"/>
                  <a:cs typeface="+mn-ea"/>
                  <a:sym typeface="Arial"/>
                </a:rPr>
                <a:t>宠物粪便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31283" y="1637361"/>
            <a:ext cx="1372153" cy="1829554"/>
            <a:chOff x="2781300" y="600075"/>
            <a:chExt cx="1419225" cy="1892318"/>
          </a:xfrm>
        </p:grpSpPr>
        <p:sp>
          <p:nvSpPr>
            <p:cNvPr id="6" name="圆角矩形 5"/>
            <p:cNvSpPr/>
            <p:nvPr/>
          </p:nvSpPr>
          <p:spPr>
            <a:xfrm>
              <a:off x="2781300" y="6000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8925" y="654366"/>
              <a:ext cx="1314450" cy="131730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105151" y="2057401"/>
              <a:ext cx="895350" cy="434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35" dirty="0">
                  <a:solidFill>
                    <a:srgbClr val="8CAF00"/>
                  </a:solidFill>
                  <a:latin typeface="Arial"/>
                  <a:ea typeface="微软雅黑"/>
                  <a:cs typeface="+mn-ea"/>
                  <a:sym typeface="Arial"/>
                </a:rPr>
                <a:t>灰土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06339" y="1637361"/>
            <a:ext cx="1372153" cy="1788645"/>
            <a:chOff x="4895850" y="647700"/>
            <a:chExt cx="1419225" cy="1850006"/>
          </a:xfrm>
        </p:grpSpPr>
        <p:grpSp>
          <p:nvGrpSpPr>
            <p:cNvPr id="12" name="组合 11"/>
            <p:cNvGrpSpPr/>
            <p:nvPr/>
          </p:nvGrpSpPr>
          <p:grpSpPr>
            <a:xfrm>
              <a:off x="4895850" y="647700"/>
              <a:ext cx="1419225" cy="1419225"/>
              <a:chOff x="4895850" y="647700"/>
              <a:chExt cx="1419225" cy="1419225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00626" y="828675"/>
                <a:ext cx="1209674" cy="1209674"/>
              </a:xfrm>
              <a:prstGeom prst="rect">
                <a:avLst/>
              </a:prstGeom>
            </p:spPr>
          </p:pic>
          <p:sp>
            <p:nvSpPr>
              <p:cNvPr id="11" name="圆角矩形 10"/>
              <p:cNvSpPr/>
              <p:nvPr/>
            </p:nvSpPr>
            <p:spPr>
              <a:xfrm>
                <a:off x="4895850" y="647700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rgbClr val="8C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962525" y="2105026"/>
              <a:ext cx="1238251" cy="392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65" dirty="0">
                  <a:solidFill>
                    <a:srgbClr val="8CAF00"/>
                  </a:solidFill>
                  <a:latin typeface="Arial"/>
                  <a:ea typeface="微软雅黑"/>
                  <a:cs typeface="+mn-ea"/>
                  <a:sym typeface="Arial"/>
                </a:rPr>
                <a:t>废旧陶瓷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06340" y="3943911"/>
            <a:ext cx="1372153" cy="1788645"/>
            <a:chOff x="7048500" y="619125"/>
            <a:chExt cx="1419225" cy="1850006"/>
          </a:xfrm>
        </p:grpSpPr>
        <p:grpSp>
          <p:nvGrpSpPr>
            <p:cNvPr id="17" name="组合 16"/>
            <p:cNvGrpSpPr/>
            <p:nvPr/>
          </p:nvGrpSpPr>
          <p:grpSpPr>
            <a:xfrm>
              <a:off x="7048500" y="619125"/>
              <a:ext cx="1419225" cy="1419225"/>
              <a:chOff x="7048500" y="619125"/>
              <a:chExt cx="1419225" cy="1419225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4107" y="736808"/>
                <a:ext cx="776918" cy="1168192"/>
              </a:xfrm>
              <a:prstGeom prst="rect">
                <a:avLst/>
              </a:prstGeom>
            </p:spPr>
          </p:pic>
          <p:sp>
            <p:nvSpPr>
              <p:cNvPr id="16" name="圆角矩形 15"/>
              <p:cNvSpPr/>
              <p:nvPr/>
            </p:nvSpPr>
            <p:spPr>
              <a:xfrm>
                <a:off x="7048500" y="619125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rgbClr val="8C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153275" y="2076451"/>
              <a:ext cx="1238251" cy="392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65" dirty="0">
                  <a:solidFill>
                    <a:srgbClr val="8CAF00"/>
                  </a:solidFill>
                  <a:latin typeface="Arial"/>
                  <a:ea typeface="微软雅黑"/>
                  <a:cs typeface="+mn-ea"/>
                  <a:sym typeface="Arial"/>
                </a:rPr>
                <a:t>污染纸张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56226" y="3943911"/>
            <a:ext cx="1372153" cy="1829554"/>
            <a:chOff x="2838450" y="2905125"/>
            <a:chExt cx="1419225" cy="189231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147" y="3019425"/>
              <a:ext cx="1206227" cy="1206227"/>
            </a:xfrm>
            <a:prstGeom prst="rect">
              <a:avLst/>
            </a:prstGeom>
          </p:spPr>
        </p:pic>
        <p:sp>
          <p:nvSpPr>
            <p:cNvPr id="21" name="圆角矩形 20"/>
            <p:cNvSpPr/>
            <p:nvPr/>
          </p:nvSpPr>
          <p:spPr>
            <a:xfrm>
              <a:off x="2838450" y="290512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86100" y="4362451"/>
              <a:ext cx="895350" cy="434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35" dirty="0">
                  <a:solidFill>
                    <a:srgbClr val="8CAF00"/>
                  </a:solidFill>
                  <a:latin typeface="Arial"/>
                  <a:ea typeface="微软雅黑"/>
                  <a:cs typeface="+mn-ea"/>
                  <a:sym typeface="Arial"/>
                </a:rPr>
                <a:t>烟头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66819" y="3943911"/>
            <a:ext cx="1501080" cy="1779437"/>
            <a:chOff x="2790824" y="2819400"/>
            <a:chExt cx="1552575" cy="184048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9806" y="2933700"/>
              <a:ext cx="1203094" cy="1203094"/>
            </a:xfrm>
            <a:prstGeom prst="rect">
              <a:avLst/>
            </a:prstGeom>
          </p:spPr>
        </p:pic>
        <p:sp>
          <p:nvSpPr>
            <p:cNvPr id="25" name="圆角矩形 24"/>
            <p:cNvSpPr/>
            <p:nvPr/>
          </p:nvSpPr>
          <p:spPr>
            <a:xfrm>
              <a:off x="2867025" y="2819400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90824" y="4267202"/>
              <a:ext cx="1552575" cy="392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65" dirty="0">
                  <a:solidFill>
                    <a:srgbClr val="8CAF00"/>
                  </a:solidFill>
                  <a:latin typeface="Arial"/>
                  <a:ea typeface="微软雅黑"/>
                  <a:cs typeface="+mn-ea"/>
                  <a:sym typeface="Arial"/>
                </a:rPr>
                <a:t>一次性餐盒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75939" y="2177940"/>
            <a:ext cx="2201600" cy="918039"/>
            <a:chOff x="800100" y="877294"/>
            <a:chExt cx="1847850" cy="770531"/>
          </a:xfrm>
        </p:grpSpPr>
        <p:sp>
          <p:nvSpPr>
            <p:cNvPr id="43" name="下箭头标注 42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solidFill>
              <a:srgbClr val="78D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9680" y="877294"/>
              <a:ext cx="1722545" cy="4908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其他垃圾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09436" y="3470529"/>
            <a:ext cx="2268103" cy="2646667"/>
            <a:chOff x="6703297" y="1490377"/>
            <a:chExt cx="1701077" cy="1985000"/>
          </a:xfrm>
        </p:grpSpPr>
        <p:sp>
          <p:nvSpPr>
            <p:cNvPr id="36" name="梯形 35"/>
            <p:cNvSpPr/>
            <p:nvPr/>
          </p:nvSpPr>
          <p:spPr>
            <a:xfrm flipV="1">
              <a:off x="6835269" y="1916057"/>
              <a:ext cx="1488442" cy="1559320"/>
            </a:xfrm>
            <a:prstGeom prst="trapezoid">
              <a:avLst>
                <a:gd name="adj" fmla="val 14922"/>
              </a:avLst>
            </a:prstGeom>
            <a:solidFill>
              <a:srgbClr val="78D00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703297" y="1490377"/>
              <a:ext cx="1701077" cy="354391"/>
              <a:chOff x="3563888" y="1203598"/>
              <a:chExt cx="1728192" cy="360040"/>
            </a:xfrm>
          </p:grpSpPr>
          <p:sp>
            <p:nvSpPr>
              <p:cNvPr id="39" name="同侧圆角矩形 38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78D00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40" name="左中括号 39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ln w="101600">
                <a:solidFill>
                  <a:srgbClr val="78D00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7873" y="2169165"/>
              <a:ext cx="770014" cy="739938"/>
            </a:xfrm>
            <a:prstGeom prst="rect">
              <a:avLst/>
            </a:prstGeom>
          </p:spPr>
        </p:pic>
        <p:sp>
          <p:nvSpPr>
            <p:cNvPr id="45" name="椭圆 44"/>
            <p:cNvSpPr/>
            <p:nvPr/>
          </p:nvSpPr>
          <p:spPr>
            <a:xfrm>
              <a:off x="7222229" y="2152936"/>
              <a:ext cx="754429" cy="7544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001730" y="6121100"/>
            <a:ext cx="2964331" cy="155389"/>
          </a:xfrm>
          <a:prstGeom prst="rect">
            <a:avLst/>
          </a:prstGeom>
          <a:solidFill>
            <a:srgbClr val="78D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46" name="Group 1_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4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TextBox 9_1_1_1_1_1_1_1_1"/>
          <p:cNvSpPr txBox="1"/>
          <p:nvPr/>
        </p:nvSpPr>
        <p:spPr>
          <a:xfrm>
            <a:off x="1046279" y="545241"/>
            <a:ext cx="2505814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为什么要保护环境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4480" y="2097112"/>
            <a:ext cx="8900160" cy="1962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Tx/>
              <a:buNone/>
            </a:pPr>
            <a:r>
              <a:rPr lang="zh-CN" altLang="en-US" sz="2135" dirty="0">
                <a:cs typeface="+mn-ea"/>
                <a:sym typeface="+mn-lt"/>
              </a:rPr>
              <a:t>         它们通常是先被送到堆放场，然后再送去填埋。 垃圾填埋的费用是非常高昂的，处理一吨垃圾的费用约为</a:t>
            </a:r>
            <a:r>
              <a:rPr lang="en-US" altLang="zh-CN" sz="2135" dirty="0">
                <a:cs typeface="+mn-ea"/>
                <a:sym typeface="+mn-lt"/>
              </a:rPr>
              <a:t>200</a:t>
            </a:r>
            <a:r>
              <a:rPr lang="zh-CN" altLang="en-US" sz="2135" dirty="0">
                <a:cs typeface="+mn-ea"/>
                <a:sym typeface="+mn-lt"/>
              </a:rPr>
              <a:t>元至</a:t>
            </a:r>
            <a:r>
              <a:rPr lang="en-US" altLang="zh-CN" sz="2135" dirty="0">
                <a:cs typeface="+mn-ea"/>
                <a:sym typeface="+mn-lt"/>
              </a:rPr>
              <a:t>300</a:t>
            </a:r>
            <a:r>
              <a:rPr lang="zh-CN" altLang="en-US" sz="2135" dirty="0">
                <a:cs typeface="+mn-ea"/>
                <a:sym typeface="+mn-lt"/>
              </a:rPr>
              <a:t>元人民币。人们大量地消耗资源，大规模生产，大量地消费，又大量地产生着废弃物。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29023" y="1250808"/>
            <a:ext cx="3933955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265" b="1" dirty="0">
                <a:solidFill>
                  <a:srgbClr val="007033"/>
                </a:solidFill>
                <a:cs typeface="+mn-ea"/>
                <a:sym typeface="+mn-lt"/>
              </a:rPr>
              <a:t>垃圾的去向</a:t>
            </a:r>
          </a:p>
        </p:txBody>
      </p:sp>
      <p:pic>
        <p:nvPicPr>
          <p:cNvPr id="5122" name="Picture 2" descr="E:\其他工作\【策    划】\兼职 我图网\觅知网\9.17垃圾分类\垃圾分类\564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401" y="4284133"/>
            <a:ext cx="3370913" cy="2264832"/>
          </a:xfrm>
          <a:prstGeom prst="rect">
            <a:avLst/>
          </a:prstGeom>
          <a:noFill/>
        </p:spPr>
      </p:pic>
      <p:pic>
        <p:nvPicPr>
          <p:cNvPr id="6" name="淘宝网chenying0907出品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029" y="220134"/>
            <a:ext cx="2302771" cy="2061351"/>
          </a:xfrm>
          <a:prstGeom prst="rect">
            <a:avLst/>
          </a:prstGeom>
        </p:spPr>
      </p:pic>
      <p:pic>
        <p:nvPicPr>
          <p:cNvPr id="7" name="淘宝网chenying0907出品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0470" y="5000039"/>
            <a:ext cx="1627636" cy="1609347"/>
          </a:xfrm>
          <a:prstGeom prst="rect">
            <a:avLst/>
          </a:prstGeom>
        </p:spPr>
      </p:pic>
      <p:grpSp>
        <p:nvGrpSpPr>
          <p:cNvPr id="10" name="Group 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11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TextBox 9_1_1_1_1_1_1_1"/>
          <p:cNvSpPr txBox="1"/>
          <p:nvPr/>
        </p:nvSpPr>
        <p:spPr>
          <a:xfrm>
            <a:off x="1046279" y="545241"/>
            <a:ext cx="2505814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为什么要保护环境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968984" y="1412239"/>
            <a:ext cx="2649496" cy="989964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4665" b="1" dirty="0">
                <a:solidFill>
                  <a:srgbClr val="007033"/>
                </a:solidFill>
                <a:latin typeface="+mn-lt"/>
                <a:ea typeface="+mn-ea"/>
                <a:cs typeface="+mn-ea"/>
                <a:sym typeface="+mn-lt"/>
              </a:rPr>
              <a:t>目  的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458914" y="2793682"/>
            <a:ext cx="5850255" cy="200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lang="zh-CN" altLang="en-US" sz="2935" dirty="0">
                <a:latin typeface="+mn-lt"/>
                <a:ea typeface="+mn-ea"/>
                <a:cs typeface="+mn-ea"/>
                <a:sym typeface="+mn-lt"/>
              </a:rPr>
              <a:t>离开了自然环境，人类就无法生存。</a:t>
            </a:r>
            <a:endParaRPr lang="en-US" altLang="zh-CN" sz="293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935" dirty="0">
                <a:latin typeface="+mn-lt"/>
                <a:ea typeface="+mn-ea"/>
                <a:cs typeface="+mn-ea"/>
                <a:sym typeface="+mn-lt"/>
              </a:rPr>
              <a:t>       所以为了我们大家可以生存的家园我们要保护环境。</a:t>
            </a:r>
            <a:endParaRPr lang="zh-CN" altLang="en-US" sz="2935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124" name="Picture 6" descr="15c6da0e2def32abab6457a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"/>
          <a:stretch>
            <a:fillRect/>
          </a:stretch>
        </p:blipFill>
        <p:spPr bwMode="auto">
          <a:xfrm>
            <a:off x="7807961" y="1017165"/>
            <a:ext cx="3562716" cy="440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5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TextBox 9_1_1_1_1_1"/>
          <p:cNvSpPr txBox="1"/>
          <p:nvPr/>
        </p:nvSpPr>
        <p:spPr>
          <a:xfrm>
            <a:off x="1046279" y="545241"/>
            <a:ext cx="2505814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为什么要保护环境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其他工作\【策    划】\兼职 我图网\觅知网\9.17垃圾分类\垃圾分类\5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0" name="TextBox 35"/>
          <p:cNvSpPr txBox="1"/>
          <p:nvPr/>
        </p:nvSpPr>
        <p:spPr>
          <a:xfrm>
            <a:off x="2062347" y="2225275"/>
            <a:ext cx="1364637" cy="1203724"/>
          </a:xfrm>
          <a:prstGeom prst="rect">
            <a:avLst/>
          </a:prstGeom>
          <a:solidFill>
            <a:srgbClr val="30780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8000" dirty="0">
                <a:cs typeface="+mn-ea"/>
                <a:sym typeface="+mn-lt"/>
              </a:rPr>
              <a:t>2</a:t>
            </a:r>
            <a:endParaRPr lang="zh-CN" altLang="en-US" sz="8000" dirty="0">
              <a:cs typeface="+mn-ea"/>
              <a:sym typeface="+mn-lt"/>
            </a:endParaRPr>
          </a:p>
        </p:txBody>
      </p:sp>
      <p:pic>
        <p:nvPicPr>
          <p:cNvPr id="11" name="PA_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155" flipH="1">
            <a:off x="181589" y="-27719"/>
            <a:ext cx="2280712" cy="2280712"/>
          </a:xfrm>
          <a:prstGeom prst="rect">
            <a:avLst/>
          </a:prstGeom>
        </p:spPr>
      </p:pic>
      <p:sp>
        <p:nvSpPr>
          <p:cNvPr id="6" name="TextBox 32"/>
          <p:cNvSpPr txBox="1"/>
          <p:nvPr/>
        </p:nvSpPr>
        <p:spPr>
          <a:xfrm>
            <a:off x="3863863" y="2355212"/>
            <a:ext cx="7257424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335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+mn-lt"/>
              </a:rPr>
              <a:t>大家如何理解保护环境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763" y="781201"/>
            <a:ext cx="3151632" cy="4578096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307456" y="1463040"/>
            <a:ext cx="6594112" cy="3471276"/>
            <a:chOff x="333530" y="810660"/>
            <a:chExt cx="4905375" cy="3295650"/>
          </a:xfrm>
        </p:grpSpPr>
        <p:sp>
          <p:nvSpPr>
            <p:cNvPr id="6" name="圆角矩形 18"/>
            <p:cNvSpPr/>
            <p:nvPr/>
          </p:nvSpPr>
          <p:spPr>
            <a:xfrm>
              <a:off x="333530" y="810660"/>
              <a:ext cx="4905375" cy="3295650"/>
            </a:xfrm>
            <a:prstGeom prst="roundRect">
              <a:avLst>
                <a:gd name="adj" fmla="val 193"/>
              </a:avLst>
            </a:prstGeom>
            <a:noFill/>
            <a:ln w="22225">
              <a:solidFill>
                <a:srgbClr val="78D00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00218" y="934671"/>
              <a:ext cx="4572000" cy="30481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535" dirty="0">
                  <a:cs typeface="+mn-ea"/>
                  <a:sym typeface="+mn-lt"/>
                </a:rPr>
                <a:t>       知名诗人、资深媒体人陈朝华表示，一个缺乏公德心与环保意识的群体，即使拥有再多的物质，也无异于群氓，在潜意识中还不是合格的现代公民。</a:t>
              </a:r>
              <a:endParaRPr lang="en-US" altLang="zh-CN" sz="25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1_1_1"/>
          <p:cNvGrpSpPr/>
          <p:nvPr/>
        </p:nvGrpSpPr>
        <p:grpSpPr>
          <a:xfrm>
            <a:off x="243924" y="311615"/>
            <a:ext cx="751203" cy="730471"/>
            <a:chOff x="188640" y="198909"/>
            <a:chExt cx="396549" cy="378042"/>
          </a:xfrm>
        </p:grpSpPr>
        <p:sp>
          <p:nvSpPr>
            <p:cNvPr id="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TextBox 9_1_1_1_1_1_1_1"/>
          <p:cNvSpPr txBox="1"/>
          <p:nvPr/>
        </p:nvSpPr>
        <p:spPr>
          <a:xfrm>
            <a:off x="1046280" y="545241"/>
            <a:ext cx="3086101" cy="441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65" b="1" dirty="0">
                <a:solidFill>
                  <a:srgbClr val="007033"/>
                </a:solidFill>
                <a:cs typeface="+mn-ea"/>
                <a:sym typeface="+mn-lt"/>
              </a:rPr>
              <a:t>大家如何理解保护环境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6061" y="5109253"/>
            <a:ext cx="1261095" cy="1559579"/>
            <a:chOff x="1314778" y="1905986"/>
            <a:chExt cx="2132137" cy="263678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14778" y="1905986"/>
              <a:ext cx="2132137" cy="26367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26" y="2898625"/>
              <a:ext cx="759222" cy="625510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少儿">
      <a:majorFont>
        <a:latin typeface="方正少儿简体"/>
        <a:ea typeface="方正少儿简体"/>
        <a:cs typeface=""/>
      </a:majorFont>
      <a:minorFont>
        <a:latin typeface="等线"/>
        <a:ea typeface="方正少儿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2466</Words>
  <PresentationFormat>宽屏</PresentationFormat>
  <Paragraphs>269</Paragraphs>
  <Slides>30</Slides>
  <Notes>30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目  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2017-12-05T13:46:00Z</dcterms:created>
  <dcterms:modified xsi:type="dcterms:W3CDTF">2018-07-18T05:58:28Z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