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57" r:id="rId2"/>
    <p:sldId id="258" r:id="rId3"/>
    <p:sldId id="298" r:id="rId4"/>
    <p:sldId id="327" r:id="rId5"/>
    <p:sldId id="261" r:id="rId6"/>
    <p:sldId id="332" r:id="rId7"/>
    <p:sldId id="328" r:id="rId8"/>
    <p:sldId id="333" r:id="rId9"/>
    <p:sldId id="336" r:id="rId10"/>
    <p:sldId id="314" r:id="rId11"/>
    <p:sldId id="299" r:id="rId12"/>
    <p:sldId id="340" r:id="rId13"/>
    <p:sldId id="344" r:id="rId14"/>
    <p:sldId id="337" r:id="rId15"/>
    <p:sldId id="302" r:id="rId16"/>
    <p:sldId id="345" r:id="rId17"/>
    <p:sldId id="304" r:id="rId18"/>
    <p:sldId id="346" r:id="rId19"/>
    <p:sldId id="338" r:id="rId20"/>
    <p:sldId id="347" r:id="rId21"/>
    <p:sldId id="300" r:id="rId22"/>
    <p:sldId id="309" r:id="rId23"/>
    <p:sldId id="348" r:id="rId24"/>
    <p:sldId id="297" r:id="rId25"/>
  </p:sldIdLst>
  <p:sldSz cx="9144000" cy="5143500" type="screen16x9"/>
  <p:notesSz cx="6858000" cy="9144000"/>
  <p:embeddedFontLst>
    <p:embeddedFont>
      <p:font typeface="微软雅黑" pitchFamily="34" charset="-122"/>
      <p:regular r:id="rId27"/>
      <p:bold r:id="rId28"/>
    </p:embeddedFont>
    <p:embeddedFont>
      <p:font typeface="方正正准黑简体" pitchFamily="2" charset="-122"/>
      <p:regular r:id="rId29"/>
    </p:embeddedFont>
    <p:embeddedFont>
      <p:font typeface="Calibri" pitchFamily="34" charset="0"/>
      <p:regular r:id="rId30"/>
      <p:bold r:id="rId31"/>
      <p:italic r:id="rId32"/>
      <p:boldItalic r:id="rId33"/>
    </p:embeddedFont>
  </p:embeddedFontLst>
  <p:custDataLst>
    <p:tags r:id="rId3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F23BB50A-0B44-4FBD-B41D-9886E6768120}">
          <p14:sldIdLst>
            <p14:sldId id="257"/>
            <p14:sldId id="258"/>
            <p14:sldId id="298"/>
            <p14:sldId id="327"/>
            <p14:sldId id="261"/>
            <p14:sldId id="332"/>
            <p14:sldId id="328"/>
            <p14:sldId id="333"/>
            <p14:sldId id="336"/>
            <p14:sldId id="314"/>
            <p14:sldId id="299"/>
            <p14:sldId id="340"/>
            <p14:sldId id="344"/>
            <p14:sldId id="337"/>
            <p14:sldId id="302"/>
            <p14:sldId id="345"/>
            <p14:sldId id="304"/>
            <p14:sldId id="346"/>
            <p14:sldId id="338"/>
            <p14:sldId id="347"/>
            <p14:sldId id="300"/>
            <p14:sldId id="309"/>
            <p14:sldId id="348"/>
            <p14:sldId id="297"/>
          </p14:sldIdLst>
        </p14:section>
      </p14:sectionLst>
    </p:ex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00000"/>
    <a:srgbClr val="FFFFCD"/>
    <a:srgbClr val="D9B02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779" autoAdjust="0"/>
    <p:restoredTop sz="90976" autoAdjust="0"/>
  </p:normalViewPr>
  <p:slideViewPr>
    <p:cSldViewPr snapToGrid="0">
      <p:cViewPr varScale="1">
        <p:scale>
          <a:sx n="107" d="100"/>
          <a:sy n="107" d="100"/>
        </p:scale>
        <p:origin x="-744" y="-96"/>
      </p:cViewPr>
      <p:guideLst>
        <p:guide orient="horz" pos="1620"/>
        <p:guide pos="2880"/>
      </p:guideLst>
    </p:cSldViewPr>
  </p:slideViewPr>
  <p:notesTextViewPr>
    <p:cViewPr>
      <p:scale>
        <a:sx n="3" d="2"/>
        <a:sy n="3" d="2"/>
      </p:scale>
      <p:origin x="0" y="0"/>
    </p:cViewPr>
  </p:notesTextViewPr>
  <p:sorterViewPr>
    <p:cViewPr>
      <p:scale>
        <a:sx n="33" d="100"/>
        <a:sy n="33"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1C59F1-706D-408B-B0DB-79E1298A5334}"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66AF39-4FD8-4342-AF11-FBCD719D1138}" type="slidenum">
              <a:rPr lang="zh-CN" altLang="en-US" smtClean="0"/>
              <a:pPr/>
              <a:t>‹#›</a:t>
            </a:fld>
            <a:endParaRPr lang="zh-CN" altLang="en-US"/>
          </a:p>
        </p:txBody>
      </p:sp>
    </p:spTree>
    <p:extLst>
      <p:ext uri="{BB962C8B-B14F-4D97-AF65-F5344CB8AC3E}">
        <p14:creationId xmlns:p14="http://schemas.microsoft.com/office/powerpoint/2010/main" xmlns="" val="19217328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EA51E7-CA65-4713-9A88-79FEC50BFC27}"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12</a:t>
            </a:fld>
            <a:endParaRPr lang="zh-CN" altLang="en-US"/>
          </a:p>
        </p:txBody>
      </p:sp>
    </p:spTree>
    <p:extLst>
      <p:ext uri="{BB962C8B-B14F-4D97-AF65-F5344CB8AC3E}">
        <p14:creationId xmlns:p14="http://schemas.microsoft.com/office/powerpoint/2010/main" xmlns="" val="2585019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13</a:t>
            </a:fld>
            <a:endParaRPr lang="zh-CN" altLang="en-US"/>
          </a:p>
        </p:txBody>
      </p:sp>
    </p:spTree>
    <p:extLst>
      <p:ext uri="{BB962C8B-B14F-4D97-AF65-F5344CB8AC3E}">
        <p14:creationId xmlns:p14="http://schemas.microsoft.com/office/powerpoint/2010/main" xmlns="" val="3474165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14</a:t>
            </a:fld>
            <a:endParaRPr lang="zh-CN" altLang="en-US"/>
          </a:p>
        </p:txBody>
      </p:sp>
    </p:spTree>
    <p:extLst>
      <p:ext uri="{BB962C8B-B14F-4D97-AF65-F5344CB8AC3E}">
        <p14:creationId xmlns:p14="http://schemas.microsoft.com/office/powerpoint/2010/main" xmlns="" val="3600089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16</a:t>
            </a:fld>
            <a:endParaRPr lang="zh-CN" altLang="en-US"/>
          </a:p>
        </p:txBody>
      </p:sp>
    </p:spTree>
    <p:extLst>
      <p:ext uri="{BB962C8B-B14F-4D97-AF65-F5344CB8AC3E}">
        <p14:creationId xmlns:p14="http://schemas.microsoft.com/office/powerpoint/2010/main" xmlns="" val="105491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18</a:t>
            </a:fld>
            <a:endParaRPr lang="zh-CN" altLang="en-US"/>
          </a:p>
        </p:txBody>
      </p:sp>
    </p:spTree>
    <p:extLst>
      <p:ext uri="{BB962C8B-B14F-4D97-AF65-F5344CB8AC3E}">
        <p14:creationId xmlns:p14="http://schemas.microsoft.com/office/powerpoint/2010/main" xmlns="" val="37338381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19</a:t>
            </a:fld>
            <a:endParaRPr lang="zh-CN" altLang="en-US"/>
          </a:p>
        </p:txBody>
      </p:sp>
    </p:spTree>
    <p:extLst>
      <p:ext uri="{BB962C8B-B14F-4D97-AF65-F5344CB8AC3E}">
        <p14:creationId xmlns:p14="http://schemas.microsoft.com/office/powerpoint/2010/main" xmlns="" val="3475599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EA51E7-CA65-4713-9A88-79FEC50BFC27}"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20</a:t>
            </a:fld>
            <a:endParaRPr lang="zh-CN" altLang="en-US"/>
          </a:p>
        </p:txBody>
      </p:sp>
    </p:spTree>
    <p:extLst>
      <p:ext uri="{BB962C8B-B14F-4D97-AF65-F5344CB8AC3E}">
        <p14:creationId xmlns:p14="http://schemas.microsoft.com/office/powerpoint/2010/main" xmlns="" val="4047001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23</a:t>
            </a:fld>
            <a:endParaRPr lang="zh-CN" altLang="en-US"/>
          </a:p>
        </p:txBody>
      </p:sp>
    </p:spTree>
    <p:extLst>
      <p:ext uri="{BB962C8B-B14F-4D97-AF65-F5344CB8AC3E}">
        <p14:creationId xmlns:p14="http://schemas.microsoft.com/office/powerpoint/2010/main" xmlns="" val="3005449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EA51E7-CA65-4713-9A88-79FEC50BFC27}" type="slidenum">
              <a:rPr lang="zh-CN" altLang="en-US" smtClean="0"/>
              <a:pPr/>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EA51E7-CA65-4713-9A88-79FEC50BFC27}"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4</a:t>
            </a:fld>
            <a:endParaRPr lang="zh-CN" altLang="en-US"/>
          </a:p>
        </p:txBody>
      </p:sp>
    </p:spTree>
    <p:extLst>
      <p:ext uri="{BB962C8B-B14F-4D97-AF65-F5344CB8AC3E}">
        <p14:creationId xmlns:p14="http://schemas.microsoft.com/office/powerpoint/2010/main" xmlns="" val="782460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EA51E7-CA65-4713-9A88-79FEC50BFC27}"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6</a:t>
            </a:fld>
            <a:endParaRPr lang="zh-CN" altLang="en-US"/>
          </a:p>
        </p:txBody>
      </p:sp>
    </p:spTree>
    <p:extLst>
      <p:ext uri="{BB962C8B-B14F-4D97-AF65-F5344CB8AC3E}">
        <p14:creationId xmlns:p14="http://schemas.microsoft.com/office/powerpoint/2010/main" xmlns="" val="2755581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7</a:t>
            </a:fld>
            <a:endParaRPr lang="zh-CN" altLang="en-US"/>
          </a:p>
        </p:txBody>
      </p:sp>
    </p:spTree>
    <p:extLst>
      <p:ext uri="{BB962C8B-B14F-4D97-AF65-F5344CB8AC3E}">
        <p14:creationId xmlns:p14="http://schemas.microsoft.com/office/powerpoint/2010/main" xmlns="" val="2074455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8</a:t>
            </a:fld>
            <a:endParaRPr lang="zh-CN" altLang="en-US"/>
          </a:p>
        </p:txBody>
      </p:sp>
    </p:spTree>
    <p:extLst>
      <p:ext uri="{BB962C8B-B14F-4D97-AF65-F5344CB8AC3E}">
        <p14:creationId xmlns:p14="http://schemas.microsoft.com/office/powerpoint/2010/main" xmlns="" val="1038683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66AF39-4FD8-4342-AF11-FBCD719D1138}" type="slidenum">
              <a:rPr lang="zh-CN" altLang="en-US" smtClean="0"/>
              <a:pPr/>
              <a:t>9</a:t>
            </a:fld>
            <a:endParaRPr lang="zh-CN" altLang="en-US"/>
          </a:p>
        </p:txBody>
      </p:sp>
    </p:spTree>
    <p:extLst>
      <p:ext uri="{BB962C8B-B14F-4D97-AF65-F5344CB8AC3E}">
        <p14:creationId xmlns:p14="http://schemas.microsoft.com/office/powerpoint/2010/main" xmlns="" val="5493118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a:extLst>
              <a:ext uri="{28A0092B-C50C-407E-A947-70E740481C1C}">
                <a14:useLocalDpi xmlns:a14="http://schemas.microsoft.com/office/drawing/2010/main" xmlns="" val="0"/>
              </a:ext>
            </a:extLst>
          </a:blip>
          <a:stretch>
            <a:fillRect/>
          </a:stretch>
        </p:blipFill>
        <p:spPr>
          <a:xfrm>
            <a:off x="2911885" y="542692"/>
            <a:ext cx="3320231" cy="3207239"/>
          </a:xfrm>
          <a:prstGeom prst="rect">
            <a:avLst/>
          </a:prstGeom>
        </p:spPr>
      </p:pic>
      <p:sp>
        <p:nvSpPr>
          <p:cNvPr id="17" name="矩形 16"/>
          <p:cNvSpPr/>
          <p:nvPr userDrawn="1"/>
        </p:nvSpPr>
        <p:spPr>
          <a:xfrm flipH="1">
            <a:off x="-118755" y="2339439"/>
            <a:ext cx="9369631" cy="1002171"/>
          </a:xfrm>
          <a:prstGeom prst="rect">
            <a:avLst/>
          </a:prstGeom>
          <a:solidFill>
            <a:schemeClr val="tx2"/>
          </a:solidFill>
          <a:ln w="57150" cmpd="thickThin">
            <a:solidFill>
              <a:srgbClr val="FFFFCD"/>
            </a:solidFill>
          </a:ln>
        </p:spPr>
        <p:txBody>
          <a:bodyPr wrap="none" lIns="27000" tIns="34290" rIns="27000" bIns="34290" anchor="ctr" anchorCtr="1">
            <a:noAutofit/>
          </a:bodyPr>
          <a:lstStyle/>
          <a:p>
            <a:endParaRPr lang="zh-CN" altLang="en-US" sz="3000">
              <a:solidFill>
                <a:schemeClr val="bg1"/>
              </a:solidFill>
              <a:latin typeface="+mj-ea"/>
              <a:ea typeface="+mj-ea"/>
            </a:endParaRPr>
          </a:p>
        </p:txBody>
      </p:sp>
      <p:sp>
        <p:nvSpPr>
          <p:cNvPr id="2" name="标题 1"/>
          <p:cNvSpPr>
            <a:spLocks noGrp="1"/>
          </p:cNvSpPr>
          <p:nvPr>
            <p:ph type="ctrTitle" hasCustomPrompt="1"/>
          </p:nvPr>
        </p:nvSpPr>
        <p:spPr>
          <a:xfrm>
            <a:off x="2847747" y="2593298"/>
            <a:ext cx="4638903" cy="711518"/>
          </a:xfrm>
        </p:spPr>
        <p:txBody>
          <a:bodyPr vert="horz" lIns="68580" tIns="34290" rIns="68580" bIns="34290" rtlCol="0" anchor="ctr">
            <a:noAutofit/>
          </a:bodyPr>
          <a:lstStyle>
            <a:lvl1pPr>
              <a:defRPr lang="zh-CN" altLang="en-US" sz="3300" dirty="0">
                <a:solidFill>
                  <a:schemeClr val="accent1"/>
                </a:solidFill>
                <a:latin typeface="+mj-ea"/>
                <a:ea typeface="+mj-ea"/>
                <a:cs typeface="+mn-cs"/>
              </a:defRPr>
            </a:lvl1pPr>
          </a:lstStyle>
          <a:p>
            <a:pPr marL="0" lvl="0"/>
            <a:r>
              <a:rPr lang="zh-CN" altLang="en-US" dirty="0" smtClean="0"/>
              <a:t>单击此处编辑标题样式</a:t>
            </a:r>
            <a:endParaRPr lang="zh-CN" altLang="en-US" dirty="0"/>
          </a:p>
        </p:txBody>
      </p:sp>
      <p:sp>
        <p:nvSpPr>
          <p:cNvPr id="3" name="副标题 2"/>
          <p:cNvSpPr>
            <a:spLocks noGrp="1"/>
          </p:cNvSpPr>
          <p:nvPr>
            <p:ph type="subTitle" idx="1" hasCustomPrompt="1"/>
          </p:nvPr>
        </p:nvSpPr>
        <p:spPr>
          <a:xfrm>
            <a:off x="2117431" y="2395673"/>
            <a:ext cx="993137" cy="1068543"/>
          </a:xfrm>
          <a:noFill/>
          <a:ln w="57150" cmpd="thickThin">
            <a:noFill/>
          </a:ln>
        </p:spPr>
        <p:txBody>
          <a:bodyPr vert="horz" wrap="none" lIns="0" tIns="0" rIns="0" bIns="0" rtlCol="0" anchor="ctr" anchorCtr="1">
            <a:noAutofit/>
          </a:bodyPr>
          <a:lstStyle>
            <a:lvl1pPr>
              <a:defRPr lang="zh-CN" altLang="en-US" sz="6600" dirty="0">
                <a:solidFill>
                  <a:schemeClr val="accent1"/>
                </a:solidFill>
                <a:latin typeface="+mj-ea"/>
                <a:ea typeface="+mj-ea"/>
              </a:defRPr>
            </a:lvl1pPr>
          </a:lstStyle>
          <a:p>
            <a:pPr lvl="0" defTabSz="685324">
              <a:lnSpc>
                <a:spcPct val="100000"/>
              </a:lnSpc>
            </a:pPr>
            <a:r>
              <a:rPr lang="en-US" altLang="zh-CN" dirty="0" smtClean="0"/>
              <a:t>5</a:t>
            </a:r>
            <a:endParaRPr lang="zh-CN" altLang="en-US" dirty="0"/>
          </a:p>
        </p:txBody>
      </p:sp>
      <p:sp>
        <p:nvSpPr>
          <p:cNvPr id="4" name="日期占位符 3"/>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childTnLst>
                                </p:cTn>
                              </p:par>
                            </p:childTnLst>
                          </p:cTn>
                        </p:par>
                        <p:par>
                          <p:cTn id="13" fill="hold">
                            <p:stCondLst>
                              <p:cond delay="1250"/>
                            </p:stCondLst>
                            <p:childTnLst>
                              <p:par>
                                <p:cTn id="14" presetID="53"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Effect transition="in" filter="fade">
                                      <p:cBhvr>
                                        <p:cTn id="18" dur="1000"/>
                                        <p:tgtEl>
                                          <p:spTgt spid="2"/>
                                        </p:tgtEl>
                                      </p:cBhvr>
                                    </p:animEffect>
                                  </p:childTnLst>
                                </p:cTn>
                              </p:par>
                              <p:par>
                                <p:cTn id="19" presetID="23" presetClass="entr" presetSubtype="288" fill="hold" grpId="0"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1000" fill="hold"/>
                                        <p:tgtEl>
                                          <p:spTgt spid="3">
                                            <p:txEl>
                                              <p:pRg st="0" end="0"/>
                                            </p:txEl>
                                          </p:spTgt>
                                        </p:tgtEl>
                                        <p:attrNameLst>
                                          <p:attrName>ppt_w</p:attrName>
                                        </p:attrNameLst>
                                      </p:cBhvr>
                                      <p:tavLst>
                                        <p:tav tm="0">
                                          <p:val>
                                            <p:strVal val="4/3*#ppt_w"/>
                                          </p:val>
                                        </p:tav>
                                        <p:tav tm="100000">
                                          <p:val>
                                            <p:strVal val="#ppt_w"/>
                                          </p:val>
                                        </p:tav>
                                      </p:tavLst>
                                    </p:anim>
                                    <p:anim calcmode="lin" valueType="num">
                                      <p:cBhvr>
                                        <p:cTn id="22" dur="1000" fill="hold"/>
                                        <p:tgtEl>
                                          <p:spTgt spid="3">
                                            <p:txEl>
                                              <p:pRg st="0" end="0"/>
                                            </p:txEl>
                                          </p:spTgt>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P spid="3" grpId="0" build="p">
        <p:tmplLst>
          <p:tmpl lvl="1">
            <p:tnLst>
              <p:par>
                <p:cTn presetID="23" presetClass="entr" presetSubtype="288"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1000" fill="hold"/>
                        <p:tgtEl>
                          <p:spTgt spid="3"/>
                        </p:tgtEl>
                        <p:attrNameLst>
                          <p:attrName>ppt_w</p:attrName>
                        </p:attrNameLst>
                      </p:cBhvr>
                      <p:tavLst>
                        <p:tav tm="0">
                          <p:val>
                            <p:strVal val="4/3*#ppt_w"/>
                          </p:val>
                        </p:tav>
                        <p:tav tm="100000">
                          <p:val>
                            <p:strVal val="#ppt_w"/>
                          </p:val>
                        </p:tav>
                      </p:tavLst>
                    </p:anim>
                    <p:anim calcmode="lin" valueType="num">
                      <p:cBhvr>
                        <p:cTn dur="1000" fill="hold"/>
                        <p:tgtEl>
                          <p:spTgt spid="3"/>
                        </p:tgtEl>
                        <p:attrNameLst>
                          <p:attrName>ppt_h</p:attrName>
                        </p:attrNameLst>
                      </p:cBhvr>
                      <p:tavLst>
                        <p:tav tm="0">
                          <p:val>
                            <p:strVal val="4/3*#ppt_h"/>
                          </p:val>
                        </p:tav>
                        <p:tav tm="100000">
                          <p:val>
                            <p:strVal val="#ppt_h"/>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2414587" y="275546"/>
            <a:ext cx="3943351" cy="490420"/>
          </a:xfrm>
        </p:spPr>
        <p:txBody>
          <a:bodyPr wrap="none" lIns="0" tIns="0" rIns="0" bIns="0" anchor="ctr" anchorCtr="1">
            <a:noAutofit/>
          </a:bodyPr>
          <a:lstStyle>
            <a:lvl1pPr>
              <a:lnSpc>
                <a:spcPct val="100000"/>
              </a:lnSpc>
              <a:defRPr sz="2400"/>
            </a:lvl1pPr>
          </a:lstStyle>
          <a:p>
            <a:r>
              <a:rPr lang="zh-CN" altLang="en-US" dirty="0" smtClean="0"/>
              <a:t>单击此处编辑标题样式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6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1" r="95155" b="-1"/>
          <a:stretch/>
        </p:blipFill>
        <p:spPr>
          <a:xfrm>
            <a:off x="-10633" y="700715"/>
            <a:ext cx="442997" cy="178853"/>
          </a:xfrm>
          <a:prstGeom prst="rect">
            <a:avLst/>
          </a:prstGeom>
        </p:spPr>
      </p:pic>
      <p:sp>
        <p:nvSpPr>
          <p:cNvPr id="4" name="日期占位符 3"/>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939DA2-3E74-4B65-919F-AFBC4A00B5C7}" type="slidenum">
              <a:rPr lang="zh-CN" altLang="en-US" smtClean="0"/>
              <a:pPr/>
              <a:t>‹#›</a:t>
            </a:fld>
            <a:endParaRPr lang="zh-CN" altLang="en-US"/>
          </a:p>
        </p:txBody>
      </p:sp>
      <p:sp>
        <p:nvSpPr>
          <p:cNvPr id="2" name="标题 1"/>
          <p:cNvSpPr>
            <a:spLocks noGrp="1"/>
          </p:cNvSpPr>
          <p:nvPr>
            <p:ph type="title" hasCustomPrompt="1"/>
          </p:nvPr>
        </p:nvSpPr>
        <p:spPr>
          <a:xfrm>
            <a:off x="4222605" y="275483"/>
            <a:ext cx="4820537" cy="562905"/>
          </a:xfrm>
          <a:noFill/>
          <a:ln w="57150" cmpd="thickThin">
            <a:noFill/>
          </a:ln>
        </p:spPr>
        <p:txBody>
          <a:bodyPr vert="horz" wrap="none" lIns="0" tIns="0" rIns="0" bIns="0" rtlCol="0" anchor="ctr" anchorCtr="0">
            <a:noAutofit/>
          </a:bodyPr>
          <a:lstStyle>
            <a:lvl1pPr>
              <a:defRPr lang="zh-CN" altLang="en-US" sz="3000" dirty="0">
                <a:solidFill>
                  <a:schemeClr val="tx1"/>
                </a:solidFill>
                <a:latin typeface="+mj-ea"/>
                <a:cs typeface="+mn-cs"/>
              </a:defRPr>
            </a:lvl1pPr>
          </a:lstStyle>
          <a:p>
            <a:pPr marL="0" lvl="0" indent="0" defTabSz="685324">
              <a:lnSpc>
                <a:spcPct val="100000"/>
              </a:lnSpc>
              <a:spcBef>
                <a:spcPts val="750"/>
              </a:spcBef>
              <a:buFont typeface="Arial" panose="020B0604020202020204" pitchFamily="34" charset="0"/>
            </a:pPr>
            <a:r>
              <a:rPr lang="zh-CN" altLang="en-US" dirty="0" smtClean="0"/>
              <a:t>单击此处编辑标题样式</a:t>
            </a:r>
            <a:endParaRPr lang="zh-CN" altLang="en-US" dirty="0"/>
          </a:p>
        </p:txBody>
      </p:sp>
      <p:sp>
        <p:nvSpPr>
          <p:cNvPr id="3" name="文本占位符 2"/>
          <p:cNvSpPr>
            <a:spLocks noGrp="1"/>
          </p:cNvSpPr>
          <p:nvPr>
            <p:ph type="body" idx="1" hasCustomPrompt="1"/>
          </p:nvPr>
        </p:nvSpPr>
        <p:spPr>
          <a:xfrm>
            <a:off x="1188694" y="464365"/>
            <a:ext cx="2440199" cy="351851"/>
          </a:xfrm>
          <a:noFill/>
          <a:ln w="57150" cmpd="thickThin">
            <a:noFill/>
          </a:ln>
        </p:spPr>
        <p:txBody>
          <a:bodyPr vert="horz" wrap="none" lIns="0" tIns="0" rIns="0" bIns="0" rtlCol="0" anchor="ctr" anchorCtr="0">
            <a:noAutofit/>
          </a:bodyPr>
          <a:lstStyle>
            <a:lvl1pPr marL="171450" indent="-171450">
              <a:buNone/>
              <a:defRPr lang="zh-CN" altLang="en-US" sz="1800" smtClean="0">
                <a:solidFill>
                  <a:schemeClr val="tx2"/>
                </a:solidFill>
                <a:latin typeface="+mj-ea"/>
                <a:ea typeface="+mj-ea"/>
              </a:defRPr>
            </a:lvl1pPr>
          </a:lstStyle>
          <a:p>
            <a:pPr marL="0" lvl="0" indent="0" defTabSz="685324">
              <a:lnSpc>
                <a:spcPct val="100000"/>
              </a:lnSpc>
            </a:pPr>
            <a:r>
              <a:rPr lang="en-US" altLang="zh-CN" dirty="0" smtClean="0"/>
              <a:t>1 </a:t>
            </a:r>
            <a:r>
              <a:rPr lang="zh-CN" altLang="en-US" dirty="0" smtClean="0"/>
              <a:t>两学一做的背景介绍</a:t>
            </a:r>
          </a:p>
        </p:txBody>
      </p:sp>
      <p:cxnSp>
        <p:nvCxnSpPr>
          <p:cNvPr id="24" name="直接连接符 23"/>
          <p:cNvCxnSpPr/>
          <p:nvPr userDrawn="1"/>
        </p:nvCxnSpPr>
        <p:spPr>
          <a:xfrm>
            <a:off x="0" y="923444"/>
            <a:ext cx="9144000" cy="0"/>
          </a:xfrm>
          <a:prstGeom prst="line">
            <a:avLst/>
          </a:prstGeom>
          <a:ln w="50800" cmpd="thickThin">
            <a:solidFill>
              <a:schemeClr val="tx2"/>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1" r="7675" b="-1"/>
          <a:stretch/>
        </p:blipFill>
        <p:spPr>
          <a:xfrm>
            <a:off x="701778" y="703125"/>
            <a:ext cx="8442222" cy="178853"/>
          </a:xfrm>
          <a:prstGeom prst="rect">
            <a:avLst/>
          </a:prstGeom>
        </p:spPr>
      </p:pic>
      <p:grpSp>
        <p:nvGrpSpPr>
          <p:cNvPr id="28" name="组合 27"/>
          <p:cNvGrpSpPr/>
          <p:nvPr userDrawn="1"/>
        </p:nvGrpSpPr>
        <p:grpSpPr>
          <a:xfrm>
            <a:off x="180514" y="42016"/>
            <a:ext cx="1000346" cy="1000346"/>
            <a:chOff x="907435" y="177284"/>
            <a:chExt cx="1333795" cy="1333795"/>
          </a:xfrm>
        </p:grpSpPr>
        <p:sp>
          <p:nvSpPr>
            <p:cNvPr id="27" name="椭圆 26"/>
            <p:cNvSpPr/>
            <p:nvPr userDrawn="1"/>
          </p:nvSpPr>
          <p:spPr>
            <a:xfrm>
              <a:off x="980564" y="266603"/>
              <a:ext cx="1187536" cy="11551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userDrawn="1"/>
          </p:nvGrpSpPr>
          <p:grpSpPr>
            <a:xfrm>
              <a:off x="907435" y="177284"/>
              <a:ext cx="1333795" cy="1333795"/>
              <a:chOff x="478343" y="55393"/>
              <a:chExt cx="1333795" cy="1333795"/>
            </a:xfrm>
          </p:grpSpPr>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78343" y="55393"/>
                <a:ext cx="1333795" cy="1333795"/>
              </a:xfrm>
              <a:prstGeom prst="rect">
                <a:avLst/>
              </a:prstGeom>
            </p:spPr>
          </p:pic>
          <p:sp>
            <p:nvSpPr>
              <p:cNvPr id="14" name="文本框 13"/>
              <p:cNvSpPr txBox="1"/>
              <p:nvPr userDrawn="1"/>
            </p:nvSpPr>
            <p:spPr>
              <a:xfrm>
                <a:off x="658406" y="792476"/>
                <a:ext cx="1126242" cy="348813"/>
              </a:xfrm>
              <a:prstGeom prst="rect">
                <a:avLst/>
              </a:prstGeom>
              <a:noFill/>
            </p:spPr>
            <p:txBody>
              <a:bodyPr wrap="square" rtlCol="0">
                <a:spAutoFit/>
              </a:bodyPr>
              <a:lstStyle>
                <a:defPPr>
                  <a:defRPr lang="zh-CN"/>
                </a:defPPr>
                <a:lvl1pPr>
                  <a:defRPr sz="5400">
                    <a:solidFill>
                      <a:schemeClr val="bg1"/>
                    </a:solidFill>
                    <a:latin typeface="汉仪菱心体简" panose="02010609000101010101" pitchFamily="49" charset="-122"/>
                    <a:ea typeface="汉仪菱心体简" panose="02010609000101010101" pitchFamily="49" charset="-122"/>
                  </a:defRPr>
                </a:lvl1pPr>
              </a:lstStyle>
              <a:p>
                <a:r>
                  <a:rPr lang="zh-CN" altLang="en-US" sz="1100" b="1" dirty="0" smtClean="0">
                    <a:solidFill>
                      <a:schemeClr val="tx2"/>
                    </a:solidFill>
                    <a:latin typeface="+mj-ea"/>
                    <a:ea typeface="+mj-ea"/>
                  </a:rPr>
                  <a:t>听党指挥</a:t>
                </a:r>
                <a:endParaRPr lang="zh-CN" altLang="en-US" sz="1100" b="1" dirty="0">
                  <a:solidFill>
                    <a:schemeClr val="tx2"/>
                  </a:solidFill>
                  <a:latin typeface="+mj-ea"/>
                  <a:ea typeface="+mj-ea"/>
                </a:endParaRPr>
              </a:p>
            </p:txBody>
          </p:sp>
        </p:grpSp>
      </p:gr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9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1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2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3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4_两栏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screen">
            <a:extLst>
              <a:ext uri="{BEBA8EAE-BF5A-486C-A8C5-ECC9F3942E4B}">
                <a14:imgProps xmlns:a14="http://schemas.microsoft.com/office/drawing/2010/main" xmlns="">
                  <a14:imgLayer r:embed="rId3">
                    <a14:imgEffect>
                      <a14:saturation sat="300000"/>
                    </a14:imgEffect>
                  </a14:imgLayer>
                </a14:imgProps>
              </a:ext>
            </a:extLst>
          </a:blip>
          <a:stretch>
            <a:fillRect/>
          </a:stretch>
        </p:blipFill>
        <p:spPr>
          <a:xfrm>
            <a:off x="0" y="586"/>
            <a:ext cx="9144000" cy="5142331"/>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5" y="347503"/>
            <a:ext cx="774086" cy="690314"/>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7668345" y="104612"/>
            <a:ext cx="1368152" cy="1176093"/>
          </a:xfrm>
          <a:prstGeom prst="rect">
            <a:avLst/>
          </a:prstGeom>
        </p:spPr>
      </p:pic>
    </p:spTree>
    <p:extLst>
      <p:ext uri="{BB962C8B-B14F-4D97-AF65-F5344CB8AC3E}">
        <p14:creationId xmlns:p14="http://schemas.microsoft.com/office/powerpoint/2010/main" xmlns="" val="3025139578"/>
      </p:ext>
    </p:extLst>
  </p:cSld>
  <p:clrMapOvr>
    <a:masterClrMapping/>
  </p:clrMapOvr>
  <mc:AlternateContent xmlns:mc="http://schemas.openxmlformats.org/markup-compatibility/2006">
    <mc:Choice xmlns:p14="http://schemas.microsoft.com/office/powerpoint/2010/main" xmlns="" Requires="p14">
      <p:transition spd="slow" p14:dur="175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50">
        <p14:switch dir="r"/>
      </p:transition>
    </mc:Choice>
    <mc:Fallback>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D1FC98-4508-4D04-BD76-708B9F14A230}"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939DA2-3E74-4B65-919F-AFBC4A00B5C7}"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05D1FC98-4508-4D04-BD76-708B9F14A230}"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9B939DA2-3E74-4B65-919F-AFBC4A00B5C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Lst>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21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flipH="1">
            <a:off x="-1" y="3037710"/>
            <a:ext cx="9154884" cy="2105791"/>
          </a:xfrm>
          <a:prstGeom prst="rect">
            <a:avLst/>
          </a:prstGeom>
          <a:solidFill>
            <a:schemeClr val="tx2"/>
          </a:solidFill>
          <a:ln w="57150" cmpd="thickThin">
            <a:noFill/>
          </a:ln>
        </p:spPr>
        <p:txBody>
          <a:bodyPr wrap="none" lIns="27000" tIns="34290" rIns="27000" bIns="34290" anchor="ctr" anchorCtr="1">
            <a:noAutofit/>
          </a:bodyPr>
          <a:lstStyle/>
          <a:p>
            <a:endParaRPr lang="zh-CN" altLang="en-US" sz="3000">
              <a:solidFill>
                <a:schemeClr val="bg1"/>
              </a:solidFill>
              <a:cs typeface="+mn-ea"/>
              <a:sym typeface="+mn-lt"/>
            </a:endParaRPr>
          </a:p>
        </p:txBody>
      </p:sp>
      <p:sp>
        <p:nvSpPr>
          <p:cNvPr id="6" name="文本框 5"/>
          <p:cNvSpPr txBox="1"/>
          <p:nvPr/>
        </p:nvSpPr>
        <p:spPr>
          <a:xfrm>
            <a:off x="2174203" y="3940140"/>
            <a:ext cx="3899144" cy="407804"/>
          </a:xfrm>
          <a:prstGeom prst="rect">
            <a:avLst/>
          </a:prstGeom>
          <a:noFill/>
        </p:spPr>
        <p:txBody>
          <a:bodyPr wrap="none" lIns="68580" tIns="34290" rIns="68580" bIns="34290" rtlCol="0">
            <a:spAutoFit/>
          </a:bodyPr>
          <a:lstStyle>
            <a:defPPr>
              <a:defRPr lang="zh-CN"/>
            </a:defPPr>
            <a:lvl1pPr>
              <a:defRPr sz="5400">
                <a:solidFill>
                  <a:schemeClr val="bg1"/>
                </a:solidFill>
                <a:latin typeface="汉仪菱心体简" panose="02010609000101010101" pitchFamily="49" charset="-122"/>
                <a:ea typeface="汉仪菱心体简" panose="02010609000101010101" pitchFamily="49" charset="-122"/>
              </a:defRPr>
            </a:lvl1pPr>
          </a:lstStyle>
          <a:p>
            <a:r>
              <a:rPr lang="zh-CN" altLang="en-US" sz="2200" b="1" dirty="0" smtClean="0">
                <a:solidFill>
                  <a:schemeClr val="accent1"/>
                </a:solidFill>
                <a:latin typeface="+mn-lt"/>
                <a:ea typeface="+mn-ea"/>
                <a:cs typeface="+mn-ea"/>
                <a:sym typeface="+mn-lt"/>
              </a:rPr>
              <a:t>汇报人</a:t>
            </a:r>
            <a:r>
              <a:rPr lang="zh-CN" altLang="en-US" sz="2200" b="1" dirty="0" smtClean="0">
                <a:solidFill>
                  <a:schemeClr val="accent1"/>
                </a:solidFill>
                <a:latin typeface="+mn-lt"/>
                <a:ea typeface="+mn-ea"/>
                <a:cs typeface="+mn-ea"/>
                <a:sym typeface="+mn-lt"/>
              </a:rPr>
              <a:t>：</a:t>
            </a:r>
            <a:r>
              <a:rPr lang="en-US" altLang="zh-CN" sz="2200" b="1" dirty="0" smtClean="0">
                <a:solidFill>
                  <a:schemeClr val="accent1"/>
                </a:solidFill>
                <a:latin typeface="+mn-lt"/>
                <a:ea typeface="+mn-ea"/>
                <a:cs typeface="+mn-ea"/>
                <a:sym typeface="+mn-lt"/>
              </a:rPr>
              <a:t>xxx</a:t>
            </a:r>
            <a:r>
              <a:rPr lang="zh-CN" altLang="en-US" sz="2200" b="1" dirty="0" smtClean="0">
                <a:solidFill>
                  <a:schemeClr val="accent1"/>
                </a:solidFill>
                <a:latin typeface="+mn-lt"/>
                <a:ea typeface="+mn-ea"/>
                <a:cs typeface="+mn-ea"/>
                <a:sym typeface="+mn-lt"/>
              </a:rPr>
              <a:t>时间</a:t>
            </a:r>
            <a:r>
              <a:rPr lang="zh-CN" altLang="en-US" sz="2200" b="1" dirty="0" smtClean="0">
                <a:solidFill>
                  <a:schemeClr val="accent1"/>
                </a:solidFill>
                <a:latin typeface="+mn-lt"/>
                <a:ea typeface="+mn-ea"/>
                <a:cs typeface="+mn-ea"/>
                <a:sym typeface="+mn-lt"/>
              </a:rPr>
              <a:t>：</a:t>
            </a:r>
            <a:r>
              <a:rPr lang="en-US" altLang="zh-CN" sz="2200" b="1" dirty="0" smtClean="0">
                <a:solidFill>
                  <a:schemeClr val="accent1"/>
                </a:solidFill>
                <a:latin typeface="+mn-lt"/>
                <a:ea typeface="+mn-ea"/>
                <a:cs typeface="+mn-ea"/>
                <a:sym typeface="+mn-lt"/>
              </a:rPr>
              <a:t>XX</a:t>
            </a:r>
            <a:r>
              <a:rPr lang="zh-CN" altLang="en-US" sz="2200" b="1" dirty="0" smtClean="0">
                <a:solidFill>
                  <a:schemeClr val="accent1"/>
                </a:solidFill>
                <a:latin typeface="+mn-lt"/>
                <a:ea typeface="+mn-ea"/>
                <a:cs typeface="+mn-ea"/>
                <a:sym typeface="+mn-lt"/>
              </a:rPr>
              <a:t>年</a:t>
            </a:r>
            <a:r>
              <a:rPr lang="en-US" altLang="zh-CN" sz="2200" b="1" dirty="0" smtClean="0">
                <a:solidFill>
                  <a:schemeClr val="accent1"/>
                </a:solidFill>
                <a:latin typeface="+mn-lt"/>
                <a:ea typeface="+mn-ea"/>
                <a:cs typeface="+mn-ea"/>
                <a:sym typeface="+mn-lt"/>
              </a:rPr>
              <a:t>XX</a:t>
            </a:r>
            <a:r>
              <a:rPr lang="zh-CN" altLang="en-US" sz="2200" b="1" dirty="0" smtClean="0">
                <a:solidFill>
                  <a:schemeClr val="accent1"/>
                </a:solidFill>
                <a:latin typeface="+mn-lt"/>
                <a:ea typeface="+mn-ea"/>
                <a:cs typeface="+mn-ea"/>
                <a:sym typeface="+mn-lt"/>
              </a:rPr>
              <a:t>月</a:t>
            </a:r>
            <a:endParaRPr lang="zh-CN" altLang="en-US" sz="2200" b="1" dirty="0">
              <a:solidFill>
                <a:schemeClr val="accent1"/>
              </a:solidFill>
              <a:latin typeface="+mn-lt"/>
              <a:ea typeface="+mn-ea"/>
              <a:cs typeface="+mn-ea"/>
              <a:sym typeface="+mn-lt"/>
            </a:endParaRPr>
          </a:p>
        </p:txBody>
      </p:sp>
      <p:sp>
        <p:nvSpPr>
          <p:cNvPr id="29" name="矩形 28"/>
          <p:cNvSpPr/>
          <p:nvPr/>
        </p:nvSpPr>
        <p:spPr>
          <a:xfrm flipH="1">
            <a:off x="1288360" y="3144583"/>
            <a:ext cx="6659885" cy="724031"/>
          </a:xfrm>
          <a:prstGeom prst="rect">
            <a:avLst/>
          </a:prstGeom>
          <a:solidFill>
            <a:schemeClr val="accent1"/>
          </a:solidFill>
          <a:ln w="57150" cmpd="thickThin">
            <a:solidFill>
              <a:schemeClr val="tx2"/>
            </a:solidFill>
          </a:ln>
        </p:spPr>
        <p:txBody>
          <a:bodyPr wrap="square" lIns="0" tIns="0" rIns="0" bIns="0" anchor="ctr" anchorCtr="1">
            <a:noAutofit/>
          </a:bodyPr>
          <a:lstStyle/>
          <a:p>
            <a:pPr algn="ctr"/>
            <a:r>
              <a:rPr lang="zh-CN" altLang="en-US" sz="3200" b="1" dirty="0">
                <a:solidFill>
                  <a:schemeClr val="tx2"/>
                </a:solidFill>
                <a:cs typeface="+mn-ea"/>
                <a:sym typeface="+mn-lt"/>
              </a:rPr>
              <a:t>“四项结合”抓实抓牢基层党建工作</a:t>
            </a:r>
          </a:p>
        </p:txBody>
      </p:sp>
      <p:sp>
        <p:nvSpPr>
          <p:cNvPr id="12" name="Freeform 43"/>
          <p:cNvSpPr/>
          <p:nvPr/>
        </p:nvSpPr>
        <p:spPr bwMode="auto">
          <a:xfrm>
            <a:off x="275755" y="200363"/>
            <a:ext cx="1078176" cy="97009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8628" y="200363"/>
            <a:ext cx="1704109" cy="894658"/>
          </a:xfrm>
          <a:prstGeom prst="rect">
            <a:avLst/>
          </a:prstGeom>
        </p:spPr>
      </p:pic>
      <p:pic>
        <p:nvPicPr>
          <p:cNvPr id="2" name="图片 1"/>
          <p:cNvPicPr>
            <a:picLocks noChangeAspect="1"/>
          </p:cNvPicPr>
          <p:nvPr/>
        </p:nvPicPr>
        <p:blipFill rotWithShape="1">
          <a:blip r:embed="rId4">
            <a:extLst>
              <a:ext uri="{28A0092B-C50C-407E-A947-70E740481C1C}">
                <a14:useLocalDpi xmlns:a14="http://schemas.microsoft.com/office/drawing/2010/main" xmlns="" val="0"/>
              </a:ext>
            </a:extLst>
          </a:blip>
          <a:srcRect t="25861"/>
          <a:stretch/>
        </p:blipFill>
        <p:spPr>
          <a:xfrm>
            <a:off x="0" y="1294409"/>
            <a:ext cx="9144000" cy="1850175"/>
          </a:xfrm>
          <a:prstGeom prst="rect">
            <a:avLst/>
          </a:prstGeom>
        </p:spPr>
      </p:pic>
      <p:sp>
        <p:nvSpPr>
          <p:cNvPr id="8" name="矩形 7"/>
          <p:cNvSpPr/>
          <p:nvPr/>
        </p:nvSpPr>
        <p:spPr>
          <a:xfrm>
            <a:off x="4434662" y="2447041"/>
            <a:ext cx="283642" cy="369311"/>
          </a:xfrm>
          <a:prstGeom prst="rect">
            <a:avLst/>
          </a:prstGeom>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100">
        <p:blinds dir="vert"/>
      </p:transition>
    </mc:Choice>
    <mc:Fallback>
      <p:transition spd="slow" advClick="0" advTm="1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Effect transition="in" filter="fade">
                                      <p:cBhvr>
                                        <p:cTn id="12" dur="1000"/>
                                        <p:tgtEl>
                                          <p:spTgt spid="6"/>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p:tgtEl>
                                          <p:spTgt spid="29"/>
                                        </p:tgtEl>
                                        <p:attrNameLst>
                                          <p:attrName>ppt_x</p:attrName>
                                        </p:attrNameLst>
                                      </p:cBhvr>
                                      <p:tavLst>
                                        <p:tav tm="0">
                                          <p:val>
                                            <p:strVal val="#ppt_x+#ppt_w*1.125000"/>
                                          </p:val>
                                        </p:tav>
                                        <p:tav tm="100000">
                                          <p:val>
                                            <p:strVal val="#ppt_x"/>
                                          </p:val>
                                        </p:tav>
                                      </p:tavLst>
                                    </p:anim>
                                    <p:animEffect transition="in" filter="wipe(left)">
                                      <p:cBhvr>
                                        <p:cTn id="1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65225" y="1003203"/>
            <a:ext cx="5544616" cy="461665"/>
          </a:xfrm>
          <a:prstGeom prst="rect">
            <a:avLst/>
          </a:prstGeom>
        </p:spPr>
        <p:txBody>
          <a:bodyPr wrap="square" lIns="91438" tIns="45719" rIns="91438" bIns="45719">
            <a:spAutoFit/>
          </a:bodyPr>
          <a:lstStyle/>
          <a:p>
            <a:r>
              <a:rPr lang="zh-CN" altLang="en-US" sz="2400" dirty="0">
                <a:solidFill>
                  <a:srgbClr val="C00000"/>
                </a:solidFill>
                <a:cs typeface="+mn-ea"/>
                <a:sym typeface="+mn-lt"/>
              </a:rPr>
              <a:t>坚定对习主席系列重要讲话的政治信仰</a:t>
            </a:r>
          </a:p>
        </p:txBody>
      </p:sp>
      <p:grpSp>
        <p:nvGrpSpPr>
          <p:cNvPr id="10" name="组合 9"/>
          <p:cNvGrpSpPr/>
          <p:nvPr/>
        </p:nvGrpSpPr>
        <p:grpSpPr>
          <a:xfrm>
            <a:off x="1326223" y="1576683"/>
            <a:ext cx="6822620" cy="3443983"/>
            <a:chOff x="1219202" y="1506165"/>
            <a:chExt cx="6955458" cy="3514500"/>
          </a:xfrm>
        </p:grpSpPr>
        <p:sp>
          <p:nvSpPr>
            <p:cNvPr id="41" name="矩形 40"/>
            <p:cNvSpPr/>
            <p:nvPr/>
          </p:nvSpPr>
          <p:spPr>
            <a:xfrm>
              <a:off x="1812903" y="1506165"/>
              <a:ext cx="6210000" cy="644273"/>
            </a:xfrm>
            <a:prstGeom prst="rect">
              <a:avLst/>
            </a:prstGeom>
            <a:solidFill>
              <a:schemeClr val="bg1">
                <a:alpha val="50000"/>
              </a:schemeClr>
            </a:solidFill>
            <a:ln w="57150" cmpd="thickThin">
              <a:solidFill>
                <a:schemeClr val="tx2"/>
              </a:solidFill>
            </a:ln>
          </p:spPr>
          <p:txBody>
            <a:bodyPr wrap="square" lIns="270000" tIns="0" rIns="270000" bIns="0" anchor="ctr" anchorCtr="1">
              <a:noAutofit/>
            </a:bodyPr>
            <a:lstStyle/>
            <a:p>
              <a:pPr>
                <a:lnSpc>
                  <a:spcPts val="2200"/>
                </a:lnSpc>
              </a:pPr>
              <a:r>
                <a:rPr lang="zh-CN" altLang="en-US" dirty="0">
                  <a:solidFill>
                    <a:srgbClr val="C00000"/>
                  </a:solidFill>
                  <a:cs typeface="+mn-ea"/>
                  <a:sym typeface="+mn-lt"/>
                </a:rPr>
                <a:t>就要毫不动摇坚持和发展中国特色社会主义，坚定道路自信、理论自信、制度自信、文化自信；</a:t>
              </a:r>
              <a:endParaRPr lang="en-US" altLang="zh-CN" dirty="0">
                <a:solidFill>
                  <a:srgbClr val="C00000"/>
                </a:solidFill>
                <a:cs typeface="+mn-ea"/>
                <a:sym typeface="+mn-lt"/>
              </a:endParaRPr>
            </a:p>
          </p:txBody>
        </p:sp>
        <p:sp>
          <p:nvSpPr>
            <p:cNvPr id="42" name="矩形 41"/>
            <p:cNvSpPr/>
            <p:nvPr/>
          </p:nvSpPr>
          <p:spPr>
            <a:xfrm>
              <a:off x="1778921" y="2409247"/>
              <a:ext cx="6210000" cy="644273"/>
            </a:xfrm>
            <a:prstGeom prst="rect">
              <a:avLst/>
            </a:prstGeom>
            <a:solidFill>
              <a:schemeClr val="bg1">
                <a:alpha val="50000"/>
              </a:schemeClr>
            </a:solidFill>
            <a:ln w="57150" cmpd="thickThin">
              <a:solidFill>
                <a:schemeClr val="tx2"/>
              </a:solidFill>
            </a:ln>
          </p:spPr>
          <p:txBody>
            <a:bodyPr wrap="square" lIns="270000" tIns="0" rIns="270000" bIns="0" anchor="ctr" anchorCtr="1">
              <a:noAutofit/>
            </a:bodyPr>
            <a:lstStyle/>
            <a:p>
              <a:pPr>
                <a:lnSpc>
                  <a:spcPts val="2200"/>
                </a:lnSpc>
              </a:pPr>
              <a:r>
                <a:rPr lang="zh-CN" altLang="en-US" dirty="0">
                  <a:solidFill>
                    <a:srgbClr val="C00000"/>
                  </a:solidFill>
                  <a:cs typeface="+mn-ea"/>
                  <a:sym typeface="+mn-lt"/>
                </a:rPr>
                <a:t>就要毫不动摇坚持和发展中国特色社会主义，坚定道路自信、理论自信、制度自信、文化自信；</a:t>
              </a:r>
              <a:endParaRPr lang="en-US" altLang="zh-CN" dirty="0">
                <a:solidFill>
                  <a:srgbClr val="C00000"/>
                </a:solidFill>
                <a:cs typeface="+mn-ea"/>
                <a:sym typeface="+mn-lt"/>
              </a:endParaRPr>
            </a:p>
          </p:txBody>
        </p:sp>
        <p:sp>
          <p:nvSpPr>
            <p:cNvPr id="43" name="矩形 42"/>
            <p:cNvSpPr/>
            <p:nvPr/>
          </p:nvSpPr>
          <p:spPr>
            <a:xfrm>
              <a:off x="1778921" y="3350721"/>
              <a:ext cx="6210000" cy="644273"/>
            </a:xfrm>
            <a:prstGeom prst="rect">
              <a:avLst/>
            </a:prstGeom>
            <a:solidFill>
              <a:schemeClr val="bg1">
                <a:alpha val="50000"/>
              </a:schemeClr>
            </a:solidFill>
            <a:ln w="57150" cmpd="thickThin">
              <a:solidFill>
                <a:schemeClr val="tx2"/>
              </a:solidFill>
            </a:ln>
          </p:spPr>
          <p:txBody>
            <a:bodyPr wrap="square" lIns="270000" tIns="0" rIns="270000" bIns="0" anchor="ctr" anchorCtr="1">
              <a:noAutofit/>
            </a:bodyPr>
            <a:lstStyle/>
            <a:p>
              <a:pPr>
                <a:lnSpc>
                  <a:spcPts val="2200"/>
                </a:lnSpc>
              </a:pPr>
              <a:r>
                <a:rPr lang="zh-CN" altLang="en-US" dirty="0">
                  <a:solidFill>
                    <a:srgbClr val="C00000"/>
                  </a:solidFill>
                  <a:cs typeface="+mn-ea"/>
                  <a:sym typeface="+mn-lt"/>
                </a:rPr>
                <a:t>就要指导破解改革发展中的矛盾问题，增强工作的科学性预见性主动性；</a:t>
              </a:r>
              <a:endParaRPr lang="en-US" altLang="zh-CN" dirty="0">
                <a:solidFill>
                  <a:srgbClr val="C00000"/>
                </a:solidFill>
                <a:cs typeface="+mn-ea"/>
                <a:sym typeface="+mn-lt"/>
              </a:endParaRPr>
            </a:p>
          </p:txBody>
        </p:sp>
        <p:sp>
          <p:nvSpPr>
            <p:cNvPr id="44" name="矩形 43"/>
            <p:cNvSpPr/>
            <p:nvPr/>
          </p:nvSpPr>
          <p:spPr>
            <a:xfrm>
              <a:off x="1219202" y="1655661"/>
              <a:ext cx="676275" cy="423857"/>
            </a:xfrm>
            <a:prstGeom prst="rect">
              <a:avLst/>
            </a:prstGeom>
            <a:solidFill>
              <a:schemeClr val="tx2"/>
            </a:solidFill>
            <a:ln w="57150" cmpd="thickThin">
              <a:solidFill>
                <a:schemeClr val="tx2">
                  <a:lumMod val="75000"/>
                </a:schemeClr>
              </a:solidFill>
            </a:ln>
          </p:spPr>
          <p:txBody>
            <a:bodyPr vert="horz" wrap="none" lIns="0" tIns="0" rIns="0" bIns="0" rtlCol="0" anchor="ctr" anchorCtr="1">
              <a:noAutofit/>
            </a:bodyPr>
            <a:lstStyle/>
            <a:p>
              <a:pPr>
                <a:spcBef>
                  <a:spcPts val="750"/>
                </a:spcBef>
              </a:pPr>
              <a:r>
                <a:rPr lang="en-US" altLang="zh-CN" sz="2700" dirty="0">
                  <a:solidFill>
                    <a:schemeClr val="bg1"/>
                  </a:solidFill>
                  <a:cs typeface="+mn-ea"/>
                  <a:sym typeface="+mn-lt"/>
                </a:rPr>
                <a:t>1</a:t>
              </a:r>
              <a:endParaRPr lang="zh-CN" altLang="en-US" sz="2700" dirty="0">
                <a:solidFill>
                  <a:schemeClr val="bg1"/>
                </a:solidFill>
                <a:cs typeface="+mn-ea"/>
                <a:sym typeface="+mn-lt"/>
              </a:endParaRPr>
            </a:p>
          </p:txBody>
        </p:sp>
        <p:sp>
          <p:nvSpPr>
            <p:cNvPr id="45" name="矩形 44"/>
            <p:cNvSpPr/>
            <p:nvPr/>
          </p:nvSpPr>
          <p:spPr>
            <a:xfrm>
              <a:off x="1219202" y="2561662"/>
              <a:ext cx="676275" cy="423857"/>
            </a:xfrm>
            <a:prstGeom prst="rect">
              <a:avLst/>
            </a:prstGeom>
            <a:solidFill>
              <a:schemeClr val="tx2"/>
            </a:solidFill>
            <a:ln w="57150" cmpd="thickThin">
              <a:solidFill>
                <a:schemeClr val="tx2">
                  <a:lumMod val="75000"/>
                </a:schemeClr>
              </a:solidFill>
            </a:ln>
          </p:spPr>
          <p:txBody>
            <a:bodyPr vert="horz" wrap="none" lIns="0" tIns="0" rIns="0" bIns="0" rtlCol="0" anchor="ctr" anchorCtr="1">
              <a:noAutofit/>
            </a:bodyPr>
            <a:lstStyle/>
            <a:p>
              <a:pPr>
                <a:spcBef>
                  <a:spcPts val="750"/>
                </a:spcBef>
              </a:pPr>
              <a:r>
                <a:rPr lang="en-US" altLang="zh-CN" sz="2700" dirty="0">
                  <a:solidFill>
                    <a:schemeClr val="bg1"/>
                  </a:solidFill>
                  <a:cs typeface="+mn-ea"/>
                  <a:sym typeface="+mn-lt"/>
                </a:rPr>
                <a:t>2</a:t>
              </a:r>
              <a:endParaRPr lang="zh-CN" altLang="en-US" sz="2700" dirty="0">
                <a:solidFill>
                  <a:schemeClr val="bg1"/>
                </a:solidFill>
                <a:cs typeface="+mn-ea"/>
                <a:sym typeface="+mn-lt"/>
              </a:endParaRPr>
            </a:p>
          </p:txBody>
        </p:sp>
        <p:sp>
          <p:nvSpPr>
            <p:cNvPr id="46" name="矩形 45"/>
            <p:cNvSpPr/>
            <p:nvPr/>
          </p:nvSpPr>
          <p:spPr>
            <a:xfrm>
              <a:off x="1219202" y="3503136"/>
              <a:ext cx="676275" cy="423857"/>
            </a:xfrm>
            <a:prstGeom prst="rect">
              <a:avLst/>
            </a:prstGeom>
            <a:solidFill>
              <a:schemeClr val="tx2"/>
            </a:solidFill>
            <a:ln w="57150" cmpd="thickThin">
              <a:solidFill>
                <a:schemeClr val="tx2">
                  <a:lumMod val="75000"/>
                </a:schemeClr>
              </a:solidFill>
            </a:ln>
          </p:spPr>
          <p:txBody>
            <a:bodyPr vert="horz" wrap="none" lIns="0" tIns="0" rIns="0" bIns="0" rtlCol="0" anchor="ctr" anchorCtr="1">
              <a:noAutofit/>
            </a:bodyPr>
            <a:lstStyle/>
            <a:p>
              <a:pPr>
                <a:spcBef>
                  <a:spcPts val="750"/>
                </a:spcBef>
              </a:pPr>
              <a:r>
                <a:rPr lang="en-US" altLang="zh-CN" sz="2700" dirty="0">
                  <a:solidFill>
                    <a:schemeClr val="bg1"/>
                  </a:solidFill>
                  <a:cs typeface="+mn-ea"/>
                  <a:sym typeface="+mn-lt"/>
                </a:rPr>
                <a:t>3</a:t>
              </a:r>
              <a:endParaRPr lang="zh-CN" altLang="en-US" sz="2700" dirty="0">
                <a:solidFill>
                  <a:schemeClr val="bg1"/>
                </a:solidFill>
                <a:cs typeface="+mn-ea"/>
                <a:sym typeface="+mn-lt"/>
              </a:endParaRPr>
            </a:p>
          </p:txBody>
        </p:sp>
        <p:sp>
          <p:nvSpPr>
            <p:cNvPr id="47" name="矩形 46"/>
            <p:cNvSpPr/>
            <p:nvPr/>
          </p:nvSpPr>
          <p:spPr>
            <a:xfrm>
              <a:off x="7803185" y="1986528"/>
              <a:ext cx="371475" cy="232823"/>
            </a:xfrm>
            <a:prstGeom prst="rect">
              <a:avLst/>
            </a:prstGeom>
            <a:solidFill>
              <a:schemeClr val="tx2"/>
            </a:solidFill>
            <a:ln w="57150" cmpd="thickThin">
              <a:solidFill>
                <a:schemeClr val="tx2">
                  <a:lumMod val="75000"/>
                </a:schemeClr>
              </a:solidFill>
            </a:ln>
          </p:spPr>
          <p:txBody>
            <a:bodyPr vert="horz" wrap="none" lIns="0" tIns="0" rIns="0" bIns="0" rtlCol="0" anchor="ctr" anchorCtr="1">
              <a:noAutofit/>
            </a:bodyPr>
            <a:lstStyle/>
            <a:p>
              <a:pPr>
                <a:spcBef>
                  <a:spcPts val="750"/>
                </a:spcBef>
              </a:pPr>
              <a:endParaRPr lang="zh-CN" altLang="en-US" sz="2700" dirty="0">
                <a:solidFill>
                  <a:schemeClr val="bg1"/>
                </a:solidFill>
                <a:cs typeface="+mn-ea"/>
                <a:sym typeface="+mn-lt"/>
              </a:endParaRPr>
            </a:p>
          </p:txBody>
        </p:sp>
        <p:sp>
          <p:nvSpPr>
            <p:cNvPr id="48" name="矩形 47"/>
            <p:cNvSpPr/>
            <p:nvPr/>
          </p:nvSpPr>
          <p:spPr>
            <a:xfrm>
              <a:off x="7803185" y="2892529"/>
              <a:ext cx="371475" cy="232823"/>
            </a:xfrm>
            <a:prstGeom prst="rect">
              <a:avLst/>
            </a:prstGeom>
            <a:solidFill>
              <a:schemeClr val="tx2"/>
            </a:solidFill>
            <a:ln w="57150" cmpd="thickThin">
              <a:solidFill>
                <a:schemeClr val="tx2">
                  <a:lumMod val="75000"/>
                </a:schemeClr>
              </a:solidFill>
            </a:ln>
          </p:spPr>
          <p:txBody>
            <a:bodyPr vert="horz" wrap="none" lIns="0" tIns="0" rIns="0" bIns="0" rtlCol="0" anchor="ctr" anchorCtr="1">
              <a:noAutofit/>
            </a:bodyPr>
            <a:lstStyle/>
            <a:p>
              <a:pPr>
                <a:spcBef>
                  <a:spcPts val="750"/>
                </a:spcBef>
              </a:pPr>
              <a:endParaRPr lang="zh-CN" altLang="en-US" sz="2700" dirty="0">
                <a:solidFill>
                  <a:schemeClr val="bg1"/>
                </a:solidFill>
                <a:cs typeface="+mn-ea"/>
                <a:sym typeface="+mn-lt"/>
              </a:endParaRPr>
            </a:p>
          </p:txBody>
        </p:sp>
        <p:sp>
          <p:nvSpPr>
            <p:cNvPr id="49" name="矩形 48"/>
            <p:cNvSpPr/>
            <p:nvPr/>
          </p:nvSpPr>
          <p:spPr>
            <a:xfrm>
              <a:off x="7803185" y="3834003"/>
              <a:ext cx="371475" cy="232823"/>
            </a:xfrm>
            <a:prstGeom prst="rect">
              <a:avLst/>
            </a:prstGeom>
            <a:solidFill>
              <a:schemeClr val="tx2"/>
            </a:solidFill>
            <a:ln w="57150" cmpd="thickThin">
              <a:solidFill>
                <a:schemeClr val="tx2">
                  <a:lumMod val="75000"/>
                </a:schemeClr>
              </a:solidFill>
            </a:ln>
          </p:spPr>
          <p:txBody>
            <a:bodyPr vert="horz" wrap="none" lIns="0" tIns="0" rIns="0" bIns="0" rtlCol="0" anchor="ctr" anchorCtr="1">
              <a:noAutofit/>
            </a:bodyPr>
            <a:lstStyle/>
            <a:p>
              <a:pPr>
                <a:spcBef>
                  <a:spcPts val="750"/>
                </a:spcBef>
              </a:pPr>
              <a:endParaRPr lang="zh-CN" altLang="en-US" sz="2700" dirty="0">
                <a:solidFill>
                  <a:schemeClr val="bg1"/>
                </a:solidFill>
                <a:cs typeface="+mn-ea"/>
                <a:sym typeface="+mn-lt"/>
              </a:endParaRPr>
            </a:p>
          </p:txBody>
        </p:sp>
        <p:sp>
          <p:nvSpPr>
            <p:cNvPr id="50" name="矩形 49"/>
            <p:cNvSpPr/>
            <p:nvPr/>
          </p:nvSpPr>
          <p:spPr>
            <a:xfrm>
              <a:off x="1778922" y="4304560"/>
              <a:ext cx="6210000" cy="644273"/>
            </a:xfrm>
            <a:prstGeom prst="rect">
              <a:avLst/>
            </a:prstGeom>
            <a:solidFill>
              <a:schemeClr val="bg1">
                <a:alpha val="50000"/>
              </a:schemeClr>
            </a:solidFill>
            <a:ln w="57150" cmpd="thickThin">
              <a:solidFill>
                <a:schemeClr val="tx2"/>
              </a:solidFill>
            </a:ln>
          </p:spPr>
          <p:txBody>
            <a:bodyPr wrap="square" lIns="270000" tIns="0" rIns="270000" bIns="0" anchor="ctr" anchorCtr="1">
              <a:noAutofit/>
            </a:bodyPr>
            <a:lstStyle/>
            <a:p>
              <a:pPr>
                <a:lnSpc>
                  <a:spcPts val="2200"/>
                </a:lnSpc>
              </a:pPr>
              <a:r>
                <a:rPr lang="zh-CN" altLang="en-US" dirty="0">
                  <a:solidFill>
                    <a:srgbClr val="C00000"/>
                  </a:solidFill>
                  <a:cs typeface="+mn-ea"/>
                  <a:sym typeface="+mn-lt"/>
                </a:rPr>
                <a:t>就要固本培元、补钙壮骨，自觉做共产主义远大理想和中国特色社会主义共同理想的坚定信仰者、忠实实践者。</a:t>
              </a:r>
            </a:p>
          </p:txBody>
        </p:sp>
        <p:sp>
          <p:nvSpPr>
            <p:cNvPr id="51" name="矩形 50"/>
            <p:cNvSpPr/>
            <p:nvPr/>
          </p:nvSpPr>
          <p:spPr>
            <a:xfrm>
              <a:off x="1219202" y="4456975"/>
              <a:ext cx="676275" cy="423857"/>
            </a:xfrm>
            <a:prstGeom prst="rect">
              <a:avLst/>
            </a:prstGeom>
            <a:solidFill>
              <a:schemeClr val="tx2"/>
            </a:solidFill>
            <a:ln w="57150" cmpd="thickThin">
              <a:solidFill>
                <a:schemeClr val="tx2">
                  <a:lumMod val="75000"/>
                </a:schemeClr>
              </a:solidFill>
            </a:ln>
          </p:spPr>
          <p:txBody>
            <a:bodyPr vert="horz" wrap="none" lIns="0" tIns="0" rIns="0" bIns="0" rtlCol="0" anchor="ctr" anchorCtr="1">
              <a:noAutofit/>
            </a:bodyPr>
            <a:lstStyle/>
            <a:p>
              <a:pPr>
                <a:spcBef>
                  <a:spcPts val="750"/>
                </a:spcBef>
              </a:pPr>
              <a:r>
                <a:rPr lang="en-US" altLang="zh-CN" sz="2700" dirty="0">
                  <a:solidFill>
                    <a:schemeClr val="bg1"/>
                  </a:solidFill>
                  <a:cs typeface="+mn-ea"/>
                  <a:sym typeface="+mn-lt"/>
                </a:rPr>
                <a:t>4</a:t>
              </a:r>
              <a:endParaRPr lang="zh-CN" altLang="en-US" sz="2700" dirty="0">
                <a:solidFill>
                  <a:schemeClr val="bg1"/>
                </a:solidFill>
                <a:cs typeface="+mn-ea"/>
                <a:sym typeface="+mn-lt"/>
              </a:endParaRPr>
            </a:p>
          </p:txBody>
        </p:sp>
        <p:sp>
          <p:nvSpPr>
            <p:cNvPr id="52" name="矩形 51"/>
            <p:cNvSpPr/>
            <p:nvPr/>
          </p:nvSpPr>
          <p:spPr>
            <a:xfrm>
              <a:off x="7803185" y="4787842"/>
              <a:ext cx="371475" cy="232823"/>
            </a:xfrm>
            <a:prstGeom prst="rect">
              <a:avLst/>
            </a:prstGeom>
            <a:solidFill>
              <a:schemeClr val="tx2"/>
            </a:solidFill>
            <a:ln w="57150" cmpd="thickThin">
              <a:solidFill>
                <a:schemeClr val="tx2">
                  <a:lumMod val="75000"/>
                </a:schemeClr>
              </a:solidFill>
            </a:ln>
          </p:spPr>
          <p:txBody>
            <a:bodyPr vert="horz" wrap="none" lIns="0" tIns="0" rIns="0" bIns="0" rtlCol="0" anchor="ctr" anchorCtr="1">
              <a:noAutofit/>
            </a:bodyPr>
            <a:lstStyle/>
            <a:p>
              <a:pPr>
                <a:spcBef>
                  <a:spcPts val="750"/>
                </a:spcBef>
              </a:pPr>
              <a:endParaRPr lang="zh-CN" altLang="en-US" sz="2700" dirty="0">
                <a:solidFill>
                  <a:schemeClr val="bg1"/>
                </a:solidFill>
                <a:cs typeface="+mn-ea"/>
                <a:sym typeface="+mn-lt"/>
              </a:endParaRPr>
            </a:p>
          </p:txBody>
        </p:sp>
      </p:grpSp>
      <p:sp>
        <p:nvSpPr>
          <p:cNvPr id="18" name="文本占位符 1"/>
          <p:cNvSpPr txBox="1">
            <a:spLocks/>
          </p:cNvSpPr>
          <p:nvPr/>
        </p:nvSpPr>
        <p:spPr>
          <a:xfrm>
            <a:off x="1195965" y="347998"/>
            <a:ext cx="3541568"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勤学深思和真抓</a:t>
            </a:r>
            <a:r>
              <a:rPr lang="zh-CN" altLang="en-US" sz="2100" b="1" dirty="0" smtClean="0">
                <a:solidFill>
                  <a:srgbClr val="C00000"/>
                </a:solidFill>
                <a:latin typeface="+mn-lt"/>
                <a:ea typeface="+mn-ea"/>
                <a:cs typeface="+mn-ea"/>
                <a:sym typeface="+mn-lt"/>
              </a:rPr>
              <a:t>实干相结合</a:t>
            </a:r>
            <a:endParaRPr lang="zh-CN" altLang="en-US" sz="2100" b="1" dirty="0">
              <a:solidFill>
                <a:srgbClr val="C00000"/>
              </a:solidFill>
              <a:latin typeface="+mn-lt"/>
              <a:ea typeface="+mn-ea"/>
              <a:cs typeface="+mn-ea"/>
              <a:sym typeface="+mn-lt"/>
            </a:endParaRPr>
          </a:p>
        </p:txBody>
      </p:sp>
    </p:spTree>
    <p:extLst>
      <p:ext uri="{BB962C8B-B14F-4D97-AF65-F5344CB8AC3E}">
        <p14:creationId xmlns:p14="http://schemas.microsoft.com/office/powerpoint/2010/main" xmlns="" val="3558863239"/>
      </p:ext>
    </p:extLst>
  </p:cSld>
  <p:clrMapOvr>
    <a:masterClrMapping/>
  </p:clrMapOvr>
  <mc:AlternateContent xmlns:mc="http://schemas.openxmlformats.org/markup-compatibility/2006">
    <mc:Choice xmlns:p14="http://schemas.microsoft.com/office/powerpoint/2010/main" xmlns="" Requires="p14">
      <p:transition spd="slow" p14:dur="1500" advClick="0" advTm="100">
        <p:random/>
      </p:transition>
    </mc:Choice>
    <mc:Fallback>
      <p:transition spd="slow" advClick="0" advTm="1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
          <p:cNvSpPr txBox="1">
            <a:spLocks/>
          </p:cNvSpPr>
          <p:nvPr/>
        </p:nvSpPr>
        <p:spPr>
          <a:xfrm>
            <a:off x="1195965" y="347998"/>
            <a:ext cx="3541568"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勤学深思和真抓</a:t>
            </a:r>
            <a:r>
              <a:rPr lang="zh-CN" altLang="en-US" sz="2100" b="1" dirty="0" smtClean="0">
                <a:solidFill>
                  <a:srgbClr val="C00000"/>
                </a:solidFill>
                <a:latin typeface="+mn-lt"/>
                <a:ea typeface="+mn-ea"/>
                <a:cs typeface="+mn-ea"/>
                <a:sym typeface="+mn-lt"/>
              </a:rPr>
              <a:t>实干相结合</a:t>
            </a:r>
            <a:endParaRPr lang="zh-CN" altLang="en-US" sz="2100" b="1" dirty="0">
              <a:solidFill>
                <a:srgbClr val="C00000"/>
              </a:solidFill>
              <a:latin typeface="+mn-lt"/>
              <a:ea typeface="+mn-ea"/>
              <a:cs typeface="+mn-ea"/>
              <a:sym typeface="+mn-lt"/>
            </a:endParaRPr>
          </a:p>
        </p:txBody>
      </p:sp>
      <p:grpSp>
        <p:nvGrpSpPr>
          <p:cNvPr id="7" name="组合 6"/>
          <p:cNvGrpSpPr/>
          <p:nvPr/>
        </p:nvGrpSpPr>
        <p:grpSpPr>
          <a:xfrm>
            <a:off x="1090936" y="1239027"/>
            <a:ext cx="7080540" cy="974083"/>
            <a:chOff x="905779" y="3587886"/>
            <a:chExt cx="9440721" cy="1298779"/>
          </a:xfrm>
        </p:grpSpPr>
        <p:sp>
          <p:nvSpPr>
            <p:cNvPr id="8" name="任意多边形 7"/>
            <p:cNvSpPr/>
            <p:nvPr/>
          </p:nvSpPr>
          <p:spPr>
            <a:xfrm>
              <a:off x="905779" y="3652943"/>
              <a:ext cx="404639" cy="310597"/>
            </a:xfrm>
            <a:custGeom>
              <a:avLst/>
              <a:gdLst/>
              <a:ahLst/>
              <a:cxnLst/>
              <a:rect l="l" t="t" r="r" b="b"/>
              <a:pathLst>
                <a:path w="90190" h="69229">
                  <a:moveTo>
                    <a:pt x="88851" y="24"/>
                  </a:moveTo>
                  <a:cubicBezTo>
                    <a:pt x="89744" y="321"/>
                    <a:pt x="90190" y="768"/>
                    <a:pt x="90190" y="1363"/>
                  </a:cubicBezTo>
                  <a:cubicBezTo>
                    <a:pt x="90190" y="2554"/>
                    <a:pt x="88107" y="4935"/>
                    <a:pt x="83940" y="8507"/>
                  </a:cubicBezTo>
                  <a:cubicBezTo>
                    <a:pt x="77986" y="13865"/>
                    <a:pt x="73522" y="18627"/>
                    <a:pt x="70545" y="22794"/>
                  </a:cubicBezTo>
                  <a:cubicBezTo>
                    <a:pt x="67568" y="26962"/>
                    <a:pt x="64890" y="32617"/>
                    <a:pt x="62508" y="39761"/>
                  </a:cubicBezTo>
                  <a:cubicBezTo>
                    <a:pt x="69652" y="39166"/>
                    <a:pt x="74563" y="40654"/>
                    <a:pt x="77242" y="44226"/>
                  </a:cubicBezTo>
                  <a:cubicBezTo>
                    <a:pt x="79921" y="47798"/>
                    <a:pt x="80963" y="51667"/>
                    <a:pt x="80368" y="55834"/>
                  </a:cubicBezTo>
                  <a:cubicBezTo>
                    <a:pt x="79772" y="60002"/>
                    <a:pt x="77986" y="63276"/>
                    <a:pt x="75010" y="65657"/>
                  </a:cubicBezTo>
                  <a:cubicBezTo>
                    <a:pt x="72033" y="68038"/>
                    <a:pt x="68759" y="69229"/>
                    <a:pt x="65187" y="69229"/>
                  </a:cubicBezTo>
                  <a:cubicBezTo>
                    <a:pt x="62806" y="69229"/>
                    <a:pt x="60127" y="68782"/>
                    <a:pt x="57150" y="67889"/>
                  </a:cubicBezTo>
                  <a:cubicBezTo>
                    <a:pt x="54174" y="66996"/>
                    <a:pt x="51942" y="64913"/>
                    <a:pt x="50453" y="61639"/>
                  </a:cubicBezTo>
                  <a:cubicBezTo>
                    <a:pt x="48965" y="58364"/>
                    <a:pt x="48221" y="54941"/>
                    <a:pt x="48221" y="51369"/>
                  </a:cubicBezTo>
                  <a:cubicBezTo>
                    <a:pt x="48221" y="48393"/>
                    <a:pt x="48965" y="44523"/>
                    <a:pt x="50453" y="39761"/>
                  </a:cubicBezTo>
                  <a:cubicBezTo>
                    <a:pt x="51942" y="34998"/>
                    <a:pt x="54918" y="29789"/>
                    <a:pt x="59383" y="24134"/>
                  </a:cubicBezTo>
                  <a:cubicBezTo>
                    <a:pt x="63848" y="18478"/>
                    <a:pt x="69652" y="12972"/>
                    <a:pt x="76796" y="7614"/>
                  </a:cubicBezTo>
                  <a:cubicBezTo>
                    <a:pt x="83940" y="2256"/>
                    <a:pt x="87958" y="-274"/>
                    <a:pt x="88851" y="24"/>
                  </a:cubicBezTo>
                  <a:close/>
                  <a:moveTo>
                    <a:pt x="40631" y="24"/>
                  </a:moveTo>
                  <a:cubicBezTo>
                    <a:pt x="41524" y="321"/>
                    <a:pt x="41970" y="768"/>
                    <a:pt x="41970" y="1363"/>
                  </a:cubicBezTo>
                  <a:cubicBezTo>
                    <a:pt x="41970" y="2554"/>
                    <a:pt x="39886" y="4935"/>
                    <a:pt x="35719" y="8507"/>
                  </a:cubicBezTo>
                  <a:cubicBezTo>
                    <a:pt x="29766" y="13865"/>
                    <a:pt x="25301" y="18627"/>
                    <a:pt x="22325" y="22794"/>
                  </a:cubicBezTo>
                  <a:cubicBezTo>
                    <a:pt x="19348" y="26962"/>
                    <a:pt x="16669" y="32617"/>
                    <a:pt x="14288" y="39761"/>
                  </a:cubicBezTo>
                  <a:cubicBezTo>
                    <a:pt x="21432" y="39166"/>
                    <a:pt x="26343" y="40654"/>
                    <a:pt x="29022" y="44226"/>
                  </a:cubicBezTo>
                  <a:cubicBezTo>
                    <a:pt x="31701" y="47798"/>
                    <a:pt x="32743" y="51667"/>
                    <a:pt x="32147" y="55834"/>
                  </a:cubicBezTo>
                  <a:cubicBezTo>
                    <a:pt x="31552" y="60002"/>
                    <a:pt x="29766" y="63276"/>
                    <a:pt x="26790" y="65657"/>
                  </a:cubicBezTo>
                  <a:cubicBezTo>
                    <a:pt x="23813" y="68038"/>
                    <a:pt x="20539" y="69229"/>
                    <a:pt x="16967" y="69229"/>
                  </a:cubicBezTo>
                  <a:cubicBezTo>
                    <a:pt x="14586" y="69229"/>
                    <a:pt x="11907" y="68782"/>
                    <a:pt x="8930" y="67889"/>
                  </a:cubicBezTo>
                  <a:cubicBezTo>
                    <a:pt x="5954" y="66996"/>
                    <a:pt x="3721" y="64913"/>
                    <a:pt x="2233" y="61639"/>
                  </a:cubicBezTo>
                  <a:cubicBezTo>
                    <a:pt x="745" y="58364"/>
                    <a:pt x="0" y="54941"/>
                    <a:pt x="0" y="51369"/>
                  </a:cubicBezTo>
                  <a:cubicBezTo>
                    <a:pt x="0" y="48393"/>
                    <a:pt x="745" y="44523"/>
                    <a:pt x="2233" y="39761"/>
                  </a:cubicBezTo>
                  <a:cubicBezTo>
                    <a:pt x="3721" y="34998"/>
                    <a:pt x="6698" y="29789"/>
                    <a:pt x="11163" y="24134"/>
                  </a:cubicBezTo>
                  <a:cubicBezTo>
                    <a:pt x="15627" y="18478"/>
                    <a:pt x="21432" y="12972"/>
                    <a:pt x="28575" y="7614"/>
                  </a:cubicBezTo>
                  <a:cubicBezTo>
                    <a:pt x="35719" y="2256"/>
                    <a:pt x="39738" y="-274"/>
                    <a:pt x="40631" y="24"/>
                  </a:cubicBezTo>
                  <a:close/>
                </a:path>
              </a:pathLst>
            </a:custGeom>
            <a:solidFill>
              <a:srgbClr val="C00000"/>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zh-CN" altLang="en-US" sz="105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标题 1"/>
            <p:cNvSpPr txBox="1">
              <a:spLocks/>
            </p:cNvSpPr>
            <p:nvPr/>
          </p:nvSpPr>
          <p:spPr>
            <a:xfrm>
              <a:off x="1658879" y="3587886"/>
              <a:ext cx="8010504" cy="12987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square" lIns="50261" tIns="25131" rIns="50261" bIns="25131"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20000"/>
                </a:lnSpc>
                <a:spcBef>
                  <a:spcPts val="0"/>
                </a:spcBef>
              </a:pPr>
              <a:r>
                <a:rPr lang="zh-CN" altLang="en-US" sz="2500" dirty="0">
                  <a:solidFill>
                    <a:srgbClr val="751515"/>
                  </a:solidFill>
                  <a:sym typeface="Arial" panose="020B0604020202020204" pitchFamily="34" charset="0"/>
                </a:rPr>
                <a:t>增强贯彻落实党的理论和路线方针政策的自觉性和坚定性</a:t>
              </a:r>
            </a:p>
          </p:txBody>
        </p:sp>
        <p:sp>
          <p:nvSpPr>
            <p:cNvPr id="11" name="任意多边形 10"/>
            <p:cNvSpPr/>
            <p:nvPr/>
          </p:nvSpPr>
          <p:spPr>
            <a:xfrm rot="10800000">
              <a:off x="9941861" y="3652943"/>
              <a:ext cx="404639" cy="310597"/>
            </a:xfrm>
            <a:custGeom>
              <a:avLst/>
              <a:gdLst/>
              <a:ahLst/>
              <a:cxnLst/>
              <a:rect l="l" t="t" r="r" b="b"/>
              <a:pathLst>
                <a:path w="90190" h="69229">
                  <a:moveTo>
                    <a:pt x="88851" y="24"/>
                  </a:moveTo>
                  <a:cubicBezTo>
                    <a:pt x="89744" y="321"/>
                    <a:pt x="90190" y="768"/>
                    <a:pt x="90190" y="1363"/>
                  </a:cubicBezTo>
                  <a:cubicBezTo>
                    <a:pt x="90190" y="2554"/>
                    <a:pt x="88107" y="4935"/>
                    <a:pt x="83940" y="8507"/>
                  </a:cubicBezTo>
                  <a:cubicBezTo>
                    <a:pt x="77986" y="13865"/>
                    <a:pt x="73522" y="18627"/>
                    <a:pt x="70545" y="22794"/>
                  </a:cubicBezTo>
                  <a:cubicBezTo>
                    <a:pt x="67568" y="26962"/>
                    <a:pt x="64890" y="32617"/>
                    <a:pt x="62508" y="39761"/>
                  </a:cubicBezTo>
                  <a:cubicBezTo>
                    <a:pt x="69652" y="39166"/>
                    <a:pt x="74563" y="40654"/>
                    <a:pt x="77242" y="44226"/>
                  </a:cubicBezTo>
                  <a:cubicBezTo>
                    <a:pt x="79921" y="47798"/>
                    <a:pt x="80963" y="51667"/>
                    <a:pt x="80368" y="55834"/>
                  </a:cubicBezTo>
                  <a:cubicBezTo>
                    <a:pt x="79772" y="60002"/>
                    <a:pt x="77986" y="63276"/>
                    <a:pt x="75010" y="65657"/>
                  </a:cubicBezTo>
                  <a:cubicBezTo>
                    <a:pt x="72033" y="68038"/>
                    <a:pt x="68759" y="69229"/>
                    <a:pt x="65187" y="69229"/>
                  </a:cubicBezTo>
                  <a:cubicBezTo>
                    <a:pt x="62806" y="69229"/>
                    <a:pt x="60127" y="68782"/>
                    <a:pt x="57150" y="67889"/>
                  </a:cubicBezTo>
                  <a:cubicBezTo>
                    <a:pt x="54174" y="66996"/>
                    <a:pt x="51942" y="64913"/>
                    <a:pt x="50453" y="61639"/>
                  </a:cubicBezTo>
                  <a:cubicBezTo>
                    <a:pt x="48965" y="58364"/>
                    <a:pt x="48221" y="54941"/>
                    <a:pt x="48221" y="51369"/>
                  </a:cubicBezTo>
                  <a:cubicBezTo>
                    <a:pt x="48221" y="48393"/>
                    <a:pt x="48965" y="44523"/>
                    <a:pt x="50453" y="39761"/>
                  </a:cubicBezTo>
                  <a:cubicBezTo>
                    <a:pt x="51942" y="34998"/>
                    <a:pt x="54918" y="29789"/>
                    <a:pt x="59383" y="24134"/>
                  </a:cubicBezTo>
                  <a:cubicBezTo>
                    <a:pt x="63848" y="18478"/>
                    <a:pt x="69652" y="12972"/>
                    <a:pt x="76796" y="7614"/>
                  </a:cubicBezTo>
                  <a:cubicBezTo>
                    <a:pt x="83940" y="2256"/>
                    <a:pt x="87958" y="-274"/>
                    <a:pt x="88851" y="24"/>
                  </a:cubicBezTo>
                  <a:close/>
                  <a:moveTo>
                    <a:pt x="40631" y="24"/>
                  </a:moveTo>
                  <a:cubicBezTo>
                    <a:pt x="41524" y="321"/>
                    <a:pt x="41970" y="768"/>
                    <a:pt x="41970" y="1363"/>
                  </a:cubicBezTo>
                  <a:cubicBezTo>
                    <a:pt x="41970" y="2554"/>
                    <a:pt x="39886" y="4935"/>
                    <a:pt x="35719" y="8507"/>
                  </a:cubicBezTo>
                  <a:cubicBezTo>
                    <a:pt x="29766" y="13865"/>
                    <a:pt x="25301" y="18627"/>
                    <a:pt x="22325" y="22794"/>
                  </a:cubicBezTo>
                  <a:cubicBezTo>
                    <a:pt x="19348" y="26962"/>
                    <a:pt x="16669" y="32617"/>
                    <a:pt x="14288" y="39761"/>
                  </a:cubicBezTo>
                  <a:cubicBezTo>
                    <a:pt x="21432" y="39166"/>
                    <a:pt x="26343" y="40654"/>
                    <a:pt x="29022" y="44226"/>
                  </a:cubicBezTo>
                  <a:cubicBezTo>
                    <a:pt x="31701" y="47798"/>
                    <a:pt x="32743" y="51667"/>
                    <a:pt x="32147" y="55834"/>
                  </a:cubicBezTo>
                  <a:cubicBezTo>
                    <a:pt x="31552" y="60002"/>
                    <a:pt x="29766" y="63276"/>
                    <a:pt x="26790" y="65657"/>
                  </a:cubicBezTo>
                  <a:cubicBezTo>
                    <a:pt x="23813" y="68038"/>
                    <a:pt x="20539" y="69229"/>
                    <a:pt x="16967" y="69229"/>
                  </a:cubicBezTo>
                  <a:cubicBezTo>
                    <a:pt x="14586" y="69229"/>
                    <a:pt x="11907" y="68782"/>
                    <a:pt x="8930" y="67889"/>
                  </a:cubicBezTo>
                  <a:cubicBezTo>
                    <a:pt x="5954" y="66996"/>
                    <a:pt x="3721" y="64913"/>
                    <a:pt x="2233" y="61639"/>
                  </a:cubicBezTo>
                  <a:cubicBezTo>
                    <a:pt x="745" y="58364"/>
                    <a:pt x="0" y="54941"/>
                    <a:pt x="0" y="51369"/>
                  </a:cubicBezTo>
                  <a:cubicBezTo>
                    <a:pt x="0" y="48393"/>
                    <a:pt x="745" y="44523"/>
                    <a:pt x="2233" y="39761"/>
                  </a:cubicBezTo>
                  <a:cubicBezTo>
                    <a:pt x="3721" y="34998"/>
                    <a:pt x="6698" y="29789"/>
                    <a:pt x="11163" y="24134"/>
                  </a:cubicBezTo>
                  <a:cubicBezTo>
                    <a:pt x="15627" y="18478"/>
                    <a:pt x="21432" y="12972"/>
                    <a:pt x="28575" y="7614"/>
                  </a:cubicBezTo>
                  <a:cubicBezTo>
                    <a:pt x="35719" y="2256"/>
                    <a:pt x="39738" y="-274"/>
                    <a:pt x="40631" y="24"/>
                  </a:cubicBezTo>
                  <a:close/>
                </a:path>
              </a:pathLst>
            </a:custGeom>
            <a:solidFill>
              <a:srgbClr val="C00000"/>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zh-CN" altLang="en-US" sz="105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矩形 11"/>
          <p:cNvSpPr/>
          <p:nvPr/>
        </p:nvSpPr>
        <p:spPr>
          <a:xfrm>
            <a:off x="1106885" y="2373976"/>
            <a:ext cx="7080540" cy="2135678"/>
          </a:xfrm>
          <a:prstGeom prst="rect">
            <a:avLst/>
          </a:prstGeom>
          <a:noFill/>
          <a:ln w="19050" cap="flat" cmpd="sng" algn="ctr">
            <a:solidFill>
              <a:srgbClr val="C00000"/>
            </a:solidFill>
            <a:prstDash val="sysDash"/>
          </a:ln>
          <a:effectLst/>
        </p:spPr>
        <p:txBody>
          <a:bodyPr rtlCol="0" anchor="ctr"/>
          <a:lstStyle/>
          <a:p>
            <a:pPr algn="ctr">
              <a:defRPr/>
            </a:pPr>
            <a:endParaRPr lang="zh-CN" altLang="en-US" sz="1350" kern="0">
              <a:solidFill>
                <a:srgbClr val="FFFFFF"/>
              </a:solidFill>
              <a:latin typeface="Calibri"/>
              <a:ea typeface="宋体" panose="02010600030101010101" pitchFamily="2" charset="-122"/>
            </a:endParaRPr>
          </a:p>
        </p:txBody>
      </p:sp>
      <p:sp>
        <p:nvSpPr>
          <p:cNvPr id="14" name="标题 1"/>
          <p:cNvSpPr txBox="1">
            <a:spLocks/>
          </p:cNvSpPr>
          <p:nvPr/>
        </p:nvSpPr>
        <p:spPr>
          <a:xfrm>
            <a:off x="1336299" y="2463356"/>
            <a:ext cx="6646799" cy="1956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square" lIns="50261" tIns="25131" rIns="50261" bIns="25131"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a:lnSpc>
                <a:spcPct val="150000"/>
              </a:lnSpc>
              <a:spcBef>
                <a:spcPts val="0"/>
              </a:spcBef>
            </a:pPr>
            <a:r>
              <a:rPr lang="zh-CN" altLang="en-US" sz="1200" dirty="0">
                <a:solidFill>
                  <a:srgbClr val="751515"/>
                </a:solidFill>
                <a:latin typeface="+mj-ea"/>
                <a:ea typeface="+mj-ea"/>
                <a:sym typeface="Arial" panose="020B0604020202020204" pitchFamily="34" charset="0"/>
              </a:rPr>
              <a:t>学习领会习近平总书记的重要讲话精神，既要全面深入又要突出重点，准确把握其中的精髓要义。重点要做到“五个深刻领会”：一要深刻领会讲话关于中国共产党奋斗历程和历史贡献的科学总结，进一步增强坚持中国共产党领导的自觉性；二要深刻领会讲话贯穿始终的“不忘初心、继续前进”的鲜明主题，进一步增强为党和人民事业奋斗的自觉性；三要深刻领会讲话关于推进改革开放的重要论述，进一步增强解放思想、攻坚克难的自觉性；四要深刻领会讲话关于人民立场的重要论述，进一步增强服务人民的自觉性；五要深刻领会讲话关于党的建设的重要论述，进一步增强全面从严治党的自觉性。</a:t>
            </a:r>
          </a:p>
        </p:txBody>
      </p:sp>
    </p:spTree>
    <p:extLst>
      <p:ext uri="{BB962C8B-B14F-4D97-AF65-F5344CB8AC3E}">
        <p14:creationId xmlns:p14="http://schemas.microsoft.com/office/powerpoint/2010/main" xmlns="" val="2317445169"/>
      </p:ext>
    </p:extLst>
  </p:cSld>
  <p:clrMapOvr>
    <a:masterClrMapping/>
  </p:clrMapOvr>
  <mc:AlternateContent xmlns:mc="http://schemas.openxmlformats.org/markup-compatibility/2006">
    <mc:Choice xmlns:p14="http://schemas.microsoft.com/office/powerpoint/2010/main" xmlns="" Requires="p14">
      <p:transition spd="slow" p14:dur="1500" advClick="0" advTm="100">
        <p:random/>
      </p:transition>
    </mc:Choice>
    <mc:Fallback>
      <p:transition spd="slow" advClick="0" advTm="1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heel(1)">
                                      <p:cBhvr>
                                        <p:cTn id="14" dur="2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331634" y="2097266"/>
            <a:ext cx="3016791" cy="20347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矩形 7"/>
          <p:cNvSpPr/>
          <p:nvPr/>
        </p:nvSpPr>
        <p:spPr>
          <a:xfrm>
            <a:off x="3856768" y="2168810"/>
            <a:ext cx="4734977" cy="1938992"/>
          </a:xfrm>
          <a:prstGeom prst="rect">
            <a:avLst/>
          </a:prstGeom>
        </p:spPr>
        <p:txBody>
          <a:bodyPr wrap="square">
            <a:spAutoFit/>
          </a:bodyPr>
          <a:lstStyle/>
          <a:p>
            <a:r>
              <a:rPr lang="zh-CN" altLang="en-US" dirty="0"/>
              <a:t>　　</a:t>
            </a:r>
            <a:r>
              <a:rPr lang="zh-CN" altLang="en-US" sz="1500" dirty="0">
                <a:solidFill>
                  <a:srgbClr val="751515"/>
                </a:solidFill>
                <a:latin typeface="+mj-ea"/>
                <a:ea typeface="+mj-ea"/>
              </a:rPr>
              <a:t>新的阶段，对于商业银行来说，粗放型的盲目蛮干与时代的要求格格不入。必须全面增强政治意识、大局意识、核心意识、看齐意识，深刻领会党的方针政策，始终在思想上政治上行动上同以习近平同志为核心的党中央保持高度一致，结合具体工作实际，落实好各项党建工作。这就要求党的干部把勤学深思和真抓实干相结合，从理论到实践，做到干有方向、干有目标，并能真正干出实效，取得令人信服的成果</a:t>
            </a:r>
            <a:r>
              <a:rPr lang="zh-CN" altLang="en-US" sz="1500" dirty="0" smtClean="0">
                <a:solidFill>
                  <a:srgbClr val="751515"/>
                </a:solidFill>
                <a:latin typeface="+mj-ea"/>
                <a:ea typeface="+mj-ea"/>
              </a:rPr>
              <a:t>。</a:t>
            </a:r>
            <a:endParaRPr lang="zh-CN" altLang="en-US" sz="1500" dirty="0">
              <a:solidFill>
                <a:srgbClr val="751515"/>
              </a:solidFill>
              <a:latin typeface="+mj-ea"/>
              <a:ea typeface="+mj-ea"/>
            </a:endParaRPr>
          </a:p>
        </p:txBody>
      </p:sp>
      <p:sp>
        <p:nvSpPr>
          <p:cNvPr id="9" name="Freeform 5"/>
          <p:cNvSpPr>
            <a:spLocks/>
          </p:cNvSpPr>
          <p:nvPr/>
        </p:nvSpPr>
        <p:spPr bwMode="auto">
          <a:xfrm>
            <a:off x="1602462" y="1138295"/>
            <a:ext cx="5464811" cy="390908"/>
          </a:xfrm>
          <a:custGeom>
            <a:avLst/>
            <a:gdLst>
              <a:gd name="T0" fmla="*/ 9525 w 9525"/>
              <a:gd name="T1" fmla="*/ 0 h 741"/>
              <a:gd name="T2" fmla="*/ 9238 w 9525"/>
              <a:gd name="T3" fmla="*/ 348 h 741"/>
              <a:gd name="T4" fmla="*/ 9525 w 9525"/>
              <a:gd name="T5" fmla="*/ 741 h 741"/>
              <a:gd name="T6" fmla="*/ 0 w 9525"/>
              <a:gd name="T7" fmla="*/ 741 h 741"/>
              <a:gd name="T8" fmla="*/ 287 w 9525"/>
              <a:gd name="T9" fmla="*/ 348 h 741"/>
              <a:gd name="T10" fmla="*/ 0 w 9525"/>
              <a:gd name="T11" fmla="*/ 0 h 741"/>
              <a:gd name="T12" fmla="*/ 9525 w 9525"/>
              <a:gd name="T13" fmla="*/ 0 h 741"/>
            </a:gdLst>
            <a:ahLst/>
            <a:cxnLst>
              <a:cxn ang="0">
                <a:pos x="T0" y="T1"/>
              </a:cxn>
              <a:cxn ang="0">
                <a:pos x="T2" y="T3"/>
              </a:cxn>
              <a:cxn ang="0">
                <a:pos x="T4" y="T5"/>
              </a:cxn>
              <a:cxn ang="0">
                <a:pos x="T6" y="T7"/>
              </a:cxn>
              <a:cxn ang="0">
                <a:pos x="T8" y="T9"/>
              </a:cxn>
              <a:cxn ang="0">
                <a:pos x="T10" y="T11"/>
              </a:cxn>
              <a:cxn ang="0">
                <a:pos x="T12" y="T13"/>
              </a:cxn>
            </a:cxnLst>
            <a:rect l="0" t="0" r="r" b="b"/>
            <a:pathLst>
              <a:path w="9525" h="741">
                <a:moveTo>
                  <a:pt x="9525" y="0"/>
                </a:moveTo>
                <a:lnTo>
                  <a:pt x="9238" y="348"/>
                </a:lnTo>
                <a:lnTo>
                  <a:pt x="9525" y="741"/>
                </a:lnTo>
                <a:cubicBezTo>
                  <a:pt x="6350" y="741"/>
                  <a:pt x="3175" y="741"/>
                  <a:pt x="0" y="741"/>
                </a:cubicBezTo>
                <a:lnTo>
                  <a:pt x="287" y="348"/>
                </a:lnTo>
                <a:lnTo>
                  <a:pt x="0" y="0"/>
                </a:lnTo>
                <a:cubicBezTo>
                  <a:pt x="3175" y="0"/>
                  <a:pt x="6350" y="0"/>
                  <a:pt x="9525" y="0"/>
                </a:cubicBezTo>
                <a:close/>
              </a:path>
            </a:pathLst>
          </a:custGeom>
          <a:solidFill>
            <a:srgbClr val="C00000"/>
          </a:solidFill>
          <a:ln w="25400">
            <a:solidFill>
              <a:schemeClr val="bg2"/>
            </a:solidFill>
            <a:round/>
            <a:headEnd/>
            <a:tailEnd/>
          </a:ln>
          <a:effectLst>
            <a:outerShdw blurRad="25400" sx="101000" sy="101000" algn="c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1" hangingPunct="1"/>
            <a:endParaRPr lang="zh-CN" altLang="en-US">
              <a:latin typeface="+mn-lt"/>
              <a:ea typeface="+mn-ea"/>
              <a:cs typeface="+mn-ea"/>
            </a:endParaRPr>
          </a:p>
        </p:txBody>
      </p:sp>
      <p:sp>
        <p:nvSpPr>
          <p:cNvPr id="10" name="Rectangle 2"/>
          <p:cNvSpPr/>
          <p:nvPr/>
        </p:nvSpPr>
        <p:spPr>
          <a:xfrm>
            <a:off x="2265851" y="1216779"/>
            <a:ext cx="4367022" cy="279529"/>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华文细黑" pitchFamily="2" charset="-122"/>
              </a:defRPr>
            </a:lvl2pPr>
            <a:lvl3pPr algn="l" rtl="0" eaLnBrk="0" fontAlgn="base" hangingPunct="0">
              <a:spcBef>
                <a:spcPct val="0"/>
              </a:spcBef>
              <a:spcAft>
                <a:spcPct val="0"/>
              </a:spcAft>
              <a:defRPr sz="2400">
                <a:solidFill>
                  <a:schemeClr val="bg1"/>
                </a:solidFill>
                <a:latin typeface="Arial" charset="0"/>
                <a:ea typeface="华文细黑" pitchFamily="2" charset="-122"/>
              </a:defRPr>
            </a:lvl3pPr>
            <a:lvl4pPr algn="l" rtl="0" eaLnBrk="0" fontAlgn="base" hangingPunct="0">
              <a:spcBef>
                <a:spcPct val="0"/>
              </a:spcBef>
              <a:spcAft>
                <a:spcPct val="0"/>
              </a:spcAft>
              <a:defRPr sz="2400">
                <a:solidFill>
                  <a:schemeClr val="bg1"/>
                </a:solidFill>
                <a:latin typeface="Arial" charset="0"/>
                <a:ea typeface="华文细黑" pitchFamily="2" charset="-122"/>
              </a:defRPr>
            </a:lvl4pPr>
            <a:lvl5pPr algn="l" rtl="0" eaLnBrk="0" fontAlgn="base" hangingPunct="0">
              <a:spcBef>
                <a:spcPct val="0"/>
              </a:spcBef>
              <a:spcAft>
                <a:spcPct val="0"/>
              </a:spcAft>
              <a:defRPr sz="2400">
                <a:solidFill>
                  <a:schemeClr val="bg1"/>
                </a:solidFill>
                <a:latin typeface="Arial" charset="0"/>
                <a:ea typeface="华文细黑" pitchFamily="2" charset="-122"/>
              </a:defRPr>
            </a:lvl5pPr>
            <a:lvl6pPr marL="457200" algn="l" rtl="0" fontAlgn="base">
              <a:spcBef>
                <a:spcPct val="0"/>
              </a:spcBef>
              <a:spcAft>
                <a:spcPct val="0"/>
              </a:spcAft>
              <a:defRPr sz="2400">
                <a:solidFill>
                  <a:schemeClr val="bg1"/>
                </a:solidFill>
                <a:latin typeface="Arial" charset="0"/>
                <a:ea typeface="华文细黑" pitchFamily="2" charset="-122"/>
              </a:defRPr>
            </a:lvl6pPr>
            <a:lvl7pPr marL="914400" algn="l" rtl="0" fontAlgn="base">
              <a:spcBef>
                <a:spcPct val="0"/>
              </a:spcBef>
              <a:spcAft>
                <a:spcPct val="0"/>
              </a:spcAft>
              <a:defRPr sz="2400">
                <a:solidFill>
                  <a:schemeClr val="bg1"/>
                </a:solidFill>
                <a:latin typeface="Arial" charset="0"/>
                <a:ea typeface="华文细黑" pitchFamily="2" charset="-122"/>
              </a:defRPr>
            </a:lvl7pPr>
            <a:lvl8pPr marL="1371600" algn="l" rtl="0" fontAlgn="base">
              <a:spcBef>
                <a:spcPct val="0"/>
              </a:spcBef>
              <a:spcAft>
                <a:spcPct val="0"/>
              </a:spcAft>
              <a:defRPr sz="2400">
                <a:solidFill>
                  <a:schemeClr val="bg1"/>
                </a:solidFill>
                <a:latin typeface="Arial" charset="0"/>
                <a:ea typeface="华文细黑" pitchFamily="2" charset="-122"/>
              </a:defRPr>
            </a:lvl8pPr>
            <a:lvl9pPr marL="1828800" algn="l" rtl="0" fontAlgn="base">
              <a:spcBef>
                <a:spcPct val="0"/>
              </a:spcBef>
              <a:spcAft>
                <a:spcPct val="0"/>
              </a:spcAft>
              <a:defRPr sz="2400">
                <a:solidFill>
                  <a:schemeClr val="bg1"/>
                </a:solidFill>
                <a:latin typeface="Arial" charset="0"/>
                <a:ea typeface="华文细黑" pitchFamily="2" charset="-122"/>
              </a:defRPr>
            </a:lvl9pPr>
          </a:lstStyle>
          <a:p>
            <a:pPr algn="ctr"/>
            <a:r>
              <a:rPr lang="zh-CN" altLang="en-US" sz="1800" b="1" dirty="0">
                <a:latin typeface="+mj-ea"/>
              </a:rPr>
              <a:t>结合具体工作实际，落实好各项党建工作</a:t>
            </a:r>
          </a:p>
        </p:txBody>
      </p:sp>
      <p:sp>
        <p:nvSpPr>
          <p:cNvPr id="12" name="文本占位符 1"/>
          <p:cNvSpPr txBox="1">
            <a:spLocks/>
          </p:cNvSpPr>
          <p:nvPr/>
        </p:nvSpPr>
        <p:spPr>
          <a:xfrm>
            <a:off x="1195965" y="347998"/>
            <a:ext cx="3541568"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勤学深思和真抓</a:t>
            </a:r>
            <a:r>
              <a:rPr lang="zh-CN" altLang="en-US" sz="2100" b="1" dirty="0" smtClean="0">
                <a:solidFill>
                  <a:srgbClr val="C00000"/>
                </a:solidFill>
                <a:latin typeface="+mn-lt"/>
                <a:ea typeface="+mn-ea"/>
                <a:cs typeface="+mn-ea"/>
                <a:sym typeface="+mn-lt"/>
              </a:rPr>
              <a:t>实干相结合</a:t>
            </a:r>
            <a:endParaRPr lang="zh-CN" altLang="en-US" sz="2100" b="1" dirty="0">
              <a:solidFill>
                <a:srgbClr val="C00000"/>
              </a:solidFill>
              <a:latin typeface="+mn-lt"/>
              <a:ea typeface="+mn-ea"/>
              <a:cs typeface="+mn-ea"/>
              <a:sym typeface="+mn-lt"/>
            </a:endParaRPr>
          </a:p>
        </p:txBody>
      </p:sp>
      <p:sp>
        <p:nvSpPr>
          <p:cNvPr id="14" name="矩形 13"/>
          <p:cNvSpPr/>
          <p:nvPr/>
        </p:nvSpPr>
        <p:spPr>
          <a:xfrm>
            <a:off x="3730027" y="2070467"/>
            <a:ext cx="4988460" cy="2135678"/>
          </a:xfrm>
          <a:prstGeom prst="rect">
            <a:avLst/>
          </a:prstGeom>
          <a:noFill/>
          <a:ln w="19050" cap="flat" cmpd="sng" algn="ctr">
            <a:solidFill>
              <a:srgbClr val="C00000"/>
            </a:solidFill>
            <a:prstDash val="sysDash"/>
          </a:ln>
          <a:effectLst/>
        </p:spPr>
        <p:txBody>
          <a:bodyPr rtlCol="0" anchor="ctr"/>
          <a:lstStyle/>
          <a:p>
            <a:pPr algn="ctr">
              <a:defRPr/>
            </a:pPr>
            <a:endParaRPr lang="zh-CN" altLang="en-US" sz="1350" kern="0">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xmlns="" val="527883573"/>
      </p:ext>
    </p:extLst>
  </p:cSld>
  <p:clrMapOvr>
    <a:masterClrMapping/>
  </p:clrMapOvr>
  <mc:AlternateContent xmlns:mc="http://schemas.openxmlformats.org/markup-compatibility/2006">
    <mc:Choice xmlns:p14="http://schemas.microsoft.com/office/powerpoint/2010/main" xmlns="" Requires="p14">
      <p:transition spd="med" p14:dur="700" advClick="0" advTm="100">
        <p:fade/>
      </p:transition>
    </mc:Choice>
    <mc:Fallback>
      <p:transition spd="med"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4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400"/>
                                        <p:tgtEl>
                                          <p:spTgt spid="10"/>
                                        </p:tgtEl>
                                      </p:cBhvr>
                                    </p:animEffect>
                                  </p:childTnLst>
                                </p:cTn>
                              </p:par>
                            </p:childTnLst>
                          </p:cTn>
                        </p:par>
                        <p:par>
                          <p:cTn id="11" fill="hold">
                            <p:stCondLst>
                              <p:cond delay="400"/>
                            </p:stCondLst>
                            <p:childTnLst>
                              <p:par>
                                <p:cTn id="12" presetID="3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 calcmode="lin" valueType="num">
                                      <p:cBhvr>
                                        <p:cTn id="16" dur="500" fill="hold"/>
                                        <p:tgtEl>
                                          <p:spTgt spid="4"/>
                                        </p:tgtEl>
                                        <p:attrNameLst>
                                          <p:attrName>style.rotation</p:attrName>
                                        </p:attrNameLst>
                                      </p:cBhvr>
                                      <p:tavLst>
                                        <p:tav tm="0">
                                          <p:val>
                                            <p:fltVal val="90"/>
                                          </p:val>
                                        </p:tav>
                                        <p:tav tm="100000">
                                          <p:val>
                                            <p:fltVal val="0"/>
                                          </p:val>
                                        </p:tav>
                                      </p:tavLst>
                                    </p:anim>
                                    <p:animEffect transition="in" filter="fade">
                                      <p:cBhvr>
                                        <p:cTn id="17" dur="500"/>
                                        <p:tgtEl>
                                          <p:spTgt spid="4"/>
                                        </p:tgtEl>
                                      </p:cBhvr>
                                    </p:animEffect>
                                  </p:childTnLst>
                                </p:cTn>
                              </p:par>
                              <p:par>
                                <p:cTn id="18" presetID="8" presetClass="emph" presetSubtype="0" fill="hold" nodeType="withEffect">
                                  <p:stCondLst>
                                    <p:cond delay="0"/>
                                  </p:stCondLst>
                                  <p:childTnLst>
                                    <p:animRot by="21600000">
                                      <p:cBhvr>
                                        <p:cTn id="19" dur="500" fill="hold"/>
                                        <p:tgtEl>
                                          <p:spTgt spid="4"/>
                                        </p:tgtEl>
                                        <p:attrNameLst>
                                          <p:attrName>r</p:attrName>
                                        </p:attrNameLst>
                                      </p:cBhvr>
                                    </p:animRot>
                                  </p:childTnLst>
                                </p:cTn>
                              </p:par>
                            </p:childTnLst>
                          </p:cTn>
                        </p:par>
                        <p:par>
                          <p:cTn id="20" fill="hold">
                            <p:stCondLst>
                              <p:cond delay="9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heel(1)">
                                      <p:cBhvr>
                                        <p:cTn id="28"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216484" y="102481"/>
            <a:ext cx="523169" cy="457322"/>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sz="1050"/>
          </a:p>
        </p:txBody>
      </p:sp>
      <p:sp>
        <p:nvSpPr>
          <p:cNvPr id="7" name="Freeform 5"/>
          <p:cNvSpPr>
            <a:spLocks noEditPoints="1"/>
          </p:cNvSpPr>
          <p:nvPr/>
        </p:nvSpPr>
        <p:spPr bwMode="auto">
          <a:xfrm>
            <a:off x="-394655" y="1546037"/>
            <a:ext cx="3835213" cy="3839142"/>
          </a:xfrm>
          <a:custGeom>
            <a:avLst/>
            <a:gdLst>
              <a:gd name="T0" fmla="*/ 50 w 4280"/>
              <a:gd name="T1" fmla="*/ 3831 h 4280"/>
              <a:gd name="T2" fmla="*/ 59 w 4280"/>
              <a:gd name="T3" fmla="*/ 4021 h 4280"/>
              <a:gd name="T4" fmla="*/ 259 w 4280"/>
              <a:gd name="T5" fmla="*/ 4221 h 4280"/>
              <a:gd name="T6" fmla="*/ 449 w 4280"/>
              <a:gd name="T7" fmla="*/ 4230 h 4280"/>
              <a:gd name="T8" fmla="*/ 1047 w 4280"/>
              <a:gd name="T9" fmla="*/ 3632 h 4280"/>
              <a:gd name="T10" fmla="*/ 1038 w 4280"/>
              <a:gd name="T11" fmla="*/ 3443 h 4280"/>
              <a:gd name="T12" fmla="*/ 837 w 4280"/>
              <a:gd name="T13" fmla="*/ 3242 h 4280"/>
              <a:gd name="T14" fmla="*/ 648 w 4280"/>
              <a:gd name="T15" fmla="*/ 3233 h 4280"/>
              <a:gd name="T16" fmla="*/ 50 w 4280"/>
              <a:gd name="T17" fmla="*/ 3831 h 4280"/>
              <a:gd name="T18" fmla="*/ 2717 w 4280"/>
              <a:gd name="T19" fmla="*/ 3126 h 4280"/>
              <a:gd name="T20" fmla="*/ 3822 w 4280"/>
              <a:gd name="T21" fmla="*/ 2669 h 4280"/>
              <a:gd name="T22" fmla="*/ 4280 w 4280"/>
              <a:gd name="T23" fmla="*/ 1563 h 4280"/>
              <a:gd name="T24" fmla="*/ 3822 w 4280"/>
              <a:gd name="T25" fmla="*/ 458 h 4280"/>
              <a:gd name="T26" fmla="*/ 2717 w 4280"/>
              <a:gd name="T27" fmla="*/ 0 h 4280"/>
              <a:gd name="T28" fmla="*/ 1611 w 4280"/>
              <a:gd name="T29" fmla="*/ 458 h 4280"/>
              <a:gd name="T30" fmla="*/ 1417 w 4280"/>
              <a:gd name="T31" fmla="*/ 2431 h 4280"/>
              <a:gd name="T32" fmla="*/ 1369 w 4280"/>
              <a:gd name="T33" fmla="*/ 2462 h 4280"/>
              <a:gd name="T34" fmla="*/ 1360 w 4280"/>
              <a:gd name="T35" fmla="*/ 2472 h 4280"/>
              <a:gd name="T36" fmla="*/ 1360 w 4280"/>
              <a:gd name="T37" fmla="*/ 2670 h 4280"/>
              <a:gd name="T38" fmla="*/ 1610 w 4280"/>
              <a:gd name="T39" fmla="*/ 2920 h 4280"/>
              <a:gd name="T40" fmla="*/ 1808 w 4280"/>
              <a:gd name="T41" fmla="*/ 2920 h 4280"/>
              <a:gd name="T42" fmla="*/ 1818 w 4280"/>
              <a:gd name="T43" fmla="*/ 2911 h 4280"/>
              <a:gd name="T44" fmla="*/ 1849 w 4280"/>
              <a:gd name="T45" fmla="*/ 2864 h 4280"/>
              <a:gd name="T46" fmla="*/ 2717 w 4280"/>
              <a:gd name="T47" fmla="*/ 3126 h 4280"/>
              <a:gd name="T48" fmla="*/ 2717 w 4280"/>
              <a:gd name="T49" fmla="*/ 291 h 4280"/>
              <a:gd name="T50" fmla="*/ 3617 w 4280"/>
              <a:gd name="T51" fmla="*/ 663 h 4280"/>
              <a:gd name="T52" fmla="*/ 3989 w 4280"/>
              <a:gd name="T53" fmla="*/ 1563 h 4280"/>
              <a:gd name="T54" fmla="*/ 3617 w 4280"/>
              <a:gd name="T55" fmla="*/ 2463 h 4280"/>
              <a:gd name="T56" fmla="*/ 2717 w 4280"/>
              <a:gd name="T57" fmla="*/ 2836 h 4280"/>
              <a:gd name="T58" fmla="*/ 1817 w 4280"/>
              <a:gd name="T59" fmla="*/ 2463 h 4280"/>
              <a:gd name="T60" fmla="*/ 1817 w 4280"/>
              <a:gd name="T61" fmla="*/ 663 h 4280"/>
              <a:gd name="T62" fmla="*/ 2717 w 4280"/>
              <a:gd name="T63" fmla="*/ 291 h 4280"/>
              <a:gd name="T64" fmla="*/ 1036 w 4280"/>
              <a:gd name="T65" fmla="*/ 2894 h 4280"/>
              <a:gd name="T66" fmla="*/ 1036 w 4280"/>
              <a:gd name="T67" fmla="*/ 3244 h 4280"/>
              <a:gd name="T68" fmla="*/ 1386 w 4280"/>
              <a:gd name="T69" fmla="*/ 3244 h 4280"/>
              <a:gd name="T70" fmla="*/ 1386 w 4280"/>
              <a:gd name="T71" fmla="*/ 2894 h 4280"/>
              <a:gd name="T72" fmla="*/ 1036 w 4280"/>
              <a:gd name="T73" fmla="*/ 2894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80" h="4280">
                <a:moveTo>
                  <a:pt x="50" y="3831"/>
                </a:moveTo>
                <a:cubicBezTo>
                  <a:pt x="0" y="3881"/>
                  <a:pt x="4" y="3966"/>
                  <a:pt x="59" y="4021"/>
                </a:cubicBezTo>
                <a:lnTo>
                  <a:pt x="259" y="4221"/>
                </a:lnTo>
                <a:cubicBezTo>
                  <a:pt x="314" y="4276"/>
                  <a:pt x="399" y="4280"/>
                  <a:pt x="449" y="4230"/>
                </a:cubicBezTo>
                <a:lnTo>
                  <a:pt x="1047" y="3632"/>
                </a:lnTo>
                <a:cubicBezTo>
                  <a:pt x="1096" y="3583"/>
                  <a:pt x="1092" y="3498"/>
                  <a:pt x="1038" y="3443"/>
                </a:cubicBezTo>
                <a:lnTo>
                  <a:pt x="837" y="3242"/>
                </a:lnTo>
                <a:cubicBezTo>
                  <a:pt x="782" y="3188"/>
                  <a:pt x="697" y="3184"/>
                  <a:pt x="648" y="3233"/>
                </a:cubicBezTo>
                <a:lnTo>
                  <a:pt x="50" y="3831"/>
                </a:lnTo>
                <a:close/>
                <a:moveTo>
                  <a:pt x="2717" y="3126"/>
                </a:moveTo>
                <a:cubicBezTo>
                  <a:pt x="3134" y="3126"/>
                  <a:pt x="3527" y="2964"/>
                  <a:pt x="3822" y="2669"/>
                </a:cubicBezTo>
                <a:cubicBezTo>
                  <a:pt x="4117" y="2373"/>
                  <a:pt x="4280" y="1981"/>
                  <a:pt x="4280" y="1563"/>
                </a:cubicBezTo>
                <a:cubicBezTo>
                  <a:pt x="4280" y="1146"/>
                  <a:pt x="4117" y="753"/>
                  <a:pt x="3822" y="458"/>
                </a:cubicBezTo>
                <a:cubicBezTo>
                  <a:pt x="3527" y="163"/>
                  <a:pt x="3134" y="0"/>
                  <a:pt x="2717" y="0"/>
                </a:cubicBezTo>
                <a:cubicBezTo>
                  <a:pt x="2299" y="0"/>
                  <a:pt x="1907" y="163"/>
                  <a:pt x="1611" y="458"/>
                </a:cubicBezTo>
                <a:cubicBezTo>
                  <a:pt x="1076" y="993"/>
                  <a:pt x="1011" y="1824"/>
                  <a:pt x="1417" y="2431"/>
                </a:cubicBezTo>
                <a:cubicBezTo>
                  <a:pt x="1399" y="2438"/>
                  <a:pt x="1383" y="2448"/>
                  <a:pt x="1369" y="2462"/>
                </a:cubicBezTo>
                <a:lnTo>
                  <a:pt x="1360" y="2472"/>
                </a:lnTo>
                <a:cubicBezTo>
                  <a:pt x="1305" y="2526"/>
                  <a:pt x="1305" y="2615"/>
                  <a:pt x="1360" y="2670"/>
                </a:cubicBezTo>
                <a:lnTo>
                  <a:pt x="1610" y="2920"/>
                </a:lnTo>
                <a:cubicBezTo>
                  <a:pt x="1665" y="2975"/>
                  <a:pt x="1754" y="2975"/>
                  <a:pt x="1808" y="2920"/>
                </a:cubicBezTo>
                <a:lnTo>
                  <a:pt x="1818" y="2911"/>
                </a:lnTo>
                <a:cubicBezTo>
                  <a:pt x="1832" y="2897"/>
                  <a:pt x="1842" y="2881"/>
                  <a:pt x="1849" y="2864"/>
                </a:cubicBezTo>
                <a:cubicBezTo>
                  <a:pt x="2104" y="3035"/>
                  <a:pt x="2403" y="3126"/>
                  <a:pt x="2717" y="3126"/>
                </a:cubicBezTo>
                <a:close/>
                <a:moveTo>
                  <a:pt x="2717" y="291"/>
                </a:moveTo>
                <a:cubicBezTo>
                  <a:pt x="3057" y="291"/>
                  <a:pt x="3376" y="423"/>
                  <a:pt x="3617" y="663"/>
                </a:cubicBezTo>
                <a:cubicBezTo>
                  <a:pt x="3857" y="904"/>
                  <a:pt x="3989" y="1223"/>
                  <a:pt x="3989" y="1563"/>
                </a:cubicBezTo>
                <a:cubicBezTo>
                  <a:pt x="3989" y="1903"/>
                  <a:pt x="3857" y="2223"/>
                  <a:pt x="3617" y="2463"/>
                </a:cubicBezTo>
                <a:cubicBezTo>
                  <a:pt x="3376" y="2703"/>
                  <a:pt x="3057" y="2836"/>
                  <a:pt x="2717" y="2836"/>
                </a:cubicBezTo>
                <a:cubicBezTo>
                  <a:pt x="2377" y="2836"/>
                  <a:pt x="2057" y="2703"/>
                  <a:pt x="1817" y="2463"/>
                </a:cubicBezTo>
                <a:cubicBezTo>
                  <a:pt x="1321" y="1967"/>
                  <a:pt x="1321" y="1160"/>
                  <a:pt x="1817" y="663"/>
                </a:cubicBezTo>
                <a:cubicBezTo>
                  <a:pt x="2057" y="423"/>
                  <a:pt x="2377" y="291"/>
                  <a:pt x="2717" y="291"/>
                </a:cubicBezTo>
                <a:close/>
                <a:moveTo>
                  <a:pt x="1036" y="2894"/>
                </a:moveTo>
                <a:cubicBezTo>
                  <a:pt x="940" y="2991"/>
                  <a:pt x="940" y="3147"/>
                  <a:pt x="1036" y="3244"/>
                </a:cubicBezTo>
                <a:cubicBezTo>
                  <a:pt x="1133" y="3340"/>
                  <a:pt x="1289" y="3340"/>
                  <a:pt x="1386" y="3244"/>
                </a:cubicBezTo>
                <a:cubicBezTo>
                  <a:pt x="1482" y="3147"/>
                  <a:pt x="1482" y="2991"/>
                  <a:pt x="1386" y="2894"/>
                </a:cubicBezTo>
                <a:cubicBezTo>
                  <a:pt x="1289" y="2798"/>
                  <a:pt x="1133" y="2798"/>
                  <a:pt x="1036" y="2894"/>
                </a:cubicBezTo>
                <a:close/>
              </a:path>
            </a:pathLst>
          </a:custGeom>
          <a:solidFill>
            <a:srgbClr val="C00000"/>
          </a:solidFill>
          <a:ln>
            <a:noFill/>
          </a:ln>
        </p:spPr>
        <p:txBody>
          <a:bodyPr vert="horz" wrap="square" lIns="68553" tIns="34277" rIns="68553" bIns="34277" numCol="1" anchor="t" anchorCtr="0" compatLnSpc="1">
            <a:prstTxWarp prst="textNoShape">
              <a:avLst/>
            </a:prstTxWarp>
          </a:bodyPr>
          <a:lstStyle/>
          <a:p>
            <a:endParaRPr lang="zh-CN" altLang="en-US" sz="1050"/>
          </a:p>
        </p:txBody>
      </p:sp>
      <p:sp>
        <p:nvSpPr>
          <p:cNvPr id="9" name="矩形 8"/>
          <p:cNvSpPr/>
          <p:nvPr/>
        </p:nvSpPr>
        <p:spPr>
          <a:xfrm>
            <a:off x="1090518" y="2967777"/>
            <a:ext cx="1896672" cy="646331"/>
          </a:xfrm>
          <a:prstGeom prst="rect">
            <a:avLst/>
          </a:prstGeom>
        </p:spPr>
        <p:txBody>
          <a:bodyPr wrap="square">
            <a:spAutoFit/>
          </a:bodyPr>
          <a:lstStyle/>
          <a:p>
            <a:pPr algn="ctr"/>
            <a:r>
              <a:rPr lang="zh-CN" altLang="en-US" sz="1800" b="1" dirty="0">
                <a:solidFill>
                  <a:srgbClr val="751515"/>
                </a:solidFill>
                <a:latin typeface="+mj-ea"/>
                <a:ea typeface="+mj-ea"/>
              </a:rPr>
              <a:t>抓好中心组学习工作</a:t>
            </a:r>
          </a:p>
        </p:txBody>
      </p:sp>
      <p:sp>
        <p:nvSpPr>
          <p:cNvPr id="10" name="Freeform 6"/>
          <p:cNvSpPr>
            <a:spLocks/>
          </p:cNvSpPr>
          <p:nvPr/>
        </p:nvSpPr>
        <p:spPr bwMode="auto">
          <a:xfrm>
            <a:off x="1626440" y="2046907"/>
            <a:ext cx="824829" cy="721013"/>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C00000"/>
          </a:solidFill>
          <a:ln>
            <a:noFill/>
          </a:ln>
          <a:extLst/>
        </p:spPr>
        <p:txBody>
          <a:bodyPr vert="horz" wrap="square" lIns="68553" tIns="34277" rIns="68553" bIns="34277" numCol="1" anchor="t" anchorCtr="0" compatLnSpc="1">
            <a:prstTxWarp prst="textNoShape">
              <a:avLst/>
            </a:prstTxWarp>
          </a:bodyPr>
          <a:lstStyle/>
          <a:p>
            <a:endParaRPr lang="zh-CN" altLang="en-US" sz="1050">
              <a:solidFill>
                <a:schemeClr val="accent1"/>
              </a:solidFill>
            </a:endParaRPr>
          </a:p>
        </p:txBody>
      </p:sp>
      <p:sp>
        <p:nvSpPr>
          <p:cNvPr id="13" name="Rectangle 3"/>
          <p:cNvSpPr/>
          <p:nvPr/>
        </p:nvSpPr>
        <p:spPr>
          <a:xfrm>
            <a:off x="3876527" y="2046907"/>
            <a:ext cx="4642702" cy="1815882"/>
          </a:xfrm>
          <a:prstGeom prst="rect">
            <a:avLst/>
          </a:prstGeom>
        </p:spPr>
        <p:txBody>
          <a:bodyPr wrap="square">
            <a:spAutoFit/>
          </a:bodyPr>
          <a:lstStyle/>
          <a:p>
            <a:pPr marL="214227" indent="-214227" algn="just">
              <a:buFont typeface="Wingdings" panose="05000000000000000000" pitchFamily="2" charset="2"/>
              <a:buChar char="n"/>
            </a:pPr>
            <a:r>
              <a:rPr lang="zh-CN" altLang="en-US" dirty="0">
                <a:solidFill>
                  <a:srgbClr val="751515"/>
                </a:solidFill>
                <a:latin typeface="+mj-ea"/>
                <a:ea typeface="+mj-ea"/>
              </a:rPr>
              <a:t>各级党委（党组）要把中心组学习列入重要议事日程，纳入党建工作责任制，纳入意识形态工作责任制，把</a:t>
            </a:r>
            <a:r>
              <a:rPr lang="en-US" altLang="zh-CN" dirty="0">
                <a:solidFill>
                  <a:srgbClr val="751515"/>
                </a:solidFill>
                <a:latin typeface="+mj-ea"/>
                <a:ea typeface="+mj-ea"/>
              </a:rPr>
              <a:t>《</a:t>
            </a:r>
            <a:r>
              <a:rPr lang="zh-CN" altLang="en-US" dirty="0">
                <a:solidFill>
                  <a:srgbClr val="751515"/>
                </a:solidFill>
                <a:latin typeface="+mj-ea"/>
                <a:ea typeface="+mj-ea"/>
              </a:rPr>
              <a:t>规则</a:t>
            </a:r>
            <a:r>
              <a:rPr lang="en-US" altLang="zh-CN" dirty="0">
                <a:solidFill>
                  <a:srgbClr val="751515"/>
                </a:solidFill>
                <a:latin typeface="+mj-ea"/>
                <a:ea typeface="+mj-ea"/>
              </a:rPr>
              <a:t>》</a:t>
            </a:r>
            <a:r>
              <a:rPr lang="zh-CN" altLang="en-US" dirty="0">
                <a:solidFill>
                  <a:srgbClr val="751515"/>
                </a:solidFill>
                <a:latin typeface="+mj-ea"/>
                <a:ea typeface="+mj-ea"/>
              </a:rPr>
              <a:t>的规定落到实处。要加强组织领导，做好情况通报，强化监督问责。其中，要规范和完善领导干部理论考核的制度。理论考核要体现的是对干部成长规律的尊重和学习能力、创新思维的培育。不能一味追求讲了多少次课，手抄了多少万字的笔记。要通过落实学习的主体责任和领导责任，激发学习热情。</a:t>
            </a:r>
          </a:p>
        </p:txBody>
      </p:sp>
      <p:sp>
        <p:nvSpPr>
          <p:cNvPr id="17" name="文本占位符 1"/>
          <p:cNvSpPr txBox="1">
            <a:spLocks/>
          </p:cNvSpPr>
          <p:nvPr/>
        </p:nvSpPr>
        <p:spPr>
          <a:xfrm>
            <a:off x="1195965" y="347998"/>
            <a:ext cx="3541568"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勤学深思和真抓</a:t>
            </a:r>
            <a:r>
              <a:rPr lang="zh-CN" altLang="en-US" sz="2100" b="1" dirty="0" smtClean="0">
                <a:solidFill>
                  <a:srgbClr val="C00000"/>
                </a:solidFill>
                <a:latin typeface="+mn-lt"/>
                <a:ea typeface="+mn-ea"/>
                <a:cs typeface="+mn-ea"/>
                <a:sym typeface="+mn-lt"/>
              </a:rPr>
              <a:t>实干相结合</a:t>
            </a:r>
            <a:endParaRPr lang="zh-CN" altLang="en-US" sz="2100" b="1" dirty="0">
              <a:solidFill>
                <a:srgbClr val="C00000"/>
              </a:solidFill>
              <a:latin typeface="+mn-lt"/>
              <a:ea typeface="+mn-ea"/>
              <a:cs typeface="+mn-ea"/>
              <a:sym typeface="+mn-lt"/>
            </a:endParaRPr>
          </a:p>
        </p:txBody>
      </p:sp>
      <p:sp>
        <p:nvSpPr>
          <p:cNvPr id="18" name="矩形 17"/>
          <p:cNvSpPr/>
          <p:nvPr/>
        </p:nvSpPr>
        <p:spPr>
          <a:xfrm>
            <a:off x="3773988" y="1899938"/>
            <a:ext cx="4988460" cy="2135678"/>
          </a:xfrm>
          <a:prstGeom prst="rect">
            <a:avLst/>
          </a:prstGeom>
          <a:noFill/>
          <a:ln w="19050" cap="flat" cmpd="sng" algn="ctr">
            <a:solidFill>
              <a:srgbClr val="C00000"/>
            </a:solidFill>
            <a:prstDash val="sysDash"/>
          </a:ln>
          <a:effectLst/>
        </p:spPr>
        <p:txBody>
          <a:bodyPr rtlCol="0" anchor="ctr"/>
          <a:lstStyle/>
          <a:p>
            <a:pPr algn="ctr">
              <a:defRPr/>
            </a:pPr>
            <a:endParaRPr lang="zh-CN" altLang="en-US" sz="1350" kern="0">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xmlns="" val="48002171"/>
      </p:ext>
    </p:extLst>
  </p:cSld>
  <p:clrMapOvr>
    <a:masterClrMapping/>
  </p:clrMapOvr>
  <mc:AlternateContent xmlns:mc="http://schemas.openxmlformats.org/markup-compatibility/2006">
    <mc:Choice xmlns:p14="http://schemas.microsoft.com/office/powerpoint/2010/main" xmlns="" Requires="p14">
      <p:transition spd="med" p14:dur="700" advClick="0" advTm="100">
        <p:fade/>
      </p:transition>
    </mc:Choice>
    <mc:Fallback>
      <p:transition spd="med"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400" fill="hold"/>
                                        <p:tgtEl>
                                          <p:spTgt spid="7"/>
                                        </p:tgtEl>
                                        <p:attrNameLst>
                                          <p:attrName>ppt_w</p:attrName>
                                        </p:attrNameLst>
                                      </p:cBhvr>
                                      <p:tavLst>
                                        <p:tav tm="0">
                                          <p:val>
                                            <p:fltVal val="0"/>
                                          </p:val>
                                        </p:tav>
                                        <p:tav tm="100000">
                                          <p:val>
                                            <p:strVal val="#ppt_w"/>
                                          </p:val>
                                        </p:tav>
                                      </p:tavLst>
                                    </p:anim>
                                    <p:anim calcmode="lin" valueType="num">
                                      <p:cBhvr>
                                        <p:cTn id="8" dur="400" fill="hold"/>
                                        <p:tgtEl>
                                          <p:spTgt spid="7"/>
                                        </p:tgtEl>
                                        <p:attrNameLst>
                                          <p:attrName>ppt_h</p:attrName>
                                        </p:attrNameLst>
                                      </p:cBhvr>
                                      <p:tavLst>
                                        <p:tav tm="0">
                                          <p:val>
                                            <p:fltVal val="0"/>
                                          </p:val>
                                        </p:tav>
                                        <p:tav tm="100000">
                                          <p:val>
                                            <p:strVal val="#ppt_h"/>
                                          </p:val>
                                        </p:tav>
                                      </p:tavLst>
                                    </p:anim>
                                    <p:anim calcmode="lin" valueType="num">
                                      <p:cBhvr>
                                        <p:cTn id="9" dur="400" fill="hold"/>
                                        <p:tgtEl>
                                          <p:spTgt spid="7"/>
                                        </p:tgtEl>
                                        <p:attrNameLst>
                                          <p:attrName>style.rotation</p:attrName>
                                        </p:attrNameLst>
                                      </p:cBhvr>
                                      <p:tavLst>
                                        <p:tav tm="0">
                                          <p:val>
                                            <p:fltVal val="90"/>
                                          </p:val>
                                        </p:tav>
                                        <p:tav tm="100000">
                                          <p:val>
                                            <p:fltVal val="0"/>
                                          </p:val>
                                        </p:tav>
                                      </p:tavLst>
                                    </p:anim>
                                    <p:animEffect transition="in" filter="fade">
                                      <p:cBhvr>
                                        <p:cTn id="10" dur="400"/>
                                        <p:tgtEl>
                                          <p:spTgt spid="7"/>
                                        </p:tgtEl>
                                      </p:cBhvr>
                                    </p:animEffect>
                                  </p:childTnLst>
                                </p:cTn>
                              </p:par>
                            </p:childTnLst>
                          </p:cTn>
                        </p:par>
                        <p:par>
                          <p:cTn id="11" fill="hold">
                            <p:stCondLst>
                              <p:cond delay="400"/>
                            </p:stCondLst>
                            <p:childTnLst>
                              <p:par>
                                <p:cTn id="12" presetID="31"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400" fill="hold"/>
                                        <p:tgtEl>
                                          <p:spTgt spid="10"/>
                                        </p:tgtEl>
                                        <p:attrNameLst>
                                          <p:attrName>ppt_w</p:attrName>
                                        </p:attrNameLst>
                                      </p:cBhvr>
                                      <p:tavLst>
                                        <p:tav tm="0">
                                          <p:val>
                                            <p:fltVal val="0"/>
                                          </p:val>
                                        </p:tav>
                                        <p:tav tm="100000">
                                          <p:val>
                                            <p:strVal val="#ppt_w"/>
                                          </p:val>
                                        </p:tav>
                                      </p:tavLst>
                                    </p:anim>
                                    <p:anim calcmode="lin" valueType="num">
                                      <p:cBhvr>
                                        <p:cTn id="15" dur="400" fill="hold"/>
                                        <p:tgtEl>
                                          <p:spTgt spid="10"/>
                                        </p:tgtEl>
                                        <p:attrNameLst>
                                          <p:attrName>ppt_h</p:attrName>
                                        </p:attrNameLst>
                                      </p:cBhvr>
                                      <p:tavLst>
                                        <p:tav tm="0">
                                          <p:val>
                                            <p:fltVal val="0"/>
                                          </p:val>
                                        </p:tav>
                                        <p:tav tm="100000">
                                          <p:val>
                                            <p:strVal val="#ppt_h"/>
                                          </p:val>
                                        </p:tav>
                                      </p:tavLst>
                                    </p:anim>
                                    <p:anim calcmode="lin" valueType="num">
                                      <p:cBhvr>
                                        <p:cTn id="16" dur="400" fill="hold"/>
                                        <p:tgtEl>
                                          <p:spTgt spid="10"/>
                                        </p:tgtEl>
                                        <p:attrNameLst>
                                          <p:attrName>style.rotation</p:attrName>
                                        </p:attrNameLst>
                                      </p:cBhvr>
                                      <p:tavLst>
                                        <p:tav tm="0">
                                          <p:val>
                                            <p:fltVal val="90"/>
                                          </p:val>
                                        </p:tav>
                                        <p:tav tm="100000">
                                          <p:val>
                                            <p:fltVal val="0"/>
                                          </p:val>
                                        </p:tav>
                                      </p:tavLst>
                                    </p:anim>
                                    <p:animEffect transition="in" filter="fade">
                                      <p:cBhvr>
                                        <p:cTn id="17" dur="400"/>
                                        <p:tgtEl>
                                          <p:spTgt spid="10"/>
                                        </p:tgtEl>
                                      </p:cBhvr>
                                    </p:animEffect>
                                  </p:childTnLst>
                                </p:cTn>
                              </p:par>
                            </p:childTnLst>
                          </p:cTn>
                        </p:par>
                        <p:par>
                          <p:cTn id="18" fill="hold">
                            <p:stCondLst>
                              <p:cond delay="8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by="(-#ppt_w*2)" calcmode="lin" valueType="num">
                                      <p:cBhvr rctx="PPT">
                                        <p:cTn id="21" dur="200" autoRev="1" fill="hold">
                                          <p:stCondLst>
                                            <p:cond delay="0"/>
                                          </p:stCondLst>
                                        </p:cTn>
                                        <p:tgtEl>
                                          <p:spTgt spid="9"/>
                                        </p:tgtEl>
                                        <p:attrNameLst>
                                          <p:attrName>ppt_w</p:attrName>
                                        </p:attrNameLst>
                                      </p:cBhvr>
                                    </p:anim>
                                    <p:anim by="(#ppt_w*0.50)" calcmode="lin" valueType="num">
                                      <p:cBhvr>
                                        <p:cTn id="22" dur="200" decel="50000" autoRev="1" fill="hold">
                                          <p:stCondLst>
                                            <p:cond delay="0"/>
                                          </p:stCondLst>
                                        </p:cTn>
                                        <p:tgtEl>
                                          <p:spTgt spid="9"/>
                                        </p:tgtEl>
                                        <p:attrNameLst>
                                          <p:attrName>ppt_x</p:attrName>
                                        </p:attrNameLst>
                                      </p:cBhvr>
                                    </p:anim>
                                    <p:anim from="(-#ppt_h/2)" to="(#ppt_y)" calcmode="lin" valueType="num">
                                      <p:cBhvr>
                                        <p:cTn id="23" dur="400" fill="hold">
                                          <p:stCondLst>
                                            <p:cond delay="0"/>
                                          </p:stCondLst>
                                        </p:cTn>
                                        <p:tgtEl>
                                          <p:spTgt spid="9"/>
                                        </p:tgtEl>
                                        <p:attrNameLst>
                                          <p:attrName>ppt_y</p:attrName>
                                        </p:attrNameLst>
                                      </p:cBhvr>
                                    </p:anim>
                                    <p:animRot by="21600000">
                                      <p:cBhvr>
                                        <p:cTn id="24" dur="400" fill="hold">
                                          <p:stCondLst>
                                            <p:cond delay="0"/>
                                          </p:stCondLst>
                                        </p:cTn>
                                        <p:tgtEl>
                                          <p:spTgt spid="9"/>
                                        </p:tgtEl>
                                        <p:attrNameLst>
                                          <p:attrName>r</p:attrName>
                                        </p:attrNameLst>
                                      </p:cBhvr>
                                    </p:animRot>
                                  </p:childTnLst>
                                </p:cTn>
                              </p:par>
                              <p:par>
                                <p:cTn id="25" presetID="2" presetClass="entr" presetSubtype="2" fill="hold" grpId="0" nodeType="withEffect">
                                  <p:stCondLst>
                                    <p:cond delay="2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animBg="1"/>
      <p:bldP spid="13" grpId="0"/>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2582" y="1801026"/>
            <a:ext cx="0" cy="142577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3241474" y="1679264"/>
            <a:ext cx="5378363" cy="784816"/>
          </a:xfrm>
          <a:prstGeom prst="rect">
            <a:avLst/>
          </a:prstGeom>
          <a:noFill/>
        </p:spPr>
        <p:txBody>
          <a:bodyPr wrap="none" lIns="91424" tIns="45713" rIns="91424" bIns="45713" rtlCol="0">
            <a:spAutoFit/>
          </a:bodyPr>
          <a:lstStyle/>
          <a:p>
            <a:pPr marL="0" lvl="1" algn="ctr"/>
            <a:r>
              <a:rPr lang="zh-CN" altLang="en-US" sz="4500" b="1" dirty="0">
                <a:solidFill>
                  <a:srgbClr val="C00000"/>
                </a:solidFill>
                <a:latin typeface="Arial" panose="020B0604020202020204" pitchFamily="34" charset="0"/>
                <a:ea typeface="微软雅黑" pitchFamily="34" charset="-122"/>
                <a:sym typeface="Arial" panose="020B0604020202020204" pitchFamily="34" charset="0"/>
              </a:rPr>
              <a:t>夯基固本和转型创新</a:t>
            </a:r>
          </a:p>
        </p:txBody>
      </p:sp>
      <p:sp>
        <p:nvSpPr>
          <p:cNvPr id="4" name="椭圆 3"/>
          <p:cNvSpPr/>
          <p:nvPr/>
        </p:nvSpPr>
        <p:spPr>
          <a:xfrm>
            <a:off x="566321" y="1280092"/>
            <a:ext cx="2367976" cy="2367976"/>
          </a:xfrm>
          <a:prstGeom prst="ellipse">
            <a:avLst/>
          </a:prstGeom>
          <a:noFill/>
          <a:ln w="9525" cap="flat" cmpd="sng" algn="ctr">
            <a:solidFill>
              <a:srgbClr val="C00000"/>
            </a:solidFill>
            <a:prstDash val="solid"/>
          </a:ln>
          <a:effectLst/>
        </p:spPr>
        <p:txBody>
          <a:bodyPr rtlCol="0" anchor="ctr"/>
          <a:lstStyle/>
          <a:p>
            <a:pPr algn="ctr" defTabSz="1218804">
              <a:defRPr/>
            </a:pPr>
            <a:endParaRPr lang="zh-CN" altLang="en-US" sz="3199"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819239" y="1533010"/>
            <a:ext cx="1862140" cy="1862140"/>
          </a:xfrm>
          <a:prstGeom prst="ellipse">
            <a:avLst/>
          </a:prstGeom>
          <a:solidFill>
            <a:srgbClr val="C00000"/>
          </a:solidFill>
          <a:ln w="9525" cap="flat" cmpd="sng" algn="ctr">
            <a:noFill/>
            <a:prstDash val="solid"/>
          </a:ln>
          <a:effectLst/>
        </p:spPr>
        <p:txBody>
          <a:bodyPr rtlCol="0" anchor="ctr"/>
          <a:lstStyle/>
          <a:p>
            <a:pPr algn="ctr" defTabSz="1218804">
              <a:defRPr/>
            </a:pPr>
            <a:endParaRPr lang="zh-CN" altLang="en-US" sz="1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26416" y="1834956"/>
            <a:ext cx="1208440" cy="11695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文本框 7"/>
          <p:cNvSpPr txBox="1"/>
          <p:nvPr/>
        </p:nvSpPr>
        <p:spPr>
          <a:xfrm>
            <a:off x="6636189" y="2610320"/>
            <a:ext cx="2092289" cy="784830"/>
          </a:xfrm>
          <a:prstGeom prst="rect">
            <a:avLst/>
          </a:prstGeom>
          <a:noFill/>
        </p:spPr>
        <p:txBody>
          <a:bodyPr wrap="square" rtlCol="0">
            <a:spAutoFit/>
          </a:bodyPr>
          <a:lstStyle/>
          <a:p>
            <a:pPr marL="0" lvl="1" algn="ctr"/>
            <a:r>
              <a:rPr lang="zh-CN" altLang="en-US" sz="4500" b="1" dirty="0">
                <a:solidFill>
                  <a:srgbClr val="C00000"/>
                </a:solidFill>
                <a:latin typeface="Arial" panose="020B0604020202020204" pitchFamily="34" charset="0"/>
                <a:ea typeface="微软雅黑" pitchFamily="34" charset="-122"/>
                <a:sym typeface="Arial" panose="020B0604020202020204" pitchFamily="34" charset="0"/>
              </a:rPr>
              <a:t>相结合</a:t>
            </a:r>
          </a:p>
        </p:txBody>
      </p:sp>
    </p:spTree>
    <p:extLst>
      <p:ext uri="{BB962C8B-B14F-4D97-AF65-F5344CB8AC3E}">
        <p14:creationId xmlns:p14="http://schemas.microsoft.com/office/powerpoint/2010/main" xmlns="" val="3750231206"/>
      </p:ext>
    </p:extLst>
  </p:cSld>
  <p:clrMapOvr>
    <a:masterClrMapping/>
  </p:clrMapOvr>
  <mc:AlternateContent xmlns:mc="http://schemas.openxmlformats.org/markup-compatibility/2006">
    <mc:Choice xmlns:p14="http://schemas.microsoft.com/office/powerpoint/2010/main" xmlns="" Requires="p14">
      <p:transition spd="slow" p14:dur="1250" advClick="0" advTm="100">
        <p14:switch dir="r"/>
      </p:transition>
    </mc:Choice>
    <mc:Fallback>
      <p:transition spd="slow"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childTnLst>
                                </p:cTn>
                              </p:par>
                            </p:childTnLst>
                          </p:cTn>
                        </p:par>
                        <p:par>
                          <p:cTn id="20" fill="hold">
                            <p:stCondLst>
                              <p:cond delay="1750"/>
                            </p:stCondLst>
                            <p:childTnLst>
                              <p:par>
                                <p:cTn id="21" presetID="16" presetClass="entr" presetSubtype="4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Horizont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03848" y="1275607"/>
            <a:ext cx="4493538" cy="461665"/>
          </a:xfrm>
          <a:prstGeom prst="rect">
            <a:avLst/>
          </a:prstGeom>
        </p:spPr>
        <p:txBody>
          <a:bodyPr wrap="none" lIns="91438" tIns="45719" rIns="91438" bIns="45719">
            <a:spAutoFit/>
          </a:bodyPr>
          <a:lstStyle/>
          <a:p>
            <a:r>
              <a:rPr lang="zh-CN" altLang="en-US" sz="2400" dirty="0">
                <a:solidFill>
                  <a:srgbClr val="C00000"/>
                </a:solidFill>
                <a:cs typeface="+mn-ea"/>
                <a:sym typeface="+mn-lt"/>
              </a:rPr>
              <a:t>党的各级组织、全体党员都自觉</a:t>
            </a:r>
          </a:p>
        </p:txBody>
      </p:sp>
      <p:grpSp>
        <p:nvGrpSpPr>
          <p:cNvPr id="31" name="组合 30"/>
          <p:cNvGrpSpPr/>
          <p:nvPr/>
        </p:nvGrpSpPr>
        <p:grpSpPr>
          <a:xfrm>
            <a:off x="2170486" y="1923675"/>
            <a:ext cx="6639656" cy="2170750"/>
            <a:chOff x="2170486" y="1923674"/>
            <a:chExt cx="6639656" cy="2170750"/>
          </a:xfrm>
        </p:grpSpPr>
        <p:grpSp>
          <p:nvGrpSpPr>
            <p:cNvPr id="18" name="组合 17"/>
            <p:cNvGrpSpPr/>
            <p:nvPr/>
          </p:nvGrpSpPr>
          <p:grpSpPr>
            <a:xfrm>
              <a:off x="2170486" y="1923674"/>
              <a:ext cx="6639656" cy="586571"/>
              <a:chOff x="829156" y="1916728"/>
              <a:chExt cx="6639656" cy="586571"/>
            </a:xfrm>
          </p:grpSpPr>
          <p:sp>
            <p:nvSpPr>
              <p:cNvPr id="12" name="矩形 11"/>
              <p:cNvSpPr/>
              <p:nvPr/>
            </p:nvSpPr>
            <p:spPr>
              <a:xfrm>
                <a:off x="829156" y="1916728"/>
                <a:ext cx="518976" cy="586571"/>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D791"/>
                    </a:solidFill>
                    <a:cs typeface="+mn-ea"/>
                    <a:sym typeface="+mn-lt"/>
                  </a:rPr>
                  <a:t>向</a:t>
                </a:r>
                <a:endParaRPr lang="zh-CN" altLang="en-US" sz="2000" dirty="0">
                  <a:solidFill>
                    <a:srgbClr val="FFD791"/>
                  </a:solidFill>
                  <a:cs typeface="+mn-ea"/>
                  <a:sym typeface="+mn-lt"/>
                </a:endParaRPr>
              </a:p>
            </p:txBody>
          </p:sp>
          <p:sp>
            <p:nvSpPr>
              <p:cNvPr id="13" name="矩形 12"/>
              <p:cNvSpPr/>
              <p:nvPr/>
            </p:nvSpPr>
            <p:spPr>
              <a:xfrm>
                <a:off x="1331640" y="1923677"/>
                <a:ext cx="6137172" cy="579622"/>
              </a:xfrm>
              <a:prstGeom prst="rect">
                <a:avLst/>
              </a:prstGeom>
              <a:no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00000"/>
                    </a:solidFill>
                    <a:cs typeface="+mn-ea"/>
                    <a:sym typeface="+mn-lt"/>
                  </a:rPr>
                  <a:t>向党中央看齐</a:t>
                </a:r>
              </a:p>
            </p:txBody>
          </p:sp>
        </p:grpSp>
        <p:grpSp>
          <p:nvGrpSpPr>
            <p:cNvPr id="19" name="组合 18"/>
            <p:cNvGrpSpPr/>
            <p:nvPr/>
          </p:nvGrpSpPr>
          <p:grpSpPr>
            <a:xfrm>
              <a:off x="2170486" y="2715762"/>
              <a:ext cx="6639656" cy="586574"/>
              <a:chOff x="829156" y="1916727"/>
              <a:chExt cx="6639656" cy="586574"/>
            </a:xfrm>
          </p:grpSpPr>
          <p:sp>
            <p:nvSpPr>
              <p:cNvPr id="20" name="矩形 19"/>
              <p:cNvSpPr/>
              <p:nvPr/>
            </p:nvSpPr>
            <p:spPr>
              <a:xfrm>
                <a:off x="829156" y="1916727"/>
                <a:ext cx="518976" cy="586574"/>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D791"/>
                    </a:solidFill>
                    <a:cs typeface="+mn-ea"/>
                    <a:sym typeface="+mn-lt"/>
                  </a:rPr>
                  <a:t>向</a:t>
                </a:r>
                <a:endParaRPr lang="zh-CN" altLang="en-US" sz="2000" dirty="0">
                  <a:solidFill>
                    <a:srgbClr val="FFD791"/>
                  </a:solidFill>
                  <a:cs typeface="+mn-ea"/>
                  <a:sym typeface="+mn-lt"/>
                </a:endParaRPr>
              </a:p>
            </p:txBody>
          </p:sp>
          <p:sp>
            <p:nvSpPr>
              <p:cNvPr id="21" name="矩形 20"/>
              <p:cNvSpPr/>
              <p:nvPr/>
            </p:nvSpPr>
            <p:spPr>
              <a:xfrm>
                <a:off x="1331640" y="1923676"/>
                <a:ext cx="6137172" cy="579624"/>
              </a:xfrm>
              <a:prstGeom prst="rect">
                <a:avLst/>
              </a:prstGeom>
              <a:no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00000"/>
                    </a:solidFill>
                    <a:cs typeface="+mn-ea"/>
                    <a:sym typeface="+mn-lt"/>
                  </a:rPr>
                  <a:t>向党的理论和路线方针政策看齐</a:t>
                </a:r>
              </a:p>
            </p:txBody>
          </p:sp>
        </p:grpSp>
        <p:grpSp>
          <p:nvGrpSpPr>
            <p:cNvPr id="22" name="组合 21"/>
            <p:cNvGrpSpPr/>
            <p:nvPr/>
          </p:nvGrpSpPr>
          <p:grpSpPr>
            <a:xfrm>
              <a:off x="2170486" y="3507852"/>
              <a:ext cx="6639656" cy="586572"/>
              <a:chOff x="829156" y="1916728"/>
              <a:chExt cx="6639656" cy="586572"/>
            </a:xfrm>
          </p:grpSpPr>
          <p:sp>
            <p:nvSpPr>
              <p:cNvPr id="23" name="矩形 22"/>
              <p:cNvSpPr/>
              <p:nvPr/>
            </p:nvSpPr>
            <p:spPr>
              <a:xfrm>
                <a:off x="829156" y="1916728"/>
                <a:ext cx="518976" cy="586571"/>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D791"/>
                    </a:solidFill>
                    <a:cs typeface="+mn-ea"/>
                    <a:sym typeface="+mn-lt"/>
                  </a:rPr>
                  <a:t>向</a:t>
                </a:r>
                <a:endParaRPr lang="zh-CN" altLang="en-US" sz="2000" dirty="0">
                  <a:solidFill>
                    <a:srgbClr val="FFD791"/>
                  </a:solidFill>
                  <a:cs typeface="+mn-ea"/>
                  <a:sym typeface="+mn-lt"/>
                </a:endParaRPr>
              </a:p>
            </p:txBody>
          </p:sp>
          <p:sp>
            <p:nvSpPr>
              <p:cNvPr id="24" name="矩形 23"/>
              <p:cNvSpPr/>
              <p:nvPr/>
            </p:nvSpPr>
            <p:spPr>
              <a:xfrm>
                <a:off x="1331640" y="1923676"/>
                <a:ext cx="6137172" cy="579624"/>
              </a:xfrm>
              <a:prstGeom prst="rect">
                <a:avLst/>
              </a:prstGeom>
              <a:no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00000"/>
                    </a:solidFill>
                    <a:cs typeface="+mn-ea"/>
                    <a:sym typeface="+mn-lt"/>
                  </a:rPr>
                  <a:t>向党中央决策部署看齐</a:t>
                </a:r>
              </a:p>
            </p:txBody>
          </p:sp>
        </p:grpSp>
      </p:grpSp>
      <p:pic>
        <p:nvPicPr>
          <p:cNvPr id="25" name="图片 24"/>
          <p:cNvPicPr>
            <a:picLocks noChangeAspect="1"/>
          </p:cNvPicPr>
          <p:nvPr/>
        </p:nvPicPr>
        <p:blipFill rotWithShape="1">
          <a:blip r:embed="rId3" cstate="print">
            <a:extLst>
              <a:ext uri="{28A0092B-C50C-407E-A947-70E740481C1C}">
                <a14:useLocalDpi xmlns:a14="http://schemas.microsoft.com/office/drawing/2010/main" xmlns="" val="0"/>
              </a:ext>
            </a:extLst>
          </a:blip>
          <a:srcRect r="12624"/>
          <a:stretch/>
        </p:blipFill>
        <p:spPr>
          <a:xfrm>
            <a:off x="8157" y="1314430"/>
            <a:ext cx="2051296" cy="3829071"/>
          </a:xfrm>
          <a:prstGeom prst="rect">
            <a:avLst/>
          </a:prstGeom>
        </p:spPr>
      </p:pic>
      <p:sp>
        <p:nvSpPr>
          <p:cNvPr id="4" name="矩形 3"/>
          <p:cNvSpPr/>
          <p:nvPr/>
        </p:nvSpPr>
        <p:spPr>
          <a:xfrm>
            <a:off x="2154617" y="4299943"/>
            <a:ext cx="6809872" cy="623245"/>
          </a:xfrm>
          <a:prstGeom prst="rect">
            <a:avLst/>
          </a:prstGeom>
        </p:spPr>
        <p:txBody>
          <a:bodyPr wrap="square" lIns="91438" tIns="45719" rIns="91438" bIns="45719">
            <a:spAutoFit/>
          </a:bodyPr>
          <a:lstStyle/>
          <a:p>
            <a:r>
              <a:rPr lang="zh-CN" altLang="en-US" sz="1700" dirty="0">
                <a:solidFill>
                  <a:schemeClr val="tx2">
                    <a:lumMod val="50000"/>
                  </a:schemeClr>
                </a:solidFill>
                <a:cs typeface="+mn-ea"/>
                <a:sym typeface="+mn-lt"/>
              </a:rPr>
              <a:t>党中央权威和集中统一领导就更加巩固，党的理论和路线方针政策就能得到全面贯彻落实。</a:t>
            </a:r>
          </a:p>
        </p:txBody>
      </p:sp>
      <p:sp>
        <p:nvSpPr>
          <p:cNvPr id="16" name="文本占位符 1"/>
          <p:cNvSpPr txBox="1">
            <a:spLocks/>
          </p:cNvSpPr>
          <p:nvPr/>
        </p:nvSpPr>
        <p:spPr>
          <a:xfrm>
            <a:off x="1236283" y="358972"/>
            <a:ext cx="3903573"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夯基固本和转型</a:t>
            </a:r>
            <a:r>
              <a:rPr lang="zh-CN" altLang="en-US" sz="2100" b="1" dirty="0" smtClean="0">
                <a:solidFill>
                  <a:srgbClr val="C00000"/>
                </a:solidFill>
                <a:latin typeface="+mn-lt"/>
                <a:ea typeface="+mn-ea"/>
                <a:cs typeface="+mn-ea"/>
                <a:sym typeface="+mn-lt"/>
              </a:rPr>
              <a:t>创新相结合</a:t>
            </a:r>
            <a:endParaRPr lang="zh-CN" altLang="en-US" sz="2100" b="1" dirty="0">
              <a:solidFill>
                <a:srgbClr val="C00000"/>
              </a:solidFill>
              <a:latin typeface="+mn-lt"/>
              <a:ea typeface="+mn-ea"/>
              <a:cs typeface="+mn-ea"/>
              <a:sym typeface="+mn-lt"/>
            </a:endParaRPr>
          </a:p>
        </p:txBody>
      </p:sp>
    </p:spTree>
    <p:extLst>
      <p:ext uri="{BB962C8B-B14F-4D97-AF65-F5344CB8AC3E}">
        <p14:creationId xmlns:p14="http://schemas.microsoft.com/office/powerpoint/2010/main" xmlns="" val="2053036283"/>
      </p:ext>
    </p:extLst>
  </p:cSld>
  <p:clrMapOvr>
    <a:masterClrMapping/>
  </p:clrMapOvr>
  <mc:AlternateContent xmlns:mc="http://schemas.openxmlformats.org/markup-compatibility/2006">
    <mc:Choice xmlns:p14="http://schemas.microsoft.com/office/powerpoint/2010/main" xmlns="" Requires="p14">
      <p:transition spd="slow" p14:dur="1500" advClick="0" advTm="100">
        <p:random/>
      </p:transition>
    </mc:Choice>
    <mc:Fallback>
      <p:transition spd="slow" advClick="0" advTm="1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1"/>
          <p:cNvSpPr txBox="1">
            <a:spLocks/>
          </p:cNvSpPr>
          <p:nvPr/>
        </p:nvSpPr>
        <p:spPr>
          <a:xfrm>
            <a:off x="1236283" y="358972"/>
            <a:ext cx="3903573"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夯基固本和转型</a:t>
            </a:r>
            <a:r>
              <a:rPr lang="zh-CN" altLang="en-US" sz="2100" b="1" dirty="0" smtClean="0">
                <a:solidFill>
                  <a:srgbClr val="C00000"/>
                </a:solidFill>
                <a:latin typeface="+mn-lt"/>
                <a:ea typeface="+mn-ea"/>
                <a:cs typeface="+mn-ea"/>
                <a:sym typeface="+mn-lt"/>
              </a:rPr>
              <a:t>创新相结合</a:t>
            </a:r>
            <a:endParaRPr lang="zh-CN" altLang="en-US" sz="2100" b="1" dirty="0">
              <a:solidFill>
                <a:srgbClr val="C00000"/>
              </a:solidFill>
              <a:latin typeface="+mn-lt"/>
              <a:ea typeface="+mn-ea"/>
              <a:cs typeface="+mn-ea"/>
              <a:sym typeface="+mn-lt"/>
            </a:endParaRPr>
          </a:p>
        </p:txBody>
      </p:sp>
      <p:sp>
        <p:nvSpPr>
          <p:cNvPr id="6" name="矩形 5"/>
          <p:cNvSpPr/>
          <p:nvPr/>
        </p:nvSpPr>
        <p:spPr>
          <a:xfrm>
            <a:off x="1318846" y="3608876"/>
            <a:ext cx="6654685" cy="1118255"/>
          </a:xfrm>
          <a:prstGeom prst="rect">
            <a:avLst/>
          </a:prstGeom>
          <a:noFill/>
        </p:spPr>
        <p:txBody>
          <a:bodyPr wrap="square" rtlCol="0">
            <a:spAutoFit/>
          </a:bodyPr>
          <a:lstStyle/>
          <a:p>
            <a:pPr marL="285743" indent="-285743">
              <a:lnSpc>
                <a:spcPts val="2000"/>
              </a:lnSpc>
              <a:buFont typeface="Wingdings" panose="05000000000000000000" pitchFamily="2" charset="2"/>
              <a:buChar char="Ø"/>
            </a:pPr>
            <a:r>
              <a:rPr lang="zh-CN" altLang="en-US" b="1" dirty="0">
                <a:solidFill>
                  <a:schemeClr val="tx2">
                    <a:lumMod val="50000"/>
                  </a:schemeClr>
                </a:solidFill>
                <a:latin typeface="+mn-ea"/>
                <a:cs typeface="+mn-ea"/>
                <a:sym typeface="+mn-lt"/>
              </a:rPr>
              <a:t>一手抓基础，一手抓开拓，党建工作，基础在学，关键在做，学用结合能推动各项业务的转型发展。而基础工作千头万绪，在做好顶层设计之后，层层落实责任是关键所在。基层党建工作，需推进“两学一做”学习教育常态化制度化，真正做到夯基固本和转型创新相结合。</a:t>
            </a:r>
          </a:p>
        </p:txBody>
      </p:sp>
      <p:grpSp>
        <p:nvGrpSpPr>
          <p:cNvPr id="10" name="组合 9"/>
          <p:cNvGrpSpPr/>
          <p:nvPr/>
        </p:nvGrpSpPr>
        <p:grpSpPr>
          <a:xfrm>
            <a:off x="1205914" y="1445594"/>
            <a:ext cx="2000250" cy="1785938"/>
            <a:chOff x="1235090" y="1108075"/>
            <a:chExt cx="2000250" cy="1785938"/>
          </a:xfrm>
        </p:grpSpPr>
        <p:sp>
          <p:nvSpPr>
            <p:cNvPr id="11" name="Freeform 5"/>
            <p:cNvSpPr>
              <a:spLocks/>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chemeClr val="bg1"/>
            </a:solidFill>
            <a:ln w="38100">
              <a:solidFill>
                <a:srgbClr val="C00000"/>
              </a:solidFill>
              <a:round/>
              <a:headEnd/>
              <a:tailEnd/>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p:cNvSpPr>
            <p:nvPr/>
          </p:nvSpPr>
          <p:spPr bwMode="auto">
            <a:xfrm>
              <a:off x="1283509" y="1154113"/>
              <a:ext cx="1903413" cy="169386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noFill/>
            <a:ln w="12700" cap="flat">
              <a:solidFill>
                <a:schemeClr val="bg2"/>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6100830" y="1445594"/>
            <a:ext cx="2000250" cy="1785938"/>
            <a:chOff x="1235090" y="1108075"/>
            <a:chExt cx="2000250" cy="1785938"/>
          </a:xfrm>
          <a:solidFill>
            <a:srgbClr val="C00000"/>
          </a:solidFill>
        </p:grpSpPr>
        <p:sp>
          <p:nvSpPr>
            <p:cNvPr id="14" name="Freeform 5"/>
            <p:cNvSpPr>
              <a:spLocks/>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grpFill/>
            <a:ln w="38100">
              <a:solidFill>
                <a:schemeClr val="bg2"/>
              </a:solidFill>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p:cNvSpPr>
            <p:nvPr/>
          </p:nvSpPr>
          <p:spPr bwMode="auto">
            <a:xfrm>
              <a:off x="1283509" y="1154113"/>
              <a:ext cx="1903413" cy="169386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grp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6" name="箭头: V 形 1"/>
          <p:cNvSpPr/>
          <p:nvPr/>
        </p:nvSpPr>
        <p:spPr bwMode="auto">
          <a:xfrm>
            <a:off x="4539197" y="2075961"/>
            <a:ext cx="395785" cy="466166"/>
          </a:xfrm>
          <a:prstGeom prst="chevron">
            <a:avLst>
              <a:gd name="adj" fmla="val 46552"/>
            </a:avLst>
          </a:prstGeom>
          <a:solidFill>
            <a:srgbClr val="C00000"/>
          </a:solidFill>
          <a:ln w="28575" cap="flat">
            <a:solidFill>
              <a:schemeClr val="bg2"/>
            </a:solidFill>
            <a:prstDash val="solid"/>
            <a:miter lim="800000"/>
            <a:headEnd/>
            <a:tailEnd/>
          </a:ln>
          <a:effectLst>
            <a:outerShdw blurRad="63500" sx="102000" sy="102000" algn="ctr" rotWithShape="0">
              <a:prstClr val="black">
                <a:alpha val="40000"/>
              </a:prstClr>
            </a:outerShdw>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p>
        </p:txBody>
      </p:sp>
      <p:sp>
        <p:nvSpPr>
          <p:cNvPr id="17" name="文本框 16"/>
          <p:cNvSpPr txBox="1"/>
          <p:nvPr/>
        </p:nvSpPr>
        <p:spPr>
          <a:xfrm>
            <a:off x="1754633" y="2076953"/>
            <a:ext cx="902811" cy="523220"/>
          </a:xfrm>
          <a:prstGeom prst="rect">
            <a:avLst/>
          </a:prstGeom>
          <a:noFill/>
        </p:spPr>
        <p:txBody>
          <a:bodyPr wrap="none" rtlCol="0">
            <a:spAutoFit/>
          </a:bodyPr>
          <a:lstStyle/>
          <a:p>
            <a:r>
              <a:rPr lang="zh-CN" altLang="en-US" sz="2800" b="1" dirty="0" smtClean="0">
                <a:solidFill>
                  <a:srgbClr val="C00000"/>
                </a:solidFill>
                <a:latin typeface="+mj-ea"/>
                <a:ea typeface="+mj-ea"/>
              </a:rPr>
              <a:t>基础</a:t>
            </a:r>
            <a:endParaRPr lang="zh-CN" altLang="en-US" sz="2800" b="1" dirty="0">
              <a:solidFill>
                <a:srgbClr val="C00000"/>
              </a:solidFill>
              <a:latin typeface="+mj-ea"/>
              <a:ea typeface="+mj-ea"/>
            </a:endParaRPr>
          </a:p>
        </p:txBody>
      </p:sp>
      <p:sp>
        <p:nvSpPr>
          <p:cNvPr id="18" name="文本框 17"/>
          <p:cNvSpPr txBox="1"/>
          <p:nvPr/>
        </p:nvSpPr>
        <p:spPr>
          <a:xfrm>
            <a:off x="6649548" y="2076953"/>
            <a:ext cx="902812" cy="523220"/>
          </a:xfrm>
          <a:prstGeom prst="rect">
            <a:avLst/>
          </a:prstGeom>
          <a:noFill/>
        </p:spPr>
        <p:txBody>
          <a:bodyPr wrap="none" rtlCol="0">
            <a:spAutoFit/>
          </a:bodyPr>
          <a:lstStyle>
            <a:defPPr>
              <a:defRPr lang="zh-CN"/>
            </a:defPPr>
            <a:lvl1pPr>
              <a:defRPr sz="2800" b="1">
                <a:solidFill>
                  <a:schemeClr val="accent2"/>
                </a:solidFill>
                <a:latin typeface="+mj-ea"/>
                <a:ea typeface="+mj-ea"/>
              </a:defRPr>
            </a:lvl1pPr>
          </a:lstStyle>
          <a:p>
            <a:pPr algn="ctr"/>
            <a:r>
              <a:rPr lang="zh-CN" altLang="en-US" dirty="0" smtClean="0">
                <a:solidFill>
                  <a:schemeClr val="bg1"/>
                </a:solidFill>
              </a:rPr>
              <a:t>开拓</a:t>
            </a:r>
            <a:endParaRPr lang="zh-CN" altLang="en-US" dirty="0">
              <a:solidFill>
                <a:schemeClr val="bg1"/>
              </a:solidFill>
            </a:endParaRPr>
          </a:p>
        </p:txBody>
      </p:sp>
    </p:spTree>
    <p:extLst>
      <p:ext uri="{BB962C8B-B14F-4D97-AF65-F5344CB8AC3E}">
        <p14:creationId xmlns:p14="http://schemas.microsoft.com/office/powerpoint/2010/main" xmlns="" val="2130332708"/>
      </p:ext>
    </p:extLst>
  </p:cSld>
  <p:clrMapOvr>
    <a:masterClrMapping/>
  </p:clrMapOvr>
  <mc:AlternateContent xmlns:mc="http://schemas.openxmlformats.org/markup-compatibility/2006">
    <mc:Choice xmlns:p14="http://schemas.microsoft.com/office/powerpoint/2010/main" xmlns="" Requires="p14">
      <p:transition spd="med" p14:dur="700" advClick="0" advTm="100">
        <p:fade/>
      </p:transition>
    </mc:Choice>
    <mc:Fallback>
      <p:transition spd="med"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90"/>
                                          </p:val>
                                        </p:tav>
                                        <p:tav tm="100000">
                                          <p:val>
                                            <p:fltVal val="0"/>
                                          </p:val>
                                        </p:tav>
                                      </p:tavLst>
                                    </p:anim>
                                    <p:animEffect transition="in" filter="fade">
                                      <p:cBhvr>
                                        <p:cTn id="10" dur="500"/>
                                        <p:tgtEl>
                                          <p:spTgt spid="10"/>
                                        </p:tgtEl>
                                      </p:cBhvr>
                                    </p:animEffect>
                                  </p:childTnLst>
                                </p:cTn>
                              </p:par>
                              <p:par>
                                <p:cTn id="11" presetID="8" presetClass="emph" presetSubtype="0" fill="hold" nodeType="withEffect">
                                  <p:stCondLst>
                                    <p:cond delay="0"/>
                                  </p:stCondLst>
                                  <p:childTnLst>
                                    <p:animRot by="21600000">
                                      <p:cBhvr>
                                        <p:cTn id="12" dur="500" fill="hold"/>
                                        <p:tgtEl>
                                          <p:spTgt spid="10"/>
                                        </p:tgtEl>
                                        <p:attrNameLst>
                                          <p:attrName>r</p:attrName>
                                        </p:attrNameLst>
                                      </p:cBhvr>
                                    </p:animRo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300"/>
                                        <p:tgtEl>
                                          <p:spTgt spid="17"/>
                                        </p:tgtEl>
                                      </p:cBhvr>
                                    </p:animEffect>
                                  </p:childTnLst>
                                </p:cTn>
                              </p:par>
                            </p:childTnLst>
                          </p:cTn>
                        </p:par>
                        <p:par>
                          <p:cTn id="17" fill="hold">
                            <p:stCondLst>
                              <p:cond delay="8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1300"/>
                            </p:stCondLst>
                            <p:childTnLst>
                              <p:par>
                                <p:cTn id="22" presetID="1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300"/>
                                        <p:tgtEl>
                                          <p:spTgt spid="16"/>
                                        </p:tgtEl>
                                        <p:attrNameLst>
                                          <p:attrName>ppt_x</p:attrName>
                                        </p:attrNameLst>
                                      </p:cBhvr>
                                      <p:tavLst>
                                        <p:tav tm="0">
                                          <p:val>
                                            <p:strVal val="#ppt_x-#ppt_w*1.125000"/>
                                          </p:val>
                                        </p:tav>
                                        <p:tav tm="100000">
                                          <p:val>
                                            <p:strVal val="#ppt_x"/>
                                          </p:val>
                                        </p:tav>
                                      </p:tavLst>
                                    </p:anim>
                                    <p:animEffect transition="in" filter="wipe(right)">
                                      <p:cBhvr>
                                        <p:cTn id="25" dur="300"/>
                                        <p:tgtEl>
                                          <p:spTgt spid="16"/>
                                        </p:tgtEl>
                                      </p:cBhvr>
                                    </p:animEffect>
                                  </p:childTnLst>
                                </p:cTn>
                              </p:par>
                            </p:childTnLst>
                          </p:cTn>
                        </p:par>
                        <p:par>
                          <p:cTn id="26" fill="hold">
                            <p:stCondLst>
                              <p:cond delay="1600"/>
                            </p:stCondLst>
                            <p:childTnLst>
                              <p:par>
                                <p:cTn id="27" presetID="31"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 calcmode="lin" valueType="num">
                                      <p:cBhvr>
                                        <p:cTn id="31" dur="500" fill="hold"/>
                                        <p:tgtEl>
                                          <p:spTgt spid="13"/>
                                        </p:tgtEl>
                                        <p:attrNameLst>
                                          <p:attrName>style.rotation</p:attrName>
                                        </p:attrNameLst>
                                      </p:cBhvr>
                                      <p:tavLst>
                                        <p:tav tm="0">
                                          <p:val>
                                            <p:fltVal val="90"/>
                                          </p:val>
                                        </p:tav>
                                        <p:tav tm="100000">
                                          <p:val>
                                            <p:fltVal val="0"/>
                                          </p:val>
                                        </p:tav>
                                      </p:tavLst>
                                    </p:anim>
                                    <p:animEffect transition="in" filter="fade">
                                      <p:cBhvr>
                                        <p:cTn id="32" dur="500"/>
                                        <p:tgtEl>
                                          <p:spTgt spid="13"/>
                                        </p:tgtEl>
                                      </p:cBhvr>
                                    </p:animEffect>
                                  </p:childTnLst>
                                </p:cTn>
                              </p:par>
                              <p:par>
                                <p:cTn id="33" presetID="8" presetClass="emph" presetSubtype="0" fill="hold" nodeType="withEffect">
                                  <p:stCondLst>
                                    <p:cond delay="0"/>
                                  </p:stCondLst>
                                  <p:childTnLst>
                                    <p:animRot by="21600000">
                                      <p:cBhvr>
                                        <p:cTn id="34" dur="500" fill="hold"/>
                                        <p:tgtEl>
                                          <p:spTgt spid="13"/>
                                        </p:tgtEl>
                                        <p:attrNameLst>
                                          <p:attrName>r</p:attrName>
                                        </p:attrNameLst>
                                      </p:cBhvr>
                                    </p:animRo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752006" y="2034883"/>
            <a:ext cx="2391994" cy="3108617"/>
          </a:xfrm>
          <a:prstGeom prst="rect">
            <a:avLst/>
          </a:prstGeom>
        </p:spPr>
      </p:pic>
      <p:sp>
        <p:nvSpPr>
          <p:cNvPr id="4" name="矩形 3"/>
          <p:cNvSpPr/>
          <p:nvPr/>
        </p:nvSpPr>
        <p:spPr>
          <a:xfrm>
            <a:off x="694259" y="2192169"/>
            <a:ext cx="5724126" cy="1978488"/>
          </a:xfrm>
          <a:prstGeom prst="rect">
            <a:avLst/>
          </a:prstGeom>
        </p:spPr>
        <p:txBody>
          <a:bodyPr wrap="square" lIns="91438" tIns="45719" rIns="91438" bIns="45719">
            <a:spAutoFit/>
          </a:bodyPr>
          <a:lstStyle/>
          <a:p>
            <a:pPr indent="457189">
              <a:lnSpc>
                <a:spcPts val="2500"/>
              </a:lnSpc>
            </a:pPr>
            <a:r>
              <a:rPr lang="zh-CN" altLang="en-US" dirty="0">
                <a:solidFill>
                  <a:srgbClr val="751515"/>
                </a:solidFill>
                <a:latin typeface="+mj-ea"/>
                <a:ea typeface="+mj-ea"/>
                <a:sym typeface="+mn-lt"/>
              </a:rPr>
              <a:t>在建行上海市分行内部，各基层党组织深入抓好“两学一做”学习教育，至</a:t>
            </a:r>
            <a:r>
              <a:rPr lang="en-US" altLang="zh-CN" dirty="0">
                <a:solidFill>
                  <a:srgbClr val="751515"/>
                </a:solidFill>
                <a:latin typeface="+mj-ea"/>
                <a:ea typeface="+mj-ea"/>
                <a:sym typeface="+mn-lt"/>
              </a:rPr>
              <a:t>2016</a:t>
            </a:r>
            <a:r>
              <a:rPr lang="zh-CN" altLang="en-US" dirty="0">
                <a:solidFill>
                  <a:srgbClr val="751515"/>
                </a:solidFill>
                <a:latin typeface="+mj-ea"/>
                <a:ea typeface="+mj-ea"/>
                <a:sym typeface="+mn-lt"/>
              </a:rPr>
              <a:t>年末，全行讲党课</a:t>
            </a:r>
            <a:r>
              <a:rPr lang="en-US" altLang="zh-CN" dirty="0">
                <a:solidFill>
                  <a:srgbClr val="751515"/>
                </a:solidFill>
                <a:latin typeface="+mj-ea"/>
                <a:ea typeface="+mj-ea"/>
                <a:sym typeface="+mn-lt"/>
              </a:rPr>
              <a:t>1296</a:t>
            </a:r>
            <a:r>
              <a:rPr lang="zh-CN" altLang="en-US" dirty="0">
                <a:solidFill>
                  <a:srgbClr val="751515"/>
                </a:solidFill>
                <a:latin typeface="+mj-ea"/>
                <a:ea typeface="+mj-ea"/>
                <a:sym typeface="+mn-lt"/>
              </a:rPr>
              <a:t>人次。召开党建工作领导小组联席会议</a:t>
            </a:r>
            <a:r>
              <a:rPr lang="en-US" altLang="zh-CN" dirty="0">
                <a:solidFill>
                  <a:srgbClr val="751515"/>
                </a:solidFill>
                <a:latin typeface="+mj-ea"/>
                <a:ea typeface="+mj-ea"/>
                <a:sym typeface="+mn-lt"/>
              </a:rPr>
              <a:t>6</a:t>
            </a:r>
            <a:r>
              <a:rPr lang="zh-CN" altLang="en-US" dirty="0">
                <a:solidFill>
                  <a:srgbClr val="751515"/>
                </a:solidFill>
                <a:latin typeface="+mj-ea"/>
                <a:ea typeface="+mj-ea"/>
                <a:sym typeface="+mn-lt"/>
              </a:rPr>
              <a:t>次，编发专报</a:t>
            </a:r>
            <a:r>
              <a:rPr lang="en-US" altLang="zh-CN" dirty="0">
                <a:solidFill>
                  <a:srgbClr val="751515"/>
                </a:solidFill>
                <a:latin typeface="+mj-ea"/>
                <a:ea typeface="+mj-ea"/>
                <a:sym typeface="+mn-lt"/>
              </a:rPr>
              <a:t>12</a:t>
            </a:r>
            <a:r>
              <a:rPr lang="zh-CN" altLang="en-US" dirty="0">
                <a:solidFill>
                  <a:srgbClr val="751515"/>
                </a:solidFill>
                <a:latin typeface="+mj-ea"/>
                <a:ea typeface="+mj-ea"/>
                <a:sym typeface="+mn-lt"/>
              </a:rPr>
              <a:t>期。遵循基层行党委工作规则，保证党的议事规则步调统一。明确了党的工作部门职责，推动党建工作更加规范运行。新增党支部</a:t>
            </a:r>
            <a:r>
              <a:rPr lang="en-US" altLang="zh-CN" dirty="0">
                <a:solidFill>
                  <a:srgbClr val="751515"/>
                </a:solidFill>
                <a:latin typeface="+mj-ea"/>
                <a:ea typeface="+mj-ea"/>
                <a:sym typeface="+mn-lt"/>
              </a:rPr>
              <a:t>114</a:t>
            </a:r>
            <a:r>
              <a:rPr lang="zh-CN" altLang="en-US" dirty="0">
                <a:solidFill>
                  <a:srgbClr val="751515"/>
                </a:solidFill>
                <a:latin typeface="+mj-ea"/>
                <a:ea typeface="+mj-ea"/>
                <a:sym typeface="+mn-lt"/>
              </a:rPr>
              <a:t>个，发展党员</a:t>
            </a:r>
            <a:r>
              <a:rPr lang="en-US" altLang="zh-CN" dirty="0">
                <a:solidFill>
                  <a:srgbClr val="751515"/>
                </a:solidFill>
                <a:latin typeface="+mj-ea"/>
                <a:ea typeface="+mj-ea"/>
                <a:sym typeface="+mn-lt"/>
              </a:rPr>
              <a:t>80</a:t>
            </a:r>
            <a:r>
              <a:rPr lang="zh-CN" altLang="en-US" dirty="0">
                <a:solidFill>
                  <a:srgbClr val="751515"/>
                </a:solidFill>
                <a:latin typeface="+mj-ea"/>
                <a:ea typeface="+mj-ea"/>
                <a:sym typeface="+mn-lt"/>
              </a:rPr>
              <a:t>名，组建“党员之家”</a:t>
            </a:r>
            <a:r>
              <a:rPr lang="en-US" altLang="zh-CN" dirty="0">
                <a:solidFill>
                  <a:srgbClr val="751515"/>
                </a:solidFill>
                <a:latin typeface="+mj-ea"/>
                <a:ea typeface="+mj-ea"/>
                <a:sym typeface="+mn-lt"/>
              </a:rPr>
              <a:t>291</a:t>
            </a:r>
            <a:r>
              <a:rPr lang="zh-CN" altLang="en-US" dirty="0">
                <a:solidFill>
                  <a:srgbClr val="751515"/>
                </a:solidFill>
                <a:latin typeface="+mj-ea"/>
                <a:ea typeface="+mj-ea"/>
                <a:sym typeface="+mn-lt"/>
              </a:rPr>
              <a:t>个，按时做好换届、党费收缴等工作</a:t>
            </a:r>
            <a:r>
              <a:rPr lang="zh-CN" altLang="en-US" dirty="0" smtClean="0">
                <a:solidFill>
                  <a:srgbClr val="751515"/>
                </a:solidFill>
                <a:latin typeface="+mj-ea"/>
                <a:ea typeface="+mj-ea"/>
                <a:sym typeface="+mn-lt"/>
              </a:rPr>
              <a:t>。</a:t>
            </a:r>
            <a:endParaRPr lang="zh-CN" altLang="en-US" dirty="0">
              <a:solidFill>
                <a:srgbClr val="751515"/>
              </a:solidFill>
              <a:latin typeface="+mj-ea"/>
              <a:ea typeface="+mj-ea"/>
              <a:sym typeface="+mn-lt"/>
            </a:endParaRPr>
          </a:p>
        </p:txBody>
      </p:sp>
      <p:grpSp>
        <p:nvGrpSpPr>
          <p:cNvPr id="5" name="组合 4"/>
          <p:cNvGrpSpPr/>
          <p:nvPr/>
        </p:nvGrpSpPr>
        <p:grpSpPr>
          <a:xfrm>
            <a:off x="0" y="1361344"/>
            <a:ext cx="4248270" cy="400111"/>
            <a:chOff x="652218" y="2355726"/>
            <a:chExt cx="4248270" cy="400111"/>
          </a:xfrm>
        </p:grpSpPr>
        <p:sp>
          <p:nvSpPr>
            <p:cNvPr id="6" name="矩形 5"/>
            <p:cNvSpPr/>
            <p:nvPr/>
          </p:nvSpPr>
          <p:spPr>
            <a:xfrm>
              <a:off x="868615" y="2355727"/>
              <a:ext cx="4031873" cy="400110"/>
            </a:xfrm>
            <a:prstGeom prst="rect">
              <a:avLst/>
            </a:prstGeom>
          </p:spPr>
          <p:txBody>
            <a:bodyPr wrap="none">
              <a:spAutoFit/>
            </a:bodyPr>
            <a:lstStyle/>
            <a:p>
              <a:r>
                <a:rPr lang="zh-CN" altLang="en-US" sz="2000" b="1" dirty="0">
                  <a:solidFill>
                    <a:srgbClr val="C00000"/>
                  </a:solidFill>
                  <a:cs typeface="+mn-ea"/>
                  <a:sym typeface="+mn-lt"/>
                </a:rPr>
                <a:t>推进“两学一做”学习教育常态化</a:t>
              </a:r>
            </a:p>
          </p:txBody>
        </p:sp>
        <p:sp>
          <p:nvSpPr>
            <p:cNvPr id="7" name="矩形 6"/>
            <p:cNvSpPr/>
            <p:nvPr/>
          </p:nvSpPr>
          <p:spPr>
            <a:xfrm>
              <a:off x="652218" y="2355726"/>
              <a:ext cx="175366" cy="384017"/>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10" name="文本占位符 1"/>
          <p:cNvSpPr txBox="1">
            <a:spLocks/>
          </p:cNvSpPr>
          <p:nvPr/>
        </p:nvSpPr>
        <p:spPr>
          <a:xfrm>
            <a:off x="1236283" y="358972"/>
            <a:ext cx="3903573"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夯基固本和转型</a:t>
            </a:r>
            <a:r>
              <a:rPr lang="zh-CN" altLang="en-US" sz="2100" b="1" dirty="0" smtClean="0">
                <a:solidFill>
                  <a:srgbClr val="C00000"/>
                </a:solidFill>
                <a:latin typeface="+mn-lt"/>
                <a:ea typeface="+mn-ea"/>
                <a:cs typeface="+mn-ea"/>
                <a:sym typeface="+mn-lt"/>
              </a:rPr>
              <a:t>创新相结合</a:t>
            </a:r>
            <a:endParaRPr lang="zh-CN" altLang="en-US" sz="2100" b="1" dirty="0">
              <a:solidFill>
                <a:srgbClr val="C00000"/>
              </a:solidFill>
              <a:latin typeface="+mn-lt"/>
              <a:ea typeface="+mn-ea"/>
              <a:cs typeface="+mn-ea"/>
              <a:sym typeface="+mn-lt"/>
            </a:endParaRPr>
          </a:p>
        </p:txBody>
      </p:sp>
      <p:sp>
        <p:nvSpPr>
          <p:cNvPr id="11" name="矩形 10"/>
          <p:cNvSpPr/>
          <p:nvPr/>
        </p:nvSpPr>
        <p:spPr>
          <a:xfrm>
            <a:off x="694259" y="2113574"/>
            <a:ext cx="5724126" cy="2221034"/>
          </a:xfrm>
          <a:prstGeom prst="rect">
            <a:avLst/>
          </a:prstGeom>
          <a:noFill/>
          <a:ln w="19050" cap="flat" cmpd="sng" algn="ctr">
            <a:solidFill>
              <a:srgbClr val="C00000"/>
            </a:solidFill>
            <a:prstDash val="sysDash"/>
          </a:ln>
          <a:effectLst/>
        </p:spPr>
        <p:txBody>
          <a:bodyPr rtlCol="0" anchor="ctr"/>
          <a:lstStyle/>
          <a:p>
            <a:pPr algn="ctr">
              <a:defRPr/>
            </a:pPr>
            <a:endParaRPr lang="zh-CN" altLang="en-US" sz="1350" kern="0">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xmlns="" val="2021253098"/>
      </p:ext>
    </p:extLst>
  </p:cSld>
  <p:clrMapOvr>
    <a:masterClrMapping/>
  </p:clrMapOvr>
  <mc:AlternateContent xmlns:mc="http://schemas.openxmlformats.org/markup-compatibility/2006">
    <mc:Choice xmlns:p14="http://schemas.microsoft.com/office/powerpoint/2010/main" xmlns="" Requires="p14">
      <p:transition spd="slow" p14:dur="1500" advClick="0" advTm="100">
        <p:random/>
      </p:transition>
    </mc:Choice>
    <mc:Fallback>
      <p:transition spd="slow" advClick="0" advTm="1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1)">
                                      <p:cBhvr>
                                        <p:cTn id="2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1"/>
          <p:cNvSpPr txBox="1">
            <a:spLocks/>
          </p:cNvSpPr>
          <p:nvPr/>
        </p:nvSpPr>
        <p:spPr>
          <a:xfrm>
            <a:off x="1236283" y="358972"/>
            <a:ext cx="3903573"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夯基固本和转型</a:t>
            </a:r>
            <a:r>
              <a:rPr lang="zh-CN" altLang="en-US" sz="2100" b="1" dirty="0" smtClean="0">
                <a:solidFill>
                  <a:srgbClr val="C00000"/>
                </a:solidFill>
                <a:latin typeface="+mn-lt"/>
                <a:ea typeface="+mn-ea"/>
                <a:cs typeface="+mn-ea"/>
                <a:sym typeface="+mn-lt"/>
              </a:rPr>
              <a:t>创新相结合</a:t>
            </a:r>
            <a:endParaRPr lang="zh-CN" altLang="en-US" sz="2100" b="1" dirty="0">
              <a:solidFill>
                <a:srgbClr val="C00000"/>
              </a:solidFill>
              <a:latin typeface="+mn-lt"/>
              <a:ea typeface="+mn-ea"/>
              <a:cs typeface="+mn-ea"/>
              <a:sym typeface="+mn-lt"/>
            </a:endParaRPr>
          </a:p>
        </p:txBody>
      </p:sp>
      <p:sp>
        <p:nvSpPr>
          <p:cNvPr id="7" name="文本框 6"/>
          <p:cNvSpPr txBox="1"/>
          <p:nvPr/>
        </p:nvSpPr>
        <p:spPr>
          <a:xfrm>
            <a:off x="852515" y="1474530"/>
            <a:ext cx="3376585" cy="830997"/>
          </a:xfrm>
          <a:prstGeom prst="rect">
            <a:avLst/>
          </a:prstGeom>
          <a:solidFill>
            <a:srgbClr val="C00000"/>
          </a:solidFill>
        </p:spPr>
        <p:txBody>
          <a:bodyPr wrap="square" rtlCol="0">
            <a:spAutoFit/>
          </a:bodyPr>
          <a:lstStyle/>
          <a:p>
            <a:pPr algn="ctr"/>
            <a:r>
              <a:rPr lang="zh-CN" altLang="en-US" sz="2300" b="1" dirty="0" smtClean="0">
                <a:solidFill>
                  <a:schemeClr val="bg1"/>
                </a:solidFill>
                <a:latin typeface="微软雅黑" pitchFamily="82" charset="2"/>
                <a:ea typeface="微软雅黑" pitchFamily="82" charset="2"/>
              </a:rPr>
              <a:t>创新</a:t>
            </a:r>
            <a:r>
              <a:rPr lang="zh-CN" altLang="en-US" sz="2300" b="1" dirty="0">
                <a:solidFill>
                  <a:schemeClr val="bg1"/>
                </a:solidFill>
                <a:latin typeface="微软雅黑" pitchFamily="82" charset="2"/>
                <a:ea typeface="微软雅黑" pitchFamily="82" charset="2"/>
              </a:rPr>
              <a:t>打造客户党建共建工作机制</a:t>
            </a:r>
          </a:p>
        </p:txBody>
      </p:sp>
      <p:sp>
        <p:nvSpPr>
          <p:cNvPr id="8" name="文本框 7"/>
          <p:cNvSpPr txBox="1"/>
          <p:nvPr/>
        </p:nvSpPr>
        <p:spPr>
          <a:xfrm>
            <a:off x="5036167" y="1602160"/>
            <a:ext cx="3080956" cy="2677656"/>
          </a:xfrm>
          <a:prstGeom prst="rect">
            <a:avLst/>
          </a:prstGeom>
          <a:noFill/>
        </p:spPr>
        <p:txBody>
          <a:bodyPr wrap="square" rtlCol="0">
            <a:spAutoFit/>
          </a:bodyPr>
          <a:lstStyle/>
          <a:p>
            <a:r>
              <a:rPr lang="zh-CN" altLang="en-US" dirty="0" smtClean="0">
                <a:solidFill>
                  <a:srgbClr val="751515"/>
                </a:solidFill>
                <a:latin typeface="+mj-ea"/>
                <a:ea typeface="+mj-ea"/>
              </a:rPr>
              <a:t>       在</a:t>
            </a:r>
            <a:r>
              <a:rPr lang="zh-CN" altLang="en-US" dirty="0">
                <a:solidFill>
                  <a:srgbClr val="751515"/>
                </a:solidFill>
                <a:latin typeface="+mj-ea"/>
                <a:ea typeface="+mj-ea"/>
              </a:rPr>
              <a:t>夯基固本的同时，创新打造了客户党建共建工作机制。共建覆盖广泛，包括政府机构、事业单位、国有企业、民营企业共</a:t>
            </a:r>
            <a:r>
              <a:rPr lang="en-US" altLang="zh-CN" dirty="0">
                <a:solidFill>
                  <a:srgbClr val="751515"/>
                </a:solidFill>
                <a:latin typeface="+mj-ea"/>
                <a:ea typeface="+mj-ea"/>
              </a:rPr>
              <a:t>284</a:t>
            </a:r>
            <a:r>
              <a:rPr lang="zh-CN" altLang="en-US" dirty="0">
                <a:solidFill>
                  <a:srgbClr val="751515"/>
                </a:solidFill>
                <a:latin typeface="+mj-ea"/>
                <a:ea typeface="+mj-ea"/>
              </a:rPr>
              <a:t>家；共建层次丰富，既有总对总党委共建，又有与客户党支部共建，还有与多家客户联建；共建形式多样，举办签约、研讨、定向跑、交友、讲座等活动</a:t>
            </a:r>
            <a:r>
              <a:rPr lang="en-US" altLang="zh-CN" dirty="0">
                <a:solidFill>
                  <a:srgbClr val="751515"/>
                </a:solidFill>
                <a:latin typeface="+mj-ea"/>
                <a:ea typeface="+mj-ea"/>
              </a:rPr>
              <a:t>481</a:t>
            </a:r>
            <a:r>
              <a:rPr lang="zh-CN" altLang="en-US" dirty="0">
                <a:solidFill>
                  <a:srgbClr val="751515"/>
                </a:solidFill>
                <a:latin typeface="+mj-ea"/>
                <a:ea typeface="+mj-ea"/>
              </a:rPr>
              <a:t>次；共建成效显著，进一步巩固了与客户群体的良好关系，有力带动了客户和业务的同步增长。党建共建已经逐渐成为分行党建工作新的领军品牌。</a:t>
            </a:r>
          </a:p>
        </p:txBody>
      </p:sp>
      <p:sp>
        <p:nvSpPr>
          <p:cNvPr id="9" name="矩形 8"/>
          <p:cNvSpPr/>
          <p:nvPr/>
        </p:nvSpPr>
        <p:spPr>
          <a:xfrm>
            <a:off x="4765429" y="1472556"/>
            <a:ext cx="3622433" cy="2936864"/>
          </a:xfrm>
          <a:prstGeom prst="rect">
            <a:avLst/>
          </a:prstGeom>
          <a:noFill/>
          <a:ln w="19050" cap="flat" cmpd="sng" algn="ctr">
            <a:solidFill>
              <a:srgbClr val="C00000"/>
            </a:solidFill>
            <a:prstDash val="sysDash"/>
          </a:ln>
          <a:effectLst/>
        </p:spPr>
        <p:txBody>
          <a:bodyPr rtlCol="0" anchor="ctr"/>
          <a:lstStyle/>
          <a:p>
            <a:pPr algn="ctr">
              <a:defRPr/>
            </a:pPr>
            <a:endParaRPr lang="zh-CN" altLang="en-US" sz="1350" kern="0">
              <a:solidFill>
                <a:srgbClr val="FFFFFF"/>
              </a:solidFill>
              <a:latin typeface="Calibri"/>
              <a:ea typeface="宋体" panose="02010600030101010101" pitchFamily="2" charset="-122"/>
            </a:endParaRPr>
          </a:p>
        </p:txBody>
      </p:sp>
      <p:sp>
        <p:nvSpPr>
          <p:cNvPr id="10" name="圆角矩形 9"/>
          <p:cNvSpPr/>
          <p:nvPr/>
        </p:nvSpPr>
        <p:spPr>
          <a:xfrm>
            <a:off x="878889" y="2681056"/>
            <a:ext cx="3355760" cy="1677880"/>
          </a:xfrm>
          <a:prstGeom prst="roundRect">
            <a:avLst/>
          </a:prstGeom>
          <a:solidFill>
            <a:schemeClr val="accent2">
              <a:lumMod val="40000"/>
              <a:lumOff val="6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25062009"/>
      </p:ext>
    </p:extLst>
  </p:cSld>
  <p:clrMapOvr>
    <a:masterClrMapping/>
  </p:clrMapOvr>
  <mc:AlternateContent xmlns:mc="http://schemas.openxmlformats.org/markup-compatibility/2006">
    <mc:Choice xmlns:p14="http://schemas.microsoft.com/office/powerpoint/2010/main" xmlns="" Requires="p14">
      <p:transition spd="med" p14:dur="700" advClick="0" advTm="100">
        <p:fade/>
      </p:transition>
    </mc:Choice>
    <mc:Fallback>
      <p:transition spd="med"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2582" y="1801026"/>
            <a:ext cx="0" cy="142577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3241474" y="1679264"/>
            <a:ext cx="5378363" cy="784816"/>
          </a:xfrm>
          <a:prstGeom prst="rect">
            <a:avLst/>
          </a:prstGeom>
          <a:noFill/>
        </p:spPr>
        <p:txBody>
          <a:bodyPr wrap="none" lIns="91424" tIns="45713" rIns="91424" bIns="45713" rtlCol="0">
            <a:spAutoFit/>
          </a:bodyPr>
          <a:lstStyle/>
          <a:p>
            <a:pPr marL="0" lvl="1" algn="ctr"/>
            <a:r>
              <a:rPr lang="zh-CN" altLang="en-US" sz="4500" b="1" dirty="0">
                <a:solidFill>
                  <a:srgbClr val="C00000"/>
                </a:solidFill>
                <a:latin typeface="Arial" panose="020B0604020202020204" pitchFamily="34" charset="0"/>
                <a:ea typeface="微软雅黑" pitchFamily="34" charset="-122"/>
                <a:sym typeface="Arial" panose="020B0604020202020204" pitchFamily="34" charset="0"/>
              </a:rPr>
              <a:t>严管厚爱和登高育人</a:t>
            </a:r>
          </a:p>
        </p:txBody>
      </p:sp>
      <p:sp>
        <p:nvSpPr>
          <p:cNvPr id="4" name="椭圆 3"/>
          <p:cNvSpPr/>
          <p:nvPr/>
        </p:nvSpPr>
        <p:spPr>
          <a:xfrm>
            <a:off x="566321" y="1280092"/>
            <a:ext cx="2367976" cy="2367976"/>
          </a:xfrm>
          <a:prstGeom prst="ellipse">
            <a:avLst/>
          </a:prstGeom>
          <a:noFill/>
          <a:ln w="9525" cap="flat" cmpd="sng" algn="ctr">
            <a:solidFill>
              <a:srgbClr val="C00000"/>
            </a:solidFill>
            <a:prstDash val="solid"/>
          </a:ln>
          <a:effectLst/>
        </p:spPr>
        <p:txBody>
          <a:bodyPr rtlCol="0" anchor="ctr"/>
          <a:lstStyle/>
          <a:p>
            <a:pPr algn="ctr" defTabSz="1218804">
              <a:defRPr/>
            </a:pPr>
            <a:endParaRPr lang="zh-CN" altLang="en-US" sz="3199"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819239" y="1533010"/>
            <a:ext cx="1862140" cy="1862140"/>
          </a:xfrm>
          <a:prstGeom prst="ellipse">
            <a:avLst/>
          </a:prstGeom>
          <a:solidFill>
            <a:srgbClr val="C00000"/>
          </a:solidFill>
          <a:ln w="9525" cap="flat" cmpd="sng" algn="ctr">
            <a:noFill/>
            <a:prstDash val="solid"/>
          </a:ln>
          <a:effectLst/>
        </p:spPr>
        <p:txBody>
          <a:bodyPr rtlCol="0" anchor="ctr"/>
          <a:lstStyle/>
          <a:p>
            <a:pPr algn="ctr" defTabSz="1218804">
              <a:defRPr/>
            </a:pPr>
            <a:endParaRPr lang="zh-CN" altLang="en-US" sz="1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26416" y="1834956"/>
            <a:ext cx="1208440" cy="11695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文本框 7"/>
          <p:cNvSpPr txBox="1"/>
          <p:nvPr/>
        </p:nvSpPr>
        <p:spPr>
          <a:xfrm>
            <a:off x="6636189" y="2610320"/>
            <a:ext cx="2092289" cy="784830"/>
          </a:xfrm>
          <a:prstGeom prst="rect">
            <a:avLst/>
          </a:prstGeom>
          <a:noFill/>
        </p:spPr>
        <p:txBody>
          <a:bodyPr wrap="square" rtlCol="0">
            <a:spAutoFit/>
          </a:bodyPr>
          <a:lstStyle/>
          <a:p>
            <a:pPr marL="0" lvl="1" algn="ctr"/>
            <a:r>
              <a:rPr lang="zh-CN" altLang="en-US" sz="4500" b="1" dirty="0">
                <a:solidFill>
                  <a:srgbClr val="C00000"/>
                </a:solidFill>
                <a:latin typeface="Arial" panose="020B0604020202020204" pitchFamily="34" charset="0"/>
                <a:ea typeface="微软雅黑" pitchFamily="34" charset="-122"/>
                <a:sym typeface="Arial" panose="020B0604020202020204" pitchFamily="34" charset="0"/>
              </a:rPr>
              <a:t>相结合</a:t>
            </a:r>
          </a:p>
        </p:txBody>
      </p:sp>
    </p:spTree>
    <p:extLst>
      <p:ext uri="{BB962C8B-B14F-4D97-AF65-F5344CB8AC3E}">
        <p14:creationId xmlns:p14="http://schemas.microsoft.com/office/powerpoint/2010/main" xmlns="" val="3676073600"/>
      </p:ext>
    </p:extLst>
  </p:cSld>
  <p:clrMapOvr>
    <a:masterClrMapping/>
  </p:clrMapOvr>
  <mc:AlternateContent xmlns:mc="http://schemas.openxmlformats.org/markup-compatibility/2006">
    <mc:Choice xmlns:p14="http://schemas.microsoft.com/office/powerpoint/2010/main" xmlns="" Requires="p14">
      <p:transition spd="slow" p14:dur="1250" advClick="0" advTm="100">
        <p14:switch dir="r"/>
      </p:transition>
    </mc:Choice>
    <mc:Fallback>
      <p:transition spd="slow"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childTnLst>
                                </p:cTn>
                              </p:par>
                            </p:childTnLst>
                          </p:cTn>
                        </p:par>
                        <p:par>
                          <p:cTn id="20" fill="hold">
                            <p:stCondLst>
                              <p:cond delay="1750"/>
                            </p:stCondLst>
                            <p:childTnLst>
                              <p:par>
                                <p:cTn id="21" presetID="16" presetClass="entr" presetSubtype="4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Horizont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剪去同侧角的矩形 8"/>
          <p:cNvSpPr/>
          <p:nvPr/>
        </p:nvSpPr>
        <p:spPr>
          <a:xfrm>
            <a:off x="700088" y="1114212"/>
            <a:ext cx="7909758" cy="2959643"/>
          </a:xfrm>
          <a:prstGeom prst="snip2SameRect">
            <a:avLst/>
          </a:prstGeom>
          <a:solidFill>
            <a:schemeClr val="accent1"/>
          </a:solidFill>
          <a:ln w="57150" cmpd="thickThin">
            <a:solidFill>
              <a:schemeClr val="tx2"/>
            </a:solidFill>
          </a:ln>
        </p:spPr>
        <p:txBody>
          <a:bodyPr wrap="square" lIns="270000" tIns="0" rIns="270000" bIns="0" anchor="ctr" anchorCtr="1">
            <a:noAutofit/>
          </a:bodyPr>
          <a:lstStyle/>
          <a:p>
            <a:pPr>
              <a:lnSpc>
                <a:spcPct val="150000"/>
              </a:lnSpc>
            </a:pPr>
            <a:r>
              <a:rPr lang="en-US" altLang="zh-CN" sz="1500" dirty="0" smtClean="0">
                <a:solidFill>
                  <a:schemeClr val="tx2"/>
                </a:solidFill>
                <a:cs typeface="+mn-ea"/>
                <a:sym typeface="+mn-lt"/>
              </a:rPr>
              <a:t>	</a:t>
            </a:r>
            <a:r>
              <a:rPr lang="zh-CN" altLang="en-US" dirty="0">
                <a:solidFill>
                  <a:schemeClr val="tx2">
                    <a:lumMod val="50000"/>
                  </a:schemeClr>
                </a:solidFill>
                <a:cs typeface="+mn-ea"/>
                <a:sym typeface="+mn-lt"/>
              </a:rPr>
              <a:t>近年来，党中央高度重视国有企业党建工作。在全国国有企业党建工作会议上，习近平总书记强调，新形势下要坚持党对国有企业的领导不动摇，开创国有企业党的建设新局面。刚刚闭幕的中国共产党上海市第十一次代表大会，回顾总结了第十次党代会五年以来的工作。五年来，上海市城市基层党建格局进一步完善，全面从严治党深入推进，党的建设科学化水平不断提高。五年来，作为服务国家战略、支持创新发展的金融主力军，建行上海市分行党委认真贯彻习近平总书记讲话精神，坚决把全面从严治党落到实处，切实提升党建的科学化水平。该行党委书记段超良强调要抓实抓牢基层各级党组织的作风建设、队伍建设，才能为各项工作全面推进打下扎实基础。</a:t>
            </a:r>
          </a:p>
        </p:txBody>
      </p:sp>
      <p:sp>
        <p:nvSpPr>
          <p:cNvPr id="8" name="矩形 7"/>
          <p:cNvSpPr/>
          <p:nvPr/>
        </p:nvSpPr>
        <p:spPr>
          <a:xfrm flipH="1">
            <a:off x="0" y="4800600"/>
            <a:ext cx="9144000" cy="342901"/>
          </a:xfrm>
          <a:prstGeom prst="rect">
            <a:avLst/>
          </a:prstGeom>
          <a:solidFill>
            <a:schemeClr val="tx2"/>
          </a:solidFill>
          <a:ln w="57150" cmpd="thickThin">
            <a:noFill/>
          </a:ln>
        </p:spPr>
        <p:txBody>
          <a:bodyPr wrap="none" lIns="27000" tIns="34290" rIns="27000" bIns="34290" anchor="ctr" anchorCtr="1">
            <a:noAutofit/>
          </a:bodyPr>
          <a:lstStyle/>
          <a:p>
            <a:endParaRPr lang="zh-CN" altLang="en-US" sz="3000">
              <a:solidFill>
                <a:schemeClr val="bg1"/>
              </a:solidFill>
              <a:cs typeface="+mn-ea"/>
              <a:sym typeface="+mn-lt"/>
            </a:endParaRP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xmlns="" val="0"/>
              </a:ext>
            </a:extLst>
          </a:blip>
          <a:srcRect l="18988" r="14390"/>
          <a:stretch>
            <a:fillRect/>
          </a:stretch>
        </p:blipFill>
        <p:spPr>
          <a:xfrm>
            <a:off x="383826" y="4394502"/>
            <a:ext cx="8760174" cy="407939"/>
          </a:xfrm>
          <a:prstGeom prst="rect">
            <a:avLst/>
          </a:prstGeom>
        </p:spPr>
      </p:pic>
      <p:grpSp>
        <p:nvGrpSpPr>
          <p:cNvPr id="11" name="组合 10"/>
          <p:cNvGrpSpPr/>
          <p:nvPr/>
        </p:nvGrpSpPr>
        <p:grpSpPr>
          <a:xfrm>
            <a:off x="2769051" y="557911"/>
            <a:ext cx="3074082" cy="861774"/>
            <a:chOff x="2876565" y="463945"/>
            <a:chExt cx="4098776" cy="1078206"/>
          </a:xfrm>
          <a:solidFill>
            <a:srgbClr val="FFFFCD"/>
          </a:solidFill>
        </p:grpSpPr>
        <p:sp>
          <p:nvSpPr>
            <p:cNvPr id="16" name="矩形 15"/>
            <p:cNvSpPr/>
            <p:nvPr/>
          </p:nvSpPr>
          <p:spPr>
            <a:xfrm>
              <a:off x="3457905" y="463945"/>
              <a:ext cx="3517436" cy="1078206"/>
            </a:xfrm>
            <a:prstGeom prst="rect">
              <a:avLst/>
            </a:prstGeom>
            <a:grpFill/>
          </p:spPr>
          <p:txBody>
            <a:bodyPr wrap="square">
              <a:spAutoFit/>
            </a:bodyPr>
            <a:lstStyle/>
            <a:p>
              <a:pPr>
                <a:lnSpc>
                  <a:spcPts val="3000"/>
                </a:lnSpc>
              </a:pPr>
              <a:r>
                <a:rPr lang="zh-CN" altLang="en-US" sz="2400" dirty="0" smtClean="0">
                  <a:solidFill>
                    <a:srgbClr val="C00000"/>
                  </a:solidFill>
                  <a:cs typeface="+mn-ea"/>
                  <a:sym typeface="+mn-lt"/>
                </a:rPr>
                <a:t>抓牢基层 </a:t>
              </a:r>
              <a:endParaRPr lang="en-US" altLang="zh-CN" sz="2400" dirty="0" smtClean="0">
                <a:solidFill>
                  <a:srgbClr val="C00000"/>
                </a:solidFill>
                <a:cs typeface="+mn-ea"/>
                <a:sym typeface="+mn-lt"/>
              </a:endParaRPr>
            </a:p>
            <a:p>
              <a:pPr algn="r">
                <a:lnSpc>
                  <a:spcPts val="3000"/>
                </a:lnSpc>
              </a:pPr>
              <a:r>
                <a:rPr lang="zh-CN" altLang="en-US" sz="2400" dirty="0" smtClean="0">
                  <a:solidFill>
                    <a:srgbClr val="C00000"/>
                  </a:solidFill>
                  <a:cs typeface="+mn-ea"/>
                  <a:sym typeface="+mn-lt"/>
                </a:rPr>
                <a:t>听从</a:t>
              </a:r>
              <a:r>
                <a:rPr lang="zh-CN" altLang="en-US" sz="2400" dirty="0">
                  <a:solidFill>
                    <a:srgbClr val="C00000"/>
                  </a:solidFill>
                  <a:cs typeface="+mn-ea"/>
                  <a:sym typeface="+mn-lt"/>
                </a:rPr>
                <a:t>指挥</a:t>
              </a:r>
            </a:p>
          </p:txBody>
        </p:sp>
        <p:cxnSp>
          <p:nvCxnSpPr>
            <p:cNvPr id="17" name="直接连接符 16"/>
            <p:cNvCxnSpPr/>
            <p:nvPr/>
          </p:nvCxnSpPr>
          <p:spPr bwMode="auto">
            <a:xfrm>
              <a:off x="2876565" y="985111"/>
              <a:ext cx="3772711" cy="0"/>
            </a:xfrm>
            <a:prstGeom prst="line">
              <a:avLst/>
            </a:prstGeom>
            <a:grpFill/>
            <a:ln w="19050" cap="flat" cmpd="sng" algn="ctr">
              <a:solidFill>
                <a:srgbClr val="C00000"/>
              </a:solidFill>
              <a:prstDash val="solid"/>
              <a:round/>
              <a:headEnd type="none" w="med" len="med"/>
              <a:tailEnd type="none" w="med" len="med"/>
            </a:ln>
          </p:spPr>
        </p:cxnSp>
        <p:cxnSp>
          <p:nvCxnSpPr>
            <p:cNvPr id="18" name="直接连接符 17"/>
            <p:cNvCxnSpPr/>
            <p:nvPr/>
          </p:nvCxnSpPr>
          <p:spPr bwMode="auto">
            <a:xfrm flipV="1">
              <a:off x="3092589" y="583932"/>
              <a:ext cx="0" cy="802357"/>
            </a:xfrm>
            <a:prstGeom prst="line">
              <a:avLst/>
            </a:prstGeom>
            <a:grpFill/>
            <a:ln w="19050" cap="flat" cmpd="sng" algn="ctr">
              <a:solidFill>
                <a:srgbClr val="C00000"/>
              </a:solidFill>
              <a:prstDash val="solid"/>
              <a:round/>
              <a:headEnd type="none" w="med" len="med"/>
              <a:tailEnd type="none" w="med" len="med"/>
            </a:ln>
          </p:spPr>
        </p:cxnSp>
      </p:grpSp>
      <p:pic>
        <p:nvPicPr>
          <p:cNvPr id="20" name="图片 19"/>
          <p:cNvPicPr>
            <a:picLocks noChangeAspect="1"/>
          </p:cNvPicPr>
          <p:nvPr/>
        </p:nvPicPr>
        <p:blipFill rotWithShape="1">
          <a:blip r:embed="rId4" cstate="print">
            <a:extLst>
              <a:ext uri="{28A0092B-C50C-407E-A947-70E740481C1C}">
                <a14:useLocalDpi xmlns:a14="http://schemas.microsoft.com/office/drawing/2010/main" xmlns="" val="0"/>
              </a:ext>
            </a:extLst>
          </a:blip>
          <a:srcRect l="68783" r="24300"/>
          <a:stretch/>
        </p:blipFill>
        <p:spPr>
          <a:xfrm>
            <a:off x="0" y="4392661"/>
            <a:ext cx="383826" cy="40793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50" advClick="0" advTm="100">
        <p14:switch dir="r"/>
      </p:transition>
    </mc:Choice>
    <mc:Fallback>
      <p:transition spd="slow"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750"/>
                                        <p:tgtEl>
                                          <p:spTgt spid="9"/>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txBox="1">
            <a:spLocks/>
          </p:cNvSpPr>
          <p:nvPr/>
        </p:nvSpPr>
        <p:spPr>
          <a:xfrm>
            <a:off x="1209906" y="351885"/>
            <a:ext cx="3903573"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严管厚爱和登高</a:t>
            </a:r>
            <a:r>
              <a:rPr lang="zh-CN" altLang="en-US" sz="2100" b="1" dirty="0" smtClean="0">
                <a:solidFill>
                  <a:srgbClr val="C00000"/>
                </a:solidFill>
                <a:latin typeface="+mn-lt"/>
                <a:ea typeface="+mn-ea"/>
                <a:cs typeface="+mn-ea"/>
                <a:sym typeface="+mn-lt"/>
              </a:rPr>
              <a:t>育人相结合</a:t>
            </a:r>
            <a:endParaRPr lang="zh-CN" altLang="en-US" sz="2100" b="1" dirty="0">
              <a:solidFill>
                <a:srgbClr val="C00000"/>
              </a:solidFill>
              <a:latin typeface="+mn-lt"/>
              <a:ea typeface="+mn-ea"/>
              <a:cs typeface="+mn-ea"/>
              <a:sym typeface="+mn-lt"/>
            </a:endParaRPr>
          </a:p>
        </p:txBody>
      </p:sp>
      <p:grpSp>
        <p:nvGrpSpPr>
          <p:cNvPr id="18" name="组合 17"/>
          <p:cNvGrpSpPr/>
          <p:nvPr/>
        </p:nvGrpSpPr>
        <p:grpSpPr>
          <a:xfrm>
            <a:off x="1814613" y="1208979"/>
            <a:ext cx="6090136" cy="1984080"/>
            <a:chOff x="2493818" y="1154050"/>
            <a:chExt cx="8122061" cy="2646053"/>
          </a:xfrm>
        </p:grpSpPr>
        <p:sp>
          <p:nvSpPr>
            <p:cNvPr id="19" name="任意多边形 18"/>
            <p:cNvSpPr/>
            <p:nvPr/>
          </p:nvSpPr>
          <p:spPr>
            <a:xfrm>
              <a:off x="2493818" y="1657748"/>
              <a:ext cx="7580581" cy="2142355"/>
            </a:xfrm>
            <a:custGeom>
              <a:avLst/>
              <a:gdLst>
                <a:gd name="connsiteX0" fmla="*/ 26 w 8467133"/>
                <a:gd name="connsiteY0" fmla="*/ 2131157 h 4404823"/>
                <a:gd name="connsiteX1" fmla="*/ 2624473 w 8467133"/>
                <a:gd name="connsiteY1" fmla="*/ 290482 h 4404823"/>
                <a:gd name="connsiteX2" fmla="*/ 5094540 w 8467133"/>
                <a:gd name="connsiteY2" fmla="*/ 5474 h 4404823"/>
                <a:gd name="connsiteX3" fmla="*/ 7517107 w 8467133"/>
                <a:gd name="connsiteY3" fmla="*/ 290482 h 4404823"/>
                <a:gd name="connsiteX4" fmla="*/ 8467133 w 8467133"/>
                <a:gd name="connsiteY4" fmla="*/ 2131157 h 4404823"/>
                <a:gd name="connsiteX5" fmla="*/ 7517107 w 8467133"/>
                <a:gd name="connsiteY5" fmla="*/ 4066835 h 4404823"/>
                <a:gd name="connsiteX6" fmla="*/ 5082665 w 8467133"/>
                <a:gd name="connsiteY6" fmla="*/ 4387469 h 4404823"/>
                <a:gd name="connsiteX7" fmla="*/ 2671974 w 8467133"/>
                <a:gd name="connsiteY7" fmla="*/ 4114336 h 4404823"/>
                <a:gd name="connsiteX8" fmla="*/ 26 w 8467133"/>
                <a:gd name="connsiteY8" fmla="*/ 2131157 h 4404823"/>
                <a:gd name="connsiteX0" fmla="*/ 26 w 8467133"/>
                <a:gd name="connsiteY0" fmla="*/ 2131157 h 4404823"/>
                <a:gd name="connsiteX1" fmla="*/ 2624473 w 8467133"/>
                <a:gd name="connsiteY1" fmla="*/ 290482 h 4404823"/>
                <a:gd name="connsiteX2" fmla="*/ 5094540 w 8467133"/>
                <a:gd name="connsiteY2" fmla="*/ 5474 h 4404823"/>
                <a:gd name="connsiteX3" fmla="*/ 7517107 w 8467133"/>
                <a:gd name="connsiteY3" fmla="*/ 290482 h 4404823"/>
                <a:gd name="connsiteX4" fmla="*/ 8467133 w 8467133"/>
                <a:gd name="connsiteY4" fmla="*/ 2131157 h 4404823"/>
                <a:gd name="connsiteX5" fmla="*/ 7517107 w 8467133"/>
                <a:gd name="connsiteY5" fmla="*/ 4066835 h 4404823"/>
                <a:gd name="connsiteX6" fmla="*/ 5082665 w 8467133"/>
                <a:gd name="connsiteY6" fmla="*/ 4387469 h 4404823"/>
                <a:gd name="connsiteX7" fmla="*/ 2671974 w 8467133"/>
                <a:gd name="connsiteY7" fmla="*/ 4114336 h 4404823"/>
                <a:gd name="connsiteX8" fmla="*/ 91466 w 8467133"/>
                <a:gd name="connsiteY8" fmla="*/ 2222597 h 4404823"/>
                <a:gd name="connsiteX0" fmla="*/ 26 w 8467133"/>
                <a:gd name="connsiteY0" fmla="*/ 2131157 h 4404823"/>
                <a:gd name="connsiteX1" fmla="*/ 2624473 w 8467133"/>
                <a:gd name="connsiteY1" fmla="*/ 290482 h 4404823"/>
                <a:gd name="connsiteX2" fmla="*/ 5094540 w 8467133"/>
                <a:gd name="connsiteY2" fmla="*/ 5474 h 4404823"/>
                <a:gd name="connsiteX3" fmla="*/ 7517107 w 8467133"/>
                <a:gd name="connsiteY3" fmla="*/ 290482 h 4404823"/>
                <a:gd name="connsiteX4" fmla="*/ 8467133 w 8467133"/>
                <a:gd name="connsiteY4" fmla="*/ 2131157 h 4404823"/>
                <a:gd name="connsiteX5" fmla="*/ 7517107 w 8467133"/>
                <a:gd name="connsiteY5" fmla="*/ 4066835 h 4404823"/>
                <a:gd name="connsiteX6" fmla="*/ 5082665 w 8467133"/>
                <a:gd name="connsiteY6" fmla="*/ 4387469 h 4404823"/>
                <a:gd name="connsiteX7" fmla="*/ 2671974 w 8467133"/>
                <a:gd name="connsiteY7" fmla="*/ 4114336 h 4404823"/>
                <a:gd name="connsiteX0" fmla="*/ 26 w 8467133"/>
                <a:gd name="connsiteY0" fmla="*/ 2131157 h 4387469"/>
                <a:gd name="connsiteX1" fmla="*/ 2624473 w 8467133"/>
                <a:gd name="connsiteY1" fmla="*/ 290482 h 4387469"/>
                <a:gd name="connsiteX2" fmla="*/ 5094540 w 8467133"/>
                <a:gd name="connsiteY2" fmla="*/ 5474 h 4387469"/>
                <a:gd name="connsiteX3" fmla="*/ 7517107 w 8467133"/>
                <a:gd name="connsiteY3" fmla="*/ 290482 h 4387469"/>
                <a:gd name="connsiteX4" fmla="*/ 8467133 w 8467133"/>
                <a:gd name="connsiteY4" fmla="*/ 2131157 h 4387469"/>
                <a:gd name="connsiteX5" fmla="*/ 7517107 w 8467133"/>
                <a:gd name="connsiteY5" fmla="*/ 4066835 h 4387469"/>
                <a:gd name="connsiteX6" fmla="*/ 5082665 w 8467133"/>
                <a:gd name="connsiteY6" fmla="*/ 4387469 h 4387469"/>
                <a:gd name="connsiteX0" fmla="*/ 26 w 8467133"/>
                <a:gd name="connsiteY0" fmla="*/ 2131157 h 4066835"/>
                <a:gd name="connsiteX1" fmla="*/ 2624473 w 8467133"/>
                <a:gd name="connsiteY1" fmla="*/ 290482 h 4066835"/>
                <a:gd name="connsiteX2" fmla="*/ 5094540 w 8467133"/>
                <a:gd name="connsiteY2" fmla="*/ 5474 h 4066835"/>
                <a:gd name="connsiteX3" fmla="*/ 7517107 w 8467133"/>
                <a:gd name="connsiteY3" fmla="*/ 290482 h 4066835"/>
                <a:gd name="connsiteX4" fmla="*/ 8467133 w 8467133"/>
                <a:gd name="connsiteY4" fmla="*/ 2131157 h 4066835"/>
                <a:gd name="connsiteX5" fmla="*/ 7517107 w 8467133"/>
                <a:gd name="connsiteY5" fmla="*/ 4066835 h 4066835"/>
                <a:gd name="connsiteX0" fmla="*/ 26 w 8467133"/>
                <a:gd name="connsiteY0" fmla="*/ 2131157 h 2131157"/>
                <a:gd name="connsiteX1" fmla="*/ 2624473 w 8467133"/>
                <a:gd name="connsiteY1" fmla="*/ 290482 h 2131157"/>
                <a:gd name="connsiteX2" fmla="*/ 5094540 w 8467133"/>
                <a:gd name="connsiteY2" fmla="*/ 5474 h 2131157"/>
                <a:gd name="connsiteX3" fmla="*/ 7517107 w 8467133"/>
                <a:gd name="connsiteY3" fmla="*/ 290482 h 2131157"/>
                <a:gd name="connsiteX4" fmla="*/ 8467133 w 8467133"/>
                <a:gd name="connsiteY4" fmla="*/ 2131157 h 2131157"/>
                <a:gd name="connsiteX0" fmla="*/ 26 w 7517107"/>
                <a:gd name="connsiteY0" fmla="*/ 2131157 h 2131157"/>
                <a:gd name="connsiteX1" fmla="*/ 2624473 w 7517107"/>
                <a:gd name="connsiteY1" fmla="*/ 290482 h 2131157"/>
                <a:gd name="connsiteX2" fmla="*/ 5094540 w 7517107"/>
                <a:gd name="connsiteY2" fmla="*/ 5474 h 2131157"/>
                <a:gd name="connsiteX3" fmla="*/ 7517107 w 7517107"/>
                <a:gd name="connsiteY3" fmla="*/ 290482 h 2131157"/>
                <a:gd name="connsiteX0" fmla="*/ 26 w 7517107"/>
                <a:gd name="connsiteY0" fmla="*/ 2135482 h 2135482"/>
                <a:gd name="connsiteX1" fmla="*/ 2660099 w 7517107"/>
                <a:gd name="connsiteY1" fmla="*/ 354184 h 2135482"/>
                <a:gd name="connsiteX2" fmla="*/ 5094540 w 7517107"/>
                <a:gd name="connsiteY2" fmla="*/ 9799 h 2135482"/>
                <a:gd name="connsiteX3" fmla="*/ 7517107 w 7517107"/>
                <a:gd name="connsiteY3" fmla="*/ 294807 h 2135482"/>
                <a:gd name="connsiteX0" fmla="*/ 0 w 7517081"/>
                <a:gd name="connsiteY0" fmla="*/ 2135482 h 2135482"/>
                <a:gd name="connsiteX1" fmla="*/ 2660073 w 7517081"/>
                <a:gd name="connsiteY1" fmla="*/ 354184 h 2135482"/>
                <a:gd name="connsiteX2" fmla="*/ 5094514 w 7517081"/>
                <a:gd name="connsiteY2" fmla="*/ 9799 h 2135482"/>
                <a:gd name="connsiteX3" fmla="*/ 7517081 w 7517081"/>
                <a:gd name="connsiteY3" fmla="*/ 294807 h 2135482"/>
                <a:gd name="connsiteX0" fmla="*/ 0 w 7517081"/>
                <a:gd name="connsiteY0" fmla="*/ 2135482 h 2135482"/>
                <a:gd name="connsiteX1" fmla="*/ 2660073 w 7517081"/>
                <a:gd name="connsiteY1" fmla="*/ 354184 h 2135482"/>
                <a:gd name="connsiteX2" fmla="*/ 5094514 w 7517081"/>
                <a:gd name="connsiteY2" fmla="*/ 9799 h 2135482"/>
                <a:gd name="connsiteX3" fmla="*/ 7517081 w 7517081"/>
                <a:gd name="connsiteY3" fmla="*/ 294807 h 2135482"/>
                <a:gd name="connsiteX0" fmla="*/ 0 w 7580581"/>
                <a:gd name="connsiteY0" fmla="*/ 2142355 h 2142355"/>
                <a:gd name="connsiteX1" fmla="*/ 2660073 w 7580581"/>
                <a:gd name="connsiteY1" fmla="*/ 361057 h 2142355"/>
                <a:gd name="connsiteX2" fmla="*/ 5094514 w 7580581"/>
                <a:gd name="connsiteY2" fmla="*/ 16672 h 2142355"/>
                <a:gd name="connsiteX3" fmla="*/ 7580581 w 7580581"/>
                <a:gd name="connsiteY3" fmla="*/ 606480 h 2142355"/>
                <a:gd name="connsiteX0" fmla="*/ 0 w 7580581"/>
                <a:gd name="connsiteY0" fmla="*/ 2142355 h 2142355"/>
                <a:gd name="connsiteX1" fmla="*/ 2660073 w 7580581"/>
                <a:gd name="connsiteY1" fmla="*/ 361057 h 2142355"/>
                <a:gd name="connsiteX2" fmla="*/ 5094514 w 7580581"/>
                <a:gd name="connsiteY2" fmla="*/ 16672 h 2142355"/>
                <a:gd name="connsiteX3" fmla="*/ 7580581 w 7580581"/>
                <a:gd name="connsiteY3" fmla="*/ 606480 h 2142355"/>
              </a:gdLst>
              <a:ahLst/>
              <a:cxnLst>
                <a:cxn ang="0">
                  <a:pos x="connsiteX0" y="connsiteY0"/>
                </a:cxn>
                <a:cxn ang="0">
                  <a:pos x="connsiteX1" y="connsiteY1"/>
                </a:cxn>
                <a:cxn ang="0">
                  <a:pos x="connsiteX2" y="connsiteY2"/>
                </a:cxn>
                <a:cxn ang="0">
                  <a:pos x="connsiteX3" y="connsiteY3"/>
                </a:cxn>
              </a:cxnLst>
              <a:rect l="l" t="t" r="r" b="b"/>
              <a:pathLst>
                <a:path w="7580581" h="2142355">
                  <a:moveTo>
                    <a:pt x="0" y="2142355"/>
                  </a:moveTo>
                  <a:cubicBezTo>
                    <a:pt x="953984" y="1374417"/>
                    <a:pt x="1787237" y="739089"/>
                    <a:pt x="2660073" y="361057"/>
                  </a:cubicBezTo>
                  <a:cubicBezTo>
                    <a:pt x="3532909" y="-16975"/>
                    <a:pt x="4274429" y="-24232"/>
                    <a:pt x="5094514" y="16672"/>
                  </a:cubicBezTo>
                  <a:cubicBezTo>
                    <a:pt x="5914599" y="57576"/>
                    <a:pt x="6802582" y="226800"/>
                    <a:pt x="7580581" y="606480"/>
                  </a:cubicBezTo>
                </a:path>
              </a:pathLst>
            </a:cu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0" name="椭圆 19"/>
            <p:cNvSpPr/>
            <p:nvPr/>
          </p:nvSpPr>
          <p:spPr>
            <a:xfrm>
              <a:off x="4595091" y="1462807"/>
              <a:ext cx="1128155" cy="1128155"/>
            </a:xfrm>
            <a:prstGeom prst="ellipse">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49" b="1"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不是</a:t>
              </a:r>
            </a:p>
          </p:txBody>
        </p:sp>
        <p:sp>
          <p:nvSpPr>
            <p:cNvPr id="21" name="椭圆 20"/>
            <p:cNvSpPr/>
            <p:nvPr/>
          </p:nvSpPr>
          <p:spPr>
            <a:xfrm>
              <a:off x="7005781" y="1154050"/>
              <a:ext cx="1128155" cy="1128155"/>
            </a:xfrm>
            <a:prstGeom prst="ellipse">
              <a:avLst/>
            </a:prstGeom>
            <a:solidFill>
              <a:srgbClr val="FFF9E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C00000"/>
                  </a:solidFill>
                  <a:latin typeface="微软雅黑" panose="020B0503020204020204" pitchFamily="34" charset="-122"/>
                  <a:ea typeface="微软雅黑" panose="020B0503020204020204" pitchFamily="34" charset="-122"/>
                </a:rPr>
                <a:t>口号</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22" name="椭圆 21"/>
            <p:cNvSpPr/>
            <p:nvPr/>
          </p:nvSpPr>
          <p:spPr>
            <a:xfrm>
              <a:off x="9487724" y="1708232"/>
              <a:ext cx="1128155" cy="1128155"/>
            </a:xfrm>
            <a:prstGeom prst="ellipse">
              <a:avLst/>
            </a:prstGeom>
            <a:solidFill>
              <a:srgbClr val="FFF9E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rgbClr val="C00000"/>
                  </a:solidFill>
                  <a:latin typeface="微软雅黑" panose="020B0503020204020204" pitchFamily="34" charset="-122"/>
                  <a:ea typeface="微软雅黑" panose="020B0503020204020204" pitchFamily="34" charset="-122"/>
                </a:rPr>
                <a:t>规定</a:t>
              </a:r>
              <a:endParaRPr lang="zh-CN" altLang="en-US" sz="1800" dirty="0">
                <a:solidFill>
                  <a:srgbClr val="C00000"/>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796805" y="3193060"/>
            <a:ext cx="6107944" cy="1950440"/>
            <a:chOff x="2470068" y="3800105"/>
            <a:chExt cx="8145812" cy="2601189"/>
          </a:xfrm>
        </p:grpSpPr>
        <p:sp>
          <p:nvSpPr>
            <p:cNvPr id="24" name="任意多边形 23"/>
            <p:cNvSpPr/>
            <p:nvPr/>
          </p:nvSpPr>
          <p:spPr>
            <a:xfrm>
              <a:off x="2470068" y="3800105"/>
              <a:ext cx="7624783" cy="2113284"/>
            </a:xfrm>
            <a:custGeom>
              <a:avLst/>
              <a:gdLst>
                <a:gd name="connsiteX0" fmla="*/ 0 w 7612083"/>
                <a:gd name="connsiteY0" fmla="*/ 0 h 2100916"/>
                <a:gd name="connsiteX1" fmla="*/ 2719449 w 7612083"/>
                <a:gd name="connsiteY1" fmla="*/ 1876301 h 2100916"/>
                <a:gd name="connsiteX2" fmla="*/ 4393870 w 7612083"/>
                <a:gd name="connsiteY2" fmla="*/ 2078182 h 2100916"/>
                <a:gd name="connsiteX3" fmla="*/ 6032664 w 7612083"/>
                <a:gd name="connsiteY3" fmla="*/ 1983179 h 2100916"/>
                <a:gd name="connsiteX4" fmla="*/ 7612083 w 7612083"/>
                <a:gd name="connsiteY4" fmla="*/ 1496291 h 2100916"/>
                <a:gd name="connsiteX0" fmla="*/ 0 w 7612083"/>
                <a:gd name="connsiteY0" fmla="*/ 0 h 2097108"/>
                <a:gd name="connsiteX1" fmla="*/ 2744849 w 7612083"/>
                <a:gd name="connsiteY1" fmla="*/ 1698501 h 2097108"/>
                <a:gd name="connsiteX2" fmla="*/ 4393870 w 7612083"/>
                <a:gd name="connsiteY2" fmla="*/ 2078182 h 2097108"/>
                <a:gd name="connsiteX3" fmla="*/ 6032664 w 7612083"/>
                <a:gd name="connsiteY3" fmla="*/ 1983179 h 2097108"/>
                <a:gd name="connsiteX4" fmla="*/ 7612083 w 7612083"/>
                <a:gd name="connsiteY4" fmla="*/ 1496291 h 2097108"/>
                <a:gd name="connsiteX0" fmla="*/ 0 w 7612083"/>
                <a:gd name="connsiteY0" fmla="*/ 0 h 2097108"/>
                <a:gd name="connsiteX1" fmla="*/ 2744849 w 7612083"/>
                <a:gd name="connsiteY1" fmla="*/ 1698501 h 2097108"/>
                <a:gd name="connsiteX2" fmla="*/ 4393870 w 7612083"/>
                <a:gd name="connsiteY2" fmla="*/ 2078182 h 2097108"/>
                <a:gd name="connsiteX3" fmla="*/ 6032664 w 7612083"/>
                <a:gd name="connsiteY3" fmla="*/ 1983179 h 2097108"/>
                <a:gd name="connsiteX4" fmla="*/ 7612083 w 7612083"/>
                <a:gd name="connsiteY4" fmla="*/ 1496291 h 2097108"/>
                <a:gd name="connsiteX0" fmla="*/ 0 w 7624783"/>
                <a:gd name="connsiteY0" fmla="*/ 0 h 2107382"/>
                <a:gd name="connsiteX1" fmla="*/ 2744849 w 7624783"/>
                <a:gd name="connsiteY1" fmla="*/ 1698501 h 2107382"/>
                <a:gd name="connsiteX2" fmla="*/ 4393870 w 7624783"/>
                <a:gd name="connsiteY2" fmla="*/ 2078182 h 2107382"/>
                <a:gd name="connsiteX3" fmla="*/ 6032664 w 7624783"/>
                <a:gd name="connsiteY3" fmla="*/ 1983179 h 2107382"/>
                <a:gd name="connsiteX4" fmla="*/ 7624783 w 7624783"/>
                <a:gd name="connsiteY4" fmla="*/ 1204191 h 2107382"/>
                <a:gd name="connsiteX0" fmla="*/ 0 w 7624783"/>
                <a:gd name="connsiteY0" fmla="*/ 0 h 2107382"/>
                <a:gd name="connsiteX1" fmla="*/ 2744849 w 7624783"/>
                <a:gd name="connsiteY1" fmla="*/ 1698501 h 2107382"/>
                <a:gd name="connsiteX2" fmla="*/ 4393870 w 7624783"/>
                <a:gd name="connsiteY2" fmla="*/ 2078182 h 2107382"/>
                <a:gd name="connsiteX3" fmla="*/ 6032664 w 7624783"/>
                <a:gd name="connsiteY3" fmla="*/ 1983179 h 2107382"/>
                <a:gd name="connsiteX4" fmla="*/ 7624783 w 7624783"/>
                <a:gd name="connsiteY4" fmla="*/ 1204191 h 2107382"/>
                <a:gd name="connsiteX0" fmla="*/ 0 w 7624783"/>
                <a:gd name="connsiteY0" fmla="*/ 0 h 2107382"/>
                <a:gd name="connsiteX1" fmla="*/ 2744849 w 7624783"/>
                <a:gd name="connsiteY1" fmla="*/ 1698501 h 2107382"/>
                <a:gd name="connsiteX2" fmla="*/ 4393870 w 7624783"/>
                <a:gd name="connsiteY2" fmla="*/ 2078182 h 2107382"/>
                <a:gd name="connsiteX3" fmla="*/ 6032664 w 7624783"/>
                <a:gd name="connsiteY3" fmla="*/ 1983179 h 2107382"/>
                <a:gd name="connsiteX4" fmla="*/ 7624783 w 7624783"/>
                <a:gd name="connsiteY4" fmla="*/ 1204191 h 2107382"/>
                <a:gd name="connsiteX0" fmla="*/ 0 w 7624783"/>
                <a:gd name="connsiteY0" fmla="*/ 0 h 2201633"/>
                <a:gd name="connsiteX1" fmla="*/ 2744849 w 7624783"/>
                <a:gd name="connsiteY1" fmla="*/ 1698501 h 2201633"/>
                <a:gd name="connsiteX2" fmla="*/ 4393870 w 7624783"/>
                <a:gd name="connsiteY2" fmla="*/ 2078182 h 2201633"/>
                <a:gd name="connsiteX3" fmla="*/ 5232564 w 7624783"/>
                <a:gd name="connsiteY3" fmla="*/ 2135579 h 2201633"/>
                <a:gd name="connsiteX4" fmla="*/ 7624783 w 7624783"/>
                <a:gd name="connsiteY4" fmla="*/ 1204191 h 2201633"/>
                <a:gd name="connsiteX0" fmla="*/ 0 w 7624783"/>
                <a:gd name="connsiteY0" fmla="*/ 0 h 2156537"/>
                <a:gd name="connsiteX1" fmla="*/ 2744849 w 7624783"/>
                <a:gd name="connsiteY1" fmla="*/ 1698501 h 2156537"/>
                <a:gd name="connsiteX2" fmla="*/ 5232564 w 7624783"/>
                <a:gd name="connsiteY2" fmla="*/ 2135579 h 2156537"/>
                <a:gd name="connsiteX3" fmla="*/ 7624783 w 7624783"/>
                <a:gd name="connsiteY3" fmla="*/ 1204191 h 2156537"/>
                <a:gd name="connsiteX0" fmla="*/ 0 w 7624783"/>
                <a:gd name="connsiteY0" fmla="*/ 0 h 2098061"/>
                <a:gd name="connsiteX1" fmla="*/ 2744849 w 7624783"/>
                <a:gd name="connsiteY1" fmla="*/ 1698501 h 2098061"/>
                <a:gd name="connsiteX2" fmla="*/ 5207164 w 7624783"/>
                <a:gd name="connsiteY2" fmla="*/ 2072079 h 2098061"/>
                <a:gd name="connsiteX3" fmla="*/ 7624783 w 7624783"/>
                <a:gd name="connsiteY3" fmla="*/ 1204191 h 2098061"/>
                <a:gd name="connsiteX0" fmla="*/ 0 w 7624783"/>
                <a:gd name="connsiteY0" fmla="*/ 0 h 2123786"/>
                <a:gd name="connsiteX1" fmla="*/ 2744849 w 7624783"/>
                <a:gd name="connsiteY1" fmla="*/ 1698501 h 2123786"/>
                <a:gd name="connsiteX2" fmla="*/ 5207164 w 7624783"/>
                <a:gd name="connsiteY2" fmla="*/ 2072079 h 2123786"/>
                <a:gd name="connsiteX3" fmla="*/ 7624783 w 7624783"/>
                <a:gd name="connsiteY3" fmla="*/ 1204191 h 2123786"/>
                <a:gd name="connsiteX0" fmla="*/ 0 w 7624783"/>
                <a:gd name="connsiteY0" fmla="*/ 0 h 2113284"/>
                <a:gd name="connsiteX1" fmla="*/ 2744849 w 7624783"/>
                <a:gd name="connsiteY1" fmla="*/ 1698501 h 2113284"/>
                <a:gd name="connsiteX2" fmla="*/ 5207164 w 7624783"/>
                <a:gd name="connsiteY2" fmla="*/ 2072079 h 2113284"/>
                <a:gd name="connsiteX3" fmla="*/ 7624783 w 7624783"/>
                <a:gd name="connsiteY3" fmla="*/ 1204191 h 2113284"/>
              </a:gdLst>
              <a:ahLst/>
              <a:cxnLst>
                <a:cxn ang="0">
                  <a:pos x="connsiteX0" y="connsiteY0"/>
                </a:cxn>
                <a:cxn ang="0">
                  <a:pos x="connsiteX1" y="connsiteY1"/>
                </a:cxn>
                <a:cxn ang="0">
                  <a:pos x="connsiteX2" y="connsiteY2"/>
                </a:cxn>
                <a:cxn ang="0">
                  <a:pos x="connsiteX3" y="connsiteY3"/>
                </a:cxn>
              </a:cxnLst>
              <a:rect l="l" t="t" r="r" b="b"/>
              <a:pathLst>
                <a:path w="7624783" h="2113284">
                  <a:moveTo>
                    <a:pt x="0" y="0"/>
                  </a:moveTo>
                  <a:cubicBezTo>
                    <a:pt x="993568" y="764968"/>
                    <a:pt x="1876988" y="1353155"/>
                    <a:pt x="2744849" y="1698501"/>
                  </a:cubicBezTo>
                  <a:cubicBezTo>
                    <a:pt x="3612710" y="2043847"/>
                    <a:pt x="4452779" y="2192344"/>
                    <a:pt x="5207164" y="2072079"/>
                  </a:cubicBezTo>
                  <a:cubicBezTo>
                    <a:pt x="5961549" y="1951814"/>
                    <a:pt x="6861958" y="1742044"/>
                    <a:pt x="7624783" y="1204191"/>
                  </a:cubicBezTo>
                </a:path>
              </a:pathLst>
            </a:cu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5" name="椭圆 24"/>
            <p:cNvSpPr/>
            <p:nvPr/>
          </p:nvSpPr>
          <p:spPr>
            <a:xfrm>
              <a:off x="4529776" y="4828145"/>
              <a:ext cx="1235034" cy="1235034"/>
            </a:xfrm>
            <a:prstGeom prst="ellipse">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49" b="1"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是</a:t>
              </a:r>
            </a:p>
          </p:txBody>
        </p:sp>
        <p:sp>
          <p:nvSpPr>
            <p:cNvPr id="26" name="椭圆 25"/>
            <p:cNvSpPr/>
            <p:nvPr/>
          </p:nvSpPr>
          <p:spPr>
            <a:xfrm>
              <a:off x="7117278" y="5273139"/>
              <a:ext cx="1128155" cy="1128155"/>
            </a:xfrm>
            <a:prstGeom prst="ellipse">
              <a:avLst/>
            </a:prstGeom>
            <a:solidFill>
              <a:srgbClr val="FFF9E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rgbClr val="C00000"/>
                  </a:solidFill>
                  <a:latin typeface="微软雅黑" panose="020B0503020204020204" pitchFamily="34" charset="-122"/>
                  <a:ea typeface="微软雅黑" panose="020B0503020204020204" pitchFamily="34" charset="-122"/>
                </a:rPr>
                <a:t>责任</a:t>
              </a:r>
              <a:endParaRPr lang="zh-CN" altLang="en-US" sz="1800" dirty="0">
                <a:solidFill>
                  <a:srgbClr val="C00000"/>
                </a:solidFill>
                <a:latin typeface="微软雅黑" panose="020B0503020204020204" pitchFamily="34" charset="-122"/>
                <a:ea typeface="微软雅黑" panose="020B0503020204020204" pitchFamily="34" charset="-122"/>
              </a:endParaRPr>
            </a:p>
          </p:txBody>
        </p:sp>
        <p:sp>
          <p:nvSpPr>
            <p:cNvPr id="27" name="椭圆 26"/>
            <p:cNvSpPr/>
            <p:nvPr/>
          </p:nvSpPr>
          <p:spPr>
            <a:xfrm>
              <a:off x="9487725" y="4422198"/>
              <a:ext cx="1128155" cy="1128155"/>
            </a:xfrm>
            <a:prstGeom prst="ellipse">
              <a:avLst/>
            </a:prstGeom>
            <a:solidFill>
              <a:srgbClr val="FFF9E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rgbClr val="C00000"/>
                  </a:solidFill>
                  <a:latin typeface="微软雅黑" panose="020B0503020204020204" pitchFamily="34" charset="-122"/>
                  <a:ea typeface="微软雅黑" panose="020B0503020204020204" pitchFamily="34" charset="-122"/>
                </a:rPr>
                <a:t>精神</a:t>
              </a:r>
              <a:endParaRPr lang="zh-CN" altLang="en-US" sz="1800" dirty="0">
                <a:solidFill>
                  <a:srgbClr val="C00000"/>
                </a:solidFill>
                <a:latin typeface="微软雅黑" panose="020B0503020204020204" pitchFamily="34" charset="-122"/>
                <a:ea typeface="微软雅黑" panose="020B0503020204020204" pitchFamily="34" charset="-122"/>
              </a:endParaRPr>
            </a:p>
          </p:txBody>
        </p:sp>
      </p:grpSp>
      <p:sp>
        <p:nvSpPr>
          <p:cNvPr id="28" name="椭圆 27"/>
          <p:cNvSpPr/>
          <p:nvPr/>
        </p:nvSpPr>
        <p:spPr>
          <a:xfrm>
            <a:off x="877731" y="2265701"/>
            <a:ext cx="1884833" cy="18848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r>
              <a:rPr lang="zh-CN" altLang="en-US" sz="4949"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奉</a:t>
            </a:r>
            <a:endParaRPr lang="en-US" altLang="zh-CN" sz="4949"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endParaRPr>
          </a:p>
          <a:p>
            <a:pPr algn="ctr"/>
            <a:r>
              <a:rPr lang="zh-CN" altLang="en-US" sz="4949" dirty="0">
                <a:gradFill>
                  <a:gsLst>
                    <a:gs pos="100000">
                      <a:schemeClr val="bg1"/>
                    </a:gs>
                    <a:gs pos="28000">
                      <a:schemeClr val="accent1">
                        <a:lumMod val="5000"/>
                        <a:lumOff val="95000"/>
                      </a:schemeClr>
                    </a:gs>
                    <a:gs pos="70000">
                      <a:srgbClr val="FFC000"/>
                    </a:gs>
                  </a:gsLst>
                  <a:lin ang="5400000" scaled="1"/>
                </a:gradFill>
                <a:latin typeface="微软雅黑" panose="020B0503020204020204" pitchFamily="34" charset="-122"/>
                <a:ea typeface="微软雅黑" panose="020B0503020204020204" pitchFamily="34" charset="-122"/>
              </a:rPr>
              <a:t>献</a:t>
            </a:r>
          </a:p>
        </p:txBody>
      </p:sp>
      <p:sp>
        <p:nvSpPr>
          <p:cNvPr id="29" name="矩形 28"/>
          <p:cNvSpPr/>
          <p:nvPr/>
        </p:nvSpPr>
        <p:spPr>
          <a:xfrm>
            <a:off x="3341229" y="2386990"/>
            <a:ext cx="3806918" cy="1477328"/>
          </a:xfrm>
          <a:prstGeom prst="rect">
            <a:avLst/>
          </a:prstGeom>
        </p:spPr>
        <p:txBody>
          <a:bodyPr wrap="square">
            <a:spAutoFit/>
          </a:bodyPr>
          <a:lstStyle/>
          <a:p>
            <a:pPr algn="just"/>
            <a:r>
              <a:rPr lang="zh-CN" altLang="en-US" sz="1500" dirty="0" smtClean="0">
                <a:solidFill>
                  <a:srgbClr val="591300"/>
                </a:solidFill>
                <a:latin typeface="微软雅黑" panose="020B0503020204020204" pitchFamily="34" charset="-122"/>
                <a:ea typeface="微软雅黑" panose="020B0503020204020204" pitchFamily="34" charset="-122"/>
              </a:rPr>
              <a:t>       品读</a:t>
            </a:r>
            <a:r>
              <a:rPr lang="zh-CN" altLang="en-US" sz="1500" dirty="0">
                <a:solidFill>
                  <a:srgbClr val="591300"/>
                </a:solidFill>
                <a:latin typeface="微软雅黑" panose="020B0503020204020204" pitchFamily="34" charset="-122"/>
                <a:ea typeface="微软雅黑" panose="020B0503020204020204" pitchFamily="34" charset="-122"/>
              </a:rPr>
              <a:t>伟人</a:t>
            </a:r>
            <a:r>
              <a:rPr lang="zh-CN" altLang="en-US" sz="1500" dirty="0" smtClean="0">
                <a:solidFill>
                  <a:srgbClr val="591300"/>
                </a:solidFill>
                <a:latin typeface="微软雅黑" panose="020B0503020204020204" pitchFamily="34" charset="-122"/>
                <a:ea typeface="微软雅黑" panose="020B0503020204020204" pitchFamily="34" charset="-122"/>
              </a:rPr>
              <a:t>的动人</a:t>
            </a:r>
            <a:r>
              <a:rPr lang="zh-CN" altLang="en-US" sz="1500" dirty="0">
                <a:solidFill>
                  <a:srgbClr val="591300"/>
                </a:solidFill>
                <a:latin typeface="微软雅黑" panose="020B0503020204020204" pitchFamily="34" charset="-122"/>
                <a:ea typeface="微软雅黑" panose="020B0503020204020204" pitchFamily="34" charset="-122"/>
              </a:rPr>
              <a:t>事迹，我们可以清晰发现存在这些 “困难” 是因为缺乏一种力量，即一种自觉性、主动性的力量，没有 自觉主动履行交党费这一义务，没有自觉主动以一名</a:t>
            </a:r>
            <a:r>
              <a:rPr lang="zh-CN" altLang="en-US" sz="1500" dirty="0" smtClean="0">
                <a:solidFill>
                  <a:srgbClr val="591300"/>
                </a:solidFill>
                <a:latin typeface="微软雅黑" panose="020B0503020204020204" pitchFamily="34" charset="-122"/>
                <a:ea typeface="微软雅黑" panose="020B0503020204020204" pitchFamily="34" charset="-122"/>
              </a:rPr>
              <a:t>共产党员</a:t>
            </a:r>
            <a:r>
              <a:rPr lang="zh-CN" altLang="en-US" sz="1500" dirty="0">
                <a:solidFill>
                  <a:srgbClr val="591300"/>
                </a:solidFill>
                <a:latin typeface="微软雅黑" panose="020B0503020204020204" pitchFamily="34" charset="-122"/>
                <a:ea typeface="微软雅黑" panose="020B0503020204020204" pitchFamily="34" charset="-122"/>
              </a:rPr>
              <a:t>的标准严格要求自己，从而难以体现出我们党的先进性。</a:t>
            </a:r>
          </a:p>
        </p:txBody>
      </p:sp>
    </p:spTree>
    <p:extLst>
      <p:ext uri="{BB962C8B-B14F-4D97-AF65-F5344CB8AC3E}">
        <p14:creationId xmlns:p14="http://schemas.microsoft.com/office/powerpoint/2010/main" xmlns="" val="951132955"/>
      </p:ext>
    </p:extLst>
  </p:cSld>
  <p:clrMapOvr>
    <a:masterClrMapping/>
  </p:clrMapOvr>
  <mc:AlternateContent xmlns:mc="http://schemas.openxmlformats.org/markup-compatibility/2006">
    <mc:Choice xmlns:p14="http://schemas.microsoft.com/office/powerpoint/2010/main" xmlns="" Requires="p14">
      <p:transition spd="med" p14:dur="700" advClick="0" advTm="100">
        <p:fade/>
      </p:transition>
    </mc:Choice>
    <mc:Fallback>
      <p:transition spd="med"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6000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500" fill="hold"/>
                                        <p:tgtEl>
                                          <p:spTgt spid="28"/>
                                        </p:tgtEl>
                                        <p:attrNameLst>
                                          <p:attrName>ppt_x</p:attrName>
                                        </p:attrNameLst>
                                      </p:cBhvr>
                                      <p:tavLst>
                                        <p:tav tm="0">
                                          <p:val>
                                            <p:strVal val="1+#ppt_w/2"/>
                                          </p:val>
                                        </p:tav>
                                        <p:tav tm="100000">
                                          <p:val>
                                            <p:strVal val="#ppt_x"/>
                                          </p:val>
                                        </p:tav>
                                      </p:tavLst>
                                    </p:anim>
                                    <p:anim calcmode="lin" valueType="num">
                                      <p:cBhvr additive="base">
                                        <p:cTn id="8" dur="1500" fill="hold"/>
                                        <p:tgtEl>
                                          <p:spTgt spid="28"/>
                                        </p:tgtEl>
                                        <p:attrNameLst>
                                          <p:attrName>ppt_y</p:attrName>
                                        </p:attrNameLst>
                                      </p:cBhvr>
                                      <p:tavLst>
                                        <p:tav tm="0">
                                          <p:val>
                                            <p:strVal val="#ppt_y"/>
                                          </p:val>
                                        </p:tav>
                                        <p:tav tm="100000">
                                          <p:val>
                                            <p:strVal val="#ppt_y"/>
                                          </p:val>
                                        </p:tav>
                                      </p:tavLst>
                                    </p:anim>
                                  </p:childTnLst>
                                </p:cTn>
                              </p:par>
                              <p:par>
                                <p:cTn id="9" presetID="8" presetClass="emph" presetSubtype="0" decel="60000" fill="hold" grpId="1" nodeType="withEffect">
                                  <p:stCondLst>
                                    <p:cond delay="0"/>
                                  </p:stCondLst>
                                  <p:childTnLst>
                                    <p:animRot by="-21600000">
                                      <p:cBhvr>
                                        <p:cTn id="10" dur="1500" fill="hold"/>
                                        <p:tgtEl>
                                          <p:spTgt spid="28"/>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1000"/>
                                        <p:tgtEl>
                                          <p:spTgt spid="18"/>
                                        </p:tgtEl>
                                      </p:cBhvr>
                                    </p:animEffect>
                                  </p:childTnLst>
                                </p:cTn>
                              </p:par>
                            </p:childTnLst>
                          </p:cTn>
                        </p:par>
                        <p:par>
                          <p:cTn id="15" fill="hold">
                            <p:stCondLst>
                              <p:cond delay="2500"/>
                            </p:stCondLst>
                            <p:childTnLst>
                              <p:par>
                                <p:cTn id="16" presetID="22" presetClass="entr" presetSubtype="8"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1000"/>
                                        <p:tgtEl>
                                          <p:spTgt spid="23"/>
                                        </p:tgtEl>
                                      </p:cBhvr>
                                    </p:animEffect>
                                  </p:childTnLst>
                                </p:cTn>
                              </p:par>
                            </p:childTnLst>
                          </p:cTn>
                        </p:par>
                        <p:par>
                          <p:cTn id="19" fill="hold">
                            <p:stCondLst>
                              <p:cond delay="3500"/>
                            </p:stCondLst>
                            <p:childTnLst>
                              <p:par>
                                <p:cTn id="20" presetID="22" presetClass="entr" presetSubtype="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74176" y="1134195"/>
            <a:ext cx="7829609" cy="3899531"/>
            <a:chOff x="683569" y="1080136"/>
            <a:chExt cx="7829609" cy="3899531"/>
          </a:xfrm>
        </p:grpSpPr>
        <p:grpSp>
          <p:nvGrpSpPr>
            <p:cNvPr id="32" name="组合 31"/>
            <p:cNvGrpSpPr/>
            <p:nvPr/>
          </p:nvGrpSpPr>
          <p:grpSpPr>
            <a:xfrm>
              <a:off x="683569" y="1080136"/>
              <a:ext cx="7829609" cy="3899531"/>
              <a:chOff x="683568" y="1080135"/>
              <a:chExt cx="7829609" cy="3899531"/>
            </a:xfrm>
          </p:grpSpPr>
          <p:sp>
            <p:nvSpPr>
              <p:cNvPr id="3" name="矩形 2"/>
              <p:cNvSpPr/>
              <p:nvPr/>
            </p:nvSpPr>
            <p:spPr>
              <a:xfrm>
                <a:off x="4161593" y="1270652"/>
                <a:ext cx="4339154" cy="1400383"/>
              </a:xfrm>
              <a:prstGeom prst="rect">
                <a:avLst/>
              </a:prstGeom>
            </p:spPr>
            <p:txBody>
              <a:bodyPr wrap="square">
                <a:spAutoFit/>
              </a:bodyPr>
              <a:lstStyle/>
              <a:p>
                <a:r>
                  <a:rPr lang="zh-CN" altLang="en-US" dirty="0">
                    <a:solidFill>
                      <a:srgbClr val="C00000"/>
                    </a:solidFill>
                    <a:cs typeface="+mn-ea"/>
                    <a:sym typeface="+mn-lt"/>
                  </a:rPr>
                  <a:t>“落实新时期好干部标准，严把政治关、品行关、作风关、廉洁关，坚持从严要求管理干部，真心爱护干部，牢记群众观点须臾不能忘记”。</a:t>
                </a:r>
              </a:p>
              <a:p>
                <a:r>
                  <a:rPr lang="zh-CN" altLang="en-US" dirty="0" smtClean="0">
                    <a:solidFill>
                      <a:srgbClr val="C00000"/>
                    </a:solidFill>
                    <a:cs typeface="+mn-ea"/>
                    <a:sym typeface="+mn-lt"/>
                  </a:rPr>
                  <a:t>加强基层党建工作，要从保护人才角度出发，要加强干部党员自律，严格监管是真正意义上的爱护人才。</a:t>
                </a:r>
              </a:p>
              <a:p>
                <a:endParaRPr lang="zh-CN" altLang="en-US" sz="1500" dirty="0">
                  <a:solidFill>
                    <a:srgbClr val="C00000"/>
                  </a:solidFill>
                  <a:cs typeface="+mn-ea"/>
                  <a:sym typeface="+mn-lt"/>
                </a:endParaRPr>
              </a:p>
            </p:txBody>
          </p:sp>
          <p:sp>
            <p:nvSpPr>
              <p:cNvPr id="20" name="矩形 19"/>
              <p:cNvSpPr/>
              <p:nvPr/>
            </p:nvSpPr>
            <p:spPr>
              <a:xfrm>
                <a:off x="683568" y="2028425"/>
                <a:ext cx="2608570" cy="2001486"/>
              </a:xfrm>
              <a:prstGeom prst="rect">
                <a:avLst/>
              </a:prstGeom>
              <a:noFill/>
              <a:ln w="190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1800">
                  <a:solidFill>
                    <a:schemeClr val="bg1"/>
                  </a:solidFill>
                  <a:cs typeface="+mn-ea"/>
                  <a:sym typeface="+mn-lt"/>
                </a:endParaRPr>
              </a:p>
            </p:txBody>
          </p:sp>
          <p:sp>
            <p:nvSpPr>
              <p:cNvPr id="21" name="矩形 20"/>
              <p:cNvSpPr/>
              <p:nvPr/>
            </p:nvSpPr>
            <p:spPr>
              <a:xfrm>
                <a:off x="840428" y="2449368"/>
                <a:ext cx="2307300" cy="1246495"/>
              </a:xfrm>
              <a:prstGeom prst="rect">
                <a:avLst/>
              </a:prstGeom>
            </p:spPr>
            <p:txBody>
              <a:bodyPr wrap="square">
                <a:spAutoFit/>
              </a:bodyPr>
              <a:lstStyle/>
              <a:p>
                <a:r>
                  <a:rPr lang="zh-CN" altLang="en-US" sz="1500" dirty="0">
                    <a:solidFill>
                      <a:srgbClr val="C00000"/>
                    </a:solidFill>
                    <a:cs typeface="+mn-ea"/>
                    <a:sym typeface="+mn-lt"/>
                  </a:rPr>
                  <a:t>人是最宝贵的财富，是最为重要、最值得珍惜的重要资源。党建工作的出发点和落脚点，就是培养和造就一大批优秀</a:t>
                </a:r>
                <a:r>
                  <a:rPr lang="zh-CN" altLang="en-US" sz="1500" dirty="0" smtClean="0">
                    <a:solidFill>
                      <a:srgbClr val="C00000"/>
                    </a:solidFill>
                    <a:cs typeface="+mn-ea"/>
                    <a:sym typeface="+mn-lt"/>
                  </a:rPr>
                  <a:t>人才。</a:t>
                </a:r>
                <a:endParaRPr lang="zh-CN" altLang="en-US" sz="1500" dirty="0">
                  <a:solidFill>
                    <a:srgbClr val="C00000"/>
                  </a:solidFill>
                  <a:cs typeface="+mn-ea"/>
                  <a:sym typeface="+mn-lt"/>
                </a:endParaRPr>
              </a:p>
            </p:txBody>
          </p:sp>
          <p:sp>
            <p:nvSpPr>
              <p:cNvPr id="22" name="矩形 21"/>
              <p:cNvSpPr/>
              <p:nvPr/>
            </p:nvSpPr>
            <p:spPr>
              <a:xfrm>
                <a:off x="3972173" y="1080135"/>
                <a:ext cx="4541004" cy="1590900"/>
              </a:xfrm>
              <a:prstGeom prst="rect">
                <a:avLst/>
              </a:prstGeom>
              <a:noFill/>
              <a:ln w="190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1800">
                  <a:solidFill>
                    <a:schemeClr val="bg1"/>
                  </a:solidFill>
                  <a:cs typeface="+mn-ea"/>
                  <a:sym typeface="+mn-lt"/>
                </a:endParaRPr>
              </a:p>
            </p:txBody>
          </p:sp>
          <p:sp>
            <p:nvSpPr>
              <p:cNvPr id="23" name="矩形 22"/>
              <p:cNvSpPr/>
              <p:nvPr/>
            </p:nvSpPr>
            <p:spPr>
              <a:xfrm>
                <a:off x="3978968" y="2875497"/>
                <a:ext cx="4534209" cy="2104169"/>
              </a:xfrm>
              <a:prstGeom prst="rect">
                <a:avLst/>
              </a:prstGeom>
              <a:noFill/>
              <a:ln w="190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1800">
                  <a:solidFill>
                    <a:schemeClr val="bg1"/>
                  </a:solidFill>
                  <a:cs typeface="+mn-ea"/>
                  <a:sym typeface="+mn-lt"/>
                </a:endParaRPr>
              </a:p>
            </p:txBody>
          </p:sp>
          <p:cxnSp>
            <p:nvCxnSpPr>
              <p:cNvPr id="25" name="直接连接符 24"/>
              <p:cNvCxnSpPr/>
              <p:nvPr/>
            </p:nvCxnSpPr>
            <p:spPr bwMode="auto">
              <a:xfrm flipV="1">
                <a:off x="3298567" y="2179898"/>
                <a:ext cx="677004" cy="5323"/>
              </a:xfrm>
              <a:prstGeom prst="line">
                <a:avLst/>
              </a:prstGeom>
              <a:solidFill>
                <a:schemeClr val="accent1"/>
              </a:solidFill>
              <a:ln w="19050" cap="flat" cmpd="sng" algn="ctr">
                <a:solidFill>
                  <a:srgbClr val="C00000"/>
                </a:solidFill>
                <a:prstDash val="solid"/>
                <a:round/>
                <a:headEnd type="none" w="med" len="med"/>
                <a:tailEnd type="none" w="med" len="med"/>
              </a:ln>
            </p:spPr>
          </p:cxnSp>
          <p:cxnSp>
            <p:nvCxnSpPr>
              <p:cNvPr id="26" name="直接连接符 25"/>
              <p:cNvCxnSpPr/>
              <p:nvPr/>
            </p:nvCxnSpPr>
            <p:spPr bwMode="auto">
              <a:xfrm>
                <a:off x="3301964" y="3695863"/>
                <a:ext cx="677004" cy="0"/>
              </a:xfrm>
              <a:prstGeom prst="line">
                <a:avLst/>
              </a:prstGeom>
              <a:solidFill>
                <a:schemeClr val="accent1"/>
              </a:solidFill>
              <a:ln w="19050" cap="flat" cmpd="sng" algn="ctr">
                <a:solidFill>
                  <a:srgbClr val="C00000"/>
                </a:solidFill>
                <a:prstDash val="solid"/>
                <a:round/>
                <a:headEnd type="none" w="med" len="med"/>
                <a:tailEnd type="none" w="med" len="med"/>
              </a:ln>
            </p:spPr>
          </p:cxnSp>
        </p:grpSp>
        <p:sp>
          <p:nvSpPr>
            <p:cNvPr id="5" name="矩形 4"/>
            <p:cNvSpPr/>
            <p:nvPr/>
          </p:nvSpPr>
          <p:spPr>
            <a:xfrm>
              <a:off x="4201862" y="3138904"/>
              <a:ext cx="4088422" cy="1577355"/>
            </a:xfrm>
            <a:prstGeom prst="rect">
              <a:avLst/>
            </a:prstGeom>
          </p:spPr>
          <p:txBody>
            <a:bodyPr wrap="square" lIns="68580" tIns="34290" rIns="68580" bIns="34290">
              <a:spAutoFit/>
            </a:bodyPr>
            <a:lstStyle/>
            <a:p>
              <a:r>
                <a:rPr lang="zh-CN" altLang="en-US" dirty="0">
                  <a:solidFill>
                    <a:srgbClr val="C00000"/>
                  </a:solidFill>
                  <a:cs typeface="+mn-ea"/>
                  <a:sym typeface="+mn-lt"/>
                </a:rPr>
                <a:t>“人</a:t>
              </a:r>
              <a:r>
                <a:rPr lang="zh-CN" altLang="en-US" dirty="0" smtClean="0">
                  <a:solidFill>
                    <a:srgbClr val="C00000"/>
                  </a:solidFill>
                  <a:cs typeface="+mn-ea"/>
                  <a:sym typeface="+mn-lt"/>
                </a:rPr>
                <a:t>才是最大</a:t>
              </a:r>
              <a:r>
                <a:rPr lang="zh-CN" altLang="en-US" dirty="0">
                  <a:solidFill>
                    <a:srgbClr val="C00000"/>
                  </a:solidFill>
                  <a:cs typeface="+mn-ea"/>
                  <a:sym typeface="+mn-lt"/>
                </a:rPr>
                <a:t>的资源，必须大兴识才爱才敬才用才之风，聚天下英才而用之，培养用好各类高素质人才，坚持正确的选人用人导向，面向基层、面向实践、面向群众，创新选人用人机制”。加强基层党建工作，要从长远发展的目标着眼，大力培养新生力量，建立人才成长的良好机制，最终使人才结构呈阶梯状布局，形成人才辈出的喜人局面。</a:t>
              </a:r>
            </a:p>
          </p:txBody>
        </p:sp>
      </p:grpSp>
      <p:sp>
        <p:nvSpPr>
          <p:cNvPr id="16" name="文本占位符 1"/>
          <p:cNvSpPr txBox="1">
            <a:spLocks noGrp="1"/>
          </p:cNvSpPr>
          <p:nvPr>
            <p:ph type="body" idx="1"/>
          </p:nvPr>
        </p:nvSpPr>
        <p:spPr>
          <a:xfrm>
            <a:off x="1234586" y="371466"/>
            <a:ext cx="2440199"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a:solidFill>
                  <a:srgbClr val="C00000"/>
                </a:solidFill>
                <a:latin typeface="+mn-lt"/>
                <a:ea typeface="+mn-ea"/>
                <a:cs typeface="+mn-ea"/>
                <a:sym typeface="+mn-lt"/>
              </a:rPr>
              <a:t>严管厚爱和登高</a:t>
            </a:r>
            <a:r>
              <a:rPr lang="zh-CN" altLang="en-US" sz="2100" b="1" dirty="0" smtClean="0">
                <a:solidFill>
                  <a:srgbClr val="C00000"/>
                </a:solidFill>
                <a:latin typeface="+mn-lt"/>
                <a:ea typeface="+mn-ea"/>
                <a:cs typeface="+mn-ea"/>
                <a:sym typeface="+mn-lt"/>
              </a:rPr>
              <a:t>育人相结合</a:t>
            </a:r>
            <a:endParaRPr lang="zh-CN" altLang="en-US" sz="2100" b="1" dirty="0">
              <a:solidFill>
                <a:srgbClr val="C00000"/>
              </a:solidFill>
              <a:latin typeface="+mn-lt"/>
              <a:ea typeface="+mn-ea"/>
              <a:cs typeface="+mn-ea"/>
              <a:sym typeface="+mn-lt"/>
            </a:endParaRPr>
          </a:p>
        </p:txBody>
      </p:sp>
    </p:spTree>
    <p:extLst>
      <p:ext uri="{BB962C8B-B14F-4D97-AF65-F5344CB8AC3E}">
        <p14:creationId xmlns:p14="http://schemas.microsoft.com/office/powerpoint/2010/main" xmlns="" val="692712380"/>
      </p:ext>
    </p:extLst>
  </p:cSld>
  <p:clrMapOvr>
    <a:masterClrMapping/>
  </p:clrMapOvr>
  <mc:AlternateContent xmlns:mc="http://schemas.openxmlformats.org/markup-compatibility/2006">
    <mc:Choice xmlns:p14="http://schemas.microsoft.com/office/powerpoint/2010/main" xmlns="" Requires="p14">
      <p:transition spd="slow" p14:dur="1500" advClick="0" advTm="100">
        <p:random/>
      </p:transition>
    </mc:Choice>
    <mc:Fallback>
      <p:transition spd="slow" advClick="0" advTm="1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70060" y="1328719"/>
            <a:ext cx="4070556" cy="3477873"/>
          </a:xfrm>
          <a:prstGeom prst="rect">
            <a:avLst/>
          </a:prstGeom>
        </p:spPr>
        <p:txBody>
          <a:bodyPr wrap="square" lIns="91438" tIns="45719" rIns="91438" bIns="45719">
            <a:spAutoFit/>
          </a:bodyPr>
          <a:lstStyle/>
          <a:p>
            <a:pPr indent="457189">
              <a:lnSpc>
                <a:spcPts val="3300"/>
              </a:lnSpc>
            </a:pPr>
            <a:r>
              <a:rPr lang="zh-CN" altLang="en-US" sz="1500" dirty="0">
                <a:solidFill>
                  <a:srgbClr val="C00000"/>
                </a:solidFill>
                <a:cs typeface="+mn-ea"/>
                <a:sym typeface="+mn-lt"/>
              </a:rPr>
              <a:t>治国必先治党，治党务必从严。从严治党，是保持党的先进性和纯洁性、增强党的凝聚力和战斗力的重要保证。从严治党，首先要体现在干部管理上，对干部一定要严格要求、严格教育、严格管理、严格监督。只有加强干部管理，从严管好干部，把从严管理干部这个关键抓住了、抓好了，才能在基层、在群众中有说服力，才能带动从严治党方针的全面贯彻落实。</a:t>
            </a:r>
          </a:p>
        </p:txBody>
      </p:sp>
      <p:pic>
        <p:nvPicPr>
          <p:cNvPr id="8" name="图片 7"/>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67545" y="1583994"/>
            <a:ext cx="3370987" cy="3116456"/>
          </a:xfrm>
          <a:prstGeom prst="rect">
            <a:avLst/>
          </a:prstGeom>
          <a:ln w="19050">
            <a:solidFill>
              <a:srgbClr val="C00000"/>
            </a:solidFill>
          </a:ln>
        </p:spPr>
      </p:pic>
      <p:sp>
        <p:nvSpPr>
          <p:cNvPr id="7" name="文本占位符 1"/>
          <p:cNvSpPr txBox="1">
            <a:spLocks/>
          </p:cNvSpPr>
          <p:nvPr/>
        </p:nvSpPr>
        <p:spPr>
          <a:xfrm>
            <a:off x="1234586" y="371466"/>
            <a:ext cx="2440199"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smtClean="0">
                <a:solidFill>
                  <a:srgbClr val="C00000"/>
                </a:solidFill>
                <a:latin typeface="+mn-lt"/>
                <a:ea typeface="+mn-ea"/>
                <a:cs typeface="+mn-ea"/>
                <a:sym typeface="+mn-lt"/>
              </a:rPr>
              <a:t>严管厚爱和登高育人相结合</a:t>
            </a:r>
            <a:endParaRPr lang="zh-CN" altLang="en-US" sz="2100" b="1" dirty="0">
              <a:solidFill>
                <a:srgbClr val="C00000"/>
              </a:solidFill>
              <a:latin typeface="+mn-lt"/>
              <a:ea typeface="+mn-ea"/>
              <a:cs typeface="+mn-ea"/>
              <a:sym typeface="+mn-lt"/>
            </a:endParaRPr>
          </a:p>
        </p:txBody>
      </p:sp>
    </p:spTree>
    <p:extLst>
      <p:ext uri="{BB962C8B-B14F-4D97-AF65-F5344CB8AC3E}">
        <p14:creationId xmlns:p14="http://schemas.microsoft.com/office/powerpoint/2010/main" xmlns="" val="2518297131"/>
      </p:ext>
    </p:extLst>
  </p:cSld>
  <p:clrMapOvr>
    <a:masterClrMapping/>
  </p:clrMapOvr>
  <mc:AlternateContent xmlns:mc="http://schemas.openxmlformats.org/markup-compatibility/2006">
    <mc:Choice xmlns:p14="http://schemas.microsoft.com/office/powerpoint/2010/main" xmlns="" Requires="p14">
      <p:transition spd="slow" p14:dur="1500" advClick="0" advTm="100">
        <p:random/>
      </p:transition>
    </mc:Choice>
    <mc:Fallback>
      <p:transition spd="slow" advClick="0" advTm="1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txBox="1">
            <a:spLocks/>
          </p:cNvSpPr>
          <p:nvPr/>
        </p:nvSpPr>
        <p:spPr>
          <a:xfrm>
            <a:off x="1234586" y="371466"/>
            <a:ext cx="2440199" cy="351851"/>
          </a:xfrm>
          <a:prstGeom prst="rect">
            <a:avLst/>
          </a:prstGeom>
          <a:noFill/>
          <a:ln w="57150" cmpd="thickThin">
            <a:noFill/>
          </a:ln>
        </p:spPr>
        <p:txBody>
          <a:bodyPr vert="horz" wrap="none" lIns="0" tIns="0" rIns="0" bIns="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None/>
              <a:defRPr lang="zh-CN" altLang="en-US" sz="1800" kern="1200" smtClean="0">
                <a:solidFill>
                  <a:schemeClr val="tx2"/>
                </a:solidFill>
                <a:latin typeface="+mj-ea"/>
                <a:ea typeface="+mj-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2100" b="1" dirty="0" smtClean="0">
                <a:solidFill>
                  <a:srgbClr val="C00000"/>
                </a:solidFill>
                <a:latin typeface="+mn-lt"/>
                <a:ea typeface="+mn-ea"/>
                <a:cs typeface="+mn-ea"/>
                <a:sym typeface="+mn-lt"/>
              </a:rPr>
              <a:t>总结</a:t>
            </a:r>
            <a:endParaRPr lang="zh-CN" altLang="en-US" sz="2100" b="1" dirty="0">
              <a:solidFill>
                <a:srgbClr val="C00000"/>
              </a:solidFill>
              <a:latin typeface="+mn-lt"/>
              <a:ea typeface="+mn-ea"/>
              <a:cs typeface="+mn-ea"/>
              <a:sym typeface="+mn-lt"/>
            </a:endParaRPr>
          </a:p>
        </p:txBody>
      </p:sp>
      <p:pic>
        <p:nvPicPr>
          <p:cNvPr id="5" name="图片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12911" y="3894380"/>
            <a:ext cx="4801427" cy="1521681"/>
          </a:xfrm>
          <a:prstGeom prst="rect">
            <a:avLst/>
          </a:prstGeom>
        </p:spPr>
      </p:pic>
      <p:sp>
        <p:nvSpPr>
          <p:cNvPr id="9" name="文本框 8"/>
          <p:cNvSpPr txBox="1"/>
          <p:nvPr/>
        </p:nvSpPr>
        <p:spPr>
          <a:xfrm>
            <a:off x="3510819" y="1267368"/>
            <a:ext cx="1980029" cy="630942"/>
          </a:xfrm>
          <a:prstGeom prst="rect">
            <a:avLst/>
          </a:prstGeom>
          <a:noFill/>
        </p:spPr>
        <p:txBody>
          <a:bodyPr wrap="none" rtlCol="0">
            <a:spAutoFit/>
          </a:bodyPr>
          <a:lstStyle/>
          <a:p>
            <a:r>
              <a:rPr lang="zh-CN" altLang="en-US" sz="3500" b="1"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rPr>
              <a:t>不忘初心</a:t>
            </a:r>
          </a:p>
        </p:txBody>
      </p:sp>
      <p:cxnSp>
        <p:nvCxnSpPr>
          <p:cNvPr id="10" name="直接连接符 9"/>
          <p:cNvCxnSpPr/>
          <p:nvPr/>
        </p:nvCxnSpPr>
        <p:spPr>
          <a:xfrm flipV="1">
            <a:off x="1019882" y="1980712"/>
            <a:ext cx="6961901" cy="2038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019881" y="2233167"/>
            <a:ext cx="6961901" cy="1661213"/>
          </a:xfrm>
          <a:prstGeom prst="rect">
            <a:avLst/>
          </a:prstGeom>
        </p:spPr>
        <p:txBody>
          <a:bodyPr wrap="square" lIns="51423" tIns="25712" rIns="51423" bIns="25712">
            <a:spAutoFit/>
          </a:bodyPr>
          <a:lstStyle/>
          <a:p>
            <a:pPr algn="just">
              <a:lnSpc>
                <a:spcPct val="130000"/>
              </a:lnSpc>
            </a:pPr>
            <a:r>
              <a:rPr lang="zh-CN" altLang="en-US" sz="1800" dirty="0">
                <a:solidFill>
                  <a:srgbClr val="C00000"/>
                </a:solidFill>
                <a:latin typeface="微软雅黑" panose="020B0503020204020204" pitchFamily="34" charset="-122"/>
                <a:ea typeface="微软雅黑" panose="020B0503020204020204" pitchFamily="34" charset="-122"/>
              </a:rPr>
              <a:t>　</a:t>
            </a:r>
            <a:r>
              <a:rPr lang="zh-CN" altLang="en-US" sz="1600" dirty="0">
                <a:solidFill>
                  <a:srgbClr val="C00000"/>
                </a:solidFill>
                <a:latin typeface="微软雅黑" panose="020B0503020204020204" pitchFamily="34" charset="-122"/>
                <a:ea typeface="微软雅黑" panose="020B0503020204020204" pitchFamily="34" charset="-122"/>
              </a:rPr>
              <a:t>党，始终是坚强的领导核心，为各项目标任务推进落实提供根本保证。而基层党建工作，又是商业银行创新党建工作体制的基础。“四项结合”，是建行上海市分行党委班子的共识，抓合力、增活力、强能力，基层党建工作在实践中不断改革完善。在转型热点领域，建行上海市分行始终争做改革开放的领头羊、转型发展的排头兵，在基层党建工作上抓牢、抓实。</a:t>
            </a:r>
          </a:p>
        </p:txBody>
      </p:sp>
    </p:spTree>
    <p:extLst>
      <p:ext uri="{BB962C8B-B14F-4D97-AF65-F5344CB8AC3E}">
        <p14:creationId xmlns:p14="http://schemas.microsoft.com/office/powerpoint/2010/main" xmlns="" val="999119232"/>
      </p:ext>
    </p:extLst>
  </p:cSld>
  <p:clrMapOvr>
    <a:masterClrMapping/>
  </p:clrMapOvr>
  <mc:AlternateContent xmlns:mc="http://schemas.openxmlformats.org/markup-compatibility/2006">
    <mc:Choice xmlns:p14="http://schemas.microsoft.com/office/powerpoint/2010/main" xmlns="" Requires="p14">
      <p:transition spd="med" p14:dur="700" advClick="0" advTm="100">
        <p:fade/>
      </p:transition>
    </mc:Choice>
    <mc:Fallback>
      <p:transition spd="med"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flipH="1">
            <a:off x="0" y="3064704"/>
            <a:ext cx="9144000" cy="2105791"/>
          </a:xfrm>
          <a:prstGeom prst="rect">
            <a:avLst/>
          </a:prstGeom>
          <a:solidFill>
            <a:schemeClr val="tx2"/>
          </a:solidFill>
          <a:ln w="57150" cmpd="thickThin">
            <a:noFill/>
          </a:ln>
        </p:spPr>
        <p:txBody>
          <a:bodyPr wrap="none" lIns="27000" tIns="34290" rIns="27000" bIns="34290" anchor="ctr" anchorCtr="1">
            <a:noAutofit/>
          </a:bodyPr>
          <a:lstStyle/>
          <a:p>
            <a:endParaRPr lang="zh-CN" altLang="en-US" sz="3000">
              <a:solidFill>
                <a:schemeClr val="bg1"/>
              </a:solidFill>
              <a:cs typeface="+mn-ea"/>
              <a:sym typeface="+mn-lt"/>
            </a:endParaRPr>
          </a:p>
        </p:txBody>
      </p:sp>
      <p:sp>
        <p:nvSpPr>
          <p:cNvPr id="19" name="文本框 18"/>
          <p:cNvSpPr txBox="1"/>
          <p:nvPr/>
        </p:nvSpPr>
        <p:spPr>
          <a:xfrm>
            <a:off x="1376894" y="3064704"/>
            <a:ext cx="6390211" cy="900246"/>
          </a:xfrm>
          <a:prstGeom prst="rect">
            <a:avLst/>
          </a:prstGeom>
          <a:noFill/>
        </p:spPr>
        <p:txBody>
          <a:bodyPr wrap="none" lIns="68580" tIns="34290" rIns="68580" bIns="34290" rtlCol="0">
            <a:spAutoFit/>
          </a:bodyPr>
          <a:lstStyle>
            <a:defPPr>
              <a:defRPr lang="zh-CN"/>
            </a:defPPr>
            <a:lvl1pPr>
              <a:defRPr sz="5400">
                <a:solidFill>
                  <a:schemeClr val="bg1"/>
                </a:solidFill>
                <a:latin typeface="汉仪菱心体简" panose="02010609000101010101" pitchFamily="49" charset="-122"/>
                <a:ea typeface="汉仪菱心体简" panose="02010609000101010101" pitchFamily="49" charset="-122"/>
              </a:defRPr>
            </a:lvl1pPr>
          </a:lstStyle>
          <a:p>
            <a:pPr algn="ctr"/>
            <a:r>
              <a:rPr lang="zh-CN" altLang="en-US" b="1" spc="450" dirty="0" smtClean="0">
                <a:solidFill>
                  <a:schemeClr val="accent1"/>
                </a:solidFill>
                <a:latin typeface="+mn-lt"/>
                <a:ea typeface="+mn-ea"/>
                <a:cs typeface="+mn-ea"/>
                <a:sym typeface="+mn-lt"/>
              </a:rPr>
              <a:t>汇报结束</a:t>
            </a:r>
            <a:r>
              <a:rPr lang="en-US" altLang="zh-CN" b="1" spc="450" dirty="0">
                <a:solidFill>
                  <a:schemeClr val="accent1"/>
                </a:solidFill>
                <a:latin typeface="+mn-lt"/>
                <a:ea typeface="+mn-ea"/>
                <a:cs typeface="+mn-ea"/>
                <a:sym typeface="+mn-lt"/>
              </a:rPr>
              <a:t> </a:t>
            </a:r>
            <a:r>
              <a:rPr lang="zh-CN" altLang="en-US" b="1" spc="450" dirty="0" smtClean="0">
                <a:solidFill>
                  <a:schemeClr val="accent1"/>
                </a:solidFill>
                <a:latin typeface="+mn-lt"/>
                <a:ea typeface="+mn-ea"/>
                <a:cs typeface="+mn-ea"/>
                <a:sym typeface="+mn-lt"/>
              </a:rPr>
              <a:t>感谢聆听</a:t>
            </a:r>
            <a:endParaRPr lang="zh-CN" altLang="en-US" b="1" spc="450" dirty="0">
              <a:solidFill>
                <a:schemeClr val="accent1"/>
              </a:solidFill>
              <a:latin typeface="+mn-lt"/>
              <a:ea typeface="+mn-ea"/>
              <a:cs typeface="+mn-ea"/>
              <a:sym typeface="+mn-lt"/>
            </a:endParaRPr>
          </a:p>
        </p:txBody>
      </p:sp>
      <p:sp>
        <p:nvSpPr>
          <p:cNvPr id="14" name="文本框 13"/>
          <p:cNvSpPr txBox="1"/>
          <p:nvPr/>
        </p:nvSpPr>
        <p:spPr>
          <a:xfrm>
            <a:off x="1475016" y="4057948"/>
            <a:ext cx="6389914" cy="393620"/>
          </a:xfrm>
          <a:prstGeom prst="hexagon">
            <a:avLst>
              <a:gd name="adj" fmla="val 52655"/>
              <a:gd name="vf" fmla="val 115470"/>
            </a:avLst>
          </a:prstGeom>
          <a:solidFill>
            <a:schemeClr val="accent1"/>
          </a:solidFill>
          <a:ln w="57150" cmpd="thickThin">
            <a:solidFill>
              <a:schemeClr val="tx2"/>
            </a:solidFill>
          </a:ln>
        </p:spPr>
        <p:txBody>
          <a:bodyPr wrap="square" lIns="0" tIns="0" rIns="0" bIns="0" anchor="ctr" anchorCtr="1">
            <a:noAutofit/>
          </a:bodyPr>
          <a:lstStyle>
            <a:defPPr>
              <a:defRPr lang="zh-CN"/>
            </a:defPPr>
            <a:lvl1pPr>
              <a:defRPr>
                <a:solidFill>
                  <a:schemeClr val="tx2"/>
                </a:solidFill>
                <a:latin typeface="+mj-ea"/>
                <a:ea typeface="+mj-ea"/>
              </a:defRPr>
            </a:lvl1pPr>
          </a:lstStyle>
          <a:p>
            <a:r>
              <a:rPr lang="zh-CN" altLang="en-US" sz="2100" b="1" dirty="0">
                <a:latin typeface="+mn-lt"/>
                <a:ea typeface="+mn-ea"/>
                <a:cs typeface="+mn-ea"/>
                <a:sym typeface="+mn-lt"/>
              </a:rPr>
              <a:t>汇报</a:t>
            </a:r>
            <a:r>
              <a:rPr lang="zh-CN" altLang="en-US" sz="2100" b="1" dirty="0" smtClean="0">
                <a:latin typeface="+mn-lt"/>
                <a:ea typeface="+mn-ea"/>
                <a:cs typeface="+mn-ea"/>
                <a:sym typeface="+mn-lt"/>
              </a:rPr>
              <a:t>人</a:t>
            </a:r>
            <a:r>
              <a:rPr lang="zh-CN" altLang="en-US" sz="2100" b="1" dirty="0" smtClean="0">
                <a:latin typeface="+mn-lt"/>
                <a:ea typeface="+mn-ea"/>
                <a:cs typeface="+mn-ea"/>
                <a:sym typeface="+mn-lt"/>
              </a:rPr>
              <a:t>：</a:t>
            </a:r>
            <a:r>
              <a:rPr lang="en-US" altLang="zh-CN" sz="2100" b="1" dirty="0" smtClean="0">
                <a:latin typeface="+mn-lt"/>
                <a:ea typeface="+mn-ea"/>
                <a:cs typeface="+mn-ea"/>
                <a:sym typeface="+mn-lt"/>
              </a:rPr>
              <a:t>xxx</a:t>
            </a:r>
            <a:endParaRPr lang="zh-CN" altLang="en-US" sz="2100" b="1" dirty="0">
              <a:latin typeface="+mn-lt"/>
              <a:ea typeface="+mn-ea"/>
              <a:cs typeface="+mn-ea"/>
              <a:sym typeface="+mn-lt"/>
            </a:endParaRPr>
          </a:p>
        </p:txBody>
      </p:sp>
      <p:sp>
        <p:nvSpPr>
          <p:cNvPr id="7" name="Freeform 43"/>
          <p:cNvSpPr/>
          <p:nvPr/>
        </p:nvSpPr>
        <p:spPr bwMode="auto">
          <a:xfrm>
            <a:off x="275755" y="200363"/>
            <a:ext cx="1078176" cy="97009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8628" y="200363"/>
            <a:ext cx="1704109" cy="894658"/>
          </a:xfrm>
          <a:prstGeom prst="rect">
            <a:avLst/>
          </a:prstGeom>
        </p:spPr>
      </p:pic>
      <p:pic>
        <p:nvPicPr>
          <p:cNvPr id="11" name="图片 10"/>
          <p:cNvPicPr>
            <a:picLocks noChangeAspect="1"/>
          </p:cNvPicPr>
          <p:nvPr/>
        </p:nvPicPr>
        <p:blipFill rotWithShape="1">
          <a:blip r:embed="rId4">
            <a:extLst>
              <a:ext uri="{28A0092B-C50C-407E-A947-70E740481C1C}">
                <a14:useLocalDpi xmlns:a14="http://schemas.microsoft.com/office/drawing/2010/main" xmlns="" val="0"/>
              </a:ext>
            </a:extLst>
          </a:blip>
          <a:srcRect t="25861"/>
          <a:stretch/>
        </p:blipFill>
        <p:spPr>
          <a:xfrm>
            <a:off x="0" y="1294409"/>
            <a:ext cx="9144000" cy="1850175"/>
          </a:xfrm>
          <a:prstGeom prst="rect">
            <a:avLst/>
          </a:prstGeom>
        </p:spPr>
      </p:pic>
      <p:sp>
        <p:nvSpPr>
          <p:cNvPr id="9" name="矩形 8"/>
          <p:cNvSpPr/>
          <p:nvPr/>
        </p:nvSpPr>
        <p:spPr>
          <a:xfrm>
            <a:off x="4456591" y="2432483"/>
            <a:ext cx="221941" cy="3107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advClick="0" advTm="100"/>
    </mc:Choice>
    <mc:Fallback>
      <p:transition spd="slow" advClick="0" advTm="1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1000" fill="hold"/>
                                        <p:tgtEl>
                                          <p:spTgt spid="19"/>
                                        </p:tgtEl>
                                        <p:attrNameLst>
                                          <p:attrName>ppt_w</p:attrName>
                                        </p:attrNameLst>
                                      </p:cBhvr>
                                      <p:tavLst>
                                        <p:tav tm="0">
                                          <p:val>
                                            <p:fltVal val="0"/>
                                          </p:val>
                                        </p:tav>
                                        <p:tav tm="100000">
                                          <p:val>
                                            <p:strVal val="#ppt_w"/>
                                          </p:val>
                                        </p:tav>
                                      </p:tavLst>
                                    </p:anim>
                                    <p:anim calcmode="lin" valueType="num">
                                      <p:cBhvr>
                                        <p:cTn id="11" dur="1000" fill="hold"/>
                                        <p:tgtEl>
                                          <p:spTgt spid="19"/>
                                        </p:tgtEl>
                                        <p:attrNameLst>
                                          <p:attrName>ppt_h</p:attrName>
                                        </p:attrNameLst>
                                      </p:cBhvr>
                                      <p:tavLst>
                                        <p:tav tm="0">
                                          <p:val>
                                            <p:fltVal val="0"/>
                                          </p:val>
                                        </p:tav>
                                        <p:tav tm="100000">
                                          <p:val>
                                            <p:strVal val="#ppt_h"/>
                                          </p:val>
                                        </p:tav>
                                      </p:tavLst>
                                    </p:anim>
                                    <p:animEffect transition="in" filter="fade">
                                      <p:cBhvr>
                                        <p:cTn id="12" dur="1000"/>
                                        <p:tgtEl>
                                          <p:spTgt spid="19"/>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28A0092B-C50C-407E-A947-70E740481C1C}">
                <a14:useLocalDpi xmlns:a14="http://schemas.microsoft.com/office/drawing/2010/main" xmlns="" val="0"/>
              </a:ext>
            </a:extLst>
          </a:blip>
          <a:srcRect l="42895" r="24577"/>
          <a:stretch>
            <a:fillRect/>
          </a:stretch>
        </p:blipFill>
        <p:spPr>
          <a:xfrm>
            <a:off x="1" y="3979333"/>
            <a:ext cx="9143999" cy="835554"/>
          </a:xfrm>
          <a:prstGeom prst="rect">
            <a:avLst/>
          </a:prstGeom>
        </p:spPr>
      </p:pic>
      <p:sp>
        <p:nvSpPr>
          <p:cNvPr id="8" name="矩形 7"/>
          <p:cNvSpPr/>
          <p:nvPr/>
        </p:nvSpPr>
        <p:spPr>
          <a:xfrm flipH="1">
            <a:off x="0" y="4800600"/>
            <a:ext cx="9144000" cy="342901"/>
          </a:xfrm>
          <a:prstGeom prst="rect">
            <a:avLst/>
          </a:prstGeom>
          <a:solidFill>
            <a:schemeClr val="tx2"/>
          </a:solidFill>
          <a:ln w="57150" cmpd="thickThin">
            <a:noFill/>
          </a:ln>
        </p:spPr>
        <p:txBody>
          <a:bodyPr wrap="none" lIns="27000" tIns="34290" rIns="27000" bIns="34290" anchor="ctr" anchorCtr="1">
            <a:noAutofit/>
          </a:bodyPr>
          <a:lstStyle/>
          <a:p>
            <a:endParaRPr lang="zh-CN" altLang="en-US" sz="3000">
              <a:solidFill>
                <a:schemeClr val="bg1"/>
              </a:solidFill>
              <a:cs typeface="+mn-ea"/>
              <a:sym typeface="+mn-lt"/>
            </a:endParaRPr>
          </a:p>
        </p:txBody>
      </p:sp>
      <p:grpSp>
        <p:nvGrpSpPr>
          <p:cNvPr id="2" name="组合 1"/>
          <p:cNvGrpSpPr/>
          <p:nvPr/>
        </p:nvGrpSpPr>
        <p:grpSpPr>
          <a:xfrm>
            <a:off x="791550" y="1324448"/>
            <a:ext cx="1784804" cy="1724738"/>
            <a:chOff x="4789046" y="-549669"/>
            <a:chExt cx="2379738" cy="2299651"/>
          </a:xfrm>
        </p:grpSpPr>
        <p:sp>
          <p:nvSpPr>
            <p:cNvPr id="15" name="椭圆 14"/>
            <p:cNvSpPr/>
            <p:nvPr/>
          </p:nvSpPr>
          <p:spPr>
            <a:xfrm flipH="1">
              <a:off x="4789046" y="-549669"/>
              <a:ext cx="2379738" cy="2299651"/>
            </a:xfrm>
            <a:prstGeom prst="ellipse">
              <a:avLst/>
            </a:prstGeom>
            <a:solidFill>
              <a:schemeClr val="accent1"/>
            </a:solidFill>
            <a:ln w="57150" cmpd="thickThin">
              <a:noFill/>
            </a:ln>
          </p:spPr>
          <p:txBody>
            <a:bodyPr wrap="none" lIns="36000" rIns="36000" anchor="ctr" anchorCtr="1">
              <a:noAutofit/>
            </a:bodyPr>
            <a:lstStyle/>
            <a:p>
              <a:endParaRPr lang="zh-CN" altLang="en-US" sz="3000">
                <a:solidFill>
                  <a:schemeClr val="bg1"/>
                </a:solidFill>
                <a:cs typeface="+mn-ea"/>
                <a:sym typeface="+mn-lt"/>
              </a:endParaRPr>
            </a:p>
          </p:txBody>
        </p:sp>
        <p:pic>
          <p:nvPicPr>
            <p:cNvPr id="14" name="图片 13"/>
            <p:cNvPicPr>
              <a:picLocks noChangeAspect="1"/>
            </p:cNvPicPr>
            <p:nvPr/>
          </p:nvPicPr>
          <p:blipFill rotWithShape="1">
            <a:blip r:embed="rId4">
              <a:extLst>
                <a:ext uri="{28A0092B-C50C-407E-A947-70E740481C1C}">
                  <a14:useLocalDpi xmlns:a14="http://schemas.microsoft.com/office/drawing/2010/main" xmlns="" val="0"/>
                </a:ext>
              </a:extLst>
            </a:blip>
            <a:stretch>
              <a:fillRect/>
            </a:stretch>
          </p:blipFill>
          <p:spPr>
            <a:xfrm>
              <a:off x="4855805" y="-484732"/>
              <a:ext cx="2246220" cy="2169777"/>
            </a:xfrm>
            <a:prstGeom prst="rect">
              <a:avLst/>
            </a:prstGeom>
          </p:spPr>
        </p:pic>
        <p:sp>
          <p:nvSpPr>
            <p:cNvPr id="13" name="文本框 12"/>
            <p:cNvSpPr txBox="1"/>
            <p:nvPr/>
          </p:nvSpPr>
          <p:spPr>
            <a:xfrm>
              <a:off x="5341848" y="588545"/>
              <a:ext cx="1296000" cy="828000"/>
            </a:xfrm>
            <a:prstGeom prst="roundRect">
              <a:avLst>
                <a:gd name="adj" fmla="val 41143"/>
              </a:avLst>
            </a:prstGeom>
            <a:solidFill>
              <a:schemeClr val="accent1"/>
            </a:solidFill>
          </p:spPr>
          <p:txBody>
            <a:bodyPr vert="horz" wrap="square" lIns="0" tIns="0" rIns="0" bIns="0" rtlCol="0" anchor="t" anchorCtr="0">
              <a:spAutoFit/>
            </a:bodyPr>
            <a:lstStyle/>
            <a:p>
              <a:pPr algn="ctr"/>
              <a:r>
                <a:rPr lang="zh-CN" altLang="en-US" sz="3000" dirty="0">
                  <a:solidFill>
                    <a:schemeClr val="tx2"/>
                  </a:solidFill>
                  <a:cs typeface="+mn-ea"/>
                  <a:sym typeface="+mn-lt"/>
                </a:rPr>
                <a:t>目录</a:t>
              </a:r>
            </a:p>
          </p:txBody>
        </p:sp>
      </p:grpSp>
      <p:sp>
        <p:nvSpPr>
          <p:cNvPr id="16" name="矩形 2"/>
          <p:cNvSpPr/>
          <p:nvPr/>
        </p:nvSpPr>
        <p:spPr>
          <a:xfrm>
            <a:off x="3290241" y="847307"/>
            <a:ext cx="4757706" cy="432000"/>
          </a:xfrm>
          <a:prstGeom prst="octagon">
            <a:avLst/>
          </a:prstGeom>
          <a:solidFill>
            <a:schemeClr val="bg1">
              <a:alpha val="50000"/>
            </a:schemeClr>
          </a:solidFill>
          <a:ln w="57150" cmpd="thickThin">
            <a:solidFill>
              <a:schemeClr val="tx2"/>
            </a:solidFill>
          </a:ln>
        </p:spPr>
        <p:txBody>
          <a:bodyPr wrap="square" lIns="459000" tIns="34290" rIns="54000" bIns="34290" anchor="ctr" anchorCtr="1">
            <a:noAutofit/>
          </a:bodyPr>
          <a:lstStyle/>
          <a:p>
            <a:pPr algn="ctr"/>
            <a:r>
              <a:rPr lang="zh-CN" altLang="en-US" sz="1800" dirty="0" smtClean="0">
                <a:solidFill>
                  <a:srgbClr val="C00000"/>
                </a:solidFill>
                <a:cs typeface="+mn-ea"/>
                <a:sym typeface="+mn-lt"/>
              </a:rPr>
              <a:t>履</a:t>
            </a:r>
            <a:r>
              <a:rPr lang="zh-CN" altLang="en-US" sz="1800" dirty="0">
                <a:solidFill>
                  <a:srgbClr val="C00000"/>
                </a:solidFill>
                <a:cs typeface="+mn-ea"/>
                <a:sym typeface="+mn-lt"/>
              </a:rPr>
              <a:t>职尽责和攻坚克难相结合</a:t>
            </a:r>
          </a:p>
        </p:txBody>
      </p:sp>
      <p:sp>
        <p:nvSpPr>
          <p:cNvPr id="17" name="矩形 2"/>
          <p:cNvSpPr/>
          <p:nvPr/>
        </p:nvSpPr>
        <p:spPr>
          <a:xfrm>
            <a:off x="3290241" y="1600537"/>
            <a:ext cx="4757706" cy="432000"/>
          </a:xfrm>
          <a:prstGeom prst="octagon">
            <a:avLst/>
          </a:prstGeom>
          <a:solidFill>
            <a:schemeClr val="bg1">
              <a:alpha val="50000"/>
            </a:schemeClr>
          </a:solidFill>
          <a:ln w="57150" cmpd="thickThin">
            <a:solidFill>
              <a:schemeClr val="tx2"/>
            </a:solidFill>
          </a:ln>
        </p:spPr>
        <p:txBody>
          <a:bodyPr wrap="square" lIns="459000" tIns="34290" rIns="54000" bIns="34290" anchor="ctr" anchorCtr="1">
            <a:noAutofit/>
          </a:bodyPr>
          <a:lstStyle/>
          <a:p>
            <a:pPr algn="ctr"/>
            <a:r>
              <a:rPr lang="zh-CN" altLang="en-US" sz="1800" dirty="0" smtClean="0">
                <a:solidFill>
                  <a:srgbClr val="C00000"/>
                </a:solidFill>
                <a:cs typeface="+mn-ea"/>
                <a:sym typeface="+mn-lt"/>
              </a:rPr>
              <a:t>勤学</a:t>
            </a:r>
            <a:r>
              <a:rPr lang="zh-CN" altLang="en-US" sz="1800" dirty="0">
                <a:solidFill>
                  <a:srgbClr val="C00000"/>
                </a:solidFill>
                <a:cs typeface="+mn-ea"/>
                <a:sym typeface="+mn-lt"/>
              </a:rPr>
              <a:t>深思和真抓实干相结合</a:t>
            </a:r>
          </a:p>
        </p:txBody>
      </p:sp>
      <p:sp>
        <p:nvSpPr>
          <p:cNvPr id="18" name="矩形 2"/>
          <p:cNvSpPr/>
          <p:nvPr/>
        </p:nvSpPr>
        <p:spPr>
          <a:xfrm>
            <a:off x="3290241" y="2307443"/>
            <a:ext cx="4757706" cy="432000"/>
          </a:xfrm>
          <a:prstGeom prst="octagon">
            <a:avLst/>
          </a:prstGeom>
          <a:solidFill>
            <a:schemeClr val="bg1">
              <a:alpha val="50000"/>
            </a:schemeClr>
          </a:solidFill>
          <a:ln w="57150" cmpd="thickThin">
            <a:solidFill>
              <a:schemeClr val="tx2"/>
            </a:solidFill>
          </a:ln>
        </p:spPr>
        <p:txBody>
          <a:bodyPr wrap="square" lIns="459000" tIns="34290" rIns="54000" bIns="34290" anchor="ctr" anchorCtr="1">
            <a:noAutofit/>
          </a:bodyPr>
          <a:lstStyle/>
          <a:p>
            <a:pPr fontAlgn="ctr"/>
            <a:r>
              <a:rPr lang="zh-CN" altLang="en-US" sz="1800" dirty="0">
                <a:solidFill>
                  <a:srgbClr val="C00000"/>
                </a:solidFill>
                <a:cs typeface="+mn-ea"/>
              </a:rPr>
              <a:t>夯基固本和转型创新相结合</a:t>
            </a:r>
          </a:p>
        </p:txBody>
      </p:sp>
      <p:sp>
        <p:nvSpPr>
          <p:cNvPr id="21" name="矩形 2"/>
          <p:cNvSpPr/>
          <p:nvPr/>
        </p:nvSpPr>
        <p:spPr>
          <a:xfrm>
            <a:off x="7781342" y="802787"/>
            <a:ext cx="140149" cy="513001"/>
          </a:xfrm>
          <a:prstGeom prst="octagon">
            <a:avLst/>
          </a:prstGeom>
          <a:solidFill>
            <a:schemeClr val="tx2"/>
          </a:solidFill>
          <a:ln w="57150" cmpd="thickThin">
            <a:solidFill>
              <a:schemeClr val="tx2">
                <a:lumMod val="75000"/>
              </a:schemeClr>
            </a:solidFill>
          </a:ln>
        </p:spPr>
        <p:txBody>
          <a:bodyPr wrap="square" lIns="135000" tIns="34290" rIns="54000" bIns="34290" anchor="ctr" anchorCtr="1">
            <a:noAutofit/>
          </a:bodyPr>
          <a:lstStyle/>
          <a:p>
            <a:pPr>
              <a:lnSpc>
                <a:spcPct val="150000"/>
              </a:lnSpc>
            </a:pPr>
            <a:endParaRPr lang="zh-CN" altLang="en-US" sz="1500" dirty="0">
              <a:solidFill>
                <a:schemeClr val="tx2"/>
              </a:solidFill>
              <a:cs typeface="+mn-ea"/>
              <a:sym typeface="+mn-lt"/>
            </a:endParaRPr>
          </a:p>
        </p:txBody>
      </p:sp>
      <p:sp>
        <p:nvSpPr>
          <p:cNvPr id="22" name="矩形 2"/>
          <p:cNvSpPr/>
          <p:nvPr/>
        </p:nvSpPr>
        <p:spPr>
          <a:xfrm>
            <a:off x="7773367" y="1563312"/>
            <a:ext cx="140149" cy="513001"/>
          </a:xfrm>
          <a:prstGeom prst="octagon">
            <a:avLst/>
          </a:prstGeom>
          <a:solidFill>
            <a:schemeClr val="tx2"/>
          </a:solidFill>
          <a:ln w="57150" cmpd="thickThin">
            <a:solidFill>
              <a:schemeClr val="tx2">
                <a:lumMod val="75000"/>
              </a:schemeClr>
            </a:solidFill>
          </a:ln>
        </p:spPr>
        <p:txBody>
          <a:bodyPr wrap="square" lIns="135000" tIns="34290" rIns="54000" bIns="34290" anchor="ctr" anchorCtr="1">
            <a:noAutofit/>
          </a:bodyPr>
          <a:lstStyle/>
          <a:p>
            <a:pPr>
              <a:lnSpc>
                <a:spcPct val="150000"/>
              </a:lnSpc>
            </a:pPr>
            <a:endParaRPr lang="zh-CN" altLang="en-US" sz="1500" dirty="0">
              <a:solidFill>
                <a:schemeClr val="tx2"/>
              </a:solidFill>
              <a:cs typeface="+mn-ea"/>
              <a:sym typeface="+mn-lt"/>
            </a:endParaRPr>
          </a:p>
        </p:txBody>
      </p:sp>
      <p:sp>
        <p:nvSpPr>
          <p:cNvPr id="23" name="矩形 2"/>
          <p:cNvSpPr/>
          <p:nvPr/>
        </p:nvSpPr>
        <p:spPr>
          <a:xfrm>
            <a:off x="7773367" y="2270219"/>
            <a:ext cx="140149" cy="513001"/>
          </a:xfrm>
          <a:prstGeom prst="octagon">
            <a:avLst/>
          </a:prstGeom>
          <a:solidFill>
            <a:schemeClr val="tx2"/>
          </a:solidFill>
          <a:ln w="57150" cmpd="thickThin">
            <a:solidFill>
              <a:schemeClr val="tx2">
                <a:lumMod val="75000"/>
              </a:schemeClr>
            </a:solidFill>
          </a:ln>
        </p:spPr>
        <p:txBody>
          <a:bodyPr wrap="square" lIns="135000" tIns="34290" rIns="54000" bIns="34290" anchor="ctr" anchorCtr="1">
            <a:noAutofit/>
          </a:bodyPr>
          <a:lstStyle/>
          <a:p>
            <a:pPr>
              <a:lnSpc>
                <a:spcPct val="150000"/>
              </a:lnSpc>
            </a:pPr>
            <a:endParaRPr lang="zh-CN" altLang="en-US" sz="1500" dirty="0">
              <a:solidFill>
                <a:schemeClr val="tx2"/>
              </a:solidFill>
              <a:cs typeface="+mn-ea"/>
              <a:sym typeface="+mn-lt"/>
            </a:endParaRPr>
          </a:p>
        </p:txBody>
      </p:sp>
      <p:sp>
        <p:nvSpPr>
          <p:cNvPr id="26" name="矩形 2"/>
          <p:cNvSpPr/>
          <p:nvPr/>
        </p:nvSpPr>
        <p:spPr>
          <a:xfrm flipH="1">
            <a:off x="3671241" y="766307"/>
            <a:ext cx="628924" cy="594000"/>
          </a:xfrm>
          <a:prstGeom prst="octagon">
            <a:avLst/>
          </a:prstGeom>
          <a:solidFill>
            <a:schemeClr val="tx2"/>
          </a:solidFill>
          <a:ln w="57150" cmpd="thickThin">
            <a:solidFill>
              <a:schemeClr val="tx2">
                <a:lumMod val="75000"/>
              </a:schemeClr>
            </a:solidFill>
          </a:ln>
        </p:spPr>
        <p:txBody>
          <a:bodyPr wrap="none" lIns="27000" tIns="34290" rIns="27000" bIns="34290" anchor="ctr" anchorCtr="1">
            <a:noAutofit/>
          </a:bodyPr>
          <a:lstStyle/>
          <a:p>
            <a:r>
              <a:rPr lang="en-US" altLang="zh-CN" sz="3000" dirty="0">
                <a:solidFill>
                  <a:schemeClr val="bg1"/>
                </a:solidFill>
                <a:cs typeface="+mn-ea"/>
                <a:sym typeface="+mn-lt"/>
              </a:rPr>
              <a:t>1</a:t>
            </a:r>
            <a:endParaRPr lang="zh-CN" altLang="en-US" sz="3000" dirty="0">
              <a:solidFill>
                <a:schemeClr val="bg1"/>
              </a:solidFill>
              <a:cs typeface="+mn-ea"/>
              <a:sym typeface="+mn-lt"/>
            </a:endParaRPr>
          </a:p>
        </p:txBody>
      </p:sp>
      <p:sp>
        <p:nvSpPr>
          <p:cNvPr id="27" name="矩形 2"/>
          <p:cNvSpPr/>
          <p:nvPr/>
        </p:nvSpPr>
        <p:spPr>
          <a:xfrm flipH="1">
            <a:off x="3671241" y="1519537"/>
            <a:ext cx="628924" cy="594000"/>
          </a:xfrm>
          <a:prstGeom prst="octagon">
            <a:avLst/>
          </a:prstGeom>
          <a:solidFill>
            <a:schemeClr val="tx2"/>
          </a:solidFill>
          <a:ln w="57150" cmpd="thickThin">
            <a:solidFill>
              <a:schemeClr val="tx2">
                <a:lumMod val="75000"/>
              </a:schemeClr>
            </a:solidFill>
          </a:ln>
        </p:spPr>
        <p:txBody>
          <a:bodyPr wrap="none" lIns="27000" tIns="34290" rIns="27000" bIns="34290" anchor="ctr" anchorCtr="1">
            <a:noAutofit/>
          </a:bodyPr>
          <a:lstStyle/>
          <a:p>
            <a:r>
              <a:rPr lang="en-US" altLang="zh-CN" sz="3000" dirty="0">
                <a:solidFill>
                  <a:schemeClr val="bg1"/>
                </a:solidFill>
                <a:cs typeface="+mn-ea"/>
                <a:sym typeface="+mn-lt"/>
              </a:rPr>
              <a:t>2</a:t>
            </a:r>
            <a:endParaRPr lang="zh-CN" altLang="en-US" sz="3000" dirty="0">
              <a:solidFill>
                <a:schemeClr val="bg1"/>
              </a:solidFill>
              <a:cs typeface="+mn-ea"/>
              <a:sym typeface="+mn-lt"/>
            </a:endParaRPr>
          </a:p>
        </p:txBody>
      </p:sp>
      <p:sp>
        <p:nvSpPr>
          <p:cNvPr id="28" name="矩形 2"/>
          <p:cNvSpPr/>
          <p:nvPr/>
        </p:nvSpPr>
        <p:spPr>
          <a:xfrm flipH="1">
            <a:off x="3671241" y="2226443"/>
            <a:ext cx="628924" cy="594000"/>
          </a:xfrm>
          <a:prstGeom prst="octagon">
            <a:avLst/>
          </a:prstGeom>
          <a:solidFill>
            <a:schemeClr val="tx2"/>
          </a:solidFill>
          <a:ln w="57150" cmpd="thickThin">
            <a:solidFill>
              <a:schemeClr val="tx2">
                <a:lumMod val="75000"/>
              </a:schemeClr>
            </a:solidFill>
          </a:ln>
        </p:spPr>
        <p:txBody>
          <a:bodyPr wrap="none" lIns="27000" tIns="34290" rIns="27000" bIns="34290" anchor="ctr" anchorCtr="1">
            <a:noAutofit/>
          </a:bodyPr>
          <a:lstStyle/>
          <a:p>
            <a:r>
              <a:rPr lang="en-US" altLang="zh-CN" sz="3000" dirty="0">
                <a:solidFill>
                  <a:schemeClr val="bg1"/>
                </a:solidFill>
                <a:cs typeface="+mn-ea"/>
                <a:sym typeface="+mn-lt"/>
              </a:rPr>
              <a:t>3</a:t>
            </a:r>
            <a:endParaRPr lang="zh-CN" altLang="en-US" sz="3000" dirty="0">
              <a:solidFill>
                <a:schemeClr val="bg1"/>
              </a:solidFill>
              <a:cs typeface="+mn-ea"/>
              <a:sym typeface="+mn-lt"/>
            </a:endParaRPr>
          </a:p>
        </p:txBody>
      </p:sp>
      <p:sp>
        <p:nvSpPr>
          <p:cNvPr id="20" name="矩形 2"/>
          <p:cNvSpPr/>
          <p:nvPr/>
        </p:nvSpPr>
        <p:spPr>
          <a:xfrm>
            <a:off x="3290241" y="3046913"/>
            <a:ext cx="4757706" cy="432000"/>
          </a:xfrm>
          <a:prstGeom prst="octagon">
            <a:avLst/>
          </a:prstGeom>
          <a:solidFill>
            <a:schemeClr val="bg1">
              <a:alpha val="50000"/>
            </a:schemeClr>
          </a:solidFill>
          <a:ln w="57150" cmpd="thickThin">
            <a:solidFill>
              <a:schemeClr val="tx2"/>
            </a:solidFill>
          </a:ln>
        </p:spPr>
        <p:txBody>
          <a:bodyPr wrap="square" lIns="459000" tIns="34290" rIns="54000" bIns="34290" anchor="ctr" anchorCtr="1">
            <a:noAutofit/>
          </a:bodyPr>
          <a:lstStyle/>
          <a:p>
            <a:pPr algn="ctr"/>
            <a:r>
              <a:rPr lang="zh-CN" altLang="en-US" sz="1800" dirty="0" smtClean="0">
                <a:solidFill>
                  <a:srgbClr val="C00000"/>
                </a:solidFill>
                <a:cs typeface="+mn-ea"/>
                <a:sym typeface="+mn-lt"/>
              </a:rPr>
              <a:t>严管</a:t>
            </a:r>
            <a:r>
              <a:rPr lang="zh-CN" altLang="en-US" sz="1800" dirty="0">
                <a:solidFill>
                  <a:srgbClr val="C00000"/>
                </a:solidFill>
                <a:cs typeface="+mn-ea"/>
                <a:sym typeface="+mn-lt"/>
              </a:rPr>
              <a:t>厚爱和登高育人相结合</a:t>
            </a:r>
          </a:p>
        </p:txBody>
      </p:sp>
      <p:sp>
        <p:nvSpPr>
          <p:cNvPr id="24" name="矩形 2"/>
          <p:cNvSpPr/>
          <p:nvPr/>
        </p:nvSpPr>
        <p:spPr>
          <a:xfrm>
            <a:off x="7781342" y="3002393"/>
            <a:ext cx="140149" cy="513001"/>
          </a:xfrm>
          <a:prstGeom prst="octagon">
            <a:avLst/>
          </a:prstGeom>
          <a:solidFill>
            <a:schemeClr val="tx2"/>
          </a:solidFill>
          <a:ln w="57150" cmpd="thickThin">
            <a:solidFill>
              <a:schemeClr val="tx2">
                <a:lumMod val="75000"/>
              </a:schemeClr>
            </a:solidFill>
          </a:ln>
        </p:spPr>
        <p:txBody>
          <a:bodyPr wrap="square" lIns="135000" tIns="34290" rIns="54000" bIns="34290" anchor="ctr" anchorCtr="1">
            <a:noAutofit/>
          </a:bodyPr>
          <a:lstStyle/>
          <a:p>
            <a:pPr>
              <a:lnSpc>
                <a:spcPct val="150000"/>
              </a:lnSpc>
            </a:pPr>
            <a:endParaRPr lang="zh-CN" altLang="en-US" sz="1500" dirty="0">
              <a:solidFill>
                <a:schemeClr val="tx2"/>
              </a:solidFill>
              <a:cs typeface="+mn-ea"/>
              <a:sym typeface="+mn-lt"/>
            </a:endParaRPr>
          </a:p>
        </p:txBody>
      </p:sp>
      <p:sp>
        <p:nvSpPr>
          <p:cNvPr id="25" name="矩形 2"/>
          <p:cNvSpPr/>
          <p:nvPr/>
        </p:nvSpPr>
        <p:spPr>
          <a:xfrm flipH="1">
            <a:off x="3671241" y="2965913"/>
            <a:ext cx="628924" cy="594000"/>
          </a:xfrm>
          <a:prstGeom prst="octagon">
            <a:avLst/>
          </a:prstGeom>
          <a:solidFill>
            <a:schemeClr val="tx2"/>
          </a:solidFill>
          <a:ln w="57150" cmpd="thickThin">
            <a:solidFill>
              <a:schemeClr val="tx2">
                <a:lumMod val="75000"/>
              </a:schemeClr>
            </a:solidFill>
          </a:ln>
        </p:spPr>
        <p:txBody>
          <a:bodyPr wrap="none" lIns="27000" tIns="34290" rIns="27000" bIns="34290" anchor="ctr" anchorCtr="1">
            <a:noAutofit/>
          </a:bodyPr>
          <a:lstStyle/>
          <a:p>
            <a:r>
              <a:rPr lang="en-US" altLang="zh-CN" sz="3000" dirty="0" smtClean="0">
                <a:solidFill>
                  <a:schemeClr val="bg1"/>
                </a:solidFill>
                <a:cs typeface="+mn-ea"/>
                <a:sym typeface="+mn-lt"/>
              </a:rPr>
              <a:t>4</a:t>
            </a:r>
            <a:endParaRPr lang="zh-CN" altLang="en-US" sz="30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1250" advClick="0" advTm="100">
        <p14:switch dir="r"/>
      </p:transition>
    </mc:Choice>
    <mc:Fallback>
      <p:transition spd="slow"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strVal val="4/3*#ppt_w"/>
                                          </p:val>
                                        </p:tav>
                                        <p:tav tm="100000">
                                          <p:val>
                                            <p:strVal val="#ppt_w"/>
                                          </p:val>
                                        </p:tav>
                                      </p:tavLst>
                                    </p:anim>
                                    <p:anim calcmode="lin" valueType="num">
                                      <p:cBhvr>
                                        <p:cTn id="24" dur="500" fill="hold"/>
                                        <p:tgtEl>
                                          <p:spTgt spid="26"/>
                                        </p:tgtEl>
                                        <p:attrNameLst>
                                          <p:attrName>ppt_h</p:attrName>
                                        </p:attrNameLst>
                                      </p:cBhvr>
                                      <p:tavLst>
                                        <p:tav tm="0">
                                          <p:val>
                                            <p:strVal val="4/3*#ppt_h"/>
                                          </p:val>
                                        </p:tav>
                                        <p:tav tm="100000">
                                          <p:val>
                                            <p:strVal val="#ppt_h"/>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anim calcmode="lin" valueType="num">
                                      <p:cBhvr>
                                        <p:cTn id="32" dur="500" fill="hold"/>
                                        <p:tgtEl>
                                          <p:spTgt spid="21"/>
                                        </p:tgtEl>
                                        <p:attrNameLst>
                                          <p:attrName>ppt_x</p:attrName>
                                        </p:attrNameLst>
                                      </p:cBhvr>
                                      <p:tavLst>
                                        <p:tav tm="0">
                                          <p:val>
                                            <p:strVal val="#ppt_x"/>
                                          </p:val>
                                        </p:tav>
                                        <p:tav tm="100000">
                                          <p:val>
                                            <p:strVal val="#ppt_x"/>
                                          </p:val>
                                        </p:tav>
                                      </p:tavLst>
                                    </p:anim>
                                    <p:anim calcmode="lin" valueType="num">
                                      <p:cBhvr>
                                        <p:cTn id="33" dur="50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3" presetClass="entr" presetSubtype="28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strVal val="4/3*#ppt_w"/>
                                          </p:val>
                                        </p:tav>
                                        <p:tav tm="100000">
                                          <p:val>
                                            <p:strVal val="#ppt_w"/>
                                          </p:val>
                                        </p:tav>
                                      </p:tavLst>
                                    </p:anim>
                                    <p:anim calcmode="lin" valueType="num">
                                      <p:cBhvr>
                                        <p:cTn id="38" dur="500" fill="hold"/>
                                        <p:tgtEl>
                                          <p:spTgt spid="27"/>
                                        </p:tgtEl>
                                        <p:attrNameLst>
                                          <p:attrName>ppt_h</p:attrName>
                                        </p:attrNameLst>
                                      </p:cBhvr>
                                      <p:tavLst>
                                        <p:tav tm="0">
                                          <p:val>
                                            <p:strVal val="4/3*#ppt_h"/>
                                          </p:val>
                                        </p:tav>
                                        <p:tav tm="100000">
                                          <p:val>
                                            <p:strVal val="#ppt_h"/>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1+#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anim calcmode="lin" valueType="num">
                                      <p:cBhvr>
                                        <p:cTn id="46" dur="500" fill="hold"/>
                                        <p:tgtEl>
                                          <p:spTgt spid="22"/>
                                        </p:tgtEl>
                                        <p:attrNameLst>
                                          <p:attrName>ppt_x</p:attrName>
                                        </p:attrNameLst>
                                      </p:cBhvr>
                                      <p:tavLst>
                                        <p:tav tm="0">
                                          <p:val>
                                            <p:strVal val="#ppt_x"/>
                                          </p:val>
                                        </p:tav>
                                        <p:tav tm="100000">
                                          <p:val>
                                            <p:strVal val="#ppt_x"/>
                                          </p:val>
                                        </p:tav>
                                      </p:tavLst>
                                    </p:anim>
                                    <p:anim calcmode="lin" valueType="num">
                                      <p:cBhvr>
                                        <p:cTn id="47" dur="5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3" presetClass="entr" presetSubtype="28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500" fill="hold"/>
                                        <p:tgtEl>
                                          <p:spTgt spid="28"/>
                                        </p:tgtEl>
                                        <p:attrNameLst>
                                          <p:attrName>ppt_w</p:attrName>
                                        </p:attrNameLst>
                                      </p:cBhvr>
                                      <p:tavLst>
                                        <p:tav tm="0">
                                          <p:val>
                                            <p:strVal val="4/3*#ppt_w"/>
                                          </p:val>
                                        </p:tav>
                                        <p:tav tm="100000">
                                          <p:val>
                                            <p:strVal val="#ppt_w"/>
                                          </p:val>
                                        </p:tav>
                                      </p:tavLst>
                                    </p:anim>
                                    <p:anim calcmode="lin" valueType="num">
                                      <p:cBhvr>
                                        <p:cTn id="52" dur="500" fill="hold"/>
                                        <p:tgtEl>
                                          <p:spTgt spid="28"/>
                                        </p:tgtEl>
                                        <p:attrNameLst>
                                          <p:attrName>ppt_h</p:attrName>
                                        </p:attrNameLst>
                                      </p:cBhvr>
                                      <p:tavLst>
                                        <p:tav tm="0">
                                          <p:val>
                                            <p:strVal val="4/3*#ppt_h"/>
                                          </p:val>
                                        </p:tav>
                                        <p:tav tm="100000">
                                          <p:val>
                                            <p:strVal val="#ppt_h"/>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23" presetClass="entr" presetSubtype="28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strVal val="4/3*#ppt_w"/>
                                          </p:val>
                                        </p:tav>
                                        <p:tav tm="100000">
                                          <p:val>
                                            <p:strVal val="#ppt_w"/>
                                          </p:val>
                                        </p:tav>
                                      </p:tavLst>
                                    </p:anim>
                                    <p:anim calcmode="lin" valueType="num">
                                      <p:cBhvr>
                                        <p:cTn id="66" dur="500" fill="hold"/>
                                        <p:tgtEl>
                                          <p:spTgt spid="25"/>
                                        </p:tgtEl>
                                        <p:attrNameLst>
                                          <p:attrName>ppt_h</p:attrName>
                                        </p:attrNameLst>
                                      </p:cBhvr>
                                      <p:tavLst>
                                        <p:tav tm="0">
                                          <p:val>
                                            <p:strVal val="4/3*#ppt_h"/>
                                          </p:val>
                                        </p:tav>
                                        <p:tav tm="100000">
                                          <p:val>
                                            <p:strVal val="#ppt_h"/>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anim calcmode="lin" valueType="num">
                                      <p:cBhvr>
                                        <p:cTn id="74" dur="500" fill="hold"/>
                                        <p:tgtEl>
                                          <p:spTgt spid="24"/>
                                        </p:tgtEl>
                                        <p:attrNameLst>
                                          <p:attrName>ppt_x</p:attrName>
                                        </p:attrNameLst>
                                      </p:cBhvr>
                                      <p:tavLst>
                                        <p:tav tm="0">
                                          <p:val>
                                            <p:strVal val="#ppt_x"/>
                                          </p:val>
                                        </p:tav>
                                        <p:tav tm="100000">
                                          <p:val>
                                            <p:strVal val="#ppt_x"/>
                                          </p:val>
                                        </p:tav>
                                      </p:tavLst>
                                    </p:anim>
                                    <p:anim calcmode="lin" valueType="num">
                                      <p:cBhvr>
                                        <p:cTn id="75"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17" grpId="0" animBg="1"/>
      <p:bldP spid="18" grpId="0" animBg="1"/>
      <p:bldP spid="21" grpId="0" animBg="1"/>
      <p:bldP spid="22" grpId="0" animBg="1"/>
      <p:bldP spid="23" grpId="0" animBg="1"/>
      <p:bldP spid="26" grpId="0" animBg="1"/>
      <p:bldP spid="27" grpId="0" animBg="1"/>
      <p:bldP spid="28" grpId="0" animBg="1"/>
      <p:bldP spid="20" grpId="0" animBg="1"/>
      <p:bldP spid="24" grpId="0" animBg="1"/>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2582" y="1801026"/>
            <a:ext cx="0" cy="142577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3241474" y="1679264"/>
            <a:ext cx="5378363" cy="784816"/>
          </a:xfrm>
          <a:prstGeom prst="rect">
            <a:avLst/>
          </a:prstGeom>
          <a:noFill/>
        </p:spPr>
        <p:txBody>
          <a:bodyPr wrap="none" lIns="91424" tIns="45713" rIns="91424" bIns="45713" rtlCol="0">
            <a:spAutoFit/>
          </a:bodyPr>
          <a:lstStyle/>
          <a:p>
            <a:pPr marL="0" lvl="1" algn="ctr"/>
            <a:r>
              <a:rPr lang="zh-CN" altLang="en-US" sz="4500" b="1" dirty="0">
                <a:solidFill>
                  <a:srgbClr val="C00000"/>
                </a:solidFill>
                <a:latin typeface="Arial" panose="020B0604020202020204" pitchFamily="34" charset="0"/>
                <a:ea typeface="微软雅黑" pitchFamily="34" charset="-122"/>
                <a:sym typeface="Arial" panose="020B0604020202020204" pitchFamily="34" charset="0"/>
              </a:rPr>
              <a:t>履职尽责和攻坚克</a:t>
            </a:r>
            <a:r>
              <a:rPr lang="zh-CN" altLang="en-US" sz="4500" b="1" dirty="0" smtClean="0">
                <a:solidFill>
                  <a:srgbClr val="C00000"/>
                </a:solidFill>
                <a:latin typeface="Arial" panose="020B0604020202020204" pitchFamily="34" charset="0"/>
                <a:ea typeface="微软雅黑" pitchFamily="34" charset="-122"/>
                <a:sym typeface="Arial" panose="020B0604020202020204" pitchFamily="34" charset="0"/>
              </a:rPr>
              <a:t>难</a:t>
            </a:r>
            <a:endParaRPr lang="zh-CN" altLang="en-US" sz="4500" b="1" dirty="0">
              <a:solidFill>
                <a:srgbClr val="C00000"/>
              </a:solidFill>
              <a:latin typeface="Arial" panose="020B0604020202020204" pitchFamily="34" charset="0"/>
              <a:ea typeface="微软雅黑" pitchFamily="34" charset="-122"/>
              <a:sym typeface="Arial" panose="020B0604020202020204" pitchFamily="34" charset="0"/>
            </a:endParaRPr>
          </a:p>
        </p:txBody>
      </p:sp>
      <p:sp>
        <p:nvSpPr>
          <p:cNvPr id="4" name="椭圆 3"/>
          <p:cNvSpPr/>
          <p:nvPr/>
        </p:nvSpPr>
        <p:spPr>
          <a:xfrm>
            <a:off x="566321" y="1280092"/>
            <a:ext cx="2367976" cy="2367976"/>
          </a:xfrm>
          <a:prstGeom prst="ellipse">
            <a:avLst/>
          </a:prstGeom>
          <a:noFill/>
          <a:ln w="9525" cap="flat" cmpd="sng" algn="ctr">
            <a:solidFill>
              <a:srgbClr val="C00000"/>
            </a:solidFill>
            <a:prstDash val="solid"/>
          </a:ln>
          <a:effectLst/>
        </p:spPr>
        <p:txBody>
          <a:bodyPr rtlCol="0" anchor="ctr"/>
          <a:lstStyle/>
          <a:p>
            <a:pPr algn="ctr" defTabSz="1218804">
              <a:defRPr/>
            </a:pPr>
            <a:endParaRPr lang="zh-CN" altLang="en-US" sz="3199"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819239" y="1533010"/>
            <a:ext cx="1862140" cy="1862140"/>
          </a:xfrm>
          <a:prstGeom prst="ellipse">
            <a:avLst/>
          </a:prstGeom>
          <a:solidFill>
            <a:srgbClr val="C00000"/>
          </a:solidFill>
          <a:ln w="9525" cap="flat" cmpd="sng" algn="ctr">
            <a:noFill/>
            <a:prstDash val="solid"/>
          </a:ln>
          <a:effectLst/>
        </p:spPr>
        <p:txBody>
          <a:bodyPr rtlCol="0" anchor="ctr"/>
          <a:lstStyle/>
          <a:p>
            <a:pPr algn="ctr" defTabSz="1218804">
              <a:defRPr/>
            </a:pPr>
            <a:endParaRPr lang="zh-CN" altLang="en-US" sz="1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26416" y="1834956"/>
            <a:ext cx="1208440" cy="11695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文本框 7"/>
          <p:cNvSpPr txBox="1"/>
          <p:nvPr/>
        </p:nvSpPr>
        <p:spPr>
          <a:xfrm>
            <a:off x="6636189" y="2610320"/>
            <a:ext cx="2092289" cy="784830"/>
          </a:xfrm>
          <a:prstGeom prst="rect">
            <a:avLst/>
          </a:prstGeom>
          <a:noFill/>
        </p:spPr>
        <p:txBody>
          <a:bodyPr wrap="square" rtlCol="0">
            <a:spAutoFit/>
          </a:bodyPr>
          <a:lstStyle/>
          <a:p>
            <a:pPr marL="0" lvl="1" algn="ctr"/>
            <a:r>
              <a:rPr lang="zh-CN" altLang="en-US" sz="4500" b="1" dirty="0">
                <a:solidFill>
                  <a:srgbClr val="C00000"/>
                </a:solidFill>
                <a:latin typeface="Arial" panose="020B0604020202020204" pitchFamily="34" charset="0"/>
                <a:ea typeface="微软雅黑" pitchFamily="34" charset="-122"/>
                <a:sym typeface="Arial" panose="020B0604020202020204" pitchFamily="34" charset="0"/>
              </a:rPr>
              <a:t>相结合</a:t>
            </a:r>
          </a:p>
        </p:txBody>
      </p:sp>
    </p:spTree>
    <p:extLst>
      <p:ext uri="{BB962C8B-B14F-4D97-AF65-F5344CB8AC3E}">
        <p14:creationId xmlns:p14="http://schemas.microsoft.com/office/powerpoint/2010/main" xmlns="" val="1827757049"/>
      </p:ext>
    </p:extLst>
  </p:cSld>
  <p:clrMapOvr>
    <a:masterClrMapping/>
  </p:clrMapOvr>
  <mc:AlternateContent xmlns:mc="http://schemas.openxmlformats.org/markup-compatibility/2006">
    <mc:Choice xmlns:p14="http://schemas.microsoft.com/office/powerpoint/2010/main" xmlns="" Requires="p14">
      <p:transition spd="slow" p14:dur="1250" advClick="0" advTm="100">
        <p14:switch dir="r"/>
      </p:transition>
    </mc:Choice>
    <mc:Fallback>
      <p:transition spd="slow"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childTnLst>
                                </p:cTn>
                              </p:par>
                            </p:childTnLst>
                          </p:cTn>
                        </p:par>
                        <p:par>
                          <p:cTn id="20" fill="hold">
                            <p:stCondLst>
                              <p:cond delay="1750"/>
                            </p:stCondLst>
                            <p:childTnLst>
                              <p:par>
                                <p:cTn id="21" presetID="16" presetClass="entr" presetSubtype="4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Horizont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
          </p:nvPr>
        </p:nvSpPr>
        <p:spPr>
          <a:xfrm>
            <a:off x="1188694" y="330413"/>
            <a:ext cx="3909779" cy="351851"/>
          </a:xfrm>
        </p:spPr>
        <p:txBody>
          <a:bodyPr/>
          <a:lstStyle/>
          <a:p>
            <a:r>
              <a:rPr lang="zh-CN" altLang="en-US" sz="2100" b="1" dirty="0">
                <a:solidFill>
                  <a:srgbClr val="C00000"/>
                </a:solidFill>
                <a:latin typeface="+mn-lt"/>
                <a:ea typeface="+mn-ea"/>
                <a:cs typeface="+mn-ea"/>
                <a:sym typeface="+mn-lt"/>
              </a:rPr>
              <a:t>履职尽责和攻坚克难相结合</a:t>
            </a:r>
          </a:p>
        </p:txBody>
      </p:sp>
      <p:sp>
        <p:nvSpPr>
          <p:cNvPr id="8" name="矩形 7"/>
          <p:cNvSpPr/>
          <p:nvPr/>
        </p:nvSpPr>
        <p:spPr>
          <a:xfrm>
            <a:off x="1059248" y="1632472"/>
            <a:ext cx="7196012" cy="468000"/>
          </a:xfrm>
          <a:prstGeom prst="rect">
            <a:avLst/>
          </a:prstGeom>
          <a:solidFill>
            <a:srgbClr val="C00000"/>
          </a:solidFill>
          <a:ln w="12700" cap="flat" cmpd="sng" algn="ctr">
            <a:noFill/>
            <a:prstDash val="solid"/>
          </a:ln>
          <a:effectLst>
            <a:innerShdw blurRad="63500" dist="25400" dir="15600000">
              <a:prstClr val="black">
                <a:alpha val="50000"/>
              </a:prstClr>
            </a:innerShdw>
          </a:effectLst>
        </p:spPr>
        <p:txBody>
          <a:bodyPr anchor="ctr"/>
          <a:lstStyle/>
          <a:p>
            <a:pPr algn="ctr">
              <a:defRPr/>
            </a:pPr>
            <a:r>
              <a:rPr lang="zh-CN" altLang="en-US" sz="2100" b="1"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始终把思想政治建设放在首位</a:t>
            </a:r>
          </a:p>
        </p:txBody>
      </p:sp>
      <p:sp>
        <p:nvSpPr>
          <p:cNvPr id="11" name="圆角矩形 10"/>
          <p:cNvSpPr/>
          <p:nvPr/>
        </p:nvSpPr>
        <p:spPr>
          <a:xfrm>
            <a:off x="5464214" y="2791523"/>
            <a:ext cx="2791046" cy="1396605"/>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grpSp>
        <p:nvGrpSpPr>
          <p:cNvPr id="12" name="组合 11"/>
          <p:cNvGrpSpPr/>
          <p:nvPr/>
        </p:nvGrpSpPr>
        <p:grpSpPr>
          <a:xfrm>
            <a:off x="1059249" y="2791523"/>
            <a:ext cx="2887983" cy="1396605"/>
            <a:chOff x="1303690" y="2950346"/>
            <a:chExt cx="3850645" cy="1862140"/>
          </a:xfrm>
        </p:grpSpPr>
        <p:sp>
          <p:nvSpPr>
            <p:cNvPr id="13" name="圆角矩形 12"/>
            <p:cNvSpPr/>
            <p:nvPr/>
          </p:nvSpPr>
          <p:spPr>
            <a:xfrm>
              <a:off x="1303690" y="2950346"/>
              <a:ext cx="3850645" cy="18621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4" name="标题 1"/>
            <p:cNvSpPr txBox="1">
              <a:spLocks/>
            </p:cNvSpPr>
            <p:nvPr/>
          </p:nvSpPr>
          <p:spPr>
            <a:xfrm>
              <a:off x="1692875" y="3067879"/>
              <a:ext cx="3208541" cy="16270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square" lIns="50261" tIns="25131" rIns="50261" bIns="25131"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3800" b="1" kern="0" dirty="0" smtClean="0">
                  <a:solidFill>
                    <a:schemeClr val="bg1"/>
                  </a:solidFill>
                  <a:latin typeface="Arial" panose="020B0604020202020204" pitchFamily="34" charset="0"/>
                  <a:sym typeface="Arial" panose="020B0604020202020204" pitchFamily="34" charset="0"/>
                </a:rPr>
                <a:t>提高政治</a:t>
              </a:r>
              <a:endParaRPr lang="en-US" altLang="zh-CN" sz="3800" b="1" kern="0" dirty="0" smtClean="0">
                <a:solidFill>
                  <a:schemeClr val="bg1"/>
                </a:solidFill>
                <a:latin typeface="Arial" panose="020B0604020202020204" pitchFamily="34" charset="0"/>
                <a:sym typeface="Arial" panose="020B0604020202020204" pitchFamily="34" charset="0"/>
              </a:endParaRPr>
            </a:p>
            <a:p>
              <a:pPr>
                <a:lnSpc>
                  <a:spcPct val="100000"/>
                </a:lnSpc>
                <a:spcBef>
                  <a:spcPts val="0"/>
                </a:spcBef>
              </a:pPr>
              <a:r>
                <a:rPr lang="zh-CN" altLang="en-US" sz="3800" b="1" kern="0" dirty="0" smtClean="0">
                  <a:solidFill>
                    <a:schemeClr val="bg1"/>
                  </a:solidFill>
                  <a:latin typeface="Arial" panose="020B0604020202020204" pitchFamily="34" charset="0"/>
                  <a:sym typeface="Arial" panose="020B0604020202020204" pitchFamily="34" charset="0"/>
                </a:rPr>
                <a:t>思想素养</a:t>
              </a:r>
              <a:endParaRPr lang="zh-CN" altLang="en-US" sz="3800" b="1" kern="0" dirty="0">
                <a:solidFill>
                  <a:schemeClr val="bg1"/>
                </a:solidFill>
                <a:latin typeface="Arial" panose="020B0604020202020204" pitchFamily="34" charset="0"/>
                <a:sym typeface="Arial" panose="020B0604020202020204" pitchFamily="34" charset="0"/>
              </a:endParaRPr>
            </a:p>
          </p:txBody>
        </p:sp>
      </p:grpSp>
      <p:sp>
        <p:nvSpPr>
          <p:cNvPr id="15" name="椭圆 14"/>
          <p:cNvSpPr/>
          <p:nvPr/>
        </p:nvSpPr>
        <p:spPr>
          <a:xfrm>
            <a:off x="3797669" y="2623710"/>
            <a:ext cx="1775982" cy="1775982"/>
          </a:xfrm>
          <a:prstGeom prst="ellipse">
            <a:avLst/>
          </a:prstGeom>
          <a:solidFill>
            <a:schemeClr val="bg1"/>
          </a:solidFill>
          <a:ln w="9525" cap="flat" cmpd="sng" algn="ctr">
            <a:solidFill>
              <a:srgbClr val="C00000"/>
            </a:solidFill>
            <a:prstDash val="solid"/>
          </a:ln>
          <a:effectLst/>
        </p:spPr>
        <p:txBody>
          <a:bodyPr rtlCol="0" anchor="ctr"/>
          <a:lstStyle/>
          <a:p>
            <a:pPr algn="ctr" defTabSz="914103">
              <a:defRPr/>
            </a:pPr>
            <a:endParaRPr lang="zh-CN" altLang="en-US" sz="2399"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nvSpPr>
        <p:spPr>
          <a:xfrm>
            <a:off x="3987357" y="2813399"/>
            <a:ext cx="1396605" cy="1396605"/>
          </a:xfrm>
          <a:prstGeom prst="ellipse">
            <a:avLst/>
          </a:prstGeom>
          <a:solidFill>
            <a:srgbClr val="C00000"/>
          </a:solidFill>
          <a:ln w="9525" cap="flat" cmpd="sng" algn="ctr">
            <a:noFill/>
            <a:prstDash val="solid"/>
          </a:ln>
          <a:effectLst/>
        </p:spPr>
        <p:txBody>
          <a:bodyPr rtlCol="0" anchor="ctr"/>
          <a:lstStyle/>
          <a:p>
            <a:pPr algn="ctr" defTabSz="914103">
              <a:defRPr/>
            </a:pPr>
            <a:endParaRPr lang="zh-CN" altLang="en-US" sz="10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标题 1"/>
          <p:cNvSpPr txBox="1">
            <a:spLocks/>
          </p:cNvSpPr>
          <p:nvPr/>
        </p:nvSpPr>
        <p:spPr>
          <a:xfrm>
            <a:off x="4003115" y="3354804"/>
            <a:ext cx="1538636" cy="2700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square" lIns="50261" tIns="25131" rIns="50261" bIns="25131"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1425" b="1" kern="0" dirty="0" smtClean="0">
                <a:solidFill>
                  <a:schemeClr val="bg1"/>
                </a:solidFill>
                <a:latin typeface="Arial" panose="020B0604020202020204" pitchFamily="34" charset="0"/>
                <a:sym typeface="Arial" panose="020B0604020202020204" pitchFamily="34" charset="0"/>
              </a:rPr>
              <a:t>党员</a:t>
            </a:r>
            <a:r>
              <a:rPr lang="zh-CN" altLang="en-US" sz="1425" b="1" kern="0" dirty="0">
                <a:solidFill>
                  <a:schemeClr val="bg1"/>
                </a:solidFill>
                <a:latin typeface="Arial" panose="020B0604020202020204" pitchFamily="34" charset="0"/>
                <a:sym typeface="Arial" panose="020B0604020202020204" pitchFamily="34" charset="0"/>
              </a:rPr>
              <a:t>干部就必须</a:t>
            </a:r>
          </a:p>
        </p:txBody>
      </p:sp>
      <p:sp>
        <p:nvSpPr>
          <p:cNvPr id="18" name="标题 1"/>
          <p:cNvSpPr txBox="1">
            <a:spLocks/>
          </p:cNvSpPr>
          <p:nvPr/>
        </p:nvSpPr>
        <p:spPr>
          <a:xfrm>
            <a:off x="5848855" y="2901549"/>
            <a:ext cx="2406405" cy="1220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square" lIns="50261" tIns="25131" rIns="50261" bIns="25131"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3800" b="1" kern="0" dirty="0" smtClean="0">
                <a:solidFill>
                  <a:schemeClr val="bg1"/>
                </a:solidFill>
                <a:latin typeface="Arial" panose="020B0604020202020204" pitchFamily="34" charset="0"/>
                <a:sym typeface="Arial" panose="020B0604020202020204" pitchFamily="34" charset="0"/>
              </a:rPr>
              <a:t>加强思想政治</a:t>
            </a:r>
            <a:r>
              <a:rPr lang="zh-CN" altLang="en-US" sz="3800" b="1" kern="0" dirty="0">
                <a:solidFill>
                  <a:schemeClr val="bg1"/>
                </a:solidFill>
                <a:latin typeface="Arial" panose="020B0604020202020204" pitchFamily="34" charset="0"/>
                <a:sym typeface="Arial" panose="020B0604020202020204" pitchFamily="34" charset="0"/>
              </a:rPr>
              <a:t>建设</a:t>
            </a:r>
            <a:endParaRPr lang="en-US" altLang="zh-CN" sz="3800" b="1" kern="0" dirty="0" smtClean="0">
              <a:solidFill>
                <a:schemeClr val="bg1"/>
              </a:solidFill>
              <a:latin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250" advClick="0" advTm="100">
        <p14:switch dir="r"/>
      </p:transition>
    </mc:Choice>
    <mc:Fallback>
      <p:transition spd="slow"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500"/>
                                        <p:tgtEl>
                                          <p:spTgt spid="8"/>
                                        </p:tgtEl>
                                      </p:cBhvr>
                                    </p:animEffect>
                                    <p:anim calcmode="lin" valueType="num">
                                      <p:cBhvr>
                                        <p:cTn id="8" dur="1500" fill="hold"/>
                                        <p:tgtEl>
                                          <p:spTgt spid="8"/>
                                        </p:tgtEl>
                                        <p:attrNameLst>
                                          <p:attrName>ppt_x</p:attrName>
                                        </p:attrNameLst>
                                      </p:cBhvr>
                                      <p:tavLst>
                                        <p:tav tm="0">
                                          <p:val>
                                            <p:strVal val="#ppt_x"/>
                                          </p:val>
                                        </p:tav>
                                        <p:tav tm="100000">
                                          <p:val>
                                            <p:strVal val="#ppt_x"/>
                                          </p:val>
                                        </p:tav>
                                      </p:tavLst>
                                    </p:anim>
                                    <p:anim calcmode="lin" valueType="num">
                                      <p:cBhvr>
                                        <p:cTn id="9" dur="1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idx="1"/>
          </p:nvPr>
        </p:nvSpPr>
        <p:spPr>
          <a:xfrm>
            <a:off x="1188694" y="330413"/>
            <a:ext cx="3909779" cy="351851"/>
          </a:xfrm>
        </p:spPr>
        <p:txBody>
          <a:bodyPr/>
          <a:lstStyle/>
          <a:p>
            <a:r>
              <a:rPr lang="zh-CN" altLang="en-US" sz="2100" b="1" dirty="0">
                <a:solidFill>
                  <a:srgbClr val="C00000"/>
                </a:solidFill>
                <a:latin typeface="+mn-lt"/>
                <a:ea typeface="+mn-ea"/>
                <a:cs typeface="+mn-ea"/>
                <a:sym typeface="+mn-lt"/>
              </a:rPr>
              <a:t>履职尽责和攻坚克难相结合</a:t>
            </a:r>
          </a:p>
        </p:txBody>
      </p:sp>
      <p:sp>
        <p:nvSpPr>
          <p:cNvPr id="5" name="矩形 4"/>
          <p:cNvSpPr/>
          <p:nvPr/>
        </p:nvSpPr>
        <p:spPr>
          <a:xfrm>
            <a:off x="1012848" y="1108759"/>
            <a:ext cx="1254636" cy="834341"/>
          </a:xfrm>
          <a:prstGeom prst="rect">
            <a:avLst/>
          </a:prstGeom>
          <a:solidFill>
            <a:srgbClr val="C00000"/>
          </a:solidFill>
          <a:ln w="19050" cap="flat" cmpd="sng" algn="ctr">
            <a:solidFill>
              <a:srgbClr val="C00000"/>
            </a:solidFill>
            <a:prstDash val="solid"/>
          </a:ln>
          <a:effectLst/>
        </p:spPr>
        <p:txBody>
          <a:bodyPr rtlCol="0" anchor="ctr"/>
          <a:lstStyle/>
          <a:p>
            <a:pPr algn="ctr" fontAlgn="base">
              <a:spcBef>
                <a:spcPct val="0"/>
              </a:spcBef>
              <a:spcAft>
                <a:spcPct val="0"/>
              </a:spcAft>
            </a:pPr>
            <a:r>
              <a:rPr lang="zh-CN" altLang="en-US" sz="2200" b="1" kern="0" dirty="0">
                <a:solidFill>
                  <a:srgbClr val="FFFDFB"/>
                </a:solidFill>
              </a:rPr>
              <a:t>强化</a:t>
            </a:r>
            <a:r>
              <a:rPr lang="zh-CN" altLang="en-US" sz="2200" b="1" kern="0" dirty="0" smtClean="0">
                <a:solidFill>
                  <a:srgbClr val="FFFDFB"/>
                </a:solidFill>
              </a:rPr>
              <a:t>党风教育</a:t>
            </a:r>
            <a:endParaRPr lang="zh-CN" altLang="en-US" sz="2200" b="1" kern="0" dirty="0">
              <a:solidFill>
                <a:srgbClr val="FFFDFB"/>
              </a:solidFill>
              <a:latin typeface="Arial"/>
              <a:ea typeface="微软雅黑"/>
            </a:endParaRPr>
          </a:p>
        </p:txBody>
      </p:sp>
      <p:grpSp>
        <p:nvGrpSpPr>
          <p:cNvPr id="6" name="组合 5"/>
          <p:cNvGrpSpPr/>
          <p:nvPr/>
        </p:nvGrpSpPr>
        <p:grpSpPr>
          <a:xfrm>
            <a:off x="2347812" y="1108759"/>
            <a:ext cx="5624414" cy="834341"/>
            <a:chOff x="3225443" y="1885454"/>
            <a:chExt cx="7499218" cy="1112454"/>
          </a:xfrm>
        </p:grpSpPr>
        <p:sp>
          <p:nvSpPr>
            <p:cNvPr id="7" name="矩形 6"/>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3000" b="1" kern="0">
                <a:solidFill>
                  <a:srgbClr val="FFFDFB"/>
                </a:solidFill>
                <a:latin typeface="Arial"/>
                <a:ea typeface="微软雅黑"/>
              </a:endParaRPr>
            </a:p>
          </p:txBody>
        </p:sp>
        <p:sp>
          <p:nvSpPr>
            <p:cNvPr id="8" name="矩形 7"/>
            <p:cNvSpPr/>
            <p:nvPr/>
          </p:nvSpPr>
          <p:spPr>
            <a:xfrm>
              <a:off x="3348190" y="2035109"/>
              <a:ext cx="7058447" cy="837322"/>
            </a:xfrm>
            <a:prstGeom prst="rect">
              <a:avLst/>
            </a:prstGeom>
            <a:noFill/>
          </p:spPr>
          <p:txBody>
            <a:bodyPr wrap="square">
              <a:spAutoFit/>
            </a:bodyPr>
            <a:lstStyle/>
            <a:p>
              <a:pPr fontAlgn="base">
                <a:lnSpc>
                  <a:spcPct val="150000"/>
                </a:lnSpc>
                <a:spcBef>
                  <a:spcPct val="0"/>
                </a:spcBef>
                <a:spcAft>
                  <a:spcPct val="0"/>
                </a:spcAft>
              </a:pPr>
              <a:r>
                <a:rPr lang="zh-CN" altLang="en-US" sz="1200" b="1" kern="0" dirty="0" smtClean="0">
                  <a:solidFill>
                    <a:srgbClr val="C00000"/>
                  </a:solidFill>
                  <a:latin typeface="微软雅黑" panose="020B0503020204020204" pitchFamily="34" charset="-122"/>
                  <a:ea typeface="微软雅黑" panose="020B0503020204020204" pitchFamily="34" charset="-122"/>
                </a:rPr>
                <a:t>牢固</a:t>
              </a:r>
              <a:r>
                <a:rPr lang="zh-CN" altLang="en-US" sz="1200" b="1" kern="0" dirty="0">
                  <a:solidFill>
                    <a:srgbClr val="C00000"/>
                  </a:solidFill>
                  <a:latin typeface="微软雅黑" panose="020B0503020204020204" pitchFamily="34" charset="-122"/>
                  <a:ea typeface="微软雅黑" panose="020B0503020204020204" pitchFamily="34" charset="-122"/>
                </a:rPr>
                <a:t>树立“四个意识”。</a:t>
              </a:r>
              <a:r>
                <a:rPr lang="zh-CN" altLang="en-US" sz="1100" kern="0" dirty="0">
                  <a:solidFill>
                    <a:srgbClr val="591300"/>
                  </a:solidFill>
                  <a:latin typeface="微软雅黑" panose="020B0503020204020204" pitchFamily="34" charset="-122"/>
                  <a:ea typeface="微软雅黑" panose="020B0503020204020204" pitchFamily="34" charset="-122"/>
                </a:rPr>
                <a:t>坚决维护党中央的集中统一领导，深入开展“两学一做”学习教育，开展形式多样的党性教育专题培训，建立与基层党组织的密切联系。</a:t>
              </a:r>
            </a:p>
          </p:txBody>
        </p:sp>
      </p:grpSp>
      <p:sp>
        <p:nvSpPr>
          <p:cNvPr id="9" name="矩形 8"/>
          <p:cNvSpPr/>
          <p:nvPr/>
        </p:nvSpPr>
        <p:spPr>
          <a:xfrm>
            <a:off x="7733708" y="942316"/>
            <a:ext cx="390814" cy="379412"/>
          </a:xfrm>
          <a:prstGeom prst="rect">
            <a:avLst/>
          </a:prstGeom>
          <a:solidFill>
            <a:srgbClr val="FFFDFB"/>
          </a:solidFill>
          <a:ln w="28575" cap="flat" cmpd="sng" algn="ctr">
            <a:solidFill>
              <a:srgbClr val="C00000"/>
            </a:solidFill>
            <a:prstDash val="solid"/>
          </a:ln>
          <a:effectLst/>
        </p:spPr>
        <p:txBody>
          <a:bodyPr rtlCol="0" anchor="ctr"/>
          <a:lstStyle/>
          <a:p>
            <a:pPr algn="ctr" fontAlgn="base">
              <a:spcBef>
                <a:spcPct val="0"/>
              </a:spcBef>
              <a:spcAft>
                <a:spcPct val="0"/>
              </a:spcAft>
              <a:defRPr/>
            </a:pPr>
            <a:r>
              <a:rPr lang="en-US" altLang="zh-CN" sz="1350" kern="0">
                <a:solidFill>
                  <a:srgbClr val="C00000"/>
                </a:solidFill>
                <a:latin typeface="微软雅黑" panose="020B0503020204020204" pitchFamily="34" charset="-122"/>
                <a:ea typeface="微软雅黑" panose="020B0503020204020204" pitchFamily="34" charset="-122"/>
              </a:rPr>
              <a:t>01</a:t>
            </a:r>
            <a:endParaRPr lang="zh-CN" altLang="en-US" sz="1350" kern="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012848" y="2140560"/>
            <a:ext cx="1254636" cy="834341"/>
          </a:xfrm>
          <a:prstGeom prst="rect">
            <a:avLst/>
          </a:prstGeom>
          <a:solidFill>
            <a:srgbClr val="C00000"/>
          </a:solidFill>
          <a:ln w="19050" cap="flat" cmpd="sng" algn="ctr">
            <a:solidFill>
              <a:srgbClr val="C00000"/>
            </a:solidFill>
            <a:prstDash val="solid"/>
          </a:ln>
          <a:effectLst/>
        </p:spPr>
        <p:txBody>
          <a:bodyPr rtlCol="0" anchor="ctr"/>
          <a:lstStyle/>
          <a:p>
            <a:pPr algn="ctr" fontAlgn="base">
              <a:spcBef>
                <a:spcPct val="0"/>
              </a:spcBef>
              <a:spcAft>
                <a:spcPct val="0"/>
              </a:spcAft>
            </a:pPr>
            <a:r>
              <a:rPr lang="zh-CN" altLang="en-US" sz="2200" b="1" kern="0" dirty="0">
                <a:solidFill>
                  <a:srgbClr val="FFFDFB"/>
                </a:solidFill>
              </a:rPr>
              <a:t>加强组织建设</a:t>
            </a:r>
            <a:endParaRPr lang="zh-CN" altLang="en-US" sz="2200" b="1" kern="0" dirty="0">
              <a:solidFill>
                <a:srgbClr val="FFFDFB"/>
              </a:solidFill>
              <a:latin typeface="Arial"/>
              <a:ea typeface="微软雅黑"/>
            </a:endParaRPr>
          </a:p>
        </p:txBody>
      </p:sp>
      <p:grpSp>
        <p:nvGrpSpPr>
          <p:cNvPr id="11" name="组合 10"/>
          <p:cNvGrpSpPr/>
          <p:nvPr/>
        </p:nvGrpSpPr>
        <p:grpSpPr>
          <a:xfrm>
            <a:off x="2347812" y="2096331"/>
            <a:ext cx="5624414" cy="878571"/>
            <a:chOff x="3225443" y="1826481"/>
            <a:chExt cx="7499218" cy="1171427"/>
          </a:xfrm>
        </p:grpSpPr>
        <p:sp>
          <p:nvSpPr>
            <p:cNvPr id="12" name="矩形 11"/>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3000" b="1" kern="0">
                <a:solidFill>
                  <a:srgbClr val="FFFDFB"/>
                </a:solidFill>
                <a:latin typeface="Arial"/>
                <a:ea typeface="微软雅黑"/>
              </a:endParaRPr>
            </a:p>
          </p:txBody>
        </p:sp>
        <p:sp>
          <p:nvSpPr>
            <p:cNvPr id="13" name="矩形 12"/>
            <p:cNvSpPr/>
            <p:nvPr/>
          </p:nvSpPr>
          <p:spPr>
            <a:xfrm>
              <a:off x="3348188" y="1826481"/>
              <a:ext cx="7058447" cy="1129708"/>
            </a:xfrm>
            <a:prstGeom prst="rect">
              <a:avLst/>
            </a:prstGeom>
            <a:noFill/>
          </p:spPr>
          <p:txBody>
            <a:bodyPr wrap="square">
              <a:spAutoFit/>
            </a:bodyPr>
            <a:lstStyle/>
            <a:p>
              <a:pPr fontAlgn="base">
                <a:lnSpc>
                  <a:spcPct val="150000"/>
                </a:lnSpc>
                <a:spcBef>
                  <a:spcPct val="0"/>
                </a:spcBef>
                <a:spcAft>
                  <a:spcPct val="0"/>
                </a:spcAft>
              </a:pPr>
              <a:r>
                <a:rPr lang="zh-CN" altLang="en-US" sz="1200" b="1" kern="0" dirty="0">
                  <a:solidFill>
                    <a:srgbClr val="C00000"/>
                  </a:solidFill>
                  <a:latin typeface="微软雅黑" panose="020B0503020204020204" pitchFamily="34" charset="-122"/>
                  <a:ea typeface="微软雅黑" panose="020B0503020204020204" pitchFamily="34" charset="-122"/>
                </a:rPr>
                <a:t>落实“三会一课”制度</a:t>
              </a:r>
              <a:r>
                <a:rPr lang="zh-CN" altLang="en-US" sz="1100" b="1" kern="0" dirty="0" smtClean="0">
                  <a:solidFill>
                    <a:srgbClr val="C00000"/>
                  </a:solidFill>
                  <a:latin typeface="微软雅黑" panose="020B0503020204020204" pitchFamily="34" charset="-122"/>
                  <a:ea typeface="微软雅黑" panose="020B0503020204020204" pitchFamily="34" charset="-122"/>
                </a:rPr>
                <a:t>。</a:t>
              </a:r>
              <a:r>
                <a:rPr lang="zh-CN" altLang="en-US" sz="1100" kern="0" dirty="0">
                  <a:solidFill>
                    <a:srgbClr val="591300"/>
                  </a:solidFill>
                  <a:latin typeface="微软雅黑" panose="020B0503020204020204" pitchFamily="34" charset="-122"/>
                  <a:ea typeface="微软雅黑" panose="020B0503020204020204" pitchFamily="34" charset="-122"/>
                </a:rPr>
                <a:t>开展党支部改选工作，扎实做好发展党员工作，进一步规范党费收缴，落实“三会一课”制度，规范党员组织生活，建立党建工作台账，开展党员关爱帮扶活动，加强机关工会建设。</a:t>
              </a:r>
            </a:p>
          </p:txBody>
        </p:sp>
      </p:grpSp>
      <p:sp>
        <p:nvSpPr>
          <p:cNvPr id="14" name="矩形 13"/>
          <p:cNvSpPr/>
          <p:nvPr/>
        </p:nvSpPr>
        <p:spPr>
          <a:xfrm>
            <a:off x="7733708" y="1974117"/>
            <a:ext cx="390814" cy="379412"/>
          </a:xfrm>
          <a:prstGeom prst="rect">
            <a:avLst/>
          </a:prstGeom>
          <a:solidFill>
            <a:srgbClr val="FFFDFB"/>
          </a:solidFill>
          <a:ln w="28575" cap="flat" cmpd="sng" algn="ctr">
            <a:solidFill>
              <a:srgbClr val="C00000"/>
            </a:solidFill>
            <a:prstDash val="solid"/>
          </a:ln>
          <a:effectLst/>
        </p:spPr>
        <p:txBody>
          <a:bodyPr rtlCol="0" anchor="ctr"/>
          <a:lstStyle/>
          <a:p>
            <a:pPr algn="ctr" fontAlgn="base">
              <a:spcBef>
                <a:spcPct val="0"/>
              </a:spcBef>
              <a:spcAft>
                <a:spcPct val="0"/>
              </a:spcAft>
              <a:defRPr/>
            </a:pPr>
            <a:r>
              <a:rPr lang="en-US" altLang="zh-CN" sz="1350" kern="0" dirty="0">
                <a:solidFill>
                  <a:srgbClr val="C00000"/>
                </a:solidFill>
                <a:latin typeface="微软雅黑" panose="020B0503020204020204" pitchFamily="34" charset="-122"/>
                <a:ea typeface="微软雅黑" panose="020B0503020204020204" pitchFamily="34" charset="-122"/>
              </a:rPr>
              <a:t>02</a:t>
            </a:r>
            <a:endParaRPr lang="zh-CN" altLang="en-US" sz="1350" kern="0" dirty="0">
              <a:solidFill>
                <a:srgbClr val="C00000"/>
              </a:solidFill>
              <a:latin typeface="微软雅黑" panose="020B0503020204020204" pitchFamily="34" charset="-122"/>
              <a:ea typeface="微软雅黑" panose="020B0503020204020204" pitchFamily="34" charset="-122"/>
            </a:endParaRPr>
          </a:p>
        </p:txBody>
      </p:sp>
      <p:sp>
        <p:nvSpPr>
          <p:cNvPr id="15" name="矩形 14"/>
          <p:cNvSpPr/>
          <p:nvPr/>
        </p:nvSpPr>
        <p:spPr>
          <a:xfrm>
            <a:off x="1012848" y="3196302"/>
            <a:ext cx="1254636" cy="834341"/>
          </a:xfrm>
          <a:prstGeom prst="rect">
            <a:avLst/>
          </a:prstGeom>
          <a:solidFill>
            <a:srgbClr val="C00000"/>
          </a:solidFill>
          <a:ln w="19050" cap="flat" cmpd="sng" algn="ctr">
            <a:solidFill>
              <a:srgbClr val="C00000"/>
            </a:solidFill>
            <a:prstDash val="solid"/>
          </a:ln>
          <a:effectLst/>
        </p:spPr>
        <p:txBody>
          <a:bodyPr rtlCol="0" anchor="ctr"/>
          <a:lstStyle/>
          <a:p>
            <a:pPr algn="ctr" fontAlgn="base">
              <a:spcBef>
                <a:spcPct val="0"/>
              </a:spcBef>
              <a:spcAft>
                <a:spcPct val="0"/>
              </a:spcAft>
            </a:pPr>
            <a:r>
              <a:rPr lang="zh-CN" altLang="en-US" sz="2200" b="1" kern="0" dirty="0">
                <a:solidFill>
                  <a:srgbClr val="FFFDFB"/>
                </a:solidFill>
              </a:rPr>
              <a:t>强化责任意识</a:t>
            </a:r>
            <a:endParaRPr lang="zh-CN" altLang="en-US" sz="2200" b="1" kern="0" dirty="0">
              <a:solidFill>
                <a:srgbClr val="FFFDFB"/>
              </a:solidFill>
              <a:latin typeface="Arial"/>
              <a:ea typeface="微软雅黑"/>
            </a:endParaRPr>
          </a:p>
        </p:txBody>
      </p:sp>
      <p:grpSp>
        <p:nvGrpSpPr>
          <p:cNvPr id="16" name="组合 15"/>
          <p:cNvGrpSpPr/>
          <p:nvPr/>
        </p:nvGrpSpPr>
        <p:grpSpPr>
          <a:xfrm>
            <a:off x="2347812" y="3196302"/>
            <a:ext cx="5624414" cy="834341"/>
            <a:chOff x="3225443" y="1885454"/>
            <a:chExt cx="7499218" cy="1112454"/>
          </a:xfrm>
        </p:grpSpPr>
        <p:sp>
          <p:nvSpPr>
            <p:cNvPr id="17" name="矩形 16"/>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3000" b="1" kern="0" dirty="0">
                <a:solidFill>
                  <a:srgbClr val="FFFDFB"/>
                </a:solidFill>
                <a:latin typeface="Arial"/>
                <a:ea typeface="微软雅黑"/>
              </a:endParaRPr>
            </a:p>
          </p:txBody>
        </p:sp>
        <p:sp>
          <p:nvSpPr>
            <p:cNvPr id="18" name="矩形 17"/>
            <p:cNvSpPr/>
            <p:nvPr/>
          </p:nvSpPr>
          <p:spPr>
            <a:xfrm>
              <a:off x="3348188" y="2047693"/>
              <a:ext cx="7154231" cy="800218"/>
            </a:xfrm>
            <a:prstGeom prst="rect">
              <a:avLst/>
            </a:prstGeom>
            <a:noFill/>
          </p:spPr>
          <p:txBody>
            <a:bodyPr wrap="square">
              <a:spAutoFit/>
            </a:bodyPr>
            <a:lstStyle/>
            <a:p>
              <a:pPr fontAlgn="base">
                <a:lnSpc>
                  <a:spcPct val="150000"/>
                </a:lnSpc>
                <a:spcBef>
                  <a:spcPct val="0"/>
                </a:spcBef>
                <a:spcAft>
                  <a:spcPct val="0"/>
                </a:spcAft>
              </a:pPr>
              <a:r>
                <a:rPr lang="zh-CN" altLang="en-US" sz="1200" b="1" kern="0" dirty="0">
                  <a:solidFill>
                    <a:srgbClr val="C00000"/>
                  </a:solidFill>
                  <a:latin typeface="微软雅黑" panose="020B0503020204020204" pitchFamily="34" charset="-122"/>
                  <a:ea typeface="微软雅黑" panose="020B0503020204020204" pitchFamily="34" charset="-122"/>
                </a:rPr>
                <a:t>落实全面从严治党主体责任。</a:t>
              </a:r>
              <a:r>
                <a:rPr lang="zh-CN" altLang="en-US" sz="1100" kern="0" dirty="0">
                  <a:solidFill>
                    <a:srgbClr val="591300"/>
                  </a:solidFill>
                  <a:latin typeface="微软雅黑" panose="020B0503020204020204" pitchFamily="34" charset="-122"/>
                  <a:ea typeface="微软雅黑" panose="020B0503020204020204" pitchFamily="34" charset="-122"/>
                </a:rPr>
                <a:t>严肃党内政治和组织生活，强化党建工作评议考核，落实全面从严治党主体责任。</a:t>
              </a:r>
            </a:p>
          </p:txBody>
        </p:sp>
      </p:grpSp>
      <p:sp>
        <p:nvSpPr>
          <p:cNvPr id="19" name="矩形 18"/>
          <p:cNvSpPr/>
          <p:nvPr/>
        </p:nvSpPr>
        <p:spPr>
          <a:xfrm>
            <a:off x="7733708" y="3029859"/>
            <a:ext cx="390814" cy="379412"/>
          </a:xfrm>
          <a:prstGeom prst="rect">
            <a:avLst/>
          </a:prstGeom>
          <a:solidFill>
            <a:srgbClr val="FFFDFB"/>
          </a:solidFill>
          <a:ln w="28575" cap="flat" cmpd="sng" algn="ctr">
            <a:solidFill>
              <a:srgbClr val="C00000"/>
            </a:solidFill>
            <a:prstDash val="solid"/>
          </a:ln>
          <a:effectLst/>
        </p:spPr>
        <p:txBody>
          <a:bodyPr rtlCol="0" anchor="ctr"/>
          <a:lstStyle/>
          <a:p>
            <a:pPr algn="ctr" fontAlgn="base">
              <a:spcBef>
                <a:spcPct val="0"/>
              </a:spcBef>
              <a:spcAft>
                <a:spcPct val="0"/>
              </a:spcAft>
              <a:defRPr/>
            </a:pPr>
            <a:r>
              <a:rPr lang="en-US" altLang="zh-CN" sz="1350" kern="0" dirty="0">
                <a:solidFill>
                  <a:srgbClr val="C00000"/>
                </a:solidFill>
                <a:latin typeface="微软雅黑" panose="020B0503020204020204" pitchFamily="34" charset="-122"/>
                <a:ea typeface="微软雅黑" panose="020B0503020204020204" pitchFamily="34" charset="-122"/>
              </a:rPr>
              <a:t>03</a:t>
            </a:r>
            <a:endParaRPr lang="zh-CN" altLang="en-US" sz="1350" kern="0" dirty="0">
              <a:solidFill>
                <a:srgbClr val="C00000"/>
              </a:solidFill>
              <a:latin typeface="微软雅黑" panose="020B0503020204020204" pitchFamily="34" charset="-122"/>
              <a:ea typeface="微软雅黑" panose="020B0503020204020204" pitchFamily="34" charset="-122"/>
            </a:endParaRPr>
          </a:p>
        </p:txBody>
      </p:sp>
      <p:sp>
        <p:nvSpPr>
          <p:cNvPr id="21" name="矩形 20"/>
          <p:cNvSpPr/>
          <p:nvPr/>
        </p:nvSpPr>
        <p:spPr>
          <a:xfrm>
            <a:off x="1012848" y="4200143"/>
            <a:ext cx="1254636" cy="834341"/>
          </a:xfrm>
          <a:prstGeom prst="rect">
            <a:avLst/>
          </a:prstGeom>
          <a:solidFill>
            <a:srgbClr val="C00000"/>
          </a:solidFill>
          <a:ln w="19050" cap="flat" cmpd="sng" algn="ctr">
            <a:solidFill>
              <a:srgbClr val="C00000"/>
            </a:solidFill>
            <a:prstDash val="solid"/>
          </a:ln>
          <a:effectLst/>
        </p:spPr>
        <p:txBody>
          <a:bodyPr rtlCol="0" anchor="ctr"/>
          <a:lstStyle/>
          <a:p>
            <a:pPr algn="ctr" fontAlgn="base">
              <a:spcBef>
                <a:spcPct val="0"/>
              </a:spcBef>
              <a:spcAft>
                <a:spcPct val="0"/>
              </a:spcAft>
            </a:pPr>
            <a:r>
              <a:rPr lang="zh-CN" altLang="en-US" sz="2200" b="1" kern="0" dirty="0">
                <a:solidFill>
                  <a:srgbClr val="FFFDFB"/>
                </a:solidFill>
              </a:rPr>
              <a:t>加强监督检查</a:t>
            </a:r>
            <a:endParaRPr lang="zh-CN" altLang="en-US" sz="2200" b="1" kern="0" dirty="0">
              <a:solidFill>
                <a:srgbClr val="FFFDFB"/>
              </a:solidFill>
              <a:latin typeface="Arial"/>
              <a:ea typeface="微软雅黑"/>
            </a:endParaRPr>
          </a:p>
        </p:txBody>
      </p:sp>
      <p:grpSp>
        <p:nvGrpSpPr>
          <p:cNvPr id="22" name="组合 21"/>
          <p:cNvGrpSpPr/>
          <p:nvPr/>
        </p:nvGrpSpPr>
        <p:grpSpPr>
          <a:xfrm>
            <a:off x="2347812" y="4178731"/>
            <a:ext cx="5624414" cy="877162"/>
            <a:chOff x="3225443" y="1856906"/>
            <a:chExt cx="7499218" cy="1169550"/>
          </a:xfrm>
        </p:grpSpPr>
        <p:sp>
          <p:nvSpPr>
            <p:cNvPr id="23" name="矩形 22"/>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3000" b="1" kern="0" dirty="0">
                <a:solidFill>
                  <a:srgbClr val="FFFDFB"/>
                </a:solidFill>
                <a:latin typeface="Arial"/>
                <a:ea typeface="微软雅黑"/>
              </a:endParaRPr>
            </a:p>
          </p:txBody>
        </p:sp>
        <p:sp>
          <p:nvSpPr>
            <p:cNvPr id="24" name="矩形 23"/>
            <p:cNvSpPr/>
            <p:nvPr/>
          </p:nvSpPr>
          <p:spPr>
            <a:xfrm>
              <a:off x="3348188" y="1856906"/>
              <a:ext cx="7154231" cy="1169550"/>
            </a:xfrm>
            <a:prstGeom prst="rect">
              <a:avLst/>
            </a:prstGeom>
            <a:noFill/>
          </p:spPr>
          <p:txBody>
            <a:bodyPr wrap="square">
              <a:spAutoFit/>
            </a:bodyPr>
            <a:lstStyle/>
            <a:p>
              <a:pPr fontAlgn="base">
                <a:lnSpc>
                  <a:spcPct val="150000"/>
                </a:lnSpc>
                <a:spcBef>
                  <a:spcPct val="0"/>
                </a:spcBef>
                <a:spcAft>
                  <a:spcPct val="0"/>
                </a:spcAft>
              </a:pPr>
              <a:r>
                <a:rPr lang="zh-CN" altLang="en-US" sz="1200" b="1" kern="0" dirty="0">
                  <a:solidFill>
                    <a:srgbClr val="C00000"/>
                  </a:solidFill>
                  <a:latin typeface="微软雅黑" panose="020B0503020204020204" pitchFamily="34" charset="-122"/>
                  <a:ea typeface="微软雅黑" panose="020B0503020204020204" pitchFamily="34" charset="-122"/>
                </a:rPr>
                <a:t>坚决纠正和查处违反党纪法规的行为。</a:t>
              </a:r>
              <a:r>
                <a:rPr lang="zh-CN" altLang="en-US" sz="1100" kern="0" dirty="0">
                  <a:solidFill>
                    <a:srgbClr val="591300"/>
                  </a:solidFill>
                  <a:latin typeface="微软雅黑" panose="020B0503020204020204" pitchFamily="34" charset="-122"/>
                  <a:ea typeface="微软雅黑" panose="020B0503020204020204" pitchFamily="34" charset="-122"/>
                </a:rPr>
                <a:t>狠抓党风廉政建设，进一步加强党内监督，认真梳理和查找廉政风险点，进一步加强内控制度建设，坚决落实巡视审计整改工作，充分发挥纪检干部监督作用。</a:t>
              </a:r>
            </a:p>
          </p:txBody>
        </p:sp>
      </p:grpSp>
      <p:sp>
        <p:nvSpPr>
          <p:cNvPr id="25" name="矩形 24"/>
          <p:cNvSpPr/>
          <p:nvPr/>
        </p:nvSpPr>
        <p:spPr>
          <a:xfrm>
            <a:off x="7733708" y="4033700"/>
            <a:ext cx="390814" cy="379412"/>
          </a:xfrm>
          <a:prstGeom prst="rect">
            <a:avLst/>
          </a:prstGeom>
          <a:solidFill>
            <a:srgbClr val="FFFDFB"/>
          </a:solidFill>
          <a:ln w="28575" cap="flat" cmpd="sng" algn="ctr">
            <a:solidFill>
              <a:srgbClr val="C00000"/>
            </a:solidFill>
            <a:prstDash val="solid"/>
          </a:ln>
          <a:effectLst/>
        </p:spPr>
        <p:txBody>
          <a:bodyPr rtlCol="0" anchor="ctr"/>
          <a:lstStyle/>
          <a:p>
            <a:pPr algn="ctr" fontAlgn="base">
              <a:spcBef>
                <a:spcPct val="0"/>
              </a:spcBef>
              <a:spcAft>
                <a:spcPct val="0"/>
              </a:spcAft>
              <a:defRPr/>
            </a:pPr>
            <a:r>
              <a:rPr lang="en-US" altLang="zh-CN" sz="1350" kern="0" dirty="0" smtClean="0">
                <a:solidFill>
                  <a:srgbClr val="C00000"/>
                </a:solidFill>
                <a:latin typeface="微软雅黑" panose="020B0503020204020204" pitchFamily="34" charset="-122"/>
                <a:ea typeface="微软雅黑" panose="020B0503020204020204" pitchFamily="34" charset="-122"/>
              </a:rPr>
              <a:t>04</a:t>
            </a:r>
            <a:endParaRPr lang="zh-CN" altLang="en-US" sz="1350" kern="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81586837"/>
      </p:ext>
    </p:extLst>
  </p:cSld>
  <p:clrMapOvr>
    <a:masterClrMapping/>
  </p:clrMapOvr>
  <mc:AlternateContent xmlns:mc="http://schemas.openxmlformats.org/markup-compatibility/2006">
    <mc:Choice xmlns:p14="http://schemas.microsoft.com/office/powerpoint/2010/main" xmlns="" Requires="p14">
      <p:transition spd="med" p14:dur="700" advClick="0" advTm="100">
        <p:fade/>
      </p:transition>
    </mc:Choice>
    <mc:Fallback>
      <p:transition spd="med"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Right)">
                                      <p:cBhvr>
                                        <p:cTn id="13" dur="500"/>
                                        <p:tgtEl>
                                          <p:spTgt spid="6"/>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000"/>
                            </p:stCondLst>
                            <p:childTnLst>
                              <p:par>
                                <p:cTn id="26" presetID="18" presetClass="entr" presetSubtype="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downRight)">
                                      <p:cBhvr>
                                        <p:cTn id="28" dur="500"/>
                                        <p:tgtEl>
                                          <p:spTgt spid="11"/>
                                        </p:tgtEl>
                                      </p:cBhvr>
                                    </p:animEffect>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500"/>
                            </p:stCondLst>
                            <p:childTnLst>
                              <p:par>
                                <p:cTn id="41" presetID="18" presetClass="entr" presetSubtype="6"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strips(downRight)">
                                      <p:cBhvr>
                                        <p:cTn id="43" dur="500"/>
                                        <p:tgtEl>
                                          <p:spTgt spid="16"/>
                                        </p:tgtEl>
                                      </p:cBhvr>
                                    </p:animEffect>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1+#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5000"/>
                            </p:stCondLst>
                            <p:childTnLst>
                              <p:par>
                                <p:cTn id="56" presetID="18" presetClass="entr" presetSubtype="6"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strips(downRight)">
                                      <p:cBhvr>
                                        <p:cTn id="58" dur="500"/>
                                        <p:tgtEl>
                                          <p:spTgt spid="22"/>
                                        </p:tgtEl>
                                      </p:cBhvr>
                                    </p:animEffect>
                                  </p:childTnLst>
                                </p:cTn>
                              </p:par>
                            </p:childTnLst>
                          </p:cTn>
                        </p:par>
                        <p:par>
                          <p:cTn id="59" fill="hold">
                            <p:stCondLst>
                              <p:cond delay="5500"/>
                            </p:stCondLst>
                            <p:childTnLst>
                              <p:par>
                                <p:cTn id="60" presetID="2" presetClass="entr" presetSubtype="2"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1+#ppt_w/2"/>
                                          </p:val>
                                        </p:tav>
                                        <p:tav tm="100000">
                                          <p:val>
                                            <p:strVal val="#ppt_x"/>
                                          </p:val>
                                        </p:tav>
                                      </p:tavLst>
                                    </p:anim>
                                    <p:anim calcmode="lin" valueType="num">
                                      <p:cBhvr additive="base">
                                        <p:cTn id="63"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4" grpId="0" animBg="1"/>
      <p:bldP spid="15" grpId="0" animBg="1"/>
      <p:bldP spid="19" grpId="0" animBg="1"/>
      <p:bldP spid="21"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idx="1"/>
          </p:nvPr>
        </p:nvSpPr>
        <p:spPr>
          <a:xfrm>
            <a:off x="1188694" y="330413"/>
            <a:ext cx="3909779" cy="351851"/>
          </a:xfrm>
        </p:spPr>
        <p:txBody>
          <a:bodyPr/>
          <a:lstStyle/>
          <a:p>
            <a:r>
              <a:rPr lang="zh-CN" altLang="en-US" sz="2100" b="1" dirty="0">
                <a:solidFill>
                  <a:srgbClr val="C00000"/>
                </a:solidFill>
                <a:latin typeface="+mn-lt"/>
                <a:ea typeface="+mn-ea"/>
                <a:cs typeface="+mn-ea"/>
                <a:sym typeface="+mn-lt"/>
              </a:rPr>
              <a:t>履职尽责和攻坚克难相结合</a:t>
            </a:r>
          </a:p>
        </p:txBody>
      </p:sp>
      <p:sp>
        <p:nvSpPr>
          <p:cNvPr id="5" name="文本框 4"/>
          <p:cNvSpPr txBox="1"/>
          <p:nvPr/>
        </p:nvSpPr>
        <p:spPr>
          <a:xfrm>
            <a:off x="1263342" y="2396049"/>
            <a:ext cx="6619626" cy="2544927"/>
          </a:xfrm>
          <a:prstGeom prst="rect">
            <a:avLst/>
          </a:prstGeom>
          <a:noFill/>
        </p:spPr>
        <p:txBody>
          <a:bodyPr wrap="square" rtlCol="0">
            <a:spAutoFit/>
          </a:bodyPr>
          <a:lstStyle/>
          <a:p>
            <a:pPr algn="just">
              <a:lnSpc>
                <a:spcPct val="170000"/>
              </a:lnSpc>
            </a:pPr>
            <a:r>
              <a:rPr lang="zh-CN" altLang="en-US" sz="1875" dirty="0">
                <a:solidFill>
                  <a:srgbClr val="751515"/>
                </a:solidFill>
                <a:latin typeface="方正正准黑简体" panose="02000000000000000000" pitchFamily="2" charset="-122"/>
                <a:ea typeface="方正正准黑简体" panose="02000000000000000000" pitchFamily="2" charset="-122"/>
              </a:rPr>
              <a:t>为深入贯彻落实党的</a:t>
            </a:r>
            <a:r>
              <a:rPr lang="en-US" altLang="zh-CN" sz="1875" dirty="0">
                <a:solidFill>
                  <a:srgbClr val="751515"/>
                </a:solidFill>
                <a:latin typeface="方正正准黑简体" panose="02000000000000000000" pitchFamily="2" charset="-122"/>
                <a:ea typeface="方正正准黑简体" panose="02000000000000000000" pitchFamily="2" charset="-122"/>
              </a:rPr>
              <a:t>xx</a:t>
            </a:r>
            <a:r>
              <a:rPr lang="zh-CN" altLang="en-US" sz="1875" dirty="0">
                <a:solidFill>
                  <a:srgbClr val="751515"/>
                </a:solidFill>
                <a:latin typeface="方正正准黑简体" panose="02000000000000000000" pitchFamily="2" charset="-122"/>
                <a:ea typeface="方正正准黑简体" panose="02000000000000000000" pitchFamily="2" charset="-122"/>
              </a:rPr>
              <a:t>大、</a:t>
            </a:r>
            <a:r>
              <a:rPr lang="en-US" altLang="zh-CN" sz="1875" dirty="0">
                <a:solidFill>
                  <a:srgbClr val="751515"/>
                </a:solidFill>
                <a:latin typeface="方正正准黑简体" panose="02000000000000000000" pitchFamily="2" charset="-122"/>
                <a:ea typeface="方正正准黑简体" panose="02000000000000000000" pitchFamily="2" charset="-122"/>
              </a:rPr>
              <a:t>xx</a:t>
            </a:r>
            <a:r>
              <a:rPr lang="zh-CN" altLang="en-US" sz="1875" dirty="0">
                <a:solidFill>
                  <a:srgbClr val="751515"/>
                </a:solidFill>
                <a:latin typeface="方正正准黑简体" panose="02000000000000000000" pitchFamily="2" charset="-122"/>
                <a:ea typeface="方正正准黑简体" panose="02000000000000000000" pitchFamily="2" charset="-122"/>
              </a:rPr>
              <a:t>届五中、六中全会</a:t>
            </a:r>
            <a:r>
              <a:rPr lang="zh-CN" altLang="en-US" sz="1875" dirty="0" smtClean="0">
                <a:solidFill>
                  <a:srgbClr val="751515"/>
                </a:solidFill>
                <a:latin typeface="方正正准黑简体" panose="02000000000000000000" pitchFamily="2" charset="-122"/>
                <a:ea typeface="方正正准黑简体" panose="02000000000000000000" pitchFamily="2" charset="-122"/>
              </a:rPr>
              <a:t>精神，</a:t>
            </a:r>
            <a:r>
              <a:rPr lang="zh-CN" altLang="en-US" sz="1875" dirty="0">
                <a:solidFill>
                  <a:srgbClr val="751515"/>
                </a:solidFill>
                <a:latin typeface="方正正准黑简体" panose="02000000000000000000" pitchFamily="2" charset="-122"/>
                <a:ea typeface="方正正准黑简体" panose="02000000000000000000" pitchFamily="2" charset="-122"/>
              </a:rPr>
              <a:t>巩固和扩大保持共产党员先进性教育成果，在实施企业搬迁调整和三步走发展战略中，充分发挥基层党支部的战斗堡垒作用，现就加强和改进企业基层党支部建设工作提出如下意见。</a:t>
            </a:r>
          </a:p>
          <a:p>
            <a:pPr algn="just">
              <a:lnSpc>
                <a:spcPct val="170000"/>
              </a:lnSpc>
            </a:pPr>
            <a:endParaRPr lang="zh-CN" altLang="en-US" sz="1875" dirty="0">
              <a:solidFill>
                <a:srgbClr val="751515"/>
              </a:solidFill>
              <a:latin typeface="方正正准黑简体" panose="02000000000000000000" pitchFamily="2" charset="-122"/>
              <a:ea typeface="方正正准黑简体" panose="02000000000000000000" pitchFamily="2" charset="-122"/>
            </a:endParaRPr>
          </a:p>
        </p:txBody>
      </p:sp>
      <p:sp>
        <p:nvSpPr>
          <p:cNvPr id="6" name="矩形 5"/>
          <p:cNvSpPr/>
          <p:nvPr/>
        </p:nvSpPr>
        <p:spPr>
          <a:xfrm>
            <a:off x="829060" y="1808128"/>
            <a:ext cx="7488191" cy="2733609"/>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grpSp>
        <p:nvGrpSpPr>
          <p:cNvPr id="7" name="组合 6"/>
          <p:cNvGrpSpPr/>
          <p:nvPr/>
        </p:nvGrpSpPr>
        <p:grpSpPr>
          <a:xfrm>
            <a:off x="1220515" y="1499435"/>
            <a:ext cx="6751490" cy="757302"/>
            <a:chOff x="1386245" y="2546361"/>
            <a:chExt cx="9566638" cy="1009736"/>
          </a:xfrm>
        </p:grpSpPr>
        <p:sp>
          <p:nvSpPr>
            <p:cNvPr id="8" name="等腰三角形 7"/>
            <p:cNvSpPr/>
            <p:nvPr/>
          </p:nvSpPr>
          <p:spPr>
            <a:xfrm>
              <a:off x="10632492"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9" name="等腰三角形 8"/>
            <p:cNvSpPr/>
            <p:nvPr/>
          </p:nvSpPr>
          <p:spPr>
            <a:xfrm>
              <a:off x="1386245"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0" name="梯形 9"/>
            <p:cNvSpPr/>
            <p:nvPr/>
          </p:nvSpPr>
          <p:spPr>
            <a:xfrm flipV="1">
              <a:off x="1546707" y="2546361"/>
              <a:ext cx="9245714" cy="1009736"/>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grpSp>
      <p:sp>
        <p:nvSpPr>
          <p:cNvPr id="11" name="文本框 10"/>
          <p:cNvSpPr txBox="1"/>
          <p:nvPr/>
        </p:nvSpPr>
        <p:spPr>
          <a:xfrm>
            <a:off x="1534161" y="1638747"/>
            <a:ext cx="6081013" cy="507831"/>
          </a:xfrm>
          <a:prstGeom prst="rect">
            <a:avLst/>
          </a:prstGeom>
          <a:noFill/>
        </p:spPr>
        <p:txBody>
          <a:bodyPr wrap="square" rtlCol="0">
            <a:spAutoFit/>
          </a:bodyPr>
          <a:lstStyle/>
          <a:p>
            <a:pPr algn="ctr"/>
            <a:r>
              <a:rPr lang="zh-CN" altLang="en-US" sz="2700" b="1" dirty="0" smtClean="0">
                <a:solidFill>
                  <a:schemeClr val="bg1"/>
                </a:solidFill>
                <a:latin typeface="方正兰亭粗黑_GBK" panose="02000000000000000000" pitchFamily="2" charset="-122"/>
                <a:ea typeface="方正兰亭粗黑_GBK" panose="02000000000000000000" pitchFamily="2" charset="-122"/>
              </a:rPr>
              <a:t>研究</a:t>
            </a:r>
            <a:r>
              <a:rPr lang="zh-CN" altLang="en-US" sz="2700" b="1" dirty="0">
                <a:solidFill>
                  <a:schemeClr val="bg1"/>
                </a:solidFill>
                <a:latin typeface="方正兰亭粗黑_GBK" panose="02000000000000000000" pitchFamily="2" charset="-122"/>
                <a:ea typeface="方正兰亭粗黑_GBK" panose="02000000000000000000" pitchFamily="2" charset="-122"/>
              </a:rPr>
              <a:t>制定党建工作计划和要求</a:t>
            </a:r>
          </a:p>
        </p:txBody>
      </p:sp>
    </p:spTree>
    <p:extLst>
      <p:ext uri="{BB962C8B-B14F-4D97-AF65-F5344CB8AC3E}">
        <p14:creationId xmlns:p14="http://schemas.microsoft.com/office/powerpoint/2010/main" xmlns="" val="2586927427"/>
      </p:ext>
    </p:extLst>
  </p:cSld>
  <p:clrMapOvr>
    <a:masterClrMapping/>
  </p:clrMapOvr>
  <mc:AlternateContent xmlns:mc="http://schemas.openxmlformats.org/markup-compatibility/2006">
    <mc:Choice xmlns:p14="http://schemas.microsoft.com/office/powerpoint/2010/main" xmlns="" Requires="p14">
      <p:transition spd="med" p14:dur="700" advClick="0" advTm="100">
        <p:fade/>
      </p:transition>
    </mc:Choice>
    <mc:Fallback>
      <p:transition spd="med"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7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1"/>
                                        </p:tgtEl>
                                        <p:attrNameLst>
                                          <p:attrName>ppt_y</p:attrName>
                                        </p:attrNameLst>
                                      </p:cBhvr>
                                      <p:tavLst>
                                        <p:tav tm="0">
                                          <p:val>
                                            <p:strVal val="#ppt_y"/>
                                          </p:val>
                                        </p:tav>
                                        <p:tav tm="100000">
                                          <p:val>
                                            <p:strVal val="#ppt_y"/>
                                          </p:val>
                                        </p:tav>
                                      </p:tavLst>
                                    </p:anim>
                                    <p:anim calcmode="lin" valueType="num">
                                      <p:cBhvr>
                                        <p:cTn id="2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5">
                                            <p:txEl>
                                              <p:pRg st="0" end="0"/>
                                            </p:txEl>
                                          </p:spTgt>
                                        </p:tgtEl>
                                        <p:attrNameLst>
                                          <p:attrName>style.visibility</p:attrName>
                                        </p:attrNameLst>
                                      </p:cBhvr>
                                      <p:to>
                                        <p:strVal val="visible"/>
                                      </p:to>
                                    </p:set>
                                    <p:anim calcmode="lin" valueType="num">
                                      <p:cBhvr>
                                        <p:cTn id="28"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30"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
                                            <p:txEl>
                                              <p:pRg st="0" end="0"/>
                                            </p:txEl>
                                          </p:spTgt>
                                        </p:tgtEl>
                                      </p:cBhvr>
                                    </p:animEffect>
                                  </p:childTnLst>
                                </p:cTn>
                              </p:par>
                            </p:childTnLst>
                          </p:cTn>
                        </p:par>
                        <p:par>
                          <p:cTn id="33" fill="hold">
                            <p:stCondLst>
                              <p:cond delay="57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11"/>
                                        </p:tgtEl>
                                      </p:cBhvr>
                                    </p:animEffect>
                                    <p:animScale>
                                      <p:cBhvr>
                                        <p:cTn id="36"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idx="1"/>
          </p:nvPr>
        </p:nvSpPr>
        <p:spPr>
          <a:xfrm>
            <a:off x="1188694" y="330413"/>
            <a:ext cx="3909779" cy="351851"/>
          </a:xfrm>
        </p:spPr>
        <p:txBody>
          <a:bodyPr/>
          <a:lstStyle/>
          <a:p>
            <a:r>
              <a:rPr lang="zh-CN" altLang="en-US" sz="2100" b="1" dirty="0">
                <a:solidFill>
                  <a:srgbClr val="C00000"/>
                </a:solidFill>
                <a:latin typeface="+mn-lt"/>
                <a:ea typeface="+mn-ea"/>
                <a:cs typeface="+mn-ea"/>
                <a:sym typeface="+mn-lt"/>
              </a:rPr>
              <a:t>履职尽责和攻坚克难相结合</a:t>
            </a:r>
          </a:p>
        </p:txBody>
      </p:sp>
      <p:sp>
        <p:nvSpPr>
          <p:cNvPr id="5" name="矩形 4"/>
          <p:cNvSpPr/>
          <p:nvPr/>
        </p:nvSpPr>
        <p:spPr>
          <a:xfrm>
            <a:off x="2786743" y="1411029"/>
            <a:ext cx="6357257" cy="1066801"/>
          </a:xfrm>
          <a:prstGeom prst="rect">
            <a:avLst/>
          </a:prstGeom>
          <a:solidFill>
            <a:srgbClr val="C00000"/>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defRPr/>
            </a:pPr>
            <a:endParaRPr lang="zh-CN" altLang="en-US" sz="3750" kern="0">
              <a:solidFill>
                <a:srgbClr val="FFF9EF"/>
              </a:solidFill>
              <a:latin typeface="微软雅黑" panose="020B0503020204020204" pitchFamily="34" charset="-122"/>
              <a:ea typeface="微软雅黑" panose="020B0503020204020204" pitchFamily="34" charset="-122"/>
            </a:endParaRPr>
          </a:p>
        </p:txBody>
      </p:sp>
      <p:sp>
        <p:nvSpPr>
          <p:cNvPr id="7" name="矩形 6"/>
          <p:cNvSpPr/>
          <p:nvPr/>
        </p:nvSpPr>
        <p:spPr>
          <a:xfrm>
            <a:off x="916417" y="2946934"/>
            <a:ext cx="7322237" cy="1462104"/>
          </a:xfrm>
          <a:prstGeom prst="rect">
            <a:avLst/>
          </a:prstGeom>
          <a:noFill/>
          <a:ln w="19050" cap="flat" cmpd="sng" algn="ctr">
            <a:solidFill>
              <a:srgbClr val="C00000"/>
            </a:solidFill>
            <a:prstDash val="sysDash"/>
          </a:ln>
          <a:effectLst/>
        </p:spPr>
        <p:txBody>
          <a:bodyPr rtlCol="0" anchor="ctr"/>
          <a:lstStyle/>
          <a:p>
            <a:pPr algn="ctr">
              <a:defRPr/>
            </a:pPr>
            <a:endParaRPr lang="zh-CN" altLang="en-US" sz="1350" kern="0">
              <a:solidFill>
                <a:srgbClr val="FFFFFF"/>
              </a:solidFill>
              <a:latin typeface="Calibri"/>
              <a:ea typeface="宋体" panose="02010600030101010101" pitchFamily="2" charset="-122"/>
            </a:endParaRPr>
          </a:p>
        </p:txBody>
      </p:sp>
      <p:sp>
        <p:nvSpPr>
          <p:cNvPr id="8" name="标题 1"/>
          <p:cNvSpPr txBox="1">
            <a:spLocks/>
          </p:cNvSpPr>
          <p:nvPr/>
        </p:nvSpPr>
        <p:spPr>
          <a:xfrm>
            <a:off x="1133021" y="3029009"/>
            <a:ext cx="6889028" cy="12979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vert="horz" wrap="square" lIns="50261" tIns="25131" rIns="50261" bIns="25131"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a:lnSpc>
                <a:spcPct val="150000"/>
              </a:lnSpc>
              <a:spcBef>
                <a:spcPts val="0"/>
              </a:spcBef>
            </a:pPr>
            <a:r>
              <a:rPr lang="zh-CN" altLang="en-US" sz="1875" dirty="0">
                <a:solidFill>
                  <a:srgbClr val="751515"/>
                </a:solidFill>
                <a:latin typeface="方正正准黑简体" panose="02000000000000000000" pitchFamily="2" charset="-122"/>
                <a:ea typeface="方正正准黑简体" panose="02000000000000000000" pitchFamily="2" charset="-122"/>
                <a:sym typeface="Arial" panose="020B0604020202020204" pitchFamily="34" charset="0"/>
              </a:rPr>
              <a:t>基础不牢，地动山摇。党的基层组织是党全部工作和战斗力的基础。党的根基在基层、活力在基层，抓基层打基础的工作一刻也不能放松。</a:t>
            </a: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16417" y="1400443"/>
            <a:ext cx="1870325" cy="1077387"/>
          </a:xfrm>
          <a:prstGeom prst="rect">
            <a:avLst/>
          </a:prstGeom>
        </p:spPr>
      </p:pic>
      <p:sp>
        <p:nvSpPr>
          <p:cNvPr id="10" name="文本框 9"/>
          <p:cNvSpPr txBox="1"/>
          <p:nvPr/>
        </p:nvSpPr>
        <p:spPr>
          <a:xfrm>
            <a:off x="2924864" y="1685220"/>
            <a:ext cx="6081013" cy="507831"/>
          </a:xfrm>
          <a:prstGeom prst="rect">
            <a:avLst/>
          </a:prstGeom>
          <a:noFill/>
        </p:spPr>
        <p:txBody>
          <a:bodyPr wrap="square" rtlCol="0">
            <a:spAutoFit/>
          </a:bodyPr>
          <a:lstStyle/>
          <a:p>
            <a:pPr algn="ctr"/>
            <a:r>
              <a:rPr lang="zh-CN" altLang="en-US" sz="2700" b="1" dirty="0">
                <a:solidFill>
                  <a:schemeClr val="bg1"/>
                </a:solidFill>
                <a:latin typeface="方正兰亭粗黑_GBK" panose="02000000000000000000" pitchFamily="2" charset="-122"/>
                <a:ea typeface="方正兰亭粗黑_GBK" panose="02000000000000000000" pitchFamily="2" charset="-122"/>
              </a:rPr>
              <a:t>开展基层网点调研党建工作</a:t>
            </a:r>
          </a:p>
        </p:txBody>
      </p:sp>
    </p:spTree>
    <p:extLst>
      <p:ext uri="{BB962C8B-B14F-4D97-AF65-F5344CB8AC3E}">
        <p14:creationId xmlns:p14="http://schemas.microsoft.com/office/powerpoint/2010/main" xmlns="" val="473282027"/>
      </p:ext>
    </p:extLst>
  </p:cSld>
  <p:clrMapOvr>
    <a:masterClrMapping/>
  </p:clrMapOvr>
  <mc:AlternateContent xmlns:mc="http://schemas.openxmlformats.org/markup-compatibility/2006">
    <mc:Choice xmlns:p14="http://schemas.microsoft.com/office/powerpoint/2010/main" xmlns="" Requires="p14">
      <p:transition spd="med" p14:dur="700" advClick="0" advTm="100">
        <p:fade/>
      </p:transition>
    </mc:Choice>
    <mc:Fallback>
      <p:transition spd="med"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8"/>
                                        </p:tgtEl>
                                        <p:attrNameLst>
                                          <p:attrName>ppt_y</p:attrName>
                                        </p:attrNameLst>
                                      </p:cBhvr>
                                      <p:tavLst>
                                        <p:tav tm="0">
                                          <p:val>
                                            <p:strVal val="#ppt_y"/>
                                          </p:val>
                                        </p:tav>
                                        <p:tav tm="100000">
                                          <p:val>
                                            <p:strVal val="#ppt_y"/>
                                          </p:val>
                                        </p:tav>
                                      </p:tavLst>
                                    </p:anim>
                                    <p:anim calcmode="lin" valueType="num">
                                      <p:cBhvr>
                                        <p:cTn id="2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8"/>
                                        </p:tgtEl>
                                      </p:cBhvr>
                                    </p:animEffect>
                                  </p:childTnLst>
                                </p:cTn>
                              </p:par>
                            </p:childTnLst>
                          </p:cTn>
                        </p:par>
                        <p:par>
                          <p:cTn id="27" fill="hold">
                            <p:stCondLst>
                              <p:cond delay="3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0"/>
                                        </p:tgtEl>
                                        <p:attrNameLst>
                                          <p:attrName>ppt_y</p:attrName>
                                        </p:attrNameLst>
                                      </p:cBhvr>
                                      <p:tavLst>
                                        <p:tav tm="0">
                                          <p:val>
                                            <p:strVal val="#ppt_y"/>
                                          </p:val>
                                        </p:tav>
                                        <p:tav tm="100000">
                                          <p:val>
                                            <p:strVal val="#ppt_y"/>
                                          </p:val>
                                        </p:tav>
                                      </p:tavLst>
                                    </p:anim>
                                    <p:anim calcmode="lin" valueType="num">
                                      <p:cBhvr>
                                        <p:cTn id="3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0"/>
                                        </p:tgtEl>
                                      </p:cBhvr>
                                    </p:animEffect>
                                  </p:childTnLst>
                                </p:cTn>
                              </p:par>
                            </p:childTnLst>
                          </p:cTn>
                        </p:par>
                        <p:par>
                          <p:cTn id="35" fill="hold">
                            <p:stCondLst>
                              <p:cond delay="455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0"/>
                                        </p:tgtEl>
                                      </p:cBhvr>
                                    </p:animEffect>
                                    <p:animScale>
                                      <p:cBhvr>
                                        <p:cTn id="38"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2582" y="1801026"/>
            <a:ext cx="0" cy="142577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TextBox 1"/>
          <p:cNvSpPr txBox="1"/>
          <p:nvPr/>
        </p:nvSpPr>
        <p:spPr>
          <a:xfrm>
            <a:off x="3241474" y="1679264"/>
            <a:ext cx="5378363" cy="784816"/>
          </a:xfrm>
          <a:prstGeom prst="rect">
            <a:avLst/>
          </a:prstGeom>
          <a:noFill/>
        </p:spPr>
        <p:txBody>
          <a:bodyPr wrap="none" lIns="91424" tIns="45713" rIns="91424" bIns="45713" rtlCol="0">
            <a:spAutoFit/>
          </a:bodyPr>
          <a:lstStyle/>
          <a:p>
            <a:pPr marL="0" lvl="1" algn="ctr"/>
            <a:r>
              <a:rPr lang="zh-CN" altLang="en-US" sz="4500" b="1" dirty="0">
                <a:solidFill>
                  <a:srgbClr val="C00000"/>
                </a:solidFill>
                <a:latin typeface="Arial" panose="020B0604020202020204" pitchFamily="34" charset="0"/>
                <a:ea typeface="微软雅黑" pitchFamily="34" charset="-122"/>
                <a:sym typeface="Arial" panose="020B0604020202020204" pitchFamily="34" charset="0"/>
              </a:rPr>
              <a:t>勤学深思和真抓实干</a:t>
            </a:r>
          </a:p>
        </p:txBody>
      </p:sp>
      <p:sp>
        <p:nvSpPr>
          <p:cNvPr id="4" name="椭圆 3"/>
          <p:cNvSpPr/>
          <p:nvPr/>
        </p:nvSpPr>
        <p:spPr>
          <a:xfrm>
            <a:off x="566321" y="1280092"/>
            <a:ext cx="2367976" cy="2367976"/>
          </a:xfrm>
          <a:prstGeom prst="ellipse">
            <a:avLst/>
          </a:prstGeom>
          <a:noFill/>
          <a:ln w="9525" cap="flat" cmpd="sng" algn="ctr">
            <a:solidFill>
              <a:srgbClr val="C00000"/>
            </a:solidFill>
            <a:prstDash val="solid"/>
          </a:ln>
          <a:effectLst/>
        </p:spPr>
        <p:txBody>
          <a:bodyPr rtlCol="0" anchor="ctr"/>
          <a:lstStyle/>
          <a:p>
            <a:pPr algn="ctr" defTabSz="1218804">
              <a:defRPr/>
            </a:pPr>
            <a:endParaRPr lang="zh-CN" altLang="en-US" sz="3199"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819239" y="1533010"/>
            <a:ext cx="1862140" cy="1862140"/>
          </a:xfrm>
          <a:prstGeom prst="ellipse">
            <a:avLst/>
          </a:prstGeom>
          <a:solidFill>
            <a:srgbClr val="C00000"/>
          </a:solidFill>
          <a:ln w="9525" cap="flat" cmpd="sng" algn="ctr">
            <a:noFill/>
            <a:prstDash val="solid"/>
          </a:ln>
          <a:effectLst/>
        </p:spPr>
        <p:txBody>
          <a:bodyPr rtlCol="0" anchor="ctr"/>
          <a:lstStyle/>
          <a:p>
            <a:pPr algn="ctr" defTabSz="1218804">
              <a:defRPr/>
            </a:pPr>
            <a:endParaRPr lang="zh-CN" altLang="en-US" sz="1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26416" y="1834956"/>
            <a:ext cx="1208440" cy="11695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文本框 7"/>
          <p:cNvSpPr txBox="1"/>
          <p:nvPr/>
        </p:nvSpPr>
        <p:spPr>
          <a:xfrm>
            <a:off x="6636189" y="2610320"/>
            <a:ext cx="2092289" cy="784830"/>
          </a:xfrm>
          <a:prstGeom prst="rect">
            <a:avLst/>
          </a:prstGeom>
          <a:noFill/>
        </p:spPr>
        <p:txBody>
          <a:bodyPr wrap="square" rtlCol="0">
            <a:spAutoFit/>
          </a:bodyPr>
          <a:lstStyle/>
          <a:p>
            <a:pPr marL="0" lvl="1" algn="ctr"/>
            <a:r>
              <a:rPr lang="zh-CN" altLang="en-US" sz="4500" b="1" dirty="0">
                <a:solidFill>
                  <a:srgbClr val="C00000"/>
                </a:solidFill>
                <a:latin typeface="Arial" panose="020B0604020202020204" pitchFamily="34" charset="0"/>
                <a:ea typeface="微软雅黑" pitchFamily="34" charset="-122"/>
                <a:sym typeface="Arial" panose="020B0604020202020204" pitchFamily="34" charset="0"/>
              </a:rPr>
              <a:t>相结合</a:t>
            </a:r>
          </a:p>
        </p:txBody>
      </p:sp>
    </p:spTree>
    <p:extLst>
      <p:ext uri="{BB962C8B-B14F-4D97-AF65-F5344CB8AC3E}">
        <p14:creationId xmlns:p14="http://schemas.microsoft.com/office/powerpoint/2010/main" xmlns="" val="2439985122"/>
      </p:ext>
    </p:extLst>
  </p:cSld>
  <p:clrMapOvr>
    <a:masterClrMapping/>
  </p:clrMapOvr>
  <mc:AlternateContent xmlns:mc="http://schemas.openxmlformats.org/markup-compatibility/2006">
    <mc:Choice xmlns:p14="http://schemas.microsoft.com/office/powerpoint/2010/main" xmlns="" Requires="p14">
      <p:transition spd="slow" p14:dur="1250" advClick="0" advTm="100">
        <p14:switch dir="r"/>
      </p:transition>
    </mc:Choice>
    <mc:Fallback>
      <p:transition spd="slow" advClick="0"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childTnLst>
                                </p:cTn>
                              </p:par>
                            </p:childTnLst>
                          </p:cTn>
                        </p:par>
                        <p:par>
                          <p:cTn id="20" fill="hold">
                            <p:stCondLst>
                              <p:cond delay="1750"/>
                            </p:stCondLst>
                            <p:childTnLst>
                              <p:par>
                                <p:cTn id="21" presetID="16" presetClass="entr" presetSubtype="4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Horizont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heme/theme1.xml><?xml version="1.0" encoding="utf-8"?>
<a:theme xmlns:a="http://schemas.openxmlformats.org/drawingml/2006/main" name="Office 主题">
  <a:themeElements>
    <a:clrScheme name="红色长城">
      <a:dk1>
        <a:sysClr val="windowText" lastClr="000000"/>
      </a:dk1>
      <a:lt1>
        <a:sysClr val="window" lastClr="FFFFFF"/>
      </a:lt1>
      <a:dk2>
        <a:srgbClr val="C00000"/>
      </a:dk2>
      <a:lt2>
        <a:srgbClr val="D9B028"/>
      </a:lt2>
      <a:accent1>
        <a:srgbClr val="FFFFCD"/>
      </a:accent1>
      <a:accent2>
        <a:srgbClr val="FF0000"/>
      </a:accent2>
      <a:accent3>
        <a:srgbClr val="37A76F"/>
      </a:accent3>
      <a:accent4>
        <a:srgbClr val="44C1A3"/>
      </a:accent4>
      <a:accent5>
        <a:srgbClr val="00B0F0"/>
      </a:accent5>
      <a:accent6>
        <a:srgbClr val="FFCC00"/>
      </a:accent6>
      <a:hlink>
        <a:srgbClr val="EE7B08"/>
      </a:hlink>
      <a:folHlink>
        <a:srgbClr val="977B2D"/>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785</TotalTime>
  <Words>1695</Words>
  <Application>Microsoft Office PowerPoint</Application>
  <PresentationFormat>全屏显示(16:9)</PresentationFormat>
  <Paragraphs>131</Paragraphs>
  <Slides>24</Slides>
  <Notes>24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Arial</vt:lpstr>
      <vt:lpstr>宋体</vt:lpstr>
      <vt:lpstr>微软雅黑</vt:lpstr>
      <vt:lpstr>方正正准黑简体</vt:lpstr>
      <vt:lpstr>方正兰亭粗黑_GBK</vt:lpstr>
      <vt:lpstr>Calibri</vt:lpstr>
      <vt:lpstr>Wingdings</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Magic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subject>哎呀小小草</dc:subject>
  <dc:creator>哎呀小小草</dc:creator>
  <cp:keywords>哎呀小小草</cp:keywords>
  <dc:description>哎呀小小草</dc:description>
  <cp:lastModifiedBy>Sky123.Org</cp:lastModifiedBy>
  <cp:revision>117</cp:revision>
  <dcterms:created xsi:type="dcterms:W3CDTF">2016-05-02T10:34:00Z</dcterms:created>
  <dcterms:modified xsi:type="dcterms:W3CDTF">2017-11-02T03:14:17Z</dcterms:modified>
  <cp:category>哎呀小小草</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